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7" r:id="rId6"/>
    <p:sldId id="260" r:id="rId7"/>
    <p:sldId id="278" r:id="rId8"/>
    <p:sldId id="262" r:id="rId9"/>
    <p:sldId id="263" r:id="rId10"/>
    <p:sldId id="279" r:id="rId11"/>
    <p:sldId id="280" r:id="rId12"/>
    <p:sldId id="264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265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21"/>
    <a:srgbClr val="F276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  <a:alpha val="62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27/06/1434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385765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ar-SA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ar-SA" sz="4400" cap="none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L-Mateen" pitchFamily="1" charset="-78"/>
              </a:rPr>
              <a:t>شخص عنده 100,000 ريال، وعليه دين يزيد عن هذا المبلغ أو يساويه، بمعنى في حالة سداده الدين لا يبقى عنده شيء فهل يزكي (100,000) ؟!!</a:t>
            </a:r>
            <a:endParaRPr lang="ar-SA" cap="none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L-Mateen" pitchFamily="1" charset="-78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57252" y="1714488"/>
            <a:ext cx="7772400" cy="298837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r"/>
            <a:r>
              <a:rPr lang="ar-SA" sz="3600" dirty="0" smtClean="0">
                <a:solidFill>
                  <a:srgbClr val="FFFF00"/>
                </a:solidFill>
              </a:rPr>
              <a:t/>
            </a:r>
            <a:br>
              <a:rPr lang="ar-SA" sz="3600" dirty="0" smtClean="0">
                <a:solidFill>
                  <a:srgbClr val="FFFF00"/>
                </a:solidFill>
              </a:rPr>
            </a:br>
            <a:r>
              <a:rPr lang="ar-SA" sz="3300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(2,5%)، أي (25) من كل (1000) ففي (10000) يخرج منها الآتي: </a:t>
            </a:r>
            <a:br>
              <a:rPr lang="ar-SA" sz="3300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r>
              <a:rPr lang="ar-SA" sz="3300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10000 × 0,025 = (250) ريالاً</a:t>
            </a:r>
            <a:endParaRPr lang="ar-SA" sz="33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عنوان 1"/>
          <p:cNvSpPr txBox="1">
            <a:spLocks/>
          </p:cNvSpPr>
          <p:nvPr/>
        </p:nvSpPr>
        <p:spPr>
          <a:xfrm>
            <a:off x="657252" y="571480"/>
            <a:ext cx="7772400" cy="78581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0" i="0" u="none" strike="noStrike" kern="1200" cap="none" spc="-10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L-Mateen" pitchFamily="2" charset="-78"/>
              </a:rPr>
              <a:t>مقدار </a:t>
            </a:r>
            <a:r>
              <a:rPr kumimoji="0" lang="ar-SA" sz="36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L-Mateen" pitchFamily="2" charset="-78"/>
              </a:rPr>
              <a:t>ما يخرج من الأثمان:</a:t>
            </a:r>
            <a:endParaRPr kumimoji="0" lang="ar-SA" sz="3300" b="0" i="0" u="none" strike="noStrike" kern="1200" cap="none" spc="-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AL-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772400" cy="914400"/>
          </a:xfrm>
        </p:spPr>
        <p:txBody>
          <a:bodyPr/>
          <a:lstStyle/>
          <a:p>
            <a:pPr algn="ctr"/>
            <a:r>
              <a:rPr lang="ar-SA" sz="44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Mateen" pitchFamily="1" charset="-78"/>
              </a:rPr>
              <a:t>زكاة الخارج من الأرض:</a:t>
            </a:r>
            <a:endParaRPr lang="ar-SA" sz="4400" dirty="0">
              <a:solidFill>
                <a:schemeClr val="bg1">
                  <a:lumMod val="95000"/>
                  <a:lumOff val="5000"/>
                </a:schemeClr>
              </a:solidFill>
              <a:cs typeface="AL-Mateen" pitchFamily="1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785918" y="1643050"/>
            <a:ext cx="5930942" cy="714380"/>
            <a:chOff x="1785918" y="2214554"/>
            <a:chExt cx="5930942" cy="714380"/>
          </a:xfrm>
        </p:grpSpPr>
        <p:cxnSp>
          <p:nvCxnSpPr>
            <p:cNvPr id="6" name="رابط مستقيم 5"/>
            <p:cNvCxnSpPr/>
            <p:nvPr/>
          </p:nvCxnSpPr>
          <p:spPr>
            <a:xfrm rot="10800000">
              <a:off x="1785918" y="2571744"/>
              <a:ext cx="592935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رابط مستقيم 6"/>
            <p:cNvCxnSpPr/>
            <p:nvPr/>
          </p:nvCxnSpPr>
          <p:spPr>
            <a:xfrm rot="5400000" flipH="1" flipV="1">
              <a:off x="4322761" y="2749545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4"/>
            <p:cNvCxnSpPr/>
            <p:nvPr/>
          </p:nvCxnSpPr>
          <p:spPr>
            <a:xfrm rot="5400000" flipH="1" flipV="1">
              <a:off x="1608117" y="2749545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رابط مستقيم 9"/>
            <p:cNvCxnSpPr/>
            <p:nvPr/>
          </p:nvCxnSpPr>
          <p:spPr>
            <a:xfrm rot="5400000" flipH="1" flipV="1">
              <a:off x="4322761" y="2392355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5400000" flipH="1" flipV="1">
              <a:off x="7537471" y="2749545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مستطيل 12"/>
          <p:cNvSpPr/>
          <p:nvPr/>
        </p:nvSpPr>
        <p:spPr>
          <a:xfrm>
            <a:off x="7133494" y="2357430"/>
            <a:ext cx="1214446" cy="92869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cs typeface="Simplified Arabic" pitchFamily="2" charset="-78"/>
              </a:rPr>
              <a:t>الحبوب</a:t>
            </a:r>
            <a:endParaRPr lang="ar-SA" sz="2800" b="1" dirty="0">
              <a:cs typeface="Simplified Arabic" pitchFamily="2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928662" y="2357430"/>
            <a:ext cx="1714512" cy="8572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err="1" smtClean="0">
                <a:cs typeface="Simplified Arabic" pitchFamily="2" charset="-78"/>
              </a:rPr>
              <a:t>الركــاز</a:t>
            </a:r>
            <a:endParaRPr lang="ar-SA" sz="3200" b="1" dirty="0" smtClean="0">
              <a:cs typeface="Simplified Arabic" pitchFamily="2" charset="-78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3786182" y="2357430"/>
            <a:ext cx="1357322" cy="8572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الثمار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2428860" y="3500438"/>
            <a:ext cx="1714512" cy="8572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العسـل</a:t>
            </a:r>
            <a:endParaRPr lang="ar-SA" sz="3200" b="1" dirty="0" smtClean="0">
              <a:cs typeface="Simplified Arabic" pitchFamily="2" charset="-78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286380" y="3500438"/>
            <a:ext cx="1357322" cy="8572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المعـادن</a:t>
            </a:r>
            <a:endParaRPr lang="ar-SA" sz="24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14348" y="1500174"/>
            <a:ext cx="7772400" cy="2071702"/>
          </a:xfrm>
          <a:solidFill>
            <a:srgbClr val="002060"/>
          </a:solidFill>
        </p:spPr>
        <p:txBody>
          <a:bodyPr>
            <a:noAutofit/>
          </a:bodyPr>
          <a:lstStyle/>
          <a:p>
            <a:pPr>
              <a:buNone/>
            </a:pPr>
            <a:endParaRPr lang="ar-SA" sz="1800" b="1" dirty="0" smtClean="0">
              <a:solidFill>
                <a:srgbClr val="FFFF00"/>
              </a:solidFill>
              <a:cs typeface="Simplified Arabic" pitchFamily="2" charset="-78"/>
            </a:endParaRPr>
          </a:p>
          <a:p>
            <a:pPr>
              <a:buNone/>
            </a:pPr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 </a:t>
            </a:r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{يَا أَيُّهَا الَّذِينَ آمَنُواْ أَنفِقُواْ مِن طَيِّبَاتِ مَا كَسَبْتُمْ وَمِمَّا أَخْرَجْنَا لَكُم مِّنَ </a:t>
            </a:r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الأَرْضِ} البقرة: 267</a:t>
            </a:r>
            <a:endParaRPr lang="ar-SA" sz="3600" b="1" dirty="0" smtClean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42910" y="571480"/>
            <a:ext cx="7772400" cy="1000132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ar-SA" sz="5400" b="1" dirty="0" smtClean="0">
                <a:solidFill>
                  <a:srgbClr val="FFFF00"/>
                </a:solidFill>
                <a:cs typeface="AL-Mateen" pitchFamily="2" charset="-78"/>
              </a:rPr>
              <a:t>زكاة الحبوب والثمار</a:t>
            </a:r>
            <a:endParaRPr lang="ar-SA" sz="5400" b="1" dirty="0" smtClean="0">
              <a:solidFill>
                <a:srgbClr val="FFFF00"/>
              </a:solidFill>
              <a:cs typeface="AL-Mateen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642910" y="2000240"/>
            <a:ext cx="7715304" cy="335758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ar-SA" sz="2800" b="1" dirty="0" smtClean="0">
                <a:cs typeface="Simplified Arabic" pitchFamily="2" charset="-78"/>
              </a:rPr>
              <a:t>لا تجب في كل المحاصيل الزراعية.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ar-SA" sz="2800" b="1" dirty="0" smtClean="0">
                <a:cs typeface="Simplified Arabic" pitchFamily="2" charset="-78"/>
              </a:rPr>
              <a:t>تجب في الحبوب: (كالقمح، والذرة، والأرز، والشوفان).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ar-SA" sz="2800" b="1" dirty="0" smtClean="0">
                <a:cs typeface="Simplified Arabic" pitchFamily="2" charset="-78"/>
              </a:rPr>
              <a:t>تجب في الثمار (كالتمر).</a:t>
            </a:r>
            <a:endParaRPr lang="ar-SA" sz="28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714348" y="1214422"/>
            <a:ext cx="7772400" cy="3000396"/>
          </a:xfrm>
          <a:solidFill>
            <a:schemeClr val="bg1">
              <a:lumMod val="95000"/>
              <a:lumOff val="5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ar-SA" sz="5400" b="1" dirty="0" smtClean="0">
                <a:solidFill>
                  <a:srgbClr val="FF0000"/>
                </a:solidFill>
                <a:cs typeface="AL-Mateen" pitchFamily="2" charset="-78"/>
              </a:rPr>
              <a:t>قاعدة :</a:t>
            </a:r>
          </a:p>
          <a:p>
            <a:pPr>
              <a:buNone/>
            </a:pPr>
            <a:r>
              <a:rPr lang="ar-SA" sz="4800" b="1" dirty="0" smtClean="0">
                <a:solidFill>
                  <a:srgbClr val="FF0000"/>
                </a:solidFill>
                <a:cs typeface="Simplified Arabic" pitchFamily="2" charset="-78"/>
              </a:rPr>
              <a:t>= تجب الزكاة في كل ما يكال ويدخر (قوتاً كان أم غير قوت</a:t>
            </a:r>
            <a:endParaRPr lang="ar-SA" sz="4800" b="1" dirty="0" smtClean="0">
              <a:solidFill>
                <a:srgbClr val="FF00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772400" cy="914400"/>
          </a:xfrm>
        </p:spPr>
        <p:txBody>
          <a:bodyPr/>
          <a:lstStyle/>
          <a:p>
            <a:pPr algn="ctr"/>
            <a:r>
              <a:rPr lang="ar-SA" sz="4400" dirty="0" smtClean="0">
                <a:solidFill>
                  <a:srgbClr val="FF0000"/>
                </a:solidFill>
                <a:cs typeface="AL-Mateen" pitchFamily="1" charset="-78"/>
              </a:rPr>
              <a:t>تطبيق: هل تجب الزكاة في ما يلي:</a:t>
            </a:r>
            <a:endParaRPr lang="ar-SA" sz="4400" dirty="0">
              <a:solidFill>
                <a:srgbClr val="FF0000"/>
              </a:solidFill>
              <a:cs typeface="AL-Mateen" pitchFamily="1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214414" y="2071678"/>
            <a:ext cx="7072362" cy="1143008"/>
            <a:chOff x="1214414" y="2071678"/>
            <a:chExt cx="7072362" cy="1143008"/>
          </a:xfrm>
        </p:grpSpPr>
        <p:sp>
          <p:nvSpPr>
            <p:cNvPr id="13" name="مستطيل 12"/>
            <p:cNvSpPr/>
            <p:nvPr/>
          </p:nvSpPr>
          <p:spPr>
            <a:xfrm>
              <a:off x="7072330" y="2071678"/>
              <a:ext cx="1214446" cy="1143008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rgbClr val="FFFF00"/>
                  </a:solidFill>
                </a:rPr>
                <a:t>البرتقال</a:t>
              </a:r>
              <a:endParaRPr lang="ar-SA" sz="2000" b="1" dirty="0">
                <a:solidFill>
                  <a:srgbClr val="FFFF00"/>
                </a:solidFill>
              </a:endParaRPr>
            </a:p>
          </p:txBody>
        </p:sp>
        <p:sp>
          <p:nvSpPr>
            <p:cNvPr id="14" name="مستطيل 13"/>
            <p:cNvSpPr/>
            <p:nvPr/>
          </p:nvSpPr>
          <p:spPr>
            <a:xfrm>
              <a:off x="4214810" y="2071678"/>
              <a:ext cx="1214446" cy="1143008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rgbClr val="FFFF00"/>
                  </a:solidFill>
                </a:rPr>
                <a:t>التفاح</a:t>
              </a:r>
              <a:endParaRPr lang="ar-SA" sz="2000" b="1" dirty="0">
                <a:solidFill>
                  <a:srgbClr val="FFFF00"/>
                </a:solidFill>
              </a:endParaRPr>
            </a:p>
          </p:txBody>
        </p:sp>
        <p:sp>
          <p:nvSpPr>
            <p:cNvPr id="15" name="مستطيل 14"/>
            <p:cNvSpPr/>
            <p:nvPr/>
          </p:nvSpPr>
          <p:spPr>
            <a:xfrm>
              <a:off x="1214414" y="2143116"/>
              <a:ext cx="1214446" cy="1071570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rgbClr val="FFFF00"/>
                  </a:solidFill>
                </a:rPr>
                <a:t>الموز</a:t>
              </a:r>
              <a:endParaRPr lang="ar-SA" sz="20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1" name="مجموعة 20"/>
          <p:cNvGrpSpPr/>
          <p:nvPr/>
        </p:nvGrpSpPr>
        <p:grpSpPr>
          <a:xfrm>
            <a:off x="1214414" y="4429132"/>
            <a:ext cx="7072362" cy="1143008"/>
            <a:chOff x="1214414" y="4429132"/>
            <a:chExt cx="7072362" cy="1143008"/>
          </a:xfrm>
        </p:grpSpPr>
        <p:sp>
          <p:nvSpPr>
            <p:cNvPr id="16" name="مستطيل 15"/>
            <p:cNvSpPr/>
            <p:nvPr/>
          </p:nvSpPr>
          <p:spPr>
            <a:xfrm>
              <a:off x="7072330" y="4429132"/>
              <a:ext cx="1214446" cy="1143008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rgbClr val="FFFF00"/>
                  </a:solidFill>
                </a:rPr>
                <a:t>الفجل</a:t>
              </a:r>
              <a:endParaRPr lang="ar-SA" sz="2000" b="1" dirty="0">
                <a:solidFill>
                  <a:srgbClr val="FFFF00"/>
                </a:solidFill>
              </a:endParaRPr>
            </a:p>
          </p:txBody>
        </p:sp>
        <p:sp>
          <p:nvSpPr>
            <p:cNvPr id="17" name="مستطيل 16"/>
            <p:cNvSpPr/>
            <p:nvPr/>
          </p:nvSpPr>
          <p:spPr>
            <a:xfrm>
              <a:off x="4214810" y="4429132"/>
              <a:ext cx="1214446" cy="1143008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rgbClr val="FFFF00"/>
                  </a:solidFill>
                </a:rPr>
                <a:t>الرشاد</a:t>
              </a:r>
              <a:endParaRPr lang="ar-SA" sz="2000" b="1" dirty="0">
                <a:solidFill>
                  <a:srgbClr val="FFFF00"/>
                </a:solidFill>
              </a:endParaRPr>
            </a:p>
          </p:txBody>
        </p:sp>
        <p:sp>
          <p:nvSpPr>
            <p:cNvPr id="18" name="مستطيل 17"/>
            <p:cNvSpPr/>
            <p:nvPr/>
          </p:nvSpPr>
          <p:spPr>
            <a:xfrm>
              <a:off x="1214414" y="4500570"/>
              <a:ext cx="1214446" cy="1071570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rgbClr val="FFFF00"/>
                  </a:solidFill>
                </a:rPr>
                <a:t>الحبة السوداء</a:t>
              </a:r>
              <a:endParaRPr lang="ar-SA" sz="20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مستطيل 18"/>
          <p:cNvSpPr/>
          <p:nvPr/>
        </p:nvSpPr>
        <p:spPr>
          <a:xfrm>
            <a:off x="4214810" y="3357562"/>
            <a:ext cx="1214446" cy="785818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err="1" smtClean="0">
                <a:solidFill>
                  <a:srgbClr val="FFFF00"/>
                </a:solidFill>
              </a:rPr>
              <a:t>الخس</a:t>
            </a:r>
            <a:endParaRPr lang="ar-SA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772400" cy="914400"/>
          </a:xfrm>
          <a:solidFill>
            <a:srgbClr val="7030A0"/>
          </a:solidFill>
        </p:spPr>
        <p:txBody>
          <a:bodyPr/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cs typeface="AL-Mateen" pitchFamily="1" charset="-78"/>
              </a:rPr>
              <a:t>شروط وجوب الزكاة في الحبوب والثمار:</a:t>
            </a:r>
            <a:endParaRPr lang="ar-SA" sz="4400" dirty="0">
              <a:solidFill>
                <a:srgbClr val="FFFF00"/>
              </a:solidFill>
              <a:cs typeface="AL-Mateen" pitchFamily="1" charset="-78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4643438" y="2285992"/>
            <a:ext cx="3857652" cy="300039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cs typeface="Simplified Arabic" pitchFamily="2" charset="-78"/>
              </a:rPr>
              <a:t>أن تبلغ النصاب ثلاثمائة صاع والصاع (2,04) كغم </a:t>
            </a:r>
          </a:p>
          <a:p>
            <a:pPr algn="ctr"/>
            <a:r>
              <a:rPr lang="ar-SA" sz="2800" dirty="0" smtClean="0">
                <a:cs typeface="Simplified Arabic" pitchFamily="2" charset="-78"/>
              </a:rPr>
              <a:t>أي حوالي (612) كغم</a:t>
            </a:r>
            <a:endParaRPr lang="ar-SA" sz="2800" dirty="0">
              <a:cs typeface="Simplified Arabic" pitchFamily="2" charset="-78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500034" y="2357430"/>
            <a:ext cx="3857652" cy="300039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Simplified Arabic" pitchFamily="2" charset="-78"/>
              </a:rPr>
              <a:t>أن تكون مملوكة للمزكي وقت وجوب الزكاة فيها</a:t>
            </a:r>
            <a:endParaRPr lang="ar-SA" sz="3200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تمرير عمودي 4"/>
          <p:cNvSpPr/>
          <p:nvPr/>
        </p:nvSpPr>
        <p:spPr>
          <a:xfrm>
            <a:off x="1500166" y="1071546"/>
            <a:ext cx="6715172" cy="3786214"/>
          </a:xfrm>
          <a:prstGeom prst="verticalScroll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ar-SA" sz="4800" dirty="0" smtClean="0">
                <a:solidFill>
                  <a:srgbClr val="FFFF00"/>
                </a:solidFill>
                <a:cs typeface="AL-Mateen" pitchFamily="2" charset="-78"/>
              </a:rPr>
              <a:t>وقت وجوب الزكاة في الحبوب </a:t>
            </a:r>
          </a:p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ar-SA" sz="4800" dirty="0" smtClean="0">
                <a:solidFill>
                  <a:srgbClr val="FFFF00"/>
                </a:solidFill>
                <a:cs typeface="AL-Mateen" pitchFamily="2" charset="-78"/>
              </a:rPr>
              <a:t>(اشتدادها)</a:t>
            </a:r>
            <a:endParaRPr lang="ar-SA" sz="4800" dirty="0">
              <a:solidFill>
                <a:srgbClr val="FFFF0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تمرير عمودي 4"/>
          <p:cNvSpPr/>
          <p:nvPr/>
        </p:nvSpPr>
        <p:spPr>
          <a:xfrm>
            <a:off x="1500166" y="1071546"/>
            <a:ext cx="6715172" cy="3786214"/>
          </a:xfrm>
          <a:prstGeom prst="verticalScroll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ar-SA" sz="5400" dirty="0" smtClean="0">
                <a:solidFill>
                  <a:srgbClr val="00B0F0"/>
                </a:solidFill>
                <a:cs typeface="AL-Mateen" pitchFamily="2" charset="-78"/>
              </a:rPr>
              <a:t>وقت وجوب الزكاة في الثمار </a:t>
            </a:r>
            <a:br>
              <a:rPr lang="ar-SA" sz="5400" dirty="0" smtClean="0">
                <a:solidFill>
                  <a:srgbClr val="00B0F0"/>
                </a:solidFill>
                <a:cs typeface="AL-Mateen" pitchFamily="2" charset="-78"/>
              </a:rPr>
            </a:br>
            <a:r>
              <a:rPr lang="ar-SA" sz="5400" dirty="0" smtClean="0">
                <a:solidFill>
                  <a:srgbClr val="00B0F0"/>
                </a:solidFill>
                <a:cs typeface="AL-Mateen" pitchFamily="2" charset="-78"/>
              </a:rPr>
              <a:t>(بدو صلاحها)</a:t>
            </a:r>
            <a:endParaRPr lang="ar-SA" sz="5400" dirty="0">
              <a:solidFill>
                <a:srgbClr val="00B0F0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تخزين داخلي 3"/>
          <p:cNvSpPr/>
          <p:nvPr/>
        </p:nvSpPr>
        <p:spPr>
          <a:xfrm>
            <a:off x="785786" y="1285860"/>
            <a:ext cx="7572428" cy="3929090"/>
          </a:xfrm>
          <a:prstGeom prst="flowChartInternalStorag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cs typeface="Al-Mothnna" pitchFamily="2" charset="-78"/>
              </a:rPr>
              <a:t>وقت إخراج زكاة الحبوب والثمار:</a:t>
            </a:r>
          </a:p>
          <a:p>
            <a:pPr algn="ctr"/>
            <a:r>
              <a:rPr lang="ar-SA" sz="4000" dirty="0" smtClean="0">
                <a:cs typeface="Simplified Arabic" pitchFamily="2" charset="-78"/>
              </a:rPr>
              <a:t/>
            </a:r>
            <a:br>
              <a:rPr lang="ar-SA" sz="4000" dirty="0" smtClean="0">
                <a:cs typeface="Simplified Arabic" pitchFamily="2" charset="-78"/>
              </a:rPr>
            </a:br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 {وَآتُواْ </a:t>
            </a:r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حَقَّهُ يَوْمَ </a:t>
            </a:r>
            <a:r>
              <a:rPr lang="ar-SA" sz="3600" b="1" dirty="0" smtClean="0">
                <a:solidFill>
                  <a:srgbClr val="FF0000"/>
                </a:solidFill>
                <a:cs typeface="Simplified Arabic" pitchFamily="2" charset="-78"/>
              </a:rPr>
              <a:t>حَصَادِهِ} الأنعام: 141</a:t>
            </a:r>
            <a:endParaRPr lang="ar-SA" sz="36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786446" y="785794"/>
            <a:ext cx="2143140" cy="10001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القول الأول</a:t>
            </a:r>
            <a:endParaRPr lang="ar-SA" sz="32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500166" y="785794"/>
            <a:ext cx="2143140" cy="10001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القول الثاني</a:t>
            </a:r>
            <a:endParaRPr lang="ar-SA" sz="28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5357818" y="2071678"/>
            <a:ext cx="2714644" cy="142876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لا زكاة عليه </a:t>
            </a:r>
            <a:endParaRPr lang="ar-SA" sz="3200" b="1" dirty="0">
              <a:cs typeface="Simplified Arabic" pitchFamily="2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1142976" y="2071678"/>
            <a:ext cx="2714644" cy="142876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تجب عليه </a:t>
            </a:r>
          </a:p>
        </p:txBody>
      </p:sp>
      <p:sp>
        <p:nvSpPr>
          <p:cNvPr id="8" name="شكل بيضاوي 7"/>
          <p:cNvSpPr/>
          <p:nvPr/>
        </p:nvSpPr>
        <p:spPr>
          <a:xfrm>
            <a:off x="3214678" y="4000504"/>
            <a:ext cx="2714644" cy="142876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التفصيل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785786" y="800088"/>
            <a:ext cx="7772400" cy="914400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ar-SA" b="1" dirty="0" smtClean="0">
                <a:solidFill>
                  <a:schemeClr val="accent6">
                    <a:lumMod val="40000"/>
                    <a:lumOff val="60000"/>
                  </a:schemeClr>
                </a:solidFill>
                <a:cs typeface="AL-Mateen" pitchFamily="1" charset="-78"/>
              </a:rPr>
              <a:t>مقدار ما يخرج (حسب طريقة السقي)</a:t>
            </a:r>
            <a:endParaRPr lang="ar-SA" b="1" dirty="0">
              <a:solidFill>
                <a:schemeClr val="accent6">
                  <a:lumMod val="40000"/>
                  <a:lumOff val="60000"/>
                </a:schemeClr>
              </a:solidFill>
              <a:cs typeface="AL-Mateen" pitchFamily="1" charset="-78"/>
            </a:endParaRPr>
          </a:p>
        </p:txBody>
      </p:sp>
      <p:grpSp>
        <p:nvGrpSpPr>
          <p:cNvPr id="19" name="مجموعة 18"/>
          <p:cNvGrpSpPr/>
          <p:nvPr/>
        </p:nvGrpSpPr>
        <p:grpSpPr>
          <a:xfrm>
            <a:off x="2000232" y="1714488"/>
            <a:ext cx="5500726" cy="714380"/>
            <a:chOff x="1428728" y="2428868"/>
            <a:chExt cx="6288132" cy="714380"/>
          </a:xfrm>
        </p:grpSpPr>
        <p:cxnSp>
          <p:nvCxnSpPr>
            <p:cNvPr id="6" name="رابط مستقيم 5"/>
            <p:cNvCxnSpPr/>
            <p:nvPr/>
          </p:nvCxnSpPr>
          <p:spPr>
            <a:xfrm rot="5400000" flipH="1" flipV="1">
              <a:off x="4322761" y="2606669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رابط مستقيم 8"/>
            <p:cNvCxnSpPr/>
            <p:nvPr/>
          </p:nvCxnSpPr>
          <p:spPr>
            <a:xfrm rot="5400000" flipH="1" flipV="1">
              <a:off x="7537471" y="2963859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5400000" flipH="1" flipV="1">
              <a:off x="1250927" y="2963859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رابط مستقيم 13"/>
            <p:cNvCxnSpPr/>
            <p:nvPr/>
          </p:nvCxnSpPr>
          <p:spPr>
            <a:xfrm rot="10800000">
              <a:off x="1428728" y="2786058"/>
              <a:ext cx="628654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مستطيل 14"/>
          <p:cNvSpPr/>
          <p:nvPr/>
        </p:nvSpPr>
        <p:spPr>
          <a:xfrm>
            <a:off x="5939596" y="2428868"/>
            <a:ext cx="2490056" cy="17859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إذا كان يسقى من الأنهار والأمطار (10%)</a:t>
            </a:r>
            <a:endParaRPr lang="ar-SA" sz="2000" b="1" dirty="0">
              <a:solidFill>
                <a:schemeClr val="bg1">
                  <a:lumMod val="95000"/>
                  <a:lumOff val="5000"/>
                </a:schemeClr>
              </a:solidFill>
              <a:cs typeface="Simplified Arabic" pitchFamily="2" charset="-78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785786" y="2428868"/>
            <a:ext cx="2500330" cy="18573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إذا كان يسقي باستخدام </a:t>
            </a:r>
            <a:r>
              <a:rPr lang="ar-SA" sz="20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المكائن</a:t>
            </a:r>
            <a:r>
              <a:rPr lang="ar-SA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 (5%)</a:t>
            </a:r>
            <a:endParaRPr lang="ar-SA" sz="2000" b="1" dirty="0">
              <a:solidFill>
                <a:schemeClr val="bg1">
                  <a:lumMod val="95000"/>
                  <a:lumOff val="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772400" cy="334556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r"/>
            <a:r>
              <a:rPr lang="ar-SA" sz="4400" dirty="0" smtClean="0">
                <a:solidFill>
                  <a:srgbClr val="FFFF00"/>
                </a:solidFill>
                <a:cs typeface="AL-Mateen" pitchFamily="2" charset="-78"/>
              </a:rPr>
              <a:t/>
            </a:r>
            <a:br>
              <a:rPr lang="ar-SA" sz="4400" dirty="0" smtClean="0">
                <a:solidFill>
                  <a:srgbClr val="FFFF00"/>
                </a:solidFill>
                <a:cs typeface="AL-Mateen" pitchFamily="2" charset="-78"/>
              </a:rPr>
            </a:br>
            <a:r>
              <a:rPr lang="ar-SA" sz="4400" dirty="0" smtClean="0">
                <a:solidFill>
                  <a:srgbClr val="FFFF00"/>
                </a:solidFill>
                <a:cs typeface="AL-Mateen" pitchFamily="2" charset="-78"/>
              </a:rPr>
              <a:t>تطبيق:</a:t>
            </a:r>
            <a:r>
              <a:rPr lang="ar-SA" b="1" dirty="0" smtClean="0">
                <a:solidFill>
                  <a:srgbClr val="FFFF00"/>
                </a:solidFill>
                <a:cs typeface="Simplified Arabic" pitchFamily="2" charset="-78"/>
              </a:rPr>
              <a:t/>
            </a:r>
            <a:br>
              <a:rPr lang="ar-SA" b="1" dirty="0" smtClean="0">
                <a:solidFill>
                  <a:srgbClr val="FFFF00"/>
                </a:solidFill>
                <a:cs typeface="Simplified Arabic" pitchFamily="2" charset="-78"/>
              </a:rPr>
            </a:br>
            <a:r>
              <a:rPr lang="ar-SA" b="1" dirty="0" err="1" smtClean="0">
                <a:solidFill>
                  <a:srgbClr val="FFFF00"/>
                </a:solidFill>
                <a:cs typeface="Simplified Arabic" pitchFamily="2" charset="-78"/>
              </a:rPr>
              <a:t>إذاكان</a:t>
            </a:r>
            <a:r>
              <a:rPr lang="ar-SA" b="1" dirty="0" smtClean="0">
                <a:solidFill>
                  <a:srgbClr val="FFFF00"/>
                </a:solidFill>
                <a:cs typeface="Simplified Arabic" pitchFamily="2" charset="-78"/>
              </a:rPr>
              <a:t> يجمع بين الطريقتين السابقتين</a:t>
            </a:r>
            <a:endParaRPr lang="ar-SA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772400" cy="1500198"/>
          </a:xfrm>
          <a:solidFill>
            <a:schemeClr val="bg1">
              <a:lumMod val="95000"/>
              <a:lumOff val="5000"/>
            </a:schemeClr>
          </a:solidFill>
        </p:spPr>
        <p:txBody>
          <a:bodyPr/>
          <a:lstStyle/>
          <a:p>
            <a:pPr algn="ctr"/>
            <a:r>
              <a:rPr lang="ar-SA" sz="4400" dirty="0" smtClean="0">
                <a:solidFill>
                  <a:srgbClr val="FF0000"/>
                </a:solidFill>
                <a:cs typeface="AL-Mateen" pitchFamily="1" charset="-78"/>
              </a:rPr>
              <a:t>زكاة عروض التجارة </a:t>
            </a:r>
            <a:br>
              <a:rPr lang="ar-SA" sz="4400" dirty="0" smtClean="0">
                <a:solidFill>
                  <a:srgbClr val="FF0000"/>
                </a:solidFill>
                <a:cs typeface="AL-Mateen" pitchFamily="1" charset="-78"/>
              </a:rPr>
            </a:br>
            <a:r>
              <a:rPr lang="ar-SA" sz="4400" dirty="0" smtClean="0">
                <a:solidFill>
                  <a:srgbClr val="FF0000"/>
                </a:solidFill>
                <a:cs typeface="AL-Mateen" pitchFamily="1" charset="-78"/>
              </a:rPr>
              <a:t>(أوسع الأموال </a:t>
            </a:r>
            <a:r>
              <a:rPr lang="ar-SA" sz="4400" dirty="0" err="1" smtClean="0">
                <a:solidFill>
                  <a:srgbClr val="FF0000"/>
                </a:solidFill>
                <a:cs typeface="AL-Mateen" pitchFamily="1" charset="-78"/>
              </a:rPr>
              <a:t>الزكويّة</a:t>
            </a:r>
            <a:r>
              <a:rPr lang="ar-SA" sz="4400" dirty="0" smtClean="0">
                <a:solidFill>
                  <a:srgbClr val="FF0000"/>
                </a:solidFill>
                <a:cs typeface="AL-Mateen" pitchFamily="1" charset="-78"/>
              </a:rPr>
              <a:t>)</a:t>
            </a:r>
            <a:endParaRPr lang="ar-SA" sz="4400" dirty="0">
              <a:solidFill>
                <a:srgbClr val="FF0000"/>
              </a:solidFill>
              <a:cs typeface="AL-Mateen" pitchFamily="1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214414" y="2857496"/>
            <a:ext cx="7000924" cy="1000132"/>
            <a:chOff x="1214414" y="2857496"/>
            <a:chExt cx="7000924" cy="1000132"/>
          </a:xfrm>
        </p:grpSpPr>
        <p:sp>
          <p:nvSpPr>
            <p:cNvPr id="13" name="مستطيل 12"/>
            <p:cNvSpPr/>
            <p:nvPr/>
          </p:nvSpPr>
          <p:spPr>
            <a:xfrm>
              <a:off x="7000892" y="2857496"/>
              <a:ext cx="1214446" cy="100013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العقارات</a:t>
              </a:r>
              <a:endParaRPr lang="ar-SA" b="1" dirty="0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مستطيل 13"/>
            <p:cNvSpPr/>
            <p:nvPr/>
          </p:nvSpPr>
          <p:spPr>
            <a:xfrm>
              <a:off x="1214414" y="2857496"/>
              <a:ext cx="1214446" cy="100013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الملابس</a:t>
              </a:r>
              <a:endParaRPr lang="ar-SA" sz="2000" b="1" dirty="0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مستطيل 15"/>
            <p:cNvSpPr/>
            <p:nvPr/>
          </p:nvSpPr>
          <p:spPr>
            <a:xfrm>
              <a:off x="4214810" y="2857496"/>
              <a:ext cx="1357322" cy="100013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1600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الأثاث</a:t>
              </a:r>
              <a:endParaRPr lang="ar-SA" sz="1600" b="1" dirty="0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1643042" y="4214818"/>
            <a:ext cx="6143668" cy="1071570"/>
            <a:chOff x="1643042" y="4214818"/>
            <a:chExt cx="6143668" cy="1071570"/>
          </a:xfrm>
        </p:grpSpPr>
        <p:sp>
          <p:nvSpPr>
            <p:cNvPr id="15" name="مستطيل 14"/>
            <p:cNvSpPr/>
            <p:nvPr/>
          </p:nvSpPr>
          <p:spPr>
            <a:xfrm>
              <a:off x="1643042" y="4214818"/>
              <a:ext cx="1714512" cy="100013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الآلات</a:t>
              </a:r>
              <a:endPara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مستطيل 16"/>
            <p:cNvSpPr/>
            <p:nvPr/>
          </p:nvSpPr>
          <p:spPr>
            <a:xfrm>
              <a:off x="6072198" y="4286256"/>
              <a:ext cx="1714512" cy="100013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1600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المواد الغذائية</a:t>
              </a:r>
              <a:endParaRPr lang="ar-SA" sz="1600" b="1" dirty="0" smtClean="0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5643570" y="857232"/>
            <a:ext cx="3143272" cy="1143008"/>
          </a:xfrm>
          <a:prstGeom prst="homePlate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cs typeface="AL-Mateen" pitchFamily="2" charset="-78"/>
              </a:rPr>
              <a:t>تطبيق</a:t>
            </a:r>
            <a:endParaRPr lang="ar-SA" sz="5400" dirty="0">
              <a:cs typeface="AL-Mateen" pitchFamily="2" charset="-78"/>
            </a:endParaRPr>
          </a:p>
        </p:txBody>
      </p:sp>
      <p:sp>
        <p:nvSpPr>
          <p:cNvPr id="5" name="مستطيل ذو زوايا قطرية مستديرة 4"/>
          <p:cNvSpPr/>
          <p:nvPr/>
        </p:nvSpPr>
        <p:spPr>
          <a:xfrm>
            <a:off x="1285852" y="2357430"/>
            <a:ext cx="7000924" cy="2143140"/>
          </a:xfrm>
          <a:prstGeom prst="round2Diag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عمارة معدة للتأجير، هل يزكيها مالكها ؟!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5643570" y="857232"/>
            <a:ext cx="3143272" cy="1143008"/>
          </a:xfrm>
          <a:prstGeom prst="homePlate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solidFill>
                  <a:srgbClr val="FFFF00"/>
                </a:solidFill>
                <a:cs typeface="AL-Mateen" pitchFamily="2" charset="-78"/>
              </a:rPr>
              <a:t>تطبيق</a:t>
            </a:r>
            <a:endParaRPr lang="ar-SA" sz="5400" dirty="0">
              <a:solidFill>
                <a:srgbClr val="FFFF00"/>
              </a:solidFill>
              <a:cs typeface="AL-Mateen" pitchFamily="2" charset="-78"/>
            </a:endParaRPr>
          </a:p>
        </p:txBody>
      </p:sp>
      <p:sp>
        <p:nvSpPr>
          <p:cNvPr id="5" name="مستطيل ذو زوايا قطرية مستديرة 4"/>
          <p:cNvSpPr/>
          <p:nvPr/>
        </p:nvSpPr>
        <p:spPr>
          <a:xfrm>
            <a:off x="1285852" y="2357430"/>
            <a:ext cx="7000924" cy="2143140"/>
          </a:xfrm>
          <a:prstGeom prst="round2Diag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اتخذ (0000) معدات وآلات</a:t>
            </a:r>
            <a:endParaRPr lang="ar-SA" sz="3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ستديرة 3"/>
          <p:cNvSpPr/>
          <p:nvPr/>
        </p:nvSpPr>
        <p:spPr>
          <a:xfrm>
            <a:off x="1285852" y="1357298"/>
            <a:ext cx="7000924" cy="3143272"/>
          </a:xfrm>
          <a:prstGeom prst="round2Diag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حكم زكاة عروض التجارة:</a:t>
            </a:r>
          </a:p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واجبة (عند جمهور العلماء)</a:t>
            </a:r>
            <a:endParaRPr lang="ar-SA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خدوش من كلا الطرفين 3"/>
          <p:cNvSpPr/>
          <p:nvPr/>
        </p:nvSpPr>
        <p:spPr>
          <a:xfrm>
            <a:off x="1428728" y="1643050"/>
            <a:ext cx="6786610" cy="3000396"/>
          </a:xfrm>
          <a:prstGeom prst="snip2Same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{يَا أَيُّهَا الَّذِينَ آمَنُواْ أَنفِقُواْ مِن طَيِّبَاتِ مَا </a:t>
            </a:r>
            <a:r>
              <a:rPr lang="ar-SA" sz="3200" b="1" dirty="0" smtClean="0">
                <a:cs typeface="Simplified Arabic" pitchFamily="2" charset="-78"/>
              </a:rPr>
              <a:t>كَسَبْتُمْ} البقرة: 267</a:t>
            </a:r>
            <a:endParaRPr lang="ar-SA" sz="32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772400" cy="9144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r"/>
            <a:r>
              <a:rPr lang="ar-SA" dirty="0" smtClean="0">
                <a:solidFill>
                  <a:srgbClr val="FFFF00"/>
                </a:solidFill>
                <a:cs typeface="AL-Mateen" pitchFamily="2" charset="-78"/>
              </a:rPr>
              <a:t>شروط وجوب زكاة عروض التجارة:</a:t>
            </a:r>
            <a:endParaRPr lang="ar-SA" dirty="0">
              <a:solidFill>
                <a:srgbClr val="FFFF00"/>
              </a:solidFill>
              <a:cs typeface="AL-Mateen" pitchFamily="2" charset="-78"/>
            </a:endParaRPr>
          </a:p>
        </p:txBody>
      </p:sp>
      <p:sp>
        <p:nvSpPr>
          <p:cNvPr id="4" name="وتر 3"/>
          <p:cNvSpPr/>
          <p:nvPr/>
        </p:nvSpPr>
        <p:spPr>
          <a:xfrm>
            <a:off x="5572132" y="2143116"/>
            <a:ext cx="3071834" cy="1357322"/>
          </a:xfrm>
          <a:prstGeom prst="chord">
            <a:avLst>
              <a:gd name="adj1" fmla="val 965560"/>
              <a:gd name="adj2" fmla="val 16200000"/>
            </a:avLst>
          </a:prstGeom>
          <a:solidFill>
            <a:srgbClr val="7030A0"/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cs typeface="Simplified Arabic" pitchFamily="2" charset="-78"/>
              </a:rPr>
              <a:t>المِلْك باختياره</a:t>
            </a:r>
            <a:endParaRPr lang="ar-SA" sz="2800" b="1" dirty="0">
              <a:cs typeface="Simplified Arabic" pitchFamily="2" charset="-78"/>
            </a:endParaRPr>
          </a:p>
        </p:txBody>
      </p:sp>
      <p:sp>
        <p:nvSpPr>
          <p:cNvPr id="5" name="وتر 4"/>
          <p:cNvSpPr/>
          <p:nvPr/>
        </p:nvSpPr>
        <p:spPr>
          <a:xfrm>
            <a:off x="1285852" y="2214554"/>
            <a:ext cx="3071834" cy="1357322"/>
          </a:xfrm>
          <a:prstGeom prst="chord">
            <a:avLst>
              <a:gd name="adj1" fmla="val 965560"/>
              <a:gd name="adj2" fmla="val 16200000"/>
            </a:avLst>
          </a:prstGeom>
          <a:solidFill>
            <a:schemeClr val="accent2">
              <a:lumMod val="75000"/>
            </a:schemeClr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cs typeface="Simplified Arabic" pitchFamily="2" charset="-78"/>
              </a:rPr>
              <a:t>أن ينوي </a:t>
            </a:r>
            <a:r>
              <a:rPr lang="ar-SA" sz="2800" b="1" dirty="0" err="1" smtClean="0">
                <a:cs typeface="Simplified Arabic" pitchFamily="2" charset="-78"/>
              </a:rPr>
              <a:t>بها</a:t>
            </a:r>
            <a:r>
              <a:rPr lang="ar-SA" sz="2800" b="1" dirty="0" smtClean="0">
                <a:cs typeface="Simplified Arabic" pitchFamily="2" charset="-78"/>
              </a:rPr>
              <a:t> التجار</a:t>
            </a:r>
            <a:endParaRPr lang="ar-SA" sz="2800" b="1" dirty="0">
              <a:cs typeface="Simplified Arabic" pitchFamily="2" charset="-78"/>
            </a:endParaRPr>
          </a:p>
        </p:txBody>
      </p:sp>
      <p:sp>
        <p:nvSpPr>
          <p:cNvPr id="6" name="وتر 5"/>
          <p:cNvSpPr/>
          <p:nvPr/>
        </p:nvSpPr>
        <p:spPr>
          <a:xfrm>
            <a:off x="3000364" y="3929066"/>
            <a:ext cx="4643470" cy="1714512"/>
          </a:xfrm>
          <a:prstGeom prst="chord">
            <a:avLst>
              <a:gd name="adj1" fmla="val 965560"/>
              <a:gd name="adj2" fmla="val 16200000"/>
            </a:avLst>
          </a:prstGeom>
          <a:solidFill>
            <a:schemeClr val="bg1">
              <a:lumMod val="95000"/>
              <a:lumOff val="5000"/>
            </a:schemeClr>
          </a:solidFill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أن تبلغ قيمتها نصاب الذهب أو الفضة</a:t>
            </a:r>
            <a:endParaRPr lang="ar-SA" sz="32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ريط إلى الأسفل 3"/>
          <p:cNvSpPr/>
          <p:nvPr/>
        </p:nvSpPr>
        <p:spPr>
          <a:xfrm>
            <a:off x="928662" y="1214422"/>
            <a:ext cx="7286676" cy="3571900"/>
          </a:xfrm>
          <a:prstGeom prst="ribbon">
            <a:avLst>
              <a:gd name="adj1" fmla="val 16667"/>
              <a:gd name="adj2" fmla="val 75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cs typeface="AL-Mateen" pitchFamily="2" charset="-78"/>
              </a:rPr>
              <a:t>هل يشترط في عروض التجارة حولان </a:t>
            </a:r>
          </a:p>
          <a:p>
            <a:pPr algn="ctr"/>
            <a:r>
              <a:rPr lang="ar-SA" sz="4000" dirty="0" smtClean="0">
                <a:cs typeface="AL-Mateen" pitchFamily="2" charset="-78"/>
              </a:rPr>
              <a:t>الحول !!</a:t>
            </a:r>
            <a:endParaRPr lang="ar-SA" sz="4000" dirty="0">
              <a:cs typeface="AL-Mateen" pitchFamily="2" charset="-78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772400" cy="914400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تقويم عروض التجارة:</a:t>
            </a:r>
            <a:endParaRPr lang="ar-SA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مخطط انسيابي: شريط مثقب 3"/>
          <p:cNvSpPr/>
          <p:nvPr/>
        </p:nvSpPr>
        <p:spPr>
          <a:xfrm>
            <a:off x="1643042" y="2285992"/>
            <a:ext cx="6715172" cy="2571768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Tx/>
              <a:buChar char="-"/>
            </a:pPr>
            <a:r>
              <a:rPr lang="ar-SA" sz="3600" b="1" dirty="0" smtClean="0">
                <a:cs typeface="Simplified Arabic" pitchFamily="2" charset="-78"/>
              </a:rPr>
              <a:t>(بعملة البلد).</a:t>
            </a:r>
          </a:p>
          <a:p>
            <a:pPr>
              <a:buFontTx/>
              <a:buChar char="-"/>
            </a:pPr>
            <a:r>
              <a:rPr lang="ar-SA" sz="3600" b="1" dirty="0" smtClean="0">
                <a:cs typeface="Simplified Arabic" pitchFamily="2" charset="-78"/>
              </a:rPr>
              <a:t>بسعر يوم التقويم لا الشراء</a:t>
            </a:r>
            <a:endParaRPr lang="ar-SA" sz="36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1214414" y="1142984"/>
            <a:ext cx="7286676" cy="3857652"/>
          </a:xfrm>
          <a:prstGeom prst="horizontalScrol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solidFill>
                  <a:schemeClr val="accent2"/>
                </a:solidFill>
                <a:cs typeface="AL-Mateen" pitchFamily="2" charset="-78"/>
              </a:rPr>
              <a:t>”</a:t>
            </a:r>
            <a:r>
              <a:rPr lang="ar-SA" sz="6600" dirty="0" smtClean="0">
                <a:solidFill>
                  <a:srgbClr val="FFFF00"/>
                </a:solidFill>
                <a:cs typeface="AL-Mateen" pitchFamily="2" charset="-78"/>
              </a:rPr>
              <a:t>زكاة الذهب والفضة والعملات الورقية</a:t>
            </a:r>
            <a:r>
              <a:rPr lang="ar-SA" sz="4400" dirty="0" smtClean="0">
                <a:solidFill>
                  <a:schemeClr val="accent2"/>
                </a:solidFill>
                <a:cs typeface="AL-Mateen" pitchFamily="2" charset="-78"/>
              </a:rPr>
              <a:t>“</a:t>
            </a:r>
            <a:endParaRPr lang="ar-SA" sz="4400" dirty="0">
              <a:solidFill>
                <a:schemeClr val="accent2"/>
              </a:solidFill>
              <a:cs typeface="AL-Mateen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اوية واحدة مستديرة 3"/>
          <p:cNvSpPr/>
          <p:nvPr/>
        </p:nvSpPr>
        <p:spPr>
          <a:xfrm>
            <a:off x="1000100" y="1643050"/>
            <a:ext cx="6929486" cy="3071834"/>
          </a:xfrm>
          <a:prstGeom prst="round1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000" b="1" dirty="0" smtClean="0">
                <a:solidFill>
                  <a:srgbClr val="FFFF00"/>
                </a:solidFill>
                <a:cs typeface="AL-Mateen" pitchFamily="2" charset="-78"/>
              </a:rPr>
              <a:t>مسألة: </a:t>
            </a:r>
          </a:p>
          <a:p>
            <a:pPr algn="ctr"/>
            <a:endParaRPr lang="ar-SA" b="1" dirty="0" smtClean="0">
              <a:solidFill>
                <a:srgbClr val="FFFF00"/>
              </a:solidFill>
            </a:endParaRPr>
          </a:p>
          <a:p>
            <a:pPr algn="ctr"/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هل التقويم بسعر الجملة أو بسعر التجزئة ؟!</a:t>
            </a:r>
            <a:endParaRPr lang="ar-SA" sz="36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714480" y="785794"/>
            <a:ext cx="5929354" cy="914400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ar-SA" b="1" dirty="0" smtClean="0">
                <a:solidFill>
                  <a:srgbClr val="FFFF00"/>
                </a:solidFill>
                <a:cs typeface="AL-Mateen" pitchFamily="1" charset="-78"/>
              </a:rPr>
              <a:t>سعـــــــر التقـــــويم:</a:t>
            </a:r>
            <a:endParaRPr lang="ar-SA" b="1" dirty="0">
              <a:solidFill>
                <a:srgbClr val="FFFF00"/>
              </a:solidFill>
              <a:cs typeface="AL-Mateen" pitchFamily="1" charset="-78"/>
            </a:endParaRPr>
          </a:p>
        </p:txBody>
      </p:sp>
      <p:grpSp>
        <p:nvGrpSpPr>
          <p:cNvPr id="5" name="مجموعة 4"/>
          <p:cNvGrpSpPr/>
          <p:nvPr/>
        </p:nvGrpSpPr>
        <p:grpSpPr>
          <a:xfrm>
            <a:off x="2285984" y="1714488"/>
            <a:ext cx="4572032" cy="714380"/>
            <a:chOff x="1428728" y="2428868"/>
            <a:chExt cx="6288132" cy="714380"/>
          </a:xfrm>
        </p:grpSpPr>
        <p:cxnSp>
          <p:nvCxnSpPr>
            <p:cNvPr id="6" name="رابط مستقيم 5"/>
            <p:cNvCxnSpPr/>
            <p:nvPr/>
          </p:nvCxnSpPr>
          <p:spPr>
            <a:xfrm rot="5400000" flipH="1" flipV="1">
              <a:off x="4322761" y="2606669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رابط مستقيم 8"/>
            <p:cNvCxnSpPr/>
            <p:nvPr/>
          </p:nvCxnSpPr>
          <p:spPr>
            <a:xfrm rot="5400000" flipH="1" flipV="1">
              <a:off x="7537471" y="2963859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رابط مستقيم 7"/>
            <p:cNvCxnSpPr/>
            <p:nvPr/>
          </p:nvCxnSpPr>
          <p:spPr>
            <a:xfrm rot="5400000" flipH="1" flipV="1">
              <a:off x="1250927" y="2963859"/>
              <a:ext cx="35719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8"/>
            <p:cNvCxnSpPr/>
            <p:nvPr/>
          </p:nvCxnSpPr>
          <p:spPr>
            <a:xfrm rot="10800000">
              <a:off x="1428728" y="2786058"/>
              <a:ext cx="628654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مستطيل 9"/>
          <p:cNvSpPr/>
          <p:nvPr/>
        </p:nvSpPr>
        <p:spPr>
          <a:xfrm>
            <a:off x="5857884" y="2428868"/>
            <a:ext cx="1918552" cy="178595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  <a:cs typeface="Simplified Arabic" pitchFamily="2" charset="-78"/>
              </a:rPr>
              <a:t>منهم من قوّم بسعر الجملة (أقوى)</a:t>
            </a:r>
            <a:endParaRPr lang="ar-SA" sz="2000" b="1" dirty="0">
              <a:solidFill>
                <a:schemeClr val="tx1"/>
              </a:solidFill>
              <a:cs typeface="Simplified Arabic" pitchFamily="2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285852" y="2428868"/>
            <a:ext cx="1928826" cy="18573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cs typeface="Simplified Arabic" pitchFamily="2" charset="-78"/>
              </a:rPr>
              <a:t>منهم من فصّل</a:t>
            </a:r>
            <a:endParaRPr lang="ar-SA" sz="2400" b="1" dirty="0">
              <a:solidFill>
                <a:schemeClr val="tx1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6086492" cy="914400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ar-SA" b="1" dirty="0" smtClean="0">
                <a:solidFill>
                  <a:srgbClr val="FFFF00"/>
                </a:solidFill>
                <a:cs typeface="AL-Mateen" pitchFamily="1" charset="-78"/>
              </a:rPr>
              <a:t>مصـــارف  الزكاة:</a:t>
            </a:r>
            <a:endParaRPr lang="ar-SA" b="1" dirty="0">
              <a:solidFill>
                <a:srgbClr val="FFFF00"/>
              </a:solidFill>
              <a:cs typeface="AL-Mateen" pitchFamily="1" charset="-78"/>
            </a:endParaRPr>
          </a:p>
        </p:txBody>
      </p:sp>
      <p:sp>
        <p:nvSpPr>
          <p:cNvPr id="23" name="مستطيل ذو زوايا قطرية مخدوشة 22"/>
          <p:cNvSpPr/>
          <p:nvPr/>
        </p:nvSpPr>
        <p:spPr>
          <a:xfrm>
            <a:off x="6500826" y="1785926"/>
            <a:ext cx="1714512" cy="928694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الفقراء</a:t>
            </a:r>
            <a:endParaRPr lang="ar-SA" sz="2000" b="1" dirty="0">
              <a:cs typeface="Simplified Arabic" pitchFamily="2" charset="-78"/>
            </a:endParaRPr>
          </a:p>
        </p:txBody>
      </p:sp>
      <p:sp>
        <p:nvSpPr>
          <p:cNvPr id="24" name="مستطيل ذو زوايا قطرية مخدوشة 23"/>
          <p:cNvSpPr/>
          <p:nvPr/>
        </p:nvSpPr>
        <p:spPr>
          <a:xfrm>
            <a:off x="4357686" y="1714488"/>
            <a:ext cx="1714512" cy="928694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العاملين عليها</a:t>
            </a:r>
            <a:endParaRPr lang="ar-SA" sz="2000" b="1" dirty="0">
              <a:cs typeface="Simplified Arabic" pitchFamily="2" charset="-78"/>
            </a:endParaRPr>
          </a:p>
        </p:txBody>
      </p:sp>
      <p:sp>
        <p:nvSpPr>
          <p:cNvPr id="25" name="مستطيل ذو زوايا قطرية مخدوشة 24"/>
          <p:cNvSpPr/>
          <p:nvPr/>
        </p:nvSpPr>
        <p:spPr>
          <a:xfrm>
            <a:off x="1785918" y="1643050"/>
            <a:ext cx="1714512" cy="928694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الرقاب</a:t>
            </a:r>
            <a:endParaRPr lang="ar-SA" sz="2000" b="1" dirty="0">
              <a:cs typeface="Simplified Arabic" pitchFamily="2" charset="-78"/>
            </a:endParaRPr>
          </a:p>
        </p:txBody>
      </p:sp>
      <p:sp>
        <p:nvSpPr>
          <p:cNvPr id="26" name="مستطيل ذو زوايا قطرية مخدوشة 25"/>
          <p:cNvSpPr/>
          <p:nvPr/>
        </p:nvSpPr>
        <p:spPr>
          <a:xfrm>
            <a:off x="1785918" y="2857496"/>
            <a:ext cx="1714512" cy="928694"/>
          </a:xfrm>
          <a:prstGeom prst="snip2Diag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الغارمون</a:t>
            </a:r>
            <a:endParaRPr lang="ar-SA" b="1" dirty="0">
              <a:cs typeface="Simplified Arabic" pitchFamily="2" charset="-78"/>
            </a:endParaRPr>
          </a:p>
        </p:txBody>
      </p:sp>
      <p:sp>
        <p:nvSpPr>
          <p:cNvPr id="27" name="مستطيل ذو زوايا قطرية مخدوشة 26"/>
          <p:cNvSpPr/>
          <p:nvPr/>
        </p:nvSpPr>
        <p:spPr>
          <a:xfrm>
            <a:off x="1714480" y="4071942"/>
            <a:ext cx="1714512" cy="928694"/>
          </a:xfrm>
          <a:prstGeom prst="snip2Diag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cs typeface="Simplified Arabic" pitchFamily="2" charset="-78"/>
              </a:rPr>
              <a:t>في سبيل الله</a:t>
            </a:r>
            <a:endParaRPr lang="ar-SA" b="1" dirty="0">
              <a:cs typeface="Simplified Arabic" pitchFamily="2" charset="-78"/>
            </a:endParaRPr>
          </a:p>
        </p:txBody>
      </p:sp>
      <p:sp>
        <p:nvSpPr>
          <p:cNvPr id="28" name="مستطيل ذو زوايا قطرية مخدوشة 27"/>
          <p:cNvSpPr/>
          <p:nvPr/>
        </p:nvSpPr>
        <p:spPr>
          <a:xfrm>
            <a:off x="1928794" y="5214950"/>
            <a:ext cx="1714512" cy="928694"/>
          </a:xfrm>
          <a:prstGeom prst="snip2Diag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cs typeface="Simplified Arabic" pitchFamily="2" charset="-78"/>
              </a:rPr>
              <a:t>ابن السبيل</a:t>
            </a:r>
            <a:endParaRPr lang="ar-SA" b="1" dirty="0">
              <a:cs typeface="Simplified Arabic" pitchFamily="2" charset="-78"/>
            </a:endParaRPr>
          </a:p>
        </p:txBody>
      </p:sp>
      <p:sp>
        <p:nvSpPr>
          <p:cNvPr id="29" name="مستطيل ذو زوايا قطرية مخدوشة 28"/>
          <p:cNvSpPr/>
          <p:nvPr/>
        </p:nvSpPr>
        <p:spPr>
          <a:xfrm>
            <a:off x="4286248" y="3000372"/>
            <a:ext cx="1714512" cy="928694"/>
          </a:xfrm>
          <a:prstGeom prst="snip2Diag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العاملين عليها</a:t>
            </a:r>
            <a:endParaRPr lang="ar-SA" sz="2000" b="1" dirty="0">
              <a:cs typeface="Simplified Arabic" pitchFamily="2" charset="-78"/>
            </a:endParaRPr>
          </a:p>
        </p:txBody>
      </p:sp>
      <p:sp>
        <p:nvSpPr>
          <p:cNvPr id="30" name="مستطيل ذو زوايا قطرية مخدوشة 29"/>
          <p:cNvSpPr/>
          <p:nvPr/>
        </p:nvSpPr>
        <p:spPr>
          <a:xfrm>
            <a:off x="6500826" y="3286124"/>
            <a:ext cx="1714512" cy="928694"/>
          </a:xfrm>
          <a:prstGeom prst="snip2Diag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cs typeface="Simplified Arabic" pitchFamily="2" charset="-78"/>
              </a:rPr>
              <a:t>المساكين</a:t>
            </a:r>
            <a:endParaRPr lang="ar-SA" sz="2000" b="1" dirty="0">
              <a:cs typeface="Simplified Arabic" pitchFamily="2" charset="-78"/>
            </a:endParaRPr>
          </a:p>
        </p:txBody>
      </p:sp>
      <p:sp>
        <p:nvSpPr>
          <p:cNvPr id="31" name="مستطيل ذو زوايا قطرية مخدوشة 30"/>
          <p:cNvSpPr/>
          <p:nvPr/>
        </p:nvSpPr>
        <p:spPr>
          <a:xfrm>
            <a:off x="4357686" y="4429132"/>
            <a:ext cx="1714512" cy="928694"/>
          </a:xfrm>
          <a:prstGeom prst="snip2Diag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cs typeface="Simplified Arabic" pitchFamily="2" charset="-78"/>
              </a:rPr>
              <a:t>المؤلفة قلوبهم</a:t>
            </a:r>
            <a:endParaRPr lang="ar-SA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خدوشة 3"/>
          <p:cNvSpPr/>
          <p:nvPr/>
        </p:nvSpPr>
        <p:spPr>
          <a:xfrm>
            <a:off x="1357290" y="1285860"/>
            <a:ext cx="6715172" cy="3429024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ts val="2400"/>
              </a:spcBef>
              <a:spcAft>
                <a:spcPts val="2400"/>
              </a:spcAft>
            </a:pPr>
            <a:r>
              <a:rPr lang="ar-SA" sz="5400" dirty="0" smtClean="0">
                <a:cs typeface="AL-Mateen" pitchFamily="2" charset="-78"/>
              </a:rPr>
              <a:t>صدقة التطوع </a:t>
            </a:r>
          </a:p>
          <a:p>
            <a:pPr algn="ctr">
              <a:spcBef>
                <a:spcPts val="2400"/>
              </a:spcBef>
              <a:spcAft>
                <a:spcPts val="2400"/>
              </a:spcAft>
            </a:pPr>
            <a:r>
              <a:rPr lang="ar-SA" sz="4000" b="1" dirty="0" smtClean="0">
                <a:cs typeface="Simplified Arabic" pitchFamily="2" charset="-78"/>
              </a:rPr>
              <a:t>(مستحبة في جميع صورها)</a:t>
            </a:r>
            <a:endParaRPr lang="ar-SA" sz="40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24000" y="1397000"/>
          <a:ext cx="6834214" cy="281781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417107"/>
                <a:gridCol w="3417107"/>
              </a:tblGrid>
              <a:tr h="992140">
                <a:tc>
                  <a:txBody>
                    <a:bodyPr/>
                    <a:lstStyle/>
                    <a:p>
                      <a:pPr algn="ctr" rtl="1"/>
                      <a:r>
                        <a:rPr lang="ar-SA" sz="3600" dirty="0" smtClean="0">
                          <a:solidFill>
                            <a:srgbClr val="FFFF00"/>
                          </a:solidFill>
                          <a:cs typeface="Simplified Arabic" pitchFamily="2" charset="-78"/>
                        </a:rPr>
                        <a:t>الزكاة</a:t>
                      </a:r>
                      <a:endParaRPr lang="ar-SA" sz="3600" dirty="0">
                        <a:solidFill>
                          <a:srgbClr val="FFFF00"/>
                        </a:solidFill>
                        <a:cs typeface="Simplified Arabic" pitchFamily="2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dirty="0" smtClean="0">
                          <a:solidFill>
                            <a:srgbClr val="FFFF00"/>
                          </a:solidFill>
                          <a:cs typeface="Simplified Arabic" pitchFamily="2" charset="-78"/>
                        </a:rPr>
                        <a:t>الصدقــــة</a:t>
                      </a:r>
                      <a:endParaRPr lang="ar-SA" sz="3600" dirty="0">
                        <a:solidFill>
                          <a:srgbClr val="FFFF00"/>
                        </a:solidFill>
                        <a:cs typeface="Simplified Arabic" pitchFamily="2" charset="-78"/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1825678"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solidFill>
                            <a:srgbClr val="FF0000"/>
                          </a:solidFill>
                          <a:cs typeface="Simplified Arabic" pitchFamily="2" charset="-78"/>
                        </a:rPr>
                        <a:t>لا نصيب فيها لأبناء الشخص أو آبائه</a:t>
                      </a:r>
                      <a:endParaRPr lang="ar-SA" sz="3600" b="1" dirty="0">
                        <a:solidFill>
                          <a:srgbClr val="FF0000"/>
                        </a:solidFill>
                        <a:cs typeface="Simplified Arabic" pitchFamily="2" charset="-78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solidFill>
                            <a:srgbClr val="FF0000"/>
                          </a:solidFill>
                          <a:cs typeface="Simplified Arabic" pitchFamily="2" charset="-78"/>
                        </a:rPr>
                        <a:t>أولى الناس أقرباؤه</a:t>
                      </a:r>
                      <a:endParaRPr lang="ar-SA" sz="3600" b="1" dirty="0">
                        <a:solidFill>
                          <a:srgbClr val="FF0000"/>
                        </a:solidFill>
                        <a:cs typeface="Simplified Arabic" pitchFamily="2" charset="-78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ذو زوايا قطرية مخدوشة 3"/>
          <p:cNvSpPr/>
          <p:nvPr/>
        </p:nvSpPr>
        <p:spPr>
          <a:xfrm>
            <a:off x="785786" y="857232"/>
            <a:ext cx="7572428" cy="4857784"/>
          </a:xfrm>
          <a:prstGeom prst="snip2Diag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ts val="2400"/>
              </a:spcBef>
              <a:spcAft>
                <a:spcPts val="2400"/>
              </a:spcAft>
            </a:pPr>
            <a:r>
              <a:rPr lang="ar-SA" sz="19900" dirty="0" smtClean="0">
                <a:solidFill>
                  <a:srgbClr val="FFFF00"/>
                </a:solidFill>
                <a:cs typeface="AL-Mateen" pitchFamily="2" charset="-78"/>
              </a:rPr>
              <a:t>الوقف</a:t>
            </a:r>
            <a:endParaRPr lang="ar-SA" sz="115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85786" y="1214422"/>
            <a:ext cx="7643866" cy="3643338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ts val="2400"/>
              </a:spcBef>
              <a:spcAft>
                <a:spcPts val="2400"/>
              </a:spcAft>
            </a:pPr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معنى الوقف: </a:t>
            </a:r>
            <a:r>
              <a:rPr lang="ar-SA" sz="3600" b="1" dirty="0" err="1" smtClean="0">
                <a:solidFill>
                  <a:srgbClr val="FFFF00"/>
                </a:solidFill>
                <a:cs typeface="Simplified Arabic" pitchFamily="2" charset="-78"/>
              </a:rPr>
              <a:t>تحبيس</a:t>
            </a:r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 الأهل وتسبيل المنفعة. </a:t>
            </a:r>
          </a:p>
          <a:p>
            <a:pPr algn="ctr">
              <a:spcBef>
                <a:spcPts val="2400"/>
              </a:spcBef>
              <a:spcAft>
                <a:spcPts val="2400"/>
              </a:spcAft>
            </a:pPr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(عقد لازم)</a:t>
            </a:r>
            <a:endParaRPr lang="ar-SA" sz="36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85786" y="1214422"/>
            <a:ext cx="7643866" cy="3643338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spcBef>
                <a:spcPts val="2400"/>
              </a:spcBef>
              <a:spcAft>
                <a:spcPts val="2400"/>
              </a:spcAft>
            </a:pPr>
            <a:r>
              <a:rPr lang="ar-SA" sz="3600" b="1" dirty="0" smtClean="0">
                <a:solidFill>
                  <a:srgbClr val="FFFF00"/>
                </a:solidFill>
                <a:cs typeface="Simplified Arabic" pitchFamily="2" charset="-78"/>
              </a:rPr>
              <a:t>قال – صلى الله عليه وسلم - : ”إذا مات ابن آدم انقطع عمله إلا من ثلاث... صدقة جارية</a:t>
            </a:r>
            <a:endParaRPr lang="ar-SA" sz="36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2143108" y="928670"/>
            <a:ext cx="4786346" cy="1285884"/>
          </a:xfrm>
          <a:prstGeom prst="verticalScroll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>
                <a:cs typeface="AL-Mateen" pitchFamily="2" charset="-78"/>
              </a:rPr>
              <a:t>أهمية الوقف:</a:t>
            </a:r>
            <a:endParaRPr lang="ar-SA" sz="5400" dirty="0">
              <a:cs typeface="AL-Mateen" pitchFamily="2" charset="-78"/>
            </a:endParaRPr>
          </a:p>
        </p:txBody>
      </p:sp>
      <p:sp>
        <p:nvSpPr>
          <p:cNvPr id="6" name="مستطيل ذو زوايا قطرية مستديرة 5"/>
          <p:cNvSpPr/>
          <p:nvPr/>
        </p:nvSpPr>
        <p:spPr>
          <a:xfrm>
            <a:off x="1214414" y="2857496"/>
            <a:ext cx="6500858" cy="2214578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Tx/>
              <a:buChar char="-"/>
            </a:pPr>
            <a:r>
              <a:rPr lang="ar-SA" sz="4400" b="1" dirty="0" smtClean="0">
                <a:cs typeface="Simplified Arabic" pitchFamily="2" charset="-78"/>
              </a:rPr>
              <a:t>يوفر موارد مستمرة.</a:t>
            </a:r>
          </a:p>
          <a:p>
            <a:pPr>
              <a:buFontTx/>
              <a:buChar char="-"/>
            </a:pPr>
            <a:r>
              <a:rPr lang="ar-SA" sz="4400" b="1" dirty="0" smtClean="0">
                <a:cs typeface="Simplified Arabic" pitchFamily="2" charset="-78"/>
              </a:rPr>
              <a:t>له إسهام جيد في تمويل التعليم</a:t>
            </a:r>
            <a:endParaRPr lang="ar-SA" sz="44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2143108" y="1357298"/>
            <a:ext cx="4929222" cy="3214710"/>
          </a:xfrm>
          <a:prstGeom prst="flowChartPunchedTape">
            <a:avLst/>
          </a:prstGeom>
          <a:solidFill>
            <a:schemeClr val="tx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>القرض الحسن </a:t>
            </a:r>
          </a:p>
          <a:p>
            <a:pPr algn="ctr"/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>(عقد إرفاق)</a:t>
            </a:r>
            <a:endParaRPr lang="ar-SA" sz="4400" b="1" dirty="0">
              <a:solidFill>
                <a:srgbClr val="FFFF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3917068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ar-SA" sz="4400" dirty="0" smtClean="0">
                <a:solidFill>
                  <a:srgbClr val="7030A0"/>
                </a:solidFill>
                <a:cs typeface="AL-Mateen" pitchFamily="1" charset="-78"/>
              </a:rPr>
              <a:t/>
            </a:r>
            <a:br>
              <a:rPr lang="ar-SA" sz="4400" dirty="0" smtClean="0">
                <a:solidFill>
                  <a:srgbClr val="7030A0"/>
                </a:solidFill>
                <a:cs typeface="AL-Mateen" pitchFamily="1" charset="-78"/>
              </a:rPr>
            </a:br>
            <a:r>
              <a:rPr lang="ar-SA" sz="3600" b="1" dirty="0" smtClean="0">
                <a:solidFill>
                  <a:srgbClr val="7030A0"/>
                </a:solidFill>
                <a:cs typeface="Simplified Arabic" pitchFamily="2" charset="-78"/>
              </a:rPr>
              <a:t> </a:t>
            </a:r>
            <a:r>
              <a:rPr lang="ar-SA" sz="3600" b="1" dirty="0" smtClean="0">
                <a:solidFill>
                  <a:srgbClr val="7030A0"/>
                </a:solidFill>
                <a:cs typeface="Simplified Arabic" pitchFamily="2" charset="-78"/>
              </a:rPr>
              <a:t>{يَا أَيُّهَا الَّذِينَ آمَنُواْ إِنَّ كَثِيراً مِّنَ الأَحْبَارِ وَالرُّهْبَانِ لَيَأْكُلُونَ أَمْوَالَ النَّاسِ بِالْبَاطِلِ وَيَصُدُّونَ عَن سَبِيلِ اللّهِ وَالَّذِينَ يَكْنِزُونَ الذَّهَبَ وَالْفِضَّةَ وَلاَ يُنفِقُونَهَا فِي سَبِيلِ اللّهِ فَبَشِّرْهُم بِعَذَابٍ أَلِيمٍ }التوبة34</a:t>
            </a:r>
            <a:endParaRPr lang="ar-SA" sz="4400" b="1" dirty="0">
              <a:solidFill>
                <a:srgbClr val="7030A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571472" y="1285860"/>
            <a:ext cx="7929618" cy="3571900"/>
          </a:xfrm>
          <a:prstGeom prst="flowChartPunchedTap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rgbClr val="FFFF00"/>
                </a:solidFill>
                <a:cs typeface="Simplified Arabic" pitchFamily="2" charset="-78"/>
              </a:rPr>
              <a:t>قال – صلى الله عليه وسلم -: من نفس عن مسلم كربة من كرب الدنيا نفس الله عنه كربة من كرب الآخرة“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85786" y="1214422"/>
            <a:ext cx="7786742" cy="36433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  <a:cs typeface="Simplified Arabic" pitchFamily="2" charset="-78"/>
              </a:rPr>
              <a:t>”ما من صاحب ذهب ولا فضة لا يؤدي منها حقها إلاّ إذا كان يوم القيامة صفحت له صفائح من نار، فأحمي عليها في نار جهنم فيكون </a:t>
            </a:r>
            <a:r>
              <a:rPr lang="ar-SA" sz="2800" b="1" dirty="0" err="1" smtClean="0">
                <a:solidFill>
                  <a:srgbClr val="FF0000"/>
                </a:solidFill>
                <a:cs typeface="Simplified Arabic" pitchFamily="2" charset="-78"/>
              </a:rPr>
              <a:t>بها</a:t>
            </a:r>
            <a:r>
              <a:rPr lang="ar-SA" sz="2800" b="1" dirty="0" smtClean="0">
                <a:solidFill>
                  <a:srgbClr val="FF0000"/>
                </a:solidFill>
                <a:cs typeface="Simplified Arabic" pitchFamily="2" charset="-78"/>
              </a:rPr>
              <a:t> جنبه وجنبه وظهره...“</a:t>
            </a:r>
            <a:endParaRPr lang="ar-SA" sz="2800" b="1" dirty="0">
              <a:solidFill>
                <a:srgbClr val="FF0000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نصاب الذهب والفضة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643570" y="2143116"/>
            <a:ext cx="2643206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bg2">
                    <a:lumMod val="50000"/>
                  </a:schemeClr>
                </a:solidFill>
                <a:cs typeface="AL-Mohanad Bold" pitchFamily="2" charset="-78"/>
              </a:rPr>
              <a:t>نصاب الذهب 85 جراماً</a:t>
            </a:r>
            <a:endParaRPr lang="ar-SA" sz="2800" dirty="0">
              <a:solidFill>
                <a:schemeClr val="bg2">
                  <a:lumMod val="50000"/>
                </a:schemeClr>
              </a:solidFill>
              <a:cs typeface="AL-Mohanad Bold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428728" y="2143116"/>
            <a:ext cx="2643206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bg1"/>
                </a:solidFill>
                <a:cs typeface="AL-Mohanad Bold" pitchFamily="2" charset="-78"/>
              </a:rPr>
              <a:t>نصاب الفضة 595</a:t>
            </a:r>
            <a:endParaRPr lang="ar-SA" sz="2800" dirty="0" smtClean="0">
              <a:solidFill>
                <a:schemeClr val="bg1"/>
              </a:solidFill>
              <a:cs typeface="AL-Mohanad Bold" pitchFamily="2" charset="-78"/>
            </a:endParaRPr>
          </a:p>
        </p:txBody>
      </p:sp>
      <p:cxnSp>
        <p:nvCxnSpPr>
          <p:cNvPr id="8" name="رابط كسهم مستقيم 7"/>
          <p:cNvCxnSpPr/>
          <p:nvPr/>
        </p:nvCxnSpPr>
        <p:spPr>
          <a:xfrm rot="10800000">
            <a:off x="4143372" y="3357562"/>
            <a:ext cx="1428760" cy="1588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772400" cy="2214578"/>
          </a:xfrm>
          <a:solidFill>
            <a:srgbClr val="C00000"/>
          </a:solidFill>
        </p:spPr>
        <p:txBody>
          <a:bodyPr/>
          <a:lstStyle/>
          <a:p>
            <a:pPr algn="r"/>
            <a:r>
              <a: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/>
            </a:r>
            <a:br>
              <a: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</a:br>
            <a:r>
              <a: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نصاب العملات الورقية: (غير محدد) يقدر بنصاب الفضة لأنه: </a:t>
            </a:r>
            <a:endParaRPr lang="ar-SA" b="1" dirty="0">
              <a:solidFill>
                <a:schemeClr val="bg1">
                  <a:lumMod val="95000"/>
                  <a:lumOff val="5000"/>
                </a:schemeClr>
              </a:solidFill>
              <a:cs typeface="Simplified Arabic" pitchFamily="2" charset="-78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5857884" y="3500438"/>
            <a:ext cx="2428892" cy="185738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cs typeface="Simplified Arabic" pitchFamily="2" charset="-78"/>
              </a:rPr>
              <a:t>أحظ للفقراء</a:t>
            </a:r>
            <a:endParaRPr lang="ar-SA" sz="2800" b="1" dirty="0">
              <a:cs typeface="Simplified Arabic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914400"/>
          </a:xfrm>
        </p:spPr>
        <p:txBody>
          <a:bodyPr/>
          <a:lstStyle/>
          <a:p>
            <a:pPr algn="ctr"/>
            <a:r>
              <a:rPr lang="ar-SA" sz="5400" dirty="0" smtClean="0">
                <a:solidFill>
                  <a:srgbClr val="FFFF00"/>
                </a:solidFill>
                <a:cs typeface="AL-Mateen" pitchFamily="1" charset="-78"/>
              </a:rPr>
              <a:t>طريقة حساب نصاب العملة الورقية:</a:t>
            </a:r>
            <a:endParaRPr lang="ar-SA" sz="5400" dirty="0">
              <a:solidFill>
                <a:srgbClr val="FFFF00"/>
              </a:solidFill>
              <a:cs typeface="AL-Mateen" pitchFamily="1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7224" y="2285992"/>
            <a:ext cx="7772400" cy="2074068"/>
          </a:xfrm>
        </p:spPr>
        <p:txBody>
          <a:bodyPr/>
          <a:lstStyle/>
          <a:p>
            <a:pPr>
              <a:buFontTx/>
              <a:buChar char="-"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cs typeface="Simplified Arabic" pitchFamily="2" charset="-78"/>
              </a:rPr>
              <a:t>نصاب العملة الورقية = مقدار نصاب الفضة بالجرام (بالريال)</a:t>
            </a:r>
            <a:endParaRPr lang="ar-SA" b="1" dirty="0" smtClean="0">
              <a:solidFill>
                <a:schemeClr val="accent2">
                  <a:lumMod val="75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785794"/>
            <a:ext cx="7772400" cy="377419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justLow"/>
            <a:r>
              <a:rPr lang="ar-SA" sz="3600" dirty="0" smtClean="0">
                <a:solidFill>
                  <a:srgbClr val="FFFF00"/>
                </a:solidFill>
              </a:rPr>
              <a:t/>
            </a:r>
            <a:br>
              <a:rPr lang="ar-SA" sz="3600" dirty="0" smtClean="0">
                <a:solidFill>
                  <a:srgbClr val="FFFF00"/>
                </a:solidFill>
              </a:rPr>
            </a:br>
            <a:r>
              <a:rPr lang="ar-SA" sz="3600" dirty="0" smtClean="0">
                <a:solidFill>
                  <a:srgbClr val="FFFF00"/>
                </a:solidFill>
              </a:rPr>
              <a:t/>
            </a:r>
            <a:br>
              <a:rPr lang="ar-SA" sz="3600" dirty="0" smtClean="0">
                <a:solidFill>
                  <a:srgbClr val="FFFF00"/>
                </a:solidFill>
              </a:rPr>
            </a:br>
            <a:r>
              <a:rPr lang="ar-SA" sz="3300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إذا كان </a:t>
            </a:r>
            <a:r>
              <a:rPr lang="ar-SA" sz="3300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Simplified Arabic" pitchFamily="2" charset="-78"/>
              </a:rPr>
              <a:t>سعر الجرام (2) ريال، فإن مقدار نصاب العملة الورقية = 595 × 2 = 1190 ريال ولو كان سعر جرام الفضة ريالاً واحداً، فإن النصاب: 595 × 1= (595 ريالاً</a:t>
            </a:r>
            <a:endParaRPr lang="ar-SA" sz="33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176</TotalTime>
  <Words>480</Words>
  <PresentationFormat>عرض على الشاشة (3:4)‏</PresentationFormat>
  <Paragraphs>108</Paragraphs>
  <Slides>40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40</vt:i4>
      </vt:variant>
    </vt:vector>
  </HeadingPairs>
  <TitlesOfParts>
    <vt:vector size="41" baseType="lpstr">
      <vt:lpstr>حركة</vt:lpstr>
      <vt:lpstr> شخص عنده 100,000 ريال، وعليه دين يزيد عن هذا المبلغ أو يساويه، بمعنى في حالة سداده الدين لا يبقى عنده شيء فهل يزكي (100,000) ؟!!</vt:lpstr>
      <vt:lpstr>الشريحة 2</vt:lpstr>
      <vt:lpstr>الشريحة 3</vt:lpstr>
      <vt:lpstr>  {يَا أَيُّهَا الَّذِينَ آمَنُواْ إِنَّ كَثِيراً مِّنَ الأَحْبَارِ وَالرُّهْبَانِ لَيَأْكُلُونَ أَمْوَالَ النَّاسِ بِالْبَاطِلِ وَيَصُدُّونَ عَن سَبِيلِ اللّهِ وَالَّذِينَ يَكْنِزُونَ الذَّهَبَ وَالْفِضَّةَ وَلاَ يُنفِقُونَهَا فِي سَبِيلِ اللّهِ فَبَشِّرْهُم بِعَذَابٍ أَلِيمٍ }التوبة34</vt:lpstr>
      <vt:lpstr>الشريحة 5</vt:lpstr>
      <vt:lpstr>نصاب الذهب والفضة</vt:lpstr>
      <vt:lpstr> نصاب العملات الورقية: (غير محدد) يقدر بنصاب الفضة لأنه: </vt:lpstr>
      <vt:lpstr>طريقة حساب نصاب العملة الورقية:</vt:lpstr>
      <vt:lpstr>  إذا كان سعر الجرام (2) ريال، فإن مقدار نصاب العملة الورقية = 595 × 2 = 1190 ريال ولو كان سعر جرام الفضة ريالاً واحداً، فإن النصاب: 595 × 1= (595 ريالاً</vt:lpstr>
      <vt:lpstr> (2,5%)، أي (25) من كل (1000) ففي (10000) يخرج منها الآتي:  10000 × 0,025 = (250) ريالاً</vt:lpstr>
      <vt:lpstr>زكاة الخارج من الأرض:</vt:lpstr>
      <vt:lpstr>الشريحة 12</vt:lpstr>
      <vt:lpstr>الشريحة 13</vt:lpstr>
      <vt:lpstr>الشريحة 14</vt:lpstr>
      <vt:lpstr>تطبيق: هل تجب الزكاة في ما يلي:</vt:lpstr>
      <vt:lpstr>شروط وجوب الزكاة في الحبوب والثمار:</vt:lpstr>
      <vt:lpstr>الشريحة 17</vt:lpstr>
      <vt:lpstr>الشريحة 18</vt:lpstr>
      <vt:lpstr>الشريحة 19</vt:lpstr>
      <vt:lpstr>مقدار ما يخرج (حسب طريقة السقي)</vt:lpstr>
      <vt:lpstr> تطبيق: إذاكان يجمع بين الطريقتين السابقتين</vt:lpstr>
      <vt:lpstr>زكاة عروض التجارة  (أوسع الأموال الزكويّة)</vt:lpstr>
      <vt:lpstr>الشريحة 23</vt:lpstr>
      <vt:lpstr>الشريحة 24</vt:lpstr>
      <vt:lpstr>الشريحة 25</vt:lpstr>
      <vt:lpstr>الشريحة 26</vt:lpstr>
      <vt:lpstr>شروط وجوب زكاة عروض التجارة:</vt:lpstr>
      <vt:lpstr>الشريحة 28</vt:lpstr>
      <vt:lpstr>تقويم عروض التجارة:</vt:lpstr>
      <vt:lpstr>الشريحة 30</vt:lpstr>
      <vt:lpstr>سعـــــــر التقـــــويم:</vt:lpstr>
      <vt:lpstr>مصـــارف  الزكاة:</vt:lpstr>
      <vt:lpstr>الشريحة 33</vt:lpstr>
      <vt:lpstr>الشريحة 34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الأنظمة الاقتصادية الوضعيَّة</dc:title>
  <cp:lastModifiedBy>xp</cp:lastModifiedBy>
  <cp:revision>144</cp:revision>
  <dcterms:modified xsi:type="dcterms:W3CDTF">2013-05-07T07:57:50Z</dcterms:modified>
</cp:coreProperties>
</file>