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1"/>
  </p:notesMasterIdLst>
  <p:sldIdLst>
    <p:sldId id="257" r:id="rId2"/>
    <p:sldId id="265" r:id="rId3"/>
    <p:sldId id="258" r:id="rId4"/>
    <p:sldId id="259" r:id="rId5"/>
    <p:sldId id="260" r:id="rId6"/>
    <p:sldId id="261" r:id="rId7"/>
    <p:sldId id="262" r:id="rId8"/>
    <p:sldId id="263" r:id="rId9"/>
    <p:sldId id="264"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0066"/>
    <a:srgbClr val="FF66FF"/>
    <a:srgbClr val="009900"/>
    <a:srgbClr val="66FF33"/>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2" d="100"/>
          <a:sy n="62" d="100"/>
        </p:scale>
        <p:origin x="-151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DD96C23-B53A-460A-A361-1AAAA5A1FD31}" type="datetimeFigureOut">
              <a:rPr lang="ar-SA" smtClean="0"/>
              <a:t>12/05/35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2475FF4-33BE-45B3-9426-C14154042D24}" type="slidenum">
              <a:rPr lang="ar-SA" smtClean="0"/>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82475FF4-33BE-45B3-9426-C14154042D24}" type="slidenum">
              <a:rPr lang="ar-SA" smtClean="0"/>
              <a:t>4</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ECE6408-CC09-4AF1-B29B-2C5202AC50B1}" type="datetimeFigureOut">
              <a:rPr lang="ar-SA" smtClean="0"/>
              <a:pPr/>
              <a:t>12/05/35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F98935F-96EE-4FCD-BD72-5E54C44755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ECE6408-CC09-4AF1-B29B-2C5202AC50B1}" type="datetimeFigureOut">
              <a:rPr lang="ar-SA" smtClean="0"/>
              <a:pPr/>
              <a:t>12/05/35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F98935F-96EE-4FCD-BD72-5E54C44755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ECE6408-CC09-4AF1-B29B-2C5202AC50B1}" type="datetimeFigureOut">
              <a:rPr lang="ar-SA" smtClean="0"/>
              <a:pPr/>
              <a:t>12/05/35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F98935F-96EE-4FCD-BD72-5E54C44755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ECE6408-CC09-4AF1-B29B-2C5202AC50B1}" type="datetimeFigureOut">
              <a:rPr lang="ar-SA" smtClean="0"/>
              <a:pPr/>
              <a:t>12/05/35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F98935F-96EE-4FCD-BD72-5E54C44755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ECE6408-CC09-4AF1-B29B-2C5202AC50B1}" type="datetimeFigureOut">
              <a:rPr lang="ar-SA" smtClean="0"/>
              <a:pPr/>
              <a:t>12/05/35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F98935F-96EE-4FCD-BD72-5E54C44755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ECE6408-CC09-4AF1-B29B-2C5202AC50B1}" type="datetimeFigureOut">
              <a:rPr lang="ar-SA" smtClean="0"/>
              <a:pPr/>
              <a:t>12/05/35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F98935F-96EE-4FCD-BD72-5E54C44755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ECE6408-CC09-4AF1-B29B-2C5202AC50B1}" type="datetimeFigureOut">
              <a:rPr lang="ar-SA" smtClean="0"/>
              <a:pPr/>
              <a:t>12/05/35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F98935F-96EE-4FCD-BD72-5E54C44755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ECE6408-CC09-4AF1-B29B-2C5202AC50B1}" type="datetimeFigureOut">
              <a:rPr lang="ar-SA" smtClean="0"/>
              <a:pPr/>
              <a:t>12/05/35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EF98935F-96EE-4FCD-BD72-5E54C44755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ECE6408-CC09-4AF1-B29B-2C5202AC50B1}" type="datetimeFigureOut">
              <a:rPr lang="ar-SA" smtClean="0"/>
              <a:pPr/>
              <a:t>12/05/35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F98935F-96EE-4FCD-BD72-5E54C44755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ECE6408-CC09-4AF1-B29B-2C5202AC50B1}" type="datetimeFigureOut">
              <a:rPr lang="ar-SA" smtClean="0"/>
              <a:pPr/>
              <a:t>12/05/35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F98935F-96EE-4FCD-BD72-5E54C44755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ECE6408-CC09-4AF1-B29B-2C5202AC50B1}" type="datetimeFigureOut">
              <a:rPr lang="ar-SA" smtClean="0"/>
              <a:pPr/>
              <a:t>12/05/35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F98935F-96EE-4FCD-BD72-5E54C44755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ECE6408-CC09-4AF1-B29B-2C5202AC50B1}" type="datetimeFigureOut">
              <a:rPr lang="ar-SA" smtClean="0"/>
              <a:pPr/>
              <a:t>12/05/35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F98935F-96EE-4FCD-BD72-5E54C44755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A4R8R1FCAGL2EX5CA0HGHELCA7LHCDZCANT2XBACAR38PTWCAN4XJV7CAX4EG7NCATKXRAKCATTBL91CANHOWCGCAMAA7MMCA3HP6HICARUKWD8CACAW9ALCAKT1ASKCAPXLI95CAUKBUWLCABXRZFHCA4VFD50.jpg"/>
          <p:cNvPicPr>
            <a:picLocks noChangeAspect="1"/>
          </p:cNvPicPr>
          <p:nvPr/>
        </p:nvPicPr>
        <p:blipFill>
          <a:blip r:embed="rId2"/>
          <a:stretch>
            <a:fillRect/>
          </a:stretch>
        </p:blipFill>
        <p:spPr>
          <a:xfrm>
            <a:off x="0" y="0"/>
            <a:ext cx="9144000" cy="6858000"/>
          </a:xfrm>
          <a:prstGeom prst="rect">
            <a:avLst/>
          </a:prstGeom>
        </p:spPr>
      </p:pic>
      <p:sp>
        <p:nvSpPr>
          <p:cNvPr id="3" name="Title 4"/>
          <p:cNvSpPr>
            <a:spLocks noGrp="1"/>
          </p:cNvSpPr>
          <p:nvPr>
            <p:ph type="ctrTitle"/>
          </p:nvPr>
        </p:nvSpPr>
        <p:spPr>
          <a:xfrm>
            <a:off x="4429124" y="500043"/>
            <a:ext cx="4714876" cy="2928957"/>
          </a:xfrm>
        </p:spPr>
        <p:txBody>
          <a:bodyPr rtlCol="0">
            <a:noAutofit/>
          </a:bodyPr>
          <a:lstStyle/>
          <a:p>
            <a:pPr fontAlgn="auto">
              <a:spcAft>
                <a:spcPts val="0"/>
              </a:spcAft>
              <a:defRPr/>
            </a:pPr>
            <a:r>
              <a:rPr lang="ar-SA" sz="9600" dirty="0" smtClean="0">
                <a:effectLst>
                  <a:glow rad="101600">
                    <a:srgbClr val="FFFF00">
                      <a:alpha val="60000"/>
                    </a:srgbClr>
                  </a:glow>
                </a:effectLst>
                <a:cs typeface="W1 0004." pitchFamily="2" charset="-78"/>
              </a:rPr>
              <a:t>علم </a:t>
            </a:r>
            <a:r>
              <a:rPr lang="ar-SA" sz="9600" dirty="0" err="1" smtClean="0">
                <a:effectLst>
                  <a:glow rad="101600">
                    <a:srgbClr val="FFFF00">
                      <a:alpha val="60000"/>
                    </a:srgbClr>
                  </a:glow>
                </a:effectLst>
                <a:cs typeface="W1 0004." pitchFamily="2" charset="-78"/>
              </a:rPr>
              <a:t>الاشنات</a:t>
            </a:r>
            <a:endParaRPr lang="en-US" sz="9600" dirty="0">
              <a:effectLst>
                <a:glow rad="101600">
                  <a:srgbClr val="FFFF00">
                    <a:alpha val="60000"/>
                  </a:srgbClr>
                </a:glow>
              </a:effectLst>
              <a:cs typeface="W1 0004." pitchFamily="2" charset="-78"/>
            </a:endParaRPr>
          </a:p>
        </p:txBody>
      </p:sp>
      <p:sp>
        <p:nvSpPr>
          <p:cNvPr id="5" name="Title 4"/>
          <p:cNvSpPr txBox="1">
            <a:spLocks/>
          </p:cNvSpPr>
          <p:nvPr/>
        </p:nvSpPr>
        <p:spPr>
          <a:xfrm>
            <a:off x="3929058" y="4143380"/>
            <a:ext cx="5214942" cy="2336795"/>
          </a:xfrm>
          <a:prstGeom prst="rect">
            <a:avLst/>
          </a:prstGeom>
        </p:spPr>
        <p:txBody>
          <a:bodyPr vert="horz" lIns="91440" tIns="45720" rIns="91440" bIns="45720" rtlCol="0"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6000" b="0" i="0" u="none" strike="noStrike" kern="1200" cap="none" spc="0" normalizeH="0" baseline="0" noProof="0" dirty="0" smtClean="0">
                <a:ln>
                  <a:noFill/>
                </a:ln>
                <a:solidFill>
                  <a:srgbClr val="FF66FF"/>
                </a:solidFill>
                <a:effectLst>
                  <a:glow rad="101600">
                    <a:schemeClr val="tx1">
                      <a:alpha val="60000"/>
                    </a:schemeClr>
                  </a:glow>
                </a:effectLst>
                <a:uLnTx/>
                <a:uFillTx/>
                <a:latin typeface="+mj-lt"/>
                <a:ea typeface="+mj-ea"/>
                <a:cs typeface="W1 0004." pitchFamily="2" charset="-78"/>
              </a:rPr>
              <a:t>مقرر 348 حدق</a:t>
            </a:r>
            <a:endParaRPr kumimoji="0" lang="en-US" sz="6000" b="0" i="0" u="none" strike="noStrike" kern="1200" cap="none" spc="0" normalizeH="0" baseline="0" noProof="0" dirty="0">
              <a:ln>
                <a:noFill/>
              </a:ln>
              <a:solidFill>
                <a:srgbClr val="FF66FF"/>
              </a:solidFill>
              <a:effectLst>
                <a:glow rad="101600">
                  <a:schemeClr val="tx1">
                    <a:alpha val="60000"/>
                  </a:schemeClr>
                </a:glow>
              </a:effectLst>
              <a:uLnTx/>
              <a:uFillTx/>
              <a:latin typeface="+mj-lt"/>
              <a:ea typeface="+mj-ea"/>
              <a:cs typeface="W1 0004." pitchFamily="2" charset="-78"/>
            </a:endParaRPr>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A4R8R1FCAGL2EX5CA0HGHELCA7LHCDZCANT2XBACAR38PTWCAN4XJV7CAX4EG7NCATKXRAKCATTBL91CANHOWCGCAMAA7MMCA3HP6HICARUKWD8CACAW9ALCAKT1ASKCAPXLI95CAUKBUWLCABXRZFHCA4VFD50.jpg"/>
          <p:cNvPicPr>
            <a:picLocks noChangeAspect="1"/>
          </p:cNvPicPr>
          <p:nvPr/>
        </p:nvPicPr>
        <p:blipFill>
          <a:blip r:embed="rId2"/>
          <a:stretch>
            <a:fillRect/>
          </a:stretch>
        </p:blipFill>
        <p:spPr>
          <a:xfrm>
            <a:off x="0" y="0"/>
            <a:ext cx="9144000" cy="6858000"/>
          </a:xfrm>
          <a:prstGeom prst="rect">
            <a:avLst/>
          </a:prstGeom>
        </p:spPr>
      </p:pic>
      <p:sp>
        <p:nvSpPr>
          <p:cNvPr id="5" name="Title 4"/>
          <p:cNvSpPr>
            <a:spLocks noGrp="1"/>
          </p:cNvSpPr>
          <p:nvPr>
            <p:ph type="ctrTitle"/>
          </p:nvPr>
        </p:nvSpPr>
        <p:spPr>
          <a:xfrm>
            <a:off x="3071802" y="0"/>
            <a:ext cx="6072198" cy="2857497"/>
          </a:xfrm>
        </p:spPr>
        <p:txBody>
          <a:bodyPr rtlCol="0">
            <a:noAutofit/>
          </a:bodyPr>
          <a:lstStyle/>
          <a:p>
            <a:pPr fontAlgn="auto">
              <a:spcAft>
                <a:spcPts val="0"/>
              </a:spcAft>
              <a:defRPr/>
            </a:pPr>
            <a:r>
              <a:rPr lang="ar-SA" sz="6000" dirty="0" smtClean="0">
                <a:effectLst>
                  <a:glow rad="101600">
                    <a:srgbClr val="FFFF00">
                      <a:alpha val="60000"/>
                    </a:srgbClr>
                  </a:glow>
                </a:effectLst>
                <a:cs typeface="W1 0004." pitchFamily="2" charset="-78"/>
              </a:rPr>
              <a:t>عزل الطحالب والفطريات</a:t>
            </a:r>
            <a:r>
              <a:rPr lang="en-US" sz="6000" dirty="0" smtClean="0">
                <a:effectLst>
                  <a:glow rad="101600">
                    <a:srgbClr val="FFFF00">
                      <a:alpha val="60000"/>
                    </a:srgbClr>
                  </a:glow>
                </a:effectLst>
                <a:cs typeface="W1 0004." pitchFamily="2" charset="-78"/>
              </a:rPr>
              <a:t/>
            </a:r>
            <a:br>
              <a:rPr lang="en-US" sz="6000" dirty="0" smtClean="0">
                <a:effectLst>
                  <a:glow rad="101600">
                    <a:srgbClr val="FFFF00">
                      <a:alpha val="60000"/>
                    </a:srgbClr>
                  </a:glow>
                </a:effectLst>
                <a:cs typeface="W1 0004." pitchFamily="2" charset="-78"/>
              </a:rPr>
            </a:br>
            <a:r>
              <a:rPr lang="ar-SA" sz="6000" dirty="0" smtClean="0">
                <a:effectLst>
                  <a:glow rad="101600">
                    <a:srgbClr val="FFFF00">
                      <a:alpha val="60000"/>
                    </a:srgbClr>
                  </a:glow>
                </a:effectLst>
                <a:cs typeface="W1 0004." pitchFamily="2" charset="-78"/>
              </a:rPr>
              <a:t>من الجسد </a:t>
            </a:r>
            <a:r>
              <a:rPr lang="ar-SA" sz="6000" dirty="0" err="1" smtClean="0">
                <a:effectLst>
                  <a:glow rad="101600">
                    <a:srgbClr val="FFFF00">
                      <a:alpha val="60000"/>
                    </a:srgbClr>
                  </a:glow>
                </a:effectLst>
                <a:cs typeface="W1 0004." pitchFamily="2" charset="-78"/>
              </a:rPr>
              <a:t>الأشني</a:t>
            </a:r>
            <a:endParaRPr lang="en-US" sz="6000" dirty="0">
              <a:effectLst>
                <a:glow rad="101600">
                  <a:srgbClr val="FFFF00">
                    <a:alpha val="60000"/>
                  </a:srgbClr>
                </a:glow>
              </a:effectLst>
              <a:cs typeface="W1 0004." pitchFamily="2" charset="-78"/>
            </a:endParaRPr>
          </a:p>
        </p:txBody>
      </p:sp>
      <p:sp>
        <p:nvSpPr>
          <p:cNvPr id="6" name="Title 4"/>
          <p:cNvSpPr txBox="1">
            <a:spLocks/>
          </p:cNvSpPr>
          <p:nvPr/>
        </p:nvSpPr>
        <p:spPr>
          <a:xfrm>
            <a:off x="3929058" y="4143380"/>
            <a:ext cx="5214942" cy="2336795"/>
          </a:xfrm>
          <a:prstGeom prst="rect">
            <a:avLst/>
          </a:prstGeom>
        </p:spPr>
        <p:txBody>
          <a:bodyPr vert="horz" lIns="91440" tIns="45720" rIns="91440" bIns="45720" rtlCol="0"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5400" b="0" i="0" u="none" strike="noStrike" kern="1200" cap="none" spc="0" normalizeH="0" baseline="0" noProof="0" dirty="0" smtClean="0">
                <a:ln>
                  <a:noFill/>
                </a:ln>
                <a:solidFill>
                  <a:srgbClr val="FF66FF"/>
                </a:solidFill>
                <a:effectLst>
                  <a:glow rad="101600">
                    <a:schemeClr val="tx1">
                      <a:alpha val="60000"/>
                    </a:schemeClr>
                  </a:glow>
                </a:effectLst>
                <a:uLnTx/>
                <a:uFillTx/>
                <a:latin typeface="+mj-lt"/>
                <a:ea typeface="+mj-ea"/>
                <a:cs typeface="W1 0004." pitchFamily="2" charset="-78"/>
              </a:rPr>
              <a:t>الدرس العملي السابع</a:t>
            </a:r>
            <a:endParaRPr kumimoji="0" lang="en-US" sz="5400" b="0" i="0" u="none" strike="noStrike" kern="1200" cap="none" spc="0" normalizeH="0" baseline="0" noProof="0" dirty="0">
              <a:ln>
                <a:noFill/>
              </a:ln>
              <a:solidFill>
                <a:srgbClr val="FF66FF"/>
              </a:solidFill>
              <a:effectLst>
                <a:glow rad="101600">
                  <a:schemeClr val="tx1">
                    <a:alpha val="60000"/>
                  </a:schemeClr>
                </a:glow>
              </a:effectLst>
              <a:uLnTx/>
              <a:uFillTx/>
              <a:latin typeface="+mj-lt"/>
              <a:ea typeface="+mj-ea"/>
              <a:cs typeface="W1 0004." pitchFamily="2" charset="-78"/>
            </a:endParaRPr>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A090LQ9CAXSIB5HCA0BDJU2CA6XFDKSCA2EJ3L3CAG5ISVOCA94VTDUCAJXNJXBCAVFVEOECA3OFVFFCA9GL418CAUYOERYCA6L3J77CAX9QX8XCAZ6L8C3CAVNZO3HCAN15F29CA4CV62ICALCPFTVCAQHIB4E.jpg"/>
          <p:cNvPicPr>
            <a:picLocks noChangeAspect="1"/>
          </p:cNvPicPr>
          <p:nvPr/>
        </p:nvPicPr>
        <p:blipFill>
          <a:blip r:embed="rId2"/>
          <a:stretch>
            <a:fillRect/>
          </a:stretch>
        </p:blipFill>
        <p:spPr>
          <a:xfrm>
            <a:off x="0" y="0"/>
            <a:ext cx="9144000" cy="6858000"/>
          </a:xfrm>
          <a:prstGeom prst="rect">
            <a:avLst/>
          </a:prstGeom>
        </p:spPr>
      </p:pic>
      <p:sp>
        <p:nvSpPr>
          <p:cNvPr id="5" name="Title 1"/>
          <p:cNvSpPr>
            <a:spLocks noGrp="1"/>
          </p:cNvSpPr>
          <p:nvPr>
            <p:ph type="title"/>
          </p:nvPr>
        </p:nvSpPr>
        <p:spPr>
          <a:xfrm>
            <a:off x="457200" y="1905000"/>
            <a:ext cx="8229600" cy="1143000"/>
          </a:xfrm>
        </p:spPr>
        <p:txBody>
          <a:bodyPr>
            <a:noAutofit/>
          </a:bodyPr>
          <a:lstStyle/>
          <a:p>
            <a:r>
              <a:rPr lang="ar-SA" sz="5400" b="1" dirty="0" smtClean="0">
                <a:ln>
                  <a:solidFill>
                    <a:srgbClr val="FFFFFF"/>
                  </a:solidFill>
                </a:ln>
                <a:solidFill>
                  <a:schemeClr val="bg2"/>
                </a:solidFill>
                <a:effectLst>
                  <a:glow rad="101600">
                    <a:srgbClr val="00B050">
                      <a:alpha val="60000"/>
                    </a:srgbClr>
                  </a:glow>
                </a:effectLst>
                <a:latin typeface="Andalus" pitchFamily="2" charset="-78"/>
                <a:cs typeface="W1 0004." pitchFamily="2" charset="-78"/>
              </a:rPr>
              <a:t>طريقة عزل الفطريات والطحالب من الجسد </a:t>
            </a:r>
            <a:r>
              <a:rPr lang="ar-SA" sz="5400" b="1" dirty="0" err="1" smtClean="0">
                <a:ln>
                  <a:solidFill>
                    <a:srgbClr val="FFFFFF"/>
                  </a:solidFill>
                </a:ln>
                <a:solidFill>
                  <a:schemeClr val="bg2"/>
                </a:solidFill>
                <a:effectLst>
                  <a:glow rad="101600">
                    <a:srgbClr val="00B050">
                      <a:alpha val="60000"/>
                    </a:srgbClr>
                  </a:glow>
                </a:effectLst>
                <a:latin typeface="Andalus" pitchFamily="2" charset="-78"/>
                <a:cs typeface="W1 0004." pitchFamily="2" charset="-78"/>
              </a:rPr>
              <a:t>الأشني</a:t>
            </a:r>
            <a:r>
              <a:rPr lang="ar-SA" sz="5400" b="1" dirty="0" smtClean="0">
                <a:ln>
                  <a:solidFill>
                    <a:srgbClr val="FFFFFF"/>
                  </a:solidFill>
                </a:ln>
                <a:solidFill>
                  <a:schemeClr val="bg2"/>
                </a:solidFill>
                <a:effectLst>
                  <a:glow rad="101600">
                    <a:srgbClr val="00B050">
                      <a:alpha val="60000"/>
                    </a:srgbClr>
                  </a:glow>
                </a:effectLst>
                <a:latin typeface="Andalus" pitchFamily="2" charset="-78"/>
                <a:cs typeface="W1 0004." pitchFamily="2" charset="-78"/>
              </a:rPr>
              <a:t>:</a:t>
            </a:r>
            <a:endParaRPr lang="en-US" sz="5400" b="1" dirty="0" smtClean="0">
              <a:ln>
                <a:solidFill>
                  <a:srgbClr val="FFFFFF"/>
                </a:solidFill>
              </a:ln>
              <a:solidFill>
                <a:schemeClr val="bg2"/>
              </a:solidFill>
              <a:effectLst>
                <a:glow rad="101600">
                  <a:srgbClr val="00B050">
                    <a:alpha val="60000"/>
                  </a:srgbClr>
                </a:glow>
              </a:effectLst>
              <a:latin typeface="Andalus" pitchFamily="2" charset="-78"/>
              <a:cs typeface="W1 0004." pitchFamily="2" charset="-78"/>
            </a:endParaRPr>
          </a:p>
        </p:txBody>
      </p:sp>
      <p:sp>
        <p:nvSpPr>
          <p:cNvPr id="6" name="Content Placeholder 2"/>
          <p:cNvSpPr>
            <a:spLocks noGrp="1"/>
          </p:cNvSpPr>
          <p:nvPr>
            <p:ph idx="1"/>
          </p:nvPr>
        </p:nvSpPr>
        <p:spPr>
          <a:xfrm>
            <a:off x="304800" y="3581400"/>
            <a:ext cx="8458200" cy="4267200"/>
          </a:xfrm>
        </p:spPr>
        <p:txBody>
          <a:bodyPr>
            <a:normAutofit/>
          </a:bodyPr>
          <a:lstStyle/>
          <a:p>
            <a:pPr>
              <a:buNone/>
            </a:pPr>
            <a:r>
              <a:rPr lang="ar-SA" sz="4800" b="1" dirty="0" smtClean="0">
                <a:effectLst>
                  <a:glow rad="101600">
                    <a:srgbClr val="00B050">
                      <a:alpha val="60000"/>
                    </a:srgbClr>
                  </a:glow>
                </a:effectLst>
                <a:latin typeface="Traditional Arabic" pitchFamily="2" charset="-78"/>
                <a:cs typeface="W1 0004." pitchFamily="2" charset="-78"/>
              </a:rPr>
              <a:t>من السهل عزل المعاشرين الفطري والطحلبي لأي </a:t>
            </a:r>
            <a:r>
              <a:rPr lang="ar-SA" sz="4800" b="1" dirty="0" err="1" smtClean="0">
                <a:effectLst>
                  <a:glow rad="101600">
                    <a:srgbClr val="00B050">
                      <a:alpha val="60000"/>
                    </a:srgbClr>
                  </a:glow>
                </a:effectLst>
                <a:latin typeface="Traditional Arabic" pitchFamily="2" charset="-78"/>
                <a:cs typeface="W1 0004." pitchFamily="2" charset="-78"/>
              </a:rPr>
              <a:t>أشنة</a:t>
            </a:r>
            <a:r>
              <a:rPr lang="ar-SA" sz="4800" b="1" dirty="0" smtClean="0">
                <a:effectLst>
                  <a:glow rad="101600">
                    <a:srgbClr val="00B050">
                      <a:alpha val="60000"/>
                    </a:srgbClr>
                  </a:glow>
                </a:effectLst>
                <a:latin typeface="Traditional Arabic" pitchFamily="2" charset="-78"/>
                <a:cs typeface="W1 0004." pitchFamily="2" charset="-78"/>
              </a:rPr>
              <a:t> بصورة نقية كلاً منهما منفرداً تحت ظروف العمل</a:t>
            </a:r>
            <a:endParaRPr lang="en-US" sz="4800" b="1" dirty="0" smtClean="0">
              <a:effectLst>
                <a:glow rad="101600">
                  <a:srgbClr val="00B050">
                    <a:alpha val="60000"/>
                  </a:srgbClr>
                </a:glow>
              </a:effectLst>
              <a:latin typeface="Traditional Arabic" pitchFamily="2" charset="-78"/>
              <a:cs typeface="W1 0004." pitchFamily="2" charset="-78"/>
            </a:endParaRPr>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850"/>
                            </p:stCondLst>
                            <p:childTnLst>
                              <p:par>
                                <p:cTn id="13" presetID="41" presetClass="entr" presetSubtype="0" fill="hold" grpId="0" nodeType="afterEffect">
                                  <p:stCondLst>
                                    <p:cond delay="0"/>
                                  </p:stCondLst>
                                  <p:iterate type="wd">
                                    <p:tmPct val="10000"/>
                                  </p:iterate>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p:cTn id="15" dur="500" fill="hold"/>
                                        <p:tgtEl>
                                          <p:spTgt spid="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6">
                                            <p:txEl>
                                              <p:pRg st="0" end="0"/>
                                            </p:txEl>
                                          </p:spTgt>
                                        </p:tgtEl>
                                        <p:attrNameLst>
                                          <p:attrName>ppt_y</p:attrName>
                                        </p:attrNameLst>
                                      </p:cBhvr>
                                      <p:tavLst>
                                        <p:tav tm="0">
                                          <p:val>
                                            <p:strVal val="#ppt_y"/>
                                          </p:val>
                                        </p:tav>
                                        <p:tav tm="100000">
                                          <p:val>
                                            <p:strVal val="#ppt_y"/>
                                          </p:val>
                                        </p:tav>
                                      </p:tavLst>
                                    </p:anim>
                                    <p:anim calcmode="lin" valueType="num">
                                      <p:cBhvr>
                                        <p:cTn id="17" dur="500" fill="hold"/>
                                        <p:tgtEl>
                                          <p:spTgt spid="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A090LQ9CAXSIB5HCA0BDJU2CA6XFDKSCA2EJ3L3CAG5ISVOCA94VTDUCAJXNJXBCAVFVEOECA3OFVFFCA9GL418CAUYOERYCA6L3J77CAX9QX8XCAZ6L8C3CAVNZO3HCAN15F29CA4CV62ICALCPFTVCAQHIB4E.jpg"/>
          <p:cNvPicPr>
            <a:picLocks noChangeAspect="1"/>
          </p:cNvPicPr>
          <p:nvPr/>
        </p:nvPicPr>
        <p:blipFill>
          <a:blip r:embed="rId3"/>
          <a:stretch>
            <a:fillRect/>
          </a:stretch>
        </p:blipFill>
        <p:spPr>
          <a:xfrm>
            <a:off x="0" y="0"/>
            <a:ext cx="9144000" cy="6858000"/>
          </a:xfrm>
          <a:prstGeom prst="rect">
            <a:avLst/>
          </a:prstGeom>
        </p:spPr>
      </p:pic>
      <p:sp>
        <p:nvSpPr>
          <p:cNvPr id="3" name="Title 1"/>
          <p:cNvSpPr>
            <a:spLocks noGrp="1"/>
          </p:cNvSpPr>
          <p:nvPr>
            <p:ph type="title"/>
          </p:nvPr>
        </p:nvSpPr>
        <p:spPr>
          <a:xfrm>
            <a:off x="571472" y="-214338"/>
            <a:ext cx="8160184" cy="1143000"/>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sz="4800" b="1" spc="50" dirty="0" smtClean="0">
                <a:ln w="11430"/>
                <a:gradFill>
                  <a:gsLst>
                    <a:gs pos="25000">
                      <a:schemeClr val="accent2">
                        <a:satMod val="155000"/>
                      </a:schemeClr>
                    </a:gs>
                    <a:gs pos="100000">
                      <a:schemeClr val="accent2">
                        <a:shade val="45000"/>
                        <a:satMod val="165000"/>
                      </a:schemeClr>
                    </a:gs>
                  </a:gsLst>
                  <a:lin ang="5400000"/>
                </a:gradFill>
                <a:effectLst>
                  <a:glow rad="101600">
                    <a:srgbClr val="FFFF00">
                      <a:alpha val="60000"/>
                    </a:srgbClr>
                  </a:glow>
                  <a:outerShdw blurRad="76200" dist="50800" dir="5400000" algn="tl" rotWithShape="0">
                    <a:srgbClr val="000000">
                      <a:alpha val="65000"/>
                    </a:srgbClr>
                  </a:outerShdw>
                </a:effectLst>
                <a:latin typeface="Andalus" pitchFamily="2" charset="-78"/>
                <a:cs typeface="W1 0004." pitchFamily="2" charset="-78"/>
              </a:rPr>
              <a:t>فسيولوجيا المعاشر الطحلبي:</a:t>
            </a:r>
            <a:endParaRPr lang="en-US" sz="4800" b="1" spc="50" dirty="0">
              <a:ln w="11430"/>
              <a:gradFill>
                <a:gsLst>
                  <a:gs pos="25000">
                    <a:schemeClr val="accent2">
                      <a:satMod val="155000"/>
                    </a:schemeClr>
                  </a:gs>
                  <a:gs pos="100000">
                    <a:schemeClr val="accent2">
                      <a:shade val="45000"/>
                      <a:satMod val="165000"/>
                    </a:schemeClr>
                  </a:gs>
                </a:gsLst>
                <a:lin ang="5400000"/>
              </a:gradFill>
              <a:effectLst>
                <a:glow rad="101600">
                  <a:srgbClr val="FFFF00">
                    <a:alpha val="60000"/>
                  </a:srgbClr>
                </a:glow>
                <a:outerShdw blurRad="76200" dist="50800" dir="5400000" algn="tl" rotWithShape="0">
                  <a:srgbClr val="000000">
                    <a:alpha val="65000"/>
                  </a:srgbClr>
                </a:outerShdw>
              </a:effectLst>
              <a:latin typeface="Andalus" pitchFamily="2" charset="-78"/>
              <a:cs typeface="W1 0004." pitchFamily="2" charset="-78"/>
            </a:endParaRPr>
          </a:p>
        </p:txBody>
      </p:sp>
      <p:sp>
        <p:nvSpPr>
          <p:cNvPr id="5" name="Content Placeholder 2"/>
          <p:cNvSpPr>
            <a:spLocks noGrp="1"/>
          </p:cNvSpPr>
          <p:nvPr>
            <p:ph idx="1"/>
          </p:nvPr>
        </p:nvSpPr>
        <p:spPr>
          <a:xfrm>
            <a:off x="357158" y="714356"/>
            <a:ext cx="8558242" cy="4495800"/>
          </a:xfrm>
        </p:spPr>
        <p:txBody>
          <a:bodyPr rtlCol="0">
            <a:noAutofit/>
          </a:bodyPr>
          <a:lstStyle/>
          <a:p>
            <a:pPr algn="just">
              <a:buNone/>
            </a:pPr>
            <a:r>
              <a:rPr lang="ar-SA" sz="4400" b="1" u="sng"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Traditional Arabic" pitchFamily="2" charset="-78"/>
                <a:cs typeface="W1 0004." pitchFamily="2" charset="-78"/>
              </a:rPr>
              <a:t>طرق العزل:</a:t>
            </a:r>
            <a:endParaRPr lang="en-US" sz="4400" b="1" u="sng"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Traditional Arabic" pitchFamily="2" charset="-78"/>
              <a:cs typeface="W1 0004." pitchFamily="2" charset="-78"/>
            </a:endParaRPr>
          </a:p>
          <a:p>
            <a:pPr algn="just">
              <a:buNone/>
            </a:pPr>
            <a:r>
              <a:rPr lang="ar-SA" sz="2800" b="1" dirty="0" smtClean="0">
                <a:effectLst>
                  <a:glow rad="101600">
                    <a:srgbClr val="FFFF00">
                      <a:alpha val="60000"/>
                    </a:srgbClr>
                  </a:glow>
                </a:effectLst>
                <a:latin typeface="Traditional Arabic" pitchFamily="2" charset="-78"/>
                <a:cs typeface="W1 0004." pitchFamily="2" charset="-78"/>
              </a:rPr>
              <a:t>1- غسل الجسد </a:t>
            </a:r>
            <a:r>
              <a:rPr lang="ar-SA" sz="2800" b="1" dirty="0" err="1" smtClean="0">
                <a:effectLst>
                  <a:glow rad="101600">
                    <a:srgbClr val="FFFF00">
                      <a:alpha val="60000"/>
                    </a:srgbClr>
                  </a:glow>
                </a:effectLst>
                <a:latin typeface="Traditional Arabic" pitchFamily="2" charset="-78"/>
                <a:cs typeface="W1 0004." pitchFamily="2" charset="-78"/>
              </a:rPr>
              <a:t>الأشني</a:t>
            </a:r>
            <a:r>
              <a:rPr lang="ar-SA" sz="2800" b="1" dirty="0" smtClean="0">
                <a:effectLst>
                  <a:glow rad="101600">
                    <a:srgbClr val="FFFF00">
                      <a:alpha val="60000"/>
                    </a:srgbClr>
                  </a:glow>
                </a:effectLst>
                <a:latin typeface="Traditional Arabic" pitchFamily="2" charset="-78"/>
                <a:cs typeface="W1 0004." pitchFamily="2" charset="-78"/>
              </a:rPr>
              <a:t> قدر الاستطاعة </a:t>
            </a:r>
            <a:r>
              <a:rPr lang="ar-SA" sz="2800" b="1" dirty="0" err="1" smtClean="0">
                <a:effectLst>
                  <a:glow rad="101600">
                    <a:srgbClr val="FFFF00">
                      <a:alpha val="60000"/>
                    </a:srgbClr>
                  </a:glow>
                </a:effectLst>
                <a:latin typeface="Traditional Arabic" pitchFamily="2" charset="-78"/>
                <a:cs typeface="W1 0004." pitchFamily="2" charset="-78"/>
              </a:rPr>
              <a:t>لازالة</a:t>
            </a:r>
            <a:r>
              <a:rPr lang="ar-SA" sz="2800" b="1" dirty="0" smtClean="0">
                <a:effectLst>
                  <a:glow rad="101600">
                    <a:srgbClr val="FFFF00">
                      <a:alpha val="60000"/>
                    </a:srgbClr>
                  </a:glow>
                </a:effectLst>
                <a:latin typeface="Traditional Arabic" pitchFamily="2" charset="-78"/>
                <a:cs typeface="W1 0004." pitchFamily="2" charset="-78"/>
              </a:rPr>
              <a:t> الشوائب والعوالق الخارجية والطحالب الغير </a:t>
            </a:r>
            <a:r>
              <a:rPr lang="ar-SA" sz="2800" b="1" dirty="0" err="1" smtClean="0">
                <a:effectLst>
                  <a:glow rad="101600">
                    <a:srgbClr val="FFFF00">
                      <a:alpha val="60000"/>
                    </a:srgbClr>
                  </a:glow>
                </a:effectLst>
                <a:latin typeface="Traditional Arabic" pitchFamily="2" charset="-78"/>
                <a:cs typeface="W1 0004." pitchFamily="2" charset="-78"/>
              </a:rPr>
              <a:t>اشنية</a:t>
            </a:r>
            <a:r>
              <a:rPr lang="ar-SA" sz="2800" b="1" dirty="0" smtClean="0">
                <a:effectLst>
                  <a:glow rad="101600">
                    <a:srgbClr val="FFFF00">
                      <a:alpha val="60000"/>
                    </a:srgbClr>
                  </a:glow>
                </a:effectLst>
                <a:latin typeface="Traditional Arabic" pitchFamily="2" charset="-78"/>
                <a:cs typeface="W1 0004." pitchFamily="2" charset="-78"/>
              </a:rPr>
              <a:t> ثم تكشط طبقة القشرة العليا باستعمال شفرة حادة وتزال أجزاء من الطبقة الطحلبية وتوضع على سطح شريحة زجاجية مع قطرة ماء وتهرس.</a:t>
            </a:r>
            <a:endParaRPr lang="en-US" sz="2800" b="1" dirty="0" smtClean="0">
              <a:effectLst>
                <a:glow rad="101600">
                  <a:srgbClr val="FFFF00">
                    <a:alpha val="60000"/>
                  </a:srgbClr>
                </a:glow>
              </a:effectLst>
              <a:latin typeface="Traditional Arabic" pitchFamily="2" charset="-78"/>
              <a:cs typeface="W1 0004." pitchFamily="2" charset="-78"/>
            </a:endParaRPr>
          </a:p>
          <a:p>
            <a:pPr algn="just">
              <a:buNone/>
            </a:pPr>
            <a:r>
              <a:rPr lang="ar-SA" sz="2800" b="1" dirty="0" smtClean="0">
                <a:effectLst>
                  <a:glow rad="101600">
                    <a:srgbClr val="FFFF00">
                      <a:alpha val="60000"/>
                    </a:srgbClr>
                  </a:glow>
                </a:effectLst>
                <a:latin typeface="Traditional Arabic" pitchFamily="2" charset="-78"/>
                <a:cs typeface="W1 0004." pitchFamily="2" charset="-78"/>
              </a:rPr>
              <a:t>2- باستخدام الطرد المركزي المفرق وذلك في حالة </a:t>
            </a:r>
            <a:r>
              <a:rPr lang="ar-SA" sz="2800" b="1" dirty="0" err="1" smtClean="0">
                <a:effectLst>
                  <a:glow rad="101600">
                    <a:srgbClr val="FFFF00">
                      <a:alpha val="60000"/>
                    </a:srgbClr>
                  </a:glow>
                </a:effectLst>
                <a:latin typeface="Traditional Arabic" pitchFamily="2" charset="-78"/>
                <a:cs typeface="W1 0004." pitchFamily="2" charset="-78"/>
              </a:rPr>
              <a:t>الاشنات</a:t>
            </a:r>
            <a:r>
              <a:rPr lang="ar-SA" sz="2800" b="1" dirty="0" smtClean="0">
                <a:effectLst>
                  <a:glow rad="101600">
                    <a:srgbClr val="FFFF00">
                      <a:alpha val="60000"/>
                    </a:srgbClr>
                  </a:glow>
                </a:effectLst>
                <a:latin typeface="Traditional Arabic" pitchFamily="2" charset="-78"/>
                <a:cs typeface="W1 0004." pitchFamily="2" charset="-78"/>
              </a:rPr>
              <a:t> ذات الجسد </a:t>
            </a:r>
            <a:r>
              <a:rPr lang="ar-SA" sz="2800" b="1" dirty="0" err="1" smtClean="0">
                <a:effectLst>
                  <a:glow rad="101600">
                    <a:srgbClr val="FFFF00">
                      <a:alpha val="60000"/>
                    </a:srgbClr>
                  </a:glow>
                </a:effectLst>
                <a:latin typeface="Traditional Arabic" pitchFamily="2" charset="-78"/>
                <a:cs typeface="W1 0004." pitchFamily="2" charset="-78"/>
              </a:rPr>
              <a:t>الاشني</a:t>
            </a:r>
            <a:r>
              <a:rPr lang="ar-SA" sz="2800" b="1" dirty="0" smtClean="0">
                <a:effectLst>
                  <a:glow rad="101600">
                    <a:srgbClr val="FFFF00">
                      <a:alpha val="60000"/>
                    </a:srgbClr>
                  </a:glow>
                </a:effectLst>
                <a:latin typeface="Traditional Arabic" pitchFamily="2" charset="-78"/>
                <a:cs typeface="W1 0004." pitchFamily="2" charset="-78"/>
              </a:rPr>
              <a:t> المتجانس وتسمى هذه الطريقة بالعزل الكمي.</a:t>
            </a:r>
            <a:endParaRPr lang="en-US" sz="2800" b="1" dirty="0" smtClean="0">
              <a:effectLst>
                <a:glow rad="101600">
                  <a:srgbClr val="FFFF00">
                    <a:alpha val="60000"/>
                  </a:srgbClr>
                </a:glow>
              </a:effectLst>
              <a:latin typeface="Traditional Arabic" pitchFamily="2" charset="-78"/>
              <a:cs typeface="W1 0004." pitchFamily="2" charset="-78"/>
            </a:endParaRPr>
          </a:p>
          <a:p>
            <a:pPr algn="just">
              <a:buNone/>
            </a:pPr>
            <a:r>
              <a:rPr lang="ar-SA" sz="2800" b="1" dirty="0" smtClean="0">
                <a:effectLst>
                  <a:glow rad="101600">
                    <a:srgbClr val="FFFF00">
                      <a:alpha val="60000"/>
                    </a:srgbClr>
                  </a:glow>
                </a:effectLst>
                <a:latin typeface="Traditional Arabic" pitchFamily="2" charset="-78"/>
                <a:cs typeface="W1 0004." pitchFamily="2" charset="-78"/>
              </a:rPr>
              <a:t>3- بطريقة مباشرة:بواسطة ماصة دقيقة ثم تنقل هذه الخلايا الطحلبية </a:t>
            </a:r>
            <a:r>
              <a:rPr lang="ar-SA" sz="2800" b="1" dirty="0" err="1" smtClean="0">
                <a:effectLst>
                  <a:glow rad="101600">
                    <a:srgbClr val="FFFF00">
                      <a:alpha val="60000"/>
                    </a:srgbClr>
                  </a:glow>
                </a:effectLst>
                <a:latin typeface="Traditional Arabic" pitchFamily="2" charset="-78"/>
                <a:cs typeface="W1 0004." pitchFamily="2" charset="-78"/>
              </a:rPr>
              <a:t>الى</a:t>
            </a:r>
            <a:r>
              <a:rPr lang="ar-SA" sz="2800" b="1" dirty="0" smtClean="0">
                <a:effectLst>
                  <a:glow rad="101600">
                    <a:srgbClr val="FFFF00">
                      <a:alpha val="60000"/>
                    </a:srgbClr>
                  </a:glow>
                </a:effectLst>
                <a:latin typeface="Traditional Arabic" pitchFamily="2" charset="-78"/>
                <a:cs typeface="W1 0004." pitchFamily="2" charset="-78"/>
              </a:rPr>
              <a:t> وسط غذائي ملائم.</a:t>
            </a:r>
          </a:p>
          <a:p>
            <a:pPr algn="just">
              <a:buNone/>
            </a:pPr>
            <a:r>
              <a:rPr lang="ar-SA" sz="4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Traditional Arabic" pitchFamily="2" charset="-78"/>
                <a:cs typeface="W1 0004." pitchFamily="2" charset="-78"/>
              </a:rPr>
              <a:t>أهم البيئات:</a:t>
            </a:r>
            <a:endParaRPr lang="en-US" sz="4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Traditional Arabic" pitchFamily="2" charset="-78"/>
              <a:cs typeface="W1 0004." pitchFamily="2" charset="-78"/>
            </a:endParaRPr>
          </a:p>
          <a:p>
            <a:pPr algn="just">
              <a:buNone/>
            </a:pPr>
            <a:r>
              <a:rPr lang="ar-SA" sz="2800" b="1" dirty="0" smtClean="0">
                <a:effectLst>
                  <a:glow rad="101600">
                    <a:srgbClr val="FFFF00">
                      <a:alpha val="60000"/>
                    </a:srgbClr>
                  </a:glow>
                </a:effectLst>
                <a:latin typeface="Traditional Arabic" pitchFamily="2" charset="-78"/>
                <a:cs typeface="W1 0004." pitchFamily="2" charset="-78"/>
              </a:rPr>
              <a:t>(أ) بيئة </a:t>
            </a:r>
            <a:r>
              <a:rPr lang="ar-SA" sz="2800" b="1" dirty="0" err="1" smtClean="0">
                <a:effectLst>
                  <a:glow rad="101600">
                    <a:srgbClr val="FFFF00">
                      <a:alpha val="60000"/>
                    </a:srgbClr>
                  </a:glow>
                </a:effectLst>
                <a:latin typeface="Traditional Arabic" pitchFamily="2" charset="-78"/>
                <a:cs typeface="W1 0004." pitchFamily="2" charset="-78"/>
              </a:rPr>
              <a:t>بريستول</a:t>
            </a:r>
            <a:r>
              <a:rPr lang="ar-SA" sz="2800" b="1" dirty="0" smtClean="0">
                <a:effectLst>
                  <a:glow rad="101600">
                    <a:srgbClr val="FFFF00">
                      <a:alpha val="60000"/>
                    </a:srgbClr>
                  </a:glow>
                </a:effectLst>
                <a:latin typeface="Traditional Arabic" pitchFamily="2" charset="-78"/>
                <a:cs typeface="W1 0004." pitchFamily="2" charset="-78"/>
              </a:rPr>
              <a:t> الغذائية المضاف إليها 1% </a:t>
            </a:r>
            <a:r>
              <a:rPr lang="ar-SA" sz="2800" b="1" dirty="0" err="1" smtClean="0">
                <a:effectLst>
                  <a:glow rad="101600">
                    <a:srgbClr val="FFFF00">
                      <a:alpha val="60000"/>
                    </a:srgbClr>
                  </a:glow>
                </a:effectLst>
                <a:latin typeface="Traditional Arabic" pitchFamily="2" charset="-78"/>
                <a:cs typeface="W1 0004." pitchFamily="2" charset="-78"/>
              </a:rPr>
              <a:t>اجار</a:t>
            </a:r>
            <a:r>
              <a:rPr lang="ar-SA" sz="2800" b="1" dirty="0" smtClean="0">
                <a:effectLst>
                  <a:glow rad="101600">
                    <a:srgbClr val="FFFF00">
                      <a:alpha val="60000"/>
                    </a:srgbClr>
                  </a:glow>
                </a:effectLst>
                <a:latin typeface="Traditional Arabic" pitchFamily="2" charset="-78"/>
                <a:cs typeface="W1 0004." pitchFamily="2" charset="-78"/>
              </a:rPr>
              <a:t> وهي تمثل أهم الاحتياجات الغذائية للطحالب </a:t>
            </a:r>
            <a:r>
              <a:rPr lang="ar-SA" sz="2800" b="1" dirty="0" err="1" smtClean="0">
                <a:effectLst>
                  <a:glow rad="101600">
                    <a:srgbClr val="FFFF00">
                      <a:alpha val="60000"/>
                    </a:srgbClr>
                  </a:glow>
                </a:effectLst>
                <a:latin typeface="Traditional Arabic" pitchFamily="2" charset="-78"/>
                <a:cs typeface="W1 0004." pitchFamily="2" charset="-78"/>
              </a:rPr>
              <a:t>الاشنية</a:t>
            </a:r>
            <a:r>
              <a:rPr lang="ar-SA" sz="2800" b="1" dirty="0" smtClean="0">
                <a:effectLst>
                  <a:glow rad="101600">
                    <a:srgbClr val="FFFF00">
                      <a:alpha val="60000"/>
                    </a:srgbClr>
                  </a:glow>
                </a:effectLst>
                <a:latin typeface="Traditional Arabic" pitchFamily="2" charset="-78"/>
                <a:cs typeface="W1 0004." pitchFamily="2" charset="-78"/>
              </a:rPr>
              <a:t>.</a:t>
            </a:r>
            <a:endParaRPr lang="en-US" sz="2800" b="1" dirty="0" smtClean="0">
              <a:effectLst>
                <a:glow rad="101600">
                  <a:srgbClr val="FFFF00">
                    <a:alpha val="60000"/>
                  </a:srgbClr>
                </a:glow>
              </a:effectLst>
              <a:latin typeface="Traditional Arabic" pitchFamily="2" charset="-78"/>
              <a:cs typeface="W1 0004." pitchFamily="2" charset="-78"/>
            </a:endParaRPr>
          </a:p>
          <a:p>
            <a:pPr algn="just">
              <a:buNone/>
            </a:pPr>
            <a:endParaRPr lang="en-US" sz="2800" b="1" dirty="0" smtClean="0">
              <a:effectLst>
                <a:glow rad="101600">
                  <a:srgbClr val="FFFF00">
                    <a:alpha val="60000"/>
                  </a:srgbClr>
                </a:glow>
              </a:effectLst>
              <a:latin typeface="Traditional Arabic" pitchFamily="2" charset="-78"/>
              <a:cs typeface="W1 0004." pitchFamily="2" charset="-78"/>
            </a:endParaRPr>
          </a:p>
          <a:p>
            <a:pPr algn="just" fontAlgn="auto">
              <a:spcAft>
                <a:spcPts val="0"/>
              </a:spcAft>
              <a:buNone/>
              <a:defRPr/>
            </a:pPr>
            <a:endParaRPr lang="en-US" sz="2800" dirty="0" smtClean="0">
              <a:effectLst>
                <a:glow rad="101600">
                  <a:srgbClr val="FFFF00">
                    <a:alpha val="60000"/>
                  </a:srgbClr>
                </a:glow>
              </a:effectLst>
              <a:cs typeface="W1 0004." pitchFamily="2" charset="-78"/>
            </a:endParaRPr>
          </a:p>
          <a:p>
            <a:pPr algn="just" fontAlgn="auto">
              <a:spcAft>
                <a:spcPts val="0"/>
              </a:spcAft>
              <a:buFont typeface="Arial" pitchFamily="34" charset="0"/>
              <a:buChar char="•"/>
              <a:defRPr/>
            </a:pPr>
            <a:endParaRPr lang="en-US" sz="2800" dirty="0">
              <a:effectLst>
                <a:glow rad="101600">
                  <a:srgbClr val="FFFF00">
                    <a:alpha val="60000"/>
                  </a:srgbClr>
                </a:glow>
              </a:effectLst>
              <a:cs typeface="W1 0004." pitchFamily="2" charset="-78"/>
            </a:endParaRPr>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slide(fromBottom)">
                                      <p:cBhvr>
                                        <p:cTn id="13" dur="500"/>
                                        <p:tgtEl>
                                          <p:spTgt spid="5">
                                            <p:txEl>
                                              <p:pRg st="0" end="0"/>
                                            </p:txEl>
                                          </p:spTgt>
                                        </p:tgtEl>
                                      </p:cBhvr>
                                    </p:animEffect>
                                  </p:childTnLst>
                                </p:cTn>
                              </p:par>
                            </p:childTnLst>
                          </p:cTn>
                        </p:par>
                        <p:par>
                          <p:cTn id="14" fill="hold">
                            <p:stCondLst>
                              <p:cond delay="1500"/>
                            </p:stCondLst>
                            <p:childTnLst>
                              <p:par>
                                <p:cTn id="15" presetID="12" presetClass="entr" presetSubtype="4"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slide(fromBottom)">
                                      <p:cBhvr>
                                        <p:cTn id="17" dur="500"/>
                                        <p:tgtEl>
                                          <p:spTgt spid="5">
                                            <p:txEl>
                                              <p:pRg st="1" end="1"/>
                                            </p:txEl>
                                          </p:spTgt>
                                        </p:tgtEl>
                                      </p:cBhvr>
                                    </p:animEffect>
                                  </p:childTnLst>
                                </p:cTn>
                              </p:par>
                            </p:childTnLst>
                          </p:cTn>
                        </p:par>
                        <p:par>
                          <p:cTn id="18" fill="hold">
                            <p:stCondLst>
                              <p:cond delay="2000"/>
                            </p:stCondLst>
                            <p:childTnLst>
                              <p:par>
                                <p:cTn id="19" presetID="12" presetClass="entr" presetSubtype="4" fill="hold" grpId="0" nodeType="after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slide(fromBottom)">
                                      <p:cBhvr>
                                        <p:cTn id="21" dur="500"/>
                                        <p:tgtEl>
                                          <p:spTgt spid="5">
                                            <p:txEl>
                                              <p:pRg st="2" end="2"/>
                                            </p:txEl>
                                          </p:spTgt>
                                        </p:tgtEl>
                                      </p:cBhvr>
                                    </p:animEffect>
                                  </p:childTnLst>
                                </p:cTn>
                              </p:par>
                            </p:childTnLst>
                          </p:cTn>
                        </p:par>
                        <p:par>
                          <p:cTn id="22" fill="hold">
                            <p:stCondLst>
                              <p:cond delay="2500"/>
                            </p:stCondLst>
                            <p:childTnLst>
                              <p:par>
                                <p:cTn id="23" presetID="12" presetClass="entr" presetSubtype="4" fill="hold" grpId="0" nodeType="after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Effect transition="in" filter="slide(fromBottom)">
                                      <p:cBhvr>
                                        <p:cTn id="25" dur="500"/>
                                        <p:tgtEl>
                                          <p:spTgt spid="5">
                                            <p:txEl>
                                              <p:pRg st="3" end="3"/>
                                            </p:txEl>
                                          </p:spTgt>
                                        </p:tgtEl>
                                      </p:cBhvr>
                                    </p:animEffect>
                                  </p:childTnLst>
                                </p:cTn>
                              </p:par>
                            </p:childTnLst>
                          </p:cTn>
                        </p:par>
                        <p:par>
                          <p:cTn id="26" fill="hold">
                            <p:stCondLst>
                              <p:cond delay="3000"/>
                            </p:stCondLst>
                            <p:childTnLst>
                              <p:par>
                                <p:cTn id="27" presetID="12" presetClass="entr" presetSubtype="4" fill="hold" grpId="0" nodeType="after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Effect transition="in" filter="slide(fromBottom)">
                                      <p:cBhvr>
                                        <p:cTn id="29" dur="500"/>
                                        <p:tgtEl>
                                          <p:spTgt spid="5">
                                            <p:txEl>
                                              <p:pRg st="4" end="4"/>
                                            </p:txEl>
                                          </p:spTgt>
                                        </p:tgtEl>
                                      </p:cBhvr>
                                    </p:animEffect>
                                  </p:childTnLst>
                                </p:cTn>
                              </p:par>
                            </p:childTnLst>
                          </p:cTn>
                        </p:par>
                        <p:par>
                          <p:cTn id="30" fill="hold">
                            <p:stCondLst>
                              <p:cond delay="3500"/>
                            </p:stCondLst>
                            <p:childTnLst>
                              <p:par>
                                <p:cTn id="31" presetID="12" presetClass="entr" presetSubtype="4" fill="hold" grpId="0" nodeType="after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slide(fromBottom)">
                                      <p:cBhvr>
                                        <p:cTn id="33"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A090LQ9CAXSIB5HCA0BDJU2CA6XFDKSCA2EJ3L3CAG5ISVOCA94VTDUCAJXNJXBCAVFVEOECA3OFVFFCA9GL418CAUYOERYCA6L3J77CAX9QX8XCAZ6L8C3CAVNZO3HCAN15F29CA4CV62ICALCPFTVCAQHIB4E.jpg"/>
          <p:cNvPicPr>
            <a:picLocks noChangeAspect="1"/>
          </p:cNvPicPr>
          <p:nvPr/>
        </p:nvPicPr>
        <p:blipFill>
          <a:blip r:embed="rId2"/>
          <a:stretch>
            <a:fillRect/>
          </a:stretch>
        </p:blipFill>
        <p:spPr>
          <a:xfrm>
            <a:off x="0" y="0"/>
            <a:ext cx="9144000" cy="6858000"/>
          </a:xfrm>
          <a:prstGeom prst="rect">
            <a:avLst/>
          </a:prstGeom>
        </p:spPr>
      </p:pic>
      <p:sp>
        <p:nvSpPr>
          <p:cNvPr id="3" name="عنوان 1"/>
          <p:cNvSpPr>
            <a:spLocks noGrp="1"/>
          </p:cNvSpPr>
          <p:nvPr>
            <p:ph type="title"/>
          </p:nvPr>
        </p:nvSpPr>
        <p:spPr>
          <a:xfrm>
            <a:off x="-785850" y="-214338"/>
            <a:ext cx="10556174" cy="1143000"/>
          </a:xfrm>
        </p:spPr>
        <p:txBody>
          <a:bodyPr>
            <a:normAutofit/>
          </a:bodyPr>
          <a:lstStyle/>
          <a:p>
            <a:r>
              <a:rPr lang="ar-SA" b="1" dirty="0" smtClean="0">
                <a:solidFill>
                  <a:schemeClr val="bg2"/>
                </a:solidFill>
                <a:effectLst>
                  <a:glow rad="101600">
                    <a:srgbClr val="66FF33">
                      <a:alpha val="60000"/>
                    </a:srgbClr>
                  </a:glow>
                </a:effectLst>
                <a:latin typeface="Andalus" pitchFamily="2" charset="-78"/>
                <a:cs typeface="W1 0004." pitchFamily="2" charset="-78"/>
              </a:rPr>
              <a:t>كيف نفرق بين طحلب </a:t>
            </a:r>
            <a:r>
              <a:rPr lang="ar-SA" b="1" dirty="0" err="1" smtClean="0">
                <a:solidFill>
                  <a:schemeClr val="bg2"/>
                </a:solidFill>
                <a:effectLst>
                  <a:glow rad="101600">
                    <a:srgbClr val="66FF33">
                      <a:alpha val="60000"/>
                    </a:srgbClr>
                  </a:glow>
                </a:effectLst>
                <a:latin typeface="Andalus" pitchFamily="2" charset="-78"/>
                <a:cs typeface="W1 0004." pitchFamily="2" charset="-78"/>
              </a:rPr>
              <a:t>اشني</a:t>
            </a:r>
            <a:r>
              <a:rPr lang="ar-SA" b="1" dirty="0" smtClean="0">
                <a:solidFill>
                  <a:schemeClr val="bg2"/>
                </a:solidFill>
                <a:effectLst>
                  <a:glow rad="101600">
                    <a:srgbClr val="66FF33">
                      <a:alpha val="60000"/>
                    </a:srgbClr>
                  </a:glow>
                </a:effectLst>
                <a:latin typeface="Andalus" pitchFamily="2" charset="-78"/>
                <a:cs typeface="W1 0004." pitchFamily="2" charset="-78"/>
              </a:rPr>
              <a:t> وطحلب غير </a:t>
            </a:r>
            <a:r>
              <a:rPr lang="ar-SA" b="1" dirty="0" err="1" smtClean="0">
                <a:solidFill>
                  <a:schemeClr val="bg2"/>
                </a:solidFill>
                <a:effectLst>
                  <a:glow rad="101600">
                    <a:srgbClr val="66FF33">
                      <a:alpha val="60000"/>
                    </a:srgbClr>
                  </a:glow>
                </a:effectLst>
                <a:latin typeface="Andalus" pitchFamily="2" charset="-78"/>
                <a:cs typeface="W1 0004." pitchFamily="2" charset="-78"/>
              </a:rPr>
              <a:t>اشني</a:t>
            </a:r>
            <a:r>
              <a:rPr lang="ar-SA" b="1" dirty="0" smtClean="0">
                <a:solidFill>
                  <a:schemeClr val="bg2"/>
                </a:solidFill>
                <a:effectLst>
                  <a:glow rad="101600">
                    <a:srgbClr val="66FF33">
                      <a:alpha val="60000"/>
                    </a:srgbClr>
                  </a:glow>
                </a:effectLst>
                <a:latin typeface="Andalus" pitchFamily="2" charset="-78"/>
                <a:cs typeface="W1 0004." pitchFamily="2" charset="-78"/>
              </a:rPr>
              <a:t>؟</a:t>
            </a:r>
            <a:endParaRPr lang="en-US" b="1" dirty="0">
              <a:solidFill>
                <a:schemeClr val="bg2"/>
              </a:solidFill>
              <a:effectLst>
                <a:glow rad="101600">
                  <a:srgbClr val="66FF33">
                    <a:alpha val="60000"/>
                  </a:srgbClr>
                </a:glow>
              </a:effectLst>
              <a:latin typeface="Andalus" pitchFamily="2" charset="-78"/>
              <a:cs typeface="W1 0004." pitchFamily="2" charset="-78"/>
            </a:endParaRPr>
          </a:p>
        </p:txBody>
      </p:sp>
      <p:sp>
        <p:nvSpPr>
          <p:cNvPr id="5" name="مستطيل 4"/>
          <p:cNvSpPr/>
          <p:nvPr/>
        </p:nvSpPr>
        <p:spPr>
          <a:xfrm>
            <a:off x="214282" y="785794"/>
            <a:ext cx="8763000" cy="5816977"/>
          </a:xfrm>
          <a:prstGeom prst="rect">
            <a:avLst/>
          </a:prstGeom>
        </p:spPr>
        <p:txBody>
          <a:bodyPr wrap="square">
            <a:spAutoFit/>
          </a:bodyPr>
          <a:lstStyle/>
          <a:p>
            <a:pPr algn="just" rtl="1">
              <a:buNone/>
            </a:pPr>
            <a:r>
              <a:rPr lang="ar-SA" sz="3100" b="1" spc="300" dirty="0" smtClean="0">
                <a:ln w="11430" cmpd="sng">
                  <a:noFill/>
                  <a:prstDash val="solid"/>
                  <a:miter lim="800000"/>
                </a:ln>
                <a:solidFill>
                  <a:srgbClr val="FFC000"/>
                </a:solidFill>
                <a:effectLst>
                  <a:glow rad="228600">
                    <a:srgbClr val="0000FF">
                      <a:alpha val="40000"/>
                    </a:srgbClr>
                  </a:glow>
                </a:effectLst>
                <a:latin typeface="Traditional Arabic" pitchFamily="2" charset="-78"/>
                <a:cs typeface="W1 0004." pitchFamily="2" charset="-78"/>
              </a:rPr>
              <a:t>الطحالب </a:t>
            </a:r>
            <a:r>
              <a:rPr lang="ar-SA" sz="3100" b="1" spc="300" dirty="0" err="1" smtClean="0">
                <a:ln w="11430" cmpd="sng">
                  <a:noFill/>
                  <a:prstDash val="solid"/>
                  <a:miter lim="800000"/>
                </a:ln>
                <a:solidFill>
                  <a:srgbClr val="FFC000"/>
                </a:solidFill>
                <a:effectLst>
                  <a:glow rad="228600">
                    <a:srgbClr val="0000FF">
                      <a:alpha val="40000"/>
                    </a:srgbClr>
                  </a:glow>
                </a:effectLst>
                <a:latin typeface="Traditional Arabic" pitchFamily="2" charset="-78"/>
                <a:cs typeface="W1 0004." pitchFamily="2" charset="-78"/>
              </a:rPr>
              <a:t>الاشنية</a:t>
            </a:r>
            <a:r>
              <a:rPr lang="ar-SA" sz="3100" b="1" spc="300" dirty="0" smtClean="0">
                <a:ln w="11430" cmpd="sng">
                  <a:noFill/>
                  <a:prstDash val="solid"/>
                  <a:miter lim="800000"/>
                </a:ln>
                <a:solidFill>
                  <a:srgbClr val="FFC000"/>
                </a:solidFill>
                <a:effectLst>
                  <a:glow rad="228600">
                    <a:srgbClr val="0000FF">
                      <a:alpha val="40000"/>
                    </a:srgbClr>
                  </a:glow>
                </a:effectLst>
                <a:latin typeface="Traditional Arabic" pitchFamily="2" charset="-78"/>
                <a:cs typeface="W1 0004." pitchFamily="2" charset="-78"/>
              </a:rPr>
              <a:t> تتميز بصفات فسيولوجية خاصة </a:t>
            </a:r>
            <a:r>
              <a:rPr lang="ar-SA" sz="3100" b="1" spc="300" dirty="0" err="1" smtClean="0">
                <a:ln w="11430" cmpd="sng">
                  <a:noFill/>
                  <a:prstDash val="solid"/>
                  <a:miter lim="800000"/>
                </a:ln>
                <a:solidFill>
                  <a:srgbClr val="FFC000"/>
                </a:solidFill>
                <a:effectLst>
                  <a:glow rad="228600">
                    <a:srgbClr val="0000FF">
                      <a:alpha val="40000"/>
                    </a:srgbClr>
                  </a:glow>
                </a:effectLst>
                <a:latin typeface="Traditional Arabic" pitchFamily="2" charset="-78"/>
                <a:cs typeface="W1 0004." pitchFamily="2" charset="-78"/>
              </a:rPr>
              <a:t>بها</a:t>
            </a:r>
            <a:r>
              <a:rPr lang="ar-SA" sz="3100" b="1" spc="300" dirty="0" smtClean="0">
                <a:ln w="11430" cmpd="sng">
                  <a:noFill/>
                  <a:prstDash val="solid"/>
                  <a:miter lim="800000"/>
                </a:ln>
                <a:solidFill>
                  <a:srgbClr val="FFC000"/>
                </a:solidFill>
                <a:effectLst>
                  <a:glow rad="228600">
                    <a:srgbClr val="0000FF">
                      <a:alpha val="40000"/>
                    </a:srgbClr>
                  </a:glow>
                </a:effectLst>
                <a:latin typeface="Traditional Arabic" pitchFamily="2" charset="-78"/>
                <a:cs typeface="W1 0004." pitchFamily="2" charset="-78"/>
              </a:rPr>
              <a:t> تختلف عن صفات غيرها من الطحالب الغير </a:t>
            </a:r>
            <a:r>
              <a:rPr lang="ar-SA" sz="3100" b="1" spc="300" dirty="0" err="1" smtClean="0">
                <a:ln w="11430" cmpd="sng">
                  <a:noFill/>
                  <a:prstDash val="solid"/>
                  <a:miter lim="800000"/>
                </a:ln>
                <a:solidFill>
                  <a:srgbClr val="FFC000"/>
                </a:solidFill>
                <a:effectLst>
                  <a:glow rad="228600">
                    <a:srgbClr val="0000FF">
                      <a:alpha val="40000"/>
                    </a:srgbClr>
                  </a:glow>
                </a:effectLst>
                <a:latin typeface="Traditional Arabic" pitchFamily="2" charset="-78"/>
                <a:cs typeface="W1 0004." pitchFamily="2" charset="-78"/>
              </a:rPr>
              <a:t>اشنية</a:t>
            </a:r>
            <a:r>
              <a:rPr lang="ar-SA" sz="3100" b="1" spc="300" dirty="0" smtClean="0">
                <a:ln w="11430" cmpd="sng">
                  <a:noFill/>
                  <a:prstDash val="solid"/>
                  <a:miter lim="800000"/>
                </a:ln>
                <a:solidFill>
                  <a:srgbClr val="FFC000"/>
                </a:solidFill>
                <a:effectLst>
                  <a:glow rad="228600">
                    <a:srgbClr val="0000FF">
                      <a:alpha val="40000"/>
                    </a:srgbClr>
                  </a:glow>
                </a:effectLst>
                <a:latin typeface="Traditional Arabic" pitchFamily="2" charset="-78"/>
                <a:cs typeface="W1 0004." pitchFamily="2" charset="-78"/>
              </a:rPr>
              <a:t> مثل:</a:t>
            </a:r>
            <a:endParaRPr lang="en-US" sz="3100" b="1" spc="300" dirty="0" smtClean="0">
              <a:ln w="11430" cmpd="sng">
                <a:noFill/>
                <a:prstDash val="solid"/>
                <a:miter lim="800000"/>
              </a:ln>
              <a:solidFill>
                <a:srgbClr val="FFC000"/>
              </a:solidFill>
              <a:effectLst>
                <a:glow rad="228600">
                  <a:srgbClr val="0000FF">
                    <a:alpha val="40000"/>
                  </a:srgbClr>
                </a:glow>
              </a:effectLst>
              <a:latin typeface="Traditional Arabic" pitchFamily="2" charset="-78"/>
              <a:cs typeface="W1 0004." pitchFamily="2" charset="-78"/>
            </a:endParaRPr>
          </a:p>
          <a:p>
            <a:pPr algn="just" rtl="1">
              <a:buNone/>
            </a:pPr>
            <a:r>
              <a:rPr lang="ar-SA" sz="3100" b="1" dirty="0" smtClean="0">
                <a:effectLst>
                  <a:glow rad="101600">
                    <a:srgbClr val="66FF33">
                      <a:alpha val="60000"/>
                    </a:srgbClr>
                  </a:glow>
                </a:effectLst>
                <a:latin typeface="Traditional Arabic" pitchFamily="2" charset="-78"/>
                <a:cs typeface="W1 0004." pitchFamily="2" charset="-78"/>
              </a:rPr>
              <a:t>1-زيادة </a:t>
            </a:r>
            <a:r>
              <a:rPr lang="ar-SA" sz="3100" b="1" dirty="0" err="1" smtClean="0">
                <a:effectLst>
                  <a:glow rad="101600">
                    <a:srgbClr val="66FF33">
                      <a:alpha val="60000"/>
                    </a:srgbClr>
                  </a:glow>
                </a:effectLst>
                <a:latin typeface="Traditional Arabic" pitchFamily="2" charset="-78"/>
                <a:cs typeface="W1 0004." pitchFamily="2" charset="-78"/>
              </a:rPr>
              <a:t>افرازاتها</a:t>
            </a:r>
            <a:r>
              <a:rPr lang="ar-SA" sz="3100" b="1" dirty="0" smtClean="0">
                <a:effectLst>
                  <a:glow rad="101600">
                    <a:srgbClr val="66FF33">
                      <a:alpha val="60000"/>
                    </a:srgbClr>
                  </a:glow>
                </a:effectLst>
                <a:latin typeface="Traditional Arabic" pitchFamily="2" charset="-78"/>
                <a:cs typeface="W1 0004." pitchFamily="2" charset="-78"/>
              </a:rPr>
              <a:t> من </a:t>
            </a:r>
            <a:r>
              <a:rPr lang="ar-SA" sz="3100" b="1" dirty="0" err="1" smtClean="0">
                <a:effectLst>
                  <a:glow rad="101600">
                    <a:srgbClr val="66FF33">
                      <a:alpha val="60000"/>
                    </a:srgbClr>
                  </a:glow>
                </a:effectLst>
                <a:latin typeface="Traditional Arabic" pitchFamily="2" charset="-78"/>
                <a:cs typeface="W1 0004." pitchFamily="2" charset="-78"/>
              </a:rPr>
              <a:t>البيوتين</a:t>
            </a:r>
            <a:endParaRPr lang="en-US" sz="3100" b="1" dirty="0" smtClean="0">
              <a:effectLst>
                <a:glow rad="101600">
                  <a:srgbClr val="66FF33">
                    <a:alpha val="60000"/>
                  </a:srgbClr>
                </a:glow>
              </a:effectLst>
              <a:latin typeface="Traditional Arabic" pitchFamily="2" charset="-78"/>
              <a:cs typeface="W1 0004." pitchFamily="2" charset="-78"/>
            </a:endParaRPr>
          </a:p>
          <a:p>
            <a:pPr algn="just" rtl="1">
              <a:buNone/>
            </a:pPr>
            <a:r>
              <a:rPr lang="ar-SA" sz="3100" b="1" dirty="0" smtClean="0">
                <a:effectLst>
                  <a:glow rad="101600">
                    <a:srgbClr val="66FF33">
                      <a:alpha val="60000"/>
                    </a:srgbClr>
                  </a:glow>
                </a:effectLst>
                <a:latin typeface="Traditional Arabic" pitchFamily="2" charset="-78"/>
                <a:cs typeface="W1 0004." pitchFamily="2" charset="-78"/>
              </a:rPr>
              <a:t>2-الاستحواذ السريع غير المعتاد على </a:t>
            </a:r>
            <a:r>
              <a:rPr lang="en-US" sz="3100" b="1" dirty="0" smtClean="0">
                <a:effectLst>
                  <a:glow rad="101600">
                    <a:srgbClr val="66FF33">
                      <a:alpha val="60000"/>
                    </a:srgbClr>
                  </a:glow>
                </a:effectLst>
                <a:latin typeface="Traditional Arabic" pitchFamily="2" charset="-78"/>
                <a:cs typeface="W1 0004." pitchFamily="2" charset="-78"/>
              </a:rPr>
              <a:t>co</a:t>
            </a:r>
            <a:r>
              <a:rPr lang="en-US" b="1" dirty="0" smtClean="0">
                <a:effectLst>
                  <a:glow rad="101600">
                    <a:srgbClr val="66FF33">
                      <a:alpha val="60000"/>
                    </a:srgbClr>
                  </a:glow>
                </a:effectLst>
                <a:latin typeface="Traditional Arabic" pitchFamily="2" charset="-78"/>
                <a:cs typeface="W1 0004." pitchFamily="2" charset="-78"/>
              </a:rPr>
              <a:t>2</a:t>
            </a:r>
            <a:r>
              <a:rPr lang="ar-SA" sz="3100" b="1" dirty="0" smtClean="0">
                <a:effectLst>
                  <a:glow rad="101600">
                    <a:srgbClr val="66FF33">
                      <a:alpha val="60000"/>
                    </a:srgbClr>
                  </a:glow>
                </a:effectLst>
                <a:latin typeface="Traditional Arabic" pitchFamily="2" charset="-78"/>
                <a:cs typeface="W1 0004." pitchFamily="2" charset="-78"/>
              </a:rPr>
              <a:t>.</a:t>
            </a:r>
            <a:endParaRPr lang="en-US" sz="3100" b="1" dirty="0" smtClean="0">
              <a:effectLst>
                <a:glow rad="101600">
                  <a:srgbClr val="66FF33">
                    <a:alpha val="60000"/>
                  </a:srgbClr>
                </a:glow>
              </a:effectLst>
              <a:latin typeface="Traditional Arabic" pitchFamily="2" charset="-78"/>
              <a:cs typeface="W1 0004." pitchFamily="2" charset="-78"/>
            </a:endParaRPr>
          </a:p>
          <a:p>
            <a:pPr algn="just" rtl="1">
              <a:buNone/>
            </a:pPr>
            <a:r>
              <a:rPr lang="ar-SA" sz="3100" b="1" dirty="0" smtClean="0">
                <a:effectLst>
                  <a:glow rad="101600">
                    <a:srgbClr val="66FF33">
                      <a:alpha val="60000"/>
                    </a:srgbClr>
                  </a:glow>
                </a:effectLst>
                <a:latin typeface="Traditional Arabic" pitchFamily="2" charset="-78"/>
                <a:cs typeface="W1 0004." pitchFamily="2" charset="-78"/>
              </a:rPr>
              <a:t>3-ليست لها احتياجات خارجية من الفيتامينات.</a:t>
            </a:r>
            <a:endParaRPr lang="en-US" sz="3100" b="1" dirty="0" smtClean="0">
              <a:effectLst>
                <a:glow rad="101600">
                  <a:srgbClr val="66FF33">
                    <a:alpha val="60000"/>
                  </a:srgbClr>
                </a:glow>
              </a:effectLst>
              <a:latin typeface="Traditional Arabic" pitchFamily="2" charset="-78"/>
              <a:cs typeface="W1 0004." pitchFamily="2" charset="-78"/>
            </a:endParaRPr>
          </a:p>
          <a:p>
            <a:pPr algn="just" rtl="1">
              <a:buNone/>
            </a:pPr>
            <a:r>
              <a:rPr lang="ar-SA" sz="3100" b="1" dirty="0" smtClean="0">
                <a:effectLst>
                  <a:glow rad="101600">
                    <a:srgbClr val="66FF33">
                      <a:alpha val="60000"/>
                    </a:srgbClr>
                  </a:glow>
                </a:effectLst>
                <a:latin typeface="Traditional Arabic" pitchFamily="2" charset="-78"/>
                <a:cs typeface="W1 0004." pitchFamily="2" charset="-78"/>
              </a:rPr>
              <a:t>4-تستخدم السكريات  السداسية البسيطة عند توفرها في بيئة النمو.</a:t>
            </a:r>
          </a:p>
          <a:p>
            <a:pPr algn="just" rtl="1"/>
            <a:r>
              <a:rPr lang="ar-SA" sz="3100" b="1" dirty="0" smtClean="0">
                <a:effectLst>
                  <a:glow rad="101600">
                    <a:srgbClr val="66FF33">
                      <a:alpha val="60000"/>
                    </a:srgbClr>
                  </a:glow>
                </a:effectLst>
                <a:latin typeface="Traditional Arabic" pitchFamily="2" charset="-78"/>
                <a:cs typeface="W1 0004." pitchFamily="2" charset="-78"/>
              </a:rPr>
              <a:t>5-تظهر الطحالب أفضل نمو لها عندما لا يتوفر لها مصدر كربوني عضوي مكتفية فقط بما تمثله ضوئياً من هذه المركبات العضوية الكربونية.</a:t>
            </a:r>
          </a:p>
          <a:p>
            <a:pPr algn="just" rtl="1"/>
            <a:r>
              <a:rPr lang="ar-SA" sz="3100" b="1" dirty="0" smtClean="0">
                <a:effectLst>
                  <a:glow rad="101600">
                    <a:srgbClr val="66FF33">
                      <a:alpha val="60000"/>
                    </a:srgbClr>
                  </a:glow>
                </a:effectLst>
                <a:latin typeface="Traditional Arabic" pitchFamily="2" charset="-78"/>
                <a:cs typeface="W1 0004." pitchFamily="2" charset="-78"/>
              </a:rPr>
              <a:t>6-لها القدرة على امتصاص </a:t>
            </a:r>
            <a:r>
              <a:rPr lang="ar-SA" sz="3100" b="1" dirty="0" err="1" smtClean="0">
                <a:effectLst>
                  <a:glow rad="101600">
                    <a:srgbClr val="66FF33">
                      <a:alpha val="60000"/>
                    </a:srgbClr>
                  </a:glow>
                </a:effectLst>
                <a:latin typeface="Traditional Arabic" pitchFamily="2" charset="-78"/>
                <a:cs typeface="W1 0004." pitchFamily="2" charset="-78"/>
              </a:rPr>
              <a:t>المانتيول</a:t>
            </a:r>
            <a:r>
              <a:rPr lang="ar-SA" sz="3100" b="1" dirty="0" smtClean="0">
                <a:effectLst>
                  <a:glow rad="101600">
                    <a:srgbClr val="66FF33">
                      <a:alpha val="60000"/>
                    </a:srgbClr>
                  </a:glow>
                </a:effectLst>
                <a:latin typeface="Traditional Arabic" pitchFamily="2" charset="-78"/>
                <a:cs typeface="W1 0004." pitchFamily="2" charset="-78"/>
              </a:rPr>
              <a:t> وتمثيله غذائياً،بحيث يعتبر </a:t>
            </a:r>
            <a:r>
              <a:rPr lang="ar-SA" sz="3100" b="1" dirty="0" err="1" smtClean="0">
                <a:effectLst>
                  <a:glow rad="101600">
                    <a:srgbClr val="66FF33">
                      <a:alpha val="60000"/>
                    </a:srgbClr>
                  </a:glow>
                </a:effectLst>
                <a:latin typeface="Traditional Arabic" pitchFamily="2" charset="-78"/>
                <a:cs typeface="W1 0004." pitchFamily="2" charset="-78"/>
              </a:rPr>
              <a:t>المانتيول</a:t>
            </a:r>
            <a:r>
              <a:rPr lang="ar-SA" sz="3100" b="1" dirty="0" smtClean="0">
                <a:effectLst>
                  <a:glow rad="101600">
                    <a:srgbClr val="66FF33">
                      <a:alpha val="60000"/>
                    </a:srgbClr>
                  </a:glow>
                </a:effectLst>
                <a:latin typeface="Traditional Arabic" pitchFamily="2" charset="-78"/>
                <a:cs typeface="W1 0004." pitchFamily="2" charset="-78"/>
              </a:rPr>
              <a:t> أكثر المواد الغذائية المدخرة في الفطريات.</a:t>
            </a:r>
            <a:endParaRPr lang="en-US" sz="3100" b="1" dirty="0" smtClean="0">
              <a:effectLst>
                <a:glow rad="101600">
                  <a:srgbClr val="66FF33">
                    <a:alpha val="60000"/>
                  </a:srgbClr>
                </a:glow>
              </a:effectLst>
              <a:latin typeface="Traditional Arabic" pitchFamily="2" charset="-78"/>
              <a:cs typeface="W1 0004." pitchFamily="2" charset="-78"/>
            </a:endParaRPr>
          </a:p>
          <a:p>
            <a:pPr algn="just" rtl="1"/>
            <a:r>
              <a:rPr lang="ar-SA" sz="3100" b="1" dirty="0" smtClean="0">
                <a:effectLst>
                  <a:glow rad="101600">
                    <a:srgbClr val="66FF33">
                      <a:alpha val="60000"/>
                    </a:srgbClr>
                  </a:glow>
                </a:effectLst>
                <a:latin typeface="Traditional Arabic" pitchFamily="2" charset="-78"/>
                <a:cs typeface="W1 0004." pitchFamily="2" charset="-78"/>
              </a:rPr>
              <a:t>7-يمكنها الاستفادة من شتى المركبات </a:t>
            </a:r>
            <a:r>
              <a:rPr lang="ar-SA" sz="3100" b="1" dirty="0" err="1" smtClean="0">
                <a:effectLst>
                  <a:glow rad="101600">
                    <a:srgbClr val="66FF33">
                      <a:alpha val="60000"/>
                    </a:srgbClr>
                  </a:glow>
                </a:effectLst>
                <a:latin typeface="Traditional Arabic" pitchFamily="2" charset="-78"/>
                <a:cs typeface="W1 0004." pitchFamily="2" charset="-78"/>
              </a:rPr>
              <a:t>النيتروجينية</a:t>
            </a:r>
            <a:r>
              <a:rPr lang="ar-SA" sz="3100" b="1" dirty="0" smtClean="0">
                <a:effectLst>
                  <a:glow rad="101600">
                    <a:srgbClr val="66FF33">
                      <a:alpha val="60000"/>
                    </a:srgbClr>
                  </a:glow>
                </a:effectLst>
                <a:latin typeface="Traditional Arabic" pitchFamily="2" charset="-78"/>
                <a:cs typeface="W1 0004." pitchFamily="2" charset="-78"/>
              </a:rPr>
              <a:t> المتاحة لها فيما عدا </a:t>
            </a:r>
            <a:r>
              <a:rPr lang="ar-SA" sz="3100" b="1" dirty="0" err="1" smtClean="0">
                <a:effectLst>
                  <a:glow rad="101600">
                    <a:srgbClr val="66FF33">
                      <a:alpha val="60000"/>
                    </a:srgbClr>
                  </a:glow>
                </a:effectLst>
                <a:latin typeface="Traditional Arabic" pitchFamily="2" charset="-78"/>
                <a:cs typeface="W1 0004." pitchFamily="2" charset="-78"/>
              </a:rPr>
              <a:t>اليوريا</a:t>
            </a:r>
            <a:r>
              <a:rPr lang="ar-SA" sz="3100" b="1" dirty="0" smtClean="0">
                <a:effectLst>
                  <a:glow rad="101600">
                    <a:srgbClr val="66FF33">
                      <a:alpha val="60000"/>
                    </a:srgbClr>
                  </a:glow>
                </a:effectLst>
                <a:latin typeface="Traditional Arabic" pitchFamily="2" charset="-78"/>
                <a:cs typeface="W1 0004." pitchFamily="2" charset="-78"/>
              </a:rPr>
              <a:t>.</a:t>
            </a:r>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Top)">
                                      <p:cBhvr>
                                        <p:cTn id="7" dur="500"/>
                                        <p:tgtEl>
                                          <p:spTgt spid="3"/>
                                        </p:tgtEl>
                                      </p:cBhvr>
                                    </p:animEffect>
                                  </p:childTnLst>
                                </p:cTn>
                              </p:par>
                            </p:childTnLst>
                          </p:cTn>
                        </p:par>
                        <p:par>
                          <p:cTn id="8" fill="hold">
                            <p:stCondLst>
                              <p:cond delay="500"/>
                            </p:stCondLst>
                            <p:childTnLst>
                              <p:par>
                                <p:cTn id="9" presetID="12" presetClass="entr" presetSubtype="4" fill="hold" grpId="1"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slide(fromBottom)">
                                      <p:cBhvr>
                                        <p:cTn id="11" dur="500"/>
                                        <p:tgtEl>
                                          <p:spTgt spid="5">
                                            <p:txEl>
                                              <p:pRg st="0" end="0"/>
                                            </p:txEl>
                                          </p:spTgt>
                                        </p:tgtEl>
                                      </p:cBhvr>
                                    </p:animEffect>
                                  </p:childTnLst>
                                </p:cTn>
                              </p:par>
                              <p:par>
                                <p:cTn id="12" presetID="12" presetClass="entr" presetSubtype="2" fill="hold" grpId="1" nodeType="with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slide(fromRight)">
                                      <p:cBhvr>
                                        <p:cTn id="14" dur="1000"/>
                                        <p:tgtEl>
                                          <p:spTgt spid="5">
                                            <p:txEl>
                                              <p:pRg st="1" end="1"/>
                                            </p:txEl>
                                          </p:spTgt>
                                        </p:tgtEl>
                                      </p:cBhvr>
                                    </p:animEffect>
                                  </p:childTnLst>
                                </p:cTn>
                              </p:par>
                              <p:par>
                                <p:cTn id="15" presetID="12" presetClass="entr" presetSubtype="8" fill="hold" grpId="1"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slide(fromLeft)">
                                      <p:cBhvr>
                                        <p:cTn id="17" dur="1000"/>
                                        <p:tgtEl>
                                          <p:spTgt spid="5">
                                            <p:txEl>
                                              <p:pRg st="2" end="2"/>
                                            </p:txEl>
                                          </p:spTgt>
                                        </p:tgtEl>
                                      </p:cBhvr>
                                    </p:animEffect>
                                  </p:childTnLst>
                                </p:cTn>
                              </p:par>
                              <p:par>
                                <p:cTn id="18" presetID="12" presetClass="entr" presetSubtype="2" fill="hold" grpId="1" nodeType="with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slide(fromRight)">
                                      <p:cBhvr>
                                        <p:cTn id="20" dur="1000"/>
                                        <p:tgtEl>
                                          <p:spTgt spid="5">
                                            <p:txEl>
                                              <p:pRg st="3" end="3"/>
                                            </p:txEl>
                                          </p:spTgt>
                                        </p:tgtEl>
                                      </p:cBhvr>
                                    </p:animEffect>
                                  </p:childTnLst>
                                </p:cTn>
                              </p:par>
                              <p:par>
                                <p:cTn id="21" presetID="12" presetClass="entr" presetSubtype="8" fill="hold" grpId="1"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slide(fromLeft)">
                                      <p:cBhvr>
                                        <p:cTn id="23" dur="1000"/>
                                        <p:tgtEl>
                                          <p:spTgt spid="5">
                                            <p:txEl>
                                              <p:pRg st="4" end="4"/>
                                            </p:txEl>
                                          </p:spTgt>
                                        </p:tgtEl>
                                      </p:cBhvr>
                                    </p:animEffect>
                                  </p:childTnLst>
                                </p:cTn>
                              </p:par>
                              <p:par>
                                <p:cTn id="24" presetID="12" presetClass="entr" presetSubtype="2" fill="hold" grpId="1"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slide(fromRight)">
                                      <p:cBhvr>
                                        <p:cTn id="26" dur="1000"/>
                                        <p:tgtEl>
                                          <p:spTgt spid="5">
                                            <p:txEl>
                                              <p:pRg st="5" end="5"/>
                                            </p:txEl>
                                          </p:spTgt>
                                        </p:tgtEl>
                                      </p:cBhvr>
                                    </p:animEffect>
                                  </p:childTnLst>
                                </p:cTn>
                              </p:par>
                              <p:par>
                                <p:cTn id="27" presetID="12" presetClass="entr" presetSubtype="8" fill="hold" grpId="1"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slide(fromLeft)">
                                      <p:cBhvr>
                                        <p:cTn id="29" dur="1000"/>
                                        <p:tgtEl>
                                          <p:spTgt spid="5">
                                            <p:txEl>
                                              <p:pRg st="6" end="6"/>
                                            </p:txEl>
                                          </p:spTgt>
                                        </p:tgtEl>
                                      </p:cBhvr>
                                    </p:animEffect>
                                  </p:childTnLst>
                                </p:cTn>
                              </p:par>
                              <p:par>
                                <p:cTn id="30" presetID="12" presetClass="entr" presetSubtype="2" fill="hold" grpId="1" nodeType="with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slide(fromRight)">
                                      <p:cBhvr>
                                        <p:cTn id="32" dur="10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1" uiExpand="1"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imagesئ.jpg"/>
          <p:cNvPicPr>
            <a:picLocks noChangeAspect="1"/>
          </p:cNvPicPr>
          <p:nvPr/>
        </p:nvPicPr>
        <p:blipFill>
          <a:blip r:embed="rId2"/>
          <a:stretch>
            <a:fillRect/>
          </a:stretch>
        </p:blipFill>
        <p:spPr>
          <a:xfrm>
            <a:off x="0" y="0"/>
            <a:ext cx="9144000" cy="6858000"/>
          </a:xfrm>
          <a:prstGeom prst="rect">
            <a:avLst/>
          </a:prstGeom>
        </p:spPr>
      </p:pic>
      <p:sp>
        <p:nvSpPr>
          <p:cNvPr id="5" name="Title 1"/>
          <p:cNvSpPr>
            <a:spLocks noGrp="1"/>
          </p:cNvSpPr>
          <p:nvPr>
            <p:ph type="title"/>
          </p:nvPr>
        </p:nvSpPr>
        <p:spPr>
          <a:xfrm>
            <a:off x="0" y="0"/>
            <a:ext cx="8763000" cy="1143000"/>
          </a:xfrm>
        </p:spPr>
        <p:txBody>
          <a:bodyPr>
            <a:normAutofit/>
          </a:bodyPr>
          <a:lstStyle/>
          <a:p>
            <a:r>
              <a:rPr lang="ar-SA" sz="6000" b="1" dirty="0" smtClean="0">
                <a:solidFill>
                  <a:schemeClr val="bg2">
                    <a:lumMod val="75000"/>
                  </a:schemeClr>
                </a:solidFill>
                <a:effectLst>
                  <a:glow rad="101600">
                    <a:srgbClr val="0000FF">
                      <a:alpha val="60000"/>
                    </a:srgbClr>
                  </a:glow>
                </a:effectLst>
                <a:latin typeface="Andalus" pitchFamily="2" charset="-78"/>
                <a:cs typeface="W1 0004." pitchFamily="2" charset="-78"/>
              </a:rPr>
              <a:t>فسيولوجيا المعاشر الفطري:</a:t>
            </a:r>
            <a:endParaRPr lang="en-US" sz="6000" dirty="0">
              <a:solidFill>
                <a:schemeClr val="bg2">
                  <a:lumMod val="75000"/>
                </a:schemeClr>
              </a:solidFill>
              <a:effectLst>
                <a:glow rad="101600">
                  <a:srgbClr val="0000FF">
                    <a:alpha val="60000"/>
                  </a:srgbClr>
                </a:glow>
              </a:effectLst>
              <a:latin typeface="Andalus" pitchFamily="2" charset="-78"/>
              <a:cs typeface="W1 0004." pitchFamily="2" charset="-78"/>
            </a:endParaRPr>
          </a:p>
        </p:txBody>
      </p:sp>
      <p:sp>
        <p:nvSpPr>
          <p:cNvPr id="6" name="Content Placeholder 2"/>
          <p:cNvSpPr>
            <a:spLocks noGrp="1"/>
          </p:cNvSpPr>
          <p:nvPr>
            <p:ph idx="1"/>
          </p:nvPr>
        </p:nvSpPr>
        <p:spPr>
          <a:xfrm>
            <a:off x="285720" y="785794"/>
            <a:ext cx="8477280" cy="4495800"/>
          </a:xfrm>
        </p:spPr>
        <p:txBody>
          <a:bodyPr rtlCol="0">
            <a:noAutofit/>
          </a:bodyPr>
          <a:lstStyle/>
          <a:p>
            <a:pPr algn="just">
              <a:buNone/>
            </a:pPr>
            <a:r>
              <a:rPr lang="ar-SA" sz="3400" b="1" u="sng" dirty="0" smtClean="0">
                <a:solidFill>
                  <a:srgbClr val="FFFF00"/>
                </a:solidFill>
                <a:effectLst>
                  <a:glow rad="101600">
                    <a:schemeClr val="tx1">
                      <a:lumMod val="95000"/>
                      <a:lumOff val="5000"/>
                      <a:alpha val="60000"/>
                    </a:schemeClr>
                  </a:glow>
                </a:effectLst>
                <a:latin typeface="Traditional Arabic" pitchFamily="2" charset="-78"/>
                <a:cs typeface="W1 0004." pitchFamily="2" charset="-78"/>
              </a:rPr>
              <a:t>طرق العزل:</a:t>
            </a:r>
            <a:endParaRPr lang="en-US" sz="3400" b="1" u="sng" dirty="0" smtClean="0">
              <a:solidFill>
                <a:srgbClr val="FFFF00"/>
              </a:solidFill>
              <a:effectLst>
                <a:glow rad="101600">
                  <a:schemeClr val="tx1">
                    <a:lumMod val="95000"/>
                    <a:lumOff val="5000"/>
                    <a:alpha val="60000"/>
                  </a:schemeClr>
                </a:glow>
              </a:effectLst>
              <a:latin typeface="Traditional Arabic" pitchFamily="2" charset="-78"/>
              <a:cs typeface="W1 0004." pitchFamily="2" charset="-78"/>
            </a:endParaRPr>
          </a:p>
          <a:p>
            <a:pPr algn="just">
              <a:buNone/>
            </a:pPr>
            <a:r>
              <a:rPr lang="ar-SA" sz="3400" b="1" dirty="0" smtClean="0">
                <a:solidFill>
                  <a:schemeClr val="accent1">
                    <a:lumMod val="75000"/>
                  </a:schemeClr>
                </a:solidFill>
                <a:effectLst>
                  <a:glow rad="101600">
                    <a:srgbClr val="FF0000">
                      <a:alpha val="60000"/>
                    </a:srgbClr>
                  </a:glow>
                </a:effectLst>
                <a:latin typeface="Traditional Arabic" pitchFamily="2" charset="-78"/>
                <a:cs typeface="W1 0004." pitchFamily="2" charset="-78"/>
              </a:rPr>
              <a:t>عادةً يتم عزل المعاشر الفطري من الجسد </a:t>
            </a:r>
            <a:r>
              <a:rPr lang="ar-SA" sz="3400" b="1" dirty="0" err="1" smtClean="0">
                <a:solidFill>
                  <a:schemeClr val="accent1">
                    <a:lumMod val="75000"/>
                  </a:schemeClr>
                </a:solidFill>
                <a:effectLst>
                  <a:glow rad="101600">
                    <a:srgbClr val="FF0000">
                      <a:alpha val="60000"/>
                    </a:srgbClr>
                  </a:glow>
                </a:effectLst>
                <a:latin typeface="Traditional Arabic" pitchFamily="2" charset="-78"/>
                <a:cs typeface="W1 0004." pitchFamily="2" charset="-78"/>
              </a:rPr>
              <a:t>الاشني</a:t>
            </a:r>
            <a:r>
              <a:rPr lang="ar-SA" sz="3400" b="1" dirty="0" smtClean="0">
                <a:solidFill>
                  <a:schemeClr val="accent1">
                    <a:lumMod val="75000"/>
                  </a:schemeClr>
                </a:solidFill>
                <a:effectLst>
                  <a:glow rad="101600">
                    <a:srgbClr val="FF0000">
                      <a:alpha val="60000"/>
                    </a:srgbClr>
                  </a:glow>
                </a:effectLst>
                <a:latin typeface="Traditional Arabic" pitchFamily="2" charset="-78"/>
                <a:cs typeface="W1 0004." pitchFamily="2" charset="-78"/>
              </a:rPr>
              <a:t> عن طريق جراثيمه , لماذا؟</a:t>
            </a:r>
          </a:p>
          <a:p>
            <a:pPr algn="just">
              <a:buNone/>
            </a:pPr>
            <a:r>
              <a:rPr lang="ar-SA" sz="3400" b="1" dirty="0" smtClean="0">
                <a:effectLst>
                  <a:glow rad="101600">
                    <a:srgbClr val="66FF33">
                      <a:alpha val="60000"/>
                    </a:srgbClr>
                  </a:glow>
                </a:effectLst>
                <a:latin typeface="Traditional Arabic" pitchFamily="2" charset="-78"/>
                <a:cs typeface="W1 0004." pitchFamily="2" charset="-78"/>
              </a:rPr>
              <a:t>لان هذا يضمن سرعة وسهولة عزل الفطر </a:t>
            </a:r>
            <a:r>
              <a:rPr lang="ar-SA" sz="3400" b="1" dirty="0" err="1" smtClean="0">
                <a:effectLst>
                  <a:glow rad="101600">
                    <a:srgbClr val="66FF33">
                      <a:alpha val="60000"/>
                    </a:srgbClr>
                  </a:glow>
                </a:effectLst>
                <a:latin typeface="Traditional Arabic" pitchFamily="2" charset="-78"/>
                <a:cs typeface="W1 0004." pitchFamily="2" charset="-78"/>
              </a:rPr>
              <a:t>وانمائه</a:t>
            </a:r>
            <a:r>
              <a:rPr lang="ar-SA" sz="3400" b="1" dirty="0" smtClean="0">
                <a:effectLst>
                  <a:glow rad="101600">
                    <a:srgbClr val="66FF33">
                      <a:alpha val="60000"/>
                    </a:srgbClr>
                  </a:glow>
                </a:effectLst>
                <a:latin typeface="Traditional Arabic" pitchFamily="2" charset="-78"/>
                <a:cs typeface="W1 0004." pitchFamily="2" charset="-78"/>
              </a:rPr>
              <a:t> على بيئة غذائية في المعمل بصورة نقية دون تلوث.</a:t>
            </a:r>
          </a:p>
          <a:p>
            <a:pPr algn="just"/>
            <a:r>
              <a:rPr lang="ar-SA" sz="3400" b="1" dirty="0" smtClean="0">
                <a:solidFill>
                  <a:schemeClr val="bg2"/>
                </a:solidFill>
                <a:effectLst>
                  <a:glow rad="101600">
                    <a:srgbClr val="FF0000">
                      <a:alpha val="60000"/>
                    </a:srgbClr>
                  </a:glow>
                </a:effectLst>
                <a:latin typeface="Traditional Arabic" pitchFamily="2" charset="-78"/>
                <a:cs typeface="W1 0004." pitchFamily="2" charset="-78"/>
              </a:rPr>
              <a:t>مثل: </a:t>
            </a:r>
            <a:r>
              <a:rPr lang="ar-SA" sz="3400" b="1" dirty="0" smtClean="0">
                <a:effectLst>
                  <a:glow rad="101600">
                    <a:srgbClr val="66FF33">
                      <a:alpha val="60000"/>
                    </a:srgbClr>
                  </a:glow>
                </a:effectLst>
                <a:latin typeface="Traditional Arabic" pitchFamily="2" charset="-78"/>
                <a:cs typeface="W1 0004." pitchFamily="2" charset="-78"/>
              </a:rPr>
              <a:t>في الاشنات الاسكية تتراص الاكياس الاسكية المحتوية على الجراثيم الاسكية على سطح  القرص الثمري وعند نضج هذه الجراثيم تنطلق بقوة مندفعة في الهواء يمكن التقاطها بسهولة على سطح شريحة زجاجية مغطاة بطبقة رقيقة من بيئة اجار او على سطح بيئة اجار مصبوبة في اطباق بتري.</a:t>
            </a:r>
            <a:endParaRPr lang="en-US" sz="3400" b="1" dirty="0" smtClean="0">
              <a:effectLst>
                <a:glow rad="101600">
                  <a:srgbClr val="66FF33">
                    <a:alpha val="60000"/>
                  </a:srgbClr>
                </a:glow>
              </a:effectLst>
              <a:latin typeface="Traditional Arabic" pitchFamily="2" charset="-78"/>
              <a:cs typeface="W1 0004." pitchFamily="2" charset="-78"/>
            </a:endParaRPr>
          </a:p>
          <a:p>
            <a:pPr algn="just">
              <a:buNone/>
            </a:pPr>
            <a:endParaRPr lang="en-US" sz="3400" b="1" dirty="0" smtClean="0">
              <a:effectLst>
                <a:glow rad="101600">
                  <a:srgbClr val="66FF33">
                    <a:alpha val="60000"/>
                  </a:srgbClr>
                </a:glow>
              </a:effectLst>
              <a:latin typeface="Traditional Arabic" pitchFamily="2" charset="-78"/>
              <a:cs typeface="W1 0004." pitchFamily="2" charset="-78"/>
            </a:endParaRPr>
          </a:p>
          <a:p>
            <a:pPr algn="just" fontAlgn="auto">
              <a:spcAft>
                <a:spcPts val="0"/>
              </a:spcAft>
              <a:buNone/>
              <a:defRPr/>
            </a:pPr>
            <a:endParaRPr lang="en-US" sz="3400" dirty="0" smtClean="0">
              <a:effectLst>
                <a:glow rad="101600">
                  <a:srgbClr val="66FF33">
                    <a:alpha val="60000"/>
                  </a:srgbClr>
                </a:glow>
              </a:effectLst>
              <a:cs typeface="W1 0004." pitchFamily="2" charset="-78"/>
            </a:endParaRPr>
          </a:p>
          <a:p>
            <a:pPr algn="just" fontAlgn="auto">
              <a:spcAft>
                <a:spcPts val="0"/>
              </a:spcAft>
              <a:buFont typeface="Arial" pitchFamily="34" charset="0"/>
              <a:buChar char="•"/>
              <a:defRPr/>
            </a:pPr>
            <a:endParaRPr lang="en-US" sz="3400" dirty="0">
              <a:effectLst>
                <a:glow rad="101600">
                  <a:srgbClr val="66FF33">
                    <a:alpha val="60000"/>
                  </a:srgbClr>
                </a:glow>
              </a:effectLst>
              <a:cs typeface="W1 0004." pitchFamily="2" charset="-78"/>
            </a:endParaRPr>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2" presetClass="entr" presetSubtype="4"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slide(fromBottom)">
                                      <p:cBhvr>
                                        <p:cTn id="13" dur="500"/>
                                        <p:tgtEl>
                                          <p:spTgt spid="6">
                                            <p:txEl>
                                              <p:pRg st="0" end="0"/>
                                            </p:txEl>
                                          </p:spTgt>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slide(fromBottom)">
                                      <p:cBhvr>
                                        <p:cTn id="17" dur="500"/>
                                        <p:tgtEl>
                                          <p:spTgt spid="6">
                                            <p:txEl>
                                              <p:pRg st="1" end="1"/>
                                            </p:txEl>
                                          </p:spTgt>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slide(fromBottom)">
                                      <p:cBhvr>
                                        <p:cTn id="21" dur="500"/>
                                        <p:tgtEl>
                                          <p:spTgt spid="6">
                                            <p:txEl>
                                              <p:pRg st="2" end="2"/>
                                            </p:txEl>
                                          </p:spTgt>
                                        </p:tgtEl>
                                      </p:cBhvr>
                                    </p:animEffect>
                                  </p:childTnLst>
                                </p:cTn>
                              </p:par>
                            </p:childTnLst>
                          </p:cTn>
                        </p:par>
                        <p:par>
                          <p:cTn id="22" fill="hold">
                            <p:stCondLst>
                              <p:cond delay="2000"/>
                            </p:stCondLst>
                            <p:childTnLst>
                              <p:par>
                                <p:cTn id="23" presetID="12" presetClass="entr" presetSubtype="4" fill="hold" grpId="0" nodeType="after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Effect transition="in" filter="slide(fromBottom)">
                                      <p:cBhvr>
                                        <p:cTn id="25"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imagesئ.jpg"/>
          <p:cNvPicPr>
            <a:picLocks noChangeAspect="1"/>
          </p:cNvPicPr>
          <p:nvPr/>
        </p:nvPicPr>
        <p:blipFill>
          <a:blip r:embed="rId2"/>
          <a:stretch>
            <a:fillRect/>
          </a:stretch>
        </p:blipFill>
        <p:spPr>
          <a:xfrm>
            <a:off x="0" y="0"/>
            <a:ext cx="9144000" cy="6858000"/>
          </a:xfrm>
          <a:prstGeom prst="rect">
            <a:avLst/>
          </a:prstGeom>
        </p:spPr>
      </p:pic>
      <p:sp>
        <p:nvSpPr>
          <p:cNvPr id="3" name="عنوان 4"/>
          <p:cNvSpPr>
            <a:spLocks noGrp="1"/>
          </p:cNvSpPr>
          <p:nvPr>
            <p:ph type="title"/>
          </p:nvPr>
        </p:nvSpPr>
        <p:spPr>
          <a:xfrm>
            <a:off x="-369023" y="457200"/>
            <a:ext cx="9970223" cy="1143000"/>
          </a:xfrm>
        </p:spPr>
        <p:txBody>
          <a:bodyPr>
            <a:noAutofit/>
          </a:bodyPr>
          <a:lstStyle/>
          <a:p>
            <a:r>
              <a:rPr lang="ar-SA" sz="5400" b="1" dirty="0" smtClean="0">
                <a:solidFill>
                  <a:schemeClr val="bg2"/>
                </a:solidFill>
                <a:effectLst>
                  <a:glow rad="101600">
                    <a:srgbClr val="009900"/>
                  </a:glow>
                </a:effectLst>
                <a:latin typeface="Andalus" pitchFamily="2" charset="-78"/>
                <a:cs typeface="W1 0004." pitchFamily="2" charset="-78"/>
              </a:rPr>
              <a:t>مميزات الفطريات المعزولة من </a:t>
            </a:r>
            <a:r>
              <a:rPr lang="ar-SA" sz="5400" b="1" dirty="0" err="1" smtClean="0">
                <a:solidFill>
                  <a:schemeClr val="bg2"/>
                </a:solidFill>
                <a:effectLst>
                  <a:glow rad="101600">
                    <a:srgbClr val="009900"/>
                  </a:glow>
                </a:effectLst>
                <a:latin typeface="Andalus" pitchFamily="2" charset="-78"/>
                <a:cs typeface="W1 0004." pitchFamily="2" charset="-78"/>
              </a:rPr>
              <a:t>الاشنات</a:t>
            </a:r>
            <a:r>
              <a:rPr lang="ar-SA" sz="5400" b="1" dirty="0" smtClean="0">
                <a:solidFill>
                  <a:schemeClr val="bg2"/>
                </a:solidFill>
                <a:effectLst>
                  <a:glow rad="101600">
                    <a:srgbClr val="009900"/>
                  </a:glow>
                </a:effectLst>
                <a:latin typeface="Andalus" pitchFamily="2" charset="-78"/>
                <a:cs typeface="W1 0004." pitchFamily="2" charset="-78"/>
              </a:rPr>
              <a:t>:</a:t>
            </a:r>
            <a:r>
              <a:rPr lang="en-US" sz="5400" dirty="0" smtClean="0">
                <a:solidFill>
                  <a:schemeClr val="bg2"/>
                </a:solidFill>
                <a:effectLst>
                  <a:glow rad="101600">
                    <a:srgbClr val="009900"/>
                  </a:glow>
                </a:effectLst>
                <a:latin typeface="Andalus" pitchFamily="2" charset="-78"/>
                <a:cs typeface="W1 0004." pitchFamily="2" charset="-78"/>
              </a:rPr>
              <a:t/>
            </a:r>
            <a:br>
              <a:rPr lang="en-US" sz="5400" dirty="0" smtClean="0">
                <a:solidFill>
                  <a:schemeClr val="bg2"/>
                </a:solidFill>
                <a:effectLst>
                  <a:glow rad="101600">
                    <a:srgbClr val="009900"/>
                  </a:glow>
                </a:effectLst>
                <a:latin typeface="Andalus" pitchFamily="2" charset="-78"/>
                <a:cs typeface="W1 0004." pitchFamily="2" charset="-78"/>
              </a:rPr>
            </a:br>
            <a:endParaRPr lang="en-US" sz="5400" dirty="0">
              <a:solidFill>
                <a:schemeClr val="bg2"/>
              </a:solidFill>
              <a:effectLst>
                <a:glow rad="101600">
                  <a:srgbClr val="009900"/>
                </a:glow>
              </a:effectLst>
              <a:latin typeface="Andalus" pitchFamily="2" charset="-78"/>
              <a:cs typeface="W1 0004." pitchFamily="2" charset="-78"/>
            </a:endParaRPr>
          </a:p>
        </p:txBody>
      </p:sp>
      <p:sp>
        <p:nvSpPr>
          <p:cNvPr id="5" name="عنصر نائب للمحتوى 3"/>
          <p:cNvSpPr>
            <a:spLocks noGrp="1"/>
          </p:cNvSpPr>
          <p:nvPr>
            <p:ph idx="1"/>
          </p:nvPr>
        </p:nvSpPr>
        <p:spPr>
          <a:xfrm>
            <a:off x="571472" y="1524000"/>
            <a:ext cx="8572528" cy="4267200"/>
          </a:xfrm>
        </p:spPr>
        <p:txBody>
          <a:bodyPr>
            <a:noAutofit/>
          </a:bodyPr>
          <a:lstStyle/>
          <a:p>
            <a:pPr algn="just">
              <a:buClr>
                <a:srgbClr val="FFFF00"/>
              </a:buClr>
              <a:buFont typeface="AGA Arabesque" pitchFamily="2" charset="2"/>
              <a:buChar char="@"/>
            </a:pPr>
            <a:r>
              <a:rPr lang="ar-SA" sz="4400" b="1" dirty="0" smtClean="0">
                <a:effectLst>
                  <a:glow rad="101600">
                    <a:srgbClr val="FF0000">
                      <a:alpha val="60000"/>
                    </a:srgbClr>
                  </a:glow>
                </a:effectLst>
                <a:latin typeface="Traditional Arabic" pitchFamily="2" charset="-78"/>
                <a:cs typeface="W1 0004." pitchFamily="2" charset="-78"/>
              </a:rPr>
              <a:t> بطء معدل نموها مقارنة بالفطريات </a:t>
            </a:r>
            <a:r>
              <a:rPr lang="ar-SA" sz="4400" b="1" dirty="0" err="1" smtClean="0">
                <a:effectLst>
                  <a:glow rad="101600">
                    <a:srgbClr val="FF0000">
                      <a:alpha val="60000"/>
                    </a:srgbClr>
                  </a:glow>
                </a:effectLst>
                <a:latin typeface="Traditional Arabic" pitchFamily="2" charset="-78"/>
                <a:cs typeface="W1 0004." pitchFamily="2" charset="-78"/>
              </a:rPr>
              <a:t>الاخرى</a:t>
            </a:r>
            <a:r>
              <a:rPr lang="ar-SA" sz="4400" b="1" dirty="0" smtClean="0">
                <a:effectLst>
                  <a:glow rad="101600">
                    <a:srgbClr val="FF0000">
                      <a:alpha val="60000"/>
                    </a:srgbClr>
                  </a:glow>
                </a:effectLst>
                <a:latin typeface="Traditional Arabic" pitchFamily="2" charset="-78"/>
                <a:cs typeface="W1 0004." pitchFamily="2" charset="-78"/>
              </a:rPr>
              <a:t> حرة المعيشة حيث يتراوح </a:t>
            </a:r>
            <a:r>
              <a:rPr lang="ar-SA" sz="4400" b="1" dirty="0" err="1" smtClean="0">
                <a:effectLst>
                  <a:glow rad="101600">
                    <a:srgbClr val="FF0000">
                      <a:alpha val="60000"/>
                    </a:srgbClr>
                  </a:glow>
                </a:effectLst>
                <a:latin typeface="Traditional Arabic" pitchFamily="2" charset="-78"/>
                <a:cs typeface="W1 0004." pitchFamily="2" charset="-78"/>
              </a:rPr>
              <a:t>اقصى</a:t>
            </a:r>
            <a:r>
              <a:rPr lang="ar-SA" sz="4400" b="1" dirty="0" smtClean="0">
                <a:effectLst>
                  <a:glow rad="101600">
                    <a:srgbClr val="FF0000">
                      <a:alpha val="60000"/>
                    </a:srgbClr>
                  </a:glow>
                </a:effectLst>
                <a:latin typeface="Traditional Arabic" pitchFamily="2" charset="-78"/>
                <a:cs typeface="W1 0004." pitchFamily="2" charset="-78"/>
              </a:rPr>
              <a:t> معدل نمو للمعاشر </a:t>
            </a:r>
            <a:r>
              <a:rPr lang="ar-SA" sz="4400" b="1" dirty="0" smtClean="0">
                <a:effectLst>
                  <a:glow rad="101600">
                    <a:srgbClr val="FF0000">
                      <a:alpha val="60000"/>
                    </a:srgbClr>
                  </a:glow>
                </a:effectLst>
                <a:latin typeface="Traditional Arabic" pitchFamily="2" charset="-78"/>
                <a:cs typeface="W1 0004." pitchFamily="2" charset="-78"/>
              </a:rPr>
              <a:t>الفطري (</a:t>
            </a:r>
            <a:r>
              <a:rPr lang="ar-SA" sz="4400" b="1" dirty="0" smtClean="0">
                <a:effectLst>
                  <a:glow rad="101600">
                    <a:srgbClr val="FF0000">
                      <a:alpha val="60000"/>
                    </a:srgbClr>
                  </a:glow>
                </a:effectLst>
                <a:latin typeface="Traditional Arabic" pitchFamily="2" charset="-78"/>
                <a:cs typeface="W1 0004." pitchFamily="2" charset="-78"/>
              </a:rPr>
              <a:t>حر</a:t>
            </a:r>
            <a:r>
              <a:rPr lang="ar-SA" sz="4400" b="1" dirty="0" smtClean="0">
                <a:effectLst>
                  <a:glow rad="101600">
                    <a:srgbClr val="FF0000">
                      <a:alpha val="60000"/>
                    </a:srgbClr>
                  </a:glow>
                </a:effectLst>
                <a:latin typeface="Traditional Arabic" pitchFamily="2" charset="-78"/>
                <a:cs typeface="W1 0004." pitchFamily="2" charset="-78"/>
              </a:rPr>
              <a:t>) في بيئة </a:t>
            </a:r>
            <a:r>
              <a:rPr lang="ar-SA" sz="4400" b="1" dirty="0" err="1" smtClean="0">
                <a:effectLst>
                  <a:glow rad="101600">
                    <a:srgbClr val="FF0000">
                      <a:alpha val="60000"/>
                    </a:srgbClr>
                  </a:glow>
                </a:effectLst>
                <a:latin typeface="Traditional Arabic" pitchFamily="2" charset="-78"/>
                <a:cs typeface="W1 0004." pitchFamily="2" charset="-78"/>
              </a:rPr>
              <a:t>اجار</a:t>
            </a:r>
            <a:r>
              <a:rPr lang="ar-SA" sz="4400" b="1" dirty="0" smtClean="0">
                <a:effectLst>
                  <a:glow rad="101600">
                    <a:srgbClr val="FF0000">
                      <a:alpha val="60000"/>
                    </a:srgbClr>
                  </a:glow>
                </a:effectLst>
                <a:latin typeface="Traditional Arabic" pitchFamily="2" charset="-78"/>
                <a:cs typeface="W1 0004." pitchFamily="2" charset="-78"/>
              </a:rPr>
              <a:t> بين 1سم-2سم في الشهر.</a:t>
            </a:r>
          </a:p>
          <a:p>
            <a:pPr algn="just">
              <a:buClr>
                <a:srgbClr val="FFFF00"/>
              </a:buClr>
              <a:buFont typeface="AGA Arabesque" pitchFamily="2" charset="2"/>
              <a:buChar char="@"/>
            </a:pPr>
            <a:r>
              <a:rPr lang="ar-SA" sz="4400" b="1" dirty="0" smtClean="0">
                <a:effectLst>
                  <a:glow rad="101600">
                    <a:srgbClr val="FF0000">
                      <a:alpha val="60000"/>
                    </a:srgbClr>
                  </a:glow>
                </a:effectLst>
                <a:latin typeface="Traditional Arabic" pitchFamily="2" charset="-78"/>
                <a:cs typeface="W1 0004." pitchFamily="2" charset="-78"/>
              </a:rPr>
              <a:t> بينما مستعمرات الفطريات </a:t>
            </a:r>
            <a:r>
              <a:rPr lang="ar-SA" sz="4400" b="1" dirty="0" err="1" smtClean="0">
                <a:effectLst>
                  <a:glow rad="101600">
                    <a:srgbClr val="FF0000">
                      <a:alpha val="60000"/>
                    </a:srgbClr>
                  </a:glow>
                </a:effectLst>
                <a:latin typeface="Traditional Arabic" pitchFamily="2" charset="-78"/>
                <a:cs typeface="W1 0004." pitchFamily="2" charset="-78"/>
              </a:rPr>
              <a:t>الأشنية</a:t>
            </a:r>
            <a:r>
              <a:rPr lang="ar-SA" sz="4400" b="1" dirty="0" smtClean="0">
                <a:effectLst>
                  <a:glow rad="101600">
                    <a:srgbClr val="FF0000">
                      <a:alpha val="60000"/>
                    </a:srgbClr>
                  </a:glow>
                </a:effectLst>
                <a:latin typeface="Traditional Arabic" pitchFamily="2" charset="-78"/>
                <a:cs typeface="W1 0004." pitchFamily="2" charset="-78"/>
              </a:rPr>
              <a:t> يكون معدل النمو فيها من 1مم </a:t>
            </a:r>
            <a:r>
              <a:rPr lang="ar-SA" sz="4400" b="1" dirty="0" smtClean="0">
                <a:effectLst>
                  <a:glow rad="101600">
                    <a:srgbClr val="FF0000">
                      <a:alpha val="60000"/>
                    </a:srgbClr>
                  </a:glow>
                </a:effectLst>
                <a:latin typeface="Traditional Arabic" pitchFamily="2" charset="-78"/>
                <a:cs typeface="W1 0004." pitchFamily="2" charset="-78"/>
              </a:rPr>
              <a:t>إلى </a:t>
            </a:r>
            <a:r>
              <a:rPr lang="ar-SA" sz="4400" b="1" dirty="0" smtClean="0">
                <a:effectLst>
                  <a:glow rad="101600">
                    <a:srgbClr val="FF0000">
                      <a:alpha val="60000"/>
                    </a:srgbClr>
                  </a:glow>
                </a:effectLst>
                <a:latin typeface="Traditional Arabic" pitchFamily="2" charset="-78"/>
                <a:cs typeface="W1 0004." pitchFamily="2" charset="-78"/>
              </a:rPr>
              <a:t>2مم في الشهر</a:t>
            </a:r>
            <a:endParaRPr lang="en-US" sz="4400" b="1" dirty="0">
              <a:effectLst>
                <a:glow rad="101600">
                  <a:srgbClr val="FF0000">
                    <a:alpha val="60000"/>
                  </a:srgbClr>
                </a:glow>
              </a:effectLst>
              <a:latin typeface="Traditional Arabic" pitchFamily="2" charset="-78"/>
              <a:cs typeface="W1 0004." pitchFamily="2" charset="-78"/>
            </a:endParaRPr>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tgtEl>
                                        <p:attrNameLst>
                                          <p:attrName>style.visibility</p:attrName>
                                        </p:attrNameLst>
                                      </p:cBhvr>
                                      <p:to>
                                        <p:strVal val="visible"/>
                                      </p:to>
                                    </p:set>
                                    <p:set>
                                      <p:cBhvr>
                                        <p:cTn id="7" dur="455" fill="hold">
                                          <p:stCondLst>
                                            <p:cond delay="0"/>
                                          </p:stCondLst>
                                        </p:cTn>
                                        <p:tgtEl>
                                          <p:spTgt spid="3"/>
                                        </p:tgtEl>
                                        <p:attrNameLst>
                                          <p:attrName>style.rotation</p:attrName>
                                        </p:attrNameLst>
                                      </p:cBhvr>
                                      <p:to>
                                        <p:strVal val="-45.0"/>
                                      </p:to>
                                    </p:set>
                                    <p:anim calcmode="lin" valueType="num">
                                      <p:cBhvr>
                                        <p:cTn id="8"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3500"/>
                            </p:stCondLst>
                            <p:childTnLst>
                              <p:par>
                                <p:cTn id="13" presetID="12" presetClass="entr" presetSubtype="4" fill="hold" grpId="0"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slide(fromBottom)">
                                      <p:cBhvr>
                                        <p:cTn id="15" dur="500"/>
                                        <p:tgtEl>
                                          <p:spTgt spid="5">
                                            <p:txEl>
                                              <p:pRg st="0" end="0"/>
                                            </p:txEl>
                                          </p:spTgt>
                                        </p:tgtEl>
                                      </p:cBhvr>
                                    </p:animEffect>
                                  </p:childTnLst>
                                </p:cTn>
                              </p:par>
                            </p:childTnLst>
                          </p:cTn>
                        </p:par>
                        <p:par>
                          <p:cTn id="16" fill="hold">
                            <p:stCondLst>
                              <p:cond delay="4000"/>
                            </p:stCondLst>
                            <p:childTnLst>
                              <p:par>
                                <p:cTn id="17" presetID="12" presetClass="entr" presetSubtype="4" fill="hold" grpId="0" nodeType="after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Effect transition="in" filter="slide(fromBottom)">
                                      <p:cBhvr>
                                        <p:cTn id="1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imagesئ.jpg"/>
          <p:cNvPicPr>
            <a:picLocks noChangeAspect="1"/>
          </p:cNvPicPr>
          <p:nvPr/>
        </p:nvPicPr>
        <p:blipFill>
          <a:blip r:embed="rId2"/>
          <a:stretch>
            <a:fillRect/>
          </a:stretch>
        </p:blipFill>
        <p:spPr>
          <a:xfrm>
            <a:off x="0" y="0"/>
            <a:ext cx="9144000" cy="6858000"/>
          </a:xfrm>
          <a:prstGeom prst="rect">
            <a:avLst/>
          </a:prstGeom>
        </p:spPr>
      </p:pic>
      <p:pic>
        <p:nvPicPr>
          <p:cNvPr id="3" name="Picture 2" descr="C:\Users\for me\Pictures\فصل الاشنات.jpg"/>
          <p:cNvPicPr>
            <a:picLocks noChangeAspect="1" noChangeArrowheads="1"/>
          </p:cNvPicPr>
          <p:nvPr/>
        </p:nvPicPr>
        <p:blipFill>
          <a:blip r:embed="rId3" cstate="print"/>
          <a:srcRect/>
          <a:stretch>
            <a:fillRect/>
          </a:stretch>
        </p:blipFill>
        <p:spPr bwMode="auto">
          <a:xfrm>
            <a:off x="1214414" y="571480"/>
            <a:ext cx="6786610" cy="5905520"/>
          </a:xfrm>
          <a:prstGeom prst="rect">
            <a:avLst/>
          </a:prstGeom>
          <a:noFill/>
        </p:spPr>
      </p:pic>
    </p:spTree>
  </p:cSld>
  <p:clrMapOvr>
    <a:masterClrMapping/>
  </p:clrMapOvr>
  <p:transition spd="med">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ADH9ARACA4AC2C0CA0AMCPMCAXE4BZKCAY19Y9SCAOC04M6CAHE9DYZCA1Y5B6JCARNTB36CAXX0X79CA14C40RCAX1YBJICADF8ZGUCAHSYN3FCAGI390OCATIAFU1CAJ75DTWCAU0P5H8CA5IGVOXCA6ZW5L4.jpg"/>
          <p:cNvPicPr>
            <a:picLocks noChangeAspect="1"/>
          </p:cNvPicPr>
          <p:nvPr/>
        </p:nvPicPr>
        <p:blipFill>
          <a:blip r:embed="rId2"/>
          <a:stretch>
            <a:fillRect/>
          </a:stretch>
        </p:blipFill>
        <p:spPr>
          <a:xfrm>
            <a:off x="0" y="0"/>
            <a:ext cx="9144000" cy="6858000"/>
          </a:xfrm>
          <a:prstGeom prst="rect">
            <a:avLst/>
          </a:prstGeom>
        </p:spPr>
      </p:pic>
      <p:sp>
        <p:nvSpPr>
          <p:cNvPr id="3" name="مستطيل 2"/>
          <p:cNvSpPr/>
          <p:nvPr/>
        </p:nvSpPr>
        <p:spPr>
          <a:xfrm>
            <a:off x="470483" y="500042"/>
            <a:ext cx="7547258" cy="1107996"/>
          </a:xfrm>
          <a:prstGeom prst="rect">
            <a:avLst/>
          </a:prstGeom>
          <a:noFill/>
        </p:spPr>
        <p:txBody>
          <a:bodyPr wrap="none" lIns="91440" tIns="45720" rIns="91440" bIns="45720">
            <a:spAutoFit/>
          </a:bodyPr>
          <a:lstStyle/>
          <a:p>
            <a:pPr algn="ctr"/>
            <a:r>
              <a:rPr lang="ar-SA" sz="6600" dirty="0" smtClean="0">
                <a:ln w="17780" cmpd="sng">
                  <a:noFill/>
                  <a:prstDash val="solid"/>
                  <a:miter lim="800000"/>
                </a:ln>
                <a:solidFill>
                  <a:srgbClr val="FF00FF"/>
                </a:solidFill>
                <a:effectLst>
                  <a:glow rad="101600">
                    <a:srgbClr val="0000FF">
                      <a:alpha val="60000"/>
                    </a:srgbClr>
                  </a:glow>
                  <a:outerShdw blurRad="50800" algn="tl" rotWithShape="0">
                    <a:srgbClr val="000000"/>
                  </a:outerShdw>
                </a:effectLst>
                <a:cs typeface="W1 0016." pitchFamily="2" charset="-78"/>
              </a:rPr>
              <a:t>أ. منيرة عبد الله </a:t>
            </a:r>
            <a:r>
              <a:rPr lang="ar-SA" sz="6600" dirty="0" err="1" smtClean="0">
                <a:ln w="17780" cmpd="sng">
                  <a:noFill/>
                  <a:prstDash val="solid"/>
                  <a:miter lim="800000"/>
                </a:ln>
                <a:solidFill>
                  <a:srgbClr val="FF00FF"/>
                </a:solidFill>
                <a:effectLst>
                  <a:glow rad="101600">
                    <a:srgbClr val="0000FF">
                      <a:alpha val="60000"/>
                    </a:srgbClr>
                  </a:glow>
                  <a:outerShdw blurRad="50800" algn="tl" rotWithShape="0">
                    <a:srgbClr val="000000"/>
                  </a:outerShdw>
                </a:effectLst>
                <a:cs typeface="W1 0016." pitchFamily="2" charset="-78"/>
              </a:rPr>
              <a:t>الدوسري</a:t>
            </a:r>
            <a:endParaRPr lang="ar-SA" sz="6600" cap="none" spc="0" dirty="0">
              <a:ln w="17780" cmpd="sng">
                <a:noFill/>
                <a:prstDash val="solid"/>
                <a:miter lim="800000"/>
              </a:ln>
              <a:solidFill>
                <a:srgbClr val="FF00FF"/>
              </a:solidFill>
              <a:effectLst>
                <a:glow rad="101600">
                  <a:srgbClr val="0000FF">
                    <a:alpha val="60000"/>
                  </a:srgbClr>
                </a:glow>
                <a:outerShdw blurRad="50800" algn="tl" rotWithShape="0">
                  <a:srgbClr val="000000"/>
                </a:outerShdw>
              </a:effectLst>
              <a:cs typeface="W1 0016." pitchFamily="2" charset="-78"/>
            </a:endParaRPr>
          </a:p>
        </p:txBody>
      </p:sp>
      <p:pic>
        <p:nvPicPr>
          <p:cNvPr id="7" name="صورة 6" descr="lilgypsyChristmasThankYouDog.gif"/>
          <p:cNvPicPr>
            <a:picLocks noChangeAspect="1"/>
          </p:cNvPicPr>
          <p:nvPr/>
        </p:nvPicPr>
        <p:blipFill>
          <a:blip r:embed="rId3" cstate="print"/>
          <a:stretch>
            <a:fillRect/>
          </a:stretch>
        </p:blipFill>
        <p:spPr>
          <a:xfrm>
            <a:off x="5643570" y="2643182"/>
            <a:ext cx="3500430" cy="4214818"/>
          </a:xfrm>
          <a:prstGeom prst="rect">
            <a:avLst/>
          </a:prstGeom>
          <a:ln>
            <a:noFill/>
          </a:ln>
          <a:effectLst>
            <a:softEdge rad="112500"/>
          </a:effectLst>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30"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800" decel="100000"/>
                                        <p:tgtEl>
                                          <p:spTgt spid="7"/>
                                        </p:tgtEl>
                                      </p:cBhvr>
                                    </p:animEffect>
                                    <p:anim calcmode="lin" valueType="num">
                                      <p:cBhvr>
                                        <p:cTn id="13" dur="800" decel="100000" fill="hold"/>
                                        <p:tgtEl>
                                          <p:spTgt spid="7"/>
                                        </p:tgtEl>
                                        <p:attrNameLst>
                                          <p:attrName>style.rotation</p:attrName>
                                        </p:attrNameLst>
                                      </p:cBhvr>
                                      <p:tavLst>
                                        <p:tav tm="0">
                                          <p:val>
                                            <p:fltVal val="-90"/>
                                          </p:val>
                                        </p:tav>
                                        <p:tav tm="100000">
                                          <p:val>
                                            <p:fltVal val="0"/>
                                          </p:val>
                                        </p:tav>
                                      </p:tavLst>
                                    </p:anim>
                                    <p:anim calcmode="lin" valueType="num">
                                      <p:cBhvr>
                                        <p:cTn id="14" dur="800" decel="100000" fill="hold"/>
                                        <p:tgtEl>
                                          <p:spTgt spid="7"/>
                                        </p:tgtEl>
                                        <p:attrNameLst>
                                          <p:attrName>ppt_x</p:attrName>
                                        </p:attrNameLst>
                                      </p:cBhvr>
                                      <p:tavLst>
                                        <p:tav tm="0">
                                          <p:val>
                                            <p:strVal val="#ppt_x+0.4"/>
                                          </p:val>
                                        </p:tav>
                                        <p:tav tm="100000">
                                          <p:val>
                                            <p:strVal val="#ppt_x-0.05"/>
                                          </p:val>
                                        </p:tav>
                                      </p:tavLst>
                                    </p:anim>
                                    <p:anim calcmode="lin" valueType="num">
                                      <p:cBhvr>
                                        <p:cTn id="15" dur="800" decel="100000" fill="hold"/>
                                        <p:tgtEl>
                                          <p:spTgt spid="7"/>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TotalTime>
  <Words>381</Words>
  <Application>Microsoft Office PowerPoint</Application>
  <PresentationFormat>عرض على الشاشة (3:4)‏</PresentationFormat>
  <Paragraphs>34</Paragraphs>
  <Slides>9</Slides>
  <Notes>1</Notes>
  <HiddenSlides>0</HiddenSlides>
  <MMClips>0</MMClips>
  <ScaleCrop>false</ScaleCrop>
  <HeadingPairs>
    <vt:vector size="4" baseType="variant">
      <vt:variant>
        <vt:lpstr>سمة</vt:lpstr>
      </vt:variant>
      <vt:variant>
        <vt:i4>1</vt:i4>
      </vt:variant>
      <vt:variant>
        <vt:lpstr>عناوين الشرائح</vt:lpstr>
      </vt:variant>
      <vt:variant>
        <vt:i4>9</vt:i4>
      </vt:variant>
    </vt:vector>
  </HeadingPairs>
  <TitlesOfParts>
    <vt:vector size="10" baseType="lpstr">
      <vt:lpstr>سمة Office</vt:lpstr>
      <vt:lpstr>علم الاشنات</vt:lpstr>
      <vt:lpstr>عزل الطحالب والفطريات من الجسد الأشني</vt:lpstr>
      <vt:lpstr>طريقة عزل الفطريات والطحالب من الجسد الأشني:</vt:lpstr>
      <vt:lpstr>فسيولوجيا المعاشر الطحلبي:</vt:lpstr>
      <vt:lpstr>كيف نفرق بين طحلب اشني وطحلب غير اشني؟</vt:lpstr>
      <vt:lpstr>فسيولوجيا المعاشر الفطري:</vt:lpstr>
      <vt:lpstr>مميزات الفطريات المعزولة من الاشنات: </vt:lpstr>
      <vt:lpstr>الشريحة 8</vt:lpstr>
      <vt:lpstr>الشريحة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عزل الطحالب والفطريات من الجسد الأشني</dc:title>
  <dc:creator>win7</dc:creator>
  <cp:lastModifiedBy>win7</cp:lastModifiedBy>
  <cp:revision>10</cp:revision>
  <dcterms:created xsi:type="dcterms:W3CDTF">2014-03-02T11:05:27Z</dcterms:created>
  <dcterms:modified xsi:type="dcterms:W3CDTF">2014-03-13T09:57:03Z</dcterms:modified>
</cp:coreProperties>
</file>