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6" r:id="rId7"/>
    <p:sldId id="261" r:id="rId8"/>
    <p:sldId id="262" r:id="rId9"/>
    <p:sldId id="267" r:id="rId10"/>
    <p:sldId id="268" r:id="rId11"/>
    <p:sldId id="269" r:id="rId12"/>
    <p:sldId id="270" r:id="rId13"/>
    <p:sldId id="271" r:id="rId1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CC3300"/>
    <a:srgbClr val="990099"/>
    <a:srgbClr val="0000FF"/>
    <a:srgbClr val="3366FF"/>
    <a:srgbClr val="00CC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C2E52-4287-4327-BE2C-4FE340FF1F7F}" type="datetimeFigureOut">
              <a:rPr lang="ar-SA" smtClean="0"/>
              <a:pPr/>
              <a:t>06/05/1434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65907-C532-40C1-BA6A-643FDDEC9C6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C2E52-4287-4327-BE2C-4FE340FF1F7F}" type="datetimeFigureOut">
              <a:rPr lang="ar-SA" smtClean="0"/>
              <a:pPr/>
              <a:t>06/05/1434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65907-C532-40C1-BA6A-643FDDEC9C6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C2E52-4287-4327-BE2C-4FE340FF1F7F}" type="datetimeFigureOut">
              <a:rPr lang="ar-SA" smtClean="0"/>
              <a:pPr/>
              <a:t>06/05/1434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65907-C532-40C1-BA6A-643FDDEC9C6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C2E52-4287-4327-BE2C-4FE340FF1F7F}" type="datetimeFigureOut">
              <a:rPr lang="ar-SA" smtClean="0"/>
              <a:pPr/>
              <a:t>06/05/1434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65907-C532-40C1-BA6A-643FDDEC9C6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C2E52-4287-4327-BE2C-4FE340FF1F7F}" type="datetimeFigureOut">
              <a:rPr lang="ar-SA" smtClean="0"/>
              <a:pPr/>
              <a:t>06/05/1434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65907-C532-40C1-BA6A-643FDDEC9C6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C2E52-4287-4327-BE2C-4FE340FF1F7F}" type="datetimeFigureOut">
              <a:rPr lang="ar-SA" smtClean="0"/>
              <a:pPr/>
              <a:t>06/05/1434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65907-C532-40C1-BA6A-643FDDEC9C6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C2E52-4287-4327-BE2C-4FE340FF1F7F}" type="datetimeFigureOut">
              <a:rPr lang="ar-SA" smtClean="0"/>
              <a:pPr/>
              <a:t>06/05/1434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65907-C532-40C1-BA6A-643FDDEC9C6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C2E52-4287-4327-BE2C-4FE340FF1F7F}" type="datetimeFigureOut">
              <a:rPr lang="ar-SA" smtClean="0"/>
              <a:pPr/>
              <a:t>06/05/1434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65907-C532-40C1-BA6A-643FDDEC9C6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C2E52-4287-4327-BE2C-4FE340FF1F7F}" type="datetimeFigureOut">
              <a:rPr lang="ar-SA" smtClean="0"/>
              <a:pPr/>
              <a:t>06/05/1434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65907-C532-40C1-BA6A-643FDDEC9C6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C2E52-4287-4327-BE2C-4FE340FF1F7F}" type="datetimeFigureOut">
              <a:rPr lang="ar-SA" smtClean="0"/>
              <a:pPr/>
              <a:t>06/05/1434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65907-C532-40C1-BA6A-643FDDEC9C6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C2E52-4287-4327-BE2C-4FE340FF1F7F}" type="datetimeFigureOut">
              <a:rPr lang="ar-SA" smtClean="0"/>
              <a:pPr/>
              <a:t>06/05/1434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65907-C532-40C1-BA6A-643FDDEC9C6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2C2E52-4287-4327-BE2C-4FE340FF1F7F}" type="datetimeFigureOut">
              <a:rPr lang="ar-SA" smtClean="0"/>
              <a:pPr/>
              <a:t>06/05/1434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065907-C532-40C1-BA6A-643FDDEC9C6D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Taenia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57290" y="4071942"/>
            <a:ext cx="6400800" cy="61437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Prepared by: Reem Al dossari</a:t>
            </a:r>
            <a:endParaRPr lang="ar-SA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شريحة3"/>
          <p:cNvPicPr>
            <a:picLocks noChangeAspect="1" noChangeArrowheads="1"/>
          </p:cNvPicPr>
          <p:nvPr/>
        </p:nvPicPr>
        <p:blipFill>
          <a:blip r:embed="rId2" cstate="print"/>
          <a:srcRect l="13780" t="24672" r="13780" b="6299"/>
          <a:stretch>
            <a:fillRect/>
          </a:stretch>
        </p:blipFill>
        <p:spPr bwMode="auto">
          <a:xfrm>
            <a:off x="1571604" y="571479"/>
            <a:ext cx="6169046" cy="4137045"/>
          </a:xfrm>
          <a:prstGeom prst="rect">
            <a:avLst/>
          </a:prstGeom>
          <a:noFill/>
        </p:spPr>
      </p:pic>
      <p:sp>
        <p:nvSpPr>
          <p:cNvPr id="22531" name="Line 3"/>
          <p:cNvSpPr>
            <a:spLocks noChangeShapeType="1"/>
          </p:cNvSpPr>
          <p:nvPr/>
        </p:nvSpPr>
        <p:spPr bwMode="auto">
          <a:xfrm flipH="1" flipV="1">
            <a:off x="5724525" y="3284538"/>
            <a:ext cx="790575" cy="71437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22532" name="Line 4"/>
          <p:cNvSpPr>
            <a:spLocks noChangeShapeType="1"/>
          </p:cNvSpPr>
          <p:nvPr/>
        </p:nvSpPr>
        <p:spPr bwMode="auto">
          <a:xfrm flipV="1">
            <a:off x="3276600" y="2492375"/>
            <a:ext cx="577850" cy="4318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22533" name="Line 5"/>
          <p:cNvSpPr>
            <a:spLocks noChangeShapeType="1"/>
          </p:cNvSpPr>
          <p:nvPr/>
        </p:nvSpPr>
        <p:spPr bwMode="auto">
          <a:xfrm flipH="1" flipV="1">
            <a:off x="2339975" y="2565400"/>
            <a:ext cx="287338" cy="935038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22534" name="Line 6"/>
          <p:cNvSpPr>
            <a:spLocks noChangeShapeType="1"/>
          </p:cNvSpPr>
          <p:nvPr/>
        </p:nvSpPr>
        <p:spPr bwMode="auto">
          <a:xfrm flipV="1">
            <a:off x="2916238" y="2276475"/>
            <a:ext cx="504825" cy="3603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22535" name="Line 7"/>
          <p:cNvSpPr>
            <a:spLocks noChangeShapeType="1"/>
          </p:cNvSpPr>
          <p:nvPr/>
        </p:nvSpPr>
        <p:spPr bwMode="auto">
          <a:xfrm flipH="1">
            <a:off x="5508625" y="1123950"/>
            <a:ext cx="574675" cy="1588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22536" name="Line 8"/>
          <p:cNvSpPr>
            <a:spLocks noChangeShapeType="1"/>
          </p:cNvSpPr>
          <p:nvPr/>
        </p:nvSpPr>
        <p:spPr bwMode="auto">
          <a:xfrm flipH="1">
            <a:off x="5867400" y="1125538"/>
            <a:ext cx="217488" cy="4318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22537" name="Line 9"/>
          <p:cNvSpPr>
            <a:spLocks noChangeShapeType="1"/>
          </p:cNvSpPr>
          <p:nvPr/>
        </p:nvSpPr>
        <p:spPr bwMode="auto">
          <a:xfrm flipV="1">
            <a:off x="3924300" y="1196975"/>
            <a:ext cx="647700" cy="1444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22538" name="Text Box 10"/>
          <p:cNvSpPr txBox="1">
            <a:spLocks noChangeArrowheads="1"/>
          </p:cNvSpPr>
          <p:nvPr/>
        </p:nvSpPr>
        <p:spPr bwMode="auto">
          <a:xfrm>
            <a:off x="6443663" y="3141663"/>
            <a:ext cx="5048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22539" name="Text Box 11"/>
          <p:cNvSpPr txBox="1">
            <a:spLocks noChangeArrowheads="1"/>
          </p:cNvSpPr>
          <p:nvPr/>
        </p:nvSpPr>
        <p:spPr bwMode="auto">
          <a:xfrm>
            <a:off x="2411413" y="3494088"/>
            <a:ext cx="5048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dirty="0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22540" name="Text Box 12"/>
          <p:cNvSpPr txBox="1">
            <a:spLocks noChangeArrowheads="1"/>
          </p:cNvSpPr>
          <p:nvPr/>
        </p:nvSpPr>
        <p:spPr bwMode="auto">
          <a:xfrm>
            <a:off x="2555875" y="2492375"/>
            <a:ext cx="5048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22541" name="Text Box 13"/>
          <p:cNvSpPr txBox="1">
            <a:spLocks noChangeArrowheads="1"/>
          </p:cNvSpPr>
          <p:nvPr/>
        </p:nvSpPr>
        <p:spPr bwMode="auto">
          <a:xfrm>
            <a:off x="3492500" y="1196975"/>
            <a:ext cx="5048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22542" name="Text Box 14"/>
          <p:cNvSpPr txBox="1">
            <a:spLocks noChangeArrowheads="1"/>
          </p:cNvSpPr>
          <p:nvPr/>
        </p:nvSpPr>
        <p:spPr bwMode="auto">
          <a:xfrm>
            <a:off x="2916238" y="2781300"/>
            <a:ext cx="5032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22543" name="Text Box 15"/>
          <p:cNvSpPr txBox="1">
            <a:spLocks noChangeArrowheads="1"/>
          </p:cNvSpPr>
          <p:nvPr/>
        </p:nvSpPr>
        <p:spPr bwMode="auto">
          <a:xfrm>
            <a:off x="5940425" y="908050"/>
            <a:ext cx="5032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22545" name="Text Box 17"/>
          <p:cNvSpPr txBox="1">
            <a:spLocks noChangeArrowheads="1"/>
          </p:cNvSpPr>
          <p:nvPr/>
        </p:nvSpPr>
        <p:spPr bwMode="auto">
          <a:xfrm>
            <a:off x="2000232" y="4714884"/>
            <a:ext cx="5761038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 smtClean="0"/>
              <a:t>Taenia  (</a:t>
            </a:r>
            <a:r>
              <a:rPr lang="en-GB" sz="2000" b="1" dirty="0" smtClean="0"/>
              <a:t>Mature Proglottis</a:t>
            </a:r>
            <a:r>
              <a:rPr lang="en-US" sz="2000" dirty="0" smtClean="0"/>
              <a:t>)</a:t>
            </a:r>
          </a:p>
          <a:p>
            <a:pPr>
              <a:spcBef>
                <a:spcPct val="50000"/>
              </a:spcBef>
            </a:pPr>
            <a:r>
              <a:rPr lang="en-US" sz="2000" dirty="0" smtClean="0"/>
              <a:t>1- Ovary                             2- testes    </a:t>
            </a:r>
            <a:br>
              <a:rPr lang="en-US" sz="2000" dirty="0" smtClean="0"/>
            </a:br>
            <a:r>
              <a:rPr lang="en-US" sz="2000" dirty="0" smtClean="0"/>
              <a:t>3-uterus                            4- vas deferens </a:t>
            </a:r>
            <a:br>
              <a:rPr lang="en-US" sz="2000" dirty="0" smtClean="0"/>
            </a:br>
            <a:r>
              <a:rPr lang="en-US" sz="2000" dirty="0" smtClean="0"/>
              <a:t>5- vagina                           6-genetal atrium </a:t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 </a:t>
            </a:r>
            <a:br>
              <a:rPr lang="en-US" sz="2000" dirty="0" smtClean="0"/>
            </a:br>
            <a:endParaRPr lang="en-US" sz="2000" dirty="0"/>
          </a:p>
          <a:p>
            <a:pPr>
              <a:spcBef>
                <a:spcPct val="50000"/>
              </a:spcBef>
            </a:pP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25" y="642918"/>
            <a:ext cx="6096000" cy="4010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1619250" y="4900613"/>
            <a:ext cx="5761038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2000" b="1" i="1" dirty="0" smtClean="0"/>
              <a:t>Gravid Proglottids)</a:t>
            </a:r>
            <a:endParaRPr lang="ar-SA" sz="2000" b="1" dirty="0"/>
          </a:p>
          <a:p>
            <a:pPr>
              <a:spcBef>
                <a:spcPct val="50000"/>
              </a:spcBef>
            </a:pPr>
            <a:r>
              <a:rPr lang="en-US" sz="2000" dirty="0" smtClean="0"/>
              <a:t>1-utreus </a:t>
            </a:r>
          </a:p>
          <a:p>
            <a:pPr>
              <a:spcBef>
                <a:spcPct val="50000"/>
              </a:spcBef>
            </a:pPr>
            <a:r>
              <a:rPr lang="en-US" sz="2000" dirty="0" smtClean="0"/>
              <a:t>2- eggs </a:t>
            </a:r>
            <a:endParaRPr lang="ar-SA" sz="2000" dirty="0"/>
          </a:p>
          <a:p>
            <a:pPr>
              <a:spcBef>
                <a:spcPct val="50000"/>
              </a:spcBef>
            </a:pPr>
            <a:endParaRPr lang="ar-SA" sz="2000" dirty="0"/>
          </a:p>
          <a:p>
            <a:pPr>
              <a:spcBef>
                <a:spcPct val="50000"/>
              </a:spcBef>
            </a:pPr>
            <a:endParaRPr lang="en-US" sz="2000" dirty="0"/>
          </a:p>
        </p:txBody>
      </p:sp>
      <p:sp>
        <p:nvSpPr>
          <p:cNvPr id="23556" name="Line 4"/>
          <p:cNvSpPr>
            <a:spLocks noChangeShapeType="1"/>
          </p:cNvSpPr>
          <p:nvPr/>
        </p:nvSpPr>
        <p:spPr bwMode="auto">
          <a:xfrm flipV="1">
            <a:off x="971550" y="3068638"/>
            <a:ext cx="1296988" cy="28892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23557" name="Line 5"/>
          <p:cNvSpPr>
            <a:spLocks noChangeShapeType="1"/>
          </p:cNvSpPr>
          <p:nvPr/>
        </p:nvSpPr>
        <p:spPr bwMode="auto">
          <a:xfrm flipV="1">
            <a:off x="3348038" y="3068638"/>
            <a:ext cx="576262" cy="1223962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23558" name="Line 6"/>
          <p:cNvSpPr>
            <a:spLocks noChangeShapeType="1"/>
          </p:cNvSpPr>
          <p:nvPr/>
        </p:nvSpPr>
        <p:spPr bwMode="auto">
          <a:xfrm flipV="1">
            <a:off x="3348038" y="3500438"/>
            <a:ext cx="2808287" cy="79375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23559" name="Text Box 7"/>
          <p:cNvSpPr txBox="1">
            <a:spLocks noChangeArrowheads="1"/>
          </p:cNvSpPr>
          <p:nvPr/>
        </p:nvSpPr>
        <p:spPr bwMode="auto">
          <a:xfrm>
            <a:off x="2843213" y="4149725"/>
            <a:ext cx="5048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23560" name="Text Box 8"/>
          <p:cNvSpPr txBox="1">
            <a:spLocks noChangeArrowheads="1"/>
          </p:cNvSpPr>
          <p:nvPr/>
        </p:nvSpPr>
        <p:spPr bwMode="auto">
          <a:xfrm>
            <a:off x="539750" y="3213100"/>
            <a:ext cx="5048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dirty="0">
                <a:solidFill>
                  <a:srgbClr val="FF0000"/>
                </a:solidFill>
              </a:rPr>
              <a:t>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Content Placeholder 3" descr="Taenia_saginata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5400000">
            <a:off x="4247964" y="944724"/>
            <a:ext cx="4824536" cy="403244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 descr="Taenia_solium-detailed_morpholog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6200000">
            <a:off x="-108520" y="980728"/>
            <a:ext cx="4824536" cy="396044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Rectangle 6"/>
          <p:cNvSpPr/>
          <p:nvPr/>
        </p:nvSpPr>
        <p:spPr>
          <a:xfrm>
            <a:off x="5796136" y="5949280"/>
            <a:ext cx="176362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T. saginata </a:t>
            </a:r>
            <a:endParaRPr lang="ar-SA" sz="2000" dirty="0"/>
          </a:p>
        </p:txBody>
      </p:sp>
      <p:sp>
        <p:nvSpPr>
          <p:cNvPr id="8" name="Rectangle 7"/>
          <p:cNvSpPr/>
          <p:nvPr/>
        </p:nvSpPr>
        <p:spPr>
          <a:xfrm>
            <a:off x="1475656" y="5949280"/>
            <a:ext cx="14911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T. solium </a:t>
            </a:r>
            <a:endParaRPr lang="ar-SA" sz="2000" dirty="0"/>
          </a:p>
        </p:txBody>
      </p:sp>
      <p:sp>
        <p:nvSpPr>
          <p:cNvPr id="9" name="Rectangle 8"/>
          <p:cNvSpPr/>
          <p:nvPr/>
        </p:nvSpPr>
        <p:spPr>
          <a:xfrm>
            <a:off x="2927584" y="5445224"/>
            <a:ext cx="281359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2000" b="1" i="1" dirty="0" smtClean="0"/>
              <a:t>Gravid Proglottids)</a:t>
            </a:r>
            <a:endParaRPr lang="ar-SA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71670" y="2428868"/>
            <a:ext cx="512577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latin typeface="Adobe Arabic" pitchFamily="18" charset="-78"/>
                <a:cs typeface="Adobe Arabic" pitchFamily="18" charset="-78"/>
              </a:rPr>
              <a:t>Thank you</a:t>
            </a:r>
          </a:p>
          <a:p>
            <a:pPr algn="ctr"/>
            <a:r>
              <a:rPr lang="en-US" sz="6000" dirty="0" smtClean="0">
                <a:latin typeface="Adobe Arabic" pitchFamily="18" charset="-78"/>
                <a:cs typeface="Adobe Arabic" pitchFamily="18" charset="-78"/>
              </a:rPr>
              <a:t> for your attention</a:t>
            </a:r>
            <a:endParaRPr lang="en-US" sz="6000" dirty="0">
              <a:latin typeface="Adobe Arabic" pitchFamily="18" charset="-78"/>
              <a:cs typeface="Adobe Arabic" pitchFamily="18" charset="-78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4067944" y="1484784"/>
            <a:ext cx="4788024" cy="2574925"/>
          </a:xfrm>
          <a:prstGeom prst="bracePair">
            <a:avLst>
              <a:gd name="adj" fmla="val 8333"/>
            </a:avLst>
          </a:prstGeom>
          <a:solidFill>
            <a:srgbClr val="FFFFFF">
              <a:alpha val="54000"/>
            </a:srgbClr>
          </a:solidFill>
          <a:ln w="15875">
            <a:solidFill>
              <a:srgbClr val="82ACD0"/>
            </a:solidFill>
            <a:round/>
            <a:headEnd/>
            <a:tailEnd/>
          </a:ln>
          <a:effectLst/>
        </p:spPr>
        <p:txBody>
          <a:bodyPr vert="horz" wrap="square" lIns="274320" tIns="45720" rIns="27432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e_Dimnah" pitchFamily="18" charset="-78"/>
                <a:ea typeface="Calibri" pitchFamily="34" charset="0"/>
                <a:cs typeface="ae_Dimnah" pitchFamily="18" charset="-78"/>
              </a:rPr>
              <a:t>Kingdom:Animalia</a:t>
            </a:r>
            <a:endParaRPr kumimoji="0" lang="ar-SA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e_Dimnah" pitchFamily="18" charset="-78"/>
              <a:cs typeface="ae_Dimnah" pitchFamily="18" charset="-7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e_Dimnah" pitchFamily="18" charset="-78"/>
                <a:ea typeface="Calibri" pitchFamily="34" charset="0"/>
                <a:cs typeface="ae_Dimnah" pitchFamily="18" charset="-78"/>
              </a:rPr>
              <a:t>Subkingdom:eumetazoa</a:t>
            </a:r>
            <a:endParaRPr kumimoji="0" lang="ar-SA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e_Dimnah" pitchFamily="18" charset="-78"/>
              <a:cs typeface="ae_Dimnah" pitchFamily="18" charset="-7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e_Dimnah" pitchFamily="18" charset="-78"/>
                <a:ea typeface="Calibri" pitchFamily="34" charset="0"/>
                <a:cs typeface="ae_Dimnah" pitchFamily="18" charset="-78"/>
              </a:rPr>
              <a:t>Class:Cestoda</a:t>
            </a:r>
            <a:endParaRPr kumimoji="0" lang="ar-SA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e_Dimnah" pitchFamily="18" charset="-78"/>
              <a:cs typeface="ae_Dimnah" pitchFamily="18" charset="-7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e_Dimnah" pitchFamily="18" charset="-78"/>
                <a:ea typeface="Calibri" pitchFamily="34" charset="0"/>
                <a:cs typeface="ae_Dimnah" pitchFamily="18" charset="-78"/>
              </a:rPr>
              <a:t>Order:Cyclophllidea</a:t>
            </a:r>
            <a:endParaRPr kumimoji="0" lang="ar-SA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e_Dimnah" pitchFamily="18" charset="-78"/>
              <a:cs typeface="ae_Dimnah" pitchFamily="18" charset="-7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e_Dimnah" pitchFamily="18" charset="-78"/>
                <a:ea typeface="Calibri" pitchFamily="34" charset="0"/>
                <a:cs typeface="ae_Dimnah" pitchFamily="18" charset="-78"/>
              </a:rPr>
              <a:t>Genus:Taenia</a:t>
            </a:r>
            <a:endParaRPr kumimoji="0" lang="ar-SA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e_Dimnah" pitchFamily="18" charset="-78"/>
              <a:cs typeface="ae_Dimnah" pitchFamily="18" charset="-7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e_Dimnah" pitchFamily="18" charset="-78"/>
                <a:ea typeface="Calibri" pitchFamily="34" charset="0"/>
                <a:cs typeface="ae_Dimnah" pitchFamily="18" charset="-78"/>
              </a:rPr>
              <a:t>Species:</a:t>
            </a:r>
            <a:r>
              <a:rPr kumimoji="0" lang="ar-SA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e_Dimnah" pitchFamily="18" charset="-78"/>
                <a:ea typeface="Calibri" pitchFamily="34" charset="0"/>
                <a:cs typeface="ae_Dimnah" pitchFamily="18" charset="-78"/>
              </a:rPr>
              <a:t>Taenia saginata </a:t>
            </a: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e_Dimnah" pitchFamily="18" charset="-78"/>
                <a:ea typeface="Times New Roman" pitchFamily="18" charset="0"/>
                <a:cs typeface="ae_Dimnah" pitchFamily="18" charset="-78"/>
              </a:rPr>
              <a:t>(beef tape­worm)</a:t>
            </a:r>
            <a:endParaRPr kumimoji="0" lang="ar-SA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e_Dimnah" pitchFamily="18" charset="-78"/>
              <a:cs typeface="ae_Dimnah" pitchFamily="18" charset="-7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e_Dimnah" pitchFamily="18" charset="-78"/>
                <a:ea typeface="Calibri" pitchFamily="34" charset="0"/>
                <a:cs typeface="ae_Dimnah" pitchFamily="18" charset="-78"/>
              </a:rPr>
              <a:t>Taenia solium </a:t>
            </a: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e_Dimnah" pitchFamily="18" charset="-78"/>
                <a:ea typeface="Times New Roman" pitchFamily="18" charset="0"/>
                <a:cs typeface="ae_Dimnah" pitchFamily="18" charset="-78"/>
              </a:rPr>
              <a:t>(pork tapeworm)</a:t>
            </a:r>
            <a:endParaRPr kumimoji="0" lang="ar-SA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e_Dimnah" pitchFamily="18" charset="-78"/>
              <a:cs typeface="ae_Dimnah" pitchFamily="18" charset="-7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755576" y="404664"/>
            <a:ext cx="493204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e_Dimnah" pitchFamily="18" charset="-78"/>
                <a:ea typeface="Times New Roman" pitchFamily="18" charset="0"/>
                <a:cs typeface="ae_Dimnah" pitchFamily="18" charset="-78"/>
              </a:rPr>
              <a:t>Taenia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e_Dimnah" pitchFamily="18" charset="-78"/>
              <a:cs typeface="ae_Dimnah" pitchFamily="18" charset="-78"/>
            </a:endParaRPr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467544" y="4005064"/>
            <a:ext cx="4680520" cy="2400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e_Dimnah" pitchFamily="18" charset="-78"/>
                <a:ea typeface="Times New Roman" pitchFamily="18" charset="0"/>
                <a:cs typeface="ae_Dimnah" pitchFamily="18" charset="-78"/>
              </a:rPr>
              <a:t>External Features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e_Dimnah" pitchFamily="18" charset="-78"/>
                <a:ea typeface="Times New Roman" pitchFamily="18" charset="0"/>
                <a:cs typeface="ae_Dimnah" pitchFamily="18" charset="-78"/>
              </a:rPr>
              <a:t>: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e_Dimnah" pitchFamily="18" charset="-78"/>
                <a:ea typeface="Times New Roman" pitchFamily="18" charset="0"/>
                <a:cs typeface="ae_Dimnah" pitchFamily="18" charset="-78"/>
              </a:rPr>
              <a:t>Tatnia saginata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e_Dimnah" pitchFamily="18" charset="-78"/>
                <a:ea typeface="Times New Roman" pitchFamily="18" charset="0"/>
                <a:cs typeface="ae_Dimnah" pitchFamily="18" charset="-78"/>
              </a:rPr>
              <a:t> has four large muscular suckers; no mouth or hooks exist.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e_Dimnah" pitchFamily="18" charset="-78"/>
                <a:ea typeface="Times New Roman" pitchFamily="18" charset="0"/>
                <a:cs typeface="ae_Dimnah" pitchFamily="18" charset="-78"/>
              </a:rPr>
              <a:t>Scolex of T. solium is relatively smaller and has a rounded prominent rostellum with a double row of chitinous hooks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23528" y="332656"/>
          <a:ext cx="8568951" cy="621792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856317"/>
                <a:gridCol w="2856317"/>
                <a:gridCol w="2856317"/>
              </a:tblGrid>
              <a:tr h="630070">
                <a:tc>
                  <a:txBody>
                    <a:bodyPr/>
                    <a:lstStyle/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i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T. solium</a:t>
                      </a:r>
                      <a:endParaRPr lang="en-US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1800" b="1" i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T. saginata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</a:tr>
              <a:tr h="360040">
                <a:tc>
                  <a:txBody>
                    <a:bodyPr/>
                    <a:lstStyle/>
                    <a:p>
                      <a:pPr algn="l" rtl="1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human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human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1800" b="1" kern="1200" dirty="0" smtClean="0">
                          <a:solidFill>
                            <a:srgbClr val="FF00FF"/>
                          </a:solidFill>
                          <a:latin typeface="+mn-lt"/>
                          <a:ea typeface="+mn-ea"/>
                          <a:cs typeface="+mn-cs"/>
                        </a:rPr>
                        <a:t>Definitive host</a:t>
                      </a:r>
                      <a:endParaRPr lang="ar-SA" b="1" dirty="0">
                        <a:solidFill>
                          <a:srgbClr val="FF00FF"/>
                        </a:solidFill>
                      </a:endParaRPr>
                    </a:p>
                  </a:txBody>
                  <a:tcPr/>
                </a:tc>
              </a:tr>
              <a:tr h="360040">
                <a:tc>
                  <a:txBody>
                    <a:bodyPr/>
                    <a:lstStyle/>
                    <a:p>
                      <a:pPr algn="l" rtl="1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pig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cattle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1800" b="1" kern="1200" dirty="0" smtClean="0">
                          <a:solidFill>
                            <a:srgbClr val="00CC66"/>
                          </a:solidFill>
                          <a:latin typeface="+mn-lt"/>
                          <a:ea typeface="+mn-ea"/>
                          <a:cs typeface="+mn-cs"/>
                        </a:rPr>
                        <a:t>Intermediate host</a:t>
                      </a:r>
                      <a:endParaRPr lang="ar-SA" b="1" dirty="0">
                        <a:solidFill>
                          <a:srgbClr val="00CC66"/>
                        </a:solidFill>
                      </a:endParaRPr>
                    </a:p>
                  </a:txBody>
                  <a:tcPr/>
                </a:tc>
              </a:tr>
              <a:tr h="1440160">
                <a:tc>
                  <a:txBody>
                    <a:bodyPr/>
                    <a:lstStyle/>
                    <a:p>
                      <a:pPr marL="0" marR="0" lvl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found in the muscles or subcutaneous tissues of their intermediate host (generally, pigs).  </a:t>
                      </a:r>
                    </a:p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 the cow after ingestion of the worm eggs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1800" b="1" kern="1200" dirty="0" smtClean="0">
                          <a:solidFill>
                            <a:srgbClr val="CC3300"/>
                          </a:solidFill>
                          <a:latin typeface="+mn-lt"/>
                          <a:ea typeface="+mn-ea"/>
                          <a:cs typeface="+mn-cs"/>
                        </a:rPr>
                        <a:t>Larvae</a:t>
                      </a:r>
                      <a:endParaRPr lang="ar-SA" b="1" dirty="0">
                        <a:solidFill>
                          <a:srgbClr val="CC3300"/>
                        </a:solidFill>
                      </a:endParaRPr>
                    </a:p>
                  </a:txBody>
                  <a:tcPr/>
                </a:tc>
              </a:tr>
              <a:tr h="900100">
                <a:tc gridSpan="2">
                  <a:txBody>
                    <a:bodyPr/>
                    <a:lstStyle/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contains the uterus (unbranched), overy,  genital pore, and testes</a:t>
                      </a:r>
                    </a:p>
                    <a:p>
                      <a:pPr algn="l"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1800" b="1" kern="1200" dirty="0" smtClean="0">
                          <a:solidFill>
                            <a:srgbClr val="3366FF"/>
                          </a:solidFill>
                          <a:latin typeface="+mn-lt"/>
                          <a:ea typeface="+mn-ea"/>
                          <a:cs typeface="+mn-cs"/>
                        </a:rPr>
                        <a:t>The Mature Proglottis</a:t>
                      </a:r>
                      <a:endParaRPr lang="ar-SA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</a:tr>
              <a:tr h="1170130">
                <a:tc>
                  <a:txBody>
                    <a:bodyPr/>
                    <a:lstStyle/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T. solium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uterus is less branched (7-to main branches on each side).</a:t>
                      </a:r>
                    </a:p>
                    <a:p>
                      <a:pPr algn="l" rtl="1"/>
                      <a:endParaRPr lang="ar-SA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 uterus in  </a:t>
                      </a:r>
                      <a:r>
                        <a:rPr lang="en-US" sz="18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T. saginata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is branched and is filled with eggs. (20-30 main branches on each side</a:t>
                      </a:r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The Gravid Proglottids</a:t>
                      </a:r>
                      <a:endParaRPr lang="ar-SA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18824">
                <a:tc gridSpan="2">
                  <a:txBody>
                    <a:bodyPr/>
                    <a:lstStyle/>
                    <a:p>
                      <a:pPr algn="l" rtl="1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similar</a:t>
                      </a:r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1800" b="1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Eggs</a:t>
                      </a: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ar-SA" dirty="0"/>
                    </a:p>
                  </a:txBody>
                  <a:tcPr/>
                </a:tc>
              </a:tr>
              <a:tr h="900100">
                <a:tc gridSpan="2">
                  <a:txBody>
                    <a:bodyPr/>
                    <a:lstStyle/>
                    <a:p>
                      <a:pPr algn="l" rtl="1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It takes about 5 to 12 weeks for the worm to mature into adulthood in the human intestine. Usually only a single worm is present at time</a:t>
                      </a:r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1800" b="1" kern="1200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en-US" sz="1800" b="1" kern="1200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800" b="1" kern="1200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Incubation Period</a:t>
                      </a:r>
                      <a:endParaRPr lang="ar-SA" dirty="0">
                        <a:solidFill>
                          <a:schemeClr val="accent3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22"/>
          <p:cNvPicPr/>
          <p:nvPr/>
        </p:nvPicPr>
        <p:blipFill>
          <a:blip r:embed="rId2" cstate="print"/>
          <a:srcRect t="4798" b="35770"/>
          <a:stretch>
            <a:fillRect/>
          </a:stretch>
        </p:blipFill>
        <p:spPr bwMode="auto">
          <a:xfrm>
            <a:off x="395536" y="548680"/>
            <a:ext cx="8280920" cy="5688632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22"/>
          <p:cNvPicPr/>
          <p:nvPr/>
        </p:nvPicPr>
        <p:blipFill>
          <a:blip r:embed="rId2" cstate="print"/>
          <a:srcRect t="59208"/>
          <a:stretch>
            <a:fillRect/>
          </a:stretch>
        </p:blipFill>
        <p:spPr bwMode="auto">
          <a:xfrm>
            <a:off x="827584" y="692696"/>
            <a:ext cx="7560840" cy="4536504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2051720" y="5445224"/>
            <a:ext cx="5112568" cy="792088"/>
          </a:xfrm>
          <a:prstGeom prst="rect">
            <a:avLst/>
          </a:prstGeom>
          <a:solidFill>
            <a:schemeClr val="accent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400" b="1" dirty="0">
                <a:solidFill>
                  <a:srgbClr val="FFFF00"/>
                </a:solidFill>
              </a:rPr>
              <a:t>The Mature Proglottis</a:t>
            </a:r>
            <a:endParaRPr lang="ar-SA" sz="2400" dirty="0" smtClean="0">
              <a:solidFill>
                <a:srgbClr val="FFFF00"/>
              </a:solidFill>
            </a:endParaRPr>
          </a:p>
          <a:p>
            <a:pPr algn="ctr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aenia_LifeCycle.gif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83568" y="836712"/>
            <a:ext cx="7776864" cy="547260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0" y="0"/>
            <a:ext cx="2143727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CC33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CC33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CC33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Life Cycle: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rgbClr val="CC33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شريحة4"/>
          <p:cNvPicPr>
            <a:picLocks noChangeAspect="1" noChangeArrowheads="1"/>
          </p:cNvPicPr>
          <p:nvPr/>
        </p:nvPicPr>
        <p:blipFill>
          <a:blip r:embed="rId2" cstate="print"/>
          <a:srcRect l="21396" t="28891" r="19685" b="13124"/>
          <a:stretch>
            <a:fillRect/>
          </a:stretch>
        </p:blipFill>
        <p:spPr bwMode="auto">
          <a:xfrm>
            <a:off x="2123728" y="980728"/>
            <a:ext cx="4958209" cy="3660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843808" y="4869160"/>
            <a:ext cx="2889719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200" dirty="0" smtClean="0">
                <a:latin typeface="ae_Dimnah" pitchFamily="18" charset="-78"/>
                <a:cs typeface="ae_Dimnah" pitchFamily="18" charset="-78"/>
              </a:rPr>
              <a:t>The Egg</a:t>
            </a:r>
            <a:endParaRPr lang="ar-SA" sz="3200" dirty="0">
              <a:latin typeface="ae_Dimnah" pitchFamily="18" charset="-78"/>
              <a:cs typeface="ae_Dimnah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 l="26578" r="20673"/>
          <a:stretch>
            <a:fillRect/>
          </a:stretch>
        </p:blipFill>
        <p:spPr bwMode="auto">
          <a:xfrm>
            <a:off x="683568" y="548680"/>
            <a:ext cx="3816424" cy="4023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>
            <a:lum bright="-6000"/>
          </a:blip>
          <a:srcRect l="17719"/>
          <a:stretch>
            <a:fillRect/>
          </a:stretch>
        </p:blipFill>
        <p:spPr bwMode="auto">
          <a:xfrm>
            <a:off x="4644008" y="548680"/>
            <a:ext cx="4105101" cy="4023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13"/>
          <p:cNvSpPr txBox="1">
            <a:spLocks noChangeArrowheads="1"/>
          </p:cNvSpPr>
          <p:nvPr/>
        </p:nvSpPr>
        <p:spPr bwMode="auto">
          <a:xfrm>
            <a:off x="1258888" y="4797425"/>
            <a:ext cx="5761037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000" dirty="0" smtClean="0"/>
          </a:p>
          <a:p>
            <a:pPr algn="ctr">
              <a:spcBef>
                <a:spcPct val="50000"/>
              </a:spcBef>
            </a:pPr>
            <a:r>
              <a:rPr lang="en-US" sz="2000" b="1" dirty="0" smtClean="0">
                <a:latin typeface="ae_Dimnah" pitchFamily="18" charset="-78"/>
                <a:cs typeface="ae_Dimnah" pitchFamily="18" charset="-78"/>
              </a:rPr>
              <a:t>1-Rostellum </a:t>
            </a:r>
          </a:p>
          <a:p>
            <a:pPr algn="ctr" rtl="0">
              <a:spcBef>
                <a:spcPct val="50000"/>
              </a:spcBef>
            </a:pPr>
            <a:r>
              <a:rPr lang="en-US" sz="2000" b="1" dirty="0" smtClean="0">
                <a:latin typeface="ae_Dimnah" pitchFamily="18" charset="-78"/>
                <a:cs typeface="ae_Dimnah" pitchFamily="18" charset="-78"/>
              </a:rPr>
              <a:t>2-Hooks</a:t>
            </a:r>
            <a:endParaRPr lang="ar-SA" sz="2000" b="1" dirty="0">
              <a:latin typeface="ae_Dimnah" pitchFamily="18" charset="-78"/>
              <a:cs typeface="ae_Dimnah" pitchFamily="18" charset="-78"/>
            </a:endParaRPr>
          </a:p>
          <a:p>
            <a:pPr algn="ctr">
              <a:spcBef>
                <a:spcPct val="50000"/>
              </a:spcBef>
            </a:pPr>
            <a:r>
              <a:rPr lang="en-US" sz="2000" b="1" dirty="0" smtClean="0">
                <a:latin typeface="ae_Dimnah" pitchFamily="18" charset="-78"/>
                <a:cs typeface="ae_Dimnah" pitchFamily="18" charset="-78"/>
              </a:rPr>
              <a:t>3-Suckers</a:t>
            </a:r>
            <a:endParaRPr lang="ar-SA" sz="2000" b="1" dirty="0">
              <a:latin typeface="ae_Dimnah" pitchFamily="18" charset="-78"/>
              <a:cs typeface="ae_Dimnah" pitchFamily="18" charset="-78"/>
            </a:endParaRPr>
          </a:p>
          <a:p>
            <a:pPr>
              <a:spcBef>
                <a:spcPct val="50000"/>
              </a:spcBef>
            </a:pPr>
            <a:endParaRPr lang="en-US" sz="2000" dirty="0"/>
          </a:p>
        </p:txBody>
      </p:sp>
      <p:grpSp>
        <p:nvGrpSpPr>
          <p:cNvPr id="8" name="Group 7"/>
          <p:cNvGrpSpPr/>
          <p:nvPr/>
        </p:nvGrpSpPr>
        <p:grpSpPr>
          <a:xfrm>
            <a:off x="4932040" y="908720"/>
            <a:ext cx="3887787" cy="2401887"/>
            <a:chOff x="4284663" y="379413"/>
            <a:chExt cx="3887787" cy="2401887"/>
          </a:xfrm>
        </p:grpSpPr>
        <p:sp>
          <p:nvSpPr>
            <p:cNvPr id="9" name="Line 6"/>
            <p:cNvSpPr>
              <a:spLocks noChangeShapeType="1"/>
            </p:cNvSpPr>
            <p:nvPr/>
          </p:nvSpPr>
          <p:spPr bwMode="auto">
            <a:xfrm>
              <a:off x="4284663" y="379413"/>
              <a:ext cx="431800" cy="6731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0" name="Line 7"/>
            <p:cNvSpPr>
              <a:spLocks noChangeShapeType="1"/>
            </p:cNvSpPr>
            <p:nvPr/>
          </p:nvSpPr>
          <p:spPr bwMode="auto">
            <a:xfrm flipH="1">
              <a:off x="5148263" y="836613"/>
              <a:ext cx="1584325" cy="2159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1" name="Line 8"/>
            <p:cNvSpPr>
              <a:spLocks noChangeShapeType="1"/>
            </p:cNvSpPr>
            <p:nvPr/>
          </p:nvSpPr>
          <p:spPr bwMode="auto">
            <a:xfrm flipH="1">
              <a:off x="5580063" y="1916113"/>
              <a:ext cx="2592387" cy="28892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2" name="Line 9"/>
            <p:cNvSpPr>
              <a:spLocks noChangeShapeType="1"/>
            </p:cNvSpPr>
            <p:nvPr/>
          </p:nvSpPr>
          <p:spPr bwMode="auto">
            <a:xfrm flipH="1">
              <a:off x="4932363" y="1916113"/>
              <a:ext cx="3168650" cy="86518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ar-SA"/>
            </a:p>
          </p:txBody>
        </p:sp>
      </p:grpSp>
      <p:sp>
        <p:nvSpPr>
          <p:cNvPr id="13" name="Rectangle 12"/>
          <p:cNvSpPr/>
          <p:nvPr/>
        </p:nvSpPr>
        <p:spPr>
          <a:xfrm>
            <a:off x="2182103" y="4581128"/>
            <a:ext cx="332584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ar-SA" sz="2000" b="1" dirty="0" smtClean="0">
                <a:latin typeface="ae_Dimnah" pitchFamily="18" charset="-78"/>
                <a:cs typeface="ae_Dimnah" pitchFamily="18" charset="-78"/>
              </a:rPr>
              <a:t> </a:t>
            </a:r>
            <a:r>
              <a:rPr lang="en-US" sz="2000" b="1" dirty="0" smtClean="0">
                <a:latin typeface="ae_Dimnah" pitchFamily="18" charset="-78"/>
                <a:cs typeface="ae_Dimnah" pitchFamily="18" charset="-78"/>
              </a:rPr>
              <a:t>Scolex of Taenia solium</a:t>
            </a:r>
            <a:endParaRPr lang="ar-SA" sz="2000" b="1" dirty="0">
              <a:latin typeface="ae_Dimnah" pitchFamily="18" charset="-78"/>
              <a:cs typeface="ae_Dimnah" pitchFamily="18" charset="-78"/>
            </a:endParaRPr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8100392" y="1988840"/>
            <a:ext cx="64846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dirty="0"/>
              <a:t>3</a:t>
            </a:r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7380312" y="1124744"/>
            <a:ext cx="5048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dirty="0" smtClean="0"/>
              <a:t>2</a:t>
            </a:r>
            <a:endParaRPr lang="en-US" b="1" dirty="0"/>
          </a:p>
        </p:txBody>
      </p:sp>
      <p:sp>
        <p:nvSpPr>
          <p:cNvPr id="16" name="Text Box 10"/>
          <p:cNvSpPr txBox="1">
            <a:spLocks noChangeArrowheads="1"/>
          </p:cNvSpPr>
          <p:nvPr/>
        </p:nvSpPr>
        <p:spPr bwMode="auto">
          <a:xfrm>
            <a:off x="4716016" y="620688"/>
            <a:ext cx="5048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dirty="0" smtClean="0"/>
              <a:t>1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357554" y="1071546"/>
            <a:ext cx="2247900" cy="4098928"/>
            <a:chOff x="3286116" y="1571612"/>
            <a:chExt cx="2247900" cy="4098928"/>
          </a:xfrm>
        </p:grpSpPr>
        <p:pic>
          <p:nvPicPr>
            <p:cNvPr id="5" name="Picture 2" descr="saginatascolex-chmai.jpg (20540 bytes)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286116" y="1571612"/>
              <a:ext cx="2247900" cy="2933701"/>
            </a:xfrm>
            <a:prstGeom prst="rect">
              <a:avLst/>
            </a:prstGeom>
            <a:noFill/>
          </p:spPr>
        </p:pic>
        <p:sp>
          <p:nvSpPr>
            <p:cNvPr id="6" name="Rectangle 5"/>
            <p:cNvSpPr/>
            <p:nvPr/>
          </p:nvSpPr>
          <p:spPr>
            <a:xfrm>
              <a:off x="3428992" y="4643446"/>
              <a:ext cx="154401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i="1" u="sng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T. saginata</a:t>
              </a:r>
              <a:endParaRPr lang="en-US" dirty="0"/>
            </a:p>
          </p:txBody>
        </p:sp>
        <p:sp>
          <p:nvSpPr>
            <p:cNvPr id="7" name="Rectangle 6"/>
            <p:cNvSpPr/>
            <p:nvPr/>
          </p:nvSpPr>
          <p:spPr>
            <a:xfrm>
              <a:off x="3563888" y="5301208"/>
              <a:ext cx="119455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dirty="0" smtClean="0"/>
                <a:t>1-Suckers</a:t>
              </a:r>
              <a:endParaRPr lang="ar-SA" dirty="0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247</Words>
  <Application>Microsoft Office PowerPoint</Application>
  <PresentationFormat>On-screen Show (4:3)</PresentationFormat>
  <Paragraphs>64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Taenia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Packard bell</dc:creator>
  <cp:lastModifiedBy>reealdossari</cp:lastModifiedBy>
  <cp:revision>6</cp:revision>
  <dcterms:created xsi:type="dcterms:W3CDTF">2013-03-16T15:43:32Z</dcterms:created>
  <dcterms:modified xsi:type="dcterms:W3CDTF">2013-03-17T09:55:39Z</dcterms:modified>
</cp:coreProperties>
</file>