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7"/>
  </p:notesMasterIdLst>
  <p:handoutMasterIdLst>
    <p:handoutMasterId r:id="rId48"/>
  </p:handoutMasterIdLst>
  <p:sldIdLst>
    <p:sldId id="327" r:id="rId2"/>
    <p:sldId id="279" r:id="rId3"/>
    <p:sldId id="326" r:id="rId4"/>
    <p:sldId id="266" r:id="rId5"/>
    <p:sldId id="280" r:id="rId6"/>
    <p:sldId id="281" r:id="rId7"/>
    <p:sldId id="355" r:id="rId8"/>
    <p:sldId id="282" r:id="rId9"/>
    <p:sldId id="328" r:id="rId10"/>
    <p:sldId id="284" r:id="rId11"/>
    <p:sldId id="329" r:id="rId12"/>
    <p:sldId id="286" r:id="rId13"/>
    <p:sldId id="285" r:id="rId14"/>
    <p:sldId id="287" r:id="rId15"/>
    <p:sldId id="330" r:id="rId16"/>
    <p:sldId id="288" r:id="rId17"/>
    <p:sldId id="331" r:id="rId18"/>
    <p:sldId id="289" r:id="rId19"/>
    <p:sldId id="290" r:id="rId20"/>
    <p:sldId id="291" r:id="rId21"/>
    <p:sldId id="332" r:id="rId22"/>
    <p:sldId id="293" r:id="rId23"/>
    <p:sldId id="333" r:id="rId24"/>
    <p:sldId id="292" r:id="rId25"/>
    <p:sldId id="334" r:id="rId26"/>
    <p:sldId id="301" r:id="rId27"/>
    <p:sldId id="295" r:id="rId28"/>
    <p:sldId id="296" r:id="rId29"/>
    <p:sldId id="335" r:id="rId30"/>
    <p:sldId id="300" r:id="rId31"/>
    <p:sldId id="299" r:id="rId32"/>
    <p:sldId id="298" r:id="rId33"/>
    <p:sldId id="297" r:id="rId34"/>
    <p:sldId id="302" r:id="rId35"/>
    <p:sldId id="336" r:id="rId36"/>
    <p:sldId id="303" r:id="rId37"/>
    <p:sldId id="337" r:id="rId38"/>
    <p:sldId id="306" r:id="rId39"/>
    <p:sldId id="338" r:id="rId40"/>
    <p:sldId id="305" r:id="rId41"/>
    <p:sldId id="356" r:id="rId42"/>
    <p:sldId id="339" r:id="rId43"/>
    <p:sldId id="310" r:id="rId44"/>
    <p:sldId id="340" r:id="rId45"/>
    <p:sldId id="267" r:id="rId46"/>
  </p:sldIdLst>
  <p:sldSz cx="9144000" cy="6858000" type="screen4x3"/>
  <p:notesSz cx="6889750" cy="100218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E0C1"/>
    <a:srgbClr val="EFDE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24" autoAdjust="0"/>
  </p:normalViewPr>
  <p:slideViewPr>
    <p:cSldViewPr>
      <p:cViewPr varScale="1">
        <p:scale>
          <a:sx n="92" d="100"/>
          <a:sy n="92" d="100"/>
        </p:scale>
        <p:origin x="119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F1CCC8-225E-45EC-8FC8-8AAA85087AC0}" type="doc">
      <dgm:prSet loTypeId="urn:microsoft.com/office/officeart/2005/8/layout/orgChart1" loCatId="hierarchy" qsTypeId="urn:microsoft.com/office/officeart/2005/8/quickstyle/simple1" qsCatId="simple" csTypeId="urn:microsoft.com/office/officeart/2005/8/colors/accent1_2" csCatId="accent1"/>
      <dgm:spPr/>
    </dgm:pt>
    <dgm:pt modelId="{364F1A9D-3465-42D6-B97D-7BB24622DDF6}">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rgbClr val="FF0000"/>
              </a:solidFill>
              <a:effectLst/>
              <a:latin typeface="Arial" pitchFamily="34" charset="0"/>
              <a:cs typeface="Arial" pitchFamily="34" charset="0"/>
            </a:rPr>
            <a:t>النمو بالمضاعفة الخلوية</a:t>
          </a:r>
          <a:endParaRPr kumimoji="0" lang="en-US" sz="1600" b="1" i="0" u="none" strike="noStrike" cap="none" normalizeH="0" baseline="0" dirty="0" smtClean="0">
            <a:ln>
              <a:noFill/>
            </a:ln>
            <a:solidFill>
              <a:srgbClr val="FF0000"/>
            </a:solidFill>
            <a:effectLst/>
            <a:latin typeface="Arial" pitchFamily="34" charset="0"/>
            <a:cs typeface="Arial" pitchFamily="34" charset="0"/>
          </a:endParaRPr>
        </a:p>
      </dgm:t>
    </dgm:pt>
    <dgm:pt modelId="{18E19372-1DB0-4EEC-9147-3C32FEA451CD}" type="parTrans" cxnId="{3FDE78F4-16DB-4DEA-BE75-8A8BFDDB7973}">
      <dgm:prSet/>
      <dgm:spPr/>
      <dgm:t>
        <a:bodyPr/>
        <a:lstStyle/>
        <a:p>
          <a:pPr rtl="1"/>
          <a:endParaRPr lang="ar-SA"/>
        </a:p>
      </dgm:t>
    </dgm:pt>
    <dgm:pt modelId="{DA886D06-9AE2-440A-AE3C-84AB583399D1}" type="sibTrans" cxnId="{3FDE78F4-16DB-4DEA-BE75-8A8BFDDB7973}">
      <dgm:prSet/>
      <dgm:spPr/>
      <dgm:t>
        <a:bodyPr/>
        <a:lstStyle/>
        <a:p>
          <a:pPr rtl="1"/>
          <a:endParaRPr lang="ar-SA"/>
        </a:p>
      </dgm:t>
    </dgm:pt>
    <dgm:pt modelId="{67A6A67B-E7AE-468B-BBB2-4C413506DF8F}">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smtClean="0">
              <a:ln>
                <a:noFill/>
              </a:ln>
              <a:solidFill>
                <a:schemeClr val="accent2"/>
              </a:solidFill>
              <a:effectLst/>
              <a:latin typeface="Arial" pitchFamily="34" charset="0"/>
              <a:cs typeface="Arial" pitchFamily="34" charset="0"/>
            </a:rPr>
            <a:t>خلايا متجددة</a:t>
          </a: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b="1" i="0" u="none" strike="noStrike" cap="none" normalizeH="0" baseline="0" smtClean="0">
            <a:ln>
              <a:noFill/>
            </a:ln>
            <a:solidFill>
              <a:schemeClr val="accent2"/>
            </a:solidFill>
            <a:effectLst/>
            <a:latin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smtClean="0">
              <a:ln>
                <a:noFill/>
              </a:ln>
              <a:solidFill>
                <a:schemeClr val="tx1"/>
              </a:solidFill>
              <a:effectLst/>
              <a:latin typeface="Arial" pitchFamily="34" charset="0"/>
              <a:cs typeface="Arial" pitchFamily="34" charset="0"/>
            </a:rPr>
            <a:t>خلايا الدم    خلايا الجلد</a:t>
          </a:r>
          <a:endParaRPr kumimoji="0" lang="en-US" b="1" i="0" u="none" strike="noStrike" cap="none" normalizeH="0" baseline="0" smtClean="0">
            <a:ln>
              <a:noFill/>
            </a:ln>
            <a:solidFill>
              <a:schemeClr val="tx1"/>
            </a:solidFill>
            <a:effectLst/>
            <a:latin typeface="Arial" pitchFamily="34" charset="0"/>
            <a:cs typeface="Arial" pitchFamily="34" charset="0"/>
          </a:endParaRPr>
        </a:p>
      </dgm:t>
    </dgm:pt>
    <dgm:pt modelId="{4B34FE8F-7678-4C45-9E6B-D929B7010972}" type="parTrans" cxnId="{0CD4D532-0366-496A-9B0B-DEC2B3A48950}">
      <dgm:prSet/>
      <dgm:spPr/>
      <dgm:t>
        <a:bodyPr/>
        <a:lstStyle/>
        <a:p>
          <a:pPr rtl="1"/>
          <a:endParaRPr lang="ar-SA"/>
        </a:p>
      </dgm:t>
    </dgm:pt>
    <dgm:pt modelId="{A40DC5D8-7B8E-4B68-9150-66D74520F18B}" type="sibTrans" cxnId="{0CD4D532-0366-496A-9B0B-DEC2B3A48950}">
      <dgm:prSet/>
      <dgm:spPr/>
      <dgm:t>
        <a:bodyPr/>
        <a:lstStyle/>
        <a:p>
          <a:pPr rtl="1"/>
          <a:endParaRPr lang="ar-SA"/>
        </a:p>
      </dgm:t>
    </dgm:pt>
    <dgm:pt modelId="{40845E91-28DF-4DF0-8971-84F3F02DBB8B}">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smtClean="0">
              <a:ln>
                <a:noFill/>
              </a:ln>
              <a:solidFill>
                <a:schemeClr val="accent2"/>
              </a:solidFill>
              <a:effectLst/>
              <a:latin typeface="Arial" pitchFamily="34" charset="0"/>
              <a:cs typeface="Arial" pitchFamily="34" charset="0"/>
            </a:rPr>
            <a:t>خلايا مستمرة التكوين</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smtClean="0">
              <a:ln>
                <a:noFill/>
              </a:ln>
              <a:solidFill>
                <a:schemeClr val="tx1"/>
              </a:solidFill>
              <a:effectLst/>
              <a:latin typeface="Arial" pitchFamily="34" charset="0"/>
              <a:cs typeface="Arial" pitchFamily="34" charset="0"/>
            </a:rPr>
            <a:t>--------------------------</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smtClean="0">
              <a:ln>
                <a:noFill/>
              </a:ln>
              <a:solidFill>
                <a:schemeClr val="tx1"/>
              </a:solidFill>
              <a:effectLst/>
              <a:latin typeface="Arial" pitchFamily="34" charset="0"/>
              <a:cs typeface="Arial" pitchFamily="34" charset="0"/>
            </a:rPr>
            <a:t>ا               ا           ا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smtClean="0">
              <a:ln>
                <a:noFill/>
              </a:ln>
              <a:solidFill>
                <a:schemeClr val="tx1"/>
              </a:solidFill>
              <a:effectLst/>
              <a:latin typeface="Arial" pitchFamily="34" charset="0"/>
              <a:cs typeface="Arial" pitchFamily="34" charset="0"/>
            </a:rPr>
            <a:t> خلايا الكبد   خلايا الغدد خلايا العضلات</a:t>
          </a:r>
          <a:endParaRPr kumimoji="0" lang="en-US" b="1" i="0" u="none" strike="noStrike" cap="none" normalizeH="0" baseline="0" smtClean="0">
            <a:ln>
              <a:noFill/>
            </a:ln>
            <a:solidFill>
              <a:schemeClr val="tx1"/>
            </a:solidFill>
            <a:effectLst/>
            <a:latin typeface="Arial" pitchFamily="34" charset="0"/>
            <a:cs typeface="Arial" pitchFamily="34" charset="0"/>
          </a:endParaRPr>
        </a:p>
      </dgm:t>
    </dgm:pt>
    <dgm:pt modelId="{592F5B9D-5403-4577-8809-7079A5181116}" type="parTrans" cxnId="{C7C34996-70DE-407C-9A58-203C8F435D00}">
      <dgm:prSet/>
      <dgm:spPr/>
      <dgm:t>
        <a:bodyPr/>
        <a:lstStyle/>
        <a:p>
          <a:pPr rtl="1"/>
          <a:endParaRPr lang="ar-SA"/>
        </a:p>
      </dgm:t>
    </dgm:pt>
    <dgm:pt modelId="{B8D0F989-EB46-4614-9430-189C8A584B61}" type="sibTrans" cxnId="{C7C34996-70DE-407C-9A58-203C8F435D00}">
      <dgm:prSet/>
      <dgm:spPr/>
      <dgm:t>
        <a:bodyPr/>
        <a:lstStyle/>
        <a:p>
          <a:pPr rtl="1"/>
          <a:endParaRPr lang="ar-SA"/>
        </a:p>
      </dgm:t>
    </dgm:pt>
    <dgm:pt modelId="{EE093601-A480-46B8-A122-5BC9F72101FF}">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smtClean="0">
              <a:ln>
                <a:noFill/>
              </a:ln>
              <a:solidFill>
                <a:schemeClr val="accent2"/>
              </a:solidFill>
              <a:effectLst/>
              <a:latin typeface="Arial" pitchFamily="34" charset="0"/>
              <a:cs typeface="Arial" pitchFamily="34" charset="0"/>
            </a:rPr>
            <a:t>خلايا مستقرة التكوين</a:t>
          </a: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b="1" i="0" u="none" strike="noStrike" cap="none" normalizeH="0" baseline="0" smtClean="0">
            <a:ln>
              <a:noFill/>
            </a:ln>
            <a:solidFill>
              <a:schemeClr val="accent2"/>
            </a:solidFill>
            <a:effectLst/>
            <a:latin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smtClean="0">
              <a:ln>
                <a:noFill/>
              </a:ln>
              <a:solidFill>
                <a:schemeClr val="tx1"/>
              </a:solidFill>
              <a:effectLst/>
              <a:latin typeface="Arial" pitchFamily="34" charset="0"/>
              <a:cs typeface="Arial" pitchFamily="34" charset="0"/>
            </a:rPr>
            <a:t>الخلايا العصبية</a:t>
          </a:r>
          <a:endParaRPr kumimoji="0" lang="en-US" b="1" i="0" u="none" strike="noStrike" cap="none" normalizeH="0" baseline="0" smtClean="0">
            <a:ln>
              <a:noFill/>
            </a:ln>
            <a:solidFill>
              <a:schemeClr val="tx1"/>
            </a:solidFill>
            <a:effectLst/>
            <a:latin typeface="Arial" pitchFamily="34" charset="0"/>
            <a:cs typeface="Arial" pitchFamily="34" charset="0"/>
          </a:endParaRPr>
        </a:p>
      </dgm:t>
    </dgm:pt>
    <dgm:pt modelId="{28388D5E-BACF-4477-BF7E-A2F67CE79D3B}" type="parTrans" cxnId="{8ECBA98F-297D-4C3E-B18D-2611D753FE7F}">
      <dgm:prSet/>
      <dgm:spPr/>
      <dgm:t>
        <a:bodyPr/>
        <a:lstStyle/>
        <a:p>
          <a:pPr rtl="1"/>
          <a:endParaRPr lang="ar-SA"/>
        </a:p>
      </dgm:t>
    </dgm:pt>
    <dgm:pt modelId="{2A0B1918-5A82-4EF3-9F4C-86792FA2258B}" type="sibTrans" cxnId="{8ECBA98F-297D-4C3E-B18D-2611D753FE7F}">
      <dgm:prSet/>
      <dgm:spPr/>
      <dgm:t>
        <a:bodyPr/>
        <a:lstStyle/>
        <a:p>
          <a:pPr rtl="1"/>
          <a:endParaRPr lang="ar-SA"/>
        </a:p>
      </dgm:t>
    </dgm:pt>
    <dgm:pt modelId="{7BD093DC-0444-4922-8415-A5920C85F8AF}" type="pres">
      <dgm:prSet presAssocID="{6CF1CCC8-225E-45EC-8FC8-8AAA85087AC0}" presName="hierChild1" presStyleCnt="0">
        <dgm:presLayoutVars>
          <dgm:orgChart val="1"/>
          <dgm:chPref val="1"/>
          <dgm:dir/>
          <dgm:animOne val="branch"/>
          <dgm:animLvl val="lvl"/>
          <dgm:resizeHandles/>
        </dgm:presLayoutVars>
      </dgm:prSet>
      <dgm:spPr/>
    </dgm:pt>
    <dgm:pt modelId="{84DAA7D6-FD5D-41B5-ADDA-10DE43EAF60A}" type="pres">
      <dgm:prSet presAssocID="{364F1A9D-3465-42D6-B97D-7BB24622DDF6}" presName="hierRoot1" presStyleCnt="0">
        <dgm:presLayoutVars>
          <dgm:hierBranch/>
        </dgm:presLayoutVars>
      </dgm:prSet>
      <dgm:spPr/>
    </dgm:pt>
    <dgm:pt modelId="{E5374129-320C-4165-B61F-E23428A9BFB3}" type="pres">
      <dgm:prSet presAssocID="{364F1A9D-3465-42D6-B97D-7BB24622DDF6}" presName="rootComposite1" presStyleCnt="0"/>
      <dgm:spPr/>
    </dgm:pt>
    <dgm:pt modelId="{6AF25749-ABD6-4A71-8B68-63162A129BB1}" type="pres">
      <dgm:prSet presAssocID="{364F1A9D-3465-42D6-B97D-7BB24622DDF6}" presName="rootText1" presStyleLbl="node0" presStyleIdx="0" presStyleCnt="1">
        <dgm:presLayoutVars>
          <dgm:chPref val="3"/>
        </dgm:presLayoutVars>
      </dgm:prSet>
      <dgm:spPr/>
      <dgm:t>
        <a:bodyPr/>
        <a:lstStyle/>
        <a:p>
          <a:pPr rtl="1"/>
          <a:endParaRPr lang="ar-SA"/>
        </a:p>
      </dgm:t>
    </dgm:pt>
    <dgm:pt modelId="{8B4D4B48-83A5-4BFF-9361-E8772A6E5447}" type="pres">
      <dgm:prSet presAssocID="{364F1A9D-3465-42D6-B97D-7BB24622DDF6}" presName="rootConnector1" presStyleLbl="node1" presStyleIdx="0" presStyleCnt="0"/>
      <dgm:spPr/>
      <dgm:t>
        <a:bodyPr/>
        <a:lstStyle/>
        <a:p>
          <a:pPr rtl="1"/>
          <a:endParaRPr lang="ar-SA"/>
        </a:p>
      </dgm:t>
    </dgm:pt>
    <dgm:pt modelId="{31C692FE-D231-45E2-B1EC-A24B7A670833}" type="pres">
      <dgm:prSet presAssocID="{364F1A9D-3465-42D6-B97D-7BB24622DDF6}" presName="hierChild2" presStyleCnt="0"/>
      <dgm:spPr/>
    </dgm:pt>
    <dgm:pt modelId="{5B3379F1-5EE7-4D9A-8A92-08EFD5EEBC79}" type="pres">
      <dgm:prSet presAssocID="{4B34FE8F-7678-4C45-9E6B-D929B7010972}" presName="Name35" presStyleLbl="parChTrans1D2" presStyleIdx="0" presStyleCnt="3"/>
      <dgm:spPr/>
      <dgm:t>
        <a:bodyPr/>
        <a:lstStyle/>
        <a:p>
          <a:pPr rtl="1"/>
          <a:endParaRPr lang="ar-SA"/>
        </a:p>
      </dgm:t>
    </dgm:pt>
    <dgm:pt modelId="{FCAB6666-5FEF-45B2-8B0A-81B72B0DF19C}" type="pres">
      <dgm:prSet presAssocID="{67A6A67B-E7AE-468B-BBB2-4C413506DF8F}" presName="hierRoot2" presStyleCnt="0">
        <dgm:presLayoutVars>
          <dgm:hierBranch/>
        </dgm:presLayoutVars>
      </dgm:prSet>
      <dgm:spPr/>
    </dgm:pt>
    <dgm:pt modelId="{A8CCC5B4-C997-486B-8D06-4E2162229E62}" type="pres">
      <dgm:prSet presAssocID="{67A6A67B-E7AE-468B-BBB2-4C413506DF8F}" presName="rootComposite" presStyleCnt="0"/>
      <dgm:spPr/>
    </dgm:pt>
    <dgm:pt modelId="{CB037369-D0D0-4E6F-8773-727F5F791EB7}" type="pres">
      <dgm:prSet presAssocID="{67A6A67B-E7AE-468B-BBB2-4C413506DF8F}" presName="rootText" presStyleLbl="node2" presStyleIdx="0" presStyleCnt="3">
        <dgm:presLayoutVars>
          <dgm:chPref val="3"/>
        </dgm:presLayoutVars>
      </dgm:prSet>
      <dgm:spPr/>
      <dgm:t>
        <a:bodyPr/>
        <a:lstStyle/>
        <a:p>
          <a:pPr rtl="1"/>
          <a:endParaRPr lang="ar-SA"/>
        </a:p>
      </dgm:t>
    </dgm:pt>
    <dgm:pt modelId="{14AC6DEA-E48C-454F-9047-8D5FF31F1C5E}" type="pres">
      <dgm:prSet presAssocID="{67A6A67B-E7AE-468B-BBB2-4C413506DF8F}" presName="rootConnector" presStyleLbl="node2" presStyleIdx="0" presStyleCnt="3"/>
      <dgm:spPr/>
      <dgm:t>
        <a:bodyPr/>
        <a:lstStyle/>
        <a:p>
          <a:pPr rtl="1"/>
          <a:endParaRPr lang="ar-SA"/>
        </a:p>
      </dgm:t>
    </dgm:pt>
    <dgm:pt modelId="{8A0F4418-51BA-4DCA-ADC3-CE71E1F28015}" type="pres">
      <dgm:prSet presAssocID="{67A6A67B-E7AE-468B-BBB2-4C413506DF8F}" presName="hierChild4" presStyleCnt="0"/>
      <dgm:spPr/>
    </dgm:pt>
    <dgm:pt modelId="{D5FEB8C5-D8DE-4C4D-BBFE-F59B7700C2CC}" type="pres">
      <dgm:prSet presAssocID="{67A6A67B-E7AE-468B-BBB2-4C413506DF8F}" presName="hierChild5" presStyleCnt="0"/>
      <dgm:spPr/>
    </dgm:pt>
    <dgm:pt modelId="{1D4243CB-1082-4356-8522-204882F3493C}" type="pres">
      <dgm:prSet presAssocID="{592F5B9D-5403-4577-8809-7079A5181116}" presName="Name35" presStyleLbl="parChTrans1D2" presStyleIdx="1" presStyleCnt="3"/>
      <dgm:spPr/>
      <dgm:t>
        <a:bodyPr/>
        <a:lstStyle/>
        <a:p>
          <a:pPr rtl="1"/>
          <a:endParaRPr lang="ar-SA"/>
        </a:p>
      </dgm:t>
    </dgm:pt>
    <dgm:pt modelId="{484932B9-D8BD-40C1-99D6-93F10CA49B0A}" type="pres">
      <dgm:prSet presAssocID="{40845E91-28DF-4DF0-8971-84F3F02DBB8B}" presName="hierRoot2" presStyleCnt="0">
        <dgm:presLayoutVars>
          <dgm:hierBranch/>
        </dgm:presLayoutVars>
      </dgm:prSet>
      <dgm:spPr/>
    </dgm:pt>
    <dgm:pt modelId="{3A469750-E240-4E68-B823-C0BE89D61149}" type="pres">
      <dgm:prSet presAssocID="{40845E91-28DF-4DF0-8971-84F3F02DBB8B}" presName="rootComposite" presStyleCnt="0"/>
      <dgm:spPr/>
    </dgm:pt>
    <dgm:pt modelId="{9648295C-98AA-4F81-B383-E618B79F09F2}" type="pres">
      <dgm:prSet presAssocID="{40845E91-28DF-4DF0-8971-84F3F02DBB8B}" presName="rootText" presStyleLbl="node2" presStyleIdx="1" presStyleCnt="3">
        <dgm:presLayoutVars>
          <dgm:chPref val="3"/>
        </dgm:presLayoutVars>
      </dgm:prSet>
      <dgm:spPr/>
      <dgm:t>
        <a:bodyPr/>
        <a:lstStyle/>
        <a:p>
          <a:pPr rtl="1"/>
          <a:endParaRPr lang="ar-SA"/>
        </a:p>
      </dgm:t>
    </dgm:pt>
    <dgm:pt modelId="{847573BC-DCD2-453D-BD41-5F923B11ADAF}" type="pres">
      <dgm:prSet presAssocID="{40845E91-28DF-4DF0-8971-84F3F02DBB8B}" presName="rootConnector" presStyleLbl="node2" presStyleIdx="1" presStyleCnt="3"/>
      <dgm:spPr/>
      <dgm:t>
        <a:bodyPr/>
        <a:lstStyle/>
        <a:p>
          <a:pPr rtl="1"/>
          <a:endParaRPr lang="ar-SA"/>
        </a:p>
      </dgm:t>
    </dgm:pt>
    <dgm:pt modelId="{7495936A-81DE-4BD8-AEF5-77FF8FA572FD}" type="pres">
      <dgm:prSet presAssocID="{40845E91-28DF-4DF0-8971-84F3F02DBB8B}" presName="hierChild4" presStyleCnt="0"/>
      <dgm:spPr/>
    </dgm:pt>
    <dgm:pt modelId="{3F29E8EE-1AF3-4351-8A6B-79E6C2B40742}" type="pres">
      <dgm:prSet presAssocID="{40845E91-28DF-4DF0-8971-84F3F02DBB8B}" presName="hierChild5" presStyleCnt="0"/>
      <dgm:spPr/>
    </dgm:pt>
    <dgm:pt modelId="{4C331FBE-FF7F-4065-9D3E-8092FBD7C8CD}" type="pres">
      <dgm:prSet presAssocID="{28388D5E-BACF-4477-BF7E-A2F67CE79D3B}" presName="Name35" presStyleLbl="parChTrans1D2" presStyleIdx="2" presStyleCnt="3"/>
      <dgm:spPr/>
      <dgm:t>
        <a:bodyPr/>
        <a:lstStyle/>
        <a:p>
          <a:pPr rtl="1"/>
          <a:endParaRPr lang="ar-SA"/>
        </a:p>
      </dgm:t>
    </dgm:pt>
    <dgm:pt modelId="{ECC667FB-70DE-4A89-84CD-0E3DDA00C8F5}" type="pres">
      <dgm:prSet presAssocID="{EE093601-A480-46B8-A122-5BC9F72101FF}" presName="hierRoot2" presStyleCnt="0">
        <dgm:presLayoutVars>
          <dgm:hierBranch/>
        </dgm:presLayoutVars>
      </dgm:prSet>
      <dgm:spPr/>
    </dgm:pt>
    <dgm:pt modelId="{DEF717BA-5A44-4E4B-8FB2-415A5132C0E6}" type="pres">
      <dgm:prSet presAssocID="{EE093601-A480-46B8-A122-5BC9F72101FF}" presName="rootComposite" presStyleCnt="0"/>
      <dgm:spPr/>
    </dgm:pt>
    <dgm:pt modelId="{A3764196-A8D5-4544-9552-5CC9F04DD23B}" type="pres">
      <dgm:prSet presAssocID="{EE093601-A480-46B8-A122-5BC9F72101FF}" presName="rootText" presStyleLbl="node2" presStyleIdx="2" presStyleCnt="3">
        <dgm:presLayoutVars>
          <dgm:chPref val="3"/>
        </dgm:presLayoutVars>
      </dgm:prSet>
      <dgm:spPr/>
      <dgm:t>
        <a:bodyPr/>
        <a:lstStyle/>
        <a:p>
          <a:pPr rtl="1"/>
          <a:endParaRPr lang="ar-SA"/>
        </a:p>
      </dgm:t>
    </dgm:pt>
    <dgm:pt modelId="{5A2CAB3E-2A95-46E4-AFC0-0203BB69A56E}" type="pres">
      <dgm:prSet presAssocID="{EE093601-A480-46B8-A122-5BC9F72101FF}" presName="rootConnector" presStyleLbl="node2" presStyleIdx="2" presStyleCnt="3"/>
      <dgm:spPr/>
      <dgm:t>
        <a:bodyPr/>
        <a:lstStyle/>
        <a:p>
          <a:pPr rtl="1"/>
          <a:endParaRPr lang="ar-SA"/>
        </a:p>
      </dgm:t>
    </dgm:pt>
    <dgm:pt modelId="{8D9CEDA3-A4C8-4EAF-B3DD-4441E10E90F4}" type="pres">
      <dgm:prSet presAssocID="{EE093601-A480-46B8-A122-5BC9F72101FF}" presName="hierChild4" presStyleCnt="0"/>
      <dgm:spPr/>
    </dgm:pt>
    <dgm:pt modelId="{2360998F-F0BF-442F-A6AE-350905D039B7}" type="pres">
      <dgm:prSet presAssocID="{EE093601-A480-46B8-A122-5BC9F72101FF}" presName="hierChild5" presStyleCnt="0"/>
      <dgm:spPr/>
    </dgm:pt>
    <dgm:pt modelId="{28820320-69F2-4F3A-9F6C-829BE5F494CD}" type="pres">
      <dgm:prSet presAssocID="{364F1A9D-3465-42D6-B97D-7BB24622DDF6}" presName="hierChild3" presStyleCnt="0"/>
      <dgm:spPr/>
    </dgm:pt>
  </dgm:ptLst>
  <dgm:cxnLst>
    <dgm:cxn modelId="{F3949122-98FD-42EF-A520-4D2FF571CBB8}" type="presOf" srcId="{364F1A9D-3465-42D6-B97D-7BB24622DDF6}" destId="{8B4D4B48-83A5-4BFF-9361-E8772A6E5447}" srcOrd="1" destOrd="0" presId="urn:microsoft.com/office/officeart/2005/8/layout/orgChart1"/>
    <dgm:cxn modelId="{9553933D-F5B2-401F-B807-2AB2285F0544}" type="presOf" srcId="{67A6A67B-E7AE-468B-BBB2-4C413506DF8F}" destId="{CB037369-D0D0-4E6F-8773-727F5F791EB7}" srcOrd="0" destOrd="0" presId="urn:microsoft.com/office/officeart/2005/8/layout/orgChart1"/>
    <dgm:cxn modelId="{C7C34996-70DE-407C-9A58-203C8F435D00}" srcId="{364F1A9D-3465-42D6-B97D-7BB24622DDF6}" destId="{40845E91-28DF-4DF0-8971-84F3F02DBB8B}" srcOrd="1" destOrd="0" parTransId="{592F5B9D-5403-4577-8809-7079A5181116}" sibTransId="{B8D0F989-EB46-4614-9430-189C8A584B61}"/>
    <dgm:cxn modelId="{49A98F36-9507-4A45-8AF0-63E84C61930A}" type="presOf" srcId="{28388D5E-BACF-4477-BF7E-A2F67CE79D3B}" destId="{4C331FBE-FF7F-4065-9D3E-8092FBD7C8CD}" srcOrd="0" destOrd="0" presId="urn:microsoft.com/office/officeart/2005/8/layout/orgChart1"/>
    <dgm:cxn modelId="{E862D5B7-A824-4BD0-B16D-3F45C2AA1FC1}" type="presOf" srcId="{40845E91-28DF-4DF0-8971-84F3F02DBB8B}" destId="{9648295C-98AA-4F81-B383-E618B79F09F2}" srcOrd="0" destOrd="0" presId="urn:microsoft.com/office/officeart/2005/8/layout/orgChart1"/>
    <dgm:cxn modelId="{D2C2BF86-CBC2-4F51-B5E8-BC0BED5B7D59}" type="presOf" srcId="{67A6A67B-E7AE-468B-BBB2-4C413506DF8F}" destId="{14AC6DEA-E48C-454F-9047-8D5FF31F1C5E}" srcOrd="1" destOrd="0" presId="urn:microsoft.com/office/officeart/2005/8/layout/orgChart1"/>
    <dgm:cxn modelId="{F473C736-79FA-4243-8404-1A41ACD661C1}" type="presOf" srcId="{364F1A9D-3465-42D6-B97D-7BB24622DDF6}" destId="{6AF25749-ABD6-4A71-8B68-63162A129BB1}" srcOrd="0" destOrd="0" presId="urn:microsoft.com/office/officeart/2005/8/layout/orgChart1"/>
    <dgm:cxn modelId="{0CD4D532-0366-496A-9B0B-DEC2B3A48950}" srcId="{364F1A9D-3465-42D6-B97D-7BB24622DDF6}" destId="{67A6A67B-E7AE-468B-BBB2-4C413506DF8F}" srcOrd="0" destOrd="0" parTransId="{4B34FE8F-7678-4C45-9E6B-D929B7010972}" sibTransId="{A40DC5D8-7B8E-4B68-9150-66D74520F18B}"/>
    <dgm:cxn modelId="{BD7748F9-A665-4C8F-A532-7A323B440714}" type="presOf" srcId="{40845E91-28DF-4DF0-8971-84F3F02DBB8B}" destId="{847573BC-DCD2-453D-BD41-5F923B11ADAF}" srcOrd="1" destOrd="0" presId="urn:microsoft.com/office/officeart/2005/8/layout/orgChart1"/>
    <dgm:cxn modelId="{07E21D34-AB8E-49D0-A45B-73663CFA6A1D}" type="presOf" srcId="{EE093601-A480-46B8-A122-5BC9F72101FF}" destId="{A3764196-A8D5-4544-9552-5CC9F04DD23B}" srcOrd="0" destOrd="0" presId="urn:microsoft.com/office/officeart/2005/8/layout/orgChart1"/>
    <dgm:cxn modelId="{7450259A-9A5A-4590-88E8-0C34B7AF20AA}" type="presOf" srcId="{EE093601-A480-46B8-A122-5BC9F72101FF}" destId="{5A2CAB3E-2A95-46E4-AFC0-0203BB69A56E}" srcOrd="1" destOrd="0" presId="urn:microsoft.com/office/officeart/2005/8/layout/orgChart1"/>
    <dgm:cxn modelId="{2C622987-DC61-443F-B611-83E76AAC8053}" type="presOf" srcId="{4B34FE8F-7678-4C45-9E6B-D929B7010972}" destId="{5B3379F1-5EE7-4D9A-8A92-08EFD5EEBC79}" srcOrd="0" destOrd="0" presId="urn:microsoft.com/office/officeart/2005/8/layout/orgChart1"/>
    <dgm:cxn modelId="{50BCEEF6-7F2B-4E78-B7A2-C103122DAD4F}" type="presOf" srcId="{592F5B9D-5403-4577-8809-7079A5181116}" destId="{1D4243CB-1082-4356-8522-204882F3493C}" srcOrd="0" destOrd="0" presId="urn:microsoft.com/office/officeart/2005/8/layout/orgChart1"/>
    <dgm:cxn modelId="{8ECBA98F-297D-4C3E-B18D-2611D753FE7F}" srcId="{364F1A9D-3465-42D6-B97D-7BB24622DDF6}" destId="{EE093601-A480-46B8-A122-5BC9F72101FF}" srcOrd="2" destOrd="0" parTransId="{28388D5E-BACF-4477-BF7E-A2F67CE79D3B}" sibTransId="{2A0B1918-5A82-4EF3-9F4C-86792FA2258B}"/>
    <dgm:cxn modelId="{3FDE78F4-16DB-4DEA-BE75-8A8BFDDB7973}" srcId="{6CF1CCC8-225E-45EC-8FC8-8AAA85087AC0}" destId="{364F1A9D-3465-42D6-B97D-7BB24622DDF6}" srcOrd="0" destOrd="0" parTransId="{18E19372-1DB0-4EEC-9147-3C32FEA451CD}" sibTransId="{DA886D06-9AE2-440A-AE3C-84AB583399D1}"/>
    <dgm:cxn modelId="{3B2654EB-CAEC-4B5F-9008-CA3657F2DF7B}" type="presOf" srcId="{6CF1CCC8-225E-45EC-8FC8-8AAA85087AC0}" destId="{7BD093DC-0444-4922-8415-A5920C85F8AF}" srcOrd="0" destOrd="0" presId="urn:microsoft.com/office/officeart/2005/8/layout/orgChart1"/>
    <dgm:cxn modelId="{2B3635F7-8507-4B83-8079-08366004E0B8}" type="presParOf" srcId="{7BD093DC-0444-4922-8415-A5920C85F8AF}" destId="{84DAA7D6-FD5D-41B5-ADDA-10DE43EAF60A}" srcOrd="0" destOrd="0" presId="urn:microsoft.com/office/officeart/2005/8/layout/orgChart1"/>
    <dgm:cxn modelId="{5BE43FFE-0EE8-489D-A14C-57F5850725A3}" type="presParOf" srcId="{84DAA7D6-FD5D-41B5-ADDA-10DE43EAF60A}" destId="{E5374129-320C-4165-B61F-E23428A9BFB3}" srcOrd="0" destOrd="0" presId="urn:microsoft.com/office/officeart/2005/8/layout/orgChart1"/>
    <dgm:cxn modelId="{C42EEEBF-BDBC-43A0-88F6-BE9342057B3C}" type="presParOf" srcId="{E5374129-320C-4165-B61F-E23428A9BFB3}" destId="{6AF25749-ABD6-4A71-8B68-63162A129BB1}" srcOrd="0" destOrd="0" presId="urn:microsoft.com/office/officeart/2005/8/layout/orgChart1"/>
    <dgm:cxn modelId="{9947C4D2-F786-4906-BEEB-465288ABC68F}" type="presParOf" srcId="{E5374129-320C-4165-B61F-E23428A9BFB3}" destId="{8B4D4B48-83A5-4BFF-9361-E8772A6E5447}" srcOrd="1" destOrd="0" presId="urn:microsoft.com/office/officeart/2005/8/layout/orgChart1"/>
    <dgm:cxn modelId="{F39BAAEE-4887-41AE-B2AF-84A867AF28E1}" type="presParOf" srcId="{84DAA7D6-FD5D-41B5-ADDA-10DE43EAF60A}" destId="{31C692FE-D231-45E2-B1EC-A24B7A670833}" srcOrd="1" destOrd="0" presId="urn:microsoft.com/office/officeart/2005/8/layout/orgChart1"/>
    <dgm:cxn modelId="{8944B8EA-4370-4C32-A0A5-CF0ECFE2969C}" type="presParOf" srcId="{31C692FE-D231-45E2-B1EC-A24B7A670833}" destId="{5B3379F1-5EE7-4D9A-8A92-08EFD5EEBC79}" srcOrd="0" destOrd="0" presId="urn:microsoft.com/office/officeart/2005/8/layout/orgChart1"/>
    <dgm:cxn modelId="{F1A6C817-3879-4A34-98FE-B61032F45DED}" type="presParOf" srcId="{31C692FE-D231-45E2-B1EC-A24B7A670833}" destId="{FCAB6666-5FEF-45B2-8B0A-81B72B0DF19C}" srcOrd="1" destOrd="0" presId="urn:microsoft.com/office/officeart/2005/8/layout/orgChart1"/>
    <dgm:cxn modelId="{61904C27-4BB9-4724-9D08-4D825ACFD95A}" type="presParOf" srcId="{FCAB6666-5FEF-45B2-8B0A-81B72B0DF19C}" destId="{A8CCC5B4-C997-486B-8D06-4E2162229E62}" srcOrd="0" destOrd="0" presId="urn:microsoft.com/office/officeart/2005/8/layout/orgChart1"/>
    <dgm:cxn modelId="{A704C734-034C-44CA-8530-F61B703E7C09}" type="presParOf" srcId="{A8CCC5B4-C997-486B-8D06-4E2162229E62}" destId="{CB037369-D0D0-4E6F-8773-727F5F791EB7}" srcOrd="0" destOrd="0" presId="urn:microsoft.com/office/officeart/2005/8/layout/orgChart1"/>
    <dgm:cxn modelId="{22FA7191-6F59-4D92-8BD1-2F820A47142F}" type="presParOf" srcId="{A8CCC5B4-C997-486B-8D06-4E2162229E62}" destId="{14AC6DEA-E48C-454F-9047-8D5FF31F1C5E}" srcOrd="1" destOrd="0" presId="urn:microsoft.com/office/officeart/2005/8/layout/orgChart1"/>
    <dgm:cxn modelId="{7249F0A7-4315-4351-9E1D-84E4762CF65A}" type="presParOf" srcId="{FCAB6666-5FEF-45B2-8B0A-81B72B0DF19C}" destId="{8A0F4418-51BA-4DCA-ADC3-CE71E1F28015}" srcOrd="1" destOrd="0" presId="urn:microsoft.com/office/officeart/2005/8/layout/orgChart1"/>
    <dgm:cxn modelId="{D31206A5-929F-4C96-8FC9-83F344742B52}" type="presParOf" srcId="{FCAB6666-5FEF-45B2-8B0A-81B72B0DF19C}" destId="{D5FEB8C5-D8DE-4C4D-BBFE-F59B7700C2CC}" srcOrd="2" destOrd="0" presId="urn:microsoft.com/office/officeart/2005/8/layout/orgChart1"/>
    <dgm:cxn modelId="{CD434936-4099-4089-BFB2-32830BD9C86F}" type="presParOf" srcId="{31C692FE-D231-45E2-B1EC-A24B7A670833}" destId="{1D4243CB-1082-4356-8522-204882F3493C}" srcOrd="2" destOrd="0" presId="urn:microsoft.com/office/officeart/2005/8/layout/orgChart1"/>
    <dgm:cxn modelId="{D2D77367-44B6-4293-B4F3-F3BA0016F412}" type="presParOf" srcId="{31C692FE-D231-45E2-B1EC-A24B7A670833}" destId="{484932B9-D8BD-40C1-99D6-93F10CA49B0A}" srcOrd="3" destOrd="0" presId="urn:microsoft.com/office/officeart/2005/8/layout/orgChart1"/>
    <dgm:cxn modelId="{4DEF0E50-3CBA-4FBC-B101-CFD95805522A}" type="presParOf" srcId="{484932B9-D8BD-40C1-99D6-93F10CA49B0A}" destId="{3A469750-E240-4E68-B823-C0BE89D61149}" srcOrd="0" destOrd="0" presId="urn:microsoft.com/office/officeart/2005/8/layout/orgChart1"/>
    <dgm:cxn modelId="{D1F9E5B1-F847-4E34-A619-C6D91FA82653}" type="presParOf" srcId="{3A469750-E240-4E68-B823-C0BE89D61149}" destId="{9648295C-98AA-4F81-B383-E618B79F09F2}" srcOrd="0" destOrd="0" presId="urn:microsoft.com/office/officeart/2005/8/layout/orgChart1"/>
    <dgm:cxn modelId="{ABF2EE77-8873-4644-BD1C-47A361FE060B}" type="presParOf" srcId="{3A469750-E240-4E68-B823-C0BE89D61149}" destId="{847573BC-DCD2-453D-BD41-5F923B11ADAF}" srcOrd="1" destOrd="0" presId="urn:microsoft.com/office/officeart/2005/8/layout/orgChart1"/>
    <dgm:cxn modelId="{20428693-ED62-4273-B03D-356CDD7C4554}" type="presParOf" srcId="{484932B9-D8BD-40C1-99D6-93F10CA49B0A}" destId="{7495936A-81DE-4BD8-AEF5-77FF8FA572FD}" srcOrd="1" destOrd="0" presId="urn:microsoft.com/office/officeart/2005/8/layout/orgChart1"/>
    <dgm:cxn modelId="{31A95A4B-369F-47D3-81BA-9EEC9B296262}" type="presParOf" srcId="{484932B9-D8BD-40C1-99D6-93F10CA49B0A}" destId="{3F29E8EE-1AF3-4351-8A6B-79E6C2B40742}" srcOrd="2" destOrd="0" presId="urn:microsoft.com/office/officeart/2005/8/layout/orgChart1"/>
    <dgm:cxn modelId="{128185DE-4156-4EE0-BD06-9176F7BFC1A9}" type="presParOf" srcId="{31C692FE-D231-45E2-B1EC-A24B7A670833}" destId="{4C331FBE-FF7F-4065-9D3E-8092FBD7C8CD}" srcOrd="4" destOrd="0" presId="urn:microsoft.com/office/officeart/2005/8/layout/orgChart1"/>
    <dgm:cxn modelId="{7E230968-075E-4D34-BF34-3698A277B72F}" type="presParOf" srcId="{31C692FE-D231-45E2-B1EC-A24B7A670833}" destId="{ECC667FB-70DE-4A89-84CD-0E3DDA00C8F5}" srcOrd="5" destOrd="0" presId="urn:microsoft.com/office/officeart/2005/8/layout/orgChart1"/>
    <dgm:cxn modelId="{9E48A44B-F9E3-41D6-BDE0-A54B2187056D}" type="presParOf" srcId="{ECC667FB-70DE-4A89-84CD-0E3DDA00C8F5}" destId="{DEF717BA-5A44-4E4B-8FB2-415A5132C0E6}" srcOrd="0" destOrd="0" presId="urn:microsoft.com/office/officeart/2005/8/layout/orgChart1"/>
    <dgm:cxn modelId="{09BAFBBA-9235-447A-A9AB-0C29C3E436B3}" type="presParOf" srcId="{DEF717BA-5A44-4E4B-8FB2-415A5132C0E6}" destId="{A3764196-A8D5-4544-9552-5CC9F04DD23B}" srcOrd="0" destOrd="0" presId="urn:microsoft.com/office/officeart/2005/8/layout/orgChart1"/>
    <dgm:cxn modelId="{2310F93C-B908-4A88-8B31-51BF81F3C2B5}" type="presParOf" srcId="{DEF717BA-5A44-4E4B-8FB2-415A5132C0E6}" destId="{5A2CAB3E-2A95-46E4-AFC0-0203BB69A56E}" srcOrd="1" destOrd="0" presId="urn:microsoft.com/office/officeart/2005/8/layout/orgChart1"/>
    <dgm:cxn modelId="{D85FC00A-005B-4857-A22A-D8A87A186827}" type="presParOf" srcId="{ECC667FB-70DE-4A89-84CD-0E3DDA00C8F5}" destId="{8D9CEDA3-A4C8-4EAF-B3DD-4441E10E90F4}" srcOrd="1" destOrd="0" presId="urn:microsoft.com/office/officeart/2005/8/layout/orgChart1"/>
    <dgm:cxn modelId="{1408A984-A7E2-483E-9322-1C43DC0EC699}" type="presParOf" srcId="{ECC667FB-70DE-4A89-84CD-0E3DDA00C8F5}" destId="{2360998F-F0BF-442F-A6AE-350905D039B7}" srcOrd="2" destOrd="0" presId="urn:microsoft.com/office/officeart/2005/8/layout/orgChart1"/>
    <dgm:cxn modelId="{EF5AFD03-DDDE-4B9E-9BEF-2B695CFE8EA1}" type="presParOf" srcId="{84DAA7D6-FD5D-41B5-ADDA-10DE43EAF60A}" destId="{28820320-69F2-4F3A-9F6C-829BE5F494CD}"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9F28CF-3B75-4A75-B987-1A2128518321}" type="doc">
      <dgm:prSet loTypeId="urn:microsoft.com/office/officeart/2005/8/layout/orgChart1" loCatId="hierarchy" qsTypeId="urn:microsoft.com/office/officeart/2005/8/quickstyle/simple1" qsCatId="simple" csTypeId="urn:microsoft.com/office/officeart/2005/8/colors/accent1_2" csCatId="accent1"/>
      <dgm:spPr/>
    </dgm:pt>
    <dgm:pt modelId="{C80DCF5F-C05D-4F3F-9057-6EAB35B9031D}">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rPr>
            <a:t>التكوين</a:t>
          </a:r>
          <a:endParaRPr kumimoji="0" lang="en-US"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rPr>
            <a:t>Development</a:t>
          </a:r>
        </a:p>
      </dgm:t>
    </dgm:pt>
    <dgm:pt modelId="{8E24D8D2-D5C0-46CA-8B5B-10EF7E89DBCD}" type="parTrans" cxnId="{6E762F0D-9D57-41EE-A8DD-6F45CC72632B}">
      <dgm:prSet/>
      <dgm:spPr/>
      <dgm:t>
        <a:bodyPr/>
        <a:lstStyle/>
        <a:p>
          <a:pPr rtl="1"/>
          <a:endParaRPr lang="ar-SA"/>
        </a:p>
      </dgm:t>
    </dgm:pt>
    <dgm:pt modelId="{A39DAFBF-4105-405F-9769-EFFA00BB0B37}" type="sibTrans" cxnId="{6E762F0D-9D57-41EE-A8DD-6F45CC72632B}">
      <dgm:prSet/>
      <dgm:spPr/>
      <dgm:t>
        <a:bodyPr/>
        <a:lstStyle/>
        <a:p>
          <a:pPr rtl="1"/>
          <a:endParaRPr lang="ar-SA"/>
        </a:p>
      </dgm:t>
    </dgm:pt>
    <dgm:pt modelId="{A6762E55-AE48-4489-965E-6055DC80CA23}">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pitchFamily="34" charset="0"/>
              <a:cs typeface="Arial" pitchFamily="34" charset="0"/>
            </a:rPr>
            <a:t>Cell Differentiation</a:t>
          </a:r>
          <a:r>
            <a:rPr kumimoji="0" lang="ar-SA" b="0" i="0" u="none" strike="noStrike" cap="none" normalizeH="0" baseline="0" smtClean="0">
              <a:ln>
                <a:noFill/>
              </a:ln>
              <a:solidFill>
                <a:schemeClr val="tx1"/>
              </a:solidFill>
              <a:effectLst/>
              <a:latin typeface="Arial" pitchFamily="34" charset="0"/>
              <a:cs typeface="Arial" pitchFamily="34" charset="0"/>
            </a:rPr>
            <a:t>التمايز الخلوي</a:t>
          </a:r>
          <a:r>
            <a:rPr kumimoji="0" lang="en-US" b="0" i="0" u="none" strike="noStrike" cap="none" normalizeH="0" baseline="0" smtClean="0">
              <a:ln>
                <a:noFill/>
              </a:ln>
              <a:solidFill>
                <a:schemeClr val="tx1"/>
              </a:solidFill>
              <a:effectLst/>
              <a:latin typeface="Arial" pitchFamily="34" charset="0"/>
              <a:cs typeface="Arial" pitchFamily="34" charset="0"/>
            </a:rPr>
            <a:t> </a:t>
          </a:r>
        </a:p>
      </dgm:t>
    </dgm:pt>
    <dgm:pt modelId="{EDE6A71B-C644-46B2-92EB-02C9D1BE913C}" type="parTrans" cxnId="{4F35F46E-E5FB-47D4-95D6-D99D35EF3848}">
      <dgm:prSet/>
      <dgm:spPr/>
      <dgm:t>
        <a:bodyPr/>
        <a:lstStyle/>
        <a:p>
          <a:pPr rtl="1"/>
          <a:endParaRPr lang="ar-SA"/>
        </a:p>
      </dgm:t>
    </dgm:pt>
    <dgm:pt modelId="{29179228-4B15-4A94-A934-3E7DBF2BA3F4}" type="sibTrans" cxnId="{4F35F46E-E5FB-47D4-95D6-D99D35EF3848}">
      <dgm:prSet/>
      <dgm:spPr/>
      <dgm:t>
        <a:bodyPr/>
        <a:lstStyle/>
        <a:p>
          <a:pPr rtl="1"/>
          <a:endParaRPr lang="ar-SA"/>
        </a:p>
      </dgm:t>
    </dgm:pt>
    <dgm:pt modelId="{210B002B-73B8-489E-8CE0-47FB44F85411}">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pitchFamily="34" charset="0"/>
              <a:cs typeface="Arial" pitchFamily="34" charset="0"/>
            </a:rPr>
            <a:t> Growth</a:t>
          </a:r>
          <a:r>
            <a:rPr kumimoji="0" lang="ar-SA" b="0" i="0" u="none" strike="noStrike" cap="none" normalizeH="0" baseline="0" smtClean="0">
              <a:ln>
                <a:noFill/>
              </a:ln>
              <a:solidFill>
                <a:schemeClr val="tx1"/>
              </a:solidFill>
              <a:effectLst/>
              <a:latin typeface="Arial" pitchFamily="34" charset="0"/>
              <a:cs typeface="Arial" pitchFamily="34" charset="0"/>
            </a:rPr>
            <a:t>النمو </a:t>
          </a:r>
          <a:endParaRPr kumimoji="0" lang="en-US" b="0" i="0" u="none" strike="noStrike" cap="none" normalizeH="0" baseline="0" smtClean="0">
            <a:ln>
              <a:noFill/>
            </a:ln>
            <a:solidFill>
              <a:schemeClr val="tx1"/>
            </a:solidFill>
            <a:effectLst/>
            <a:latin typeface="Arial" pitchFamily="34" charset="0"/>
            <a:cs typeface="Arial" pitchFamily="34" charset="0"/>
          </a:endParaRPr>
        </a:p>
      </dgm:t>
    </dgm:pt>
    <dgm:pt modelId="{197760BA-9BED-49DC-BB7B-052081DA6BE2}" type="parTrans" cxnId="{5A581867-0271-4127-B8F5-284F93331FB1}">
      <dgm:prSet/>
      <dgm:spPr/>
      <dgm:t>
        <a:bodyPr/>
        <a:lstStyle/>
        <a:p>
          <a:pPr rtl="1"/>
          <a:endParaRPr lang="ar-SA"/>
        </a:p>
      </dgm:t>
    </dgm:pt>
    <dgm:pt modelId="{90C2AF26-E99C-4860-BC19-C84F623E9A12}" type="sibTrans" cxnId="{5A581867-0271-4127-B8F5-284F93331FB1}">
      <dgm:prSet/>
      <dgm:spPr/>
      <dgm:t>
        <a:bodyPr/>
        <a:lstStyle/>
        <a:p>
          <a:pPr rtl="1"/>
          <a:endParaRPr lang="ar-SA"/>
        </a:p>
      </dgm:t>
    </dgm:pt>
    <dgm:pt modelId="{1717A0C7-BA34-4C44-AA5C-B378F1DD42D2}" type="pres">
      <dgm:prSet presAssocID="{D29F28CF-3B75-4A75-B987-1A2128518321}" presName="hierChild1" presStyleCnt="0">
        <dgm:presLayoutVars>
          <dgm:orgChart val="1"/>
          <dgm:chPref val="1"/>
          <dgm:dir/>
          <dgm:animOne val="branch"/>
          <dgm:animLvl val="lvl"/>
          <dgm:resizeHandles/>
        </dgm:presLayoutVars>
      </dgm:prSet>
      <dgm:spPr/>
    </dgm:pt>
    <dgm:pt modelId="{47B31272-3648-4639-BC1C-749E585638D5}" type="pres">
      <dgm:prSet presAssocID="{C80DCF5F-C05D-4F3F-9057-6EAB35B9031D}" presName="hierRoot1" presStyleCnt="0">
        <dgm:presLayoutVars>
          <dgm:hierBranch/>
        </dgm:presLayoutVars>
      </dgm:prSet>
      <dgm:spPr/>
    </dgm:pt>
    <dgm:pt modelId="{879CB7F9-B924-4156-962B-72C9753E5A71}" type="pres">
      <dgm:prSet presAssocID="{C80DCF5F-C05D-4F3F-9057-6EAB35B9031D}" presName="rootComposite1" presStyleCnt="0"/>
      <dgm:spPr/>
    </dgm:pt>
    <dgm:pt modelId="{565C5383-2BC3-4093-A49D-21D03D03600F}" type="pres">
      <dgm:prSet presAssocID="{C80DCF5F-C05D-4F3F-9057-6EAB35B9031D}" presName="rootText1" presStyleLbl="node0" presStyleIdx="0" presStyleCnt="1">
        <dgm:presLayoutVars>
          <dgm:chPref val="3"/>
        </dgm:presLayoutVars>
      </dgm:prSet>
      <dgm:spPr/>
      <dgm:t>
        <a:bodyPr/>
        <a:lstStyle/>
        <a:p>
          <a:pPr rtl="1"/>
          <a:endParaRPr lang="ar-SA"/>
        </a:p>
      </dgm:t>
    </dgm:pt>
    <dgm:pt modelId="{A76DE08E-C338-460A-90AC-4ADE307FFBB8}" type="pres">
      <dgm:prSet presAssocID="{C80DCF5F-C05D-4F3F-9057-6EAB35B9031D}" presName="rootConnector1" presStyleLbl="node1" presStyleIdx="0" presStyleCnt="0"/>
      <dgm:spPr/>
      <dgm:t>
        <a:bodyPr/>
        <a:lstStyle/>
        <a:p>
          <a:pPr rtl="1"/>
          <a:endParaRPr lang="ar-SA"/>
        </a:p>
      </dgm:t>
    </dgm:pt>
    <dgm:pt modelId="{D16F09B0-AA3A-4FBE-9304-C7E3E0030BFF}" type="pres">
      <dgm:prSet presAssocID="{C80DCF5F-C05D-4F3F-9057-6EAB35B9031D}" presName="hierChild2" presStyleCnt="0"/>
      <dgm:spPr/>
    </dgm:pt>
    <dgm:pt modelId="{CF160853-91EC-4FC0-B8C9-8C05DAC08E18}" type="pres">
      <dgm:prSet presAssocID="{EDE6A71B-C644-46B2-92EB-02C9D1BE913C}" presName="Name35" presStyleLbl="parChTrans1D2" presStyleIdx="0" presStyleCnt="2"/>
      <dgm:spPr/>
      <dgm:t>
        <a:bodyPr/>
        <a:lstStyle/>
        <a:p>
          <a:pPr rtl="1"/>
          <a:endParaRPr lang="ar-SA"/>
        </a:p>
      </dgm:t>
    </dgm:pt>
    <dgm:pt modelId="{DFC99A7F-4D98-4795-9214-3D4862D37B18}" type="pres">
      <dgm:prSet presAssocID="{A6762E55-AE48-4489-965E-6055DC80CA23}" presName="hierRoot2" presStyleCnt="0">
        <dgm:presLayoutVars>
          <dgm:hierBranch/>
        </dgm:presLayoutVars>
      </dgm:prSet>
      <dgm:spPr/>
    </dgm:pt>
    <dgm:pt modelId="{05F11FE8-BBB3-416F-A64A-3B5D6CAB0293}" type="pres">
      <dgm:prSet presAssocID="{A6762E55-AE48-4489-965E-6055DC80CA23}" presName="rootComposite" presStyleCnt="0"/>
      <dgm:spPr/>
    </dgm:pt>
    <dgm:pt modelId="{3FAA30FA-1025-4361-BF4D-C88E912F4F03}" type="pres">
      <dgm:prSet presAssocID="{A6762E55-AE48-4489-965E-6055DC80CA23}" presName="rootText" presStyleLbl="node2" presStyleIdx="0" presStyleCnt="2">
        <dgm:presLayoutVars>
          <dgm:chPref val="3"/>
        </dgm:presLayoutVars>
      </dgm:prSet>
      <dgm:spPr/>
      <dgm:t>
        <a:bodyPr/>
        <a:lstStyle/>
        <a:p>
          <a:pPr rtl="1"/>
          <a:endParaRPr lang="ar-SA"/>
        </a:p>
      </dgm:t>
    </dgm:pt>
    <dgm:pt modelId="{F2ADE8B5-A4FB-4348-AED4-7D19274AD751}" type="pres">
      <dgm:prSet presAssocID="{A6762E55-AE48-4489-965E-6055DC80CA23}" presName="rootConnector" presStyleLbl="node2" presStyleIdx="0" presStyleCnt="2"/>
      <dgm:spPr/>
      <dgm:t>
        <a:bodyPr/>
        <a:lstStyle/>
        <a:p>
          <a:pPr rtl="1"/>
          <a:endParaRPr lang="ar-SA"/>
        </a:p>
      </dgm:t>
    </dgm:pt>
    <dgm:pt modelId="{8A39ECBF-3FBF-4942-8996-1AEFCE387CC3}" type="pres">
      <dgm:prSet presAssocID="{A6762E55-AE48-4489-965E-6055DC80CA23}" presName="hierChild4" presStyleCnt="0"/>
      <dgm:spPr/>
    </dgm:pt>
    <dgm:pt modelId="{BCC4A1C5-D258-4FE0-A708-E6CAA4488213}" type="pres">
      <dgm:prSet presAssocID="{A6762E55-AE48-4489-965E-6055DC80CA23}" presName="hierChild5" presStyleCnt="0"/>
      <dgm:spPr/>
    </dgm:pt>
    <dgm:pt modelId="{4FE64196-990D-427E-843C-BCF7DE677068}" type="pres">
      <dgm:prSet presAssocID="{197760BA-9BED-49DC-BB7B-052081DA6BE2}" presName="Name35" presStyleLbl="parChTrans1D2" presStyleIdx="1" presStyleCnt="2"/>
      <dgm:spPr/>
      <dgm:t>
        <a:bodyPr/>
        <a:lstStyle/>
        <a:p>
          <a:pPr rtl="1"/>
          <a:endParaRPr lang="ar-SA"/>
        </a:p>
      </dgm:t>
    </dgm:pt>
    <dgm:pt modelId="{B857D96A-025A-4C0D-B3B1-79D74688B4A1}" type="pres">
      <dgm:prSet presAssocID="{210B002B-73B8-489E-8CE0-47FB44F85411}" presName="hierRoot2" presStyleCnt="0">
        <dgm:presLayoutVars>
          <dgm:hierBranch/>
        </dgm:presLayoutVars>
      </dgm:prSet>
      <dgm:spPr/>
    </dgm:pt>
    <dgm:pt modelId="{B941A5C9-86A3-4678-8ED5-AE027E039FEC}" type="pres">
      <dgm:prSet presAssocID="{210B002B-73B8-489E-8CE0-47FB44F85411}" presName="rootComposite" presStyleCnt="0"/>
      <dgm:spPr/>
    </dgm:pt>
    <dgm:pt modelId="{6FE1D09C-8C49-437C-9885-4111DAF442BA}" type="pres">
      <dgm:prSet presAssocID="{210B002B-73B8-489E-8CE0-47FB44F85411}" presName="rootText" presStyleLbl="node2" presStyleIdx="1" presStyleCnt="2">
        <dgm:presLayoutVars>
          <dgm:chPref val="3"/>
        </dgm:presLayoutVars>
      </dgm:prSet>
      <dgm:spPr/>
      <dgm:t>
        <a:bodyPr/>
        <a:lstStyle/>
        <a:p>
          <a:pPr rtl="1"/>
          <a:endParaRPr lang="ar-SA"/>
        </a:p>
      </dgm:t>
    </dgm:pt>
    <dgm:pt modelId="{B2D9AA75-C62A-43E6-94E5-DE8E8EC46271}" type="pres">
      <dgm:prSet presAssocID="{210B002B-73B8-489E-8CE0-47FB44F85411}" presName="rootConnector" presStyleLbl="node2" presStyleIdx="1" presStyleCnt="2"/>
      <dgm:spPr/>
      <dgm:t>
        <a:bodyPr/>
        <a:lstStyle/>
        <a:p>
          <a:pPr rtl="1"/>
          <a:endParaRPr lang="ar-SA"/>
        </a:p>
      </dgm:t>
    </dgm:pt>
    <dgm:pt modelId="{53E85A43-9DDF-4C26-8B96-0865C30BC3CB}" type="pres">
      <dgm:prSet presAssocID="{210B002B-73B8-489E-8CE0-47FB44F85411}" presName="hierChild4" presStyleCnt="0"/>
      <dgm:spPr/>
    </dgm:pt>
    <dgm:pt modelId="{67E81C3F-87BB-4D53-8798-2C791A99FE2A}" type="pres">
      <dgm:prSet presAssocID="{210B002B-73B8-489E-8CE0-47FB44F85411}" presName="hierChild5" presStyleCnt="0"/>
      <dgm:spPr/>
    </dgm:pt>
    <dgm:pt modelId="{0F6D14C6-2CA0-4E2C-82CD-BC4D9CA4AD01}" type="pres">
      <dgm:prSet presAssocID="{C80DCF5F-C05D-4F3F-9057-6EAB35B9031D}" presName="hierChild3" presStyleCnt="0"/>
      <dgm:spPr/>
    </dgm:pt>
  </dgm:ptLst>
  <dgm:cxnLst>
    <dgm:cxn modelId="{8AFA0D58-F9DB-44C8-A1DC-687E18E1DC8C}" type="presOf" srcId="{A6762E55-AE48-4489-965E-6055DC80CA23}" destId="{3FAA30FA-1025-4361-BF4D-C88E912F4F03}" srcOrd="0" destOrd="0" presId="urn:microsoft.com/office/officeart/2005/8/layout/orgChart1"/>
    <dgm:cxn modelId="{25741C9D-4216-477D-A09E-7E7CFD61FCA1}" type="presOf" srcId="{210B002B-73B8-489E-8CE0-47FB44F85411}" destId="{B2D9AA75-C62A-43E6-94E5-DE8E8EC46271}" srcOrd="1" destOrd="0" presId="urn:microsoft.com/office/officeart/2005/8/layout/orgChart1"/>
    <dgm:cxn modelId="{4F35F46E-E5FB-47D4-95D6-D99D35EF3848}" srcId="{C80DCF5F-C05D-4F3F-9057-6EAB35B9031D}" destId="{A6762E55-AE48-4489-965E-6055DC80CA23}" srcOrd="0" destOrd="0" parTransId="{EDE6A71B-C644-46B2-92EB-02C9D1BE913C}" sibTransId="{29179228-4B15-4A94-A934-3E7DBF2BA3F4}"/>
    <dgm:cxn modelId="{E86641DF-C9FC-4193-9AC8-A6C9A70B1876}" type="presOf" srcId="{197760BA-9BED-49DC-BB7B-052081DA6BE2}" destId="{4FE64196-990D-427E-843C-BCF7DE677068}" srcOrd="0" destOrd="0" presId="urn:microsoft.com/office/officeart/2005/8/layout/orgChart1"/>
    <dgm:cxn modelId="{86DF1A27-82BE-47D2-8741-AA71C14CD34A}" type="presOf" srcId="{D29F28CF-3B75-4A75-B987-1A2128518321}" destId="{1717A0C7-BA34-4C44-AA5C-B378F1DD42D2}" srcOrd="0" destOrd="0" presId="urn:microsoft.com/office/officeart/2005/8/layout/orgChart1"/>
    <dgm:cxn modelId="{6E762F0D-9D57-41EE-A8DD-6F45CC72632B}" srcId="{D29F28CF-3B75-4A75-B987-1A2128518321}" destId="{C80DCF5F-C05D-4F3F-9057-6EAB35B9031D}" srcOrd="0" destOrd="0" parTransId="{8E24D8D2-D5C0-46CA-8B5B-10EF7E89DBCD}" sibTransId="{A39DAFBF-4105-405F-9769-EFFA00BB0B37}"/>
    <dgm:cxn modelId="{5A581867-0271-4127-B8F5-284F93331FB1}" srcId="{C80DCF5F-C05D-4F3F-9057-6EAB35B9031D}" destId="{210B002B-73B8-489E-8CE0-47FB44F85411}" srcOrd="1" destOrd="0" parTransId="{197760BA-9BED-49DC-BB7B-052081DA6BE2}" sibTransId="{90C2AF26-E99C-4860-BC19-C84F623E9A12}"/>
    <dgm:cxn modelId="{5A356D9C-F69A-40D6-9F5D-F9B544BDDAED}" type="presOf" srcId="{C80DCF5F-C05D-4F3F-9057-6EAB35B9031D}" destId="{A76DE08E-C338-460A-90AC-4ADE307FFBB8}" srcOrd="1" destOrd="0" presId="urn:microsoft.com/office/officeart/2005/8/layout/orgChart1"/>
    <dgm:cxn modelId="{83061874-C0CF-4E40-A002-823CAC613663}" type="presOf" srcId="{EDE6A71B-C644-46B2-92EB-02C9D1BE913C}" destId="{CF160853-91EC-4FC0-B8C9-8C05DAC08E18}" srcOrd="0" destOrd="0" presId="urn:microsoft.com/office/officeart/2005/8/layout/orgChart1"/>
    <dgm:cxn modelId="{CC2DF0F8-CA49-4442-9837-A14F0B244AF3}" type="presOf" srcId="{C80DCF5F-C05D-4F3F-9057-6EAB35B9031D}" destId="{565C5383-2BC3-4093-A49D-21D03D03600F}" srcOrd="0" destOrd="0" presId="urn:microsoft.com/office/officeart/2005/8/layout/orgChart1"/>
    <dgm:cxn modelId="{354B9575-FC5A-47FB-B1F6-21C21482ACC4}" type="presOf" srcId="{210B002B-73B8-489E-8CE0-47FB44F85411}" destId="{6FE1D09C-8C49-437C-9885-4111DAF442BA}" srcOrd="0" destOrd="0" presId="urn:microsoft.com/office/officeart/2005/8/layout/orgChart1"/>
    <dgm:cxn modelId="{F42B2DEB-BAC0-4D61-BEE0-C8B3EB910CE5}" type="presOf" srcId="{A6762E55-AE48-4489-965E-6055DC80CA23}" destId="{F2ADE8B5-A4FB-4348-AED4-7D19274AD751}" srcOrd="1" destOrd="0" presId="urn:microsoft.com/office/officeart/2005/8/layout/orgChart1"/>
    <dgm:cxn modelId="{E5766E9F-BA52-4022-A342-E460538B365E}" type="presParOf" srcId="{1717A0C7-BA34-4C44-AA5C-B378F1DD42D2}" destId="{47B31272-3648-4639-BC1C-749E585638D5}" srcOrd="0" destOrd="0" presId="urn:microsoft.com/office/officeart/2005/8/layout/orgChart1"/>
    <dgm:cxn modelId="{01FF91E2-EC7C-40B1-A3BE-332EA92830E8}" type="presParOf" srcId="{47B31272-3648-4639-BC1C-749E585638D5}" destId="{879CB7F9-B924-4156-962B-72C9753E5A71}" srcOrd="0" destOrd="0" presId="urn:microsoft.com/office/officeart/2005/8/layout/orgChart1"/>
    <dgm:cxn modelId="{3225548B-FBA4-4CC6-9E65-D71A40C5632D}" type="presParOf" srcId="{879CB7F9-B924-4156-962B-72C9753E5A71}" destId="{565C5383-2BC3-4093-A49D-21D03D03600F}" srcOrd="0" destOrd="0" presId="urn:microsoft.com/office/officeart/2005/8/layout/orgChart1"/>
    <dgm:cxn modelId="{CAF61A3C-2E82-446C-B3E0-558DEED3C5EF}" type="presParOf" srcId="{879CB7F9-B924-4156-962B-72C9753E5A71}" destId="{A76DE08E-C338-460A-90AC-4ADE307FFBB8}" srcOrd="1" destOrd="0" presId="urn:microsoft.com/office/officeart/2005/8/layout/orgChart1"/>
    <dgm:cxn modelId="{ABD8548E-228D-4899-A939-10475BBA996C}" type="presParOf" srcId="{47B31272-3648-4639-BC1C-749E585638D5}" destId="{D16F09B0-AA3A-4FBE-9304-C7E3E0030BFF}" srcOrd="1" destOrd="0" presId="urn:microsoft.com/office/officeart/2005/8/layout/orgChart1"/>
    <dgm:cxn modelId="{BD38B936-DAFA-4941-AD66-2C8D7E2A211C}" type="presParOf" srcId="{D16F09B0-AA3A-4FBE-9304-C7E3E0030BFF}" destId="{CF160853-91EC-4FC0-B8C9-8C05DAC08E18}" srcOrd="0" destOrd="0" presId="urn:microsoft.com/office/officeart/2005/8/layout/orgChart1"/>
    <dgm:cxn modelId="{D6F33BAC-326A-4A96-BBCE-032EF36B1DB8}" type="presParOf" srcId="{D16F09B0-AA3A-4FBE-9304-C7E3E0030BFF}" destId="{DFC99A7F-4D98-4795-9214-3D4862D37B18}" srcOrd="1" destOrd="0" presId="urn:microsoft.com/office/officeart/2005/8/layout/orgChart1"/>
    <dgm:cxn modelId="{3989E406-03E7-4561-8278-0A28762779FC}" type="presParOf" srcId="{DFC99A7F-4D98-4795-9214-3D4862D37B18}" destId="{05F11FE8-BBB3-416F-A64A-3B5D6CAB0293}" srcOrd="0" destOrd="0" presId="urn:microsoft.com/office/officeart/2005/8/layout/orgChart1"/>
    <dgm:cxn modelId="{0E4F8F97-8196-4710-87F3-C5A4AE872C9A}" type="presParOf" srcId="{05F11FE8-BBB3-416F-A64A-3B5D6CAB0293}" destId="{3FAA30FA-1025-4361-BF4D-C88E912F4F03}" srcOrd="0" destOrd="0" presId="urn:microsoft.com/office/officeart/2005/8/layout/orgChart1"/>
    <dgm:cxn modelId="{4760F79E-85BC-45E3-B110-E1E906BEF13D}" type="presParOf" srcId="{05F11FE8-BBB3-416F-A64A-3B5D6CAB0293}" destId="{F2ADE8B5-A4FB-4348-AED4-7D19274AD751}" srcOrd="1" destOrd="0" presId="urn:microsoft.com/office/officeart/2005/8/layout/orgChart1"/>
    <dgm:cxn modelId="{45C6A147-F42D-4E92-8318-0F9DCF3FE126}" type="presParOf" srcId="{DFC99A7F-4D98-4795-9214-3D4862D37B18}" destId="{8A39ECBF-3FBF-4942-8996-1AEFCE387CC3}" srcOrd="1" destOrd="0" presId="urn:microsoft.com/office/officeart/2005/8/layout/orgChart1"/>
    <dgm:cxn modelId="{68EF8B6B-3E2E-467A-8B8C-00FDCF4B375D}" type="presParOf" srcId="{DFC99A7F-4D98-4795-9214-3D4862D37B18}" destId="{BCC4A1C5-D258-4FE0-A708-E6CAA4488213}" srcOrd="2" destOrd="0" presId="urn:microsoft.com/office/officeart/2005/8/layout/orgChart1"/>
    <dgm:cxn modelId="{5C3E67B1-0D25-4B7A-8052-4E8D815C703E}" type="presParOf" srcId="{D16F09B0-AA3A-4FBE-9304-C7E3E0030BFF}" destId="{4FE64196-990D-427E-843C-BCF7DE677068}" srcOrd="2" destOrd="0" presId="urn:microsoft.com/office/officeart/2005/8/layout/orgChart1"/>
    <dgm:cxn modelId="{118064DB-894F-4901-9CC6-762970BB33E8}" type="presParOf" srcId="{D16F09B0-AA3A-4FBE-9304-C7E3E0030BFF}" destId="{B857D96A-025A-4C0D-B3B1-79D74688B4A1}" srcOrd="3" destOrd="0" presId="urn:microsoft.com/office/officeart/2005/8/layout/orgChart1"/>
    <dgm:cxn modelId="{B1A7C5A8-1CDE-4544-958E-BD7749C42F95}" type="presParOf" srcId="{B857D96A-025A-4C0D-B3B1-79D74688B4A1}" destId="{B941A5C9-86A3-4678-8ED5-AE027E039FEC}" srcOrd="0" destOrd="0" presId="urn:microsoft.com/office/officeart/2005/8/layout/orgChart1"/>
    <dgm:cxn modelId="{7B7163C7-2A15-4A2A-B268-722E16FA1985}" type="presParOf" srcId="{B941A5C9-86A3-4678-8ED5-AE027E039FEC}" destId="{6FE1D09C-8C49-437C-9885-4111DAF442BA}" srcOrd="0" destOrd="0" presId="urn:microsoft.com/office/officeart/2005/8/layout/orgChart1"/>
    <dgm:cxn modelId="{E04A13C7-8084-45F7-88AF-F80DE8734654}" type="presParOf" srcId="{B941A5C9-86A3-4678-8ED5-AE027E039FEC}" destId="{B2D9AA75-C62A-43E6-94E5-DE8E8EC46271}" srcOrd="1" destOrd="0" presId="urn:microsoft.com/office/officeart/2005/8/layout/orgChart1"/>
    <dgm:cxn modelId="{8E2EF910-9927-4EF5-B2A5-E750D3981AAF}" type="presParOf" srcId="{B857D96A-025A-4C0D-B3B1-79D74688B4A1}" destId="{53E85A43-9DDF-4C26-8B96-0865C30BC3CB}" srcOrd="1" destOrd="0" presId="urn:microsoft.com/office/officeart/2005/8/layout/orgChart1"/>
    <dgm:cxn modelId="{9C3F1D0E-18A0-46E6-8EB0-DE31C3ED79C0}" type="presParOf" srcId="{B857D96A-025A-4C0D-B3B1-79D74688B4A1}" destId="{67E81C3F-87BB-4D53-8798-2C791A99FE2A}" srcOrd="2" destOrd="0" presId="urn:microsoft.com/office/officeart/2005/8/layout/orgChart1"/>
    <dgm:cxn modelId="{F784707F-6479-44A0-8A5A-FF9F5303FF84}" type="presParOf" srcId="{47B31272-3648-4639-BC1C-749E585638D5}" destId="{0F6D14C6-2CA0-4E2C-82CD-BC4D9CA4AD01}" srcOrd="2" destOrd="0" presId="urn:microsoft.com/office/officeart/2005/8/layout/orgChar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3C3B90-2E81-4F35-B08D-6AA28B9B56DF}" type="doc">
      <dgm:prSet loTypeId="urn:microsoft.com/office/officeart/2005/8/layout/orgChart1" loCatId="hierarchy" qsTypeId="urn:microsoft.com/office/officeart/2005/8/quickstyle/simple1" qsCatId="simple" csTypeId="urn:microsoft.com/office/officeart/2005/8/colors/accent1_2" csCatId="accent1"/>
      <dgm:spPr/>
    </dgm:pt>
    <dgm:pt modelId="{0AB7551F-01F0-4981-AD13-0D46298FF8D0}">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FF0000"/>
              </a:solidFill>
              <a:effectLst/>
              <a:latin typeface="Arial" pitchFamily="34" charset="0"/>
              <a:cs typeface="Arial" pitchFamily="34" charset="0"/>
            </a:rPr>
            <a:t>النمو الخلالي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300" b="1" i="0" u="none" strike="noStrike" cap="none" normalizeH="0" baseline="0" dirty="0" smtClean="0">
              <a:ln>
                <a:noFill/>
              </a:ln>
              <a:solidFill>
                <a:schemeClr val="tx1"/>
              </a:solidFill>
              <a:effectLst/>
              <a:latin typeface="Arial" pitchFamily="34" charset="0"/>
              <a:cs typeface="Arial" pitchFamily="34" charset="0"/>
            </a:rPr>
            <a:t>الزيادة في  المادة بين خلوية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300" b="1" i="0" u="none" strike="noStrike" cap="none" normalizeH="0" baseline="0" dirty="0" smtClean="0">
              <a:ln>
                <a:noFill/>
              </a:ln>
              <a:solidFill>
                <a:schemeClr val="tx1"/>
              </a:solidFill>
              <a:effectLst/>
              <a:latin typeface="Arial" pitchFamily="34" charset="0"/>
              <a:cs typeface="Arial" pitchFamily="34" charset="0"/>
            </a:rPr>
            <a:t>الأنسجة الضامه كالغضاريف)</a:t>
          </a:r>
          <a:endParaRPr kumimoji="0" lang="en-US" sz="1300" b="1" i="0" u="none" strike="noStrike" cap="none" normalizeH="0" baseline="0" dirty="0" smtClean="0">
            <a:ln>
              <a:noFill/>
            </a:ln>
            <a:solidFill>
              <a:schemeClr val="tx1"/>
            </a:solidFill>
            <a:effectLst/>
            <a:latin typeface="Arial" pitchFamily="34" charset="0"/>
            <a:cs typeface="Arial" pitchFamily="34" charset="0"/>
          </a:endParaRPr>
        </a:p>
      </dgm:t>
    </dgm:pt>
    <dgm:pt modelId="{03A553E8-27F8-4959-9813-125986FFB094}" type="parTrans" cxnId="{877CEBB2-FA5E-4FA9-B830-5A0D673A7A5D}">
      <dgm:prSet/>
      <dgm:spPr/>
      <dgm:t>
        <a:bodyPr/>
        <a:lstStyle/>
        <a:p>
          <a:pPr rtl="1"/>
          <a:endParaRPr lang="ar-SA"/>
        </a:p>
      </dgm:t>
    </dgm:pt>
    <dgm:pt modelId="{F0D6F479-E6C0-4896-8DD7-AC4AD3F1E9B5}" type="sibTrans" cxnId="{877CEBB2-FA5E-4FA9-B830-5A0D673A7A5D}">
      <dgm:prSet/>
      <dgm:spPr/>
      <dgm:t>
        <a:bodyPr/>
        <a:lstStyle/>
        <a:p>
          <a:pPr rtl="1"/>
          <a:endParaRPr lang="ar-SA"/>
        </a:p>
      </dgm:t>
    </dgm:pt>
    <dgm:pt modelId="{DD8076F2-755D-4DB1-95DE-9C94078D4E95}" type="pres">
      <dgm:prSet presAssocID="{843C3B90-2E81-4F35-B08D-6AA28B9B56DF}" presName="hierChild1" presStyleCnt="0">
        <dgm:presLayoutVars>
          <dgm:orgChart val="1"/>
          <dgm:chPref val="1"/>
          <dgm:dir/>
          <dgm:animOne val="branch"/>
          <dgm:animLvl val="lvl"/>
          <dgm:resizeHandles/>
        </dgm:presLayoutVars>
      </dgm:prSet>
      <dgm:spPr/>
    </dgm:pt>
    <dgm:pt modelId="{5A889EF8-7FD6-4B2C-B155-35838B50FD5F}" type="pres">
      <dgm:prSet presAssocID="{0AB7551F-01F0-4981-AD13-0D46298FF8D0}" presName="hierRoot1" presStyleCnt="0">
        <dgm:presLayoutVars>
          <dgm:hierBranch/>
        </dgm:presLayoutVars>
      </dgm:prSet>
      <dgm:spPr/>
    </dgm:pt>
    <dgm:pt modelId="{1096D7AA-0E53-48A8-9E68-11C10BE95728}" type="pres">
      <dgm:prSet presAssocID="{0AB7551F-01F0-4981-AD13-0D46298FF8D0}" presName="rootComposite1" presStyleCnt="0"/>
      <dgm:spPr/>
    </dgm:pt>
    <dgm:pt modelId="{59F50F54-6F19-4F72-A3B1-126A302A1420}" type="pres">
      <dgm:prSet presAssocID="{0AB7551F-01F0-4981-AD13-0D46298FF8D0}" presName="rootText1" presStyleLbl="node0" presStyleIdx="0" presStyleCnt="1" custAng="0" custLinFactNeighborX="4616" custLinFactNeighborY="4184">
        <dgm:presLayoutVars>
          <dgm:chPref val="3"/>
        </dgm:presLayoutVars>
      </dgm:prSet>
      <dgm:spPr/>
      <dgm:t>
        <a:bodyPr/>
        <a:lstStyle/>
        <a:p>
          <a:pPr rtl="1"/>
          <a:endParaRPr lang="ar-SA"/>
        </a:p>
      </dgm:t>
    </dgm:pt>
    <dgm:pt modelId="{F454168C-A529-4B3F-889C-A8AE48F4CF8E}" type="pres">
      <dgm:prSet presAssocID="{0AB7551F-01F0-4981-AD13-0D46298FF8D0}" presName="rootConnector1" presStyleLbl="node1" presStyleIdx="0" presStyleCnt="0"/>
      <dgm:spPr/>
      <dgm:t>
        <a:bodyPr/>
        <a:lstStyle/>
        <a:p>
          <a:pPr rtl="1"/>
          <a:endParaRPr lang="ar-SA"/>
        </a:p>
      </dgm:t>
    </dgm:pt>
    <dgm:pt modelId="{A6B896B1-55D0-449D-B36E-AADBFF4C89B9}" type="pres">
      <dgm:prSet presAssocID="{0AB7551F-01F0-4981-AD13-0D46298FF8D0}" presName="hierChild2" presStyleCnt="0"/>
      <dgm:spPr/>
    </dgm:pt>
    <dgm:pt modelId="{E92AD476-5AD6-4AE4-A013-1CFE44F000C3}" type="pres">
      <dgm:prSet presAssocID="{0AB7551F-01F0-4981-AD13-0D46298FF8D0}" presName="hierChild3" presStyleCnt="0"/>
      <dgm:spPr/>
    </dgm:pt>
  </dgm:ptLst>
  <dgm:cxnLst>
    <dgm:cxn modelId="{877CEBB2-FA5E-4FA9-B830-5A0D673A7A5D}" srcId="{843C3B90-2E81-4F35-B08D-6AA28B9B56DF}" destId="{0AB7551F-01F0-4981-AD13-0D46298FF8D0}" srcOrd="0" destOrd="0" parTransId="{03A553E8-27F8-4959-9813-125986FFB094}" sibTransId="{F0D6F479-E6C0-4896-8DD7-AC4AD3F1E9B5}"/>
    <dgm:cxn modelId="{19169072-7104-4EE7-9D87-58A92253C5FF}" type="presOf" srcId="{0AB7551F-01F0-4981-AD13-0D46298FF8D0}" destId="{F454168C-A529-4B3F-889C-A8AE48F4CF8E}" srcOrd="1" destOrd="0" presId="urn:microsoft.com/office/officeart/2005/8/layout/orgChart1"/>
    <dgm:cxn modelId="{B37563C4-A365-4328-955B-4AB70190E460}" type="presOf" srcId="{0AB7551F-01F0-4981-AD13-0D46298FF8D0}" destId="{59F50F54-6F19-4F72-A3B1-126A302A1420}" srcOrd="0" destOrd="0" presId="urn:microsoft.com/office/officeart/2005/8/layout/orgChart1"/>
    <dgm:cxn modelId="{C8D6720C-39F0-4E62-9E2F-E53C5560F83A}" type="presOf" srcId="{843C3B90-2E81-4F35-B08D-6AA28B9B56DF}" destId="{DD8076F2-755D-4DB1-95DE-9C94078D4E95}" srcOrd="0" destOrd="0" presId="urn:microsoft.com/office/officeart/2005/8/layout/orgChart1"/>
    <dgm:cxn modelId="{BD48DC57-B321-43D9-B1E9-148ACD52575E}" type="presParOf" srcId="{DD8076F2-755D-4DB1-95DE-9C94078D4E95}" destId="{5A889EF8-7FD6-4B2C-B155-35838B50FD5F}" srcOrd="0" destOrd="0" presId="urn:microsoft.com/office/officeart/2005/8/layout/orgChart1"/>
    <dgm:cxn modelId="{DE7719A8-91D8-411D-BC78-770C434C50E8}" type="presParOf" srcId="{5A889EF8-7FD6-4B2C-B155-35838B50FD5F}" destId="{1096D7AA-0E53-48A8-9E68-11C10BE95728}" srcOrd="0" destOrd="0" presId="urn:microsoft.com/office/officeart/2005/8/layout/orgChart1"/>
    <dgm:cxn modelId="{96D0DD02-EF92-41FC-9E19-9112A8B65201}" type="presParOf" srcId="{1096D7AA-0E53-48A8-9E68-11C10BE95728}" destId="{59F50F54-6F19-4F72-A3B1-126A302A1420}" srcOrd="0" destOrd="0" presId="urn:microsoft.com/office/officeart/2005/8/layout/orgChart1"/>
    <dgm:cxn modelId="{752AC7E2-8152-4904-AE5C-43A6AE8065E1}" type="presParOf" srcId="{1096D7AA-0E53-48A8-9E68-11C10BE95728}" destId="{F454168C-A529-4B3F-889C-A8AE48F4CF8E}" srcOrd="1" destOrd="0" presId="urn:microsoft.com/office/officeart/2005/8/layout/orgChart1"/>
    <dgm:cxn modelId="{AFD38181-3EEF-440E-B2EB-A1202FB8DFAB}" type="presParOf" srcId="{5A889EF8-7FD6-4B2C-B155-35838B50FD5F}" destId="{A6B896B1-55D0-449D-B36E-AADBFF4C89B9}" srcOrd="1" destOrd="0" presId="urn:microsoft.com/office/officeart/2005/8/layout/orgChart1"/>
    <dgm:cxn modelId="{17F19E52-424F-4A9D-A0C0-3AB08E27C798}" type="presParOf" srcId="{5A889EF8-7FD6-4B2C-B155-35838B50FD5F}" destId="{E92AD476-5AD6-4AE4-A013-1CFE44F000C3}" srcOrd="2" destOrd="0" presId="urn:microsoft.com/office/officeart/2005/8/layout/orgChart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E619DEA-CE88-4E80-932D-C9E418031826}" type="doc">
      <dgm:prSet loTypeId="urn:microsoft.com/office/officeart/2005/8/layout/orgChart1" loCatId="hierarchy" qsTypeId="urn:microsoft.com/office/officeart/2005/8/quickstyle/simple1" qsCatId="simple" csTypeId="urn:microsoft.com/office/officeart/2005/8/colors/accent1_2" csCatId="accent1"/>
      <dgm:spPr/>
    </dgm:pt>
    <dgm:pt modelId="{633B9E1F-67AF-4A26-A52D-3C05CBD26659}">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smtClean="0">
              <a:ln>
                <a:noFill/>
              </a:ln>
              <a:solidFill>
                <a:srgbClr val="FF5050"/>
              </a:solidFill>
              <a:effectLst/>
              <a:latin typeface="Arial" pitchFamily="34" charset="0"/>
              <a:cs typeface="Arial" pitchFamily="34" charset="0"/>
            </a:rPr>
            <a:t>نمو الخلايا المفردة</a:t>
          </a:r>
          <a:r>
            <a:rPr kumimoji="0" lang="ar-SA" b="0" i="0" u="none" strike="noStrike" cap="none" normalizeH="0" baseline="0" smtClean="0">
              <a:ln>
                <a:noFill/>
              </a:ln>
              <a:solidFill>
                <a:schemeClr val="tx1"/>
              </a:solidFill>
              <a:effectLst/>
              <a:latin typeface="Arial" pitchFamily="34" charset="0"/>
              <a:cs typeface="Arial" pitchFamily="34" charset="0"/>
            </a:rPr>
            <a:t>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smtClean="0">
              <a:ln>
                <a:noFill/>
              </a:ln>
              <a:solidFill>
                <a:schemeClr val="tx1"/>
              </a:solidFill>
              <a:effectLst/>
              <a:latin typeface="Arial" pitchFamily="34" charset="0"/>
              <a:cs typeface="Arial" pitchFamily="34" charset="0"/>
            </a:rPr>
            <a:t>البويضات </a:t>
          </a:r>
          <a:endParaRPr kumimoji="0" lang="en-US" b="1" i="0" u="none" strike="noStrike" cap="none" normalizeH="0" baseline="0" smtClean="0">
            <a:ln>
              <a:noFill/>
            </a:ln>
            <a:solidFill>
              <a:schemeClr val="tx1"/>
            </a:solidFill>
            <a:effectLst/>
            <a:latin typeface="Arial" pitchFamily="34" charset="0"/>
            <a:cs typeface="Arial" pitchFamily="34" charset="0"/>
          </a:endParaRPr>
        </a:p>
      </dgm:t>
    </dgm:pt>
    <dgm:pt modelId="{717CC8BD-F0CF-4193-A25A-AE66183C0A2E}" type="parTrans" cxnId="{D79A5052-C019-4718-83BD-50E74597F6B5}">
      <dgm:prSet/>
      <dgm:spPr/>
    </dgm:pt>
    <dgm:pt modelId="{843B1D9D-BC53-49A9-9AA2-B8D3BF33BD25}" type="sibTrans" cxnId="{D79A5052-C019-4718-83BD-50E74597F6B5}">
      <dgm:prSet/>
      <dgm:spPr/>
    </dgm:pt>
    <dgm:pt modelId="{D302EFD6-5B5A-4735-A36D-93692A60AAF0}" type="pres">
      <dgm:prSet presAssocID="{EE619DEA-CE88-4E80-932D-C9E418031826}" presName="hierChild1" presStyleCnt="0">
        <dgm:presLayoutVars>
          <dgm:orgChart val="1"/>
          <dgm:chPref val="1"/>
          <dgm:dir/>
          <dgm:animOne val="branch"/>
          <dgm:animLvl val="lvl"/>
          <dgm:resizeHandles/>
        </dgm:presLayoutVars>
      </dgm:prSet>
      <dgm:spPr/>
    </dgm:pt>
    <dgm:pt modelId="{946BDB46-6E62-4026-8420-C177B1B3A1DA}" type="pres">
      <dgm:prSet presAssocID="{633B9E1F-67AF-4A26-A52D-3C05CBD26659}" presName="hierRoot1" presStyleCnt="0">
        <dgm:presLayoutVars>
          <dgm:hierBranch/>
        </dgm:presLayoutVars>
      </dgm:prSet>
      <dgm:spPr/>
    </dgm:pt>
    <dgm:pt modelId="{CC3BB19C-757B-432F-B812-67E39AEEF483}" type="pres">
      <dgm:prSet presAssocID="{633B9E1F-67AF-4A26-A52D-3C05CBD26659}" presName="rootComposite1" presStyleCnt="0"/>
      <dgm:spPr/>
    </dgm:pt>
    <dgm:pt modelId="{49684A12-1475-4606-91D2-DE8A08FB1CF2}" type="pres">
      <dgm:prSet presAssocID="{633B9E1F-67AF-4A26-A52D-3C05CBD26659}" presName="rootText1" presStyleLbl="node0" presStyleIdx="0" presStyleCnt="1">
        <dgm:presLayoutVars>
          <dgm:chPref val="3"/>
        </dgm:presLayoutVars>
      </dgm:prSet>
      <dgm:spPr/>
      <dgm:t>
        <a:bodyPr/>
        <a:lstStyle/>
        <a:p>
          <a:pPr rtl="1"/>
          <a:endParaRPr lang="ar-SA"/>
        </a:p>
      </dgm:t>
    </dgm:pt>
    <dgm:pt modelId="{FA9C593B-AB3C-4C44-AD7E-D3D8E612C86A}" type="pres">
      <dgm:prSet presAssocID="{633B9E1F-67AF-4A26-A52D-3C05CBD26659}" presName="rootConnector1" presStyleLbl="node1" presStyleIdx="0" presStyleCnt="0"/>
      <dgm:spPr/>
      <dgm:t>
        <a:bodyPr/>
        <a:lstStyle/>
        <a:p>
          <a:pPr rtl="1"/>
          <a:endParaRPr lang="ar-SA"/>
        </a:p>
      </dgm:t>
    </dgm:pt>
    <dgm:pt modelId="{5C209024-F2AE-4F77-91B2-22F0109A7885}" type="pres">
      <dgm:prSet presAssocID="{633B9E1F-67AF-4A26-A52D-3C05CBD26659}" presName="hierChild2" presStyleCnt="0"/>
      <dgm:spPr/>
    </dgm:pt>
    <dgm:pt modelId="{D7A2561A-9CF0-4D7F-981F-1D3710605516}" type="pres">
      <dgm:prSet presAssocID="{633B9E1F-67AF-4A26-A52D-3C05CBD26659}" presName="hierChild3" presStyleCnt="0"/>
      <dgm:spPr/>
    </dgm:pt>
  </dgm:ptLst>
  <dgm:cxnLst>
    <dgm:cxn modelId="{30DA70A7-4670-4292-8EC3-336DE4B30995}" type="presOf" srcId="{633B9E1F-67AF-4A26-A52D-3C05CBD26659}" destId="{49684A12-1475-4606-91D2-DE8A08FB1CF2}" srcOrd="0" destOrd="0" presId="urn:microsoft.com/office/officeart/2005/8/layout/orgChart1"/>
    <dgm:cxn modelId="{D79A5052-C019-4718-83BD-50E74597F6B5}" srcId="{EE619DEA-CE88-4E80-932D-C9E418031826}" destId="{633B9E1F-67AF-4A26-A52D-3C05CBD26659}" srcOrd="0" destOrd="0" parTransId="{717CC8BD-F0CF-4193-A25A-AE66183C0A2E}" sibTransId="{843B1D9D-BC53-49A9-9AA2-B8D3BF33BD25}"/>
    <dgm:cxn modelId="{2FB95062-BA27-4497-90E2-D094085DA02E}" type="presOf" srcId="{633B9E1F-67AF-4A26-A52D-3C05CBD26659}" destId="{FA9C593B-AB3C-4C44-AD7E-D3D8E612C86A}" srcOrd="1" destOrd="0" presId="urn:microsoft.com/office/officeart/2005/8/layout/orgChart1"/>
    <dgm:cxn modelId="{A7D17453-7224-444F-A8D7-3CA44850AD90}" type="presOf" srcId="{EE619DEA-CE88-4E80-932D-C9E418031826}" destId="{D302EFD6-5B5A-4735-A36D-93692A60AAF0}" srcOrd="0" destOrd="0" presId="urn:microsoft.com/office/officeart/2005/8/layout/orgChart1"/>
    <dgm:cxn modelId="{0FE43D0A-257E-4D4B-9F62-FA96542CE60F}" type="presParOf" srcId="{D302EFD6-5B5A-4735-A36D-93692A60AAF0}" destId="{946BDB46-6E62-4026-8420-C177B1B3A1DA}" srcOrd="0" destOrd="0" presId="urn:microsoft.com/office/officeart/2005/8/layout/orgChart1"/>
    <dgm:cxn modelId="{5C56A4A7-043D-441B-829D-21036C6ED904}" type="presParOf" srcId="{946BDB46-6E62-4026-8420-C177B1B3A1DA}" destId="{CC3BB19C-757B-432F-B812-67E39AEEF483}" srcOrd="0" destOrd="0" presId="urn:microsoft.com/office/officeart/2005/8/layout/orgChart1"/>
    <dgm:cxn modelId="{36C51729-F2F6-48E5-9164-CA2348856B0A}" type="presParOf" srcId="{CC3BB19C-757B-432F-B812-67E39AEEF483}" destId="{49684A12-1475-4606-91D2-DE8A08FB1CF2}" srcOrd="0" destOrd="0" presId="urn:microsoft.com/office/officeart/2005/8/layout/orgChart1"/>
    <dgm:cxn modelId="{ECC4BBDB-4AC1-4289-9753-8BB47CC357AC}" type="presParOf" srcId="{CC3BB19C-757B-432F-B812-67E39AEEF483}" destId="{FA9C593B-AB3C-4C44-AD7E-D3D8E612C86A}" srcOrd="1" destOrd="0" presId="urn:microsoft.com/office/officeart/2005/8/layout/orgChart1"/>
    <dgm:cxn modelId="{DBFE227D-0497-488F-BE50-ACE9BFC93502}" type="presParOf" srcId="{946BDB46-6E62-4026-8420-C177B1B3A1DA}" destId="{5C209024-F2AE-4F77-91B2-22F0109A7885}" srcOrd="1" destOrd="0" presId="urn:microsoft.com/office/officeart/2005/8/layout/orgChart1"/>
    <dgm:cxn modelId="{C56C3792-56E1-41DE-9750-B938AF538260}" type="presParOf" srcId="{946BDB46-6E62-4026-8420-C177B1B3A1DA}" destId="{D7A2561A-9CF0-4D7F-981F-1D3710605516}" srcOrd="2" destOrd="0" presId="urn:microsoft.com/office/officeart/2005/8/layout/orgChart1"/>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331FBE-FF7F-4065-9D3E-8092FBD7C8CD}">
      <dsp:nvSpPr>
        <dsp:cNvPr id="0" name=""/>
        <dsp:cNvSpPr/>
      </dsp:nvSpPr>
      <dsp:spPr>
        <a:xfrm>
          <a:off x="3168649" y="1088159"/>
          <a:ext cx="2241843" cy="389080"/>
        </a:xfrm>
        <a:custGeom>
          <a:avLst/>
          <a:gdLst/>
          <a:ahLst/>
          <a:cxnLst/>
          <a:rect l="0" t="0" r="0" b="0"/>
          <a:pathLst>
            <a:path>
              <a:moveTo>
                <a:pt x="0" y="0"/>
              </a:moveTo>
              <a:lnTo>
                <a:pt x="0" y="194540"/>
              </a:lnTo>
              <a:lnTo>
                <a:pt x="2241843" y="194540"/>
              </a:lnTo>
              <a:lnTo>
                <a:pt x="2241843" y="3890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4243CB-1082-4356-8522-204882F3493C}">
      <dsp:nvSpPr>
        <dsp:cNvPr id="0" name=""/>
        <dsp:cNvSpPr/>
      </dsp:nvSpPr>
      <dsp:spPr>
        <a:xfrm>
          <a:off x="3122929" y="1088159"/>
          <a:ext cx="91440" cy="389080"/>
        </a:xfrm>
        <a:custGeom>
          <a:avLst/>
          <a:gdLst/>
          <a:ahLst/>
          <a:cxnLst/>
          <a:rect l="0" t="0" r="0" b="0"/>
          <a:pathLst>
            <a:path>
              <a:moveTo>
                <a:pt x="45720" y="0"/>
              </a:moveTo>
              <a:lnTo>
                <a:pt x="45720" y="3890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3379F1-5EE7-4D9A-8A92-08EFD5EEBC79}">
      <dsp:nvSpPr>
        <dsp:cNvPr id="0" name=""/>
        <dsp:cNvSpPr/>
      </dsp:nvSpPr>
      <dsp:spPr>
        <a:xfrm>
          <a:off x="926806" y="1088159"/>
          <a:ext cx="2241843" cy="389080"/>
        </a:xfrm>
        <a:custGeom>
          <a:avLst/>
          <a:gdLst/>
          <a:ahLst/>
          <a:cxnLst/>
          <a:rect l="0" t="0" r="0" b="0"/>
          <a:pathLst>
            <a:path>
              <a:moveTo>
                <a:pt x="2241843" y="0"/>
              </a:moveTo>
              <a:lnTo>
                <a:pt x="2241843" y="194540"/>
              </a:lnTo>
              <a:lnTo>
                <a:pt x="0" y="194540"/>
              </a:lnTo>
              <a:lnTo>
                <a:pt x="0" y="3890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F25749-ABD6-4A71-8B68-63162A129BB1}">
      <dsp:nvSpPr>
        <dsp:cNvPr id="0" name=""/>
        <dsp:cNvSpPr/>
      </dsp:nvSpPr>
      <dsp:spPr>
        <a:xfrm>
          <a:off x="2242268" y="161778"/>
          <a:ext cx="1852762" cy="92638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kern="1200" cap="none" normalizeH="0" baseline="0" dirty="0" smtClean="0">
              <a:ln>
                <a:noFill/>
              </a:ln>
              <a:solidFill>
                <a:srgbClr val="FF0000"/>
              </a:solidFill>
              <a:effectLst/>
              <a:latin typeface="Arial" pitchFamily="34" charset="0"/>
              <a:cs typeface="Arial" pitchFamily="34" charset="0"/>
            </a:rPr>
            <a:t>النمو بالمضاعفة الخلوية</a:t>
          </a:r>
          <a:endParaRPr kumimoji="0" lang="en-US" sz="1600" b="1" i="0" u="none" strike="noStrike" kern="1200" cap="none" normalizeH="0" baseline="0" dirty="0" smtClean="0">
            <a:ln>
              <a:noFill/>
            </a:ln>
            <a:solidFill>
              <a:srgbClr val="FF0000"/>
            </a:solidFill>
            <a:effectLst/>
            <a:latin typeface="Arial" pitchFamily="34" charset="0"/>
            <a:cs typeface="Arial" pitchFamily="34" charset="0"/>
          </a:endParaRPr>
        </a:p>
      </dsp:txBody>
      <dsp:txXfrm>
        <a:off x="2242268" y="161778"/>
        <a:ext cx="1852762" cy="926381"/>
      </dsp:txXfrm>
    </dsp:sp>
    <dsp:sp modelId="{CB037369-D0D0-4E6F-8773-727F5F791EB7}">
      <dsp:nvSpPr>
        <dsp:cNvPr id="0" name=""/>
        <dsp:cNvSpPr/>
      </dsp:nvSpPr>
      <dsp:spPr>
        <a:xfrm>
          <a:off x="425" y="1477240"/>
          <a:ext cx="1852762" cy="92638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kern="1200" cap="none" normalizeH="0" baseline="0" smtClean="0">
              <a:ln>
                <a:noFill/>
              </a:ln>
              <a:solidFill>
                <a:schemeClr val="accent2"/>
              </a:solidFill>
              <a:effectLst/>
              <a:latin typeface="Arial" pitchFamily="34" charset="0"/>
              <a:cs typeface="Arial" pitchFamily="34" charset="0"/>
            </a:rPr>
            <a:t>خلايا متجددة</a:t>
          </a: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200" b="1" i="0" u="none" strike="noStrike" kern="1200" cap="none" normalizeH="0" baseline="0" smtClean="0">
            <a:ln>
              <a:noFill/>
            </a:ln>
            <a:solidFill>
              <a:schemeClr val="accent2"/>
            </a:solidFill>
            <a:effectLst/>
            <a:latin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kern="1200" cap="none" normalizeH="0" baseline="0" smtClean="0">
              <a:ln>
                <a:noFill/>
              </a:ln>
              <a:solidFill>
                <a:schemeClr val="tx1"/>
              </a:solidFill>
              <a:effectLst/>
              <a:latin typeface="Arial" pitchFamily="34" charset="0"/>
              <a:cs typeface="Arial" pitchFamily="34" charset="0"/>
            </a:rPr>
            <a:t>خلايا الدم    خلايا الجلد</a:t>
          </a:r>
          <a:endParaRPr kumimoji="0" lang="en-US" sz="1200" b="1" i="0" u="none" strike="noStrike" kern="1200" cap="none" normalizeH="0" baseline="0" smtClean="0">
            <a:ln>
              <a:noFill/>
            </a:ln>
            <a:solidFill>
              <a:schemeClr val="tx1"/>
            </a:solidFill>
            <a:effectLst/>
            <a:latin typeface="Arial" pitchFamily="34" charset="0"/>
            <a:cs typeface="Arial" pitchFamily="34" charset="0"/>
          </a:endParaRPr>
        </a:p>
      </dsp:txBody>
      <dsp:txXfrm>
        <a:off x="425" y="1477240"/>
        <a:ext cx="1852762" cy="926381"/>
      </dsp:txXfrm>
    </dsp:sp>
    <dsp:sp modelId="{9648295C-98AA-4F81-B383-E618B79F09F2}">
      <dsp:nvSpPr>
        <dsp:cNvPr id="0" name=""/>
        <dsp:cNvSpPr/>
      </dsp:nvSpPr>
      <dsp:spPr>
        <a:xfrm>
          <a:off x="2242268" y="1477240"/>
          <a:ext cx="1852762" cy="92638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kern="1200" cap="none" normalizeH="0" baseline="0" smtClean="0">
              <a:ln>
                <a:noFill/>
              </a:ln>
              <a:solidFill>
                <a:schemeClr val="accent2"/>
              </a:solidFill>
              <a:effectLst/>
              <a:latin typeface="Arial" pitchFamily="34" charset="0"/>
              <a:cs typeface="Arial" pitchFamily="34" charset="0"/>
            </a:rPr>
            <a:t>خلايا مستمرة التكوين</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kern="1200" cap="none" normalizeH="0" baseline="0" smtClean="0">
              <a:ln>
                <a:noFill/>
              </a:ln>
              <a:solidFill>
                <a:schemeClr val="tx1"/>
              </a:solidFill>
              <a:effectLst/>
              <a:latin typeface="Arial" pitchFamily="34" charset="0"/>
              <a:cs typeface="Arial" pitchFamily="34" charset="0"/>
            </a:rPr>
            <a:t>--------------------------</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kern="1200" cap="none" normalizeH="0" baseline="0" smtClean="0">
              <a:ln>
                <a:noFill/>
              </a:ln>
              <a:solidFill>
                <a:schemeClr val="tx1"/>
              </a:solidFill>
              <a:effectLst/>
              <a:latin typeface="Arial" pitchFamily="34" charset="0"/>
              <a:cs typeface="Arial" pitchFamily="34" charset="0"/>
            </a:rPr>
            <a:t>ا               ا           ا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kern="1200" cap="none" normalizeH="0" baseline="0" smtClean="0">
              <a:ln>
                <a:noFill/>
              </a:ln>
              <a:solidFill>
                <a:schemeClr val="tx1"/>
              </a:solidFill>
              <a:effectLst/>
              <a:latin typeface="Arial" pitchFamily="34" charset="0"/>
              <a:cs typeface="Arial" pitchFamily="34" charset="0"/>
            </a:rPr>
            <a:t> خلايا الكبد   خلايا الغدد خلايا العضلات</a:t>
          </a:r>
          <a:endParaRPr kumimoji="0" lang="en-US" sz="1200" b="1" i="0" u="none" strike="noStrike" kern="1200" cap="none" normalizeH="0" baseline="0" smtClean="0">
            <a:ln>
              <a:noFill/>
            </a:ln>
            <a:solidFill>
              <a:schemeClr val="tx1"/>
            </a:solidFill>
            <a:effectLst/>
            <a:latin typeface="Arial" pitchFamily="34" charset="0"/>
            <a:cs typeface="Arial" pitchFamily="34" charset="0"/>
          </a:endParaRPr>
        </a:p>
      </dsp:txBody>
      <dsp:txXfrm>
        <a:off x="2242268" y="1477240"/>
        <a:ext cx="1852762" cy="926381"/>
      </dsp:txXfrm>
    </dsp:sp>
    <dsp:sp modelId="{A3764196-A8D5-4544-9552-5CC9F04DD23B}">
      <dsp:nvSpPr>
        <dsp:cNvPr id="0" name=""/>
        <dsp:cNvSpPr/>
      </dsp:nvSpPr>
      <dsp:spPr>
        <a:xfrm>
          <a:off x="4484111" y="1477240"/>
          <a:ext cx="1852762" cy="92638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kern="1200" cap="none" normalizeH="0" baseline="0" smtClean="0">
              <a:ln>
                <a:noFill/>
              </a:ln>
              <a:solidFill>
                <a:schemeClr val="accent2"/>
              </a:solidFill>
              <a:effectLst/>
              <a:latin typeface="Arial" pitchFamily="34" charset="0"/>
              <a:cs typeface="Arial" pitchFamily="34" charset="0"/>
            </a:rPr>
            <a:t>خلايا مستقرة التكوين</a:t>
          </a: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200" b="1" i="0" u="none" strike="noStrike" kern="1200" cap="none" normalizeH="0" baseline="0" smtClean="0">
            <a:ln>
              <a:noFill/>
            </a:ln>
            <a:solidFill>
              <a:schemeClr val="accent2"/>
            </a:solidFill>
            <a:effectLst/>
            <a:latin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kern="1200" cap="none" normalizeH="0" baseline="0" smtClean="0">
              <a:ln>
                <a:noFill/>
              </a:ln>
              <a:solidFill>
                <a:schemeClr val="tx1"/>
              </a:solidFill>
              <a:effectLst/>
              <a:latin typeface="Arial" pitchFamily="34" charset="0"/>
              <a:cs typeface="Arial" pitchFamily="34" charset="0"/>
            </a:rPr>
            <a:t>الخلايا العصبية</a:t>
          </a:r>
          <a:endParaRPr kumimoji="0" lang="en-US" sz="1200" b="1" i="0" u="none" strike="noStrike" kern="1200" cap="none" normalizeH="0" baseline="0" smtClean="0">
            <a:ln>
              <a:noFill/>
            </a:ln>
            <a:solidFill>
              <a:schemeClr val="tx1"/>
            </a:solidFill>
            <a:effectLst/>
            <a:latin typeface="Arial" pitchFamily="34" charset="0"/>
            <a:cs typeface="Arial" pitchFamily="34" charset="0"/>
          </a:endParaRPr>
        </a:p>
      </dsp:txBody>
      <dsp:txXfrm>
        <a:off x="4484111" y="1477240"/>
        <a:ext cx="1852762" cy="9263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E64196-990D-427E-843C-BCF7DE677068}">
      <dsp:nvSpPr>
        <dsp:cNvPr id="0" name=""/>
        <dsp:cNvSpPr/>
      </dsp:nvSpPr>
      <dsp:spPr>
        <a:xfrm>
          <a:off x="4073524" y="892853"/>
          <a:ext cx="1080016" cy="374881"/>
        </a:xfrm>
        <a:custGeom>
          <a:avLst/>
          <a:gdLst/>
          <a:ahLst/>
          <a:cxnLst/>
          <a:rect l="0" t="0" r="0" b="0"/>
          <a:pathLst>
            <a:path>
              <a:moveTo>
                <a:pt x="0" y="0"/>
              </a:moveTo>
              <a:lnTo>
                <a:pt x="0" y="187440"/>
              </a:lnTo>
              <a:lnTo>
                <a:pt x="1080016" y="187440"/>
              </a:lnTo>
              <a:lnTo>
                <a:pt x="1080016" y="37488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160853-91EC-4FC0-B8C9-8C05DAC08E18}">
      <dsp:nvSpPr>
        <dsp:cNvPr id="0" name=""/>
        <dsp:cNvSpPr/>
      </dsp:nvSpPr>
      <dsp:spPr>
        <a:xfrm>
          <a:off x="2993508" y="892853"/>
          <a:ext cx="1080016" cy="374881"/>
        </a:xfrm>
        <a:custGeom>
          <a:avLst/>
          <a:gdLst/>
          <a:ahLst/>
          <a:cxnLst/>
          <a:rect l="0" t="0" r="0" b="0"/>
          <a:pathLst>
            <a:path>
              <a:moveTo>
                <a:pt x="1080016" y="0"/>
              </a:moveTo>
              <a:lnTo>
                <a:pt x="1080016" y="187440"/>
              </a:lnTo>
              <a:lnTo>
                <a:pt x="0" y="187440"/>
              </a:lnTo>
              <a:lnTo>
                <a:pt x="0" y="37488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5C5383-2BC3-4093-A49D-21D03D03600F}">
      <dsp:nvSpPr>
        <dsp:cNvPr id="0" name=""/>
        <dsp:cNvSpPr/>
      </dsp:nvSpPr>
      <dsp:spPr>
        <a:xfrm>
          <a:off x="3180949" y="277"/>
          <a:ext cx="1785150" cy="89257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700" b="1" i="0" u="none" strike="noStrike" kern="1200"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rPr>
            <a:t>التكوين</a:t>
          </a:r>
          <a:endParaRPr kumimoji="0" lang="en-US" sz="1700" b="1" i="0" u="none" strike="noStrike" kern="1200"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700" b="1" i="0" u="none" strike="noStrike" kern="1200"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rPr>
            <a:t>Development</a:t>
          </a:r>
        </a:p>
      </dsp:txBody>
      <dsp:txXfrm>
        <a:off x="3180949" y="277"/>
        <a:ext cx="1785150" cy="892575"/>
      </dsp:txXfrm>
    </dsp:sp>
    <dsp:sp modelId="{3FAA30FA-1025-4361-BF4D-C88E912F4F03}">
      <dsp:nvSpPr>
        <dsp:cNvPr id="0" name=""/>
        <dsp:cNvSpPr/>
      </dsp:nvSpPr>
      <dsp:spPr>
        <a:xfrm>
          <a:off x="2100933" y="1267734"/>
          <a:ext cx="1785150" cy="89257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700" b="0" i="0" u="none" strike="noStrike" kern="1200" cap="none" normalizeH="0" baseline="0" smtClean="0">
              <a:ln>
                <a:noFill/>
              </a:ln>
              <a:solidFill>
                <a:schemeClr val="tx1"/>
              </a:solidFill>
              <a:effectLst/>
              <a:latin typeface="Arial" pitchFamily="34" charset="0"/>
              <a:cs typeface="Arial" pitchFamily="34" charset="0"/>
            </a:rPr>
            <a:t>Cell Differentiation</a:t>
          </a:r>
          <a:r>
            <a:rPr kumimoji="0" lang="ar-SA" sz="1700" b="0" i="0" u="none" strike="noStrike" kern="1200" cap="none" normalizeH="0" baseline="0" smtClean="0">
              <a:ln>
                <a:noFill/>
              </a:ln>
              <a:solidFill>
                <a:schemeClr val="tx1"/>
              </a:solidFill>
              <a:effectLst/>
              <a:latin typeface="Arial" pitchFamily="34" charset="0"/>
              <a:cs typeface="Arial" pitchFamily="34" charset="0"/>
            </a:rPr>
            <a:t>التمايز الخلوي</a:t>
          </a:r>
          <a:r>
            <a:rPr kumimoji="0" lang="en-US" sz="1700" b="0" i="0" u="none" strike="noStrike" kern="1200" cap="none" normalizeH="0" baseline="0" smtClean="0">
              <a:ln>
                <a:noFill/>
              </a:ln>
              <a:solidFill>
                <a:schemeClr val="tx1"/>
              </a:solidFill>
              <a:effectLst/>
              <a:latin typeface="Arial" pitchFamily="34" charset="0"/>
              <a:cs typeface="Arial" pitchFamily="34" charset="0"/>
            </a:rPr>
            <a:t> </a:t>
          </a:r>
        </a:p>
      </dsp:txBody>
      <dsp:txXfrm>
        <a:off x="2100933" y="1267734"/>
        <a:ext cx="1785150" cy="892575"/>
      </dsp:txXfrm>
    </dsp:sp>
    <dsp:sp modelId="{6FE1D09C-8C49-437C-9885-4111DAF442BA}">
      <dsp:nvSpPr>
        <dsp:cNvPr id="0" name=""/>
        <dsp:cNvSpPr/>
      </dsp:nvSpPr>
      <dsp:spPr>
        <a:xfrm>
          <a:off x="4260965" y="1267734"/>
          <a:ext cx="1785150" cy="89257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700" b="0" i="0" u="none" strike="noStrike" kern="1200" cap="none" normalizeH="0" baseline="0" smtClean="0">
              <a:ln>
                <a:noFill/>
              </a:ln>
              <a:solidFill>
                <a:schemeClr val="tx1"/>
              </a:solidFill>
              <a:effectLst/>
              <a:latin typeface="Arial" pitchFamily="34" charset="0"/>
              <a:cs typeface="Arial" pitchFamily="34" charset="0"/>
            </a:rPr>
            <a:t> Growth</a:t>
          </a:r>
          <a:r>
            <a:rPr kumimoji="0" lang="ar-SA" sz="1700" b="0" i="0" u="none" strike="noStrike" kern="1200" cap="none" normalizeH="0" baseline="0" smtClean="0">
              <a:ln>
                <a:noFill/>
              </a:ln>
              <a:solidFill>
                <a:schemeClr val="tx1"/>
              </a:solidFill>
              <a:effectLst/>
              <a:latin typeface="Arial" pitchFamily="34" charset="0"/>
              <a:cs typeface="Arial" pitchFamily="34" charset="0"/>
            </a:rPr>
            <a:t>النمو </a:t>
          </a:r>
          <a:endParaRPr kumimoji="0" lang="en-US" sz="1700" b="0" i="0" u="none" strike="noStrike" kern="1200" cap="none" normalizeH="0" baseline="0" smtClean="0">
            <a:ln>
              <a:noFill/>
            </a:ln>
            <a:solidFill>
              <a:schemeClr val="tx1"/>
            </a:solidFill>
            <a:effectLst/>
            <a:latin typeface="Arial" pitchFamily="34" charset="0"/>
            <a:cs typeface="Arial" pitchFamily="34" charset="0"/>
          </a:endParaRPr>
        </a:p>
      </dsp:txBody>
      <dsp:txXfrm>
        <a:off x="4260965" y="1267734"/>
        <a:ext cx="1785150" cy="8925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F50F54-6F19-4F72-A3B1-126A302A1420}">
      <dsp:nvSpPr>
        <dsp:cNvPr id="0" name=""/>
        <dsp:cNvSpPr/>
      </dsp:nvSpPr>
      <dsp:spPr>
        <a:xfrm>
          <a:off x="404" y="69258"/>
          <a:ext cx="1655357" cy="8276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kern="1200" cap="none" normalizeH="0" baseline="0" dirty="0" smtClean="0">
              <a:ln>
                <a:noFill/>
              </a:ln>
              <a:solidFill>
                <a:srgbClr val="FF0000"/>
              </a:solidFill>
              <a:effectLst/>
              <a:latin typeface="Arial" pitchFamily="34" charset="0"/>
              <a:cs typeface="Arial" pitchFamily="34" charset="0"/>
            </a:rPr>
            <a:t>النمو الخلالي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300" b="1" i="0" u="none" strike="noStrike" kern="1200" cap="none" normalizeH="0" baseline="0" dirty="0" smtClean="0">
              <a:ln>
                <a:noFill/>
              </a:ln>
              <a:solidFill>
                <a:schemeClr val="tx1"/>
              </a:solidFill>
              <a:effectLst/>
              <a:latin typeface="Arial" pitchFamily="34" charset="0"/>
              <a:cs typeface="Arial" pitchFamily="34" charset="0"/>
            </a:rPr>
            <a:t>الزيادة في  المادة بين خلوية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300" b="1" i="0" u="none" strike="noStrike" kern="1200" cap="none" normalizeH="0" baseline="0" dirty="0" smtClean="0">
              <a:ln>
                <a:noFill/>
              </a:ln>
              <a:solidFill>
                <a:schemeClr val="tx1"/>
              </a:solidFill>
              <a:effectLst/>
              <a:latin typeface="Arial" pitchFamily="34" charset="0"/>
              <a:cs typeface="Arial" pitchFamily="34" charset="0"/>
            </a:rPr>
            <a:t>الأنسجة الضامه كالغضاريف)</a:t>
          </a:r>
          <a:endParaRPr kumimoji="0" lang="en-US" sz="1300" b="1" i="0" u="none" strike="noStrike" kern="1200" cap="none" normalizeH="0" baseline="0" dirty="0" smtClean="0">
            <a:ln>
              <a:noFill/>
            </a:ln>
            <a:solidFill>
              <a:schemeClr val="tx1"/>
            </a:solidFill>
            <a:effectLst/>
            <a:latin typeface="Arial" pitchFamily="34" charset="0"/>
            <a:cs typeface="Arial" pitchFamily="34" charset="0"/>
          </a:endParaRPr>
        </a:p>
      </dsp:txBody>
      <dsp:txXfrm>
        <a:off x="404" y="69258"/>
        <a:ext cx="1655357" cy="8276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684A12-1475-4606-91D2-DE8A08FB1CF2}">
      <dsp:nvSpPr>
        <dsp:cNvPr id="0" name=""/>
        <dsp:cNvSpPr/>
      </dsp:nvSpPr>
      <dsp:spPr>
        <a:xfrm>
          <a:off x="37577" y="532"/>
          <a:ext cx="1725069" cy="86253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200" b="1" i="0" u="none" strike="noStrike" kern="1200" cap="none" normalizeH="0" baseline="0" smtClean="0">
              <a:ln>
                <a:noFill/>
              </a:ln>
              <a:solidFill>
                <a:srgbClr val="FF5050"/>
              </a:solidFill>
              <a:effectLst/>
              <a:latin typeface="Arial" pitchFamily="34" charset="0"/>
              <a:cs typeface="Arial" pitchFamily="34" charset="0"/>
            </a:rPr>
            <a:t>نمو الخلايا المفردة</a:t>
          </a:r>
          <a:r>
            <a:rPr kumimoji="0" lang="ar-SA" sz="2200" b="0" i="0" u="none" strike="noStrike" kern="1200" cap="none" normalizeH="0" baseline="0" smtClean="0">
              <a:ln>
                <a:noFill/>
              </a:ln>
              <a:solidFill>
                <a:schemeClr val="tx1"/>
              </a:solidFill>
              <a:effectLst/>
              <a:latin typeface="Arial" pitchFamily="34" charset="0"/>
              <a:cs typeface="Arial" pitchFamily="34" charset="0"/>
            </a:rPr>
            <a:t>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2200" b="1" i="0" u="none" strike="noStrike" kern="1200" cap="none" normalizeH="0" baseline="0" smtClean="0">
              <a:ln>
                <a:noFill/>
              </a:ln>
              <a:solidFill>
                <a:schemeClr val="tx1"/>
              </a:solidFill>
              <a:effectLst/>
              <a:latin typeface="Arial" pitchFamily="34" charset="0"/>
              <a:cs typeface="Arial" pitchFamily="34" charset="0"/>
            </a:rPr>
            <a:t>البويضات </a:t>
          </a:r>
          <a:endParaRPr kumimoji="0" lang="en-US" sz="2200" b="1" i="0" u="none" strike="noStrike" kern="1200" cap="none" normalizeH="0" baseline="0" smtClean="0">
            <a:ln>
              <a:noFill/>
            </a:ln>
            <a:solidFill>
              <a:schemeClr val="tx1"/>
            </a:solidFill>
            <a:effectLst/>
            <a:latin typeface="Arial" pitchFamily="34" charset="0"/>
            <a:cs typeface="Arial" pitchFamily="34" charset="0"/>
          </a:endParaRPr>
        </a:p>
      </dsp:txBody>
      <dsp:txXfrm>
        <a:off x="37577" y="532"/>
        <a:ext cx="1725069" cy="86253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904192" y="0"/>
            <a:ext cx="2985558" cy="501094"/>
          </a:xfrm>
          <a:prstGeom prst="rect">
            <a:avLst/>
          </a:prstGeom>
        </p:spPr>
        <p:txBody>
          <a:bodyPr vert="horz" lIns="96634" tIns="48317" rIns="96634" bIns="48317" rtlCol="1"/>
          <a:lstStyle>
            <a:lvl1pPr algn="r">
              <a:defRPr sz="1300"/>
            </a:lvl1pPr>
          </a:lstStyle>
          <a:p>
            <a:endParaRPr lang="ar-SA"/>
          </a:p>
        </p:txBody>
      </p:sp>
      <p:sp>
        <p:nvSpPr>
          <p:cNvPr id="3" name="عنصر نائب للتاريخ 2"/>
          <p:cNvSpPr>
            <a:spLocks noGrp="1"/>
          </p:cNvSpPr>
          <p:nvPr>
            <p:ph type="dt" sz="quarter" idx="1"/>
          </p:nvPr>
        </p:nvSpPr>
        <p:spPr>
          <a:xfrm>
            <a:off x="1596" y="0"/>
            <a:ext cx="2985558" cy="501094"/>
          </a:xfrm>
          <a:prstGeom prst="rect">
            <a:avLst/>
          </a:prstGeom>
        </p:spPr>
        <p:txBody>
          <a:bodyPr vert="horz" lIns="96634" tIns="48317" rIns="96634" bIns="48317" rtlCol="1"/>
          <a:lstStyle>
            <a:lvl1pPr algn="l">
              <a:defRPr sz="1300"/>
            </a:lvl1pPr>
          </a:lstStyle>
          <a:p>
            <a:fld id="{06133D9C-431F-4FD2-9F2B-4D1FDFA20F23}" type="datetimeFigureOut">
              <a:rPr lang="ar-SA" smtClean="0"/>
              <a:t>17/01/39</a:t>
            </a:fld>
            <a:endParaRPr lang="ar-SA"/>
          </a:p>
        </p:txBody>
      </p:sp>
      <p:sp>
        <p:nvSpPr>
          <p:cNvPr id="4" name="عنصر نائب للتذييل 3"/>
          <p:cNvSpPr>
            <a:spLocks noGrp="1"/>
          </p:cNvSpPr>
          <p:nvPr>
            <p:ph type="ftr" sz="quarter" idx="2"/>
          </p:nvPr>
        </p:nvSpPr>
        <p:spPr>
          <a:xfrm>
            <a:off x="3904192" y="9519054"/>
            <a:ext cx="2985558" cy="501094"/>
          </a:xfrm>
          <a:prstGeom prst="rect">
            <a:avLst/>
          </a:prstGeom>
        </p:spPr>
        <p:txBody>
          <a:bodyPr vert="horz" lIns="96634" tIns="48317" rIns="96634" bIns="48317" rtlCol="1" anchor="b"/>
          <a:lstStyle>
            <a:lvl1pPr algn="r">
              <a:defRPr sz="1300"/>
            </a:lvl1pPr>
          </a:lstStyle>
          <a:p>
            <a:endParaRPr lang="ar-SA"/>
          </a:p>
        </p:txBody>
      </p:sp>
      <p:sp>
        <p:nvSpPr>
          <p:cNvPr id="5" name="عنصر نائب لرقم الشريحة 4"/>
          <p:cNvSpPr>
            <a:spLocks noGrp="1"/>
          </p:cNvSpPr>
          <p:nvPr>
            <p:ph type="sldNum" sz="quarter" idx="3"/>
          </p:nvPr>
        </p:nvSpPr>
        <p:spPr>
          <a:xfrm>
            <a:off x="1596" y="9519054"/>
            <a:ext cx="2985558" cy="501094"/>
          </a:xfrm>
          <a:prstGeom prst="rect">
            <a:avLst/>
          </a:prstGeom>
        </p:spPr>
        <p:txBody>
          <a:bodyPr vert="horz" lIns="96634" tIns="48317" rIns="96634" bIns="48317" rtlCol="1" anchor="b"/>
          <a:lstStyle>
            <a:lvl1pPr algn="l">
              <a:defRPr sz="1300"/>
            </a:lvl1pPr>
          </a:lstStyle>
          <a:p>
            <a:fld id="{0FBD47AA-3AE1-4131-BE98-AB88AF6DEC4D}" type="slidenum">
              <a:rPr lang="ar-SA" smtClean="0"/>
              <a:t>‹#›</a:t>
            </a:fld>
            <a:endParaRPr lang="ar-SA"/>
          </a:p>
        </p:txBody>
      </p:sp>
    </p:spTree>
    <p:extLst>
      <p:ext uri="{BB962C8B-B14F-4D97-AF65-F5344CB8AC3E}">
        <p14:creationId xmlns:p14="http://schemas.microsoft.com/office/powerpoint/2010/main" val="10347316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5558" cy="501094"/>
          </a:xfrm>
          <a:prstGeom prst="rect">
            <a:avLst/>
          </a:prstGeom>
        </p:spPr>
        <p:txBody>
          <a:bodyPr vert="horz" lIns="96634" tIns="48317" rIns="96634" bIns="48317" rtlCol="0"/>
          <a:lstStyle>
            <a:lvl1pPr algn="l">
              <a:defRPr sz="1300"/>
            </a:lvl1pPr>
          </a:lstStyle>
          <a:p>
            <a:endParaRPr lang="en-US"/>
          </a:p>
        </p:txBody>
      </p:sp>
      <p:sp>
        <p:nvSpPr>
          <p:cNvPr id="3" name="Date Placeholder 2"/>
          <p:cNvSpPr>
            <a:spLocks noGrp="1"/>
          </p:cNvSpPr>
          <p:nvPr>
            <p:ph type="dt" idx="1"/>
          </p:nvPr>
        </p:nvSpPr>
        <p:spPr>
          <a:xfrm>
            <a:off x="3902597" y="0"/>
            <a:ext cx="2985558" cy="501094"/>
          </a:xfrm>
          <a:prstGeom prst="rect">
            <a:avLst/>
          </a:prstGeom>
        </p:spPr>
        <p:txBody>
          <a:bodyPr vert="horz" lIns="96634" tIns="48317" rIns="96634" bIns="48317" rtlCol="0"/>
          <a:lstStyle>
            <a:lvl1pPr algn="r">
              <a:defRPr sz="1300"/>
            </a:lvl1pPr>
          </a:lstStyle>
          <a:p>
            <a:fld id="{15BA5389-0651-405A-AE23-6D6185152671}" type="datetimeFigureOut">
              <a:rPr lang="en-US" smtClean="0"/>
              <a:pPr/>
              <a:t>10/7/2017</a:t>
            </a:fld>
            <a:endParaRPr lang="en-US"/>
          </a:p>
        </p:txBody>
      </p:sp>
      <p:sp>
        <p:nvSpPr>
          <p:cNvPr id="4" name="Slide Image Placeholder 3"/>
          <p:cNvSpPr>
            <a:spLocks noGrp="1" noRot="1" noChangeAspect="1"/>
          </p:cNvSpPr>
          <p:nvPr>
            <p:ph type="sldImg" idx="2"/>
          </p:nvPr>
        </p:nvSpPr>
        <p:spPr>
          <a:xfrm>
            <a:off x="939800" y="750888"/>
            <a:ext cx="5010150" cy="3759200"/>
          </a:xfrm>
          <a:prstGeom prst="rect">
            <a:avLst/>
          </a:prstGeom>
          <a:noFill/>
          <a:ln w="12700">
            <a:solidFill>
              <a:prstClr val="black"/>
            </a:solidFill>
          </a:ln>
        </p:spPr>
        <p:txBody>
          <a:bodyPr vert="horz" lIns="96634" tIns="48317" rIns="96634" bIns="48317" rtlCol="0" anchor="ctr"/>
          <a:lstStyle/>
          <a:p>
            <a:endParaRPr lang="en-US"/>
          </a:p>
        </p:txBody>
      </p:sp>
      <p:sp>
        <p:nvSpPr>
          <p:cNvPr id="5" name="Notes Placeholder 4"/>
          <p:cNvSpPr>
            <a:spLocks noGrp="1"/>
          </p:cNvSpPr>
          <p:nvPr>
            <p:ph type="body" sz="quarter" idx="3"/>
          </p:nvPr>
        </p:nvSpPr>
        <p:spPr>
          <a:xfrm>
            <a:off x="688975" y="4760397"/>
            <a:ext cx="5511800" cy="4509850"/>
          </a:xfrm>
          <a:prstGeom prst="rect">
            <a:avLst/>
          </a:prstGeom>
        </p:spPr>
        <p:txBody>
          <a:bodyPr vert="horz" lIns="96634" tIns="48317" rIns="96634" bIns="4831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519054"/>
            <a:ext cx="2985558" cy="501094"/>
          </a:xfrm>
          <a:prstGeom prst="rect">
            <a:avLst/>
          </a:prstGeom>
        </p:spPr>
        <p:txBody>
          <a:bodyPr vert="horz" lIns="96634" tIns="48317" rIns="96634" bIns="48317" rtlCol="0" anchor="b"/>
          <a:lstStyle>
            <a:lvl1pPr algn="l">
              <a:defRPr sz="1300"/>
            </a:lvl1pPr>
          </a:lstStyle>
          <a:p>
            <a:endParaRPr lang="en-US"/>
          </a:p>
        </p:txBody>
      </p:sp>
      <p:sp>
        <p:nvSpPr>
          <p:cNvPr id="7" name="Slide Number Placeholder 6"/>
          <p:cNvSpPr>
            <a:spLocks noGrp="1"/>
          </p:cNvSpPr>
          <p:nvPr>
            <p:ph type="sldNum" sz="quarter" idx="5"/>
          </p:nvPr>
        </p:nvSpPr>
        <p:spPr>
          <a:xfrm>
            <a:off x="3902597" y="9519054"/>
            <a:ext cx="2985558" cy="501094"/>
          </a:xfrm>
          <a:prstGeom prst="rect">
            <a:avLst/>
          </a:prstGeom>
        </p:spPr>
        <p:txBody>
          <a:bodyPr vert="horz" lIns="96634" tIns="48317" rIns="96634" bIns="48317" rtlCol="0" anchor="b"/>
          <a:lstStyle>
            <a:lvl1pPr algn="r">
              <a:defRPr sz="1300"/>
            </a:lvl1pPr>
          </a:lstStyle>
          <a:p>
            <a:fld id="{914F0F0E-5B9F-4E7B-BF97-4D47D8A90CDB}" type="slidenum">
              <a:rPr lang="en-US" smtClean="0"/>
              <a:pPr/>
              <a:t>‹#›</a:t>
            </a:fld>
            <a:endParaRPr lang="en-US"/>
          </a:p>
        </p:txBody>
      </p:sp>
    </p:spTree>
    <p:extLst>
      <p:ext uri="{BB962C8B-B14F-4D97-AF65-F5344CB8AC3E}">
        <p14:creationId xmlns:p14="http://schemas.microsoft.com/office/powerpoint/2010/main" val="495200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a:t>
            </a:fld>
            <a:endParaRPr lang="en-US"/>
          </a:p>
        </p:txBody>
      </p:sp>
    </p:spTree>
    <p:extLst>
      <p:ext uri="{BB962C8B-B14F-4D97-AF65-F5344CB8AC3E}">
        <p14:creationId xmlns:p14="http://schemas.microsoft.com/office/powerpoint/2010/main" val="7153280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11</a:t>
            </a:fld>
            <a:endParaRPr lang="en-US"/>
          </a:p>
        </p:txBody>
      </p:sp>
    </p:spTree>
    <p:extLst>
      <p:ext uri="{BB962C8B-B14F-4D97-AF65-F5344CB8AC3E}">
        <p14:creationId xmlns:p14="http://schemas.microsoft.com/office/powerpoint/2010/main" val="41282727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12</a:t>
            </a:fld>
            <a:endParaRPr lang="en-US"/>
          </a:p>
        </p:txBody>
      </p:sp>
    </p:spTree>
    <p:extLst>
      <p:ext uri="{BB962C8B-B14F-4D97-AF65-F5344CB8AC3E}">
        <p14:creationId xmlns:p14="http://schemas.microsoft.com/office/powerpoint/2010/main" val="42642099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13</a:t>
            </a:fld>
            <a:endParaRPr lang="en-US"/>
          </a:p>
        </p:txBody>
      </p:sp>
    </p:spTree>
    <p:extLst>
      <p:ext uri="{BB962C8B-B14F-4D97-AF65-F5344CB8AC3E}">
        <p14:creationId xmlns:p14="http://schemas.microsoft.com/office/powerpoint/2010/main" val="2341794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14</a:t>
            </a:fld>
            <a:endParaRPr lang="en-US"/>
          </a:p>
        </p:txBody>
      </p:sp>
    </p:spTree>
    <p:extLst>
      <p:ext uri="{BB962C8B-B14F-4D97-AF65-F5344CB8AC3E}">
        <p14:creationId xmlns:p14="http://schemas.microsoft.com/office/powerpoint/2010/main" val="21323485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15</a:t>
            </a:fld>
            <a:endParaRPr lang="en-US"/>
          </a:p>
        </p:txBody>
      </p:sp>
    </p:spTree>
    <p:extLst>
      <p:ext uri="{BB962C8B-B14F-4D97-AF65-F5344CB8AC3E}">
        <p14:creationId xmlns:p14="http://schemas.microsoft.com/office/powerpoint/2010/main" val="5315161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16</a:t>
            </a:fld>
            <a:endParaRPr lang="en-US"/>
          </a:p>
        </p:txBody>
      </p:sp>
    </p:spTree>
    <p:extLst>
      <p:ext uri="{BB962C8B-B14F-4D97-AF65-F5344CB8AC3E}">
        <p14:creationId xmlns:p14="http://schemas.microsoft.com/office/powerpoint/2010/main" val="6902342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17</a:t>
            </a:fld>
            <a:endParaRPr lang="en-US"/>
          </a:p>
        </p:txBody>
      </p:sp>
    </p:spTree>
    <p:extLst>
      <p:ext uri="{BB962C8B-B14F-4D97-AF65-F5344CB8AC3E}">
        <p14:creationId xmlns:p14="http://schemas.microsoft.com/office/powerpoint/2010/main" val="23336029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18</a:t>
            </a:fld>
            <a:endParaRPr lang="en-US"/>
          </a:p>
        </p:txBody>
      </p:sp>
    </p:spTree>
    <p:extLst>
      <p:ext uri="{BB962C8B-B14F-4D97-AF65-F5344CB8AC3E}">
        <p14:creationId xmlns:p14="http://schemas.microsoft.com/office/powerpoint/2010/main" val="9867721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19</a:t>
            </a:fld>
            <a:endParaRPr lang="en-US"/>
          </a:p>
        </p:txBody>
      </p:sp>
    </p:spTree>
    <p:extLst>
      <p:ext uri="{BB962C8B-B14F-4D97-AF65-F5344CB8AC3E}">
        <p14:creationId xmlns:p14="http://schemas.microsoft.com/office/powerpoint/2010/main" val="42666569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20</a:t>
            </a:fld>
            <a:endParaRPr lang="en-US"/>
          </a:p>
        </p:txBody>
      </p:sp>
    </p:spTree>
    <p:extLst>
      <p:ext uri="{BB962C8B-B14F-4D97-AF65-F5344CB8AC3E}">
        <p14:creationId xmlns:p14="http://schemas.microsoft.com/office/powerpoint/2010/main" val="2896587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2</a:t>
            </a:fld>
            <a:endParaRPr lang="en-US" dirty="0"/>
          </a:p>
        </p:txBody>
      </p:sp>
    </p:spTree>
    <p:extLst>
      <p:ext uri="{BB962C8B-B14F-4D97-AF65-F5344CB8AC3E}">
        <p14:creationId xmlns:p14="http://schemas.microsoft.com/office/powerpoint/2010/main" val="19869755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21</a:t>
            </a:fld>
            <a:endParaRPr lang="en-US"/>
          </a:p>
        </p:txBody>
      </p:sp>
    </p:spTree>
    <p:extLst>
      <p:ext uri="{BB962C8B-B14F-4D97-AF65-F5344CB8AC3E}">
        <p14:creationId xmlns:p14="http://schemas.microsoft.com/office/powerpoint/2010/main" val="36695595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22</a:t>
            </a:fld>
            <a:endParaRPr lang="en-US"/>
          </a:p>
        </p:txBody>
      </p:sp>
    </p:spTree>
    <p:extLst>
      <p:ext uri="{BB962C8B-B14F-4D97-AF65-F5344CB8AC3E}">
        <p14:creationId xmlns:p14="http://schemas.microsoft.com/office/powerpoint/2010/main" val="37141686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23</a:t>
            </a:fld>
            <a:endParaRPr lang="en-US"/>
          </a:p>
        </p:txBody>
      </p:sp>
    </p:spTree>
    <p:extLst>
      <p:ext uri="{BB962C8B-B14F-4D97-AF65-F5344CB8AC3E}">
        <p14:creationId xmlns:p14="http://schemas.microsoft.com/office/powerpoint/2010/main" val="32823784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24</a:t>
            </a:fld>
            <a:endParaRPr lang="en-US"/>
          </a:p>
        </p:txBody>
      </p:sp>
    </p:spTree>
    <p:extLst>
      <p:ext uri="{BB962C8B-B14F-4D97-AF65-F5344CB8AC3E}">
        <p14:creationId xmlns:p14="http://schemas.microsoft.com/office/powerpoint/2010/main" val="35039622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25</a:t>
            </a:fld>
            <a:endParaRPr lang="en-US"/>
          </a:p>
        </p:txBody>
      </p:sp>
    </p:spTree>
    <p:extLst>
      <p:ext uri="{BB962C8B-B14F-4D97-AF65-F5344CB8AC3E}">
        <p14:creationId xmlns:p14="http://schemas.microsoft.com/office/powerpoint/2010/main" val="4265822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26</a:t>
            </a:fld>
            <a:endParaRPr lang="en-US"/>
          </a:p>
        </p:txBody>
      </p:sp>
    </p:spTree>
    <p:extLst>
      <p:ext uri="{BB962C8B-B14F-4D97-AF65-F5344CB8AC3E}">
        <p14:creationId xmlns:p14="http://schemas.microsoft.com/office/powerpoint/2010/main" val="5215642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27</a:t>
            </a:fld>
            <a:endParaRPr lang="en-US"/>
          </a:p>
        </p:txBody>
      </p:sp>
    </p:spTree>
    <p:extLst>
      <p:ext uri="{BB962C8B-B14F-4D97-AF65-F5344CB8AC3E}">
        <p14:creationId xmlns:p14="http://schemas.microsoft.com/office/powerpoint/2010/main" val="39460167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28</a:t>
            </a:fld>
            <a:endParaRPr lang="en-US"/>
          </a:p>
        </p:txBody>
      </p:sp>
    </p:spTree>
    <p:extLst>
      <p:ext uri="{BB962C8B-B14F-4D97-AF65-F5344CB8AC3E}">
        <p14:creationId xmlns:p14="http://schemas.microsoft.com/office/powerpoint/2010/main" val="14387945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29</a:t>
            </a:fld>
            <a:endParaRPr lang="en-US"/>
          </a:p>
        </p:txBody>
      </p:sp>
    </p:spTree>
    <p:extLst>
      <p:ext uri="{BB962C8B-B14F-4D97-AF65-F5344CB8AC3E}">
        <p14:creationId xmlns:p14="http://schemas.microsoft.com/office/powerpoint/2010/main" val="15001447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30</a:t>
            </a:fld>
            <a:endParaRPr lang="en-US"/>
          </a:p>
        </p:txBody>
      </p:sp>
    </p:spTree>
    <p:extLst>
      <p:ext uri="{BB962C8B-B14F-4D97-AF65-F5344CB8AC3E}">
        <p14:creationId xmlns:p14="http://schemas.microsoft.com/office/powerpoint/2010/main" val="3081221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F0F0E-5B9F-4E7B-BF97-4D47D8A90CDB}" type="slidenum">
              <a:rPr lang="en-US" smtClean="0"/>
              <a:pPr/>
              <a:t>3</a:t>
            </a:fld>
            <a:endParaRPr lang="en-US" dirty="0"/>
          </a:p>
        </p:txBody>
      </p:sp>
    </p:spTree>
    <p:extLst>
      <p:ext uri="{BB962C8B-B14F-4D97-AF65-F5344CB8AC3E}">
        <p14:creationId xmlns:p14="http://schemas.microsoft.com/office/powerpoint/2010/main" val="41467285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31</a:t>
            </a:fld>
            <a:endParaRPr lang="en-US"/>
          </a:p>
        </p:txBody>
      </p:sp>
    </p:spTree>
    <p:extLst>
      <p:ext uri="{BB962C8B-B14F-4D97-AF65-F5344CB8AC3E}">
        <p14:creationId xmlns:p14="http://schemas.microsoft.com/office/powerpoint/2010/main" val="16018459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32</a:t>
            </a:fld>
            <a:endParaRPr lang="en-US"/>
          </a:p>
        </p:txBody>
      </p:sp>
    </p:spTree>
    <p:extLst>
      <p:ext uri="{BB962C8B-B14F-4D97-AF65-F5344CB8AC3E}">
        <p14:creationId xmlns:p14="http://schemas.microsoft.com/office/powerpoint/2010/main" val="6016910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33</a:t>
            </a:fld>
            <a:endParaRPr lang="en-US"/>
          </a:p>
        </p:txBody>
      </p:sp>
    </p:spTree>
    <p:extLst>
      <p:ext uri="{BB962C8B-B14F-4D97-AF65-F5344CB8AC3E}">
        <p14:creationId xmlns:p14="http://schemas.microsoft.com/office/powerpoint/2010/main" val="16972296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34</a:t>
            </a:fld>
            <a:endParaRPr lang="en-US"/>
          </a:p>
        </p:txBody>
      </p:sp>
    </p:spTree>
    <p:extLst>
      <p:ext uri="{BB962C8B-B14F-4D97-AF65-F5344CB8AC3E}">
        <p14:creationId xmlns:p14="http://schemas.microsoft.com/office/powerpoint/2010/main" val="5349828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35</a:t>
            </a:fld>
            <a:endParaRPr lang="en-US"/>
          </a:p>
        </p:txBody>
      </p:sp>
    </p:spTree>
    <p:extLst>
      <p:ext uri="{BB962C8B-B14F-4D97-AF65-F5344CB8AC3E}">
        <p14:creationId xmlns:p14="http://schemas.microsoft.com/office/powerpoint/2010/main" val="220068157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36</a:t>
            </a:fld>
            <a:endParaRPr lang="en-US"/>
          </a:p>
        </p:txBody>
      </p:sp>
    </p:spTree>
    <p:extLst>
      <p:ext uri="{BB962C8B-B14F-4D97-AF65-F5344CB8AC3E}">
        <p14:creationId xmlns:p14="http://schemas.microsoft.com/office/powerpoint/2010/main" val="309997672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37</a:t>
            </a:fld>
            <a:endParaRPr lang="en-US"/>
          </a:p>
        </p:txBody>
      </p:sp>
    </p:spTree>
    <p:extLst>
      <p:ext uri="{BB962C8B-B14F-4D97-AF65-F5344CB8AC3E}">
        <p14:creationId xmlns:p14="http://schemas.microsoft.com/office/powerpoint/2010/main" val="15400143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38</a:t>
            </a:fld>
            <a:endParaRPr lang="en-US"/>
          </a:p>
        </p:txBody>
      </p:sp>
    </p:spTree>
    <p:extLst>
      <p:ext uri="{BB962C8B-B14F-4D97-AF65-F5344CB8AC3E}">
        <p14:creationId xmlns:p14="http://schemas.microsoft.com/office/powerpoint/2010/main" val="35566866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39</a:t>
            </a:fld>
            <a:endParaRPr lang="en-US"/>
          </a:p>
        </p:txBody>
      </p:sp>
    </p:spTree>
    <p:extLst>
      <p:ext uri="{BB962C8B-B14F-4D97-AF65-F5344CB8AC3E}">
        <p14:creationId xmlns:p14="http://schemas.microsoft.com/office/powerpoint/2010/main" val="24815137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40</a:t>
            </a:fld>
            <a:endParaRPr lang="en-US"/>
          </a:p>
        </p:txBody>
      </p:sp>
    </p:spTree>
    <p:extLst>
      <p:ext uri="{BB962C8B-B14F-4D97-AF65-F5344CB8AC3E}">
        <p14:creationId xmlns:p14="http://schemas.microsoft.com/office/powerpoint/2010/main" val="2274363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4</a:t>
            </a:fld>
            <a:endParaRPr lang="en-US"/>
          </a:p>
        </p:txBody>
      </p:sp>
    </p:spTree>
    <p:extLst>
      <p:ext uri="{BB962C8B-B14F-4D97-AF65-F5344CB8AC3E}">
        <p14:creationId xmlns:p14="http://schemas.microsoft.com/office/powerpoint/2010/main" val="263051862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42</a:t>
            </a:fld>
            <a:endParaRPr lang="en-US"/>
          </a:p>
        </p:txBody>
      </p:sp>
    </p:spTree>
    <p:extLst>
      <p:ext uri="{BB962C8B-B14F-4D97-AF65-F5344CB8AC3E}">
        <p14:creationId xmlns:p14="http://schemas.microsoft.com/office/powerpoint/2010/main" val="73873800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43</a:t>
            </a:fld>
            <a:endParaRPr lang="en-US"/>
          </a:p>
        </p:txBody>
      </p:sp>
    </p:spTree>
    <p:extLst>
      <p:ext uri="{BB962C8B-B14F-4D97-AF65-F5344CB8AC3E}">
        <p14:creationId xmlns:p14="http://schemas.microsoft.com/office/powerpoint/2010/main" val="5909965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44</a:t>
            </a:fld>
            <a:endParaRPr lang="en-US"/>
          </a:p>
        </p:txBody>
      </p:sp>
    </p:spTree>
    <p:extLst>
      <p:ext uri="{BB962C8B-B14F-4D97-AF65-F5344CB8AC3E}">
        <p14:creationId xmlns:p14="http://schemas.microsoft.com/office/powerpoint/2010/main" val="23065515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45</a:t>
            </a:fld>
            <a:endParaRPr lang="en-US"/>
          </a:p>
        </p:txBody>
      </p:sp>
    </p:spTree>
    <p:extLst>
      <p:ext uri="{BB962C8B-B14F-4D97-AF65-F5344CB8AC3E}">
        <p14:creationId xmlns:p14="http://schemas.microsoft.com/office/powerpoint/2010/main" val="20019345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5</a:t>
            </a:fld>
            <a:endParaRPr lang="en-US"/>
          </a:p>
        </p:txBody>
      </p:sp>
    </p:spTree>
    <p:extLst>
      <p:ext uri="{BB962C8B-B14F-4D97-AF65-F5344CB8AC3E}">
        <p14:creationId xmlns:p14="http://schemas.microsoft.com/office/powerpoint/2010/main" val="1971074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6</a:t>
            </a:fld>
            <a:endParaRPr lang="en-US"/>
          </a:p>
        </p:txBody>
      </p:sp>
    </p:spTree>
    <p:extLst>
      <p:ext uri="{BB962C8B-B14F-4D97-AF65-F5344CB8AC3E}">
        <p14:creationId xmlns:p14="http://schemas.microsoft.com/office/powerpoint/2010/main" val="5562317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8</a:t>
            </a:fld>
            <a:endParaRPr lang="en-US"/>
          </a:p>
        </p:txBody>
      </p:sp>
    </p:spTree>
    <p:extLst>
      <p:ext uri="{BB962C8B-B14F-4D97-AF65-F5344CB8AC3E}">
        <p14:creationId xmlns:p14="http://schemas.microsoft.com/office/powerpoint/2010/main" val="12408727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9</a:t>
            </a:fld>
            <a:endParaRPr lang="en-US"/>
          </a:p>
        </p:txBody>
      </p:sp>
    </p:spTree>
    <p:extLst>
      <p:ext uri="{BB962C8B-B14F-4D97-AF65-F5344CB8AC3E}">
        <p14:creationId xmlns:p14="http://schemas.microsoft.com/office/powerpoint/2010/main" val="28020713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9800" y="750888"/>
            <a:ext cx="5010150" cy="37592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4F0F0E-5B9F-4E7B-BF97-4D47D8A90CDB}" type="slidenum">
              <a:rPr lang="en-US" smtClean="0"/>
              <a:pPr/>
              <a:t>10</a:t>
            </a:fld>
            <a:endParaRPr lang="en-US"/>
          </a:p>
        </p:txBody>
      </p:sp>
    </p:spTree>
    <p:extLst>
      <p:ext uri="{BB962C8B-B14F-4D97-AF65-F5344CB8AC3E}">
        <p14:creationId xmlns:p14="http://schemas.microsoft.com/office/powerpoint/2010/main" val="16345367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10/7/2017</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10/7/2017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40"/>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1"/>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10/7/2017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ar-SA"/>
              <a:t>التحديد والتمايز الخلوي والحث الجنيني والمنظمات الجنينية الأجنة التجريبي 422حين </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42E58A2-8461-4B27-B701-44313C3BA5ED}"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10/7/2017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1"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10/7/2017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10/7/2017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10/7/2017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10/7/2017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10/7/2017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1"/>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10/7/2017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10/7/2017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4"/>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2"/>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6"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8" y="21103"/>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2" y="1055078"/>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4"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10/7/2017</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file:///C:\DOCUME~1\FREEUS~1\LOCALS~1\Temp\~LWF00211.jpg"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file:///C:\DOCUME~1\FREEUS~1\LOCALS~1\Temp\~LWF00231.jpg"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file:///C:\DOCUME~1\FREEUS~1\LOCALS~1\Temp\~LWF00301.jpg"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file:///C:\DOCUME~1\FREEUS~1\LOCALS~1\Temp\~LWF00381.jpg"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file:///C:\DOCUME~1\FREEUS~1\LOCALS~1\Temp\~LWF00411.jpg"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file:///C:\DOCUME~1\FREEUS~1\LOCALS~1\Temp\~LWF00401.jpg" TargetMode="External"/><Relationship Id="rId5" Type="http://schemas.openxmlformats.org/officeDocument/2006/relationships/image" Target="../media/image11.jpeg"/><Relationship Id="rId4" Type="http://schemas.openxmlformats.org/officeDocument/2006/relationships/image" Target="file:///C:\DOCUME~1\FREEUS~1\LOCALS~1\Temp\~LWF00391.jpg"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file:///C:\DOCUME~1\FREEUS~1\LOCALS~1\Temp\~LWF00451.jp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file:///C:\DOCUME~1\FREEUS~1\LOCALS~1\Temp\~LWF00461.jpg" TargetMode="External"/></Relationships>
</file>

<file path=ppt/slides/_rels/slide31.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slide" Target="slide33.xml"/><Relationship Id="rId5" Type="http://schemas.openxmlformats.org/officeDocument/2006/relationships/image" Target="file:///C:\DOCUME~1\FREEUS~1\LOCALS~1\Temp\~LWF00551.jpg" TargetMode="External"/><Relationship Id="rId4" Type="http://schemas.openxmlformats.org/officeDocument/2006/relationships/image" Target="../media/image14.jpeg"/></Relationships>
</file>

<file path=ppt/slides/_rels/slide3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slide" Target="slide31.xml"/><Relationship Id="rId4" Type="http://schemas.openxmlformats.org/officeDocument/2006/relationships/image" Target="file:///C:\DOCUME~1\FREEUS~1\LOCALS~1\Temp\~LWF00541.jpg"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file:///C:\DOCUME~1\FREEUS~1\LOCALS~1\Temp\~LWF00571.jpg"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18" Type="http://schemas.openxmlformats.org/officeDocument/2006/relationships/diagramLayout" Target="../diagrams/layout4.xml"/><Relationship Id="rId3" Type="http://schemas.openxmlformats.org/officeDocument/2006/relationships/diagramLayout" Target="../diagrams/layout1.xml"/><Relationship Id="rId21" Type="http://schemas.microsoft.com/office/2007/relationships/diagramDrawing" Target="../diagrams/drawing4.xml"/><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diagramData" Target="../diagrams/data4.xml"/><Relationship Id="rId2" Type="http://schemas.openxmlformats.org/officeDocument/2006/relationships/diagramData" Target="../diagrams/data1.xml"/><Relationship Id="rId16" Type="http://schemas.microsoft.com/office/2007/relationships/diagramDrawing" Target="../diagrams/drawing3.xml"/><Relationship Id="rId20" Type="http://schemas.openxmlformats.org/officeDocument/2006/relationships/diagramColors" Target="../diagrams/colors4.xml"/><Relationship Id="rId1" Type="http://schemas.openxmlformats.org/officeDocument/2006/relationships/slideLayout" Target="../slideLayouts/slideLayout1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19" Type="http://schemas.openxmlformats.org/officeDocument/2006/relationships/diagramQuickStyle" Target="../diagrams/quickStyle4.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BISMI_17"/>
          <p:cNvPicPr>
            <a:picLocks noChangeAspect="1" noChangeArrowheads="1"/>
          </p:cNvPicPr>
          <p:nvPr/>
        </p:nvPicPr>
        <p:blipFill>
          <a:blip r:embed="rId3"/>
          <a:srcRect/>
          <a:stretch>
            <a:fillRect/>
          </a:stretch>
        </p:blipFill>
        <p:spPr bwMode="auto">
          <a:xfrm>
            <a:off x="1066800" y="152400"/>
            <a:ext cx="8001000" cy="6553199"/>
          </a:xfrm>
          <a:prstGeom prst="rect">
            <a:avLst/>
          </a:prstGeom>
          <a:noFill/>
          <a:ln w="9525">
            <a:noFill/>
            <a:miter lim="800000"/>
            <a:headEnd/>
            <a:tailEnd/>
          </a:ln>
        </p:spPr>
      </p:pic>
      <p:sp>
        <p:nvSpPr>
          <p:cNvPr id="5" name="TextBox 4"/>
          <p:cNvSpPr txBox="1"/>
          <p:nvPr/>
        </p:nvSpPr>
        <p:spPr>
          <a:xfrm>
            <a:off x="990600" y="6257836"/>
            <a:ext cx="7848600" cy="473206"/>
          </a:xfrm>
          <a:prstGeom prst="rect">
            <a:avLst/>
          </a:prstGeom>
          <a:noFill/>
        </p:spPr>
        <p:txBody>
          <a:bodyPr wrap="square" rtlCol="0">
            <a:spAutoFit/>
          </a:bodyPr>
          <a:lstStyle/>
          <a:p>
            <a:pPr algn="ctr">
              <a:lnSpc>
                <a:spcPct val="150000"/>
              </a:lnSpc>
            </a:pPr>
            <a:r>
              <a:rPr lang="en-US" b="1" dirty="0" smtClean="0">
                <a:solidFill>
                  <a:srgbClr val="0000FF"/>
                </a:solidFill>
                <a:latin typeface="Simplified Arabic" pitchFamily="18" charset="-78"/>
                <a:cs typeface="Simplified Arabic" pitchFamily="18" charset="-78"/>
              </a:rPr>
              <a:t>Zoo 424 Experimental embryology Lecture 2</a:t>
            </a:r>
            <a:endParaRPr lang="en-US" b="1" dirty="0">
              <a:solidFill>
                <a:srgbClr val="0000FF"/>
              </a:solidFill>
              <a:latin typeface="Simplified Arabic" pitchFamily="18" charset="-78"/>
              <a:cs typeface="Simplified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52600" y="228600"/>
            <a:ext cx="6629400" cy="523220"/>
          </a:xfrm>
          <a:prstGeom prst="rect">
            <a:avLst/>
          </a:prstGeom>
          <a:noFill/>
        </p:spPr>
        <p:txBody>
          <a:bodyPr wrap="square" rtlCol="0">
            <a:spAutoFit/>
          </a:bodyPr>
          <a:lstStyle/>
          <a:p>
            <a:pPr algn="ctr"/>
            <a:r>
              <a:rPr lang="en-US"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Cellular Determination</a:t>
            </a:r>
            <a:r>
              <a:rPr lang="ar-SA"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التحديد الخلوي </a:t>
            </a:r>
            <a:endParaRPr lang="en-US" sz="2800" b="1" u="sng"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TextBox 2"/>
          <p:cNvSpPr txBox="1"/>
          <p:nvPr/>
        </p:nvSpPr>
        <p:spPr>
          <a:xfrm>
            <a:off x="1143000" y="762000"/>
            <a:ext cx="7772400" cy="3970318"/>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It is an internal process precedes the process of cellular differentiation or change in morphology, through it determined the characteristics and features internally before they appear on the differentiated cells (change, transformation and activation of specific genes in these cells which will differentiate in order to pave about change apparent shape later to give specific tissue or system).</a:t>
            </a:r>
            <a:endParaRPr lang="en-US" sz="2400" b="1" dirty="0">
              <a:latin typeface="Times New Roman" pitchFamily="18" charset="0"/>
              <a:cs typeface="Times New Roman" pitchFamily="18" charset="0"/>
            </a:endParaRPr>
          </a:p>
        </p:txBody>
      </p:sp>
      <p:sp>
        <p:nvSpPr>
          <p:cNvPr id="4" name="TextBox 3"/>
          <p:cNvSpPr txBox="1"/>
          <p:nvPr/>
        </p:nvSpPr>
        <p:spPr>
          <a:xfrm>
            <a:off x="1143000" y="4712837"/>
            <a:ext cx="7772400" cy="1687963"/>
          </a:xfrm>
          <a:prstGeom prst="rect">
            <a:avLst/>
          </a:prstGeom>
          <a:noFill/>
        </p:spPr>
        <p:txBody>
          <a:bodyPr wrap="square" rtlCol="0">
            <a:spAutoFit/>
          </a:bodyPr>
          <a:lstStyle/>
          <a:p>
            <a:pPr algn="just">
              <a:lnSpc>
                <a:spcPct val="150000"/>
              </a:lnSpc>
            </a:pPr>
            <a:r>
              <a:rPr lang="en-US" sz="2200" dirty="0">
                <a:latin typeface="Times New Roman" pitchFamily="18" charset="0"/>
                <a:cs typeface="Times New Roman" pitchFamily="18" charset="0"/>
              </a:rPr>
              <a:t> </a:t>
            </a: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So if you determine the fate of specific cells to differentiate into specific tissue it can not be changed, such as eggs which boiled by water can not be back to its original state.</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edge">
                                      <p:cBhvr>
                                        <p:cTn id="14" dur="20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edge">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720090"/>
            <a:ext cx="7924800" cy="590931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When make exchange for transfer and culture of the nerve tube area place with the skin area and vice versa</a:t>
            </a:r>
            <a:r>
              <a:rPr lang="ar-SA" sz="2800" dirty="0" smtClean="0">
                <a:latin typeface="Times New Roman" pitchFamily="18" charset="0"/>
                <a:cs typeface="Times New Roman" pitchFamily="18" charset="0"/>
              </a:rPr>
              <a:t>وبالعكس </a:t>
            </a:r>
            <a:r>
              <a:rPr lang="en-US" sz="2800" dirty="0" smtClean="0">
                <a:latin typeface="Times New Roman" pitchFamily="18" charset="0"/>
                <a:cs typeface="Times New Roman" pitchFamily="18" charset="0"/>
              </a:rPr>
              <a:t> between two different embryos, by transfer some parts from outer ectoderm layer (nerve tube area in the future) to </a:t>
            </a:r>
            <a:r>
              <a:rPr lang="en-US" sz="2800" b="1" u="sng" dirty="0" smtClean="0">
                <a:latin typeface="Times New Roman" pitchFamily="18" charset="0"/>
                <a:cs typeface="Times New Roman" pitchFamily="18" charset="0"/>
              </a:rPr>
              <a:t>early gastrula </a:t>
            </a:r>
            <a:r>
              <a:rPr lang="en-US" sz="2800" dirty="0" smtClean="0">
                <a:latin typeface="Times New Roman" pitchFamily="18" charset="0"/>
                <a:cs typeface="Times New Roman" pitchFamily="18" charset="0"/>
              </a:rPr>
              <a:t>frog pigmented (Dark) embryo,  and cultured on other not stained embryo at the same age, but place the skin area and taking the skin area and culture it on the same first embryo place the neural tube. fig.(1)</a:t>
            </a:r>
            <a:endParaRPr lang="en-US" sz="2400" dirty="0" smtClean="0">
              <a:latin typeface="Times New Roman" pitchFamily="18" charset="0"/>
              <a:cs typeface="Times New Roman" pitchFamily="18" charset="0"/>
            </a:endParaRPr>
          </a:p>
        </p:txBody>
      </p:sp>
      <p:sp>
        <p:nvSpPr>
          <p:cNvPr id="2" name="Rectangle 1"/>
          <p:cNvSpPr/>
          <p:nvPr/>
        </p:nvSpPr>
        <p:spPr>
          <a:xfrm>
            <a:off x="1752600" y="152400"/>
            <a:ext cx="6617517" cy="461665"/>
          </a:xfrm>
          <a:prstGeom prst="rect">
            <a:avLst/>
          </a:prstGeom>
        </p:spPr>
        <p:txBody>
          <a:bodyPr wrap="none">
            <a:spAutoFit/>
          </a:bodyPr>
          <a:lstStyle/>
          <a:p>
            <a:r>
              <a:rPr lang="en-US" sz="2400" b="1" u="sng" dirty="0">
                <a:effectLst>
                  <a:outerShdw blurRad="38100" dist="38100" dir="2700000" algn="tl">
                    <a:srgbClr val="000000">
                      <a:alpha val="43137"/>
                    </a:srgbClr>
                  </a:outerShdw>
                </a:effectLst>
              </a:rPr>
              <a:t>Cellular Determination   </a:t>
            </a:r>
            <a:r>
              <a:rPr lang="ar-SA" sz="2400" b="1" u="sng" dirty="0" smtClean="0">
                <a:effectLst>
                  <a:outerShdw blurRad="38100" dist="38100" dir="2700000" algn="tl">
                    <a:srgbClr val="000000">
                      <a:alpha val="43137"/>
                    </a:srgbClr>
                  </a:outerShdw>
                </a:effectLst>
              </a:rPr>
              <a:t>تكملة تعربف التحديد الخلوي</a:t>
            </a:r>
            <a:endParaRPr lang="ar-SA" sz="2400" b="1" u="sng"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2209800" y="1767822"/>
            <a:ext cx="5714999" cy="2375686"/>
            <a:chOff x="1371600" y="600002"/>
            <a:chExt cx="7491281" cy="4112030"/>
          </a:xfrm>
        </p:grpSpPr>
        <p:pic>
          <p:nvPicPr>
            <p:cNvPr id="2" name="Picture 16" descr="C:\DOCUME~1\FREEUS~1\LOCALS~1\Temp\~LWF00211.jpg"/>
            <p:cNvPicPr>
              <a:picLocks noChangeAspect="1" noChangeArrowheads="1"/>
            </p:cNvPicPr>
            <p:nvPr/>
          </p:nvPicPr>
          <p:blipFill>
            <a:blip r:embed="rId3" r:link="rId4" cstate="print"/>
            <a:srcRect/>
            <a:stretch>
              <a:fillRect/>
            </a:stretch>
          </p:blipFill>
          <p:spPr bwMode="auto">
            <a:xfrm>
              <a:off x="1371600" y="1276290"/>
              <a:ext cx="6934200" cy="2520950"/>
            </a:xfrm>
            <a:prstGeom prst="rect">
              <a:avLst/>
            </a:prstGeom>
            <a:noFill/>
            <a:ln w="9525">
              <a:noFill/>
              <a:miter lim="800000"/>
              <a:headEnd/>
              <a:tailEnd/>
            </a:ln>
          </p:spPr>
        </p:pic>
        <p:sp>
          <p:nvSpPr>
            <p:cNvPr id="3" name="TextBox 2"/>
            <p:cNvSpPr txBox="1"/>
            <p:nvPr/>
          </p:nvSpPr>
          <p:spPr>
            <a:xfrm>
              <a:off x="5566718" y="705548"/>
              <a:ext cx="3296163" cy="639270"/>
            </a:xfrm>
            <a:prstGeom prst="rect">
              <a:avLst/>
            </a:prstGeom>
            <a:noFill/>
          </p:spPr>
          <p:txBody>
            <a:bodyPr wrap="square" rtlCol="0">
              <a:spAutoFit/>
            </a:bodyPr>
            <a:lstStyle/>
            <a:p>
              <a:pPr algn="r"/>
              <a:r>
                <a:rPr lang="ar-SA" b="1" dirty="0" smtClean="0">
                  <a:latin typeface="Simplified Arabic" pitchFamily="18" charset="-78"/>
                  <a:cs typeface="Simplified Arabic" pitchFamily="18" charset="-78"/>
                </a:rPr>
                <a:t>نسيج متوقع للأنبوبة العصبية</a:t>
              </a:r>
              <a:endParaRPr lang="en-US" b="1" dirty="0">
                <a:latin typeface="Simplified Arabic" pitchFamily="18" charset="-78"/>
                <a:cs typeface="Simplified Arabic" pitchFamily="18" charset="-78"/>
              </a:endParaRPr>
            </a:p>
          </p:txBody>
        </p:sp>
        <p:sp>
          <p:nvSpPr>
            <p:cNvPr id="4" name="TextBox 3"/>
            <p:cNvSpPr txBox="1"/>
            <p:nvPr/>
          </p:nvSpPr>
          <p:spPr>
            <a:xfrm>
              <a:off x="2666999" y="600002"/>
              <a:ext cx="2514600" cy="369332"/>
            </a:xfrm>
            <a:prstGeom prst="rect">
              <a:avLst/>
            </a:prstGeom>
            <a:noFill/>
          </p:spPr>
          <p:txBody>
            <a:bodyPr wrap="square" rtlCol="0">
              <a:spAutoFit/>
            </a:bodyPr>
            <a:lstStyle/>
            <a:p>
              <a:pPr algn="r"/>
              <a:r>
                <a:rPr lang="ar-SA" b="1" dirty="0" smtClean="0">
                  <a:latin typeface="Simplified Arabic" pitchFamily="18" charset="-78"/>
                  <a:cs typeface="Simplified Arabic" pitchFamily="18" charset="-78"/>
                </a:rPr>
                <a:t>نسيج متوقع للأدمة</a:t>
              </a:r>
              <a:endParaRPr lang="en-US" b="1" dirty="0">
                <a:latin typeface="Simplified Arabic" pitchFamily="18" charset="-78"/>
                <a:cs typeface="Simplified Arabic" pitchFamily="18" charset="-78"/>
              </a:endParaRPr>
            </a:p>
          </p:txBody>
        </p:sp>
        <p:sp>
          <p:nvSpPr>
            <p:cNvPr id="5" name="TextBox 4"/>
            <p:cNvSpPr txBox="1"/>
            <p:nvPr/>
          </p:nvSpPr>
          <p:spPr>
            <a:xfrm>
              <a:off x="1371601" y="4019489"/>
              <a:ext cx="7491280" cy="692543"/>
            </a:xfrm>
            <a:prstGeom prst="rect">
              <a:avLst/>
            </a:prstGeom>
            <a:noFill/>
          </p:spPr>
          <p:txBody>
            <a:bodyPr wrap="square" rtlCol="0">
              <a:spAutoFit/>
            </a:bodyPr>
            <a:lstStyle/>
            <a:p>
              <a:pPr algn="ctr"/>
              <a:r>
                <a:rPr lang="ar-SA" sz="2000" b="1" dirty="0" smtClean="0">
                  <a:solidFill>
                    <a:srgbClr val="FF0000"/>
                  </a:solidFill>
                  <a:latin typeface="Simplified Arabic" pitchFamily="18" charset="-78"/>
                  <a:cs typeface="Simplified Arabic" pitchFamily="18" charset="-78"/>
                </a:rPr>
                <a:t>شكل 1 جنين الضفدعة فى مرحلة المبطنة او الجاسترولة المبكرة</a:t>
              </a:r>
              <a:endParaRPr lang="en-US" sz="2000" b="1" dirty="0">
                <a:solidFill>
                  <a:srgbClr val="FF0000"/>
                </a:solidFill>
                <a:latin typeface="Simplified Arabic" pitchFamily="18" charset="-78"/>
                <a:cs typeface="Simplified Arabic" pitchFamily="18" charset="-78"/>
              </a:endParaRPr>
            </a:p>
          </p:txBody>
        </p:sp>
      </p:grpSp>
      <p:sp>
        <p:nvSpPr>
          <p:cNvPr id="6" name="TextBox 5"/>
          <p:cNvSpPr txBox="1"/>
          <p:nvPr/>
        </p:nvSpPr>
        <p:spPr>
          <a:xfrm>
            <a:off x="1143000" y="324390"/>
            <a:ext cx="7315200" cy="1107996"/>
          </a:xfrm>
          <a:prstGeom prst="rect">
            <a:avLst/>
          </a:prstGeom>
          <a:noFill/>
        </p:spPr>
        <p:txBody>
          <a:bodyPr wrap="square" rtlCol="0">
            <a:spAutoFit/>
          </a:bodyPr>
          <a:lstStyle/>
          <a:p>
            <a:pPr algn="ctr">
              <a:lnSpc>
                <a:spcPct val="150000"/>
              </a:lnSpc>
            </a:pPr>
            <a:r>
              <a:rPr lang="en-US" sz="2200" dirty="0" smtClean="0">
                <a:latin typeface="Times New Roman" pitchFamily="18" charset="0"/>
                <a:cs typeface="Times New Roman" pitchFamily="18" charset="0"/>
              </a:rPr>
              <a:t>Fig 1.: Schematic drawing illustrates the process of before  cellular determination of embryo</a:t>
            </a:r>
            <a:endParaRPr lang="en-US" sz="2200" b="1" dirty="0">
              <a:solidFill>
                <a:srgbClr val="0000FF"/>
              </a:solidFill>
              <a:latin typeface="Times New Roman" pitchFamily="18" charset="0"/>
              <a:cs typeface="Times New Roman" pitchFamily="18" charset="0"/>
            </a:endParaRPr>
          </a:p>
        </p:txBody>
      </p:sp>
      <p:sp>
        <p:nvSpPr>
          <p:cNvPr id="8" name="TextBox 7"/>
          <p:cNvSpPr txBox="1"/>
          <p:nvPr/>
        </p:nvSpPr>
        <p:spPr>
          <a:xfrm>
            <a:off x="990600" y="4461808"/>
            <a:ext cx="7772400" cy="1938992"/>
          </a:xfrm>
          <a:prstGeom prst="rect">
            <a:avLst/>
          </a:prstGeom>
          <a:noFill/>
        </p:spPr>
        <p:txBody>
          <a:bodyPr wrap="square" rtlCol="0">
            <a:spAutoFit/>
          </a:bodyPr>
          <a:lstStyle/>
          <a:p>
            <a:pPr algn="just" rtl="1">
              <a:lnSpc>
                <a:spcPct val="150000"/>
              </a:lnSpc>
            </a:pPr>
            <a:r>
              <a:rPr lang="ar-SA" sz="2000" b="1" dirty="0" smtClean="0">
                <a:solidFill>
                  <a:srgbClr val="FF0000"/>
                </a:solidFill>
                <a:latin typeface="Simplified Arabic" pitchFamily="18" charset="-78"/>
                <a:cs typeface="Simplified Arabic" pitchFamily="18" charset="-78"/>
              </a:rPr>
              <a:t>أ) </a:t>
            </a:r>
            <a:r>
              <a:rPr lang="ar-SA" sz="2000" b="1" dirty="0" smtClean="0">
                <a:latin typeface="Simplified Arabic" pitchFamily="18" charset="-78"/>
                <a:cs typeface="Simplified Arabic" pitchFamily="18" charset="-78"/>
              </a:rPr>
              <a:t>نقل الأنسجة وزراعة قبل حدوث عملية التحديد في الجنين :</a:t>
            </a:r>
          </a:p>
          <a:p>
            <a:pPr algn="just" rtl="1">
              <a:lnSpc>
                <a:spcPct val="150000"/>
              </a:lnSpc>
            </a:pPr>
            <a:r>
              <a:rPr lang="ar-SA" sz="2000" b="1" dirty="0" smtClean="0">
                <a:latin typeface="Simplified Arabic" pitchFamily="18" charset="-78"/>
                <a:cs typeface="Simplified Arabic" pitchFamily="18" charset="-78"/>
              </a:rPr>
              <a:t>عند نقل أجزاء من نسيج منطقة الأنبوبة العصبية فى مرحلة المبطنة أو الجاسترولا المبكرة لجنين الضفدعة داكن اللون وزراعتها على جنين آخر فاتح اللون مكان نسيج منطقة الأدمة </a:t>
            </a:r>
            <a:r>
              <a:rPr lang="ar-SA" sz="2000" b="1" dirty="0" smtClean="0">
                <a:solidFill>
                  <a:srgbClr val="FF0000"/>
                </a:solidFill>
                <a:latin typeface="Simplified Arabic" pitchFamily="18" charset="-78"/>
                <a:cs typeface="Simplified Arabic" pitchFamily="18" charset="-78"/>
              </a:rPr>
              <a:t>فإن </a:t>
            </a:r>
            <a:r>
              <a:rPr lang="ar-SA" sz="2000" b="1" dirty="0" smtClean="0">
                <a:solidFill>
                  <a:srgbClr val="0000FF"/>
                </a:solidFill>
                <a:latin typeface="Simplified Arabic" pitchFamily="18" charset="-78"/>
                <a:cs typeface="Simplified Arabic" pitchFamily="18" charset="-78"/>
              </a:rPr>
              <a:t>نسيج الأنبوبة العصبية نما كجزء من منطقة الجلد (الداكن) ولم يكون نسيج عصبي.</a:t>
            </a:r>
            <a:endParaRPr lang="en-US" sz="2000" b="1" dirty="0">
              <a:latin typeface="Simplified Arabic" pitchFamily="18" charset="-78"/>
              <a:cs typeface="Simplified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anim calcmode="discrete" valueType="clr">
                                      <p:cBhvr override="childStyle">
                                        <p:cTn id="7"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
                                        </p:tgtEl>
                                        <p:attrNameLst>
                                          <p:attrName>fillcolor</p:attrName>
                                        </p:attrNameLst>
                                      </p:cBhvr>
                                      <p:tavLst>
                                        <p:tav tm="0">
                                          <p:val>
                                            <p:clrVal>
                                              <a:schemeClr val="accent2"/>
                                            </p:clrVal>
                                          </p:val>
                                        </p:tav>
                                        <p:tav tm="50000">
                                          <p:val>
                                            <p:clrVal>
                                              <a:schemeClr val="hlink"/>
                                            </p:clrVal>
                                          </p:val>
                                        </p:tav>
                                      </p:tavLst>
                                    </p:anim>
                                    <p:set>
                                      <p:cBhvr>
                                        <p:cTn id="9" dur="80"/>
                                        <p:tgtEl>
                                          <p:spTgt spid="6"/>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1" presetClass="entr" presetSubtype="4"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heel(4)">
                                      <p:cBhvr>
                                        <p:cTn id="14" dur="20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dissolv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457200"/>
            <a:ext cx="8001000" cy="3021276"/>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600" dirty="0" smtClean="0">
                <a:latin typeface="Times New Roman" pitchFamily="18" charset="0"/>
                <a:cs typeface="Times New Roman" pitchFamily="18" charset="0"/>
              </a:rPr>
              <a:t>Each part moved grew as the place which transfer to and did not grow according to what is destined to, that is, the tissue destined that is nerve tube grew as part from skin area and the skin grew as part of the neural tube in the embryo who was transferred to it (Figure 1).</a:t>
            </a:r>
            <a:endParaRPr lang="en-US" sz="2600" dirty="0">
              <a:latin typeface="Times New Roman" pitchFamily="18" charset="0"/>
              <a:cs typeface="Times New Roman" pitchFamily="18" charset="0"/>
            </a:endParaRPr>
          </a:p>
        </p:txBody>
      </p:sp>
      <p:sp>
        <p:nvSpPr>
          <p:cNvPr id="3" name="TextBox 2"/>
          <p:cNvSpPr txBox="1"/>
          <p:nvPr/>
        </p:nvSpPr>
        <p:spPr>
          <a:xfrm>
            <a:off x="1219200" y="3505200"/>
            <a:ext cx="7543800" cy="3021276"/>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600" dirty="0" smtClean="0">
                <a:latin typeface="Times New Roman" pitchFamily="18" charset="0"/>
                <a:cs typeface="Times New Roman" pitchFamily="18" charset="0"/>
              </a:rPr>
              <a:t>But, when transfer these parts between tow </a:t>
            </a:r>
            <a:r>
              <a:rPr lang="en-US" sz="2600" b="1" u="sng" dirty="0" smtClean="0">
                <a:latin typeface="Times New Roman" pitchFamily="18" charset="0"/>
                <a:cs typeface="Times New Roman" pitchFamily="18" charset="0"/>
              </a:rPr>
              <a:t>late gastrula</a:t>
            </a:r>
            <a:r>
              <a:rPr lang="en-US" sz="2600" dirty="0" smtClean="0">
                <a:latin typeface="Times New Roman" pitchFamily="18" charset="0"/>
                <a:cs typeface="Times New Roman" pitchFamily="18" charset="0"/>
              </a:rPr>
              <a:t>, each part grew as it is estimated, that is, neural tube tissue give neural tube on the embryo which transferred to and the skin give skin on the embryo transferred to. (</a:t>
            </a:r>
            <a:r>
              <a:rPr lang="en-US" sz="2600" dirty="0" err="1" smtClean="0">
                <a:latin typeface="Times New Roman" pitchFamily="18" charset="0"/>
                <a:cs typeface="Times New Roman" pitchFamily="18" charset="0"/>
              </a:rPr>
              <a:t>Fig,2</a:t>
            </a:r>
            <a:r>
              <a:rPr lang="en-US" sz="2600" dirty="0" smtClean="0">
                <a:latin typeface="Times New Roman" pitchFamily="18" charset="0"/>
                <a:cs typeface="Times New Roman" pitchFamily="18" charset="0"/>
              </a:rPr>
              <a:t>)</a:t>
            </a:r>
            <a:endParaRPr lang="ar-SA" sz="2600" b="1" dirty="0" smtClean="0">
              <a:latin typeface="Times New Roman" pitchFamily="18" charset="0"/>
              <a:cs typeface="Times New Roman" pitchFamily="18" charset="0"/>
            </a:endParaRPr>
          </a:p>
        </p:txBody>
      </p:sp>
      <p:sp>
        <p:nvSpPr>
          <p:cNvPr id="4" name="Rectangle 3"/>
          <p:cNvSpPr/>
          <p:nvPr/>
        </p:nvSpPr>
        <p:spPr>
          <a:xfrm>
            <a:off x="2733195" y="152400"/>
            <a:ext cx="5105244" cy="369332"/>
          </a:xfrm>
          <a:prstGeom prst="rect">
            <a:avLst/>
          </a:prstGeom>
        </p:spPr>
        <p:txBody>
          <a:bodyPr wrap="none">
            <a:spAutoFit/>
          </a:bodyPr>
          <a:lstStyle/>
          <a:p>
            <a:r>
              <a:rPr lang="en-US" b="1" dirty="0"/>
              <a:t>c</a:t>
            </a:r>
            <a:r>
              <a:rPr lang="en-US" b="1" dirty="0" smtClean="0"/>
              <a:t>ont. Cellular </a:t>
            </a:r>
            <a:r>
              <a:rPr lang="en-US" b="1" dirty="0"/>
              <a:t>Determination   </a:t>
            </a:r>
            <a:r>
              <a:rPr lang="ar-SA" b="1" dirty="0" smtClean="0"/>
              <a:t>تكملة التحديد </a:t>
            </a:r>
            <a:r>
              <a:rPr lang="ar-SA" b="1" dirty="0"/>
              <a:t>الخلوي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edge">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219200" y="1095368"/>
            <a:ext cx="7620000" cy="2867032"/>
            <a:chOff x="1143000" y="838200"/>
            <a:chExt cx="7620000" cy="3254469"/>
          </a:xfrm>
        </p:grpSpPr>
        <p:pic>
          <p:nvPicPr>
            <p:cNvPr id="3" name="Picture 5" descr="C:\DOCUME~1\FREEUS~1\LOCALS~1\Temp\~LWF00231.jpg"/>
            <p:cNvPicPr>
              <a:picLocks noChangeAspect="1" noChangeArrowheads="1"/>
            </p:cNvPicPr>
            <p:nvPr/>
          </p:nvPicPr>
          <p:blipFill>
            <a:blip r:embed="rId3" r:link="rId4" cstate="print"/>
            <a:srcRect/>
            <a:stretch>
              <a:fillRect/>
            </a:stretch>
          </p:blipFill>
          <p:spPr bwMode="auto">
            <a:xfrm>
              <a:off x="1752600" y="838200"/>
              <a:ext cx="7010400" cy="2614613"/>
            </a:xfrm>
            <a:prstGeom prst="rect">
              <a:avLst/>
            </a:prstGeom>
            <a:noFill/>
            <a:ln w="9525">
              <a:noFill/>
              <a:miter lim="800000"/>
              <a:headEnd/>
              <a:tailEnd/>
            </a:ln>
          </p:spPr>
        </p:pic>
        <p:sp>
          <p:nvSpPr>
            <p:cNvPr id="4" name="TextBox 3"/>
            <p:cNvSpPr txBox="1"/>
            <p:nvPr/>
          </p:nvSpPr>
          <p:spPr>
            <a:xfrm>
              <a:off x="1143000" y="1123890"/>
              <a:ext cx="2819400" cy="400110"/>
            </a:xfrm>
            <a:prstGeom prst="rect">
              <a:avLst/>
            </a:prstGeom>
            <a:noFill/>
          </p:spPr>
          <p:txBody>
            <a:bodyPr wrap="square" rtlCol="0">
              <a:spAutoFit/>
            </a:bodyPr>
            <a:lstStyle/>
            <a:p>
              <a:pPr algn="r"/>
              <a:r>
                <a:rPr lang="ar-SA" sz="2000" b="1" dirty="0" smtClean="0">
                  <a:latin typeface="Simplified Arabic" pitchFamily="18" charset="-78"/>
                  <a:cs typeface="Simplified Arabic" pitchFamily="18" charset="-78"/>
                </a:rPr>
                <a:t>جنين فى طور الأنبوبة العصبية</a:t>
              </a:r>
              <a:endParaRPr lang="en-US" sz="2000" b="1" dirty="0">
                <a:latin typeface="Simplified Arabic" pitchFamily="18" charset="-78"/>
                <a:cs typeface="Simplified Arabic" pitchFamily="18" charset="-78"/>
              </a:endParaRPr>
            </a:p>
          </p:txBody>
        </p:sp>
        <p:sp>
          <p:nvSpPr>
            <p:cNvPr id="5" name="TextBox 4"/>
            <p:cNvSpPr txBox="1"/>
            <p:nvPr/>
          </p:nvSpPr>
          <p:spPr>
            <a:xfrm>
              <a:off x="1953638" y="3638490"/>
              <a:ext cx="5486400" cy="454179"/>
            </a:xfrm>
            <a:prstGeom prst="rect">
              <a:avLst/>
            </a:prstGeom>
            <a:noFill/>
          </p:spPr>
          <p:txBody>
            <a:bodyPr wrap="square" rtlCol="0">
              <a:spAutoFit/>
            </a:bodyPr>
            <a:lstStyle/>
            <a:p>
              <a:pPr algn="ctr"/>
              <a:r>
                <a:rPr lang="ar-SA" sz="2000" b="1" dirty="0" smtClean="0">
                  <a:solidFill>
                    <a:srgbClr val="FF0000"/>
                  </a:solidFill>
                  <a:latin typeface="Simplified Arabic" pitchFamily="18" charset="-78"/>
                  <a:cs typeface="Simplified Arabic" pitchFamily="18" charset="-78"/>
                </a:rPr>
                <a:t>شكل 2 : جنين النيوت فى مرحلة المبطنة المتأخرة</a:t>
              </a:r>
              <a:endParaRPr lang="en-US" sz="2000" b="1" dirty="0">
                <a:solidFill>
                  <a:srgbClr val="FF0000"/>
                </a:solidFill>
                <a:latin typeface="Simplified Arabic" pitchFamily="18" charset="-78"/>
                <a:cs typeface="Simplified Arabic" pitchFamily="18" charset="-78"/>
              </a:endParaRPr>
            </a:p>
          </p:txBody>
        </p:sp>
        <p:sp>
          <p:nvSpPr>
            <p:cNvPr id="7" name="TextBox 6"/>
            <p:cNvSpPr txBox="1"/>
            <p:nvPr/>
          </p:nvSpPr>
          <p:spPr>
            <a:xfrm>
              <a:off x="1143000" y="3181290"/>
              <a:ext cx="2819400" cy="400110"/>
            </a:xfrm>
            <a:prstGeom prst="rect">
              <a:avLst/>
            </a:prstGeom>
            <a:noFill/>
          </p:spPr>
          <p:txBody>
            <a:bodyPr wrap="square" rtlCol="0">
              <a:spAutoFit/>
            </a:bodyPr>
            <a:lstStyle/>
            <a:p>
              <a:pPr algn="ctr"/>
              <a:r>
                <a:rPr lang="ar-SA" sz="2000" b="1" dirty="0" smtClean="0">
                  <a:latin typeface="Simplified Arabic" pitchFamily="18" charset="-78"/>
                  <a:cs typeface="Simplified Arabic" pitchFamily="18" charset="-78"/>
                </a:rPr>
                <a:t>الصفيحة العصبية الثانوية</a:t>
              </a:r>
              <a:endParaRPr lang="en-US" sz="2000" b="1" dirty="0">
                <a:latin typeface="Simplified Arabic" pitchFamily="18" charset="-78"/>
                <a:cs typeface="Simplified Arabic" pitchFamily="18" charset="-78"/>
              </a:endParaRPr>
            </a:p>
          </p:txBody>
        </p:sp>
      </p:grpSp>
      <p:sp>
        <p:nvSpPr>
          <p:cNvPr id="9" name="TextBox 8"/>
          <p:cNvSpPr txBox="1"/>
          <p:nvPr/>
        </p:nvSpPr>
        <p:spPr>
          <a:xfrm>
            <a:off x="1066800" y="3843278"/>
            <a:ext cx="7924800" cy="2862322"/>
          </a:xfrm>
          <a:prstGeom prst="rect">
            <a:avLst/>
          </a:prstGeom>
          <a:noFill/>
        </p:spPr>
        <p:txBody>
          <a:bodyPr wrap="square" rtlCol="0">
            <a:spAutoFit/>
          </a:bodyPr>
          <a:lstStyle/>
          <a:p>
            <a:pPr algn="r">
              <a:lnSpc>
                <a:spcPct val="150000"/>
              </a:lnSpc>
            </a:pPr>
            <a:r>
              <a:rPr lang="ar-SA" sz="2000" b="1" dirty="0" smtClean="0">
                <a:solidFill>
                  <a:srgbClr val="FF0000"/>
                </a:solidFill>
                <a:latin typeface="Simplified Arabic" pitchFamily="18" charset="-78"/>
                <a:cs typeface="Simplified Arabic" pitchFamily="18" charset="-78"/>
              </a:rPr>
              <a:t>ب)</a:t>
            </a:r>
            <a:r>
              <a:rPr lang="ar-SA" sz="2000" b="1" dirty="0" smtClean="0">
                <a:latin typeface="Simplified Arabic" pitchFamily="18" charset="-78"/>
                <a:cs typeface="Simplified Arabic" pitchFamily="18" charset="-78"/>
              </a:rPr>
              <a:t> نقل الأنسجة وزراعتها بعد حدوث عملية التحديد:</a:t>
            </a:r>
          </a:p>
          <a:p>
            <a:pPr algn="just" rtl="1">
              <a:lnSpc>
                <a:spcPct val="150000"/>
              </a:lnSpc>
            </a:pPr>
            <a:r>
              <a:rPr lang="ar-SA" sz="2000" b="1" dirty="0" smtClean="0">
                <a:latin typeface="Simplified Arabic" pitchFamily="18" charset="-78"/>
                <a:cs typeface="Simplified Arabic" pitchFamily="18" charset="-78"/>
              </a:rPr>
              <a:t>عند نقل نسيج الأنبوبة العصبية من جنين النيوت (الداكن) فى مرحلة المبطنة او الجاسترولا المتأخرة (وبعد حدوث عملية التحديد) وزراعتها </a:t>
            </a:r>
            <a:r>
              <a:rPr lang="ar-SA" sz="2000" b="1" dirty="0" smtClean="0">
                <a:solidFill>
                  <a:srgbClr val="FF0000"/>
                </a:solidFill>
                <a:latin typeface="Simplified Arabic" pitchFamily="18" charset="-78"/>
                <a:cs typeface="Simplified Arabic" pitchFamily="18" charset="-78"/>
              </a:rPr>
              <a:t>فإن </a:t>
            </a:r>
            <a:r>
              <a:rPr lang="ar-SA" sz="2000" b="1" dirty="0" smtClean="0">
                <a:solidFill>
                  <a:srgbClr val="0000FF"/>
                </a:solidFill>
                <a:latin typeface="Simplified Arabic" pitchFamily="18" charset="-78"/>
                <a:cs typeface="Simplified Arabic" pitchFamily="18" charset="-78"/>
              </a:rPr>
              <a:t>النسيج المنقول نما وأعطى أنبوبة عصبية ثانوية أخرى على الجنين المنقول إليه وذلك لأنه عند نقله كان النسيج قد </a:t>
            </a:r>
            <a:r>
              <a:rPr lang="ar-SA" sz="2000" b="1" dirty="0" smtClean="0">
                <a:solidFill>
                  <a:schemeClr val="accent3"/>
                </a:solidFill>
                <a:latin typeface="Simplified Arabic" pitchFamily="18" charset="-78"/>
                <a:cs typeface="Simplified Arabic" pitchFamily="18" charset="-78"/>
              </a:rPr>
              <a:t>تحدد</a:t>
            </a:r>
            <a:r>
              <a:rPr lang="ar-SA" sz="2000" b="1" dirty="0" smtClean="0">
                <a:solidFill>
                  <a:srgbClr val="0000FF"/>
                </a:solidFill>
                <a:latin typeface="Simplified Arabic" pitchFamily="18" charset="-78"/>
                <a:cs typeface="Simplified Arabic" pitchFamily="18" charset="-78"/>
              </a:rPr>
              <a:t> مصيره على المستوى الجزيئي.</a:t>
            </a:r>
          </a:p>
          <a:p>
            <a:pPr algn="ctr" rtl="1">
              <a:lnSpc>
                <a:spcPct val="150000"/>
              </a:lnSpc>
            </a:pPr>
            <a:r>
              <a:rPr lang="ar-SA" sz="2000" b="1"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والسؤال الذي يطرح نفسه </a:t>
            </a:r>
            <a:r>
              <a:rPr lang="ar-SA" sz="2000" b="1" dirty="0" err="1"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الأن</a:t>
            </a:r>
            <a:r>
              <a:rPr lang="ar-SA" sz="2000" b="1" dirty="0" smtClean="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rPr>
              <a:t> من المسئول عن عملية التحديد؟</a:t>
            </a:r>
            <a:endParaRPr lang="en-US" sz="2000" b="1" dirty="0">
              <a:solidFill>
                <a:srgbClr val="FF0000"/>
              </a:solidFill>
              <a:effectLst>
                <a:outerShdw blurRad="38100" dist="38100" dir="2700000" algn="tl">
                  <a:srgbClr val="000000">
                    <a:alpha val="43137"/>
                  </a:srgbClr>
                </a:outerShdw>
              </a:effectLst>
              <a:latin typeface="Simplified Arabic" pitchFamily="18" charset="-78"/>
              <a:cs typeface="Simplified Arabic" pitchFamily="18" charset="-78"/>
            </a:endParaRPr>
          </a:p>
        </p:txBody>
      </p:sp>
      <p:sp>
        <p:nvSpPr>
          <p:cNvPr id="2" name="مستطيل 1"/>
          <p:cNvSpPr/>
          <p:nvPr/>
        </p:nvSpPr>
        <p:spPr>
          <a:xfrm>
            <a:off x="990600" y="228600"/>
            <a:ext cx="8001000" cy="830997"/>
          </a:xfrm>
          <a:prstGeom prst="rect">
            <a:avLst/>
          </a:prstGeom>
        </p:spPr>
        <p:txBody>
          <a:bodyPr wrap="square">
            <a:spAutoFit/>
          </a:bodyPr>
          <a:lstStyle/>
          <a:p>
            <a:r>
              <a:rPr lang="en-US" sz="2400" dirty="0">
                <a:latin typeface="Times New Roman" pitchFamily="18" charset="0"/>
                <a:cs typeface="Times New Roman" pitchFamily="18" charset="0"/>
              </a:rPr>
              <a:t>Fig </a:t>
            </a:r>
            <a:r>
              <a:rPr lang="en-US" sz="2400" dirty="0" smtClean="0">
                <a:latin typeface="Times New Roman" pitchFamily="18" charset="0"/>
                <a:cs typeface="Times New Roman" pitchFamily="18" charset="0"/>
              </a:rPr>
              <a:t>2.: </a:t>
            </a:r>
            <a:r>
              <a:rPr lang="en-US" sz="2400" dirty="0">
                <a:latin typeface="Times New Roman" pitchFamily="18" charset="0"/>
                <a:cs typeface="Times New Roman" pitchFamily="18" charset="0"/>
              </a:rPr>
              <a:t>Schematic drawing illustrates the process of </a:t>
            </a:r>
            <a:r>
              <a:rPr lang="en-US" sz="2400" dirty="0" smtClean="0">
                <a:latin typeface="Times New Roman" pitchFamily="18" charset="0"/>
                <a:cs typeface="Times New Roman" pitchFamily="18" charset="0"/>
              </a:rPr>
              <a:t>after  </a:t>
            </a:r>
            <a:r>
              <a:rPr lang="en-US" sz="2400" dirty="0">
                <a:latin typeface="Times New Roman" pitchFamily="18" charset="0"/>
                <a:cs typeface="Times New Roman" pitchFamily="18" charset="0"/>
              </a:rPr>
              <a:t>cellular </a:t>
            </a:r>
            <a:r>
              <a:rPr lang="en-US" sz="2400" dirty="0" smtClean="0">
                <a:latin typeface="Times New Roman" pitchFamily="18" charset="0"/>
                <a:cs typeface="Times New Roman" pitchFamily="18" charset="0"/>
              </a:rPr>
              <a:t>determination </a:t>
            </a:r>
            <a:r>
              <a:rPr lang="en-US" sz="2400" dirty="0">
                <a:latin typeface="Times New Roman" pitchFamily="18" charset="0"/>
                <a:cs typeface="Times New Roman" pitchFamily="18" charset="0"/>
              </a:rPr>
              <a:t>of </a:t>
            </a:r>
            <a:r>
              <a:rPr lang="en-US" sz="2400" dirty="0" smtClean="0">
                <a:latin typeface="Times New Roman" pitchFamily="18" charset="0"/>
                <a:cs typeface="Times New Roman" pitchFamily="18" charset="0"/>
              </a:rPr>
              <a:t>embryo.</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4)">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ssolv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3505200"/>
            <a:ext cx="7772400" cy="3323987"/>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But when it transfer from late in age, the tissue cells transferred have been determine its fate ,and thus grew according to what is destined to not according to the place which transferred to.</a:t>
            </a:r>
          </a:p>
          <a:p>
            <a:pPr algn="just">
              <a:lnSpc>
                <a:spcPct val="150000"/>
              </a:lnSpc>
            </a:pPr>
            <a:r>
              <a:rPr lang="en-US" sz="2800" b="1" dirty="0" smtClean="0">
                <a:latin typeface="Times New Roman" pitchFamily="18" charset="0"/>
                <a:cs typeface="Times New Roman" pitchFamily="18" charset="0"/>
              </a:rPr>
              <a:t>But who is responsible about that determination?</a:t>
            </a:r>
            <a:endParaRPr lang="ar-SA" sz="2800" b="1" dirty="0" smtClean="0">
              <a:latin typeface="Times New Roman" pitchFamily="18" charset="0"/>
              <a:cs typeface="Times New Roman" pitchFamily="18" charset="0"/>
            </a:endParaRPr>
          </a:p>
        </p:txBody>
      </p:sp>
      <p:sp>
        <p:nvSpPr>
          <p:cNvPr id="5" name="TextBox 4"/>
          <p:cNvSpPr txBox="1"/>
          <p:nvPr/>
        </p:nvSpPr>
        <p:spPr>
          <a:xfrm>
            <a:off x="1295400" y="838200"/>
            <a:ext cx="7543800" cy="2600199"/>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This indicates that, determination process of the transferred tissue before transfer did not occur in the early gastrula and thus grew as according to the region which transferred to.</a:t>
            </a:r>
            <a:endParaRPr lang="ar-SA" sz="2800" b="1" dirty="0" smtClean="0">
              <a:latin typeface="Times New Roman" pitchFamily="18" charset="0"/>
              <a:cs typeface="Times New Roman" pitchFamily="18" charset="0"/>
            </a:endParaRPr>
          </a:p>
        </p:txBody>
      </p:sp>
      <p:sp>
        <p:nvSpPr>
          <p:cNvPr id="2" name="Rectangle 1"/>
          <p:cNvSpPr/>
          <p:nvPr/>
        </p:nvSpPr>
        <p:spPr>
          <a:xfrm>
            <a:off x="2258226" y="533400"/>
            <a:ext cx="4627549" cy="369332"/>
          </a:xfrm>
          <a:prstGeom prst="rect">
            <a:avLst/>
          </a:prstGeom>
        </p:spPr>
        <p:txBody>
          <a:bodyPr wrap="none">
            <a:spAutoFit/>
          </a:bodyPr>
          <a:lstStyle/>
          <a:p>
            <a:r>
              <a:rPr lang="en-US" dirty="0"/>
              <a:t>cont. Cellular Determination   </a:t>
            </a:r>
            <a:r>
              <a:rPr lang="ar-SA" dirty="0"/>
              <a:t>تكملة التحديد الخلوي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102513"/>
            <a:ext cx="7543800" cy="461665"/>
          </a:xfrm>
          <a:prstGeom prst="rect">
            <a:avLst/>
          </a:prstGeom>
          <a:noFill/>
        </p:spPr>
        <p:txBody>
          <a:bodyPr wrap="square" rtlCol="0">
            <a:spAutoFit/>
          </a:bodyPr>
          <a:lstStyle/>
          <a:p>
            <a:pPr algn="ctr"/>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Embryonic Induction</a:t>
            </a:r>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التحفيز الجنيني </a:t>
            </a:r>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endParaRPr lang="en-US" sz="2400"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TextBox 2"/>
          <p:cNvSpPr txBox="1"/>
          <p:nvPr/>
        </p:nvSpPr>
        <p:spPr>
          <a:xfrm>
            <a:off x="990600" y="381000"/>
            <a:ext cx="7848600" cy="341632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Cellular or embryonic induction is determines the fate of cells to give a differentiated tissue or organ. Cellular or </a:t>
            </a:r>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embryonic induction</a:t>
            </a:r>
            <a:r>
              <a:rPr lang="en-US" sz="2400" dirty="0" smtClean="0">
                <a:latin typeface="Times New Roman" pitchFamily="18" charset="0"/>
                <a:cs typeface="Times New Roman" pitchFamily="18" charset="0"/>
              </a:rPr>
              <a:t>: is the ability of certain cells in the embryo to identify and convert other cells. If the process of cellular differentiation required the determination process, the determination is doing through the induction of embryo cells.</a:t>
            </a:r>
            <a:endParaRPr lang="ar-SA" sz="2400" b="1" dirty="0" smtClean="0">
              <a:latin typeface="Times New Roman" pitchFamily="18" charset="0"/>
              <a:cs typeface="Times New Roman" pitchFamily="18" charset="0"/>
            </a:endParaRPr>
          </a:p>
        </p:txBody>
      </p:sp>
      <p:sp>
        <p:nvSpPr>
          <p:cNvPr id="4" name="TextBox 3"/>
          <p:cNvSpPr txBox="1"/>
          <p:nvPr/>
        </p:nvSpPr>
        <p:spPr>
          <a:xfrm>
            <a:off x="1219200" y="1981200"/>
            <a:ext cx="7620000" cy="515526"/>
          </a:xfrm>
          <a:prstGeom prst="rect">
            <a:avLst/>
          </a:prstGeom>
          <a:noFill/>
        </p:spPr>
        <p:txBody>
          <a:bodyPr wrap="square" rtlCol="0">
            <a:spAutoFit/>
          </a:bodyPr>
          <a:lstStyle/>
          <a:p>
            <a:pPr algn="just" rtl="1">
              <a:lnSpc>
                <a:spcPct val="150000"/>
              </a:lnSpc>
            </a:pPr>
            <a:r>
              <a:rPr lang="ar-SA" sz="2000" b="1" dirty="0" smtClean="0">
                <a:latin typeface="Simplified Arabic" pitchFamily="18" charset="-78"/>
                <a:cs typeface="Simplified Arabic" pitchFamily="18" charset="-78"/>
              </a:rPr>
              <a:t>	</a:t>
            </a:r>
          </a:p>
        </p:txBody>
      </p:sp>
      <p:sp>
        <p:nvSpPr>
          <p:cNvPr id="5" name="TextBox 4"/>
          <p:cNvSpPr txBox="1"/>
          <p:nvPr/>
        </p:nvSpPr>
        <p:spPr>
          <a:xfrm>
            <a:off x="1066800" y="3581400"/>
            <a:ext cx="7696200" cy="341632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Embryo induction is that determines the fate of the cells to differentiate and give us the tissues and different organs. Then, If the inducing tissue issued a catalyst message leading to cellular differentiation at the molecular level in the responding tissue which leads to cellular or embryonic differentiation on the latter.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edge">
                                      <p:cBhvr>
                                        <p:cTn id="14" dur="20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edge">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3000" y="68282"/>
            <a:ext cx="7620000" cy="3970318"/>
          </a:xfrm>
          <a:prstGeom prst="rect">
            <a:avLst/>
          </a:prstGeom>
          <a:noFill/>
        </p:spPr>
        <p:txBody>
          <a:bodyPr wrap="square" rtlCol="0">
            <a:spAutoFit/>
          </a:bodyPr>
          <a:lstStyle/>
          <a:p>
            <a:pPr algn="just">
              <a:lnSpc>
                <a:spcPct val="150000"/>
              </a:lnSpc>
            </a:pPr>
            <a:r>
              <a:rPr lang="ar-SA" sz="2200" b="1"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As it is known, the chromosomes and genes that carry in all the cells of the embryo are the same that came from a fertilized egg, but the stimulation of fetal works to activate the genes for the formation of muscle cells in form and function, for example, while the remaining genes which not related to muscle tissue as genes of hearing or eyes remain inactive, and vice versa.</a:t>
            </a:r>
            <a:r>
              <a:rPr lang="ar-SA" sz="2400" dirty="0" smtClean="0">
                <a:latin typeface="Times New Roman" pitchFamily="18" charset="0"/>
                <a:cs typeface="Times New Roman" pitchFamily="18" charset="0"/>
              </a:rPr>
              <a:t>وبالعكس </a:t>
            </a:r>
            <a:endParaRPr lang="en-US" sz="2400" dirty="0">
              <a:latin typeface="Times New Roman" pitchFamily="18" charset="0"/>
              <a:cs typeface="Times New Roman" pitchFamily="18" charset="0"/>
            </a:endParaRPr>
          </a:p>
        </p:txBody>
      </p:sp>
      <p:sp>
        <p:nvSpPr>
          <p:cNvPr id="3" name="TextBox 2"/>
          <p:cNvSpPr txBox="1"/>
          <p:nvPr/>
        </p:nvSpPr>
        <p:spPr>
          <a:xfrm>
            <a:off x="762000" y="3919478"/>
            <a:ext cx="8305800" cy="2862322"/>
          </a:xfrm>
          <a:prstGeom prst="rect">
            <a:avLst/>
          </a:prstGeom>
          <a:solidFill>
            <a:srgbClr val="FFE0C1"/>
          </a:solid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400" dirty="0" smtClean="0">
                <a:effectLst>
                  <a:outerShdw blurRad="38100" dist="38100" dir="2700000" algn="tl">
                    <a:srgbClr val="000000">
                      <a:alpha val="43137"/>
                    </a:srgbClr>
                  </a:outerShdw>
                </a:effectLst>
                <a:latin typeface="Times New Roman" pitchFamily="18" charset="0"/>
                <a:cs typeface="Times New Roman" pitchFamily="18" charset="0"/>
              </a:rPr>
              <a:t>The question that comes to mind now is how is the process of induction of the cell or embryonic cells? But to understand it has to be knowledge and clarify the role of some cellular components and factors that control the process of cellular differentiation</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that studied by experimental embryology scientist.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0600" y="457200"/>
            <a:ext cx="9144000" cy="430887"/>
          </a:xfrm>
          <a:prstGeom prst="rect">
            <a:avLst/>
          </a:prstGeom>
          <a:noFill/>
        </p:spPr>
        <p:txBody>
          <a:bodyPr wrap="square" rtlCol="0">
            <a:spAutoFit/>
          </a:bodyPr>
          <a:lstStyle/>
          <a:p>
            <a:pPr algn="just"/>
            <a:r>
              <a:rPr lang="en-US" sz="2200" b="1" u="sng" dirty="0" smtClean="0">
                <a:effectLst>
                  <a:outerShdw blurRad="38100" dist="38100" dir="2700000" algn="tl">
                    <a:srgbClr val="000000">
                      <a:alpha val="43137"/>
                    </a:srgbClr>
                  </a:outerShdw>
                </a:effectLst>
                <a:latin typeface="Times New Roman" pitchFamily="18" charset="0"/>
                <a:cs typeface="Times New Roman" pitchFamily="18" charset="0"/>
              </a:rPr>
              <a:t>Factors control the process of cellular or embryonic differentiation</a:t>
            </a:r>
          </a:p>
        </p:txBody>
      </p:sp>
      <p:sp>
        <p:nvSpPr>
          <p:cNvPr id="4" name="TextBox 3"/>
          <p:cNvSpPr txBox="1"/>
          <p:nvPr/>
        </p:nvSpPr>
        <p:spPr>
          <a:xfrm>
            <a:off x="1219200" y="1066800"/>
            <a:ext cx="7467600" cy="5565947"/>
          </a:xfrm>
          <a:prstGeom prst="rect">
            <a:avLst/>
          </a:prstGeom>
          <a:noFill/>
        </p:spPr>
        <p:txBody>
          <a:bodyPr wrap="square" rtlCol="0">
            <a:spAutoFit/>
          </a:bodyPr>
          <a:lstStyle/>
          <a:p>
            <a:pPr algn="just">
              <a:lnSpc>
                <a:spcPct val="150000"/>
              </a:lnSpc>
            </a:pPr>
            <a:r>
              <a:rPr lang="en-US" sz="2200" b="1" dirty="0" smtClean="0">
                <a:latin typeface="Times New Roman" pitchFamily="18" charset="0"/>
                <a:cs typeface="Times New Roman" pitchFamily="18" charset="0"/>
              </a:rPr>
              <a:t>1- </a:t>
            </a:r>
            <a:r>
              <a:rPr lang="en-US" sz="2400" dirty="0" smtClean="0">
                <a:latin typeface="Times New Roman" pitchFamily="18" charset="0"/>
                <a:cs typeface="Times New Roman" pitchFamily="18" charset="0"/>
              </a:rPr>
              <a:t>The role of the </a:t>
            </a:r>
            <a:r>
              <a:rPr lang="en-US" sz="2400" b="1" u="sng" dirty="0" smtClean="0">
                <a:effectLst>
                  <a:outerShdw blurRad="38100" dist="38100" dir="2700000" algn="tl">
                    <a:srgbClr val="000000">
                      <a:alpha val="43137"/>
                    </a:srgbClr>
                  </a:outerShdw>
                </a:effectLst>
                <a:latin typeface="Times New Roman" pitchFamily="18" charset="0"/>
                <a:cs typeface="Times New Roman" pitchFamily="18" charset="0"/>
              </a:rPr>
              <a:t>nucleus</a:t>
            </a:r>
            <a:r>
              <a:rPr lang="en-US" sz="2400" dirty="0" smtClean="0">
                <a:latin typeface="Times New Roman" pitchFamily="18" charset="0"/>
                <a:cs typeface="Times New Roman" pitchFamily="18" charset="0"/>
              </a:rPr>
              <a:t> in the cellular differentiation process</a:t>
            </a:r>
          </a:p>
          <a:p>
            <a:pPr marL="354013" indent="-354013" algn="just">
              <a:lnSpc>
                <a:spcPct val="150000"/>
              </a:lnSpc>
            </a:pPr>
            <a:r>
              <a:rPr lang="en-US" sz="2400" b="1" dirty="0" smtClean="0">
                <a:latin typeface="Times New Roman" pitchFamily="18" charset="0"/>
                <a:cs typeface="Times New Roman" pitchFamily="18" charset="0"/>
              </a:rPr>
              <a:t>2- </a:t>
            </a:r>
            <a:r>
              <a:rPr lang="en-US" sz="2400" dirty="0" smtClean="0">
                <a:latin typeface="Times New Roman" pitchFamily="18" charset="0"/>
                <a:cs typeface="Times New Roman" pitchFamily="18" charset="0"/>
              </a:rPr>
              <a:t>The role of the </a:t>
            </a:r>
            <a:r>
              <a:rPr lang="en-US" sz="2400" b="1" u="sng" dirty="0" smtClean="0">
                <a:effectLst>
                  <a:outerShdw blurRad="38100" dist="38100" dir="2700000" algn="tl">
                    <a:srgbClr val="000000">
                      <a:alpha val="43137"/>
                    </a:srgbClr>
                  </a:outerShdw>
                </a:effectLst>
                <a:latin typeface="Times New Roman" pitchFamily="18" charset="0"/>
                <a:cs typeface="Times New Roman" pitchFamily="18" charset="0"/>
              </a:rPr>
              <a:t>cytoplasm</a:t>
            </a:r>
            <a:r>
              <a:rPr lang="en-US" sz="2400" dirty="0" smtClean="0">
                <a:latin typeface="Times New Roman" pitchFamily="18" charset="0"/>
                <a:cs typeface="Times New Roman" pitchFamily="18" charset="0"/>
              </a:rPr>
              <a:t> in the cellular differentiation process</a:t>
            </a:r>
            <a:endParaRPr lang="ar-SA" sz="2400" b="1" dirty="0" smtClean="0">
              <a:latin typeface="Times New Roman" pitchFamily="18" charset="0"/>
              <a:cs typeface="Times New Roman" pitchFamily="18" charset="0"/>
            </a:endParaRPr>
          </a:p>
          <a:p>
            <a:pPr marL="354013" indent="-354013" algn="just">
              <a:lnSpc>
                <a:spcPct val="150000"/>
              </a:lnSpc>
            </a:pPr>
            <a:r>
              <a:rPr lang="en-US" sz="2400" b="1" dirty="0" smtClean="0">
                <a:latin typeface="Times New Roman" pitchFamily="18" charset="0"/>
                <a:cs typeface="Times New Roman" pitchFamily="18" charset="0"/>
              </a:rPr>
              <a:t>3- </a:t>
            </a:r>
            <a:r>
              <a:rPr lang="en-US" sz="2400" dirty="0" smtClean="0">
                <a:latin typeface="Times New Roman" pitchFamily="18" charset="0"/>
                <a:cs typeface="Times New Roman" pitchFamily="18" charset="0"/>
              </a:rPr>
              <a:t>The role of the </a:t>
            </a:r>
            <a:r>
              <a:rPr lang="en-US" sz="2400" b="1" u="sng" dirty="0" smtClean="0">
                <a:effectLst>
                  <a:outerShdw blurRad="38100" dist="38100" dir="2700000" algn="tl">
                    <a:srgbClr val="000000">
                      <a:alpha val="43137"/>
                    </a:srgbClr>
                  </a:outerShdw>
                </a:effectLst>
                <a:latin typeface="Times New Roman" pitchFamily="18" charset="0"/>
                <a:cs typeface="Times New Roman" pitchFamily="18" charset="0"/>
              </a:rPr>
              <a:t>hormones</a:t>
            </a:r>
            <a:r>
              <a:rPr lang="en-US" sz="2400" dirty="0" smtClean="0">
                <a:latin typeface="Times New Roman" pitchFamily="18" charset="0"/>
                <a:cs typeface="Times New Roman" pitchFamily="18" charset="0"/>
              </a:rPr>
              <a:t> in the cellular differentiation process</a:t>
            </a:r>
            <a:endParaRPr lang="en-US" sz="2400" b="1" dirty="0" smtClean="0">
              <a:latin typeface="Times New Roman" pitchFamily="18" charset="0"/>
              <a:cs typeface="Times New Roman" pitchFamily="18" charset="0"/>
            </a:endParaRPr>
          </a:p>
          <a:p>
            <a:pPr marL="354013" indent="-354013" algn="just">
              <a:lnSpc>
                <a:spcPct val="150000"/>
              </a:lnSpc>
            </a:pPr>
            <a:r>
              <a:rPr lang="en-US" sz="2400" b="1" dirty="0" smtClean="0">
                <a:latin typeface="Times New Roman" pitchFamily="18" charset="0"/>
                <a:cs typeface="Times New Roman" pitchFamily="18" charset="0"/>
              </a:rPr>
              <a:t>4- </a:t>
            </a:r>
            <a:r>
              <a:rPr lang="en-US" sz="2400" dirty="0" smtClean="0">
                <a:latin typeface="Times New Roman" pitchFamily="18" charset="0"/>
                <a:cs typeface="Times New Roman" pitchFamily="18" charset="0"/>
              </a:rPr>
              <a:t>The role of the </a:t>
            </a:r>
            <a:r>
              <a:rPr lang="en-US" sz="2400" b="1" u="sng" dirty="0" smtClean="0">
                <a:effectLst>
                  <a:outerShdw blurRad="38100" dist="38100" dir="2700000" algn="tl">
                    <a:srgbClr val="000000">
                      <a:alpha val="43137"/>
                    </a:srgbClr>
                  </a:outerShdw>
                </a:effectLst>
                <a:latin typeface="Times New Roman" pitchFamily="18" charset="0"/>
                <a:cs typeface="Times New Roman" pitchFamily="18" charset="0"/>
              </a:rPr>
              <a:t>environment</a:t>
            </a:r>
            <a:r>
              <a:rPr lang="en-US" sz="2400" dirty="0" smtClean="0">
                <a:latin typeface="Times New Roman" pitchFamily="18" charset="0"/>
                <a:cs typeface="Times New Roman" pitchFamily="18" charset="0"/>
              </a:rPr>
              <a:t> in the cellular differentiation process</a:t>
            </a:r>
            <a:endParaRPr lang="ar-SA" sz="2400" b="1" dirty="0" smtClean="0">
              <a:latin typeface="Times New Roman" pitchFamily="18" charset="0"/>
              <a:cs typeface="Times New Roman" pitchFamily="18" charset="0"/>
            </a:endParaRPr>
          </a:p>
          <a:p>
            <a:pPr algn="just">
              <a:lnSpc>
                <a:spcPct val="150000"/>
              </a:lnSpc>
            </a:pP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4-1- Internal Environment</a:t>
            </a:r>
          </a:p>
          <a:p>
            <a:pPr algn="just">
              <a:lnSpc>
                <a:spcPct val="150000"/>
              </a:lnSpc>
            </a:pPr>
            <a:r>
              <a:rPr lang="en-US" sz="2400" dirty="0" smtClean="0">
                <a:latin typeface="Times New Roman" pitchFamily="18" charset="0"/>
                <a:cs typeface="Times New Roman" pitchFamily="18" charset="0"/>
              </a:rPr>
              <a:t>	4-2- External Environment</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gtEl>
                                        <p:attrNameLst>
                                          <p:attrName>fillcolor</p:attrName>
                                        </p:attrNameLst>
                                      </p:cBhvr>
                                      <p:tavLst>
                                        <p:tav tm="0">
                                          <p:val>
                                            <p:clrVal>
                                              <a:schemeClr val="accent2"/>
                                            </p:clrVal>
                                          </p:val>
                                        </p:tav>
                                        <p:tav tm="50000">
                                          <p:val>
                                            <p:clrVal>
                                              <a:schemeClr val="hlink"/>
                                            </p:clrVal>
                                          </p:val>
                                        </p:tav>
                                      </p:tavLst>
                                    </p:anim>
                                    <p:set>
                                      <p:cBhvr>
                                        <p:cTn id="9" dur="80"/>
                                        <p:tgtEl>
                                          <p:spTgt spid="3"/>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edge">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762000"/>
            <a:ext cx="7772400" cy="5632311"/>
          </a:xfrm>
          <a:prstGeom prst="rect">
            <a:avLst/>
          </a:prstGeom>
          <a:noFill/>
        </p:spPr>
        <p:txBody>
          <a:bodyPr wrap="square" rtlCol="0">
            <a:spAutoFit/>
          </a:bodyPr>
          <a:lstStyle/>
          <a:p>
            <a:pPr algn="just">
              <a:lnSpc>
                <a:spcPct val="150000"/>
              </a:lnSpc>
              <a:defRPr/>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As it is well known that the nucleus is the control center in the cell and that the experiments proceeded to remove the nuclei from embryonic cells, or even delay the arrival of the nucleus to the cytoplasm lead to not differentiation properly.</a:t>
            </a:r>
          </a:p>
          <a:p>
            <a:pPr algn="just" fontAlgn="t">
              <a:lnSpc>
                <a:spcPct val="150000"/>
              </a:lnSpc>
            </a:pPr>
            <a:r>
              <a:rPr lang="en-US" sz="2400" dirty="0" smtClean="0">
                <a:latin typeface="Times New Roman" pitchFamily="18" charset="0"/>
                <a:cs typeface="Times New Roman" pitchFamily="18" charset="0"/>
              </a:rPr>
              <a:t>* Where work has been held by a thread on the fertilized egg so that one part contains the nucleus and other part contains the cytoplasm only and leave to period for developing, the part that contains the nucleus grows, while the other part not grows and if node opened to allow with transfer some of the nuclei to the other part (without nucleus) so it is grow .</a:t>
            </a:r>
            <a:r>
              <a:rPr lang="en-US" sz="2400" dirty="0" err="1" smtClean="0">
                <a:latin typeface="Times New Roman" pitchFamily="18" charset="0"/>
                <a:cs typeface="Times New Roman" pitchFamily="18" charset="0"/>
              </a:rPr>
              <a:t>fig3</a:t>
            </a:r>
            <a:endParaRPr lang="en-US" sz="2400" dirty="0" smtClean="0">
              <a:latin typeface="Times New Roman" pitchFamily="18" charset="0"/>
              <a:cs typeface="Times New Roman" pitchFamily="18" charset="0"/>
            </a:endParaRPr>
          </a:p>
        </p:txBody>
      </p:sp>
      <p:sp>
        <p:nvSpPr>
          <p:cNvPr id="6" name="TextBox 5"/>
          <p:cNvSpPr txBox="1"/>
          <p:nvPr/>
        </p:nvSpPr>
        <p:spPr>
          <a:xfrm>
            <a:off x="990600" y="228600"/>
            <a:ext cx="7772400" cy="539378"/>
          </a:xfrm>
          <a:prstGeom prst="rect">
            <a:avLst/>
          </a:prstGeom>
          <a:noFill/>
        </p:spPr>
        <p:txBody>
          <a:bodyPr wrap="square" rtlCol="0">
            <a:spAutoFit/>
          </a:bodyPr>
          <a:lstStyle/>
          <a:p>
            <a:pPr algn="ctr">
              <a:lnSpc>
                <a:spcPct val="150000"/>
              </a:lnSpc>
            </a:pPr>
            <a:r>
              <a:rPr lang="en-US" sz="22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1- The role of the nucleus in the cellular differentiation process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edg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ctrTitle"/>
          </p:nvPr>
        </p:nvSpPr>
        <p:spPr>
          <a:xfrm>
            <a:off x="685800" y="152400"/>
            <a:ext cx="8001000" cy="1371600"/>
          </a:xfrm>
        </p:spPr>
        <p:txBody>
          <a:bodyPr>
            <a:noAutofit/>
          </a:bodyPr>
          <a:lstStyle/>
          <a:p>
            <a:pPr algn="ctr"/>
            <a:r>
              <a:rPr lang="en-US" sz="3200" b="1" dirty="0" smtClean="0">
                <a:solidFill>
                  <a:srgbClr val="FF3399"/>
                </a:solidFill>
                <a:latin typeface="Castellar" pitchFamily="18" charset="0"/>
                <a:cs typeface="Andalus" pitchFamily="2" charset="-78"/>
              </a:rPr>
              <a:t>Principle of Experimental Embryology</a:t>
            </a:r>
            <a:endParaRPr lang="en-US" sz="3200" b="1" dirty="0">
              <a:solidFill>
                <a:srgbClr val="FF3399"/>
              </a:solidFill>
              <a:latin typeface="Castellar" pitchFamily="18" charset="0"/>
              <a:cs typeface="Andalus" pitchFamily="2" charset="-78"/>
            </a:endParaRPr>
          </a:p>
        </p:txBody>
      </p:sp>
      <p:sp>
        <p:nvSpPr>
          <p:cNvPr id="3" name="TextBox 2"/>
          <p:cNvSpPr txBox="1"/>
          <p:nvPr/>
        </p:nvSpPr>
        <p:spPr>
          <a:xfrm>
            <a:off x="1295400" y="1447800"/>
            <a:ext cx="7239000" cy="461665"/>
          </a:xfrm>
          <a:prstGeom prst="rect">
            <a:avLst/>
          </a:prstGeom>
          <a:noFill/>
        </p:spPr>
        <p:txBody>
          <a:bodyPr wrap="square" rtlCol="0">
            <a:spAutoFit/>
          </a:bodyPr>
          <a:lstStyle/>
          <a:p>
            <a:r>
              <a:rPr lang="en-US" sz="2400" b="1" dirty="0" smtClean="0">
                <a:solidFill>
                  <a:srgbClr val="FF0000"/>
                </a:solidFill>
                <a:latin typeface="Times New Roman" pitchFamily="18" charset="0"/>
                <a:cs typeface="Times New Roman" pitchFamily="18" charset="0"/>
              </a:rPr>
              <a:t>Course No:</a:t>
            </a:r>
            <a:r>
              <a:rPr lang="en-US" sz="2400" b="1" dirty="0" smtClean="0">
                <a:latin typeface="Times New Roman" pitchFamily="18" charset="0"/>
                <a:cs typeface="Times New Roman" pitchFamily="18" charset="0"/>
              </a:rPr>
              <a:t> 424 ZOO</a:t>
            </a:r>
            <a:r>
              <a:rPr lang="ar-SA" sz="2400" b="1" dirty="0" smtClean="0">
                <a:latin typeface="Times New Roman" pitchFamily="18" charset="0"/>
                <a:cs typeface="Times New Roman" pitchFamily="18" charset="0"/>
              </a:rPr>
              <a:t>مبادئ علم الأجنة التجريبي</a:t>
            </a:r>
            <a:endParaRPr lang="en-US" sz="2400" b="1" dirty="0">
              <a:solidFill>
                <a:srgbClr val="FF0000"/>
              </a:solidFill>
              <a:latin typeface="Times New Roman" pitchFamily="18" charset="0"/>
              <a:cs typeface="Times New Roman" pitchFamily="18" charset="0"/>
            </a:endParaRPr>
          </a:p>
        </p:txBody>
      </p:sp>
      <p:sp>
        <p:nvSpPr>
          <p:cNvPr id="5" name="TextBox 4"/>
          <p:cNvSpPr txBox="1"/>
          <p:nvPr/>
        </p:nvSpPr>
        <p:spPr>
          <a:xfrm>
            <a:off x="1295400" y="2057400"/>
            <a:ext cx="7467600" cy="4094198"/>
          </a:xfrm>
          <a:prstGeom prst="rect">
            <a:avLst/>
          </a:prstGeom>
          <a:noFill/>
        </p:spPr>
        <p:txBody>
          <a:bodyPr wrap="square" rtlCol="0">
            <a:spAutoFit/>
          </a:bodyPr>
          <a:lstStyle/>
          <a:p>
            <a:pPr algn="just">
              <a:lnSpc>
                <a:spcPct val="150000"/>
              </a:lnSpc>
            </a:pPr>
            <a:r>
              <a:rPr lang="en-US" sz="2200" b="1" dirty="0" smtClean="0">
                <a:solidFill>
                  <a:srgbClr val="FF0000"/>
                </a:solidFill>
                <a:latin typeface="Times New Roman" pitchFamily="18" charset="0"/>
                <a:cs typeface="Times New Roman" pitchFamily="18" charset="0"/>
              </a:rPr>
              <a:t>Course Description (summary). </a:t>
            </a:r>
          </a:p>
          <a:p>
            <a:pPr algn="just">
              <a:lnSpc>
                <a:spcPct val="150000"/>
              </a:lnSpc>
            </a:pPr>
            <a:r>
              <a:rPr lang="en-US" sz="2200" dirty="0" smtClean="0">
                <a:latin typeface="Times New Roman" pitchFamily="18" charset="0"/>
                <a:cs typeface="Times New Roman" pitchFamily="18" charset="0"/>
              </a:rPr>
              <a:t>	An introduction and historical background about experimental embryology, development theories, cellular differentiation, embryonic induction, embryonic organizers, congenital malformations of embryos, cancer and embryo cells , parthenogenesis, artificial insemination, some applied studies on  </a:t>
            </a:r>
            <a:r>
              <a:rPr lang="en-US" sz="2200" dirty="0">
                <a:latin typeface="Times New Roman" pitchFamily="18" charset="0"/>
                <a:cs typeface="Times New Roman" pitchFamily="18" charset="0"/>
              </a:rPr>
              <a:t>embryo </a:t>
            </a:r>
            <a:r>
              <a:rPr lang="en-US" sz="2200" dirty="0" smtClean="0">
                <a:latin typeface="Times New Roman" pitchFamily="18" charset="0"/>
                <a:cs typeface="Times New Roman" pitchFamily="18" charset="0"/>
              </a:rPr>
              <a:t>( IVF baby test tube, chimera, twins </a:t>
            </a:r>
            <a:r>
              <a:rPr lang="en-US" sz="2200" dirty="0">
                <a:latin typeface="Times New Roman" pitchFamily="18" charset="0"/>
                <a:cs typeface="Times New Roman" pitchFamily="18" charset="0"/>
              </a:rPr>
              <a:t>production, </a:t>
            </a:r>
            <a:r>
              <a:rPr lang="en-US" sz="2200" dirty="0" smtClean="0">
                <a:latin typeface="Times New Roman" pitchFamily="18" charset="0"/>
                <a:cs typeface="Times New Roman" pitchFamily="18" charset="0"/>
              </a:rPr>
              <a:t>cloning and  stem cells).</a:t>
            </a:r>
            <a:endParaRPr lang="en-US" sz="2200" dirty="0">
              <a:latin typeface="Times New Roman" pitchFamily="18" charset="0"/>
              <a:cs typeface="Times New Roman" pitchFamily="18" charset="0"/>
            </a:endParaRPr>
          </a:p>
        </p:txBody>
      </p:sp>
      <p:sp>
        <p:nvSpPr>
          <p:cNvPr id="6" name="TextBox 5"/>
          <p:cNvSpPr txBox="1"/>
          <p:nvPr/>
        </p:nvSpPr>
        <p:spPr>
          <a:xfrm>
            <a:off x="990600" y="6257836"/>
            <a:ext cx="7848600" cy="507831"/>
          </a:xfrm>
          <a:prstGeom prst="rect">
            <a:avLst/>
          </a:prstGeom>
          <a:noFill/>
        </p:spPr>
        <p:txBody>
          <a:bodyPr wrap="square" rtlCol="0">
            <a:spAutoFit/>
          </a:bodyPr>
          <a:lstStyle/>
          <a:p>
            <a:pPr algn="ctr">
              <a:lnSpc>
                <a:spcPct val="150000"/>
              </a:lnSpc>
            </a:pPr>
            <a:r>
              <a:rPr lang="en-US" b="1" dirty="0" smtClean="0">
                <a:solidFill>
                  <a:srgbClr val="0000FF"/>
                </a:solidFill>
                <a:latin typeface="Simplified Arabic" pitchFamily="18" charset="-78"/>
                <a:cs typeface="Simplified Arabic" pitchFamily="18" charset="-78"/>
              </a:rPr>
              <a:t>Zoo 424 Experimental embryology Lecture 2</a:t>
            </a:r>
            <a:endParaRPr lang="en-US" b="1" dirty="0">
              <a:solidFill>
                <a:srgbClr val="0000FF"/>
              </a:solidFill>
              <a:latin typeface="Simplified Arabic" pitchFamily="18" charset="-78"/>
              <a:cs typeface="Simplified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strVal val="#ppt_w*0.70"/>
                                          </p:val>
                                        </p:tav>
                                        <p:tav tm="100000">
                                          <p:val>
                                            <p:strVal val="#ppt_w"/>
                                          </p:val>
                                        </p:tav>
                                      </p:tavLst>
                                    </p:anim>
                                    <p:anim calcmode="lin" valueType="num">
                                      <p:cBhvr>
                                        <p:cTn id="15" dur="1000" fill="hold"/>
                                        <p:tgtEl>
                                          <p:spTgt spid="3"/>
                                        </p:tgtEl>
                                        <p:attrNameLst>
                                          <p:attrName>ppt_h</p:attrName>
                                        </p:attrNameLst>
                                      </p:cBhvr>
                                      <p:tavLst>
                                        <p:tav tm="0">
                                          <p:val>
                                            <p:strVal val="#ppt_h"/>
                                          </p:val>
                                        </p:tav>
                                        <p:tav tm="100000">
                                          <p:val>
                                            <p:strVal val="#ppt_h"/>
                                          </p:val>
                                        </p:tav>
                                      </p:tavLst>
                                    </p:anim>
                                    <p:animEffect transition="in" filter="fade">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par>
                                <p:cTn id="24" presetID="9"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dissolve">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2" descr="C:\DOCUME~1\FREEUS~1\LOCALS~1\Temp\~LWF00301.jpg"/>
          <p:cNvPicPr>
            <a:picLocks noChangeAspect="1" noChangeArrowheads="1"/>
          </p:cNvPicPr>
          <p:nvPr/>
        </p:nvPicPr>
        <p:blipFill>
          <a:blip r:embed="rId3" r:link="rId4" cstate="print"/>
          <a:srcRect/>
          <a:stretch>
            <a:fillRect/>
          </a:stretch>
        </p:blipFill>
        <p:spPr bwMode="auto">
          <a:xfrm>
            <a:off x="1219200" y="533400"/>
            <a:ext cx="7315200" cy="3569909"/>
          </a:xfrm>
          <a:prstGeom prst="rect">
            <a:avLst/>
          </a:prstGeom>
          <a:noFill/>
          <a:ln w="9525">
            <a:noFill/>
            <a:miter lim="800000"/>
            <a:headEnd/>
            <a:tailEnd/>
          </a:ln>
        </p:spPr>
      </p:pic>
      <p:sp>
        <p:nvSpPr>
          <p:cNvPr id="7" name="TextBox 6"/>
          <p:cNvSpPr txBox="1"/>
          <p:nvPr/>
        </p:nvSpPr>
        <p:spPr>
          <a:xfrm>
            <a:off x="1371600" y="76200"/>
            <a:ext cx="7086600" cy="515526"/>
          </a:xfrm>
          <a:prstGeom prst="rect">
            <a:avLst/>
          </a:prstGeom>
          <a:noFill/>
        </p:spPr>
        <p:txBody>
          <a:bodyPr wrap="square" rtlCol="0">
            <a:spAutoFit/>
          </a:bodyPr>
          <a:lstStyle/>
          <a:p>
            <a:pPr algn="ctr" rtl="1">
              <a:lnSpc>
                <a:spcPct val="150000"/>
              </a:lnSpc>
            </a:pPr>
            <a:r>
              <a:rPr lang="ar-SA" sz="2000" b="1" dirty="0" smtClean="0">
                <a:solidFill>
                  <a:srgbClr val="FF0000"/>
                </a:solidFill>
                <a:latin typeface="Simplified Arabic" pitchFamily="18" charset="-78"/>
                <a:cs typeface="Simplified Arabic" pitchFamily="18" charset="-78"/>
              </a:rPr>
              <a:t>شكل 3: رسم تخطيطي يوضح دور النواة فى عملية التمايز الخلوى للأجنة</a:t>
            </a:r>
            <a:endParaRPr lang="en-US" sz="2000" b="1" dirty="0">
              <a:solidFill>
                <a:srgbClr val="FF0000"/>
              </a:solidFill>
              <a:latin typeface="Simplified Arabic" pitchFamily="18" charset="-78"/>
              <a:cs typeface="Simplified Arabic" pitchFamily="18" charset="-78"/>
            </a:endParaRPr>
          </a:p>
        </p:txBody>
      </p:sp>
      <p:sp>
        <p:nvSpPr>
          <p:cNvPr id="4" name="Rectangle 3"/>
          <p:cNvSpPr/>
          <p:nvPr/>
        </p:nvSpPr>
        <p:spPr>
          <a:xfrm>
            <a:off x="914400" y="3941802"/>
            <a:ext cx="8077200" cy="553998"/>
          </a:xfrm>
          <a:prstGeom prst="rect">
            <a:avLst/>
          </a:prstGeom>
        </p:spPr>
        <p:txBody>
          <a:bodyPr wrap="square">
            <a:spAutoFit/>
          </a:bodyPr>
          <a:lstStyle/>
          <a:p>
            <a:pPr algn="ctr">
              <a:lnSpc>
                <a:spcPct val="150000"/>
              </a:lnSpc>
            </a:pPr>
            <a:r>
              <a:rPr lang="en-US" sz="20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Fig 3 : The role of the nucleus in the cellular differentiation process</a:t>
            </a:r>
          </a:p>
        </p:txBody>
      </p:sp>
      <p:sp>
        <p:nvSpPr>
          <p:cNvPr id="6" name="Rectangle 5"/>
          <p:cNvSpPr/>
          <p:nvPr/>
        </p:nvSpPr>
        <p:spPr>
          <a:xfrm>
            <a:off x="990600" y="4397276"/>
            <a:ext cx="8001000" cy="2308324"/>
          </a:xfrm>
          <a:prstGeom prst="rect">
            <a:avLst/>
          </a:prstGeom>
        </p:spPr>
        <p:txBody>
          <a:bodyPr wrap="square">
            <a:spAutoFit/>
          </a:bodyPr>
          <a:lstStyle/>
          <a:p>
            <a:r>
              <a:rPr lang="en-US" sz="2400" dirty="0" smtClean="0">
                <a:latin typeface="Times New Roman" pitchFamily="18" charset="0"/>
                <a:cs typeface="Times New Roman" pitchFamily="18" charset="0"/>
              </a:rPr>
              <a:t>A thread on the fertilized egg so that one part contains the nucleus and other part contains the cytoplasm only and leave to period for developing, the part that contains the nucleus grows, while the other part not grows and if node opened to allow with transfer some of the nuclei to the other part (without nucleus) so it is  grow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20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66800" y="228600"/>
            <a:ext cx="7772400" cy="2862322"/>
          </a:xfrm>
          <a:prstGeom prst="rect">
            <a:avLst/>
          </a:prstGeom>
          <a:noFill/>
        </p:spPr>
        <p:txBody>
          <a:bodyPr wrap="square" rtlCol="0">
            <a:spAutoFit/>
          </a:bodyPr>
          <a:lstStyle/>
          <a:p>
            <a:pPr algn="just">
              <a:lnSpc>
                <a:spcPct val="150000"/>
              </a:lnSpc>
              <a:defRPr/>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The removal or destructing the nucleus of a fertilized egg (by ultraviolet light or needle acupuncture) leads to the un-differentiation and when transferring the nucleus from embryo cells in the </a:t>
            </a:r>
            <a:r>
              <a:rPr lang="en-US" sz="2400" dirty="0" err="1" smtClean="0">
                <a:latin typeface="Times New Roman" pitchFamily="18" charset="0"/>
                <a:cs typeface="Times New Roman" pitchFamily="18" charset="0"/>
              </a:rPr>
              <a:t>blastocyst</a:t>
            </a:r>
            <a:r>
              <a:rPr lang="en-US" sz="2400" dirty="0" smtClean="0">
                <a:latin typeface="Times New Roman" pitchFamily="18" charset="0"/>
                <a:cs typeface="Times New Roman" pitchFamily="18" charset="0"/>
              </a:rPr>
              <a:t> stage, they give the entire embryo .</a:t>
            </a:r>
          </a:p>
        </p:txBody>
      </p:sp>
      <p:pic>
        <p:nvPicPr>
          <p:cNvPr id="6" name="Picture 11" descr="C:\DOCUME~1\FREEUS~1\LOCALS~1\Temp\~LWF00381.jpg"/>
          <p:cNvPicPr>
            <a:picLocks noChangeAspect="1" noChangeArrowheads="1"/>
          </p:cNvPicPr>
          <p:nvPr/>
        </p:nvPicPr>
        <p:blipFill>
          <a:blip r:embed="rId3" r:link="rId4" cstate="print"/>
          <a:srcRect/>
          <a:stretch>
            <a:fillRect/>
          </a:stretch>
        </p:blipFill>
        <p:spPr bwMode="auto">
          <a:xfrm>
            <a:off x="4419601" y="2482850"/>
            <a:ext cx="4419600" cy="3384550"/>
          </a:xfrm>
          <a:prstGeom prst="rect">
            <a:avLst/>
          </a:prstGeom>
          <a:noFill/>
          <a:ln w="9525">
            <a:noFill/>
            <a:miter lim="800000"/>
            <a:headEnd/>
            <a:tailEnd/>
          </a:ln>
        </p:spPr>
      </p:pic>
      <p:sp>
        <p:nvSpPr>
          <p:cNvPr id="7" name="TextBox 6"/>
          <p:cNvSpPr txBox="1"/>
          <p:nvPr/>
        </p:nvSpPr>
        <p:spPr>
          <a:xfrm>
            <a:off x="1066800" y="3238143"/>
            <a:ext cx="3505200" cy="2400657"/>
          </a:xfrm>
          <a:prstGeom prst="rect">
            <a:avLst/>
          </a:prstGeom>
          <a:noFill/>
        </p:spPr>
        <p:txBody>
          <a:bodyPr wrap="square" rtlCol="0">
            <a:spAutoFit/>
          </a:bodyPr>
          <a:lstStyle/>
          <a:p>
            <a:pPr algn="just" rtl="1">
              <a:lnSpc>
                <a:spcPct val="150000"/>
              </a:lnSpc>
            </a:pPr>
            <a:r>
              <a:rPr lang="ar-SA" sz="2000" b="1" dirty="0" smtClean="0">
                <a:solidFill>
                  <a:srgbClr val="FF0000"/>
                </a:solidFill>
                <a:latin typeface="Simplified Arabic" pitchFamily="18" charset="-78"/>
                <a:cs typeface="Simplified Arabic" pitchFamily="18" charset="-78"/>
              </a:rPr>
              <a:t>رسم تخطيطي يوضح دور النواة فى عملية التمايز الخلوى للأجنة</a:t>
            </a:r>
          </a:p>
          <a:p>
            <a:pPr algn="just" rtl="1">
              <a:lnSpc>
                <a:spcPct val="150000"/>
              </a:lnSpc>
            </a:pPr>
            <a:r>
              <a:rPr lang="ar-SA" sz="2000" b="1" dirty="0" smtClean="0">
                <a:solidFill>
                  <a:srgbClr val="0000FF"/>
                </a:solidFill>
                <a:latin typeface="Simplified Arabic" pitchFamily="18" charset="-78"/>
                <a:cs typeface="Simplified Arabic" pitchFamily="18" charset="-78"/>
              </a:rPr>
              <a:t>نقل النواة من إحدى الفلجات لجنين الضفدعة وحقنها داخل بويضة غير مخصبة بعد إزالة نواتها تعطي جنين اخر</a:t>
            </a:r>
            <a:endParaRPr lang="en-US" sz="2000" b="1" dirty="0">
              <a:solidFill>
                <a:srgbClr val="0000FF"/>
              </a:solidFill>
              <a:latin typeface="Simplified Arabic" pitchFamily="18" charset="-78"/>
              <a:cs typeface="Simplified Arabic" pitchFamily="18" charset="-78"/>
            </a:endParaRPr>
          </a:p>
        </p:txBody>
      </p:sp>
      <p:sp>
        <p:nvSpPr>
          <p:cNvPr id="8" name="Rectangle 7"/>
          <p:cNvSpPr/>
          <p:nvPr/>
        </p:nvSpPr>
        <p:spPr>
          <a:xfrm>
            <a:off x="838200" y="6045369"/>
            <a:ext cx="7315200" cy="507831"/>
          </a:xfrm>
          <a:prstGeom prst="rect">
            <a:avLst/>
          </a:prstGeom>
        </p:spPr>
        <p:txBody>
          <a:bodyPr wrap="square">
            <a:spAutoFit/>
          </a:bodyPr>
          <a:lstStyle/>
          <a:p>
            <a:pPr algn="ctr">
              <a:lnSpc>
                <a:spcPct val="150000"/>
              </a:lnSpc>
            </a:pPr>
            <a:r>
              <a:rPr lang="en-US"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1- The role of the nucleus in the cellular differentiation process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152400"/>
            <a:ext cx="7620000" cy="461665"/>
          </a:xfrm>
          <a:prstGeom prst="rect">
            <a:avLst/>
          </a:prstGeom>
          <a:noFill/>
        </p:spPr>
        <p:txBody>
          <a:bodyPr wrap="square" rtlCol="0">
            <a:spAutoFit/>
          </a:bodyPr>
          <a:lstStyle/>
          <a:p>
            <a:pPr algn="ctr"/>
            <a:r>
              <a:rPr lang="en-US" sz="2400" b="1" dirty="0" smtClean="0">
                <a:solidFill>
                  <a:srgbClr val="FF0000"/>
                </a:solidFill>
                <a:latin typeface="Times New Roman" pitchFamily="18" charset="0"/>
                <a:cs typeface="Times New Roman" pitchFamily="18" charset="0"/>
              </a:rPr>
              <a:t>Explanation</a:t>
            </a:r>
            <a:endParaRPr lang="ar-SA" sz="2400" b="1" dirty="0" smtClean="0">
              <a:solidFill>
                <a:srgbClr val="FF0000"/>
              </a:solidFill>
              <a:latin typeface="Times New Roman" pitchFamily="18" charset="0"/>
              <a:cs typeface="Times New Roman" pitchFamily="18" charset="0"/>
            </a:endParaRPr>
          </a:p>
        </p:txBody>
      </p:sp>
      <p:sp>
        <p:nvSpPr>
          <p:cNvPr id="3" name="TextBox 2"/>
          <p:cNvSpPr txBox="1"/>
          <p:nvPr/>
        </p:nvSpPr>
        <p:spPr>
          <a:xfrm>
            <a:off x="1066800" y="533400"/>
            <a:ext cx="7924800" cy="590931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All nuclei of organism cells contain the same number of chromosomes, both in the embryonic stage or adult, and that these chromosomes are carry the genes, as these genes can be Coding, this mean that, produce genetic code through the formation of nucleic acids (mRNA), these nucleic acids in cellular differentiation stage are carry genetic code for specific differentiation or DNA with a special type for tissue that will be differentiated.</a:t>
            </a:r>
            <a:endParaRPr lang="ar-SA" sz="24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edge">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139720"/>
            <a:ext cx="7772400" cy="341632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That this gene in these cells is will be activated, while other genes are not activated. For example, muscle cells encode for a protein myosin (a protein muscle contraction), while the nerve cells carrying this gene, but not be an active gene, so these genes are specific with active tissue specific differentiation genes. </a:t>
            </a:r>
          </a:p>
        </p:txBody>
      </p:sp>
      <p:sp>
        <p:nvSpPr>
          <p:cNvPr id="5" name="TextBox 4"/>
          <p:cNvSpPr txBox="1"/>
          <p:nvPr/>
        </p:nvSpPr>
        <p:spPr>
          <a:xfrm>
            <a:off x="1066800" y="2963882"/>
            <a:ext cx="7848600" cy="3970318"/>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Also found that during the process of cellular differentiation, there is a differentiation of nucleic acids. These difference of </a:t>
            </a:r>
            <a:r>
              <a:rPr lang="en-US" sz="2400" dirty="0">
                <a:latin typeface="Times New Roman" pitchFamily="18" charset="0"/>
                <a:cs typeface="Times New Roman" pitchFamily="18" charset="0"/>
              </a:rPr>
              <a:t>messages </a:t>
            </a:r>
            <a:r>
              <a:rPr lang="en-US" sz="2400" dirty="0" smtClean="0">
                <a:latin typeface="Times New Roman" pitchFamily="18" charset="0"/>
                <a:cs typeface="Times New Roman" pitchFamily="18" charset="0"/>
              </a:rPr>
              <a:t>of </a:t>
            </a:r>
            <a:r>
              <a:rPr lang="en-US" sz="2400" dirty="0" err="1" smtClean="0">
                <a:latin typeface="Times New Roman" pitchFamily="18" charset="0"/>
                <a:cs typeface="Times New Roman" pitchFamily="18" charset="0"/>
              </a:rPr>
              <a:t>ribonucleotides</a:t>
            </a:r>
            <a:r>
              <a:rPr lang="en-US" sz="2400" dirty="0" smtClean="0">
                <a:latin typeface="Times New Roman" pitchFamily="18" charset="0"/>
                <a:cs typeface="Times New Roman" pitchFamily="18" charset="0"/>
              </a:rPr>
              <a:t> nucleic acids (mRNA) of the tissue to other tissue is a pointer to the role of the genetic material (DNA) and is the role played by the nucleus in the process of cellular and embryonic differentiation</a:t>
            </a:r>
            <a:r>
              <a:rPr lang="en-US" sz="2200" dirty="0" smtClean="0">
                <a:latin typeface="Times New Roman" pitchFamily="18" charset="0"/>
                <a:cs typeface="Times New Roman"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93003"/>
            <a:ext cx="8305800" cy="954107"/>
          </a:xfrm>
          <a:prstGeom prst="rect">
            <a:avLst/>
          </a:prstGeom>
          <a:noFill/>
        </p:spPr>
        <p:txBody>
          <a:bodyPr wrap="square" rtlCol="0">
            <a:spAutoFit/>
          </a:bodyPr>
          <a:lstStyle/>
          <a:p>
            <a:pPr algn="ctr"/>
            <a:r>
              <a:rPr lang="en-US"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2- The role of the cytoplasm in the cellular differentiation</a:t>
            </a:r>
            <a:endParaRPr lang="ar-SA"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TextBox 2"/>
          <p:cNvSpPr txBox="1"/>
          <p:nvPr/>
        </p:nvSpPr>
        <p:spPr>
          <a:xfrm>
            <a:off x="1143000" y="1820882"/>
            <a:ext cx="7543800" cy="3970318"/>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It is known that the egg be of large size in terms of the amount of cytoplasm and that are stored materials and components within the cytoplasm are necessary to the process of cellular differentiation and gene later. If that is the nucleus produce the orders and control in cell activities,  the cell cytoplasm is the one who the implementation of instructions produced from the nucleus</a:t>
            </a:r>
            <a:r>
              <a:rPr lang="en-US" sz="2200" dirty="0" smtClean="0">
                <a:latin typeface="Times New Roman" pitchFamily="18" charset="0"/>
                <a:cs typeface="Times New Roman"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edge">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71600" y="1508373"/>
            <a:ext cx="7391400" cy="1687963"/>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That the tests conducted to demonstrate the role of cytoplasm in the process of cellular differentiation or early embryogenesis of many, including: -</a:t>
            </a:r>
          </a:p>
        </p:txBody>
      </p:sp>
      <p:sp>
        <p:nvSpPr>
          <p:cNvPr id="6" name="TextBox 5"/>
          <p:cNvSpPr txBox="1"/>
          <p:nvPr/>
        </p:nvSpPr>
        <p:spPr>
          <a:xfrm>
            <a:off x="1066800" y="3429000"/>
            <a:ext cx="7696200" cy="2308324"/>
          </a:xfrm>
          <a:prstGeom prst="rect">
            <a:avLst/>
          </a:prstGeom>
          <a:noFill/>
        </p:spPr>
        <p:txBody>
          <a:bodyPr wrap="square" rtlCol="0">
            <a:spAutoFit/>
          </a:bodyPr>
          <a:lstStyle/>
          <a:p>
            <a:pPr marL="442913" indent="-442913" algn="just">
              <a:lnSpc>
                <a:spcPct val="150000"/>
              </a:lnSpc>
            </a:pPr>
            <a:r>
              <a:rPr lang="en-US" sz="2200" dirty="0" smtClean="0">
                <a:latin typeface="Times New Roman" pitchFamily="18" charset="0"/>
                <a:cs typeface="Times New Roman" pitchFamily="18" charset="0"/>
              </a:rPr>
              <a:t>1 - </a:t>
            </a:r>
            <a:r>
              <a:rPr lang="en-US" sz="2400" dirty="0" smtClean="0">
                <a:latin typeface="Times New Roman" pitchFamily="18" charset="0"/>
                <a:cs typeface="Times New Roman" pitchFamily="18" charset="0"/>
              </a:rPr>
              <a:t>When exposing fertilized eggs, or even before fertilization, to the centrifuge process, these eggs do not grow properly for change the components of the cytoplasm and sites crash the internal structure (Fig. 7).</a:t>
            </a:r>
          </a:p>
        </p:txBody>
      </p:sp>
      <p:sp>
        <p:nvSpPr>
          <p:cNvPr id="3" name="Rectangle 2"/>
          <p:cNvSpPr/>
          <p:nvPr/>
        </p:nvSpPr>
        <p:spPr>
          <a:xfrm>
            <a:off x="2286000" y="381000"/>
            <a:ext cx="7162800" cy="369332"/>
          </a:xfrm>
          <a:prstGeom prst="rect">
            <a:avLst/>
          </a:prstGeom>
        </p:spPr>
        <p:txBody>
          <a:bodyPr wrap="square">
            <a:spAutoFit/>
          </a:bodyPr>
          <a:lstStyle/>
          <a:p>
            <a:r>
              <a:rPr lang="en-US" dirty="0" smtClean="0"/>
              <a:t>Cont. 2- </a:t>
            </a:r>
            <a:r>
              <a:rPr lang="en-US" dirty="0"/>
              <a:t>The role of the cytoplasm in the cellular differentiation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C:\DOCUME~1\FREEUS~1\LOCALS~1\Temp\~LWF00411.jpg"/>
          <p:cNvPicPr>
            <a:picLocks noChangeAspect="1" noChangeArrowheads="1"/>
          </p:cNvPicPr>
          <p:nvPr/>
        </p:nvPicPr>
        <p:blipFill>
          <a:blip r:embed="rId3" r:link="rId4" cstate="print"/>
          <a:srcRect/>
          <a:stretch>
            <a:fillRect/>
          </a:stretch>
        </p:blipFill>
        <p:spPr bwMode="auto">
          <a:xfrm>
            <a:off x="1600200" y="228600"/>
            <a:ext cx="6683375" cy="6019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45159"/>
            <a:ext cx="7391400" cy="1615827"/>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2 - When the sea urchin egg split and separate the animal pole part away from the vegetative pole, each part is not growing properly (Fig. 7).</a:t>
            </a:r>
          </a:p>
        </p:txBody>
      </p:sp>
      <p:pic>
        <p:nvPicPr>
          <p:cNvPr id="3" name="Picture 12" descr="C:\DOCUME~1\FREEUS~1\LOCALS~1\Temp\~LWF00391.jpg"/>
          <p:cNvPicPr>
            <a:picLocks noChangeAspect="1" noChangeArrowheads="1"/>
          </p:cNvPicPr>
          <p:nvPr/>
        </p:nvPicPr>
        <p:blipFill>
          <a:blip r:embed="rId3" r:link="rId4" cstate="print"/>
          <a:srcRect/>
          <a:stretch>
            <a:fillRect/>
          </a:stretch>
        </p:blipFill>
        <p:spPr bwMode="auto">
          <a:xfrm>
            <a:off x="5562600" y="1600200"/>
            <a:ext cx="2895600" cy="2555088"/>
          </a:xfrm>
          <a:prstGeom prst="rect">
            <a:avLst/>
          </a:prstGeom>
          <a:noFill/>
          <a:ln w="9525">
            <a:noFill/>
            <a:miter lim="800000"/>
            <a:headEnd/>
            <a:tailEnd/>
          </a:ln>
        </p:spPr>
      </p:pic>
      <p:pic>
        <p:nvPicPr>
          <p:cNvPr id="4" name="Picture 11" descr="C:\DOCUME~1\FREEUS~1\LOCALS~1\Temp\~LWF00401.jpg"/>
          <p:cNvPicPr>
            <a:picLocks noChangeAspect="1" noChangeArrowheads="1"/>
          </p:cNvPicPr>
          <p:nvPr/>
        </p:nvPicPr>
        <p:blipFill>
          <a:blip r:embed="rId5" r:link="rId6" cstate="print"/>
          <a:srcRect/>
          <a:stretch>
            <a:fillRect/>
          </a:stretch>
        </p:blipFill>
        <p:spPr bwMode="auto">
          <a:xfrm>
            <a:off x="1676400" y="1721421"/>
            <a:ext cx="3048000" cy="2621979"/>
          </a:xfrm>
          <a:prstGeom prst="rect">
            <a:avLst/>
          </a:prstGeom>
          <a:noFill/>
          <a:ln w="9525">
            <a:noFill/>
            <a:miter lim="800000"/>
            <a:headEnd/>
            <a:tailEnd/>
          </a:ln>
        </p:spPr>
      </p:pic>
      <p:sp>
        <p:nvSpPr>
          <p:cNvPr id="5" name="TextBox 4"/>
          <p:cNvSpPr txBox="1"/>
          <p:nvPr/>
        </p:nvSpPr>
        <p:spPr>
          <a:xfrm>
            <a:off x="5410200" y="4267200"/>
            <a:ext cx="3505200" cy="1200329"/>
          </a:xfrm>
          <a:prstGeom prst="rect">
            <a:avLst/>
          </a:prstGeom>
          <a:noFill/>
        </p:spPr>
        <p:txBody>
          <a:bodyPr wrap="square" rtlCol="0">
            <a:spAutoFit/>
          </a:bodyPr>
          <a:lstStyle/>
          <a:p>
            <a:pPr marL="342900" indent="-342900" algn="just" rtl="1" eaLnBrk="0" hangingPunct="0">
              <a:buFontTx/>
              <a:buAutoNum type="arabic1Minus"/>
              <a:tabLst>
                <a:tab pos="457200" algn="l"/>
              </a:tabLst>
            </a:pPr>
            <a:r>
              <a:rPr lang="ar-SA" b="1" dirty="0" smtClean="0">
                <a:latin typeface="Simplified Arabic" pitchFamily="18" charset="-78"/>
                <a:cs typeface="Simplified Arabic" pitchFamily="18" charset="-78"/>
              </a:rPr>
              <a:t>عندما قسمت بويضة قنفذ البحر إلى نصفين من القطب الحيواني إلى القطب الخضري وإخصاب كل جزء على حده فإن كل جزء ينمو ويكون جنيناً كاملاً.</a:t>
            </a:r>
            <a:endParaRPr lang="en-US" dirty="0" smtClean="0">
              <a:latin typeface="Simplified Arabic" pitchFamily="18" charset="-78"/>
              <a:cs typeface="Simplified Arabic" pitchFamily="18" charset="-78"/>
            </a:endParaRPr>
          </a:p>
        </p:txBody>
      </p:sp>
      <p:sp>
        <p:nvSpPr>
          <p:cNvPr id="6" name="TextBox 5"/>
          <p:cNvSpPr txBox="1"/>
          <p:nvPr/>
        </p:nvSpPr>
        <p:spPr>
          <a:xfrm>
            <a:off x="1295400" y="4410670"/>
            <a:ext cx="3810000" cy="923330"/>
          </a:xfrm>
          <a:prstGeom prst="rect">
            <a:avLst/>
          </a:prstGeom>
          <a:noFill/>
        </p:spPr>
        <p:txBody>
          <a:bodyPr wrap="square" rtlCol="0">
            <a:spAutoFit/>
          </a:bodyPr>
          <a:lstStyle/>
          <a:p>
            <a:pPr algn="just" rtl="1"/>
            <a:r>
              <a:rPr lang="ar-SA" b="1" dirty="0" smtClean="0">
                <a:latin typeface="Simplified Arabic" pitchFamily="18" charset="-78"/>
                <a:cs typeface="Simplified Arabic" pitchFamily="18" charset="-78"/>
              </a:rPr>
              <a:t>ب- لكن عندما تكون القسمة بين القطب الحيواني والقطب الخضري فإن كل جزء عند إخصابه لا ينمو بشكل سليم.</a:t>
            </a:r>
            <a:endParaRPr lang="en-US" dirty="0"/>
          </a:p>
        </p:txBody>
      </p:sp>
      <p:sp>
        <p:nvSpPr>
          <p:cNvPr id="7" name="TextBox 6"/>
          <p:cNvSpPr txBox="1"/>
          <p:nvPr/>
        </p:nvSpPr>
        <p:spPr>
          <a:xfrm>
            <a:off x="1143000" y="5334000"/>
            <a:ext cx="7772400" cy="1477328"/>
          </a:xfrm>
          <a:prstGeom prst="rect">
            <a:avLst/>
          </a:prstGeom>
          <a:noFill/>
        </p:spPr>
        <p:txBody>
          <a:bodyPr wrap="square" rtlCol="0">
            <a:spAutoFit/>
          </a:bodyPr>
          <a:lstStyle/>
          <a:p>
            <a:pPr algn="ctr" rtl="1">
              <a:lnSpc>
                <a:spcPct val="150000"/>
              </a:lnSpc>
            </a:pPr>
            <a:r>
              <a:rPr lang="ar-SA" sz="2000" b="1" dirty="0" smtClean="0">
                <a:solidFill>
                  <a:srgbClr val="FF0000"/>
                </a:solidFill>
                <a:latin typeface="Simplified Arabic" pitchFamily="18" charset="-78"/>
                <a:cs typeface="Simplified Arabic" pitchFamily="18" charset="-78"/>
              </a:rPr>
              <a:t>رسم توضيحى يوضح دور السيتوبلازم فى عملية التمايز الخلوى لبويضات قنفد البحر</a:t>
            </a:r>
          </a:p>
          <a:p>
            <a:pPr algn="ctr" rtl="1">
              <a:lnSpc>
                <a:spcPct val="150000"/>
              </a:lnSpc>
            </a:pPr>
            <a:r>
              <a:rPr lang="ar-SA" sz="2000" b="1" dirty="0" smtClean="0">
                <a:solidFill>
                  <a:srgbClr val="0000FF"/>
                </a:solidFill>
                <a:latin typeface="Simplified Arabic" pitchFamily="18" charset="-78"/>
                <a:cs typeface="Simplified Arabic" pitchFamily="18" charset="-78"/>
              </a:rPr>
              <a:t>من الواضح انه يوجد بعض المكونات الجزيئية فى سيتوبلازم القطب الخضرى ضرورية لنمو القطب الحيوانى</a:t>
            </a:r>
            <a:endParaRPr lang="en-US" sz="2000" b="1" dirty="0">
              <a:solidFill>
                <a:srgbClr val="0000FF"/>
              </a:solidFill>
              <a:latin typeface="Simplified Arabic" pitchFamily="18" charset="-78"/>
              <a:cs typeface="Simplified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4)">
                                      <p:cBhvr>
                                        <p:cTn id="12" dur="2000"/>
                                        <p:tgtEl>
                                          <p:spTgt spid="4"/>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dissolv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4"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heel(4)">
                                      <p:cBhvr>
                                        <p:cTn id="20" dur="2000"/>
                                        <p:tgtEl>
                                          <p:spTgt spid="3"/>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dissolv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ppt_w</p:attrName>
                                        </p:attrNameLst>
                                      </p:cBhvr>
                                      <p:tavLst>
                                        <p:tav tm="0">
                                          <p:val>
                                            <p:strVal val="#ppt_w*0.70"/>
                                          </p:val>
                                        </p:tav>
                                        <p:tav tm="100000">
                                          <p:val>
                                            <p:strVal val="#ppt_w"/>
                                          </p:val>
                                        </p:tav>
                                      </p:tavLst>
                                    </p:anim>
                                    <p:anim calcmode="lin" valueType="num">
                                      <p:cBhvr>
                                        <p:cTn id="29" dur="1000" fill="hold"/>
                                        <p:tgtEl>
                                          <p:spTgt spid="7"/>
                                        </p:tgtEl>
                                        <p:attrNameLst>
                                          <p:attrName>ppt_h</p:attrName>
                                        </p:attrNameLst>
                                      </p:cBhvr>
                                      <p:tavLst>
                                        <p:tav tm="0">
                                          <p:val>
                                            <p:strVal val="#ppt_h"/>
                                          </p:val>
                                        </p:tav>
                                        <p:tav tm="100000">
                                          <p:val>
                                            <p:strVal val="#ppt_h"/>
                                          </p:val>
                                        </p:tav>
                                      </p:tavLst>
                                    </p:anim>
                                    <p:animEffect transition="in" filter="fade">
                                      <p:cBhvr>
                                        <p:cTn id="3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1229648"/>
            <a:ext cx="7162800" cy="4457952"/>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Also, when culture of each of the three parts of </a:t>
            </a:r>
            <a:r>
              <a:rPr lang="en-US" sz="2400" dirty="0" err="1" smtClean="0">
                <a:latin typeface="Times New Roman" pitchFamily="18" charset="0"/>
                <a:cs typeface="Times New Roman" pitchFamily="18" charset="0"/>
              </a:rPr>
              <a:t>blastocyst</a:t>
            </a:r>
            <a:r>
              <a:rPr lang="en-US" sz="2400" dirty="0" smtClean="0">
                <a:latin typeface="Times New Roman" pitchFamily="18" charset="0"/>
                <a:cs typeface="Times New Roman" pitchFamily="18" charset="0"/>
              </a:rPr>
              <a:t> sea urchin (animal pole / vegetative pole / and small cells bottom vegetative pole), each part separate does not give the proper growth of embryos and the culture of animal pole with small vegetative cells gives a healthy embryo, while the culture of vegetative pole cells with small vegetative cells does not give the proper growth (Fig. 8).</a:t>
            </a:r>
          </a:p>
        </p:txBody>
      </p:sp>
      <p:sp>
        <p:nvSpPr>
          <p:cNvPr id="3" name="Rectangle 2"/>
          <p:cNvSpPr/>
          <p:nvPr/>
        </p:nvSpPr>
        <p:spPr>
          <a:xfrm>
            <a:off x="2286000" y="457200"/>
            <a:ext cx="5715000" cy="369332"/>
          </a:xfrm>
          <a:prstGeom prst="rect">
            <a:avLst/>
          </a:prstGeom>
        </p:spPr>
        <p:txBody>
          <a:bodyPr wrap="square">
            <a:spAutoFit/>
          </a:bodyPr>
          <a:lstStyle/>
          <a:p>
            <a:r>
              <a:rPr lang="en-US" dirty="0"/>
              <a:t>2- The role of the cytoplasm in the cellular differentiation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C:\DOCUME~1\FREEUS~1\LOCALS~1\Temp\~LWF00451.jpg"/>
          <p:cNvPicPr>
            <a:picLocks noChangeAspect="1" noChangeArrowheads="1"/>
          </p:cNvPicPr>
          <p:nvPr/>
        </p:nvPicPr>
        <p:blipFill>
          <a:blip r:embed="rId3" r:link="rId4" cstate="print"/>
          <a:srcRect/>
          <a:stretch>
            <a:fillRect/>
          </a:stretch>
        </p:blipFill>
        <p:spPr bwMode="auto">
          <a:xfrm>
            <a:off x="4654177" y="1329559"/>
            <a:ext cx="4032623" cy="2758966"/>
          </a:xfrm>
          <a:prstGeom prst="rect">
            <a:avLst/>
          </a:prstGeom>
          <a:noFill/>
          <a:ln w="9525">
            <a:noFill/>
            <a:miter lim="800000"/>
            <a:headEnd/>
            <a:tailEnd/>
          </a:ln>
        </p:spPr>
      </p:pic>
      <p:sp>
        <p:nvSpPr>
          <p:cNvPr id="6" name="TextBox 5"/>
          <p:cNvSpPr txBox="1"/>
          <p:nvPr/>
        </p:nvSpPr>
        <p:spPr>
          <a:xfrm>
            <a:off x="1371600" y="304800"/>
            <a:ext cx="7315200" cy="515526"/>
          </a:xfrm>
          <a:prstGeom prst="rect">
            <a:avLst/>
          </a:prstGeom>
          <a:noFill/>
        </p:spPr>
        <p:txBody>
          <a:bodyPr wrap="square" rtlCol="0">
            <a:spAutoFit/>
          </a:bodyPr>
          <a:lstStyle/>
          <a:p>
            <a:pPr algn="ctr" rtl="1">
              <a:lnSpc>
                <a:spcPct val="150000"/>
              </a:lnSpc>
            </a:pPr>
            <a:r>
              <a:rPr lang="ar-SA" sz="2000" b="1" dirty="0" smtClean="0">
                <a:solidFill>
                  <a:srgbClr val="FF0000"/>
                </a:solidFill>
                <a:latin typeface="Simplified Arabic" pitchFamily="18" charset="-78"/>
                <a:cs typeface="Simplified Arabic" pitchFamily="18" charset="-78"/>
              </a:rPr>
              <a:t>رسم تخطيطى يوضح دور السيتوبلازم فى عملية التمايز الخلوى للأجنة</a:t>
            </a:r>
            <a:endParaRPr lang="en-US" sz="2000" b="1" dirty="0">
              <a:solidFill>
                <a:srgbClr val="FF0000"/>
              </a:solidFill>
              <a:latin typeface="Simplified Arabic" pitchFamily="18" charset="-78"/>
              <a:cs typeface="Simplified Arabic" pitchFamily="18" charset="-78"/>
            </a:endParaRPr>
          </a:p>
        </p:txBody>
      </p:sp>
      <p:sp>
        <p:nvSpPr>
          <p:cNvPr id="7" name="TextBox 6"/>
          <p:cNvSpPr txBox="1"/>
          <p:nvPr/>
        </p:nvSpPr>
        <p:spPr>
          <a:xfrm>
            <a:off x="1295400" y="1828800"/>
            <a:ext cx="3155576" cy="891491"/>
          </a:xfrm>
          <a:prstGeom prst="rect">
            <a:avLst/>
          </a:prstGeom>
          <a:noFill/>
        </p:spPr>
        <p:txBody>
          <a:bodyPr wrap="square" rtlCol="0">
            <a:spAutoFit/>
          </a:bodyPr>
          <a:lstStyle/>
          <a:p>
            <a:pPr algn="just" rtl="1"/>
            <a:r>
              <a:rPr lang="ar-SA" b="1" dirty="0" smtClean="0">
                <a:latin typeface="Simplified Arabic" pitchFamily="18" charset="-78"/>
                <a:cs typeface="Simplified Arabic" pitchFamily="18" charset="-78"/>
              </a:rPr>
              <a:t>1- تنمية فلجات منطقة القطب الحيوانى مع الفلجات الصغيرة لمنطقة القطب الخضرى </a:t>
            </a:r>
            <a:r>
              <a:rPr lang="ar-SA" b="1" dirty="0" smtClean="0">
                <a:solidFill>
                  <a:srgbClr val="0000FF"/>
                </a:solidFill>
                <a:latin typeface="Simplified Arabic" pitchFamily="18" charset="-78"/>
                <a:cs typeface="Simplified Arabic" pitchFamily="18" charset="-78"/>
              </a:rPr>
              <a:t>تعطى </a:t>
            </a:r>
            <a:r>
              <a:rPr lang="ar-SA" b="1" dirty="0" smtClean="0">
                <a:solidFill>
                  <a:srgbClr val="FF0000"/>
                </a:solidFill>
                <a:latin typeface="Simplified Arabic" pitchFamily="18" charset="-78"/>
                <a:cs typeface="Simplified Arabic" pitchFamily="18" charset="-78"/>
              </a:rPr>
              <a:t>طوراً يرقياً سليماً.</a:t>
            </a:r>
            <a:endParaRPr lang="en-US" b="1" dirty="0">
              <a:solidFill>
                <a:srgbClr val="FF0000"/>
              </a:solidFill>
              <a:latin typeface="Simplified Arabic" pitchFamily="18" charset="-78"/>
              <a:cs typeface="Simplified Arabic" pitchFamily="18" charset="-78"/>
            </a:endParaRPr>
          </a:p>
        </p:txBody>
      </p:sp>
      <p:sp>
        <p:nvSpPr>
          <p:cNvPr id="8" name="TextBox 7"/>
          <p:cNvSpPr txBox="1"/>
          <p:nvPr/>
        </p:nvSpPr>
        <p:spPr>
          <a:xfrm>
            <a:off x="1295400" y="3200400"/>
            <a:ext cx="3155576" cy="891491"/>
          </a:xfrm>
          <a:prstGeom prst="rect">
            <a:avLst/>
          </a:prstGeom>
          <a:noFill/>
        </p:spPr>
        <p:txBody>
          <a:bodyPr wrap="square" rtlCol="0">
            <a:spAutoFit/>
          </a:bodyPr>
          <a:lstStyle/>
          <a:p>
            <a:pPr algn="just" rtl="1"/>
            <a:r>
              <a:rPr lang="ar-SA" b="1" dirty="0" smtClean="0">
                <a:latin typeface="Simplified Arabic" pitchFamily="18" charset="-78"/>
                <a:cs typeface="Simplified Arabic" pitchFamily="18" charset="-78"/>
              </a:rPr>
              <a:t>2- تنمية فلجات منطقة القطب الحيوانى لوحدها </a:t>
            </a:r>
            <a:r>
              <a:rPr lang="ar-SA" b="1" dirty="0" smtClean="0">
                <a:solidFill>
                  <a:srgbClr val="0000FF"/>
                </a:solidFill>
                <a:latin typeface="Simplified Arabic" pitchFamily="18" charset="-78"/>
                <a:cs typeface="Simplified Arabic" pitchFamily="18" charset="-78"/>
              </a:rPr>
              <a:t>تعطى </a:t>
            </a:r>
            <a:r>
              <a:rPr lang="ar-SA" b="1" dirty="0" smtClean="0">
                <a:solidFill>
                  <a:srgbClr val="FF0000"/>
                </a:solidFill>
                <a:latin typeface="Simplified Arabic" pitchFamily="18" charset="-78"/>
                <a:cs typeface="Simplified Arabic" pitchFamily="18" charset="-78"/>
              </a:rPr>
              <a:t>طور يرقة مهدبة فقط (نمو غير مكتمل)</a:t>
            </a:r>
            <a:endParaRPr lang="en-US" b="1" dirty="0">
              <a:solidFill>
                <a:srgbClr val="FF0000"/>
              </a:solidFill>
              <a:latin typeface="Simplified Arabic" pitchFamily="18" charset="-78"/>
              <a:cs typeface="Simplified Arabic" pitchFamily="18" charset="-78"/>
            </a:endParaRPr>
          </a:p>
        </p:txBody>
      </p:sp>
      <p:sp>
        <p:nvSpPr>
          <p:cNvPr id="9" name="TextBox 8"/>
          <p:cNvSpPr txBox="1"/>
          <p:nvPr/>
        </p:nvSpPr>
        <p:spPr>
          <a:xfrm>
            <a:off x="1371600" y="4800600"/>
            <a:ext cx="7243482" cy="356596"/>
          </a:xfrm>
          <a:prstGeom prst="rect">
            <a:avLst/>
          </a:prstGeom>
          <a:noFill/>
        </p:spPr>
        <p:txBody>
          <a:bodyPr wrap="square" rtlCol="0">
            <a:spAutoFit/>
          </a:bodyPr>
          <a:lstStyle/>
          <a:p>
            <a:pPr algn="just" rtl="1"/>
            <a:r>
              <a:rPr lang="ar-SA" b="1" dirty="0" smtClean="0">
                <a:latin typeface="Simplified Arabic" pitchFamily="18" charset="-78"/>
                <a:cs typeface="Simplified Arabic" pitchFamily="18" charset="-78"/>
              </a:rPr>
              <a:t>3- تنمية فلجات منطقة القطب الخضرى لوحدها </a:t>
            </a:r>
            <a:r>
              <a:rPr lang="ar-SA" b="1" dirty="0" smtClean="0">
                <a:solidFill>
                  <a:srgbClr val="0000FF"/>
                </a:solidFill>
                <a:latin typeface="Simplified Arabic" pitchFamily="18" charset="-78"/>
                <a:cs typeface="Simplified Arabic" pitchFamily="18" charset="-78"/>
              </a:rPr>
              <a:t>تعطى </a:t>
            </a:r>
            <a:r>
              <a:rPr lang="ar-SA" b="1" dirty="0" smtClean="0">
                <a:solidFill>
                  <a:srgbClr val="FF0000"/>
                </a:solidFill>
                <a:latin typeface="Simplified Arabic" pitchFamily="18" charset="-78"/>
                <a:cs typeface="Simplified Arabic" pitchFamily="18" charset="-78"/>
              </a:rPr>
              <a:t>طور يرقة غير سليمة النمو</a:t>
            </a:r>
            <a:endParaRPr lang="en-US" b="1" dirty="0">
              <a:solidFill>
                <a:srgbClr val="FF0000"/>
              </a:solidFill>
              <a:latin typeface="Simplified Arabic" pitchFamily="18" charset="-78"/>
              <a:cs typeface="Simplified Arabic" pitchFamily="18" charset="-78"/>
            </a:endParaRPr>
          </a:p>
        </p:txBody>
      </p:sp>
      <p:sp>
        <p:nvSpPr>
          <p:cNvPr id="10" name="TextBox 9"/>
          <p:cNvSpPr txBox="1"/>
          <p:nvPr/>
        </p:nvSpPr>
        <p:spPr>
          <a:xfrm>
            <a:off x="1371600" y="5510804"/>
            <a:ext cx="7243482" cy="356596"/>
          </a:xfrm>
          <a:prstGeom prst="rect">
            <a:avLst/>
          </a:prstGeom>
          <a:noFill/>
        </p:spPr>
        <p:txBody>
          <a:bodyPr wrap="square" rtlCol="0">
            <a:spAutoFit/>
          </a:bodyPr>
          <a:lstStyle/>
          <a:p>
            <a:pPr algn="just" rtl="1"/>
            <a:r>
              <a:rPr lang="ar-SA" b="1" dirty="0" smtClean="0">
                <a:latin typeface="Simplified Arabic" pitchFamily="18" charset="-78"/>
                <a:cs typeface="Simplified Arabic" pitchFamily="18" charset="-78"/>
              </a:rPr>
              <a:t>4- تنمية فلجات القطب الخضرى الصغيرة والكبيرة معا فقط </a:t>
            </a:r>
            <a:r>
              <a:rPr lang="ar-SA" b="1" dirty="0" smtClean="0">
                <a:solidFill>
                  <a:srgbClr val="0000FF"/>
                </a:solidFill>
                <a:latin typeface="Simplified Arabic" pitchFamily="18" charset="-78"/>
                <a:cs typeface="Simplified Arabic" pitchFamily="18" charset="-78"/>
              </a:rPr>
              <a:t>تعطى </a:t>
            </a:r>
            <a:r>
              <a:rPr lang="ar-SA" b="1" dirty="0" smtClean="0">
                <a:solidFill>
                  <a:srgbClr val="FF0000"/>
                </a:solidFill>
                <a:latin typeface="Simplified Arabic" pitchFamily="18" charset="-78"/>
                <a:cs typeface="Simplified Arabic" pitchFamily="18" charset="-78"/>
              </a:rPr>
              <a:t>يرقة غير سليمة النمو</a:t>
            </a:r>
            <a:endParaRPr lang="en-US" b="1" dirty="0">
              <a:solidFill>
                <a:srgbClr val="FF0000"/>
              </a:solidFill>
              <a:latin typeface="Simplified Arabic" pitchFamily="18" charset="-78"/>
              <a:cs typeface="Simplified Arabic" pitchFamily="18"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3000" y="152400"/>
            <a:ext cx="7391400" cy="5170646"/>
          </a:xfrm>
          <a:prstGeom prst="rect">
            <a:avLst/>
          </a:prstGeom>
          <a:noFill/>
        </p:spPr>
        <p:txBody>
          <a:bodyPr wrap="square" rtlCol="1">
            <a:spAutoFit/>
          </a:bodyPr>
          <a:lstStyle/>
          <a:p>
            <a:pPr algn="just">
              <a:lnSpc>
                <a:spcPct val="150000"/>
              </a:lnSpc>
            </a:pPr>
            <a:r>
              <a:rPr lang="en-AU" sz="2200" b="1" dirty="0" smtClean="0">
                <a:solidFill>
                  <a:srgbClr val="FF0000"/>
                </a:solidFill>
                <a:latin typeface="Times New Roman" pitchFamily="18" charset="0"/>
                <a:cs typeface="Times New Roman" pitchFamily="18" charset="0"/>
              </a:rPr>
              <a:t>Objectives:</a:t>
            </a:r>
            <a:r>
              <a:rPr lang="ar-SA" sz="2200" b="1" dirty="0" smtClean="0">
                <a:solidFill>
                  <a:srgbClr val="FF0000"/>
                </a:solidFill>
                <a:latin typeface="Times New Roman" pitchFamily="18" charset="0"/>
                <a:cs typeface="Times New Roman" pitchFamily="18" charset="0"/>
              </a:rPr>
              <a:t>أهداف المقرر </a:t>
            </a:r>
            <a:endParaRPr lang="en-AU" sz="2200" b="1" dirty="0" smtClean="0">
              <a:solidFill>
                <a:srgbClr val="FF0000"/>
              </a:solidFill>
              <a:latin typeface="Times New Roman" pitchFamily="18" charset="0"/>
              <a:cs typeface="Times New Roman" pitchFamily="18" charset="0"/>
            </a:endParaRPr>
          </a:p>
          <a:p>
            <a:pPr marL="354013" lvl="0" indent="-354013" algn="just">
              <a:lnSpc>
                <a:spcPct val="150000"/>
              </a:lnSpc>
            </a:pPr>
            <a:r>
              <a:rPr lang="en-AU" sz="2200" b="1" dirty="0" smtClean="0">
                <a:latin typeface="Times New Roman" pitchFamily="18" charset="0"/>
                <a:cs typeface="Times New Roman" pitchFamily="18" charset="0"/>
              </a:rPr>
              <a:t>1- </a:t>
            </a:r>
            <a:r>
              <a:rPr lang="en-AU" sz="2200" dirty="0" smtClean="0">
                <a:effectLst>
                  <a:outerShdw blurRad="38100" dist="38100" dir="2700000" algn="tl">
                    <a:srgbClr val="000000">
                      <a:alpha val="43137"/>
                    </a:srgbClr>
                  </a:outerShdw>
                </a:effectLst>
                <a:latin typeface="Times New Roman" pitchFamily="18" charset="0"/>
                <a:cs typeface="Times New Roman" pitchFamily="18" charset="0"/>
              </a:rPr>
              <a:t>To acquire students with basic knowledge of </a:t>
            </a:r>
            <a:r>
              <a:rPr lang="en-GB" sz="2200" dirty="0" smtClean="0">
                <a:effectLst>
                  <a:outerShdw blurRad="38100" dist="38100" dir="2700000" algn="tl">
                    <a:srgbClr val="000000">
                      <a:alpha val="43137"/>
                    </a:srgbClr>
                  </a:outerShdw>
                </a:effectLst>
                <a:latin typeface="Times New Roman" pitchFamily="18" charset="0"/>
                <a:cs typeface="Times New Roman" pitchFamily="18" charset="0"/>
              </a:rPr>
              <a:t>properties experimental embryology and the experiment that leads the understanding determination embryonic organizer, embryonic inductions and differentiation. </a:t>
            </a:r>
            <a:endParaRPr lang="en-US" sz="2200" dirty="0" smtClean="0">
              <a:effectLst>
                <a:outerShdw blurRad="38100" dist="38100" dir="2700000" algn="tl">
                  <a:srgbClr val="000000">
                    <a:alpha val="43137"/>
                  </a:srgbClr>
                </a:outerShdw>
              </a:effectLst>
              <a:latin typeface="Times New Roman" pitchFamily="18" charset="0"/>
              <a:cs typeface="Times New Roman" pitchFamily="18" charset="0"/>
            </a:endParaRPr>
          </a:p>
          <a:p>
            <a:pPr marL="354013" lvl="0" indent="-354013" algn="just">
              <a:lnSpc>
                <a:spcPct val="150000"/>
              </a:lnSpc>
            </a:pPr>
            <a:r>
              <a:rPr lang="en-AU" sz="2200" dirty="0" smtClean="0">
                <a:effectLst>
                  <a:outerShdw blurRad="38100" dist="38100" dir="2700000" algn="tl">
                    <a:srgbClr val="000000">
                      <a:alpha val="43137"/>
                    </a:srgbClr>
                  </a:outerShdw>
                </a:effectLst>
                <a:latin typeface="Times New Roman" pitchFamily="18" charset="0"/>
                <a:cs typeface="Times New Roman" pitchFamily="18" charset="0"/>
              </a:rPr>
              <a:t>2- To </a:t>
            </a:r>
            <a:r>
              <a:rPr lang="en-GB" sz="2200" dirty="0" smtClean="0">
                <a:effectLst>
                  <a:outerShdw blurRad="38100" dist="38100" dir="2700000" algn="tl">
                    <a:srgbClr val="000000">
                      <a:alpha val="43137"/>
                    </a:srgbClr>
                  </a:outerShdw>
                </a:effectLst>
                <a:latin typeface="Times New Roman" pitchFamily="18" charset="0"/>
                <a:cs typeface="Times New Roman" pitchFamily="18" charset="0"/>
              </a:rPr>
              <a:t>enable students to understand some of the applied experiment like the, artificial insemination (AI) baby test tube (IVF), chimera, and Cloning.</a:t>
            </a:r>
            <a:r>
              <a:rPr lang="en-AU" sz="2200" dirty="0" smtClean="0">
                <a:effectLst>
                  <a:outerShdw blurRad="38100" dist="38100" dir="2700000" algn="tl">
                    <a:srgbClr val="000000">
                      <a:alpha val="43137"/>
                    </a:srgbClr>
                  </a:outerShdw>
                </a:effectLst>
                <a:latin typeface="Times New Roman" pitchFamily="18" charset="0"/>
                <a:cs typeface="Times New Roman" pitchFamily="18" charset="0"/>
              </a:rPr>
              <a:t>  </a:t>
            </a:r>
            <a:endParaRPr lang="en-US" sz="2200" dirty="0" smtClean="0">
              <a:effectLst>
                <a:outerShdw blurRad="38100" dist="38100" dir="2700000" algn="tl">
                  <a:srgbClr val="000000">
                    <a:alpha val="43137"/>
                  </a:srgbClr>
                </a:outerShdw>
              </a:effectLst>
              <a:latin typeface="Times New Roman" pitchFamily="18" charset="0"/>
              <a:cs typeface="Times New Roman" pitchFamily="18" charset="0"/>
            </a:endParaRPr>
          </a:p>
          <a:p>
            <a:pPr marL="354013" lvl="0" indent="-354013" algn="just">
              <a:lnSpc>
                <a:spcPct val="150000"/>
              </a:lnSpc>
            </a:pPr>
            <a:r>
              <a:rPr lang="en-AU" sz="2200" dirty="0" smtClean="0">
                <a:effectLst>
                  <a:outerShdw blurRad="38100" dist="38100" dir="2700000" algn="tl">
                    <a:srgbClr val="000000">
                      <a:alpha val="43137"/>
                    </a:srgbClr>
                  </a:outerShdw>
                </a:effectLst>
                <a:latin typeface="Times New Roman" pitchFamily="18" charset="0"/>
                <a:cs typeface="Times New Roman" pitchFamily="18" charset="0"/>
              </a:rPr>
              <a:t>3- To </a:t>
            </a:r>
            <a:r>
              <a:rPr lang="en-GB" sz="2200" dirty="0" smtClean="0">
                <a:effectLst>
                  <a:outerShdw blurRad="38100" dist="38100" dir="2700000" algn="tl">
                    <a:srgbClr val="000000">
                      <a:alpha val="43137"/>
                    </a:srgbClr>
                  </a:outerShdw>
                </a:effectLst>
                <a:latin typeface="Times New Roman" pitchFamily="18" charset="0"/>
                <a:cs typeface="Times New Roman" pitchFamily="18" charset="0"/>
              </a:rPr>
              <a:t>enable students to construct the teratology methodology.</a:t>
            </a:r>
          </a:p>
          <a:p>
            <a:pPr marL="354013" lvl="0" indent="-354013" algn="just">
              <a:lnSpc>
                <a:spcPct val="150000"/>
              </a:lnSpc>
            </a:pPr>
            <a:endParaRPr lang="en-US" sz="2200" dirty="0" smtClean="0">
              <a:latin typeface="Times New Roman" pitchFamily="18" charset="0"/>
              <a:cs typeface="Times New Roman" pitchFamily="18" charset="0"/>
            </a:endParaRPr>
          </a:p>
        </p:txBody>
      </p:sp>
      <p:sp>
        <p:nvSpPr>
          <p:cNvPr id="3" name="TextBox 2"/>
          <p:cNvSpPr txBox="1"/>
          <p:nvPr/>
        </p:nvSpPr>
        <p:spPr>
          <a:xfrm>
            <a:off x="1066800" y="4648200"/>
            <a:ext cx="7848600" cy="1555041"/>
          </a:xfrm>
          <a:prstGeom prst="rect">
            <a:avLst/>
          </a:prstGeom>
          <a:noFill/>
        </p:spPr>
        <p:txBody>
          <a:bodyPr wrap="square" rtlCol="1">
            <a:spAutoFit/>
          </a:bodyPr>
          <a:lstStyle/>
          <a:p>
            <a:pPr marL="354013" indent="-354013" algn="just">
              <a:lnSpc>
                <a:spcPct val="150000"/>
              </a:lnSpc>
            </a:pPr>
            <a:r>
              <a:rPr lang="en-AU" sz="2200" dirty="0" smtClean="0">
                <a:effectLst>
                  <a:outerShdw blurRad="38100" dist="38100" dir="2700000" algn="tl">
                    <a:srgbClr val="000000">
                      <a:alpha val="43137"/>
                    </a:srgbClr>
                  </a:outerShdw>
                </a:effectLst>
                <a:latin typeface="Times New Roman" pitchFamily="18" charset="0"/>
                <a:cs typeface="Times New Roman" pitchFamily="18" charset="0"/>
              </a:rPr>
              <a:t>4- To </a:t>
            </a:r>
            <a:r>
              <a:rPr lang="en-GB" sz="2200" dirty="0" smtClean="0">
                <a:effectLst>
                  <a:outerShdw blurRad="38100" dist="38100" dir="2700000" algn="tl">
                    <a:srgbClr val="000000">
                      <a:alpha val="43137"/>
                    </a:srgbClr>
                  </a:outerShdw>
                </a:effectLst>
                <a:latin typeface="Times New Roman" pitchFamily="18" charset="0"/>
                <a:cs typeface="Times New Roman" pitchFamily="18" charset="0"/>
              </a:rPr>
              <a:t>enable students to determine the tissue and embryo culture</a:t>
            </a:r>
            <a:r>
              <a:rPr lang="en-AU" sz="22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ar-SA" sz="22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marL="354013" lvl="0" indent="-354013" algn="just">
              <a:lnSpc>
                <a:spcPct val="150000"/>
              </a:lnSpc>
            </a:pPr>
            <a:r>
              <a:rPr lang="en-AU" sz="2200" dirty="0" smtClean="0">
                <a:effectLst>
                  <a:outerShdw blurRad="38100" dist="38100" dir="2700000" algn="tl">
                    <a:srgbClr val="000000">
                      <a:alpha val="43137"/>
                    </a:srgbClr>
                  </a:outerShdw>
                </a:effectLst>
                <a:latin typeface="Times New Roman" pitchFamily="18" charset="0"/>
                <a:cs typeface="Times New Roman" pitchFamily="18" charset="0"/>
              </a:rPr>
              <a:t>5-To acquire students with knowledge the stem cells and its application.</a:t>
            </a:r>
            <a:endParaRPr lang="ar-SA" sz="22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TextBox 4"/>
          <p:cNvSpPr txBox="1"/>
          <p:nvPr/>
        </p:nvSpPr>
        <p:spPr>
          <a:xfrm>
            <a:off x="990600" y="6257836"/>
            <a:ext cx="7848600" cy="507831"/>
          </a:xfrm>
          <a:prstGeom prst="rect">
            <a:avLst/>
          </a:prstGeom>
          <a:noFill/>
        </p:spPr>
        <p:txBody>
          <a:bodyPr wrap="square" rtlCol="0">
            <a:spAutoFit/>
          </a:bodyPr>
          <a:lstStyle/>
          <a:p>
            <a:pPr algn="ctr">
              <a:lnSpc>
                <a:spcPct val="150000"/>
              </a:lnSpc>
            </a:pPr>
            <a:r>
              <a:rPr lang="en-US" b="1" dirty="0" smtClean="0">
                <a:solidFill>
                  <a:srgbClr val="0000FF"/>
                </a:solidFill>
                <a:latin typeface="Simplified Arabic" pitchFamily="18" charset="-78"/>
                <a:cs typeface="Simplified Arabic" pitchFamily="18" charset="-78"/>
              </a:rPr>
              <a:t>Zoo 424 Experimental embryology Lecture 2</a:t>
            </a:r>
            <a:endParaRPr lang="en-US" b="1" dirty="0">
              <a:solidFill>
                <a:srgbClr val="0000FF"/>
              </a:solidFill>
              <a:latin typeface="Simplified Arabic" pitchFamily="18" charset="-78"/>
              <a:cs typeface="Simplified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136773"/>
            <a:ext cx="7239000" cy="104721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The removal of vegetative lobe of the four-cell stage of  </a:t>
            </a:r>
            <a:r>
              <a:rPr lang="en-US" sz="2200" dirty="0" err="1" smtClean="0">
                <a:latin typeface="Times New Roman" pitchFamily="18" charset="0"/>
                <a:cs typeface="Times New Roman" pitchFamily="18" charset="0"/>
              </a:rPr>
              <a:t>Asidia</a:t>
            </a:r>
            <a:r>
              <a:rPr lang="en-US" sz="2200" dirty="0" smtClean="0">
                <a:latin typeface="Times New Roman" pitchFamily="18" charset="0"/>
                <a:cs typeface="Times New Roman" pitchFamily="18" charset="0"/>
              </a:rPr>
              <a:t> larva the remaining part is given abnormal larva </a:t>
            </a:r>
          </a:p>
        </p:txBody>
      </p:sp>
      <p:grpSp>
        <p:nvGrpSpPr>
          <p:cNvPr id="7" name="Group 6"/>
          <p:cNvGrpSpPr/>
          <p:nvPr/>
        </p:nvGrpSpPr>
        <p:grpSpPr>
          <a:xfrm>
            <a:off x="914400" y="1106269"/>
            <a:ext cx="3657600" cy="4151531"/>
            <a:chOff x="914400" y="1066800"/>
            <a:chExt cx="4665662" cy="4227731"/>
          </a:xfrm>
        </p:grpSpPr>
        <p:pic>
          <p:nvPicPr>
            <p:cNvPr id="3" name="Picture 4" descr="C:\DOCUME~1\FREEUS~1\LOCALS~1\Temp\~LWF00461.jpg"/>
            <p:cNvPicPr>
              <a:picLocks noChangeAspect="1" noChangeArrowheads="1"/>
            </p:cNvPicPr>
            <p:nvPr/>
          </p:nvPicPr>
          <p:blipFill>
            <a:blip r:embed="rId3" r:link="rId4" cstate="print"/>
            <a:srcRect/>
            <a:stretch>
              <a:fillRect/>
            </a:stretch>
          </p:blipFill>
          <p:spPr bwMode="auto">
            <a:xfrm>
              <a:off x="1295400" y="1066800"/>
              <a:ext cx="4284662" cy="3673475"/>
            </a:xfrm>
            <a:prstGeom prst="rect">
              <a:avLst/>
            </a:prstGeom>
            <a:noFill/>
            <a:ln w="9525">
              <a:noFill/>
              <a:miter lim="800000"/>
              <a:headEnd/>
              <a:tailEnd/>
            </a:ln>
          </p:spPr>
        </p:pic>
        <p:sp>
          <p:nvSpPr>
            <p:cNvPr id="4" name="TextBox 3"/>
            <p:cNvSpPr txBox="1"/>
            <p:nvPr/>
          </p:nvSpPr>
          <p:spPr>
            <a:xfrm>
              <a:off x="3352800" y="4800600"/>
              <a:ext cx="1371600" cy="400110"/>
            </a:xfrm>
            <a:prstGeom prst="rect">
              <a:avLst/>
            </a:prstGeom>
            <a:noFill/>
          </p:spPr>
          <p:txBody>
            <a:bodyPr wrap="square" rtlCol="0">
              <a:spAutoFit/>
            </a:bodyPr>
            <a:lstStyle/>
            <a:p>
              <a:pPr algn="ctr"/>
              <a:r>
                <a:rPr lang="ar-SA" sz="2000" b="1" dirty="0" smtClean="0">
                  <a:latin typeface="Simplified Arabic" pitchFamily="18" charset="-78"/>
                  <a:cs typeface="Simplified Arabic" pitchFamily="18" charset="-78"/>
                </a:rPr>
                <a:t>يرقة سليمة</a:t>
              </a:r>
              <a:endParaRPr lang="en-US" sz="2000" b="1" dirty="0">
                <a:latin typeface="Simplified Arabic" pitchFamily="18" charset="-78"/>
                <a:cs typeface="Simplified Arabic" pitchFamily="18" charset="-78"/>
              </a:endParaRPr>
            </a:p>
          </p:txBody>
        </p:sp>
        <p:sp>
          <p:nvSpPr>
            <p:cNvPr id="5" name="TextBox 4"/>
            <p:cNvSpPr txBox="1"/>
            <p:nvPr/>
          </p:nvSpPr>
          <p:spPr>
            <a:xfrm>
              <a:off x="914400" y="4648200"/>
              <a:ext cx="2209800" cy="646331"/>
            </a:xfrm>
            <a:prstGeom prst="rect">
              <a:avLst/>
            </a:prstGeom>
            <a:noFill/>
          </p:spPr>
          <p:txBody>
            <a:bodyPr wrap="square" rtlCol="0">
              <a:spAutoFit/>
            </a:bodyPr>
            <a:lstStyle/>
            <a:p>
              <a:pPr algn="ctr" rtl="1"/>
              <a:r>
                <a:rPr lang="ar-SA" b="1" dirty="0" smtClean="0">
                  <a:latin typeface="Simplified Arabic" pitchFamily="18" charset="-78"/>
                  <a:cs typeface="Simplified Arabic" pitchFamily="18" charset="-78"/>
                </a:rPr>
                <a:t>نمو يرقة غير سليمة عند ازالة الفص الخضرى</a:t>
              </a:r>
              <a:endParaRPr lang="en-US" b="1" dirty="0">
                <a:latin typeface="Simplified Arabic" pitchFamily="18" charset="-78"/>
                <a:cs typeface="Simplified Arabic" pitchFamily="18" charset="-78"/>
              </a:endParaRPr>
            </a:p>
          </p:txBody>
        </p:sp>
      </p:grpSp>
      <p:sp>
        <p:nvSpPr>
          <p:cNvPr id="6" name="TextBox 5"/>
          <p:cNvSpPr txBox="1"/>
          <p:nvPr/>
        </p:nvSpPr>
        <p:spPr>
          <a:xfrm>
            <a:off x="4419600" y="1722571"/>
            <a:ext cx="4343400" cy="4602029"/>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Also the same experiment has been conducted on the frog embryo, the culture of every part of the </a:t>
            </a:r>
            <a:r>
              <a:rPr lang="en-US" sz="2200" dirty="0" err="1" smtClean="0">
                <a:latin typeface="Times New Roman" pitchFamily="18" charset="0"/>
                <a:cs typeface="Times New Roman" pitchFamily="18" charset="0"/>
              </a:rPr>
              <a:t>blastocyst</a:t>
            </a:r>
            <a:r>
              <a:rPr lang="en-US" sz="2200" dirty="0" smtClean="0">
                <a:latin typeface="Times New Roman" pitchFamily="18" charset="0"/>
                <a:cs typeface="Times New Roman" pitchFamily="18" charset="0"/>
              </a:rPr>
              <a:t> embryo frog stage (animal pole / center area / vegetative pole) any part did not grow properly, while the development of animal pole with vegetative pole gives proper growth.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4)">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edge">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76200"/>
            <a:ext cx="7162800" cy="3139321"/>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To know the importance of the vegetation pole in differentiation, the animal pole cells has been cultured with the dorsal or the ventral of the vegetation pole, the first has been developed properly while the other which contain the ventral vegetation pole has not been developed properly  to the larval stage proper embryo frog </a:t>
            </a:r>
            <a:r>
              <a:rPr lang="en-US" sz="2200" dirty="0" smtClean="0">
                <a:latin typeface="Times New Roman" pitchFamily="18" charset="0"/>
                <a:cs typeface="Times New Roman" pitchFamily="18" charset="0"/>
                <a:hlinkClick r:id="rId3" action="ppaction://hlinksldjump"/>
              </a:rPr>
              <a:t>(Fig. 10).</a:t>
            </a:r>
            <a:endParaRPr lang="en-US" sz="2200" dirty="0" smtClean="0">
              <a:latin typeface="Times New Roman" pitchFamily="18" charset="0"/>
              <a:cs typeface="Times New Roman" pitchFamily="18" charset="0"/>
            </a:endParaRPr>
          </a:p>
        </p:txBody>
      </p:sp>
      <p:sp>
        <p:nvSpPr>
          <p:cNvPr id="4" name="TextBox 3"/>
          <p:cNvSpPr txBox="1"/>
          <p:nvPr/>
        </p:nvSpPr>
        <p:spPr>
          <a:xfrm>
            <a:off x="1295400" y="3352800"/>
            <a:ext cx="7391400" cy="3139321"/>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This indicates that certain parts has been stored in the cytoplasm of </a:t>
            </a:r>
            <a:r>
              <a:rPr lang="en-US" sz="2200" dirty="0" err="1" smtClean="0">
                <a:latin typeface="Times New Roman" pitchFamily="18" charset="0"/>
                <a:cs typeface="Times New Roman" pitchFamily="18" charset="0"/>
              </a:rPr>
              <a:t>oocytes</a:t>
            </a:r>
            <a:r>
              <a:rPr lang="en-US" sz="2200" dirty="0" smtClean="0">
                <a:latin typeface="Times New Roman" pitchFamily="18" charset="0"/>
                <a:cs typeface="Times New Roman" pitchFamily="18" charset="0"/>
              </a:rPr>
              <a:t> and then </a:t>
            </a:r>
          </a:p>
          <a:p>
            <a:pPr algn="just">
              <a:lnSpc>
                <a:spcPct val="150000"/>
              </a:lnSpc>
            </a:pPr>
            <a:r>
              <a:rPr lang="en-US" sz="2200" dirty="0" smtClean="0">
                <a:latin typeface="Times New Roman" pitchFamily="18" charset="0"/>
                <a:cs typeface="Times New Roman" pitchFamily="18" charset="0"/>
              </a:rPr>
              <a:t>distributed unequally during </a:t>
            </a:r>
          </a:p>
          <a:p>
            <a:pPr algn="just">
              <a:lnSpc>
                <a:spcPct val="150000"/>
              </a:lnSpc>
            </a:pPr>
            <a:r>
              <a:rPr lang="en-US" sz="2200" dirty="0" smtClean="0">
                <a:latin typeface="Times New Roman" pitchFamily="18" charset="0"/>
                <a:cs typeface="Times New Roman" pitchFamily="18" charset="0"/>
              </a:rPr>
              <a:t>cleavage between cells and are </a:t>
            </a:r>
          </a:p>
          <a:p>
            <a:pPr algn="just">
              <a:lnSpc>
                <a:spcPct val="150000"/>
              </a:lnSpc>
            </a:pPr>
            <a:r>
              <a:rPr lang="en-US" sz="2200" dirty="0" smtClean="0">
                <a:latin typeface="Times New Roman" pitchFamily="18" charset="0"/>
                <a:cs typeface="Times New Roman" pitchFamily="18" charset="0"/>
              </a:rPr>
              <a:t>necessary for the process of early embryonic differentiation (Fig. 11).</a:t>
            </a:r>
            <a:endParaRPr lang="en-US" sz="2200" b="1" dirty="0">
              <a:latin typeface="Times New Roman" pitchFamily="18" charset="0"/>
              <a:cs typeface="Times New Roman" pitchFamily="18" charset="0"/>
            </a:endParaRPr>
          </a:p>
        </p:txBody>
      </p:sp>
      <p:pic>
        <p:nvPicPr>
          <p:cNvPr id="5" name="Picture 3" descr="C:\DOCUME~1\FREEUS~1\LOCALS~1\Temp\~LWF00551.jpg"/>
          <p:cNvPicPr>
            <a:picLocks noChangeAspect="1" noChangeArrowheads="1"/>
          </p:cNvPicPr>
          <p:nvPr/>
        </p:nvPicPr>
        <p:blipFill>
          <a:blip r:embed="rId4" r:link="rId5" cstate="print"/>
          <a:srcRect/>
          <a:stretch>
            <a:fillRect/>
          </a:stretch>
        </p:blipFill>
        <p:spPr bwMode="auto">
          <a:xfrm>
            <a:off x="5257800" y="3962400"/>
            <a:ext cx="3103563" cy="1361168"/>
          </a:xfrm>
          <a:prstGeom prst="rect">
            <a:avLst/>
          </a:prstGeom>
          <a:noFill/>
          <a:ln w="9525">
            <a:noFill/>
            <a:miter lim="800000"/>
            <a:headEnd/>
            <a:tailEnd/>
          </a:ln>
        </p:spPr>
      </p:pic>
      <p:sp>
        <p:nvSpPr>
          <p:cNvPr id="6" name="Left Arrow 5">
            <a:hlinkClick r:id="rId6" action="ppaction://hlinksldjump"/>
          </p:cNvPr>
          <p:cNvSpPr/>
          <p:nvPr/>
        </p:nvSpPr>
        <p:spPr>
          <a:xfrm>
            <a:off x="228600" y="6248400"/>
            <a:ext cx="6096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2000"/>
                                        <p:tgtEl>
                                          <p:spTgt spid="4"/>
                                        </p:tgtEl>
                                      </p:cBhvr>
                                    </p:animEffect>
                                  </p:childTnLst>
                                </p:cTn>
                              </p:par>
                              <p:par>
                                <p:cTn id="13" presetID="21" presetClass="entr" presetSubtype="4"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heel(4)">
                                      <p:cBhvr>
                                        <p:cTn id="15" dur="2000"/>
                                        <p:tgtEl>
                                          <p:spTgt spid="5"/>
                                        </p:tgtEl>
                                      </p:cBhvr>
                                    </p:animEffect>
                                  </p:childTnLst>
                                </p:cTn>
                              </p:par>
                            </p:childTnLst>
                          </p:cTn>
                        </p:par>
                        <p:par>
                          <p:cTn id="16" fill="hold">
                            <p:stCondLst>
                              <p:cond delay="2000"/>
                            </p:stCondLst>
                            <p:childTnLst>
                              <p:par>
                                <p:cTn id="17" presetID="9"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dissolve">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DOCUME~1\FREEUS~1\LOCALS~1\Temp\~LWF00541.jpg"/>
          <p:cNvPicPr>
            <a:picLocks noChangeAspect="1" noChangeArrowheads="1"/>
          </p:cNvPicPr>
          <p:nvPr/>
        </p:nvPicPr>
        <p:blipFill>
          <a:blip r:embed="rId3" r:link="rId4" cstate="print"/>
          <a:srcRect/>
          <a:stretch>
            <a:fillRect/>
          </a:stretch>
        </p:blipFill>
        <p:spPr bwMode="auto">
          <a:xfrm>
            <a:off x="1600200" y="381000"/>
            <a:ext cx="7086600" cy="6248400"/>
          </a:xfrm>
          <a:prstGeom prst="rect">
            <a:avLst/>
          </a:prstGeom>
          <a:noFill/>
          <a:ln w="9525">
            <a:noFill/>
            <a:miter lim="800000"/>
            <a:headEnd/>
            <a:tailEnd/>
          </a:ln>
        </p:spPr>
      </p:pic>
      <p:sp>
        <p:nvSpPr>
          <p:cNvPr id="3" name="Curved Right Arrow 2">
            <a:hlinkClick r:id="rId5" action="ppaction://hlinksldjump"/>
          </p:cNvPr>
          <p:cNvSpPr/>
          <p:nvPr/>
        </p:nvSpPr>
        <p:spPr>
          <a:xfrm>
            <a:off x="381000" y="6096000"/>
            <a:ext cx="381000" cy="53340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1130617"/>
            <a:ext cx="7543800" cy="4524315"/>
          </a:xfrm>
          <a:prstGeom prst="rect">
            <a:avLst/>
          </a:prstGeom>
          <a:solidFill>
            <a:schemeClr val="accent1">
              <a:lumMod val="40000"/>
              <a:lumOff val="60000"/>
            </a:schemeClr>
          </a:solidFill>
        </p:spPr>
        <p:txBody>
          <a:bodyPr wrap="square" rtlCol="0">
            <a:spAutoFit/>
          </a:bodyPr>
          <a:lstStyle/>
          <a:p>
            <a:pPr algn="just" rtl="1">
              <a:lnSpc>
                <a:spcPct val="200000"/>
              </a:lnSpc>
            </a:pPr>
            <a:r>
              <a:rPr lang="ar-SA" sz="2400" b="1" dirty="0" smtClean="0">
                <a:latin typeface="Simplified Arabic" pitchFamily="18" charset="-78"/>
                <a:cs typeface="Simplified Arabic" pitchFamily="18" charset="-78"/>
              </a:rPr>
              <a:t>* إذاً فإذا كان للنواة دور في التحكم وإرسال الشفرة الوراثية فإن السيتوبلازم هو الذي يقوم بالتنفيذ وترجمة هذه الشفرة لكي تتم عملية التغير والتمايز الخلوي؛ فإن لم يكن الستوبلازم مهيأ فإن الشفرة الوراثية لا يمكن ترجمتها بواسطة الستوبلازم وبالتالي عدم التمايز بشكل سليم . </a:t>
            </a:r>
          </a:p>
          <a:p>
            <a:pPr algn="just" rtl="1">
              <a:lnSpc>
                <a:spcPct val="200000"/>
              </a:lnSpc>
            </a:pPr>
            <a:r>
              <a:rPr lang="ar-SA" sz="2400" b="1" dirty="0" smtClean="0">
                <a:latin typeface="Simplified Arabic" pitchFamily="18" charset="-78"/>
                <a:cs typeface="Simplified Arabic" pitchFamily="18" charset="-78"/>
              </a:rPr>
              <a:t>* أيضاً العلاقة بين النواة والسيتوبلازم متلازمة لعملية التمايز الخلوي والجنيني. </a:t>
            </a:r>
            <a:endParaRPr lang="en-US" sz="2400" b="1" dirty="0" smtClean="0">
              <a:latin typeface="Simplified Arabic" pitchFamily="18" charset="-78"/>
              <a:cs typeface="Simplified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57400" y="254913"/>
            <a:ext cx="5791200" cy="1200329"/>
          </a:xfrm>
          <a:prstGeom prst="rect">
            <a:avLst/>
          </a:prstGeom>
          <a:noFill/>
        </p:spPr>
        <p:txBody>
          <a:bodyPr wrap="square" rtlCol="0">
            <a:spAutoFit/>
          </a:bodyPr>
          <a:lstStyle/>
          <a:p>
            <a:pPr marL="339725" indent="-339725" algn="ctr">
              <a:lnSpc>
                <a:spcPct val="150000"/>
              </a:lnSpc>
            </a:pPr>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3- The role of the hormones</a:t>
            </a:r>
          </a:p>
          <a:p>
            <a:pPr marL="339725" indent="-339725" algn="ctr">
              <a:lnSpc>
                <a:spcPct val="150000"/>
              </a:lnSpc>
            </a:pPr>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in the cellular differentiation process.</a:t>
            </a:r>
          </a:p>
        </p:txBody>
      </p:sp>
      <p:sp>
        <p:nvSpPr>
          <p:cNvPr id="4" name="TextBox 3"/>
          <p:cNvSpPr txBox="1"/>
          <p:nvPr/>
        </p:nvSpPr>
        <p:spPr>
          <a:xfrm>
            <a:off x="1219200" y="1493465"/>
            <a:ext cx="7620000" cy="3903954"/>
          </a:xfrm>
          <a:prstGeom prst="rect">
            <a:avLst/>
          </a:prstGeom>
          <a:noFill/>
        </p:spPr>
        <p:txBody>
          <a:bodyPr wrap="square" rtlCol="0">
            <a:spAutoFit/>
          </a:bodyPr>
          <a:lstStyle/>
          <a:p>
            <a:pPr algn="just" eaLnBrk="0" hangingPunct="0">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If the nucleus controls in all activities of the cell and that the cytoplasm is the loophole medium for these instructions or orders, the hormones affect the physiological performance of these organs formed. If the required hormone not secretion for organ differentiation in its specific time  of differentiation, it occurs defect in the formation of this organ.</a:t>
            </a:r>
          </a:p>
        </p:txBody>
      </p:sp>
      <p:sp>
        <p:nvSpPr>
          <p:cNvPr id="5" name="TextBox 4"/>
          <p:cNvSpPr txBox="1"/>
          <p:nvPr/>
        </p:nvSpPr>
        <p:spPr>
          <a:xfrm>
            <a:off x="990600" y="5105400"/>
            <a:ext cx="7696200" cy="1754326"/>
          </a:xfrm>
          <a:prstGeom prst="rect">
            <a:avLst/>
          </a:prstGeom>
          <a:noFill/>
        </p:spPr>
        <p:txBody>
          <a:bodyPr wrap="square" rtlCol="0">
            <a:spAutoFit/>
          </a:bodyPr>
          <a:lstStyle/>
          <a:p>
            <a:pPr algn="just" eaLnBrk="0" hangingPunct="0">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The study of the role of hormones in the process of cellular differentiation and embryonic came from the following observations: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gtEl>
                                        <p:attrNameLst>
                                          <p:attrName>fillcolor</p:attrName>
                                        </p:attrNameLst>
                                      </p:cBhvr>
                                      <p:tavLst>
                                        <p:tav tm="0">
                                          <p:val>
                                            <p:clrVal>
                                              <a:schemeClr val="accent2"/>
                                            </p:clrVal>
                                          </p:val>
                                        </p:tav>
                                        <p:tav tm="50000">
                                          <p:val>
                                            <p:clrVal>
                                              <a:schemeClr val="hlink"/>
                                            </p:clrVal>
                                          </p:val>
                                        </p:tav>
                                      </p:tavLst>
                                    </p:anim>
                                    <p:set>
                                      <p:cBhvr>
                                        <p:cTn id="9" dur="80"/>
                                        <p:tgtEl>
                                          <p:spTgt spid="3"/>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edge">
                                      <p:cBhvr>
                                        <p:cTn id="14" dur="2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edge">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3279444"/>
            <a:ext cx="7543800" cy="3349956"/>
          </a:xfrm>
          <a:prstGeom prst="rect">
            <a:avLst/>
          </a:prstGeom>
          <a:noFill/>
        </p:spPr>
        <p:txBody>
          <a:bodyPr wrap="square" rtlCol="0">
            <a:spAutoFit/>
          </a:bodyPr>
          <a:lstStyle/>
          <a:p>
            <a:pPr marL="339725" indent="-339725" algn="just" eaLnBrk="0" hangingPunct="0">
              <a:lnSpc>
                <a:spcPct val="150000"/>
              </a:lnSpc>
            </a:pPr>
            <a:r>
              <a:rPr lang="en-US" sz="2200" b="1" dirty="0" smtClean="0">
                <a:latin typeface="Times New Roman" pitchFamily="18" charset="0"/>
                <a:cs typeface="Times New Roman" pitchFamily="18" charset="0"/>
              </a:rPr>
              <a:t>2- </a:t>
            </a:r>
            <a:r>
              <a:rPr lang="en-US" sz="2400" dirty="0" smtClean="0">
                <a:latin typeface="Times New Roman" pitchFamily="18" charset="0"/>
                <a:cs typeface="Times New Roman" pitchFamily="18" charset="0"/>
              </a:rPr>
              <a:t>As in the case of twins of different sex in the cows or known as conflict of sex (Freemartin) where the material moves from the male twins to its twin female, these materials are working to defect in the growth of reproductive organs of female twins (undeveloped uterus and oviduct).</a:t>
            </a:r>
          </a:p>
        </p:txBody>
      </p:sp>
      <p:sp>
        <p:nvSpPr>
          <p:cNvPr id="5" name="TextBox 4"/>
          <p:cNvSpPr txBox="1"/>
          <p:nvPr/>
        </p:nvSpPr>
        <p:spPr>
          <a:xfrm>
            <a:off x="1295400" y="477296"/>
            <a:ext cx="7543800" cy="2795958"/>
          </a:xfrm>
          <a:prstGeom prst="rect">
            <a:avLst/>
          </a:prstGeom>
          <a:noFill/>
        </p:spPr>
        <p:txBody>
          <a:bodyPr wrap="square" rtlCol="0">
            <a:spAutoFit/>
          </a:bodyPr>
          <a:lstStyle/>
          <a:p>
            <a:pPr marL="398463" indent="-398463" algn="just" eaLnBrk="0" hangingPunct="0">
              <a:lnSpc>
                <a:spcPct val="150000"/>
              </a:lnSpc>
            </a:pPr>
            <a:r>
              <a:rPr lang="en-US" sz="2200" b="1" dirty="0" smtClean="0">
                <a:latin typeface="Times New Roman" pitchFamily="18" charset="0"/>
                <a:cs typeface="Times New Roman" pitchFamily="18" charset="0"/>
              </a:rPr>
              <a:t>1- </a:t>
            </a:r>
            <a:r>
              <a:rPr lang="en-US" sz="2400" dirty="0" smtClean="0">
                <a:latin typeface="Times New Roman" pitchFamily="18" charset="0"/>
                <a:cs typeface="Times New Roman" pitchFamily="18" charset="0"/>
              </a:rPr>
              <a:t>Some of embryos that were born and some defects in the minors dwarf bones as a result of the lack of growth hormone or not responding to it during bone formation and therefore become short, and the increase  of growth hormone it is leads to gigantism.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97814"/>
            <a:ext cx="5562600" cy="6694140"/>
          </a:xfrm>
          <a:prstGeom prst="rect">
            <a:avLst/>
          </a:prstGeom>
          <a:noFill/>
        </p:spPr>
        <p:txBody>
          <a:bodyPr wrap="square" rtlCol="0">
            <a:spAutoFit/>
          </a:bodyPr>
          <a:lstStyle/>
          <a:p>
            <a:pPr marL="398463" indent="-398463" algn="just">
              <a:lnSpc>
                <a:spcPct val="150000"/>
              </a:lnSpc>
            </a:pPr>
            <a:r>
              <a:rPr lang="en-US" sz="2200" b="1" dirty="0" smtClean="0">
                <a:latin typeface="Times New Roman" pitchFamily="18" charset="0"/>
                <a:cs typeface="Times New Roman" pitchFamily="18" charset="0"/>
              </a:rPr>
              <a:t>3- </a:t>
            </a:r>
            <a:r>
              <a:rPr lang="en-US" sz="2200" dirty="0" smtClean="0">
                <a:latin typeface="Times New Roman" pitchFamily="18" charset="0"/>
                <a:cs typeface="Times New Roman" pitchFamily="18" charset="0"/>
              </a:rPr>
              <a:t>Experiments conducted on embryos as removing the pituitary gland or thyroid or exposing embryos during early stages of their development to steroid hormones as female estrogen or male testosterone. When removal of the thyroid gland or injection of anti-hormone for thyroxin in tadpoles larvae, the parties do not grow and caudal fine do not disappear, and still swim and do not turns into amphibious stage. When </a:t>
            </a:r>
            <a:r>
              <a:rPr lang="en-US" sz="2200" dirty="0" err="1" smtClean="0">
                <a:latin typeface="Times New Roman" pitchFamily="18" charset="0"/>
                <a:cs typeface="Times New Roman" pitchFamily="18" charset="0"/>
              </a:rPr>
              <a:t>thyroxine</a:t>
            </a:r>
            <a:r>
              <a:rPr lang="en-US" sz="2200" dirty="0" smtClean="0">
                <a:latin typeface="Times New Roman" pitchFamily="18" charset="0"/>
                <a:cs typeface="Times New Roman" pitchFamily="18" charset="0"/>
              </a:rPr>
              <a:t> hormone injected in the early stage of larval, it's speed of the larva transformation process (metamorphosis)</a:t>
            </a:r>
            <a:endParaRPr lang="en-US" sz="2200" b="1" dirty="0" smtClean="0">
              <a:latin typeface="Times New Roman" pitchFamily="18" charset="0"/>
              <a:cs typeface="Times New Roman" pitchFamily="18" charset="0"/>
            </a:endParaRPr>
          </a:p>
        </p:txBody>
      </p:sp>
      <p:pic>
        <p:nvPicPr>
          <p:cNvPr id="3" name="Picture 10" descr="C:\DOCUME~1\FREEUS~1\LOCALS~1\Temp\~LWF00571.jpg"/>
          <p:cNvPicPr>
            <a:picLocks noChangeAspect="1" noChangeArrowheads="1"/>
          </p:cNvPicPr>
          <p:nvPr/>
        </p:nvPicPr>
        <p:blipFill>
          <a:blip r:embed="rId3" r:link="rId4"/>
          <a:srcRect/>
          <a:stretch>
            <a:fillRect/>
          </a:stretch>
        </p:blipFill>
        <p:spPr bwMode="auto">
          <a:xfrm>
            <a:off x="76200" y="228600"/>
            <a:ext cx="3486150" cy="6324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533400"/>
            <a:ext cx="7467600" cy="1615827"/>
          </a:xfrm>
          <a:prstGeom prst="rect">
            <a:avLst/>
          </a:prstGeom>
          <a:noFill/>
        </p:spPr>
        <p:txBody>
          <a:bodyPr wrap="square" rtlCol="0">
            <a:spAutoFit/>
          </a:bodyPr>
          <a:lstStyle/>
          <a:p>
            <a:pPr marL="339725" indent="-339725" algn="just" eaLnBrk="0" hangingPunct="0">
              <a:lnSpc>
                <a:spcPct val="150000"/>
              </a:lnSpc>
            </a:pPr>
            <a:r>
              <a:rPr lang="en-US" sz="2200" b="1" dirty="0" smtClean="0">
                <a:latin typeface="Times New Roman" pitchFamily="18" charset="0"/>
                <a:cs typeface="Times New Roman" pitchFamily="18" charset="0"/>
              </a:rPr>
              <a:t>4- </a:t>
            </a:r>
            <a:r>
              <a:rPr lang="en-US" sz="2200" dirty="0" smtClean="0">
                <a:latin typeface="Times New Roman" pitchFamily="18" charset="0"/>
                <a:cs typeface="Times New Roman" pitchFamily="18" charset="0"/>
              </a:rPr>
              <a:t>As well as the removal of the pituitary gland from the early embryonic stages of chicken embryos leads to dwarf of embryos and growth abnormalities.</a:t>
            </a:r>
          </a:p>
        </p:txBody>
      </p:sp>
      <p:sp>
        <p:nvSpPr>
          <p:cNvPr id="5" name="TextBox 4"/>
          <p:cNvSpPr txBox="1"/>
          <p:nvPr/>
        </p:nvSpPr>
        <p:spPr>
          <a:xfrm>
            <a:off x="1295400" y="2590800"/>
            <a:ext cx="7467600" cy="1615827"/>
          </a:xfrm>
          <a:prstGeom prst="rect">
            <a:avLst/>
          </a:prstGeom>
          <a:noFill/>
        </p:spPr>
        <p:txBody>
          <a:bodyPr wrap="square" rtlCol="0">
            <a:spAutoFit/>
          </a:bodyPr>
          <a:lstStyle/>
          <a:p>
            <a:pPr marL="339725" indent="-339725" algn="just" eaLnBrk="0" hangingPunct="0">
              <a:lnSpc>
                <a:spcPct val="150000"/>
              </a:lnSpc>
            </a:pPr>
            <a:r>
              <a:rPr lang="en-US" sz="2200" b="1" dirty="0" smtClean="0">
                <a:latin typeface="Times New Roman" pitchFamily="18" charset="0"/>
                <a:cs typeface="Times New Roman" pitchFamily="18" charset="0"/>
              </a:rPr>
              <a:t>5- </a:t>
            </a:r>
            <a:r>
              <a:rPr lang="en-US" sz="2200" dirty="0" smtClean="0">
                <a:latin typeface="Times New Roman" pitchFamily="18" charset="0"/>
                <a:cs typeface="Times New Roman" pitchFamily="18" charset="0"/>
              </a:rPr>
              <a:t>When eradication of the testis from the male chicken embryo, lead to the absence of the customariness, and injecting with testosterone lead to grow again.</a:t>
            </a:r>
          </a:p>
        </p:txBody>
      </p:sp>
      <p:sp>
        <p:nvSpPr>
          <p:cNvPr id="6" name="TextBox 5"/>
          <p:cNvSpPr txBox="1"/>
          <p:nvPr/>
        </p:nvSpPr>
        <p:spPr>
          <a:xfrm>
            <a:off x="1295400" y="4648200"/>
            <a:ext cx="7467600" cy="1107996"/>
          </a:xfrm>
          <a:prstGeom prst="rect">
            <a:avLst/>
          </a:prstGeom>
          <a:noFill/>
        </p:spPr>
        <p:txBody>
          <a:bodyPr wrap="square" rtlCol="0">
            <a:spAutoFit/>
          </a:bodyPr>
          <a:lstStyle/>
          <a:p>
            <a:pPr marL="339725" indent="-339725" algn="just" eaLnBrk="0" hangingPunct="0">
              <a:lnSpc>
                <a:spcPct val="150000"/>
              </a:lnSpc>
            </a:pPr>
            <a:r>
              <a:rPr lang="en-US" sz="2200" b="1" dirty="0" smtClean="0">
                <a:latin typeface="Times New Roman" pitchFamily="18" charset="0"/>
                <a:cs typeface="Times New Roman" pitchFamily="18" charset="0"/>
              </a:rPr>
              <a:t>6- </a:t>
            </a:r>
            <a:r>
              <a:rPr lang="en-US" sz="2200" dirty="0" smtClean="0">
                <a:latin typeface="Times New Roman" pitchFamily="18" charset="0"/>
                <a:cs typeface="Times New Roman" pitchFamily="18" charset="0"/>
              </a:rPr>
              <a:t>The addition of testosterone in ponds breeding tilapia larvae turning it into a male.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0.70"/>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strVal val="#ppt_w*0.70"/>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00200" y="449759"/>
            <a:ext cx="7010400" cy="830997"/>
          </a:xfrm>
          <a:prstGeom prst="rect">
            <a:avLst/>
          </a:prstGeom>
          <a:noFill/>
        </p:spPr>
        <p:txBody>
          <a:bodyPr wrap="square" rtlCol="0">
            <a:spAutoFit/>
          </a:bodyPr>
          <a:lstStyle/>
          <a:p>
            <a:pPr algn="ctr" rtl="1"/>
            <a:r>
              <a:rPr lang="en-US"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4- The role of the environment in the cellular differentiation process</a:t>
            </a:r>
            <a:endParaRPr lang="ar-SA" sz="22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TextBox 3"/>
          <p:cNvSpPr txBox="1"/>
          <p:nvPr/>
        </p:nvSpPr>
        <p:spPr>
          <a:xfrm>
            <a:off x="1371600" y="1254710"/>
            <a:ext cx="7315200" cy="263149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Environment plays an important role in the process of cellular and embryonic differentiation. They represent the medium in which the fetus is supplied by food and protection from environmental factors, internal or external. Environmental factors are divided into: -</a:t>
            </a:r>
          </a:p>
        </p:txBody>
      </p:sp>
      <p:sp>
        <p:nvSpPr>
          <p:cNvPr id="5" name="TextBox 4"/>
          <p:cNvSpPr txBox="1"/>
          <p:nvPr/>
        </p:nvSpPr>
        <p:spPr>
          <a:xfrm>
            <a:off x="1143000" y="4038600"/>
            <a:ext cx="4572000" cy="430887"/>
          </a:xfrm>
          <a:prstGeom prst="rect">
            <a:avLst/>
          </a:prstGeom>
          <a:noFill/>
        </p:spPr>
        <p:txBody>
          <a:bodyPr wrap="square" rtlCol="0">
            <a:spAutoFit/>
          </a:bodyPr>
          <a:lstStyle/>
          <a:p>
            <a:pPr algn="just"/>
            <a:r>
              <a:rPr lang="en-US" sz="2200" b="1" dirty="0" smtClean="0">
                <a:solidFill>
                  <a:srgbClr val="FF0000"/>
                </a:solidFill>
                <a:latin typeface="Times New Roman" pitchFamily="18" charset="0"/>
                <a:cs typeface="Times New Roman" pitchFamily="18" charset="0"/>
              </a:rPr>
              <a:t>1- Internal environmental factors</a:t>
            </a:r>
          </a:p>
        </p:txBody>
      </p:sp>
      <p:sp>
        <p:nvSpPr>
          <p:cNvPr id="6" name="TextBox 5"/>
          <p:cNvSpPr txBox="1"/>
          <p:nvPr/>
        </p:nvSpPr>
        <p:spPr>
          <a:xfrm>
            <a:off x="1295400" y="4556373"/>
            <a:ext cx="7391400" cy="1615827"/>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The internal environmental factors in the following: -</a:t>
            </a:r>
          </a:p>
          <a:p>
            <a:pPr marL="398463" indent="-398463" algn="just">
              <a:lnSpc>
                <a:spcPct val="150000"/>
              </a:lnSpc>
            </a:pPr>
            <a:r>
              <a:rPr lang="en-US" sz="2200" dirty="0" smtClean="0">
                <a:latin typeface="Times New Roman" pitchFamily="18" charset="0"/>
                <a:cs typeface="Times New Roman" pitchFamily="18" charset="0"/>
              </a:rPr>
              <a:t>1- Environment of embryo itself as genetic, genes and the imbalance that occurs as a result of mutation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gtEl>
                                        <p:attrNameLst>
                                          <p:attrName>fillcolor</p:attrName>
                                        </p:attrNameLst>
                                      </p:cBhvr>
                                      <p:tavLst>
                                        <p:tav tm="0">
                                          <p:val>
                                            <p:clrVal>
                                              <a:schemeClr val="accent2"/>
                                            </p:clrVal>
                                          </p:val>
                                        </p:tav>
                                        <p:tav tm="50000">
                                          <p:val>
                                            <p:clrVal>
                                              <a:schemeClr val="hlink"/>
                                            </p:clrVal>
                                          </p:val>
                                        </p:tav>
                                      </p:tavLst>
                                    </p:anim>
                                    <p:set>
                                      <p:cBhvr>
                                        <p:cTn id="9" dur="80"/>
                                        <p:tgtEl>
                                          <p:spTgt spid="3"/>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edge">
                                      <p:cBhvr>
                                        <p:cTn id="14" dur="2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grpId="0" nodeType="clickEffect">
                                  <p:stCondLst>
                                    <p:cond delay="0"/>
                                  </p:stCondLst>
                                  <p:iterate type="lt">
                                    <p:tmPct val="50000"/>
                                  </p:iterate>
                                  <p:childTnLst>
                                    <p:set>
                                      <p:cBhvr>
                                        <p:cTn id="18" dur="1" fill="hold">
                                          <p:stCondLst>
                                            <p:cond delay="0"/>
                                          </p:stCondLst>
                                        </p:cTn>
                                        <p:tgtEl>
                                          <p:spTgt spid="5"/>
                                        </p:tgtEl>
                                        <p:attrNameLst>
                                          <p:attrName>style.visibility</p:attrName>
                                        </p:attrNameLst>
                                      </p:cBhvr>
                                      <p:to>
                                        <p:strVal val="visible"/>
                                      </p:to>
                                    </p:set>
                                    <p:anim calcmode="discrete" valueType="clr">
                                      <p:cBhvr override="childStyle">
                                        <p:cTn id="19"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5"/>
                                        </p:tgtEl>
                                        <p:attrNameLst>
                                          <p:attrName>fillcolor</p:attrName>
                                        </p:attrNameLst>
                                      </p:cBhvr>
                                      <p:tavLst>
                                        <p:tav tm="0">
                                          <p:val>
                                            <p:clrVal>
                                              <a:schemeClr val="accent2"/>
                                            </p:clrVal>
                                          </p:val>
                                        </p:tav>
                                        <p:tav tm="50000">
                                          <p:val>
                                            <p:clrVal>
                                              <a:schemeClr val="hlink"/>
                                            </p:clrVal>
                                          </p:val>
                                        </p:tav>
                                      </p:tavLst>
                                    </p:anim>
                                    <p:set>
                                      <p:cBhvr>
                                        <p:cTn id="21" dur="80"/>
                                        <p:tgtEl>
                                          <p:spTgt spid="5"/>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20"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edge">
                                      <p:cBhvr>
                                        <p:cTn id="2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3429000"/>
            <a:ext cx="7315200" cy="2631490"/>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Such as heat, humidity, light, air and change the pH , radiation and pollutants of various kinds of chemical, medical, viruses and diseases and lack of or an increase of the important elements in the fetal environment; all these factors affect the growth and cellular differentiation of embryos.</a:t>
            </a:r>
          </a:p>
        </p:txBody>
      </p:sp>
      <p:sp>
        <p:nvSpPr>
          <p:cNvPr id="5" name="TextBox 4"/>
          <p:cNvSpPr txBox="1"/>
          <p:nvPr/>
        </p:nvSpPr>
        <p:spPr>
          <a:xfrm>
            <a:off x="1219200" y="2921913"/>
            <a:ext cx="4572000" cy="430887"/>
          </a:xfrm>
          <a:prstGeom prst="rect">
            <a:avLst/>
          </a:prstGeom>
          <a:noFill/>
        </p:spPr>
        <p:txBody>
          <a:bodyPr wrap="square" rtlCol="0">
            <a:spAutoFit/>
          </a:bodyPr>
          <a:lstStyle/>
          <a:p>
            <a:pPr algn="just"/>
            <a:r>
              <a:rPr lang="en-US" sz="2200" b="1" dirty="0" smtClean="0">
                <a:solidFill>
                  <a:srgbClr val="FF0000"/>
                </a:solidFill>
                <a:latin typeface="Times New Roman" pitchFamily="18" charset="0"/>
                <a:cs typeface="Times New Roman" pitchFamily="18" charset="0"/>
              </a:rPr>
              <a:t>2- External environmental factors</a:t>
            </a:r>
          </a:p>
        </p:txBody>
      </p:sp>
      <p:sp>
        <p:nvSpPr>
          <p:cNvPr id="6" name="TextBox 5"/>
          <p:cNvSpPr txBox="1"/>
          <p:nvPr/>
        </p:nvSpPr>
        <p:spPr>
          <a:xfrm>
            <a:off x="1371600" y="543342"/>
            <a:ext cx="7391400" cy="2123658"/>
          </a:xfrm>
          <a:prstGeom prst="rect">
            <a:avLst/>
          </a:prstGeom>
          <a:noFill/>
        </p:spPr>
        <p:txBody>
          <a:bodyPr wrap="square" rtlCol="0">
            <a:spAutoFit/>
          </a:bodyPr>
          <a:lstStyle/>
          <a:p>
            <a:pPr algn="just">
              <a:lnSpc>
                <a:spcPct val="150000"/>
              </a:lnSpc>
            </a:pPr>
            <a:r>
              <a:rPr lang="en-US" sz="2200" b="1" dirty="0" smtClean="0">
                <a:latin typeface="Times New Roman" pitchFamily="18" charset="0"/>
                <a:cs typeface="Times New Roman" pitchFamily="18" charset="0"/>
              </a:rPr>
              <a:t>2- Mother e</a:t>
            </a:r>
            <a:r>
              <a:rPr lang="en-US" sz="2200" dirty="0" smtClean="0">
                <a:latin typeface="Times New Roman" pitchFamily="18" charset="0"/>
                <a:cs typeface="Times New Roman" pitchFamily="18" charset="0"/>
              </a:rPr>
              <a:t>nvironment and transmitted factors by mother are stored inside the egg</a:t>
            </a:r>
          </a:p>
          <a:p>
            <a:pPr algn="just">
              <a:lnSpc>
                <a:spcPct val="150000"/>
              </a:lnSpc>
            </a:pPr>
            <a:r>
              <a:rPr lang="en-US" sz="2200" b="1" dirty="0" smtClean="0">
                <a:latin typeface="Times New Roman" pitchFamily="18" charset="0"/>
                <a:cs typeface="Times New Roman" pitchFamily="18" charset="0"/>
              </a:rPr>
              <a:t>3- Pregnancy e</a:t>
            </a:r>
            <a:r>
              <a:rPr lang="en-US" sz="2200" dirty="0" smtClean="0">
                <a:latin typeface="Times New Roman" pitchFamily="18" charset="0"/>
                <a:cs typeface="Times New Roman" pitchFamily="18" charset="0"/>
              </a:rPr>
              <a:t>nvironment and food and protection provided by the mother for embryo.</a:t>
            </a:r>
            <a:endParaRPr lang="en-US" sz="22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5"/>
                                        </p:tgtEl>
                                        <p:attrNameLst>
                                          <p:attrName>style.visibility</p:attrName>
                                        </p:attrNameLst>
                                      </p:cBhvr>
                                      <p:to>
                                        <p:strVal val="visible"/>
                                      </p:to>
                                    </p:set>
                                    <p:anim calcmode="discrete" valueType="clr">
                                      <p:cBhvr override="childStyle">
                                        <p:cTn id="12"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5"/>
                                        </p:tgtEl>
                                        <p:attrNameLst>
                                          <p:attrName>fillcolor</p:attrName>
                                        </p:attrNameLst>
                                      </p:cBhvr>
                                      <p:tavLst>
                                        <p:tav tm="0">
                                          <p:val>
                                            <p:clrVal>
                                              <a:schemeClr val="accent2"/>
                                            </p:clrVal>
                                          </p:val>
                                        </p:tav>
                                        <p:tav tm="50000">
                                          <p:val>
                                            <p:clrVal>
                                              <a:schemeClr val="hlink"/>
                                            </p:clrVal>
                                          </p:val>
                                        </p:tav>
                                      </p:tavLst>
                                    </p:anim>
                                    <p:set>
                                      <p:cBhvr>
                                        <p:cTn id="14" dur="80"/>
                                        <p:tgtEl>
                                          <p:spTgt spid="5"/>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edge">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66800" y="457200"/>
            <a:ext cx="7924800" cy="5909310"/>
          </a:xfrm>
          <a:prstGeom prst="rect">
            <a:avLst/>
          </a:prstGeom>
          <a:noFill/>
          <a:ln>
            <a:noFill/>
          </a:ln>
          <a:effectLst>
            <a:outerShdw blurRad="50800" dist="38100" dir="5400000" algn="t" rotWithShape="0">
              <a:prstClr val="black">
                <a:alpha val="40000"/>
              </a:prstClr>
            </a:outerShdw>
          </a:effectLst>
          <a:scene3d>
            <a:camera prst="isometricOffAxis1Right"/>
            <a:lightRig rig="balanced" dir="t">
              <a:rot lat="0" lon="0" rev="8700000"/>
            </a:lightRig>
          </a:scene3d>
          <a:sp3d>
            <a:bevelT w="190500" h="38100" prst="angle"/>
          </a:sp3d>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rtl="1"/>
            <a:r>
              <a:rPr lang="en-US" sz="5400" b="1" dirty="0" smtClean="0">
                <a:ln w="11430"/>
                <a:blipFill>
                  <a:blip r:embed="rId3"/>
                  <a:tile tx="0" ty="0" sx="100000" sy="100000" flip="none" algn="tl"/>
                </a:blipFill>
                <a:effectLst>
                  <a:outerShdw blurRad="80000" dist="40000" dir="5040000" algn="tl">
                    <a:srgbClr val="000000">
                      <a:alpha val="30000"/>
                    </a:srgbClr>
                  </a:outerShdw>
                </a:effectLst>
              </a:rPr>
              <a:t>Cellular and Embryonic Determination, Induction and</a:t>
            </a:r>
            <a:endParaRPr lang="en-US" sz="5400" b="1" dirty="0">
              <a:ln w="11430"/>
              <a:blipFill>
                <a:blip r:embed="rId3"/>
                <a:tile tx="0" ty="0" sx="100000" sy="100000" flip="none" algn="tl"/>
              </a:blipFill>
              <a:effectLst>
                <a:outerShdw blurRad="80000" dist="40000" dir="5040000" algn="tl">
                  <a:srgbClr val="000000">
                    <a:alpha val="30000"/>
                  </a:srgbClr>
                </a:outerShdw>
              </a:effectLst>
            </a:endParaRPr>
          </a:p>
          <a:p>
            <a:pPr algn="ctr" rtl="1"/>
            <a:r>
              <a:rPr lang="en-US" sz="5400" b="1" dirty="0" smtClean="0">
                <a:ln w="11430"/>
                <a:blipFill>
                  <a:blip r:embed="rId3"/>
                  <a:tile tx="0" ty="0" sx="100000" sy="100000" flip="none" algn="tl"/>
                </a:blipFill>
                <a:effectLst>
                  <a:outerShdw blurRad="80000" dist="40000" dir="5040000" algn="tl">
                    <a:srgbClr val="000000">
                      <a:alpha val="30000"/>
                    </a:srgbClr>
                  </a:outerShdw>
                </a:effectLst>
              </a:rPr>
              <a:t> Differentiation</a:t>
            </a:r>
          </a:p>
          <a:p>
            <a:pPr algn="ctr" rtl="1"/>
            <a:r>
              <a:rPr lang="ar-SA" sz="5400" b="1" dirty="0" smtClean="0">
                <a:ln w="11430"/>
                <a:blipFill>
                  <a:blip r:embed="rId3"/>
                  <a:tile tx="0" ty="0" sx="100000" sy="100000" flip="none" algn="tl"/>
                </a:blipFill>
                <a:effectLst>
                  <a:outerShdw blurRad="80000" dist="40000" dir="5040000" algn="tl">
                    <a:srgbClr val="000000">
                      <a:alpha val="30000"/>
                    </a:srgbClr>
                  </a:outerShdw>
                </a:effectLst>
              </a:rPr>
              <a:t>التحديد والحث الجنيني</a:t>
            </a:r>
            <a:endParaRPr lang="ar-SA" sz="5400" b="1" dirty="0">
              <a:ln w="11430"/>
              <a:blipFill>
                <a:blip r:embed="rId3"/>
                <a:tile tx="0" ty="0" sx="100000" sy="100000" flip="none" algn="tl"/>
              </a:blipFill>
              <a:effectLst>
                <a:outerShdw blurRad="80000" dist="40000" dir="5040000" algn="tl">
                  <a:srgbClr val="000000">
                    <a:alpha val="30000"/>
                  </a:srgbClr>
                </a:outerShdw>
              </a:effectLst>
            </a:endParaRPr>
          </a:p>
          <a:p>
            <a:pPr algn="ctr" rtl="1"/>
            <a:r>
              <a:rPr lang="ar-SA" sz="5400" b="1" dirty="0" smtClean="0">
                <a:ln w="11430"/>
                <a:blipFill>
                  <a:blip r:embed="rId3"/>
                  <a:tile tx="0" ty="0" sx="100000" sy="100000" flip="none" algn="tl"/>
                </a:blipFill>
                <a:effectLst>
                  <a:outerShdw blurRad="80000" dist="40000" dir="5040000" algn="tl">
                    <a:srgbClr val="000000">
                      <a:alpha val="30000"/>
                    </a:srgbClr>
                  </a:outerShdw>
                </a:effectLst>
              </a:rPr>
              <a:t> </a:t>
            </a:r>
            <a:r>
              <a:rPr lang="ar-SA" sz="5400" b="1" dirty="0">
                <a:ln w="11430"/>
                <a:blipFill>
                  <a:blip r:embed="rId3"/>
                  <a:tile tx="0" ty="0" sx="100000" sy="100000" flip="none" algn="tl"/>
                </a:blipFill>
                <a:effectLst>
                  <a:outerShdw blurRad="80000" dist="40000" dir="5040000" algn="tl">
                    <a:srgbClr val="000000">
                      <a:alpha val="30000"/>
                    </a:srgbClr>
                  </a:outerShdw>
                </a:effectLst>
              </a:rPr>
              <a:t>والتمايز </a:t>
            </a:r>
            <a:r>
              <a:rPr lang="ar-SA" sz="5400" b="1" dirty="0" smtClean="0">
                <a:ln w="11430"/>
                <a:blipFill>
                  <a:blip r:embed="rId3"/>
                  <a:tile tx="0" ty="0" sx="100000" sy="100000" flip="none" algn="tl"/>
                </a:blipFill>
                <a:effectLst>
                  <a:outerShdw blurRad="80000" dist="40000" dir="5040000" algn="tl">
                    <a:srgbClr val="000000">
                      <a:alpha val="30000"/>
                    </a:srgbClr>
                  </a:outerShdw>
                </a:effectLst>
              </a:rPr>
              <a:t>الخلوي</a:t>
            </a:r>
            <a:endParaRPr lang="ar-SA" sz="5400" b="1" dirty="0">
              <a:ln w="11430"/>
              <a:blipFill>
                <a:blip r:embed="rId3"/>
                <a:tile tx="0" ty="0" sx="100000" sy="100000" flip="none" algn="tl"/>
              </a:blipFill>
              <a:effectLst>
                <a:outerShdw blurRad="80000" dist="40000" dir="5040000" algn="tl">
                  <a:srgbClr val="000000">
                    <a:alpha val="30000"/>
                  </a:srgbClr>
                </a:outerShdw>
              </a:effectLst>
            </a:endParaRPr>
          </a:p>
          <a:p>
            <a:pPr algn="ctr" rtl="1"/>
            <a:endParaRPr lang="en-US" sz="5400" b="1" cap="none" spc="0" dirty="0">
              <a:ln w="11430"/>
              <a:blipFill>
                <a:blip r:embed="rId3"/>
                <a:tile tx="0" ty="0" sx="100000" sy="100000" flip="none" algn="tl"/>
              </a:blipFill>
              <a:effectLst>
                <a:outerShdw blurRad="80000" dist="40000" dir="5040000" algn="tl">
                  <a:srgbClr val="000000">
                    <a:alpha val="30000"/>
                  </a:srgbClr>
                </a:outerShdw>
              </a:effectLst>
            </a:endParaRPr>
          </a:p>
        </p:txBody>
      </p:sp>
      <p:sp>
        <p:nvSpPr>
          <p:cNvPr id="4" name="TextBox 3"/>
          <p:cNvSpPr txBox="1"/>
          <p:nvPr/>
        </p:nvSpPr>
        <p:spPr>
          <a:xfrm>
            <a:off x="990600" y="6257836"/>
            <a:ext cx="7848600" cy="507831"/>
          </a:xfrm>
          <a:prstGeom prst="rect">
            <a:avLst/>
          </a:prstGeom>
          <a:noFill/>
        </p:spPr>
        <p:txBody>
          <a:bodyPr wrap="square" rtlCol="0">
            <a:spAutoFit/>
          </a:bodyPr>
          <a:lstStyle/>
          <a:p>
            <a:pPr algn="ctr">
              <a:lnSpc>
                <a:spcPct val="150000"/>
              </a:lnSpc>
            </a:pPr>
            <a:r>
              <a:rPr lang="en-US" b="1" dirty="0" smtClean="0">
                <a:solidFill>
                  <a:srgbClr val="0000FF"/>
                </a:solidFill>
                <a:latin typeface="Simplified Arabic" pitchFamily="18" charset="-78"/>
                <a:cs typeface="Simplified Arabic" pitchFamily="18" charset="-78"/>
              </a:rPr>
              <a:t>Zoo 424 Experimental embryology Lecture 2</a:t>
            </a:r>
            <a:endParaRPr lang="en-US" b="1" dirty="0">
              <a:solidFill>
                <a:srgbClr val="0000FF"/>
              </a:solidFill>
              <a:latin typeface="Simplified Arabic" pitchFamily="18" charset="-78"/>
              <a:cs typeface="Simplified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4)">
                                      <p:cBhvr>
                                        <p:cTn id="7" dur="20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914400"/>
            <a:ext cx="7543800" cy="1615827"/>
          </a:xfrm>
          <a:prstGeom prst="rect">
            <a:avLst/>
          </a:prstGeom>
          <a:noFill/>
        </p:spPr>
        <p:txBody>
          <a:bodyPr wrap="square" rtlCol="0">
            <a:spAutoFit/>
          </a:bodyPr>
          <a:lstStyle/>
          <a:p>
            <a:pPr algn="just">
              <a:lnSpc>
                <a:spcPct val="150000"/>
              </a:lnSpc>
            </a:pPr>
            <a:r>
              <a:rPr lang="en-US" sz="2200" b="1" dirty="0" smtClean="0">
                <a:solidFill>
                  <a:srgbClr val="FF0000"/>
                </a:solidFill>
                <a:latin typeface="Times New Roman" pitchFamily="18" charset="0"/>
                <a:cs typeface="Times New Roman" pitchFamily="18" charset="0"/>
              </a:rPr>
              <a:t>1- Effect of temperature</a:t>
            </a:r>
          </a:p>
          <a:p>
            <a:pPr algn="just">
              <a:lnSpc>
                <a:spcPct val="150000"/>
              </a:lnSpc>
            </a:pPr>
            <a:r>
              <a:rPr lang="en-US" sz="2200" dirty="0" smtClean="0">
                <a:latin typeface="Times New Roman" pitchFamily="18" charset="0"/>
                <a:cs typeface="Times New Roman" pitchFamily="18" charset="0"/>
              </a:rPr>
              <a:t>	The effect of temperature on growth and cellular differentiation in the following examples: -</a:t>
            </a:r>
          </a:p>
        </p:txBody>
      </p:sp>
      <p:sp>
        <p:nvSpPr>
          <p:cNvPr id="4" name="TextBox 3"/>
          <p:cNvSpPr txBox="1"/>
          <p:nvPr/>
        </p:nvSpPr>
        <p:spPr>
          <a:xfrm>
            <a:off x="1295400" y="2712665"/>
            <a:ext cx="7391400" cy="3078535"/>
          </a:xfrm>
          <a:prstGeom prst="rect">
            <a:avLst/>
          </a:prstGeom>
          <a:noFill/>
        </p:spPr>
        <p:txBody>
          <a:bodyPr wrap="square" rtlCol="0">
            <a:spAutoFit/>
          </a:bodyPr>
          <a:lstStyle/>
          <a:p>
            <a:pPr marL="398463" indent="-398463" algn="just">
              <a:lnSpc>
                <a:spcPct val="150000"/>
              </a:lnSpc>
            </a:pPr>
            <a:r>
              <a:rPr lang="en-US" sz="2200" b="1" dirty="0" smtClean="0">
                <a:solidFill>
                  <a:srgbClr val="0000FF"/>
                </a:solidFill>
                <a:latin typeface="Times New Roman" pitchFamily="18" charset="0"/>
                <a:cs typeface="Times New Roman" pitchFamily="18" charset="0"/>
              </a:rPr>
              <a:t>a) </a:t>
            </a:r>
            <a:r>
              <a:rPr lang="en-US" sz="2200" dirty="0" smtClean="0">
                <a:latin typeface="Times New Roman" pitchFamily="18" charset="0"/>
                <a:cs typeface="Times New Roman" pitchFamily="18" charset="0"/>
              </a:rPr>
              <a:t>When the development of embryo frog in two different grenades degrees by placing cotton on the part of the fetus during the phase of cleavage and to provide heat or cold, drip by a solution of the environment temperature is different from the other half to increase or decrease 5 ° C, this leads to abnormal growth of tube nerve, as in (Fig. 13).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LWF00061"/>
          <p:cNvPicPr>
            <a:picLocks noChangeAspect="1" noChangeArrowheads="1"/>
          </p:cNvPicPr>
          <p:nvPr/>
        </p:nvPicPr>
        <p:blipFill>
          <a:blip r:embed="rId2"/>
          <a:srcRect/>
          <a:stretch>
            <a:fillRect/>
          </a:stretch>
        </p:blipFill>
        <p:spPr bwMode="auto">
          <a:xfrm>
            <a:off x="179388" y="115888"/>
            <a:ext cx="8713787" cy="66246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3200400"/>
            <a:ext cx="7391400" cy="3078535"/>
          </a:xfrm>
          <a:prstGeom prst="rect">
            <a:avLst/>
          </a:prstGeom>
          <a:noFill/>
        </p:spPr>
        <p:txBody>
          <a:bodyPr wrap="square" rtlCol="0">
            <a:spAutoFit/>
          </a:bodyPr>
          <a:lstStyle/>
          <a:p>
            <a:pPr marL="398463" indent="-398463" algn="just">
              <a:lnSpc>
                <a:spcPct val="150000"/>
              </a:lnSpc>
            </a:pPr>
            <a:r>
              <a:rPr lang="en-US" sz="2200" b="1" dirty="0" smtClean="0">
                <a:solidFill>
                  <a:srgbClr val="0000FF"/>
                </a:solidFill>
                <a:latin typeface="Times New Roman" pitchFamily="18" charset="0"/>
                <a:cs typeface="Times New Roman" pitchFamily="18" charset="0"/>
              </a:rPr>
              <a:t>c) </a:t>
            </a:r>
            <a:r>
              <a:rPr lang="en-US" sz="2200" dirty="0" smtClean="0">
                <a:latin typeface="Times New Roman" pitchFamily="18" charset="0"/>
                <a:cs typeface="Times New Roman" pitchFamily="18" charset="0"/>
              </a:rPr>
              <a:t>In a study conducted by researcher Ferguson and </a:t>
            </a:r>
            <a:r>
              <a:rPr lang="en-US" sz="2200" dirty="0" err="1" smtClean="0">
                <a:latin typeface="Times New Roman" pitchFamily="18" charset="0"/>
                <a:cs typeface="Times New Roman" pitchFamily="18" charset="0"/>
              </a:rPr>
              <a:t>Joanen</a:t>
            </a:r>
            <a:r>
              <a:rPr lang="en-US" sz="2200" dirty="0" smtClean="0">
                <a:latin typeface="Times New Roman" pitchFamily="18" charset="0"/>
                <a:cs typeface="Times New Roman" pitchFamily="18" charset="0"/>
              </a:rPr>
              <a:t> in 1982 on the eggs of crocodiles (from the </a:t>
            </a:r>
            <a:r>
              <a:rPr lang="en-US" sz="2200" dirty="0" err="1" smtClean="0">
                <a:latin typeface="Times New Roman" pitchFamily="18" charset="0"/>
                <a:cs typeface="Times New Roman" pitchFamily="18" charset="0"/>
              </a:rPr>
              <a:t>Almicspe</a:t>
            </a:r>
            <a:r>
              <a:rPr lang="en-US" sz="2200" dirty="0" smtClean="0">
                <a:latin typeface="Times New Roman" pitchFamily="18" charset="0"/>
                <a:cs typeface="Times New Roman" pitchFamily="18" charset="0"/>
              </a:rPr>
              <a:t> river) found that the eggs are incubated at a temperature of 32 ° C (both in the natural environment or in the lab), the most of it give females (87%) in the while that is being incubated at a temperature of 34 ° C most gives male.</a:t>
            </a:r>
          </a:p>
        </p:txBody>
      </p:sp>
      <p:sp>
        <p:nvSpPr>
          <p:cNvPr id="5" name="TextBox 4"/>
          <p:cNvSpPr txBox="1"/>
          <p:nvPr/>
        </p:nvSpPr>
        <p:spPr>
          <a:xfrm>
            <a:off x="1295400" y="324896"/>
            <a:ext cx="7391400" cy="2570704"/>
          </a:xfrm>
          <a:prstGeom prst="rect">
            <a:avLst/>
          </a:prstGeom>
          <a:noFill/>
        </p:spPr>
        <p:txBody>
          <a:bodyPr wrap="square" rtlCol="0">
            <a:spAutoFit/>
          </a:bodyPr>
          <a:lstStyle/>
          <a:p>
            <a:pPr marL="398463" indent="-398463" algn="just">
              <a:lnSpc>
                <a:spcPct val="150000"/>
              </a:lnSpc>
            </a:pPr>
            <a:r>
              <a:rPr lang="en-US" sz="2200" b="1" dirty="0" smtClean="0">
                <a:solidFill>
                  <a:srgbClr val="0000FF"/>
                </a:solidFill>
                <a:latin typeface="Times New Roman" pitchFamily="18" charset="0"/>
                <a:cs typeface="Times New Roman" pitchFamily="18" charset="0"/>
              </a:rPr>
              <a:t>b) </a:t>
            </a:r>
            <a:r>
              <a:rPr lang="en-US" sz="2200" dirty="0" smtClean="0">
                <a:latin typeface="Times New Roman" pitchFamily="18" charset="0"/>
                <a:cs typeface="Times New Roman" pitchFamily="18" charset="0"/>
              </a:rPr>
              <a:t>When incubated chicken eggs at a temperature of less than 35 or more than 40 </a:t>
            </a:r>
            <a:r>
              <a:rPr lang="en-US" sz="2200" baseline="30000" dirty="0" smtClean="0">
                <a:latin typeface="Times New Roman" pitchFamily="18" charset="0"/>
                <a:cs typeface="Times New Roman" pitchFamily="18" charset="0"/>
              </a:rPr>
              <a:t>O</a:t>
            </a:r>
            <a:r>
              <a:rPr lang="en-US" sz="2200" dirty="0" smtClean="0">
                <a:latin typeface="Times New Roman" pitchFamily="18" charset="0"/>
                <a:cs typeface="Times New Roman" pitchFamily="18" charset="0"/>
              </a:rPr>
              <a:t>C, the growth of embryos is stops or may be long for eggs to hatch at a lower temperature or shorter at the high rate if they are within the appropriate temperature for the growth of embryos inside the eggs.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324896"/>
            <a:ext cx="7391400" cy="2570704"/>
          </a:xfrm>
          <a:prstGeom prst="rect">
            <a:avLst/>
          </a:prstGeom>
          <a:noFill/>
        </p:spPr>
        <p:txBody>
          <a:bodyPr wrap="square" rtlCol="0">
            <a:spAutoFit/>
          </a:bodyPr>
          <a:lstStyle/>
          <a:p>
            <a:pPr marL="339725" indent="-339725" algn="just">
              <a:lnSpc>
                <a:spcPct val="150000"/>
              </a:lnSpc>
            </a:pPr>
            <a:r>
              <a:rPr lang="en-US" sz="2200" b="1" dirty="0" smtClean="0">
                <a:solidFill>
                  <a:srgbClr val="0000FF"/>
                </a:solidFill>
                <a:latin typeface="Times New Roman" pitchFamily="18" charset="0"/>
                <a:cs typeface="Times New Roman" pitchFamily="18" charset="0"/>
              </a:rPr>
              <a:t>d) </a:t>
            </a:r>
            <a:r>
              <a:rPr lang="en-US" sz="2200" dirty="0" smtClean="0">
                <a:latin typeface="Times New Roman" pitchFamily="18" charset="0"/>
                <a:cs typeface="Times New Roman" pitchFamily="18" charset="0"/>
              </a:rPr>
              <a:t>Also found that the butterflies of European-type (</a:t>
            </a:r>
            <a:r>
              <a:rPr lang="en-US" sz="2200" i="1" dirty="0" err="1" smtClean="0">
                <a:latin typeface="Times New Roman" pitchFamily="18" charset="0"/>
                <a:cs typeface="Times New Roman" pitchFamily="18" charset="0"/>
              </a:rPr>
              <a:t>Anaschnia</a:t>
            </a:r>
            <a:r>
              <a:rPr lang="en-US" sz="2200" i="1" dirty="0" smtClean="0">
                <a:latin typeface="Times New Roman" pitchFamily="18" charset="0"/>
                <a:cs typeface="Times New Roman" pitchFamily="18" charset="0"/>
              </a:rPr>
              <a:t> </a:t>
            </a:r>
            <a:r>
              <a:rPr lang="en-US" sz="2200" i="1" dirty="0" err="1" smtClean="0">
                <a:latin typeface="Times New Roman" pitchFamily="18" charset="0"/>
                <a:cs typeface="Times New Roman" pitchFamily="18" charset="0"/>
              </a:rPr>
              <a:t>levana</a:t>
            </a:r>
            <a:r>
              <a:rPr lang="en-US" sz="2200" dirty="0" smtClean="0">
                <a:latin typeface="Times New Roman" pitchFamily="18" charset="0"/>
                <a:cs typeface="Times New Roman" pitchFamily="18" charset="0"/>
              </a:rPr>
              <a:t>), which consists of larvae grown in the spring, the color dark while the same type of these butterflies, which grows during the summer, the color will be light and that the effect of temperature on the larvae during early development.</a:t>
            </a:r>
          </a:p>
        </p:txBody>
      </p:sp>
      <p:sp>
        <p:nvSpPr>
          <p:cNvPr id="3" name="TextBox 2"/>
          <p:cNvSpPr txBox="1"/>
          <p:nvPr/>
        </p:nvSpPr>
        <p:spPr>
          <a:xfrm>
            <a:off x="1295400" y="3048000"/>
            <a:ext cx="7543800" cy="1555041"/>
          </a:xfrm>
          <a:prstGeom prst="rect">
            <a:avLst/>
          </a:prstGeom>
          <a:noFill/>
        </p:spPr>
        <p:txBody>
          <a:bodyPr wrap="square" rtlCol="0">
            <a:spAutoFit/>
          </a:bodyPr>
          <a:lstStyle/>
          <a:p>
            <a:pPr algn="just">
              <a:lnSpc>
                <a:spcPct val="150000"/>
              </a:lnSpc>
            </a:pPr>
            <a:r>
              <a:rPr lang="en-US" sz="2200" b="1" dirty="0" smtClean="0">
                <a:solidFill>
                  <a:srgbClr val="FF0000"/>
                </a:solidFill>
                <a:latin typeface="Times New Roman" pitchFamily="18" charset="0"/>
                <a:cs typeface="Times New Roman" pitchFamily="18" charset="0"/>
              </a:rPr>
              <a:t>2- Effect of oxygen (air)</a:t>
            </a:r>
          </a:p>
          <a:p>
            <a:pPr algn="just">
              <a:lnSpc>
                <a:spcPct val="150000"/>
              </a:lnSpc>
            </a:pPr>
            <a:r>
              <a:rPr lang="en-US" sz="2200" dirty="0" smtClean="0">
                <a:latin typeface="Times New Roman" pitchFamily="18" charset="0"/>
                <a:cs typeface="Times New Roman" pitchFamily="18" charset="0"/>
              </a:rPr>
              <a:t>	The impact of oxygen on growth and cellular differentiation is appear from the following experiment: -</a:t>
            </a:r>
          </a:p>
        </p:txBody>
      </p:sp>
      <p:sp>
        <p:nvSpPr>
          <p:cNvPr id="4" name="TextBox 3"/>
          <p:cNvSpPr txBox="1"/>
          <p:nvPr/>
        </p:nvSpPr>
        <p:spPr>
          <a:xfrm>
            <a:off x="1295400" y="4724400"/>
            <a:ext cx="7543800" cy="1555041"/>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Decrease or increase in oxygen during the gastrula stage of frog embryo leads to outside lining formation process and not formation of the three embryonic layers properly (Fig. 14).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edge">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1600" y="3413373"/>
            <a:ext cx="7239000" cy="1615827"/>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When vitamin A is add to the environment of cultivation of epithelial cells, leads to differentiation of cilia formation and the absence leads to the loss of these cilia.</a:t>
            </a:r>
          </a:p>
        </p:txBody>
      </p:sp>
      <p:sp>
        <p:nvSpPr>
          <p:cNvPr id="5" name="TextBox 4"/>
          <p:cNvSpPr txBox="1"/>
          <p:nvPr/>
        </p:nvSpPr>
        <p:spPr>
          <a:xfrm>
            <a:off x="1219200" y="1524000"/>
            <a:ext cx="7543800" cy="1555041"/>
          </a:xfrm>
          <a:prstGeom prst="rect">
            <a:avLst/>
          </a:prstGeom>
          <a:noFill/>
        </p:spPr>
        <p:txBody>
          <a:bodyPr wrap="square" rtlCol="0">
            <a:spAutoFit/>
          </a:bodyPr>
          <a:lstStyle/>
          <a:p>
            <a:pPr algn="just">
              <a:lnSpc>
                <a:spcPct val="150000"/>
              </a:lnSpc>
            </a:pPr>
            <a:r>
              <a:rPr lang="en-US" sz="2200" b="1" dirty="0" smtClean="0">
                <a:solidFill>
                  <a:srgbClr val="FF0000"/>
                </a:solidFill>
                <a:latin typeface="Times New Roman" pitchFamily="18" charset="0"/>
                <a:cs typeface="Times New Roman" pitchFamily="18" charset="0"/>
              </a:rPr>
              <a:t>3- Effect of adding vitamins to the environment of agriculture</a:t>
            </a:r>
          </a:p>
          <a:p>
            <a:pPr algn="just">
              <a:lnSpc>
                <a:spcPct val="150000"/>
              </a:lnSpc>
            </a:pPr>
            <a:r>
              <a:rPr lang="en-US" sz="2200" dirty="0" smtClean="0">
                <a:latin typeface="Times New Roman" pitchFamily="18" charset="0"/>
                <a:cs typeface="Times New Roman" pitchFamily="18" charset="0"/>
              </a:rPr>
              <a:t>	The effect of adding vitamins on the growth and cellular differentiation is clear from the following experiment: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86670"/>
            <a:ext cx="5096267" cy="923330"/>
          </a:xfrm>
          <a:prstGeom prst="rect">
            <a:avLst/>
          </a:prstGeom>
          <a:noFill/>
          <a:effectLst>
            <a:glow rad="228600">
              <a:schemeClr val="accent3">
                <a:satMod val="175000"/>
                <a:alpha val="40000"/>
              </a:schemeClr>
            </a:glow>
          </a:effectLst>
        </p:spPr>
        <p:txBody>
          <a:bodyPr wrap="none" lIns="91440" tIns="45720" rIns="91440" bIns="45720">
            <a:prstTxWarp prst="textDoubleWave1">
              <a:avLst/>
            </a:prstTxWarp>
            <a:spAutoFit/>
            <a:scene3d>
              <a:camera prst="obliqueTopLef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ar-EG" sz="5400" b="1" cap="none" spc="0" dirty="0" smtClean="0">
                <a:ln/>
                <a:solidFill>
                  <a:schemeClr val="accent3"/>
                </a:solidFill>
                <a:effectLst>
                  <a:glow rad="228600">
                    <a:schemeClr val="accent1">
                      <a:satMod val="175000"/>
                      <a:alpha val="40000"/>
                    </a:schemeClr>
                  </a:glow>
                  <a:innerShdw blurRad="63500" dist="50800" dir="13500000">
                    <a:prstClr val="black">
                      <a:alpha val="50000"/>
                    </a:prstClr>
                  </a:innerShdw>
                </a:effectLst>
              </a:rPr>
              <a:t>شكراً لحسن إستماعكم</a:t>
            </a:r>
            <a:endParaRPr lang="en-US" sz="5400" b="1" cap="none" spc="0" dirty="0">
              <a:ln/>
              <a:solidFill>
                <a:schemeClr val="accent3"/>
              </a:solidFill>
              <a:effectLst>
                <a:glow rad="228600">
                  <a:schemeClr val="accent1">
                    <a:satMod val="175000"/>
                    <a:alpha val="40000"/>
                  </a:schemeClr>
                </a:glow>
                <a:innerShdw blurRad="63500" dist="50800" dir="13500000">
                  <a:prstClr val="black">
                    <a:alpha val="50000"/>
                  </a:prstClr>
                </a:inn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fmla="#ppt_w*sin(2.5*pi*$)">
                                          <p:val>
                                            <p:fltVal val="0"/>
                                          </p:val>
                                        </p:tav>
                                        <p:tav tm="100000">
                                          <p:val>
                                            <p:fltVal val="1"/>
                                          </p:val>
                                        </p:tav>
                                      </p:tavLst>
                                    </p:anim>
                                    <p:anim calcmode="lin" valueType="num">
                                      <p:cBhvr>
                                        <p:cTn id="8" dur="3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671185"/>
            <a:ext cx="7467600" cy="4662815"/>
          </a:xfrm>
          <a:prstGeom prst="rect">
            <a:avLst/>
          </a:prstGeom>
          <a:noFill/>
        </p:spPr>
        <p:txBody>
          <a:bodyPr wrap="square" rtlCol="0">
            <a:spAutoFit/>
          </a:bodyPr>
          <a:lstStyle/>
          <a:p>
            <a:pPr>
              <a:lnSpc>
                <a:spcPct val="150000"/>
              </a:lnSpc>
              <a:defRPr/>
            </a:pPr>
            <a:r>
              <a:rPr lang="en-US" sz="2200" dirty="0" smtClean="0">
                <a:latin typeface="Times New Roman" pitchFamily="18" charset="0"/>
                <a:cs typeface="Times New Roman" pitchFamily="18" charset="0"/>
              </a:rPr>
              <a:t>	</a:t>
            </a:r>
            <a:r>
              <a:rPr lang="en-US" sz="2200" dirty="0" smtClean="0">
                <a:effectLst>
                  <a:outerShdw blurRad="38100" dist="38100" dir="2700000" algn="tl">
                    <a:srgbClr val="000000">
                      <a:alpha val="43137"/>
                    </a:srgbClr>
                  </a:outerShdw>
                </a:effectLst>
                <a:latin typeface="Times New Roman" pitchFamily="18" charset="0"/>
                <a:cs typeface="Times New Roman" pitchFamily="18" charset="0"/>
              </a:rPr>
              <a:t>Living organism arise from embryos, which consists of a fertilized egg, which is considered the first cell of the organism. This cell is divided into several mitotic divisions to  produce the Blastula then form gastrula, which begins with the cellular differentiation and given the three embryonic layers (Ectoderm, mesoderm, endoderm).</a:t>
            </a:r>
            <a:br>
              <a:rPr lang="en-US" sz="2200" dirty="0" smtClean="0">
                <a:effectLst>
                  <a:outerShdw blurRad="38100" dist="38100" dir="2700000" algn="tl">
                    <a:srgbClr val="000000">
                      <a:alpha val="43137"/>
                    </a:srgbClr>
                  </a:outerShdw>
                </a:effectLst>
                <a:latin typeface="Times New Roman" pitchFamily="18" charset="0"/>
                <a:cs typeface="Times New Roman" pitchFamily="18" charset="0"/>
              </a:rPr>
            </a:br>
            <a:r>
              <a:rPr lang="en-US" sz="2200" dirty="0" smtClean="0">
                <a:effectLst>
                  <a:outerShdw blurRad="38100" dist="38100" dir="2700000" algn="tl">
                    <a:srgbClr val="000000">
                      <a:alpha val="43137"/>
                    </a:srgbClr>
                  </a:outerShdw>
                </a:effectLst>
                <a:latin typeface="Times New Roman" pitchFamily="18" charset="0"/>
                <a:cs typeface="Times New Roman" pitchFamily="18" charset="0"/>
              </a:rPr>
              <a:t>How these cells that they emergence from a single cell that are different from each other even though they contain the same chromosomes and genes?</a:t>
            </a:r>
          </a:p>
        </p:txBody>
      </p:sp>
      <p:sp>
        <p:nvSpPr>
          <p:cNvPr id="3" name="TextBox 2"/>
          <p:cNvSpPr txBox="1"/>
          <p:nvPr/>
        </p:nvSpPr>
        <p:spPr>
          <a:xfrm>
            <a:off x="1143000" y="5181600"/>
            <a:ext cx="7315200" cy="1615827"/>
          </a:xfrm>
          <a:prstGeom prst="rect">
            <a:avLst/>
          </a:prstGeom>
          <a:blipFill>
            <a:blip r:embed="rId3" cstate="print"/>
            <a:tile tx="0" ty="0" sx="100000" sy="100000" flip="none" algn="tl"/>
          </a:blipFill>
        </p:spPr>
        <p:txBody>
          <a:bodyPr wrap="square" rtlCol="0">
            <a:spAutoFit/>
          </a:bodyPr>
          <a:lstStyle/>
          <a:p>
            <a:pPr algn="just">
              <a:lnSpc>
                <a:spcPct val="150000"/>
              </a:lnSpc>
              <a:defRPr/>
            </a:pPr>
            <a:r>
              <a:rPr lang="ar-EG" sz="2200" b="1" dirty="0" smtClean="0">
                <a:solidFill>
                  <a:srgbClr val="0000FF"/>
                </a:solidFill>
                <a:latin typeface="Times New Roman" pitchFamily="18" charset="0"/>
                <a:cs typeface="Times New Roman" pitchFamily="18" charset="0"/>
              </a:rPr>
              <a:t>	</a:t>
            </a:r>
            <a:r>
              <a:rPr lang="en-US" sz="2200" dirty="0" smtClean="0">
                <a:latin typeface="Times New Roman" pitchFamily="18" charset="0"/>
                <a:cs typeface="Times New Roman" pitchFamily="18" charset="0"/>
              </a:rPr>
              <a:t> </a:t>
            </a:r>
            <a:r>
              <a:rPr lang="en-US" sz="2200" dirty="0" smtClean="0">
                <a:effectLst>
                  <a:outerShdw blurRad="38100" dist="38100" dir="2700000" algn="tl">
                    <a:srgbClr val="000000">
                      <a:alpha val="43137"/>
                    </a:srgbClr>
                  </a:outerShdw>
                </a:effectLst>
                <a:latin typeface="Times New Roman" pitchFamily="18" charset="0"/>
                <a:cs typeface="Times New Roman" pitchFamily="18" charset="0"/>
              </a:rPr>
              <a:t>The answer is that this difference occurs through the process of induction determination and cellular differentiation during embryonic development process.</a:t>
            </a:r>
          </a:p>
        </p:txBody>
      </p:sp>
      <p:sp>
        <p:nvSpPr>
          <p:cNvPr id="4" name="Rectangle 3"/>
          <p:cNvSpPr/>
          <p:nvPr/>
        </p:nvSpPr>
        <p:spPr>
          <a:xfrm>
            <a:off x="609600" y="68759"/>
            <a:ext cx="8458200" cy="769441"/>
          </a:xfrm>
          <a:prstGeom prst="rect">
            <a:avLst/>
          </a:prstGeom>
        </p:spPr>
        <p:txBody>
          <a:bodyPr wrap="square">
            <a:spAutoFit/>
          </a:bodyPr>
          <a:lstStyle/>
          <a:p>
            <a:pPr algn="ctr" rtl="1"/>
            <a:r>
              <a:rPr lang="ar-SA" sz="2400" b="1" dirty="0" smtClean="0">
                <a:ln w="11430"/>
                <a:effectLst>
                  <a:outerShdw blurRad="80000" dist="40000" dir="5040000" algn="tl">
                    <a:srgbClr val="000000">
                      <a:alpha val="30000"/>
                    </a:srgbClr>
                  </a:outerShdw>
                </a:effectLst>
              </a:rPr>
              <a:t>التحديد والحث الجنيني </a:t>
            </a:r>
            <a:r>
              <a:rPr lang="ar-SA" sz="2400" b="1" dirty="0">
                <a:ln w="11430"/>
                <a:effectLst>
                  <a:outerShdw blurRad="80000" dist="40000" dir="5040000" algn="tl">
                    <a:srgbClr val="000000">
                      <a:alpha val="30000"/>
                    </a:srgbClr>
                  </a:outerShdw>
                </a:effectLst>
              </a:rPr>
              <a:t>والتمايز </a:t>
            </a:r>
            <a:r>
              <a:rPr lang="ar-SA" sz="2400" b="1" dirty="0" smtClean="0">
                <a:ln w="11430"/>
                <a:effectLst>
                  <a:outerShdw blurRad="80000" dist="40000" dir="5040000" algn="tl">
                    <a:srgbClr val="000000">
                      <a:alpha val="30000"/>
                    </a:srgbClr>
                  </a:outerShdw>
                </a:effectLst>
              </a:rPr>
              <a:t>الخلوي </a:t>
            </a:r>
          </a:p>
          <a:p>
            <a:pPr algn="ctr" rtl="1"/>
            <a:r>
              <a:rPr lang="en-US" sz="2000" b="1" u="sng" dirty="0" smtClean="0">
                <a:ln w="11430"/>
                <a:solidFill>
                  <a:schemeClr val="accent3"/>
                </a:solidFill>
                <a:effectLst>
                  <a:outerShdw blurRad="80000" dist="40000" dir="5040000" algn="tl">
                    <a:srgbClr val="000000">
                      <a:alpha val="30000"/>
                    </a:srgbClr>
                  </a:outerShdw>
                </a:effectLst>
              </a:rPr>
              <a:t>Cellular and Embryonic Determination, </a:t>
            </a:r>
            <a:r>
              <a:rPr lang="en-US" sz="2000" b="1" u="sng" dirty="0">
                <a:ln w="11430"/>
                <a:solidFill>
                  <a:schemeClr val="accent3"/>
                </a:solidFill>
                <a:effectLst>
                  <a:outerShdw blurRad="80000" dist="40000" dir="5040000" algn="tl">
                    <a:srgbClr val="000000">
                      <a:alpha val="30000"/>
                    </a:srgbClr>
                  </a:outerShdw>
                </a:effectLst>
              </a:rPr>
              <a:t>Induction </a:t>
            </a:r>
            <a:r>
              <a:rPr lang="en-US" sz="2000" b="1" u="sng" dirty="0" smtClean="0">
                <a:ln w="11430"/>
                <a:solidFill>
                  <a:schemeClr val="accent3"/>
                </a:solidFill>
                <a:effectLst>
                  <a:outerShdw blurRad="80000" dist="40000" dir="5040000" algn="tl">
                    <a:srgbClr val="000000">
                      <a:alpha val="30000"/>
                    </a:srgbClr>
                  </a:outerShdw>
                </a:effectLst>
              </a:rPr>
              <a:t> and Differentiation</a:t>
            </a:r>
            <a:endParaRPr lang="en-US" sz="2000" b="1" u="sng" dirty="0">
              <a:ln w="11430"/>
              <a:solidFill>
                <a:schemeClr val="accent3"/>
              </a:soli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76200"/>
            <a:ext cx="7315200" cy="600164"/>
          </a:xfrm>
          <a:prstGeom prst="rect">
            <a:avLst/>
          </a:prstGeom>
          <a:noFill/>
        </p:spPr>
        <p:txBody>
          <a:bodyPr wrap="square" rtlCol="0">
            <a:spAutoFit/>
          </a:bodyPr>
          <a:lstStyle/>
          <a:p>
            <a:pPr algn="just">
              <a:lnSpc>
                <a:spcPct val="150000"/>
              </a:lnSpc>
            </a:pPr>
            <a:r>
              <a:rPr lang="en-US" sz="2200" b="1" dirty="0" smtClean="0">
                <a:solidFill>
                  <a:srgbClr val="FF0000"/>
                </a:solidFill>
                <a:latin typeface="Times New Roman" pitchFamily="18" charset="0"/>
                <a:cs typeface="Times New Roman" pitchFamily="18" charset="0"/>
              </a:rPr>
              <a:t>What is meaning of the process of embryonic </a:t>
            </a:r>
            <a:r>
              <a:rPr lang="en-US" sz="22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development</a:t>
            </a:r>
            <a:r>
              <a:rPr lang="en-US" sz="2200" b="1" dirty="0" smtClean="0">
                <a:solidFill>
                  <a:srgbClr val="FF0000"/>
                </a:solidFill>
                <a:latin typeface="Times New Roman" pitchFamily="18" charset="0"/>
                <a:cs typeface="Times New Roman" pitchFamily="18" charset="0"/>
              </a:rPr>
              <a:t>?</a:t>
            </a:r>
            <a:endParaRPr lang="en-US" sz="2200" b="1" dirty="0">
              <a:solidFill>
                <a:srgbClr val="FF0000"/>
              </a:solidFill>
              <a:latin typeface="Times New Roman" pitchFamily="18" charset="0"/>
              <a:cs typeface="Times New Roman" pitchFamily="18" charset="0"/>
            </a:endParaRPr>
          </a:p>
        </p:txBody>
      </p:sp>
      <p:sp>
        <p:nvSpPr>
          <p:cNvPr id="3" name="TextBox 2"/>
          <p:cNvSpPr txBox="1"/>
          <p:nvPr/>
        </p:nvSpPr>
        <p:spPr>
          <a:xfrm>
            <a:off x="1371600" y="685800"/>
            <a:ext cx="7315200" cy="1687963"/>
          </a:xfrm>
          <a:prstGeom prst="rect">
            <a:avLst/>
          </a:prstGeom>
          <a:noFill/>
        </p:spPr>
        <p:txBody>
          <a:bodyPr wrap="square" rtlCol="0">
            <a:spAutoFit/>
          </a:bodyPr>
          <a:lstStyle/>
          <a:p>
            <a:pPr algn="just">
              <a:lnSpc>
                <a:spcPct val="150000"/>
              </a:lnSpc>
            </a:pPr>
            <a:r>
              <a:rPr lang="en-US" sz="2400" dirty="0" smtClean="0">
                <a:latin typeface="Times New Roman" pitchFamily="18" charset="0"/>
                <a:cs typeface="Times New Roman" pitchFamily="18" charset="0"/>
              </a:rPr>
              <a:t>Embryonic stage consists of two main phases, namely:</a:t>
            </a:r>
          </a:p>
          <a:p>
            <a:pPr algn="just">
              <a:lnSpc>
                <a:spcPct val="150000"/>
              </a:lnSpc>
            </a:pPr>
            <a:r>
              <a:rPr lang="en-US" sz="2400" b="1" dirty="0" smtClean="0">
                <a:latin typeface="Times New Roman" pitchFamily="18" charset="0"/>
                <a:cs typeface="Times New Roman" pitchFamily="18" charset="0"/>
              </a:rPr>
              <a:t>1- Growth</a:t>
            </a:r>
            <a:r>
              <a:rPr lang="ar-SA" sz="2400" b="1" dirty="0" smtClean="0">
                <a:latin typeface="Times New Roman" pitchFamily="18" charset="0"/>
                <a:cs typeface="Times New Roman" pitchFamily="18" charset="0"/>
              </a:rPr>
              <a:t>النمو</a:t>
            </a:r>
            <a:endParaRPr lang="en-US" sz="2400" b="1" dirty="0" smtClean="0">
              <a:latin typeface="Times New Roman" pitchFamily="18" charset="0"/>
              <a:cs typeface="Times New Roman" pitchFamily="18" charset="0"/>
            </a:endParaRPr>
          </a:p>
          <a:p>
            <a:pPr algn="just">
              <a:lnSpc>
                <a:spcPct val="150000"/>
              </a:lnSpc>
            </a:pPr>
            <a:r>
              <a:rPr lang="en-US" sz="2400" b="1" dirty="0" smtClean="0">
                <a:latin typeface="Times New Roman" pitchFamily="18" charset="0"/>
                <a:cs typeface="Times New Roman" pitchFamily="18" charset="0"/>
              </a:rPr>
              <a:t>2- Cellular Differentiation</a:t>
            </a:r>
            <a:r>
              <a:rPr lang="ar-SA" sz="2400" b="1" dirty="0" smtClean="0">
                <a:latin typeface="Times New Roman" pitchFamily="18" charset="0"/>
                <a:cs typeface="Times New Roman" pitchFamily="18" charset="0"/>
              </a:rPr>
              <a:t>التمايز الخلوي</a:t>
            </a:r>
            <a:endParaRPr lang="en-US" sz="2400" dirty="0">
              <a:latin typeface="Times New Roman" pitchFamily="18" charset="0"/>
              <a:cs typeface="Times New Roman" pitchFamily="18" charset="0"/>
            </a:endParaRPr>
          </a:p>
        </p:txBody>
      </p:sp>
      <p:sp>
        <p:nvSpPr>
          <p:cNvPr id="4" name="TextBox 3"/>
          <p:cNvSpPr txBox="1"/>
          <p:nvPr/>
        </p:nvSpPr>
        <p:spPr>
          <a:xfrm>
            <a:off x="1219200" y="2286000"/>
            <a:ext cx="7467600" cy="3996287"/>
          </a:xfrm>
          <a:prstGeom prst="rect">
            <a:avLst/>
          </a:prstGeom>
          <a:noFill/>
        </p:spPr>
        <p:txBody>
          <a:bodyPr wrap="square" rtlCol="0">
            <a:spAutoFit/>
          </a:bodyPr>
          <a:lstStyle/>
          <a:p>
            <a:pPr algn="ctr">
              <a:lnSpc>
                <a:spcPct val="150000"/>
              </a:lnSpc>
            </a:pPr>
            <a:r>
              <a:rPr lang="en-US" sz="2800" b="1" dirty="0" smtClean="0">
                <a:solidFill>
                  <a:srgbClr val="FF0000"/>
                </a:solidFill>
                <a:latin typeface="Times New Roman" pitchFamily="18" charset="0"/>
                <a:cs typeface="Times New Roman" pitchFamily="18" charset="0"/>
              </a:rPr>
              <a:t>1- Growth</a:t>
            </a:r>
            <a:r>
              <a:rPr lang="ar-SA" sz="2800" b="1" dirty="0" smtClean="0">
                <a:solidFill>
                  <a:srgbClr val="FF0000"/>
                </a:solidFill>
                <a:latin typeface="Times New Roman" pitchFamily="18" charset="0"/>
                <a:cs typeface="Times New Roman" pitchFamily="18" charset="0"/>
              </a:rPr>
              <a:t> </a:t>
            </a:r>
          </a:p>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Is the increase in the number and size of cells and body weight of the embryo, this occurs by cell proliferation through cellular divisions or increase of the cell size by increase of the cytoplasm of cells (as ovum and nerve cells), or what is known as interstitial growth (increase of the material between cells as in connective tissue.</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dissolv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edge">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 name="Footer Placeholder 7"/>
          <p:cNvSpPr>
            <a:spLocks noGrp="1"/>
          </p:cNvSpPr>
          <p:nvPr>
            <p:ph type="ftr" sz="quarter" idx="11"/>
          </p:nvPr>
        </p:nvSpPr>
        <p:spPr>
          <a:xfrm>
            <a:off x="3276600" y="5943600"/>
            <a:ext cx="2895600" cy="476250"/>
          </a:xfrm>
          <a:noFill/>
        </p:spPr>
        <p:txBody>
          <a:bodyPr/>
          <a:lstStyle/>
          <a:p>
            <a:pPr algn="ctr"/>
            <a:r>
              <a:rPr lang="ar-SA" dirty="0"/>
              <a:t>التحديد والحث الجنيني والتمايز الخلوي </a:t>
            </a:r>
            <a:r>
              <a:rPr lang="ar-SA" dirty="0" smtClean="0"/>
              <a:t>والمنظمات </a:t>
            </a:r>
            <a:r>
              <a:rPr lang="ar-SA" dirty="0"/>
              <a:t>الجنينية الأجنة التجريبي </a:t>
            </a:r>
            <a:r>
              <a:rPr lang="ar-SA" dirty="0" smtClean="0"/>
              <a:t>424حين </a:t>
            </a:r>
            <a:endParaRPr lang="en-US" dirty="0"/>
          </a:p>
        </p:txBody>
      </p:sp>
      <p:sp>
        <p:nvSpPr>
          <p:cNvPr id="1049" name="Rectangle 4"/>
          <p:cNvSpPr>
            <a:spLocks noChangeArrowheads="1"/>
          </p:cNvSpPr>
          <p:nvPr/>
        </p:nvSpPr>
        <p:spPr bwMode="auto">
          <a:xfrm>
            <a:off x="-2843213" y="5246688"/>
            <a:ext cx="184150" cy="366712"/>
          </a:xfrm>
          <a:prstGeom prst="rect">
            <a:avLst/>
          </a:prstGeom>
          <a:noFill/>
          <a:ln w="9525">
            <a:noFill/>
            <a:miter lim="800000"/>
            <a:headEnd/>
            <a:tailEnd/>
          </a:ln>
        </p:spPr>
        <p:txBody>
          <a:bodyPr wrap="none" anchor="ctr">
            <a:spAutoFit/>
          </a:bodyPr>
          <a:lstStyle/>
          <a:p>
            <a:endParaRPr lang="en-US"/>
          </a:p>
        </p:txBody>
      </p:sp>
      <p:graphicFrame>
        <p:nvGraphicFramePr>
          <p:cNvPr id="2" name="Diagram 1"/>
          <p:cNvGraphicFramePr/>
          <p:nvPr>
            <p:extLst>
              <p:ext uri="{D42A27DB-BD31-4B8C-83A1-F6EECF244321}">
                <p14:modId xmlns:p14="http://schemas.microsoft.com/office/powerpoint/2010/main" val="4044368140"/>
              </p:ext>
            </p:extLst>
          </p:nvPr>
        </p:nvGraphicFramePr>
        <p:xfrm>
          <a:off x="2590800" y="2514600"/>
          <a:ext cx="6337300" cy="256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agram 2"/>
          <p:cNvGraphicFramePr/>
          <p:nvPr>
            <p:extLst>
              <p:ext uri="{D42A27DB-BD31-4B8C-83A1-F6EECF244321}">
                <p14:modId xmlns:p14="http://schemas.microsoft.com/office/powerpoint/2010/main" val="968062749"/>
              </p:ext>
            </p:extLst>
          </p:nvPr>
        </p:nvGraphicFramePr>
        <p:xfrm>
          <a:off x="539750" y="260350"/>
          <a:ext cx="8147050" cy="21605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4" name="Diagram 3"/>
          <p:cNvGraphicFramePr/>
          <p:nvPr>
            <p:extLst>
              <p:ext uri="{D42A27DB-BD31-4B8C-83A1-F6EECF244321}">
                <p14:modId xmlns:p14="http://schemas.microsoft.com/office/powerpoint/2010/main" val="1328326656"/>
              </p:ext>
            </p:extLst>
          </p:nvPr>
        </p:nvGraphicFramePr>
        <p:xfrm>
          <a:off x="6802438" y="2760663"/>
          <a:ext cx="1655762" cy="896937"/>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5" name="Diagram 4"/>
          <p:cNvGraphicFramePr/>
          <p:nvPr/>
        </p:nvGraphicFramePr>
        <p:xfrm>
          <a:off x="2700338" y="2709863"/>
          <a:ext cx="1800225" cy="863600"/>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
        <p:nvSpPr>
          <p:cNvPr id="8" name="Straight Connector 3"/>
          <p:cNvSpPr/>
          <p:nvPr/>
        </p:nvSpPr>
        <p:spPr>
          <a:xfrm>
            <a:off x="3200400" y="2430320"/>
            <a:ext cx="3048000" cy="389080"/>
          </a:xfrm>
          <a:custGeom>
            <a:avLst/>
            <a:gdLst/>
            <a:ahLst/>
            <a:cxnLst/>
            <a:rect l="0" t="0" r="0" b="0"/>
            <a:pathLst>
              <a:path>
                <a:moveTo>
                  <a:pt x="2241843" y="0"/>
                </a:moveTo>
                <a:lnTo>
                  <a:pt x="2241843" y="194540"/>
                </a:lnTo>
                <a:lnTo>
                  <a:pt x="0" y="194540"/>
                </a:lnTo>
                <a:lnTo>
                  <a:pt x="0" y="38908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9" name="Straight Connector 3"/>
          <p:cNvSpPr/>
          <p:nvPr/>
        </p:nvSpPr>
        <p:spPr>
          <a:xfrm>
            <a:off x="5454357" y="2430320"/>
            <a:ext cx="2241843" cy="389080"/>
          </a:xfrm>
          <a:custGeom>
            <a:avLst/>
            <a:gdLst/>
            <a:ahLst/>
            <a:cxnLst/>
            <a:rect l="0" t="0" r="0" b="0"/>
            <a:pathLst>
              <a:path>
                <a:moveTo>
                  <a:pt x="0" y="0"/>
                </a:moveTo>
                <a:lnTo>
                  <a:pt x="0" y="194540"/>
                </a:lnTo>
                <a:lnTo>
                  <a:pt x="2241843" y="194540"/>
                </a:lnTo>
                <a:lnTo>
                  <a:pt x="2241843" y="38908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433149"/>
            <a:ext cx="7848600" cy="4062651"/>
          </a:xfrm>
          <a:prstGeom prst="rect">
            <a:avLst/>
          </a:prstGeom>
          <a:noFill/>
        </p:spPr>
        <p:txBody>
          <a:bodyPr wrap="square" rtlCol="0">
            <a:spAutoFit/>
          </a:bodyPr>
          <a:lstStyle/>
          <a:p>
            <a:pPr algn="ctr">
              <a:lnSpc>
                <a:spcPct val="150000"/>
              </a:lnSpc>
            </a:pPr>
            <a:r>
              <a:rPr lang="en-US"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2- Cellular Differentiation </a:t>
            </a:r>
            <a:r>
              <a:rPr lang="ar-SA"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التمايز الخلوي</a:t>
            </a:r>
            <a:endParaRPr lang="ar-EG" sz="28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algn="just">
              <a:lnSpc>
                <a:spcPct val="150000"/>
              </a:lnSpc>
            </a:pPr>
            <a:r>
              <a:rPr lang="en-US" sz="22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Cellular differentiation occurs by the embryonic </a:t>
            </a:r>
            <a:r>
              <a:rPr lang="en-US" sz="2400" b="1" u="sng" dirty="0" smtClean="0">
                <a:effectLst>
                  <a:outerShdw blurRad="38100" dist="38100" dir="2700000" algn="tl">
                    <a:srgbClr val="000000">
                      <a:alpha val="43137"/>
                    </a:srgbClr>
                  </a:outerShdw>
                </a:effectLst>
                <a:latin typeface="Times New Roman" pitchFamily="18" charset="0"/>
                <a:cs typeface="Times New Roman" pitchFamily="18" charset="0"/>
              </a:rPr>
              <a:t>determination</a:t>
            </a:r>
            <a:r>
              <a:rPr lang="en-US" sz="2400" dirty="0" smtClean="0">
                <a:latin typeface="Times New Roman" pitchFamily="18" charset="0"/>
                <a:cs typeface="Times New Roman" pitchFamily="18" charset="0"/>
              </a:rPr>
              <a:t> </a:t>
            </a:r>
            <a:r>
              <a:rPr lang="ar-SA" sz="2400" dirty="0" smtClean="0">
                <a:latin typeface="Times New Roman" pitchFamily="18" charset="0"/>
                <a:cs typeface="Times New Roman" pitchFamily="18" charset="0"/>
              </a:rPr>
              <a:t>التحديد</a:t>
            </a:r>
            <a:r>
              <a:rPr lang="en-US" sz="2400" dirty="0" smtClean="0">
                <a:latin typeface="Times New Roman" pitchFamily="18" charset="0"/>
                <a:cs typeface="Times New Roman" pitchFamily="18" charset="0"/>
              </a:rPr>
              <a:t>and </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induction</a:t>
            </a:r>
            <a:r>
              <a:rPr lang="ar-SA" sz="2400" dirty="0" smtClean="0">
                <a:latin typeface="Times New Roman" pitchFamily="18" charset="0"/>
                <a:cs typeface="Times New Roman" pitchFamily="18" charset="0"/>
              </a:rPr>
              <a:t>التحفيز </a:t>
            </a:r>
            <a:r>
              <a:rPr lang="en-US" sz="2400" dirty="0" smtClean="0">
                <a:latin typeface="Times New Roman" pitchFamily="18" charset="0"/>
                <a:cs typeface="Times New Roman" pitchFamily="18" charset="0"/>
              </a:rPr>
              <a:t>. Differentiation is the process of asymmetric embryonic cell transformation in early of growth so that these embryonic cells different from each other in terms of form and function, these cells become differentiated with a particular specific form and function.</a:t>
            </a:r>
            <a:endParaRPr lang="en-US" sz="2600" b="1" dirty="0">
              <a:latin typeface="Times New Roman" pitchFamily="18" charset="0"/>
              <a:cs typeface="Times New Roman" pitchFamily="18" charset="0"/>
            </a:endParaRPr>
          </a:p>
        </p:txBody>
      </p:sp>
      <p:sp>
        <p:nvSpPr>
          <p:cNvPr id="3" name="TextBox 2"/>
          <p:cNvSpPr txBox="1"/>
          <p:nvPr/>
        </p:nvSpPr>
        <p:spPr>
          <a:xfrm>
            <a:off x="1066800" y="4343400"/>
            <a:ext cx="7848600" cy="2354491"/>
          </a:xfrm>
          <a:prstGeom prst="rect">
            <a:avLst/>
          </a:prstGeom>
          <a:noFill/>
        </p:spPr>
        <p:txBody>
          <a:bodyPr wrap="square" rtlCol="0">
            <a:spAutoFit/>
          </a:bodyPr>
          <a:lstStyle/>
          <a:p>
            <a:pPr algn="just">
              <a:lnSpc>
                <a:spcPct val="150000"/>
              </a:lnSpc>
            </a:pPr>
            <a:r>
              <a:rPr lang="en-US" sz="26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The ability of cells to differentiate at the beginning of early embryonic development is equal, where this cells can be differentiate into any type and then lose their ability in the progress of embryo age.</a:t>
            </a:r>
            <a:endParaRPr lang="en-US" sz="26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edge">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762000"/>
            <a:ext cx="7620000" cy="5816977"/>
          </a:xfrm>
          <a:prstGeom prst="rect">
            <a:avLst/>
          </a:prstGeom>
          <a:noFill/>
        </p:spPr>
        <p:txBody>
          <a:bodyPr wrap="square" rtlCol="0">
            <a:spAutoFit/>
          </a:bodyPr>
          <a:lstStyle/>
          <a:p>
            <a:pPr algn="just">
              <a:lnSpc>
                <a:spcPct val="150000"/>
              </a:lnSpc>
            </a:pPr>
            <a:r>
              <a:rPr lang="en-US" sz="22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If cells differentiated they lose their ability to differentiate again, that is, they are not able to give any type of cells or tissues else type that differentiated to and can not be changed. </a:t>
            </a:r>
          </a:p>
          <a:p>
            <a:pPr algn="just">
              <a:lnSpc>
                <a:spcPct val="150000"/>
              </a:lnSpc>
            </a:pPr>
            <a:r>
              <a:rPr lang="en-US" sz="2800" dirty="0" smtClean="0">
                <a:latin typeface="Times New Roman" pitchFamily="18" charset="0"/>
                <a:cs typeface="Times New Roman" pitchFamily="18" charset="0"/>
              </a:rPr>
              <a:t>If the amount of certain cells that differentiate into neurons cells, for example, they keeps as nervous cells and can not be turned into other cells.</a:t>
            </a:r>
          </a:p>
          <a:p>
            <a:pPr algn="just">
              <a:lnSpc>
                <a:spcPct val="150000"/>
              </a:lnSpc>
            </a:pPr>
            <a:r>
              <a:rPr lang="en-US" sz="2800" dirty="0" smtClean="0">
                <a:latin typeface="Times New Roman" pitchFamily="18" charset="0"/>
                <a:cs typeface="Times New Roman" pitchFamily="18" charset="0"/>
              </a:rPr>
              <a:t>So </a:t>
            </a:r>
            <a:r>
              <a:rPr lang="en-US" sz="2400" dirty="0">
                <a:latin typeface="Times New Roman" pitchFamily="18" charset="0"/>
                <a:cs typeface="Times New Roman" pitchFamily="18" charset="0"/>
              </a:rPr>
              <a:t>Cellular differentiation occurs by the embryonic </a:t>
            </a:r>
            <a:r>
              <a:rPr lang="en-US" sz="2400" b="1" u="sng" dirty="0">
                <a:effectLst>
                  <a:outerShdw blurRad="38100" dist="38100" dir="2700000" algn="tl">
                    <a:srgbClr val="000000">
                      <a:alpha val="43137"/>
                    </a:srgbClr>
                  </a:outerShdw>
                </a:effectLst>
                <a:latin typeface="Times New Roman" pitchFamily="18" charset="0"/>
                <a:cs typeface="Times New Roman" pitchFamily="18" charset="0"/>
              </a:rPr>
              <a:t>determination</a:t>
            </a:r>
            <a:r>
              <a:rPr lang="en-US" sz="2400" dirty="0">
                <a:latin typeface="Times New Roman" pitchFamily="18" charset="0"/>
                <a:cs typeface="Times New Roman" pitchFamily="18" charset="0"/>
              </a:rPr>
              <a:t> </a:t>
            </a:r>
            <a:r>
              <a:rPr lang="ar-SA" sz="2400" dirty="0">
                <a:latin typeface="Times New Roman" pitchFamily="18" charset="0"/>
                <a:cs typeface="Times New Roman" pitchFamily="18" charset="0"/>
              </a:rPr>
              <a:t>التحديد</a:t>
            </a:r>
            <a:r>
              <a:rPr lang="en-US" sz="2400" dirty="0">
                <a:latin typeface="Times New Roman" pitchFamily="18" charset="0"/>
                <a:cs typeface="Times New Roman" pitchFamily="18" charset="0"/>
              </a:rPr>
              <a:t>and </a:t>
            </a:r>
            <a:r>
              <a:rPr lang="en-US" sz="2400" b="1" dirty="0">
                <a:effectLst>
                  <a:outerShdw blurRad="38100" dist="38100" dir="2700000" algn="tl">
                    <a:srgbClr val="000000">
                      <a:alpha val="43137"/>
                    </a:srgbClr>
                  </a:outerShdw>
                </a:effectLst>
                <a:latin typeface="Times New Roman" pitchFamily="18" charset="0"/>
                <a:cs typeface="Times New Roman" pitchFamily="18" charset="0"/>
              </a:rPr>
              <a:t>induction</a:t>
            </a:r>
            <a:r>
              <a:rPr lang="ar-SA" sz="2400" dirty="0">
                <a:latin typeface="Times New Roman" pitchFamily="18" charset="0"/>
                <a:cs typeface="Times New Roman" pitchFamily="18" charset="0"/>
              </a:rPr>
              <a:t>التحفيز </a:t>
            </a:r>
            <a:endParaRPr lang="en-US" sz="2400" dirty="0">
              <a:latin typeface="Times New Roman" pitchFamily="18" charset="0"/>
              <a:cs typeface="Times New Roman" pitchFamily="18" charset="0"/>
            </a:endParaRPr>
          </a:p>
        </p:txBody>
      </p:sp>
      <p:sp>
        <p:nvSpPr>
          <p:cNvPr id="2" name="Rectangle 1"/>
          <p:cNvSpPr/>
          <p:nvPr/>
        </p:nvSpPr>
        <p:spPr>
          <a:xfrm>
            <a:off x="1905000" y="468868"/>
            <a:ext cx="6273256" cy="400110"/>
          </a:xfrm>
          <a:prstGeom prst="rect">
            <a:avLst/>
          </a:prstGeom>
        </p:spPr>
        <p:txBody>
          <a:bodyPr wrap="none">
            <a:spAutoFit/>
          </a:bodyPr>
          <a:lstStyle/>
          <a:p>
            <a:r>
              <a:rPr lang="en-US" sz="2000" b="1" u="sng" dirty="0">
                <a:effectLst>
                  <a:outerShdw blurRad="38100" dist="38100" dir="2700000" algn="tl">
                    <a:srgbClr val="000000">
                      <a:alpha val="43137"/>
                    </a:srgbClr>
                  </a:outerShdw>
                </a:effectLst>
              </a:rPr>
              <a:t>2- </a:t>
            </a:r>
            <a:r>
              <a:rPr lang="en-US" sz="2000" b="1" u="sng" dirty="0" smtClean="0">
                <a:effectLst>
                  <a:outerShdw blurRad="38100" dist="38100" dir="2700000" algn="tl">
                    <a:srgbClr val="000000">
                      <a:alpha val="43137"/>
                    </a:srgbClr>
                  </a:outerShdw>
                </a:effectLst>
              </a:rPr>
              <a:t>cont. Cellular </a:t>
            </a:r>
            <a:r>
              <a:rPr lang="en-US" sz="2000" b="1" u="sng" dirty="0">
                <a:effectLst>
                  <a:outerShdw blurRad="38100" dist="38100" dir="2700000" algn="tl">
                    <a:srgbClr val="000000">
                      <a:alpha val="43137"/>
                    </a:srgbClr>
                  </a:outerShdw>
                </a:effectLst>
              </a:rPr>
              <a:t>Differentiation </a:t>
            </a:r>
            <a:r>
              <a:rPr lang="ar-SA" sz="2000" b="1" dirty="0" smtClean="0"/>
              <a:t>تكملة تعريف التمايز </a:t>
            </a:r>
            <a:r>
              <a:rPr lang="ar-SA" sz="2000" b="1" dirty="0"/>
              <a:t>الخلوي</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3126</TotalTime>
  <Words>1951</Words>
  <Application>Microsoft Office PowerPoint</Application>
  <PresentationFormat>عرض على الشاشة (3:4)‏</PresentationFormat>
  <Paragraphs>211</Paragraphs>
  <Slides>45</Slides>
  <Notes>43</Notes>
  <HiddenSlides>0</HiddenSlides>
  <MMClips>0</MMClips>
  <ScaleCrop>false</ScaleCrop>
  <HeadingPairs>
    <vt:vector size="6" baseType="variant">
      <vt:variant>
        <vt:lpstr>الخطوط المستخدمة</vt:lpstr>
      </vt:variant>
      <vt:variant>
        <vt:i4>10</vt:i4>
      </vt:variant>
      <vt:variant>
        <vt:lpstr>نسق</vt:lpstr>
      </vt:variant>
      <vt:variant>
        <vt:i4>1</vt:i4>
      </vt:variant>
      <vt:variant>
        <vt:lpstr>عناوين الشرائح</vt:lpstr>
      </vt:variant>
      <vt:variant>
        <vt:i4>45</vt:i4>
      </vt:variant>
    </vt:vector>
  </HeadingPairs>
  <TitlesOfParts>
    <vt:vector size="56" baseType="lpstr">
      <vt:lpstr>Andalus</vt:lpstr>
      <vt:lpstr>Arial</vt:lpstr>
      <vt:lpstr>Calibri</vt:lpstr>
      <vt:lpstr>Castellar</vt:lpstr>
      <vt:lpstr>Gill Sans MT</vt:lpstr>
      <vt:lpstr>Majalla UI</vt:lpstr>
      <vt:lpstr>Simplified Arabic</vt:lpstr>
      <vt:lpstr>Times New Roman</vt:lpstr>
      <vt:lpstr>Verdana</vt:lpstr>
      <vt:lpstr>Wingdings 2</vt:lpstr>
      <vt:lpstr>Solstice</vt:lpstr>
      <vt:lpstr>عرض تقديمي في PowerPoint</vt:lpstr>
      <vt:lpstr>Principle of Experimental Embryology</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Ibrahim Barakat</dc:creator>
  <cp:lastModifiedBy>NM</cp:lastModifiedBy>
  <cp:revision>296</cp:revision>
  <cp:lastPrinted>2016-01-31T03:58:16Z</cp:lastPrinted>
  <dcterms:created xsi:type="dcterms:W3CDTF">2006-08-16T00:00:00Z</dcterms:created>
  <dcterms:modified xsi:type="dcterms:W3CDTF">2017-10-07T20:26:15Z</dcterms:modified>
</cp:coreProperties>
</file>