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handoutMasterIdLst>
    <p:handoutMasterId r:id="rId36"/>
  </p:handoutMasterIdLst>
  <p:sldIdLst>
    <p:sldId id="327" r:id="rId2"/>
    <p:sldId id="309" r:id="rId3"/>
    <p:sldId id="341" r:id="rId4"/>
    <p:sldId id="308" r:id="rId5"/>
    <p:sldId id="307" r:id="rId6"/>
    <p:sldId id="342" r:id="rId7"/>
    <p:sldId id="343" r:id="rId8"/>
    <p:sldId id="316" r:id="rId9"/>
    <p:sldId id="344" r:id="rId10"/>
    <p:sldId id="357" r:id="rId11"/>
    <p:sldId id="359" r:id="rId12"/>
    <p:sldId id="315" r:id="rId13"/>
    <p:sldId id="314" r:id="rId14"/>
    <p:sldId id="313" r:id="rId15"/>
    <p:sldId id="345" r:id="rId16"/>
    <p:sldId id="346" r:id="rId17"/>
    <p:sldId id="319" r:id="rId18"/>
    <p:sldId id="358" r:id="rId19"/>
    <p:sldId id="347" r:id="rId20"/>
    <p:sldId id="318" r:id="rId21"/>
    <p:sldId id="348" r:id="rId22"/>
    <p:sldId id="325" r:id="rId23"/>
    <p:sldId id="311" r:id="rId24"/>
    <p:sldId id="349" r:id="rId25"/>
    <p:sldId id="324" r:id="rId26"/>
    <p:sldId id="350" r:id="rId27"/>
    <p:sldId id="323" r:id="rId28"/>
    <p:sldId id="351" r:id="rId29"/>
    <p:sldId id="322" r:id="rId30"/>
    <p:sldId id="352" r:id="rId31"/>
    <p:sldId id="320" r:id="rId32"/>
    <p:sldId id="353" r:id="rId33"/>
    <p:sldId id="267" r:id="rId34"/>
  </p:sldIdLst>
  <p:sldSz cx="9144000" cy="6858000" type="screen4x3"/>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E0C1"/>
    <a:srgbClr val="EFDE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92" d="100"/>
          <a:sy n="92" d="100"/>
        </p:scale>
        <p:origin x="11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904192" y="0"/>
            <a:ext cx="2985558" cy="501094"/>
          </a:xfrm>
          <a:prstGeom prst="rect">
            <a:avLst/>
          </a:prstGeom>
        </p:spPr>
        <p:txBody>
          <a:bodyPr vert="horz" lIns="96634" tIns="48317" rIns="96634" bIns="48317" rtlCol="1"/>
          <a:lstStyle>
            <a:lvl1pPr algn="r">
              <a:defRPr sz="1300"/>
            </a:lvl1pPr>
          </a:lstStyle>
          <a:p>
            <a:endParaRPr lang="ar-SA"/>
          </a:p>
        </p:txBody>
      </p:sp>
      <p:sp>
        <p:nvSpPr>
          <p:cNvPr id="3" name="عنصر نائب للتاريخ 2"/>
          <p:cNvSpPr>
            <a:spLocks noGrp="1"/>
          </p:cNvSpPr>
          <p:nvPr>
            <p:ph type="dt" sz="quarter" idx="1"/>
          </p:nvPr>
        </p:nvSpPr>
        <p:spPr>
          <a:xfrm>
            <a:off x="1596" y="0"/>
            <a:ext cx="2985558" cy="501094"/>
          </a:xfrm>
          <a:prstGeom prst="rect">
            <a:avLst/>
          </a:prstGeom>
        </p:spPr>
        <p:txBody>
          <a:bodyPr vert="horz" lIns="96634" tIns="48317" rIns="96634" bIns="48317" rtlCol="1"/>
          <a:lstStyle>
            <a:lvl1pPr algn="l">
              <a:defRPr sz="1300"/>
            </a:lvl1pPr>
          </a:lstStyle>
          <a:p>
            <a:fld id="{06133D9C-431F-4FD2-9F2B-4D1FDFA20F23}" type="datetimeFigureOut">
              <a:rPr lang="ar-SA" smtClean="0"/>
              <a:t>17/01/39</a:t>
            </a:fld>
            <a:endParaRPr lang="ar-SA"/>
          </a:p>
        </p:txBody>
      </p:sp>
      <p:sp>
        <p:nvSpPr>
          <p:cNvPr id="4" name="عنصر نائب للتذييل 3"/>
          <p:cNvSpPr>
            <a:spLocks noGrp="1"/>
          </p:cNvSpPr>
          <p:nvPr>
            <p:ph type="ftr" sz="quarter" idx="2"/>
          </p:nvPr>
        </p:nvSpPr>
        <p:spPr>
          <a:xfrm>
            <a:off x="3904192" y="9519054"/>
            <a:ext cx="2985558" cy="501094"/>
          </a:xfrm>
          <a:prstGeom prst="rect">
            <a:avLst/>
          </a:prstGeom>
        </p:spPr>
        <p:txBody>
          <a:bodyPr vert="horz" lIns="96634" tIns="48317" rIns="96634" bIns="48317" rtlCol="1" anchor="b"/>
          <a:lstStyle>
            <a:lvl1pPr algn="r">
              <a:defRPr sz="1300"/>
            </a:lvl1pPr>
          </a:lstStyle>
          <a:p>
            <a:endParaRPr lang="ar-SA"/>
          </a:p>
        </p:txBody>
      </p:sp>
      <p:sp>
        <p:nvSpPr>
          <p:cNvPr id="5" name="عنصر نائب لرقم الشريحة 4"/>
          <p:cNvSpPr>
            <a:spLocks noGrp="1"/>
          </p:cNvSpPr>
          <p:nvPr>
            <p:ph type="sldNum" sz="quarter" idx="3"/>
          </p:nvPr>
        </p:nvSpPr>
        <p:spPr>
          <a:xfrm>
            <a:off x="1596" y="9519054"/>
            <a:ext cx="2985558" cy="501094"/>
          </a:xfrm>
          <a:prstGeom prst="rect">
            <a:avLst/>
          </a:prstGeom>
        </p:spPr>
        <p:txBody>
          <a:bodyPr vert="horz" lIns="96634" tIns="48317" rIns="96634" bIns="48317" rtlCol="1" anchor="b"/>
          <a:lstStyle>
            <a:lvl1pPr algn="l">
              <a:defRPr sz="1300"/>
            </a:lvl1pPr>
          </a:lstStyle>
          <a:p>
            <a:fld id="{0FBD47AA-3AE1-4131-BE98-AB88AF6DEC4D}" type="slidenum">
              <a:rPr lang="ar-SA" smtClean="0"/>
              <a:t>‹#›</a:t>
            </a:fld>
            <a:endParaRPr lang="ar-SA"/>
          </a:p>
        </p:txBody>
      </p:sp>
    </p:spTree>
    <p:extLst>
      <p:ext uri="{BB962C8B-B14F-4D97-AF65-F5344CB8AC3E}">
        <p14:creationId xmlns:p14="http://schemas.microsoft.com/office/powerpoint/2010/main" val="1034731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1094"/>
          </a:xfrm>
          <a:prstGeom prst="rect">
            <a:avLst/>
          </a:prstGeom>
        </p:spPr>
        <p:txBody>
          <a:bodyPr vert="horz" lIns="96634" tIns="48317" rIns="96634" bIns="48317" rtlCol="0"/>
          <a:lstStyle>
            <a:lvl1pPr algn="l">
              <a:defRPr sz="1300"/>
            </a:lvl1pPr>
          </a:lstStyle>
          <a:p>
            <a:endParaRPr lang="en-US"/>
          </a:p>
        </p:txBody>
      </p:sp>
      <p:sp>
        <p:nvSpPr>
          <p:cNvPr id="3" name="Date Placeholder 2"/>
          <p:cNvSpPr>
            <a:spLocks noGrp="1"/>
          </p:cNvSpPr>
          <p:nvPr>
            <p:ph type="dt" idx="1"/>
          </p:nvPr>
        </p:nvSpPr>
        <p:spPr>
          <a:xfrm>
            <a:off x="3902597" y="0"/>
            <a:ext cx="2985558" cy="501094"/>
          </a:xfrm>
          <a:prstGeom prst="rect">
            <a:avLst/>
          </a:prstGeom>
        </p:spPr>
        <p:txBody>
          <a:bodyPr vert="horz" lIns="96634" tIns="48317" rIns="96634" bIns="48317" rtlCol="0"/>
          <a:lstStyle>
            <a:lvl1pPr algn="r">
              <a:defRPr sz="1300"/>
            </a:lvl1pPr>
          </a:lstStyle>
          <a:p>
            <a:fld id="{15BA5389-0651-405A-AE23-6D6185152671}" type="datetimeFigureOut">
              <a:rPr lang="en-US" smtClean="0"/>
              <a:pPr/>
              <a:t>10/7/2017</a:t>
            </a:fld>
            <a:endParaRPr lang="en-US"/>
          </a:p>
        </p:txBody>
      </p:sp>
      <p:sp>
        <p:nvSpPr>
          <p:cNvPr id="4" name="Slide Image Placeholder 3"/>
          <p:cNvSpPr>
            <a:spLocks noGrp="1" noRot="1" noChangeAspect="1"/>
          </p:cNvSpPr>
          <p:nvPr>
            <p:ph type="sldImg" idx="2"/>
          </p:nvPr>
        </p:nvSpPr>
        <p:spPr>
          <a:xfrm>
            <a:off x="939800" y="750888"/>
            <a:ext cx="5010150" cy="3759200"/>
          </a:xfrm>
          <a:prstGeom prst="rect">
            <a:avLst/>
          </a:prstGeom>
          <a:noFill/>
          <a:ln w="12700">
            <a:solidFill>
              <a:prstClr val="black"/>
            </a:solidFill>
          </a:ln>
        </p:spPr>
        <p:txBody>
          <a:bodyPr vert="horz" lIns="96634" tIns="48317" rIns="96634" bIns="48317" rtlCol="0" anchor="ctr"/>
          <a:lstStyle/>
          <a:p>
            <a:endParaRPr lang="en-US"/>
          </a:p>
        </p:txBody>
      </p:sp>
      <p:sp>
        <p:nvSpPr>
          <p:cNvPr id="5" name="Notes Placeholder 4"/>
          <p:cNvSpPr>
            <a:spLocks noGrp="1"/>
          </p:cNvSpPr>
          <p:nvPr>
            <p:ph type="body" sz="quarter" idx="3"/>
          </p:nvPr>
        </p:nvSpPr>
        <p:spPr>
          <a:xfrm>
            <a:off x="688975" y="4760397"/>
            <a:ext cx="5511800" cy="4509850"/>
          </a:xfrm>
          <a:prstGeom prst="rect">
            <a:avLst/>
          </a:prstGeom>
        </p:spPr>
        <p:txBody>
          <a:bodyPr vert="horz" lIns="96634" tIns="48317" rIns="96634" bIns="4831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19054"/>
            <a:ext cx="2985558" cy="501094"/>
          </a:xfrm>
          <a:prstGeom prst="rect">
            <a:avLst/>
          </a:prstGeom>
        </p:spPr>
        <p:txBody>
          <a:bodyPr vert="horz" lIns="96634" tIns="48317" rIns="96634" bIns="48317" rtlCol="0" anchor="b"/>
          <a:lstStyle>
            <a:lvl1pPr algn="l">
              <a:defRPr sz="1300"/>
            </a:lvl1pPr>
          </a:lstStyle>
          <a:p>
            <a:endParaRPr lang="en-US"/>
          </a:p>
        </p:txBody>
      </p:sp>
      <p:sp>
        <p:nvSpPr>
          <p:cNvPr id="7" name="Slide Number Placeholder 6"/>
          <p:cNvSpPr>
            <a:spLocks noGrp="1"/>
          </p:cNvSpPr>
          <p:nvPr>
            <p:ph type="sldNum" sz="quarter" idx="5"/>
          </p:nvPr>
        </p:nvSpPr>
        <p:spPr>
          <a:xfrm>
            <a:off x="3902597" y="9519054"/>
            <a:ext cx="2985558" cy="501094"/>
          </a:xfrm>
          <a:prstGeom prst="rect">
            <a:avLst/>
          </a:prstGeom>
        </p:spPr>
        <p:txBody>
          <a:bodyPr vert="horz" lIns="96634" tIns="48317" rIns="96634" bIns="48317" rtlCol="0" anchor="b"/>
          <a:lstStyle>
            <a:lvl1pPr algn="r">
              <a:defRPr sz="1300"/>
            </a:lvl1pPr>
          </a:lstStyle>
          <a:p>
            <a:fld id="{914F0F0E-5B9F-4E7B-BF97-4D47D8A90CDB}" type="slidenum">
              <a:rPr lang="en-US" smtClean="0"/>
              <a:pPr/>
              <a:t>‹#›</a:t>
            </a:fld>
            <a:endParaRPr lang="en-US"/>
          </a:p>
        </p:txBody>
      </p:sp>
    </p:spTree>
    <p:extLst>
      <p:ext uri="{BB962C8B-B14F-4D97-AF65-F5344CB8AC3E}">
        <p14:creationId xmlns:p14="http://schemas.microsoft.com/office/powerpoint/2010/main" val="495200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a:t>
            </a:fld>
            <a:endParaRPr lang="en-US"/>
          </a:p>
        </p:txBody>
      </p:sp>
    </p:spTree>
    <p:extLst>
      <p:ext uri="{BB962C8B-B14F-4D97-AF65-F5344CB8AC3E}">
        <p14:creationId xmlns:p14="http://schemas.microsoft.com/office/powerpoint/2010/main" val="715328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12</a:t>
            </a:fld>
            <a:endParaRPr lang="en-US"/>
          </a:p>
        </p:txBody>
      </p:sp>
    </p:spTree>
    <p:extLst>
      <p:ext uri="{BB962C8B-B14F-4D97-AF65-F5344CB8AC3E}">
        <p14:creationId xmlns:p14="http://schemas.microsoft.com/office/powerpoint/2010/main" val="3013969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13</a:t>
            </a:fld>
            <a:endParaRPr lang="en-US"/>
          </a:p>
        </p:txBody>
      </p:sp>
    </p:spTree>
    <p:extLst>
      <p:ext uri="{BB962C8B-B14F-4D97-AF65-F5344CB8AC3E}">
        <p14:creationId xmlns:p14="http://schemas.microsoft.com/office/powerpoint/2010/main" val="2691422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14</a:t>
            </a:fld>
            <a:endParaRPr lang="en-US"/>
          </a:p>
        </p:txBody>
      </p:sp>
    </p:spTree>
    <p:extLst>
      <p:ext uri="{BB962C8B-B14F-4D97-AF65-F5344CB8AC3E}">
        <p14:creationId xmlns:p14="http://schemas.microsoft.com/office/powerpoint/2010/main" val="1969006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15</a:t>
            </a:fld>
            <a:endParaRPr lang="en-US"/>
          </a:p>
        </p:txBody>
      </p:sp>
    </p:spTree>
    <p:extLst>
      <p:ext uri="{BB962C8B-B14F-4D97-AF65-F5344CB8AC3E}">
        <p14:creationId xmlns:p14="http://schemas.microsoft.com/office/powerpoint/2010/main" val="3136860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16</a:t>
            </a:fld>
            <a:endParaRPr lang="en-US"/>
          </a:p>
        </p:txBody>
      </p:sp>
    </p:spTree>
    <p:extLst>
      <p:ext uri="{BB962C8B-B14F-4D97-AF65-F5344CB8AC3E}">
        <p14:creationId xmlns:p14="http://schemas.microsoft.com/office/powerpoint/2010/main" val="2471927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17</a:t>
            </a:fld>
            <a:endParaRPr lang="en-US"/>
          </a:p>
        </p:txBody>
      </p:sp>
    </p:spTree>
    <p:extLst>
      <p:ext uri="{BB962C8B-B14F-4D97-AF65-F5344CB8AC3E}">
        <p14:creationId xmlns:p14="http://schemas.microsoft.com/office/powerpoint/2010/main" val="653103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20</a:t>
            </a:fld>
            <a:endParaRPr lang="en-US"/>
          </a:p>
        </p:txBody>
      </p:sp>
    </p:spTree>
    <p:extLst>
      <p:ext uri="{BB962C8B-B14F-4D97-AF65-F5344CB8AC3E}">
        <p14:creationId xmlns:p14="http://schemas.microsoft.com/office/powerpoint/2010/main" val="266571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22</a:t>
            </a:fld>
            <a:endParaRPr lang="en-US"/>
          </a:p>
        </p:txBody>
      </p:sp>
    </p:spTree>
    <p:extLst>
      <p:ext uri="{BB962C8B-B14F-4D97-AF65-F5344CB8AC3E}">
        <p14:creationId xmlns:p14="http://schemas.microsoft.com/office/powerpoint/2010/main" val="309909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23</a:t>
            </a:fld>
            <a:endParaRPr lang="en-US"/>
          </a:p>
        </p:txBody>
      </p:sp>
    </p:spTree>
    <p:extLst>
      <p:ext uri="{BB962C8B-B14F-4D97-AF65-F5344CB8AC3E}">
        <p14:creationId xmlns:p14="http://schemas.microsoft.com/office/powerpoint/2010/main" val="3905255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25</a:t>
            </a:fld>
            <a:endParaRPr lang="en-US"/>
          </a:p>
        </p:txBody>
      </p:sp>
    </p:spTree>
    <p:extLst>
      <p:ext uri="{BB962C8B-B14F-4D97-AF65-F5344CB8AC3E}">
        <p14:creationId xmlns:p14="http://schemas.microsoft.com/office/powerpoint/2010/main" val="2768310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a:t>
            </a:fld>
            <a:endParaRPr lang="en-US"/>
          </a:p>
        </p:txBody>
      </p:sp>
    </p:spTree>
    <p:extLst>
      <p:ext uri="{BB962C8B-B14F-4D97-AF65-F5344CB8AC3E}">
        <p14:creationId xmlns:p14="http://schemas.microsoft.com/office/powerpoint/2010/main" val="1908786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27</a:t>
            </a:fld>
            <a:endParaRPr lang="en-US"/>
          </a:p>
        </p:txBody>
      </p:sp>
    </p:spTree>
    <p:extLst>
      <p:ext uri="{BB962C8B-B14F-4D97-AF65-F5344CB8AC3E}">
        <p14:creationId xmlns:p14="http://schemas.microsoft.com/office/powerpoint/2010/main" val="1404132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29</a:t>
            </a:fld>
            <a:endParaRPr lang="en-US"/>
          </a:p>
        </p:txBody>
      </p:sp>
    </p:spTree>
    <p:extLst>
      <p:ext uri="{BB962C8B-B14F-4D97-AF65-F5344CB8AC3E}">
        <p14:creationId xmlns:p14="http://schemas.microsoft.com/office/powerpoint/2010/main" val="41557194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31</a:t>
            </a:fld>
            <a:endParaRPr lang="en-US"/>
          </a:p>
        </p:txBody>
      </p:sp>
    </p:spTree>
    <p:extLst>
      <p:ext uri="{BB962C8B-B14F-4D97-AF65-F5344CB8AC3E}">
        <p14:creationId xmlns:p14="http://schemas.microsoft.com/office/powerpoint/2010/main" val="3474507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33</a:t>
            </a:fld>
            <a:endParaRPr lang="en-US"/>
          </a:p>
        </p:txBody>
      </p:sp>
    </p:spTree>
    <p:extLst>
      <p:ext uri="{BB962C8B-B14F-4D97-AF65-F5344CB8AC3E}">
        <p14:creationId xmlns:p14="http://schemas.microsoft.com/office/powerpoint/2010/main" val="2001934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a:t>
            </a:fld>
            <a:endParaRPr lang="en-US"/>
          </a:p>
        </p:txBody>
      </p:sp>
    </p:spTree>
    <p:extLst>
      <p:ext uri="{BB962C8B-B14F-4D97-AF65-F5344CB8AC3E}">
        <p14:creationId xmlns:p14="http://schemas.microsoft.com/office/powerpoint/2010/main" val="2408306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a:t>
            </a:fld>
            <a:endParaRPr lang="en-US"/>
          </a:p>
        </p:txBody>
      </p:sp>
    </p:spTree>
    <p:extLst>
      <p:ext uri="{BB962C8B-B14F-4D97-AF65-F5344CB8AC3E}">
        <p14:creationId xmlns:p14="http://schemas.microsoft.com/office/powerpoint/2010/main" val="1210286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a:t>
            </a:fld>
            <a:endParaRPr lang="en-US"/>
          </a:p>
        </p:txBody>
      </p:sp>
    </p:spTree>
    <p:extLst>
      <p:ext uri="{BB962C8B-B14F-4D97-AF65-F5344CB8AC3E}">
        <p14:creationId xmlns:p14="http://schemas.microsoft.com/office/powerpoint/2010/main" val="3683881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a:t>
            </a:fld>
            <a:endParaRPr lang="en-US"/>
          </a:p>
        </p:txBody>
      </p:sp>
    </p:spTree>
    <p:extLst>
      <p:ext uri="{BB962C8B-B14F-4D97-AF65-F5344CB8AC3E}">
        <p14:creationId xmlns:p14="http://schemas.microsoft.com/office/powerpoint/2010/main" val="2742905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7</a:t>
            </a:fld>
            <a:endParaRPr lang="en-US"/>
          </a:p>
        </p:txBody>
      </p:sp>
    </p:spTree>
    <p:extLst>
      <p:ext uri="{BB962C8B-B14F-4D97-AF65-F5344CB8AC3E}">
        <p14:creationId xmlns:p14="http://schemas.microsoft.com/office/powerpoint/2010/main" val="1743045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8</a:t>
            </a:fld>
            <a:endParaRPr lang="en-US"/>
          </a:p>
        </p:txBody>
      </p:sp>
    </p:spTree>
    <p:extLst>
      <p:ext uri="{BB962C8B-B14F-4D97-AF65-F5344CB8AC3E}">
        <p14:creationId xmlns:p14="http://schemas.microsoft.com/office/powerpoint/2010/main" val="935585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9</a:t>
            </a:fld>
            <a:endParaRPr lang="en-US"/>
          </a:p>
        </p:txBody>
      </p:sp>
    </p:spTree>
    <p:extLst>
      <p:ext uri="{BB962C8B-B14F-4D97-AF65-F5344CB8AC3E}">
        <p14:creationId xmlns:p14="http://schemas.microsoft.com/office/powerpoint/2010/main" val="1987048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ar-SA"/>
              <a:t>التحديد والتمايز الخلوي والحث الجنيني والمنظمات الجنينية الأجنة التجريبي 422حين </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B755CFB-DC3B-4D52-8266-B6A81350706C}"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10/7/2017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7"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file:///C:\DOCUME~1\sa\LOCALS~1\Temp\~LWF00071.jpg" TargetMode="External"/><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file:///C:\DOCUME~1\sa\LOCALS~1\Temp\~LWF00111.jpg" TargetMode="Externa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file:///C:\DOCUME~1\FREEUS~1\LOCALS~1\Temp\~LWF00001.jpg" TargetMode="External"/><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file:///C:\DOCUME~1\FREEUS~1\LOCALS~1\Temp\~LWF00011.jp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file:///C:\DOCUME~1\FREEUS~1\LOCALS~1\Temp\~LWF00031.jp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file:///C:\DOCUME~1\FREEUS~1\LOCALS~1\Temp\~LWF00051.jpg" TargetMode="External"/><Relationship Id="rId5" Type="http://schemas.openxmlformats.org/officeDocument/2006/relationships/image" Target="../media/image13.jpeg"/><Relationship Id="rId4" Type="http://schemas.openxmlformats.org/officeDocument/2006/relationships/image" Target="file:///C:\DOCUME~1\FREEUS~1\LOCALS~1\Temp\~LWF00041.jpg"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file:///C:\DOCUME~1\FREEUS~1\LOCALS~1\Temp\~LWF00071.jpg" TargetMode="External"/><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file:///C:\DOCUME~1\FREEUS~1\LOCALS~1\Temp\~LWF00141.jpg" TargetMode="Externa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file:///C:\DOCUME~1\FREEUS~1\LOCALS~1\Temp\~LWF00081.jpg" TargetMode="External"/><Relationship Id="rId5" Type="http://schemas.openxmlformats.org/officeDocument/2006/relationships/image" Target="../media/image17.jpeg"/><Relationship Id="rId4" Type="http://schemas.openxmlformats.org/officeDocument/2006/relationships/image" Target="file:///C:\DOCUME~1\FREEUS~1\LOCALS~1\Temp\~LWF00091.jp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file:///C:\DOCUME~1\FREEUS~1\LOCALS~1\Temp\~LWF00131.jpg"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file:///C:\DOCUME~1\FREEUS~1\LOCALS~1\Temp\~LWF00681.jpg"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file:///C:\DOCUME~1\FREEUS~1\LOCALS~1\Temp\~LWF00631.jpg"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file:///C:\DOCUME~1\FREEUS~1\LOCALS~1\Temp\~LWF00621.jpg" TargetMode="External"/><Relationship Id="rId5" Type="http://schemas.openxmlformats.org/officeDocument/2006/relationships/image" Target="../media/image4.jpeg"/><Relationship Id="rId4" Type="http://schemas.openxmlformats.org/officeDocument/2006/relationships/image" Target="file:///C:\DOCUME~1\FREEUS~1\LOCALS~1\Temp\~LWF00611.jp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BISMI_17"/>
          <p:cNvPicPr>
            <a:picLocks noChangeAspect="1" noChangeArrowheads="1"/>
          </p:cNvPicPr>
          <p:nvPr/>
        </p:nvPicPr>
        <p:blipFill>
          <a:blip r:embed="rId3"/>
          <a:srcRect/>
          <a:stretch>
            <a:fillRect/>
          </a:stretch>
        </p:blipFill>
        <p:spPr bwMode="auto">
          <a:xfrm>
            <a:off x="1066800" y="152400"/>
            <a:ext cx="8001000" cy="6553199"/>
          </a:xfrm>
          <a:prstGeom prst="rect">
            <a:avLst/>
          </a:prstGeom>
          <a:noFill/>
          <a:ln w="9525">
            <a:noFill/>
            <a:miter lim="800000"/>
            <a:headEnd/>
            <a:tailEnd/>
          </a:ln>
        </p:spPr>
      </p:pic>
      <p:sp>
        <p:nvSpPr>
          <p:cNvPr id="5" name="TextBox 4"/>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C:\DOCUME~1\sa\LOCALS~1\Temp\~LWF00071.jpg"/>
          <p:cNvPicPr>
            <a:picLocks noChangeAspect="1" noChangeArrowheads="1"/>
          </p:cNvPicPr>
          <p:nvPr/>
        </p:nvPicPr>
        <p:blipFill>
          <a:blip r:embed="rId2" r:link="rId3"/>
          <a:srcRect/>
          <a:stretch>
            <a:fillRect/>
          </a:stretch>
        </p:blipFill>
        <p:spPr bwMode="auto">
          <a:xfrm>
            <a:off x="1905000" y="228600"/>
            <a:ext cx="6934200" cy="3357563"/>
          </a:xfrm>
          <a:prstGeom prst="rect">
            <a:avLst/>
          </a:prstGeom>
          <a:noFill/>
          <a:ln w="9525">
            <a:noFill/>
            <a:miter lim="800000"/>
            <a:headEnd/>
            <a:tailEnd/>
          </a:ln>
        </p:spPr>
      </p:pic>
      <p:pic>
        <p:nvPicPr>
          <p:cNvPr id="3" name="Picture 11" descr="C:\DOCUME~1\sa\LOCALS~1\Temp\~LWF00111.jpg"/>
          <p:cNvPicPr>
            <a:picLocks noChangeAspect="1" noChangeArrowheads="1"/>
          </p:cNvPicPr>
          <p:nvPr/>
        </p:nvPicPr>
        <p:blipFill>
          <a:blip r:embed="rId4" r:link="rId5"/>
          <a:srcRect/>
          <a:stretch>
            <a:fillRect/>
          </a:stretch>
        </p:blipFill>
        <p:spPr bwMode="auto">
          <a:xfrm>
            <a:off x="1447800" y="2971800"/>
            <a:ext cx="7315200" cy="3455987"/>
          </a:xfrm>
          <a:prstGeom prst="rect">
            <a:avLst/>
          </a:prstGeom>
          <a:noFill/>
          <a:ln w="9525">
            <a:noFill/>
            <a:miter lim="800000"/>
            <a:headEnd/>
            <a:tailEnd/>
          </a:ln>
        </p:spPr>
      </p:pic>
      <p:sp>
        <p:nvSpPr>
          <p:cNvPr id="4" name="Rectangle 3"/>
          <p:cNvSpPr/>
          <p:nvPr/>
        </p:nvSpPr>
        <p:spPr>
          <a:xfrm>
            <a:off x="304800" y="381000"/>
            <a:ext cx="1600200" cy="1477328"/>
          </a:xfrm>
          <a:prstGeom prst="rect">
            <a:avLst/>
          </a:prstGeom>
        </p:spPr>
        <p:txBody>
          <a:bodyPr wrap="square">
            <a:spAutoFit/>
          </a:bodyPr>
          <a:lstStyle/>
          <a:p>
            <a:pPr algn="r" rtl="1"/>
            <a:r>
              <a:rPr lang="ar-SA" b="1" u="sng" dirty="0" smtClean="0">
                <a:ea typeface="Times New Roman" pitchFamily="18" charset="0"/>
                <a:cs typeface="Simplified Arabic" pitchFamily="2" charset="-78"/>
              </a:rPr>
              <a:t> يوضح الخاصية المرحلية(</a:t>
            </a:r>
            <a:r>
              <a:rPr lang="en-US" sz="1400" b="1" u="sng" dirty="0" smtClean="0">
                <a:ea typeface="Times New Roman" pitchFamily="18" charset="0"/>
                <a:cs typeface="Simplified Arabic" pitchFamily="2" charset="-78"/>
              </a:rPr>
              <a:t> Stage dependence</a:t>
            </a:r>
            <a:r>
              <a:rPr lang="ar-SA" b="1" u="sng" dirty="0" smtClean="0">
                <a:ea typeface="Times New Roman" pitchFamily="18" charset="0"/>
                <a:cs typeface="Simplified Arabic" pitchFamily="2" charset="-78"/>
              </a:rPr>
              <a:t>) في عملية التحفيز الجنيني </a:t>
            </a:r>
            <a:endParaRPr lang="en-US" dirty="0"/>
          </a:p>
        </p:txBody>
      </p:sp>
      <p:sp>
        <p:nvSpPr>
          <p:cNvPr id="5" name="Rectangle 4"/>
          <p:cNvSpPr/>
          <p:nvPr/>
        </p:nvSpPr>
        <p:spPr>
          <a:xfrm>
            <a:off x="0" y="3810000"/>
            <a:ext cx="1828800" cy="1200329"/>
          </a:xfrm>
          <a:prstGeom prst="rect">
            <a:avLst/>
          </a:prstGeom>
        </p:spPr>
        <p:txBody>
          <a:bodyPr wrap="square">
            <a:spAutoFit/>
          </a:bodyPr>
          <a:lstStyle/>
          <a:p>
            <a:pPr algn="r" rtl="1"/>
            <a:r>
              <a:rPr lang="ar-SA" b="1" u="sng" dirty="0" smtClean="0">
                <a:solidFill>
                  <a:schemeClr val="accent3"/>
                </a:solidFill>
                <a:ea typeface="Times New Roman" pitchFamily="18" charset="0"/>
                <a:cs typeface="Simplified Arabic" pitchFamily="2" charset="-78"/>
              </a:rPr>
              <a:t>الخاصية المكانية للتحفيز(</a:t>
            </a:r>
            <a:r>
              <a:rPr lang="en-US" b="1" u="sng" dirty="0" smtClean="0">
                <a:solidFill>
                  <a:schemeClr val="accent3"/>
                </a:solidFill>
                <a:ea typeface="Times New Roman" pitchFamily="18" charset="0"/>
                <a:cs typeface="Simplified Arabic" pitchFamily="2" charset="-78"/>
              </a:rPr>
              <a:t>(Regional specificity of induction</a:t>
            </a:r>
            <a:endParaRPr lang="en-US" dirty="0">
              <a:solidFill>
                <a:schemeClr val="accent3"/>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ChangeArrowheads="1"/>
          </p:cNvSpPr>
          <p:nvPr/>
        </p:nvSpPr>
        <p:spPr bwMode="auto">
          <a:xfrm>
            <a:off x="179388" y="2157413"/>
            <a:ext cx="8785225" cy="366712"/>
          </a:xfrm>
          <a:prstGeom prst="rect">
            <a:avLst/>
          </a:prstGeom>
          <a:noFill/>
          <a:ln w="9525">
            <a:noFill/>
            <a:miter lim="800000"/>
            <a:headEnd/>
            <a:tailEnd/>
          </a:ln>
        </p:spPr>
        <p:txBody>
          <a:bodyPr anchor="ctr">
            <a:spAutoFit/>
          </a:bodyPr>
          <a:lstStyle/>
          <a:p>
            <a:pPr algn="ctr" rtl="1"/>
            <a:endParaRPr lang="ar-SA" b="1">
              <a:latin typeface="Times New Roman" pitchFamily="18" charset="0"/>
              <a:cs typeface="Times New Roman" pitchFamily="18" charset="0"/>
            </a:endParaRPr>
          </a:p>
        </p:txBody>
      </p:sp>
      <p:sp>
        <p:nvSpPr>
          <p:cNvPr id="33796" name="Rectangle 3"/>
          <p:cNvSpPr>
            <a:spLocks noChangeArrowheads="1"/>
          </p:cNvSpPr>
          <p:nvPr/>
        </p:nvSpPr>
        <p:spPr bwMode="auto">
          <a:xfrm>
            <a:off x="179388" y="3054350"/>
            <a:ext cx="8785225" cy="519113"/>
          </a:xfrm>
          <a:prstGeom prst="rect">
            <a:avLst/>
          </a:prstGeom>
          <a:noFill/>
          <a:ln w="9525">
            <a:noFill/>
            <a:miter lim="800000"/>
            <a:headEnd/>
            <a:tailEnd/>
          </a:ln>
        </p:spPr>
        <p:txBody>
          <a:bodyPr anchor="ctr">
            <a:spAutoFit/>
          </a:bodyPr>
          <a:lstStyle/>
          <a:p>
            <a:pPr algn="ctr" rtl="1"/>
            <a:endParaRPr lang="en-US" sz="2800" b="1"/>
          </a:p>
        </p:txBody>
      </p:sp>
      <p:sp>
        <p:nvSpPr>
          <p:cNvPr id="33797" name="Rectangle 5"/>
          <p:cNvSpPr>
            <a:spLocks noChangeArrowheads="1"/>
          </p:cNvSpPr>
          <p:nvPr/>
        </p:nvSpPr>
        <p:spPr bwMode="auto">
          <a:xfrm>
            <a:off x="3657600" y="404813"/>
            <a:ext cx="5233988" cy="5755422"/>
          </a:xfrm>
          <a:prstGeom prst="rect">
            <a:avLst/>
          </a:prstGeom>
          <a:noFill/>
          <a:ln w="9525">
            <a:noFill/>
            <a:miter lim="800000"/>
            <a:headEnd/>
            <a:tailEnd/>
          </a:ln>
        </p:spPr>
        <p:txBody>
          <a:bodyPr wrap="square" anchor="ctr">
            <a:spAutoFit/>
          </a:bodyPr>
          <a:lstStyle/>
          <a:p>
            <a:pPr algn="r" rtl="1"/>
            <a:r>
              <a:rPr lang="ar-SA" sz="2000" b="1" u="sng" dirty="0" smtClean="0">
                <a:solidFill>
                  <a:schemeClr val="tx2"/>
                </a:solidFill>
                <a:ea typeface="Times New Roman" pitchFamily="18" charset="0"/>
                <a:cs typeface="Simplified Arabic" pitchFamily="2" charset="-78"/>
              </a:rPr>
              <a:t>شكل</a:t>
            </a:r>
            <a:r>
              <a:rPr lang="en-US" sz="2000" b="1" u="sng" dirty="0" smtClean="0">
                <a:solidFill>
                  <a:schemeClr val="tx2"/>
                </a:solidFill>
                <a:ea typeface="Times New Roman" pitchFamily="18" charset="0"/>
                <a:cs typeface="Simplified Arabic" pitchFamily="2" charset="-78"/>
              </a:rPr>
              <a:t> </a:t>
            </a:r>
            <a:r>
              <a:rPr lang="ar-SA" sz="2000" b="1" u="sng" dirty="0" smtClean="0">
                <a:solidFill>
                  <a:schemeClr val="tx2"/>
                </a:solidFill>
                <a:ea typeface="Times New Roman" pitchFamily="18" charset="0"/>
                <a:cs typeface="Simplified Arabic" pitchFamily="2" charset="-78"/>
              </a:rPr>
              <a:t>يوضح </a:t>
            </a:r>
            <a:r>
              <a:rPr lang="ar-SA" sz="2000" b="1" u="sng" dirty="0">
                <a:solidFill>
                  <a:schemeClr val="tx2"/>
                </a:solidFill>
                <a:ea typeface="Times New Roman" pitchFamily="18" charset="0"/>
                <a:cs typeface="Simplified Arabic" pitchFamily="2" charset="-78"/>
              </a:rPr>
              <a:t>بأن عملية التحفيز غير مرتبطة </a:t>
            </a:r>
            <a:r>
              <a:rPr lang="ar-SA" sz="2000" b="1" u="sng" dirty="0" smtClean="0">
                <a:solidFill>
                  <a:schemeClr val="tx2"/>
                </a:solidFill>
                <a:ea typeface="Times New Roman" pitchFamily="18" charset="0"/>
                <a:cs typeface="Simplified Arabic" pitchFamily="2" charset="-78"/>
              </a:rPr>
              <a:t>بالجنس:</a:t>
            </a:r>
            <a:r>
              <a:rPr lang="en-US" sz="2000" b="1" u="sng" dirty="0" smtClean="0">
                <a:solidFill>
                  <a:srgbClr val="FF0000"/>
                </a:solidFill>
                <a:ea typeface="Times New Roman" pitchFamily="18" charset="0"/>
                <a:cs typeface="Simplified Arabic" pitchFamily="2" charset="-78"/>
              </a:rPr>
              <a:t> </a:t>
            </a:r>
            <a:r>
              <a:rPr lang="en-US" sz="2800" b="1" u="sng" dirty="0" err="1" smtClean="0">
                <a:solidFill>
                  <a:schemeClr val="tx2"/>
                </a:solidFill>
                <a:ea typeface="Times New Roman" pitchFamily="18" charset="0"/>
                <a:cs typeface="Simplified Arabic" pitchFamily="2" charset="-78"/>
              </a:rPr>
              <a:t>Intnra</a:t>
            </a:r>
            <a:r>
              <a:rPr lang="en-US" sz="2800" b="1" u="sng" dirty="0" smtClean="0">
                <a:solidFill>
                  <a:schemeClr val="tx2"/>
                </a:solidFill>
                <a:ea typeface="Times New Roman" pitchFamily="18" charset="0"/>
                <a:cs typeface="Simplified Arabic" pitchFamily="2" charset="-78"/>
              </a:rPr>
              <a:t> species induction</a:t>
            </a:r>
            <a:endParaRPr lang="en-US" dirty="0">
              <a:solidFill>
                <a:schemeClr val="tx2"/>
              </a:solidFill>
              <a:ea typeface="Times New Roman" pitchFamily="18" charset="0"/>
              <a:cs typeface="Simplified Arabic" pitchFamily="2" charset="-78"/>
            </a:endParaRPr>
          </a:p>
          <a:p>
            <a:pPr algn="r" rtl="1" eaLnBrk="0" hangingPunct="0"/>
            <a:r>
              <a:rPr lang="ar-SA" sz="2000" b="1" dirty="0">
                <a:solidFill>
                  <a:srgbClr val="FF0000"/>
                </a:solidFill>
                <a:ea typeface="Times New Roman" pitchFamily="18" charset="0"/>
                <a:cs typeface="Simplified Arabic" pitchFamily="2" charset="-78"/>
              </a:rPr>
              <a:t> تجربة أجرها العالم </a:t>
            </a:r>
            <a:r>
              <a:rPr lang="ar-SA" sz="2000" b="1" dirty="0" err="1">
                <a:solidFill>
                  <a:srgbClr val="FF0000"/>
                </a:solidFill>
                <a:ea typeface="Times New Roman" pitchFamily="18" charset="0"/>
                <a:cs typeface="Simplified Arabic" pitchFamily="2" charset="-78"/>
              </a:rPr>
              <a:t>سبيمان</a:t>
            </a:r>
            <a:r>
              <a:rPr lang="ar-SA" sz="2000" b="1" dirty="0">
                <a:solidFill>
                  <a:srgbClr val="FF0000"/>
                </a:solidFill>
                <a:ea typeface="Times New Roman" pitchFamily="18" charset="0"/>
                <a:cs typeface="Simplified Arabic" pitchFamily="2" charset="-78"/>
              </a:rPr>
              <a:t> ومساعدة </a:t>
            </a:r>
            <a:r>
              <a:rPr lang="ar-SA" sz="2000" b="1" dirty="0" err="1">
                <a:solidFill>
                  <a:srgbClr val="FF0000"/>
                </a:solidFill>
                <a:ea typeface="Times New Roman" pitchFamily="18" charset="0"/>
                <a:cs typeface="Simplified Arabic" pitchFamily="2" charset="-78"/>
              </a:rPr>
              <a:t>أوسكار</a:t>
            </a:r>
            <a:r>
              <a:rPr lang="ar-SA" sz="2000" b="1" dirty="0">
                <a:solidFill>
                  <a:srgbClr val="FF0000"/>
                </a:solidFill>
                <a:ea typeface="Times New Roman" pitchFamily="18" charset="0"/>
                <a:cs typeface="Simplified Arabic" pitchFamily="2" charset="-78"/>
              </a:rPr>
              <a:t> حيث قاما بنقل وزراعة أجزاء من النسيج </a:t>
            </a:r>
            <a:r>
              <a:rPr lang="ar-SA" sz="2000" b="1" dirty="0" err="1">
                <a:solidFill>
                  <a:srgbClr val="FF0000"/>
                </a:solidFill>
                <a:ea typeface="Times New Roman" pitchFamily="18" charset="0"/>
                <a:cs typeface="Simplified Arabic" pitchFamily="2" charset="-78"/>
              </a:rPr>
              <a:t>الميزنشيمي</a:t>
            </a:r>
            <a:r>
              <a:rPr lang="ar-SA" sz="2000" b="1" dirty="0">
                <a:solidFill>
                  <a:srgbClr val="FF0000"/>
                </a:solidFill>
                <a:ea typeface="Times New Roman" pitchFamily="18" charset="0"/>
                <a:cs typeface="Simplified Arabic" pitchFamily="2" charset="-78"/>
              </a:rPr>
              <a:t>(والذي سوف يحفز لتكوين </a:t>
            </a:r>
            <a:r>
              <a:rPr lang="ar-SA" sz="2000" b="1" dirty="0" err="1">
                <a:solidFill>
                  <a:srgbClr val="FF0000"/>
                </a:solidFill>
                <a:ea typeface="Times New Roman" pitchFamily="18" charset="0"/>
                <a:cs typeface="Simplified Arabic" pitchFamily="2" charset="-78"/>
              </a:rPr>
              <a:t>الممص</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الفمي</a:t>
            </a:r>
            <a:r>
              <a:rPr lang="ar-SA" sz="2000" b="1" dirty="0">
                <a:solidFill>
                  <a:srgbClr val="FF0000"/>
                </a:solidFill>
                <a:ea typeface="Times New Roman" pitchFamily="18" charset="0"/>
                <a:cs typeface="Simplified Arabic" pitchFamily="2" charset="-78"/>
              </a:rPr>
              <a:t> ) لمنطقة الطبقة المتوسطة أو </a:t>
            </a:r>
            <a:r>
              <a:rPr lang="ar-SA" sz="2000" b="1" dirty="0" err="1">
                <a:solidFill>
                  <a:srgbClr val="FF0000"/>
                </a:solidFill>
                <a:ea typeface="Times New Roman" pitchFamily="18" charset="0"/>
                <a:cs typeface="Simplified Arabic" pitchFamily="2" charset="-78"/>
              </a:rPr>
              <a:t>الميزوديرم</a:t>
            </a:r>
            <a:r>
              <a:rPr lang="ar-SA" sz="2000" b="1" dirty="0">
                <a:solidFill>
                  <a:srgbClr val="FF0000"/>
                </a:solidFill>
                <a:ea typeface="Times New Roman" pitchFamily="18" charset="0"/>
                <a:cs typeface="Simplified Arabic" pitchFamily="2" charset="-78"/>
              </a:rPr>
              <a:t> من طور المبطنة </a:t>
            </a:r>
            <a:r>
              <a:rPr lang="ar-SA" sz="2000" b="1" dirty="0" err="1">
                <a:solidFill>
                  <a:srgbClr val="FF0000"/>
                </a:solidFill>
                <a:ea typeface="Times New Roman" pitchFamily="18" charset="0"/>
                <a:cs typeface="Simplified Arabic" pitchFamily="2" charset="-78"/>
              </a:rPr>
              <a:t>الجاسترولة</a:t>
            </a:r>
            <a:r>
              <a:rPr lang="ar-SA" sz="2000" b="1" dirty="0">
                <a:solidFill>
                  <a:srgbClr val="FF0000"/>
                </a:solidFill>
                <a:ea typeface="Times New Roman" pitchFamily="18" charset="0"/>
                <a:cs typeface="Simplified Arabic" pitchFamily="2" charset="-78"/>
              </a:rPr>
              <a:t> لجنين الضفدعة وزراعتها مكان منطقة الزوائد </a:t>
            </a:r>
            <a:r>
              <a:rPr lang="ar-SA" sz="2000" b="1" dirty="0" err="1">
                <a:solidFill>
                  <a:srgbClr val="FF0000"/>
                </a:solidFill>
                <a:ea typeface="Times New Roman" pitchFamily="18" charset="0"/>
                <a:cs typeface="Simplified Arabic" pitchFamily="2" charset="-78"/>
              </a:rPr>
              <a:t>الفميه</a:t>
            </a:r>
            <a:r>
              <a:rPr lang="ar-SA" sz="2000" b="1" dirty="0">
                <a:solidFill>
                  <a:srgbClr val="FF0000"/>
                </a:solidFill>
                <a:ea typeface="Times New Roman" pitchFamily="18" charset="0"/>
                <a:cs typeface="Simplified Arabic" pitchFamily="2" charset="-78"/>
              </a:rPr>
              <a:t> لمبطنة  أو </a:t>
            </a:r>
            <a:r>
              <a:rPr lang="ar-SA" sz="2000" b="1" dirty="0" err="1">
                <a:solidFill>
                  <a:srgbClr val="FF0000"/>
                </a:solidFill>
                <a:ea typeface="Times New Roman" pitchFamily="18" charset="0"/>
                <a:cs typeface="Simplified Arabic" pitchFamily="2" charset="-78"/>
              </a:rPr>
              <a:t>جاسترولة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العلجوم</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لنيوت</a:t>
            </a:r>
            <a:r>
              <a:rPr lang="en-US" sz="2000" b="1" dirty="0">
                <a:solidFill>
                  <a:srgbClr val="FF0000"/>
                </a:solidFill>
                <a:ea typeface="Times New Roman" pitchFamily="18" charset="0"/>
                <a:cs typeface="Simplified Arabic" pitchFamily="2" charset="-78"/>
              </a:rPr>
              <a:t>Newt </a:t>
            </a:r>
            <a:r>
              <a:rPr lang="ar-SA" sz="2000" b="1" dirty="0">
                <a:solidFill>
                  <a:srgbClr val="FF0000"/>
                </a:solidFill>
                <a:ea typeface="Times New Roman" pitchFamily="18" charset="0"/>
                <a:cs typeface="Simplified Arabic" pitchFamily="2" charset="-78"/>
              </a:rPr>
              <a:t>) والعكس نقل أجزاء من النسيج </a:t>
            </a:r>
            <a:r>
              <a:rPr lang="ar-SA" sz="2000" b="1" dirty="0" err="1">
                <a:solidFill>
                  <a:srgbClr val="FF0000"/>
                </a:solidFill>
                <a:ea typeface="Times New Roman" pitchFamily="18" charset="0"/>
                <a:cs typeface="Simplified Arabic" pitchFamily="2" charset="-78"/>
              </a:rPr>
              <a:t>الميزنشمي</a:t>
            </a:r>
            <a:r>
              <a:rPr lang="ar-SA" sz="2000" b="1" dirty="0">
                <a:solidFill>
                  <a:srgbClr val="FF0000"/>
                </a:solidFill>
                <a:ea typeface="Times New Roman" pitchFamily="18" charset="0"/>
                <a:cs typeface="Simplified Arabic" pitchFamily="2" charset="-78"/>
              </a:rPr>
              <a:t> (والذي سوف يحفز لتكوين الزوائد </a:t>
            </a:r>
            <a:r>
              <a:rPr lang="ar-SA" sz="2000" b="1" dirty="0" err="1">
                <a:solidFill>
                  <a:srgbClr val="FF0000"/>
                </a:solidFill>
                <a:ea typeface="Times New Roman" pitchFamily="18" charset="0"/>
                <a:cs typeface="Simplified Arabic" pitchFamily="2" charset="-78"/>
              </a:rPr>
              <a:t>الفمية</a:t>
            </a:r>
            <a:r>
              <a:rPr lang="ar-SA" sz="2000" b="1" dirty="0">
                <a:solidFill>
                  <a:srgbClr val="FF0000"/>
                </a:solidFill>
                <a:ea typeface="Times New Roman" pitchFamily="18" charset="0"/>
                <a:cs typeface="Simplified Arabic" pitchFamily="2" charset="-78"/>
              </a:rPr>
              <a:t> )  لمنطقة القطعة المتوسطة أو </a:t>
            </a:r>
            <a:r>
              <a:rPr lang="ar-SA" sz="2000" b="1" dirty="0" err="1">
                <a:solidFill>
                  <a:srgbClr val="FF0000"/>
                </a:solidFill>
                <a:ea typeface="Times New Roman" pitchFamily="18" charset="0"/>
                <a:cs typeface="Simplified Arabic" pitchFamily="2" charset="-78"/>
              </a:rPr>
              <a:t>الميزوديرم</a:t>
            </a:r>
            <a:r>
              <a:rPr lang="ar-SA" sz="2000" b="1" dirty="0">
                <a:solidFill>
                  <a:srgbClr val="FF0000"/>
                </a:solidFill>
                <a:ea typeface="Times New Roman" pitchFamily="18" charset="0"/>
                <a:cs typeface="Simplified Arabic" pitchFamily="2" charset="-78"/>
              </a:rPr>
              <a:t> لمبطنة أو </a:t>
            </a:r>
            <a:r>
              <a:rPr lang="ar-SA" sz="2000" b="1" dirty="0" err="1">
                <a:solidFill>
                  <a:srgbClr val="FF0000"/>
                </a:solidFill>
                <a:ea typeface="Times New Roman" pitchFamily="18" charset="0"/>
                <a:cs typeface="Simplified Arabic" pitchFamily="2" charset="-78"/>
              </a:rPr>
              <a:t>الجاسترولة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العلجوم</a:t>
            </a:r>
            <a:r>
              <a:rPr lang="ar-SA" sz="2000" b="1" dirty="0">
                <a:solidFill>
                  <a:srgbClr val="FF0000"/>
                </a:solidFill>
                <a:ea typeface="Times New Roman" pitchFamily="18" charset="0"/>
                <a:cs typeface="Simplified Arabic" pitchFamily="2" charset="-78"/>
              </a:rPr>
              <a:t> وزراعتها على مبطنة أو </a:t>
            </a:r>
            <a:r>
              <a:rPr lang="ar-SA" sz="2000" b="1" dirty="0" err="1">
                <a:solidFill>
                  <a:srgbClr val="FF0000"/>
                </a:solidFill>
                <a:ea typeface="Times New Roman" pitchFamily="18" charset="0"/>
                <a:cs typeface="Simplified Arabic" pitchFamily="2" charset="-78"/>
              </a:rPr>
              <a:t>جاسترولة</a:t>
            </a:r>
            <a:r>
              <a:rPr lang="ar-SA" sz="2000" b="1" dirty="0">
                <a:solidFill>
                  <a:srgbClr val="FF0000"/>
                </a:solidFill>
                <a:ea typeface="Times New Roman" pitchFamily="18" charset="0"/>
                <a:cs typeface="Simplified Arabic" pitchFamily="2" charset="-78"/>
              </a:rPr>
              <a:t>  الضفدعة ، فالنتيجة كان أن تكون </a:t>
            </a:r>
            <a:r>
              <a:rPr lang="ar-SA" sz="2000" b="1" dirty="0" err="1">
                <a:solidFill>
                  <a:srgbClr val="FF0000"/>
                </a:solidFill>
                <a:ea typeface="Times New Roman" pitchFamily="18" charset="0"/>
                <a:cs typeface="Simplified Arabic" pitchFamily="2" charset="-78"/>
              </a:rPr>
              <a:t>ممص</a:t>
            </a:r>
            <a:r>
              <a:rPr lang="ar-SA" sz="2000" b="1" dirty="0">
                <a:solidFill>
                  <a:srgbClr val="FF0000"/>
                </a:solidFill>
                <a:ea typeface="Times New Roman" pitchFamily="18" charset="0"/>
                <a:cs typeface="Simplified Arabic" pitchFamily="2" charset="-78"/>
              </a:rPr>
              <a:t> فمي(من النسيج </a:t>
            </a:r>
            <a:r>
              <a:rPr lang="ar-SA" sz="2000" b="1" dirty="0" err="1">
                <a:solidFill>
                  <a:srgbClr val="FF0000"/>
                </a:solidFill>
                <a:ea typeface="Times New Roman" pitchFamily="18" charset="0"/>
                <a:cs typeface="Simplified Arabic" pitchFamily="2" charset="-78"/>
              </a:rPr>
              <a:t>الطلائي</a:t>
            </a:r>
            <a:r>
              <a:rPr lang="ar-SA" sz="2000" b="1" dirty="0">
                <a:solidFill>
                  <a:srgbClr val="FF0000"/>
                </a:solidFill>
                <a:ea typeface="Times New Roman" pitchFamily="18" charset="0"/>
                <a:cs typeface="Simplified Arabic" pitchFamily="2" charset="-78"/>
              </a:rPr>
              <a:t> ) </a:t>
            </a:r>
            <a:r>
              <a:rPr lang="ar-SA" sz="2000" b="1" dirty="0" err="1">
                <a:solidFill>
                  <a:srgbClr val="FF0000"/>
                </a:solidFill>
                <a:ea typeface="Times New Roman" pitchFamily="18" charset="0"/>
                <a:cs typeface="Simplified Arabic" pitchFamily="2" charset="-78"/>
              </a:rPr>
              <a:t>للعلجوم</a:t>
            </a:r>
            <a:r>
              <a:rPr lang="ar-SA" sz="2000" b="1" dirty="0">
                <a:solidFill>
                  <a:srgbClr val="FF0000"/>
                </a:solidFill>
                <a:ea typeface="Times New Roman" pitchFamily="18" charset="0"/>
                <a:cs typeface="Simplified Arabic" pitchFamily="2" charset="-78"/>
              </a:rPr>
              <a:t> أو </a:t>
            </a:r>
            <a:r>
              <a:rPr lang="ar-SA" sz="2000" b="1" dirty="0" err="1">
                <a:solidFill>
                  <a:srgbClr val="FF0000"/>
                </a:solidFill>
                <a:ea typeface="Times New Roman" pitchFamily="18" charset="0"/>
                <a:cs typeface="Simplified Arabic" pitchFamily="2" charset="-78"/>
              </a:rPr>
              <a:t>النيوت</a:t>
            </a:r>
            <a:r>
              <a:rPr lang="ar-SA" sz="2000" b="1" dirty="0">
                <a:solidFill>
                  <a:srgbClr val="FF0000"/>
                </a:solidFill>
                <a:ea typeface="Times New Roman" pitchFamily="18" charset="0"/>
                <a:cs typeface="Simplified Arabic" pitchFamily="2" charset="-78"/>
              </a:rPr>
              <a:t> وزائد </a:t>
            </a:r>
            <a:r>
              <a:rPr lang="ar-SA" sz="2000" b="1" dirty="0" err="1">
                <a:solidFill>
                  <a:srgbClr val="FF0000"/>
                </a:solidFill>
                <a:ea typeface="Times New Roman" pitchFamily="18" charset="0"/>
                <a:cs typeface="Simplified Arabic" pitchFamily="2" charset="-78"/>
              </a:rPr>
              <a:t>فمية</a:t>
            </a:r>
            <a:r>
              <a:rPr lang="ar-SA" sz="2000" b="1" dirty="0">
                <a:solidFill>
                  <a:srgbClr val="FF0000"/>
                </a:solidFill>
                <a:ea typeface="Times New Roman" pitchFamily="18" charset="0"/>
                <a:cs typeface="Simplified Arabic" pitchFamily="2" charset="-78"/>
              </a:rPr>
              <a:t> </a:t>
            </a:r>
            <a:r>
              <a:rPr lang="ar-SA" sz="2000" b="1" dirty="0" err="1">
                <a:solidFill>
                  <a:srgbClr val="FF0000"/>
                </a:solidFill>
                <a:ea typeface="Times New Roman" pitchFamily="18" charset="0"/>
                <a:cs typeface="Simplified Arabic" pitchFamily="2" charset="-78"/>
              </a:rPr>
              <a:t>للنيوت</a:t>
            </a:r>
            <a:r>
              <a:rPr lang="ar-SA" sz="2000" b="1" dirty="0">
                <a:solidFill>
                  <a:srgbClr val="FF0000"/>
                </a:solidFill>
                <a:ea typeface="Times New Roman" pitchFamily="18" charset="0"/>
                <a:cs typeface="Simplified Arabic" pitchFamily="2" charset="-78"/>
              </a:rPr>
              <a:t> على جنين الضفدعة .</a:t>
            </a:r>
            <a:endParaRPr lang="en-US" sz="1900" dirty="0">
              <a:solidFill>
                <a:srgbClr val="FF0000"/>
              </a:solidFill>
            </a:endParaRPr>
          </a:p>
          <a:p>
            <a:pPr algn="r" rtl="1" eaLnBrk="0" hangingPunct="0"/>
            <a:r>
              <a:rPr lang="ar-SA" sz="2000" b="1" dirty="0">
                <a:solidFill>
                  <a:srgbClr val="FF0000"/>
                </a:solidFill>
                <a:cs typeface="Simplified Arabic" pitchFamily="2" charset="-78"/>
              </a:rPr>
              <a:t> من هذا يتضح أن النسيج </a:t>
            </a:r>
            <a:r>
              <a:rPr lang="ar-SA" sz="2000" b="1" dirty="0" err="1">
                <a:solidFill>
                  <a:srgbClr val="FF0000"/>
                </a:solidFill>
                <a:cs typeface="Simplified Arabic" pitchFamily="2" charset="-78"/>
              </a:rPr>
              <a:t>الطلائي</a:t>
            </a:r>
            <a:r>
              <a:rPr lang="ar-SA" sz="2000" b="1" dirty="0">
                <a:solidFill>
                  <a:srgbClr val="FF0000"/>
                </a:solidFill>
                <a:cs typeface="Simplified Arabic" pitchFamily="2" charset="-78"/>
              </a:rPr>
              <a:t> </a:t>
            </a:r>
            <a:r>
              <a:rPr lang="ar-SA" sz="2000" b="1" dirty="0" err="1">
                <a:solidFill>
                  <a:srgbClr val="FF0000"/>
                </a:solidFill>
                <a:cs typeface="Simplified Arabic" pitchFamily="2" charset="-78"/>
              </a:rPr>
              <a:t>للنيوت</a:t>
            </a:r>
            <a:r>
              <a:rPr lang="ar-SA" sz="2000" b="1" dirty="0">
                <a:solidFill>
                  <a:srgbClr val="FF0000"/>
                </a:solidFill>
                <a:cs typeface="Simplified Arabic" pitchFamily="2" charset="-78"/>
              </a:rPr>
              <a:t> استجاب للمحفز الصادر من النسيج </a:t>
            </a:r>
            <a:r>
              <a:rPr lang="ar-SA" sz="2000" b="1" dirty="0" err="1">
                <a:solidFill>
                  <a:srgbClr val="FF0000"/>
                </a:solidFill>
                <a:cs typeface="Simplified Arabic" pitchFamily="2" charset="-78"/>
              </a:rPr>
              <a:t>المزنشيمي</a:t>
            </a:r>
            <a:r>
              <a:rPr lang="ar-SA" sz="2000" b="1" dirty="0">
                <a:solidFill>
                  <a:srgbClr val="FF0000"/>
                </a:solidFill>
                <a:cs typeface="Simplified Arabic" pitchFamily="2" charset="-78"/>
              </a:rPr>
              <a:t> لجنين الضفدعة فتحول إلى </a:t>
            </a:r>
            <a:r>
              <a:rPr lang="ar-SA" sz="2000" b="1" dirty="0" err="1">
                <a:solidFill>
                  <a:srgbClr val="FF0000"/>
                </a:solidFill>
                <a:cs typeface="Simplified Arabic" pitchFamily="2" charset="-78"/>
              </a:rPr>
              <a:t>ممص</a:t>
            </a:r>
            <a:r>
              <a:rPr lang="ar-SA" sz="2000" b="1" dirty="0">
                <a:solidFill>
                  <a:srgbClr val="FF0000"/>
                </a:solidFill>
                <a:cs typeface="Simplified Arabic" pitchFamily="2" charset="-78"/>
              </a:rPr>
              <a:t> فمي والعكس تم تحفيز تكوين الزائد </a:t>
            </a:r>
            <a:r>
              <a:rPr lang="ar-SA" sz="2000" b="1" dirty="0" err="1">
                <a:solidFill>
                  <a:srgbClr val="FF0000"/>
                </a:solidFill>
                <a:cs typeface="Simplified Arabic" pitchFamily="2" charset="-78"/>
              </a:rPr>
              <a:t>الفمية</a:t>
            </a:r>
            <a:r>
              <a:rPr lang="ar-SA" sz="2000" b="1" dirty="0">
                <a:solidFill>
                  <a:srgbClr val="FF0000"/>
                </a:solidFill>
                <a:cs typeface="Simplified Arabic" pitchFamily="2" charset="-78"/>
              </a:rPr>
              <a:t> على جنين الضفدعة بواسطة النسيج </a:t>
            </a:r>
            <a:r>
              <a:rPr lang="ar-SA" sz="2000" b="1" dirty="0" err="1">
                <a:solidFill>
                  <a:srgbClr val="FF0000"/>
                </a:solidFill>
                <a:cs typeface="Simplified Arabic" pitchFamily="2" charset="-78"/>
              </a:rPr>
              <a:t>الميزنشيمي</a:t>
            </a:r>
            <a:r>
              <a:rPr lang="ar-SA" sz="2000" b="1" dirty="0">
                <a:solidFill>
                  <a:srgbClr val="FF0000"/>
                </a:solidFill>
                <a:cs typeface="Simplified Arabic" pitchFamily="2" charset="-78"/>
              </a:rPr>
              <a:t> المحفز </a:t>
            </a:r>
            <a:r>
              <a:rPr lang="ar-SA" sz="2000" b="1" dirty="0" err="1">
                <a:solidFill>
                  <a:srgbClr val="FF0000"/>
                </a:solidFill>
                <a:cs typeface="Simplified Arabic" pitchFamily="2" charset="-78"/>
              </a:rPr>
              <a:t>للنيوت</a:t>
            </a:r>
            <a:r>
              <a:rPr lang="ar-SA" sz="2000" b="1" dirty="0">
                <a:solidFill>
                  <a:srgbClr val="FF0000"/>
                </a:solidFill>
                <a:cs typeface="Simplified Arabic" pitchFamily="2" charset="-78"/>
              </a:rPr>
              <a:t>.</a:t>
            </a:r>
            <a:endParaRPr lang="en-US" sz="2800" dirty="0">
              <a:solidFill>
                <a:srgbClr val="FF0000"/>
              </a:solidFill>
            </a:endParaRPr>
          </a:p>
        </p:txBody>
      </p:sp>
      <p:pic>
        <p:nvPicPr>
          <p:cNvPr id="33798" name="Picture 4" descr="C:\DOCUME~1\FREEUS~1\LOCALS~1\Temp\~LWF00001.jpg"/>
          <p:cNvPicPr>
            <a:picLocks noChangeAspect="1" noChangeArrowheads="1"/>
          </p:cNvPicPr>
          <p:nvPr/>
        </p:nvPicPr>
        <p:blipFill>
          <a:blip r:embed="rId2" r:link="rId3"/>
          <a:srcRect/>
          <a:stretch>
            <a:fillRect/>
          </a:stretch>
        </p:blipFill>
        <p:spPr bwMode="auto">
          <a:xfrm>
            <a:off x="561975" y="549275"/>
            <a:ext cx="3095625" cy="5689600"/>
          </a:xfrm>
          <a:prstGeom prst="rect">
            <a:avLst/>
          </a:prstGeom>
          <a:noFill/>
          <a:ln w="9525">
            <a:noFill/>
            <a:miter lim="800000"/>
            <a:headEnd/>
            <a:tailEnd/>
          </a:ln>
        </p:spPr>
      </p:pic>
      <p:sp>
        <p:nvSpPr>
          <p:cNvPr id="33799" name="Line 7"/>
          <p:cNvSpPr>
            <a:spLocks noChangeShapeType="1"/>
          </p:cNvSpPr>
          <p:nvPr/>
        </p:nvSpPr>
        <p:spPr bwMode="auto">
          <a:xfrm flipV="1">
            <a:off x="2555875" y="1125538"/>
            <a:ext cx="503238" cy="1511300"/>
          </a:xfrm>
          <a:prstGeom prst="line">
            <a:avLst/>
          </a:prstGeom>
          <a:noFill/>
          <a:ln w="9525">
            <a:solidFill>
              <a:schemeClr val="tx1"/>
            </a:solidFill>
            <a:round/>
            <a:headEnd/>
            <a:tailEnd type="triangle" w="med" len="med"/>
          </a:ln>
        </p:spPr>
        <p:txBody>
          <a:bodyPr/>
          <a:lstStyle/>
          <a:p>
            <a:endParaRPr lang="en-US"/>
          </a:p>
        </p:txBody>
      </p:sp>
      <p:sp>
        <p:nvSpPr>
          <p:cNvPr id="33800" name="Rectangle 8"/>
          <p:cNvSpPr>
            <a:spLocks noChangeArrowheads="1"/>
          </p:cNvSpPr>
          <p:nvPr/>
        </p:nvSpPr>
        <p:spPr bwMode="auto">
          <a:xfrm>
            <a:off x="1258888" y="3357563"/>
            <a:ext cx="1152525" cy="358775"/>
          </a:xfrm>
          <a:prstGeom prst="rect">
            <a:avLst/>
          </a:prstGeom>
          <a:solidFill>
            <a:schemeClr val="accent1"/>
          </a:solidFill>
          <a:ln w="9525">
            <a:solidFill>
              <a:schemeClr val="tx1"/>
            </a:solidFill>
            <a:miter lim="800000"/>
            <a:headEnd/>
            <a:tailEnd/>
          </a:ln>
        </p:spPr>
        <p:txBody>
          <a:bodyPr wrap="none" anchor="ctr"/>
          <a:lstStyle/>
          <a:p>
            <a:pPr algn="ctr"/>
            <a:r>
              <a:rPr lang="ar-SA" sz="1600"/>
              <a:t>يرقة الضقدعة</a:t>
            </a:r>
            <a:endParaRPr lang="en-US" sz="1600"/>
          </a:p>
        </p:txBody>
      </p:sp>
      <p:sp>
        <p:nvSpPr>
          <p:cNvPr id="33801" name="Rectangle 9"/>
          <p:cNvSpPr>
            <a:spLocks noChangeArrowheads="1"/>
          </p:cNvSpPr>
          <p:nvPr/>
        </p:nvSpPr>
        <p:spPr bwMode="auto">
          <a:xfrm>
            <a:off x="323850" y="3357563"/>
            <a:ext cx="793750" cy="358775"/>
          </a:xfrm>
          <a:prstGeom prst="rect">
            <a:avLst/>
          </a:prstGeom>
          <a:solidFill>
            <a:schemeClr val="accent1"/>
          </a:solidFill>
          <a:ln w="9525">
            <a:solidFill>
              <a:schemeClr val="tx1"/>
            </a:solidFill>
            <a:miter lim="800000"/>
            <a:headEnd/>
            <a:tailEnd/>
          </a:ln>
        </p:spPr>
        <p:txBody>
          <a:bodyPr wrap="none" anchor="ctr"/>
          <a:lstStyle/>
          <a:p>
            <a:pPr algn="ctr"/>
            <a:r>
              <a:rPr lang="ar-SA" sz="1600"/>
              <a:t>يرقة التيوت</a:t>
            </a:r>
            <a:endParaRPr lang="en-US" sz="1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28600"/>
            <a:ext cx="6553200" cy="579967"/>
          </a:xfrm>
          <a:prstGeom prst="rect">
            <a:avLst/>
          </a:prstGeom>
          <a:noFill/>
        </p:spPr>
        <p:txBody>
          <a:bodyPr wrap="square" rtlCol="0">
            <a:spAutoFit/>
          </a:bodyPr>
          <a:lstStyle/>
          <a:p>
            <a:pPr algn="just">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the avian embryos</a:t>
            </a:r>
          </a:p>
        </p:txBody>
      </p:sp>
      <p:sp>
        <p:nvSpPr>
          <p:cNvPr id="3" name="TextBox 2"/>
          <p:cNvSpPr txBox="1"/>
          <p:nvPr/>
        </p:nvSpPr>
        <p:spPr>
          <a:xfrm>
            <a:off x="1143000" y="914400"/>
            <a:ext cx="73152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Waddington (1933)</a:t>
            </a:r>
            <a:r>
              <a:rPr lang="en-US" sz="2200" dirty="0" smtClean="0">
                <a:latin typeface="Times New Roman" pitchFamily="18" charset="0"/>
                <a:cs typeface="Times New Roman" pitchFamily="18" charset="0"/>
              </a:rPr>
              <a:t> discovered embryonic organizers in birds embryos, namely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Hensen</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node</a:t>
            </a:r>
            <a:r>
              <a:rPr lang="en-US" sz="2200" dirty="0" smtClean="0">
                <a:latin typeface="Times New Roman" pitchFamily="18" charset="0"/>
                <a:cs typeface="Times New Roman" pitchFamily="18" charset="0"/>
              </a:rPr>
              <a:t>, it is working on the composition another embryo (neural tube and embryo trunk) when the transfer of </a:t>
            </a:r>
            <a:r>
              <a:rPr lang="en-US" sz="2200" dirty="0" err="1" smtClean="0">
                <a:latin typeface="Times New Roman" pitchFamily="18" charset="0"/>
                <a:cs typeface="Times New Roman" pitchFamily="18" charset="0"/>
              </a:rPr>
              <a:t>Hensen</a:t>
            </a:r>
            <a:r>
              <a:rPr lang="en-US" sz="2200" dirty="0" smtClean="0">
                <a:latin typeface="Times New Roman" pitchFamily="18" charset="0"/>
                <a:cs typeface="Times New Roman" pitchFamily="18" charset="0"/>
              </a:rPr>
              <a:t> node of chicken embryo in the lining stage or early gastrula and cultivated on the embryonic disk of embryo duck in the same age, these lead to formation of  secondary embryo on the recipient embryo (Fig. 21).</a:t>
            </a:r>
          </a:p>
        </p:txBody>
      </p:sp>
      <p:pic>
        <p:nvPicPr>
          <p:cNvPr id="4" name="Picture 9" descr="C:\DOCUME~1\FREEUS~1\LOCALS~1\Temp\~LWF00011.jpg"/>
          <p:cNvPicPr>
            <a:picLocks noChangeAspect="1" noChangeArrowheads="1"/>
          </p:cNvPicPr>
          <p:nvPr/>
        </p:nvPicPr>
        <p:blipFill>
          <a:blip r:embed="rId3" r:link="rId4"/>
          <a:srcRect/>
          <a:stretch>
            <a:fillRect/>
          </a:stretch>
        </p:blipFill>
        <p:spPr bwMode="auto">
          <a:xfrm>
            <a:off x="1398588" y="4495800"/>
            <a:ext cx="6145212"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19600" y="0"/>
            <a:ext cx="4419600" cy="669414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 experiment conducted on the transfer and cultivation of parts of birds embryos (chicken) to study the relationship between inducing tissue and responding tissue.</a:t>
            </a:r>
          </a:p>
          <a:p>
            <a:pPr algn="just">
              <a:lnSpc>
                <a:spcPct val="150000"/>
              </a:lnSpc>
            </a:pPr>
            <a:r>
              <a:rPr lang="en-US" sz="2200" dirty="0" smtClean="0">
                <a:latin typeface="Times New Roman" pitchFamily="18" charset="0"/>
                <a:cs typeface="Times New Roman" pitchFamily="18" charset="0"/>
              </a:rPr>
              <a:t>Mesoderm of wing has been transferred and cultivated instead of Mesoderm of leg and under the outer layer (ectoderm) in the early chicken embryo and vice verse. The result that is leg formed instead of wing and wing formed instead of leg. (Fig. 22).</a:t>
            </a:r>
          </a:p>
        </p:txBody>
      </p:sp>
      <p:pic>
        <p:nvPicPr>
          <p:cNvPr id="5" name="Picture 8" descr="C:\DOCUME~1\FREEUS~1\LOCALS~1\Temp\~LWF00031.jpg"/>
          <p:cNvPicPr>
            <a:picLocks noChangeAspect="1" noChangeArrowheads="1"/>
          </p:cNvPicPr>
          <p:nvPr/>
        </p:nvPicPr>
        <p:blipFill>
          <a:blip r:embed="rId3" r:link="rId4"/>
          <a:srcRect/>
          <a:stretch>
            <a:fillRect/>
          </a:stretch>
        </p:blipFill>
        <p:spPr bwMode="auto">
          <a:xfrm>
            <a:off x="954088" y="403225"/>
            <a:ext cx="3389312" cy="3787775"/>
          </a:xfrm>
          <a:prstGeom prst="rect">
            <a:avLst/>
          </a:prstGeom>
          <a:noFill/>
          <a:ln w="9525">
            <a:noFill/>
            <a:miter lim="800000"/>
            <a:headEnd/>
            <a:tailEnd/>
          </a:ln>
        </p:spPr>
      </p:pic>
      <p:pic>
        <p:nvPicPr>
          <p:cNvPr id="6" name="Picture 16" descr="~LWF00091"/>
          <p:cNvPicPr>
            <a:picLocks noChangeAspect="1" noChangeArrowheads="1"/>
          </p:cNvPicPr>
          <p:nvPr/>
        </p:nvPicPr>
        <p:blipFill>
          <a:blip r:embed="rId5"/>
          <a:srcRect/>
          <a:stretch>
            <a:fillRect/>
          </a:stretch>
        </p:blipFill>
        <p:spPr bwMode="auto">
          <a:xfrm>
            <a:off x="990600" y="4191000"/>
            <a:ext cx="3200400"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252008"/>
            <a:ext cx="7239000" cy="1938992"/>
          </a:xfrm>
          <a:prstGeom prst="rect">
            <a:avLst/>
          </a:prstGeom>
          <a:solidFill>
            <a:srgbClr val="FFE0C1"/>
          </a:solidFill>
        </p:spPr>
        <p:txBody>
          <a:bodyPr wrap="square" rtlCol="0">
            <a:spAutoFit/>
          </a:bodyPr>
          <a:lstStyle/>
          <a:p>
            <a:pPr algn="just" rtl="1">
              <a:lnSpc>
                <a:spcPct val="150000"/>
              </a:lnSpc>
            </a:pPr>
            <a:r>
              <a:rPr lang="en-US"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ومن هذه التجربة نستنتج انه على الرغم من أن الطبقة المتوسطة وهي في المرحلة الجنينية المبكرة تكاد تكون واحدة إلا أنها أعطت تحفيز مختلف فالأمامية تعطي ريش وجناح والخلفية تعطي حراشف و أرجل.أو بما يعرف الخاصية المكانية أو الموقعية للمحفز   </a:t>
            </a:r>
            <a:r>
              <a:rPr lang="en-US" sz="2000" b="1" dirty="0" smtClean="0">
                <a:latin typeface="Simplified Arabic" pitchFamily="18" charset="-78"/>
                <a:cs typeface="Simplified Arabic" pitchFamily="18" charset="-78"/>
              </a:rPr>
              <a:t>Regional Specificity of Induction)</a:t>
            </a:r>
            <a:r>
              <a:rPr lang="ar-SA" sz="2000" b="1" dirty="0" smtClean="0">
                <a:latin typeface="Simplified Arabic" pitchFamily="18" charset="-78"/>
                <a:cs typeface="Simplified Arabic" pitchFamily="18" charset="-78"/>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1356985"/>
            <a:ext cx="71628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Due to the nature of the growth of the mammalian embryo experiments conducted mostly on the stage of cleavage or in the form of cell transplantation tissue. When the destruction of one cell of an embryo mouse, in tow cell stage, the other cell grow and give the full embryo, as well as when the separation tow cell phase or four cells of an embryo sheep and their development to the blastula stage then transferred to the recipient mother physiological ready to receive the embryos, all each cell give full embryo (Fig. 23). </a:t>
            </a:r>
          </a:p>
        </p:txBody>
      </p:sp>
      <p:sp>
        <p:nvSpPr>
          <p:cNvPr id="5" name="TextBox 4"/>
          <p:cNvSpPr txBox="1"/>
          <p:nvPr/>
        </p:nvSpPr>
        <p:spPr>
          <a:xfrm>
            <a:off x="1219200" y="404336"/>
            <a:ext cx="7315200" cy="738664"/>
          </a:xfrm>
          <a:prstGeom prst="rect">
            <a:avLst/>
          </a:prstGeom>
          <a:noFill/>
        </p:spPr>
        <p:txBody>
          <a:bodyPr wrap="square" rtlCol="0">
            <a:spAutoFit/>
          </a:bodyPr>
          <a:lstStyle/>
          <a:p>
            <a:pPr>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mammals</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DOCUME~1\FREEUS~1\LOCALS~1\Temp\~LWF00041.jpg"/>
          <p:cNvPicPr>
            <a:picLocks noChangeAspect="1" noChangeArrowheads="1"/>
          </p:cNvPicPr>
          <p:nvPr/>
        </p:nvPicPr>
        <p:blipFill>
          <a:blip r:embed="rId3" r:link="rId4"/>
          <a:srcRect/>
          <a:stretch>
            <a:fillRect/>
          </a:stretch>
        </p:blipFill>
        <p:spPr bwMode="auto">
          <a:xfrm>
            <a:off x="1066800" y="304800"/>
            <a:ext cx="4724400" cy="4724400"/>
          </a:xfrm>
          <a:prstGeom prst="rect">
            <a:avLst/>
          </a:prstGeom>
          <a:noFill/>
          <a:ln w="9525">
            <a:noFill/>
            <a:miter lim="800000"/>
            <a:headEnd/>
            <a:tailEnd/>
          </a:ln>
        </p:spPr>
      </p:pic>
      <p:pic>
        <p:nvPicPr>
          <p:cNvPr id="5" name="Picture 4" descr="C:\DOCUME~1\FREEUS~1\LOCALS~1\Temp\~LWF00051.jpg"/>
          <p:cNvPicPr>
            <a:picLocks noChangeAspect="1" noChangeArrowheads="1"/>
          </p:cNvPicPr>
          <p:nvPr/>
        </p:nvPicPr>
        <p:blipFill>
          <a:blip r:embed="rId5" r:link="rId6"/>
          <a:srcRect/>
          <a:stretch>
            <a:fillRect/>
          </a:stretch>
        </p:blipFill>
        <p:spPr bwMode="auto">
          <a:xfrm>
            <a:off x="4598988" y="4495800"/>
            <a:ext cx="4011612"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52400"/>
            <a:ext cx="6400800" cy="830997"/>
          </a:xfrm>
          <a:prstGeom prst="rect">
            <a:avLst/>
          </a:prstGeom>
          <a:noFill/>
        </p:spPr>
        <p:txBody>
          <a:bodyPr wrap="square" rtlCol="0">
            <a:spAutoFit/>
          </a:bodyPr>
          <a:lstStyle/>
          <a:p>
            <a:pPr algn="ct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Interpretation of the organizers work and embryonic induction</a:t>
            </a:r>
          </a:p>
        </p:txBody>
      </p:sp>
      <p:sp>
        <p:nvSpPr>
          <p:cNvPr id="3" name="TextBox 2"/>
          <p:cNvSpPr txBox="1"/>
          <p:nvPr/>
        </p:nvSpPr>
        <p:spPr>
          <a:xfrm>
            <a:off x="1295400" y="1143000"/>
            <a:ext cx="7543800" cy="461665"/>
          </a:xfrm>
          <a:prstGeom prst="rect">
            <a:avLst/>
          </a:prstGeom>
          <a:noFill/>
        </p:spPr>
        <p:txBody>
          <a:bodyPr wrap="square" rtlCol="0">
            <a:spAutoFit/>
          </a:bodyPr>
          <a:lstStyle/>
          <a:p>
            <a:pPr rtl="1"/>
            <a:r>
              <a:rPr lang="ar-SA" sz="2000" b="1" dirty="0" smtClean="0">
                <a:solidFill>
                  <a:srgbClr val="FF0000"/>
                </a:solidFill>
                <a:latin typeface="Simplified Arabic" pitchFamily="18" charset="-78"/>
                <a:cs typeface="Simplified Arabic" pitchFamily="18" charset="-78"/>
              </a:rPr>
              <a:t>تفسير عمل المنظمات الجنينية أولا : الاتصال الخلوي     </a:t>
            </a:r>
            <a:r>
              <a:rPr lang="en-US" sz="2400" b="1" dirty="0" smtClean="0">
                <a:solidFill>
                  <a:srgbClr val="FF0000"/>
                </a:solidFill>
                <a:latin typeface="Simplified Arabic" pitchFamily="18" charset="-78"/>
                <a:cs typeface="Simplified Arabic" pitchFamily="18" charset="-78"/>
              </a:rPr>
              <a:t>Cellular Contact</a:t>
            </a:r>
            <a:r>
              <a:rPr lang="ar-SA" sz="2400" b="1" dirty="0" smtClean="0">
                <a:solidFill>
                  <a:srgbClr val="FF0000"/>
                </a:solidFill>
                <a:latin typeface="Simplified Arabic" pitchFamily="18" charset="-78"/>
                <a:cs typeface="Simplified Arabic" pitchFamily="18" charset="-78"/>
              </a:rPr>
              <a:t>  </a:t>
            </a:r>
            <a:endParaRPr lang="ar-SA" sz="2000" b="1" dirty="0" smtClean="0">
              <a:solidFill>
                <a:srgbClr val="FF0000"/>
              </a:solidFill>
              <a:latin typeface="Simplified Arabic" pitchFamily="18" charset="-78"/>
              <a:cs typeface="Simplified Arabic" pitchFamily="18" charset="-78"/>
            </a:endParaRPr>
          </a:p>
        </p:txBody>
      </p:sp>
      <p:sp>
        <p:nvSpPr>
          <p:cNvPr id="4" name="TextBox 3"/>
          <p:cNvSpPr txBox="1"/>
          <p:nvPr/>
        </p:nvSpPr>
        <p:spPr>
          <a:xfrm>
            <a:off x="1447800" y="1610648"/>
            <a:ext cx="72390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Several experiments have been carried out to see how the effect process occurs between the inducing tissue and responding tissue? and the first experiments were that explain did the direct cell contact between the inducing and responding tissue is important for the process of embryonic induction and then happened cellular differentiation of responding tissue?.</a:t>
            </a:r>
            <a:endParaRPr lang="ar-SA" sz="2200" b="1" dirty="0" smtClean="0">
              <a:latin typeface="Times New Roman" pitchFamily="18" charset="0"/>
              <a:cs typeface="Times New Roman" pitchFamily="18" charset="0"/>
            </a:endParaRPr>
          </a:p>
        </p:txBody>
      </p:sp>
      <p:sp>
        <p:nvSpPr>
          <p:cNvPr id="9" name="TextBox 8"/>
          <p:cNvSpPr txBox="1"/>
          <p:nvPr/>
        </p:nvSpPr>
        <p:spPr>
          <a:xfrm>
            <a:off x="1371600" y="5165973"/>
            <a:ext cx="73152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well as the presence of cells of the dorsal cord under the outer layer cells or </a:t>
            </a:r>
            <a:r>
              <a:rPr lang="en-US" sz="2200" dirty="0" err="1" smtClean="0">
                <a:latin typeface="Times New Roman" pitchFamily="18" charset="0"/>
                <a:cs typeface="Times New Roman" pitchFamily="18" charset="0"/>
              </a:rPr>
              <a:t>ectroderm</a:t>
            </a:r>
            <a:r>
              <a:rPr lang="en-US" sz="2200" dirty="0" smtClean="0">
                <a:latin typeface="Times New Roman" pitchFamily="18" charset="0"/>
                <a:cs typeface="Times New Roman" pitchFamily="18" charset="0"/>
              </a:rPr>
              <a:t> is necessary to form the neural tube.</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edg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DOCUME~1\FREEUS~1\LOCALS~1\Temp\~LWF00071.jpg"/>
          <p:cNvPicPr>
            <a:picLocks noChangeAspect="1" noChangeArrowheads="1"/>
          </p:cNvPicPr>
          <p:nvPr/>
        </p:nvPicPr>
        <p:blipFill>
          <a:blip r:embed="rId2" r:link="rId3"/>
          <a:srcRect/>
          <a:stretch>
            <a:fillRect/>
          </a:stretch>
        </p:blipFill>
        <p:spPr bwMode="auto">
          <a:xfrm>
            <a:off x="1676400" y="3429000"/>
            <a:ext cx="6781800" cy="3276600"/>
          </a:xfrm>
          <a:prstGeom prst="rect">
            <a:avLst/>
          </a:prstGeom>
          <a:noFill/>
          <a:ln w="9525">
            <a:noFill/>
            <a:miter lim="800000"/>
            <a:headEnd/>
            <a:tailEnd/>
          </a:ln>
        </p:spPr>
      </p:pic>
      <p:pic>
        <p:nvPicPr>
          <p:cNvPr id="3" name="Picture 4" descr="C:\DOCUME~1\FREEUS~1\LOCALS~1\Temp\~LWF00141.jpg"/>
          <p:cNvPicPr>
            <a:picLocks noChangeAspect="1" noChangeArrowheads="1"/>
          </p:cNvPicPr>
          <p:nvPr/>
        </p:nvPicPr>
        <p:blipFill>
          <a:blip r:embed="rId4" r:link="rId5"/>
          <a:srcRect/>
          <a:stretch>
            <a:fillRect/>
          </a:stretch>
        </p:blipFill>
        <p:spPr bwMode="auto">
          <a:xfrm>
            <a:off x="1143000" y="227012"/>
            <a:ext cx="7748588" cy="3125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645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is indicated by culture experiments of cells and tissues that the cultivation of the dorsal cord cells or cells of the </a:t>
            </a:r>
            <a:r>
              <a:rPr lang="en-US" sz="2200" dirty="0" err="1" smtClean="0">
                <a:latin typeface="Times New Roman" pitchFamily="18" charset="0"/>
                <a:cs typeface="Times New Roman" pitchFamily="18" charset="0"/>
              </a:rPr>
              <a:t>somites</a:t>
            </a:r>
            <a:r>
              <a:rPr lang="en-US" sz="2200" dirty="0" smtClean="0">
                <a:latin typeface="Times New Roman" pitchFamily="18" charset="0"/>
                <a:cs typeface="Times New Roman" pitchFamily="18" charset="0"/>
              </a:rPr>
              <a:t>, each alone, this does not lead to the formation of cartilage tissue, but when cultivated with some, this leads to the formation of cartilage tissue (Fig. 24).</a:t>
            </a:r>
            <a:endParaRPr lang="ar-SA" sz="2200" b="1" dirty="0" smtClean="0">
              <a:latin typeface="Times New Roman" pitchFamily="18" charset="0"/>
              <a:cs typeface="Times New Roman" pitchFamily="18" charset="0"/>
            </a:endParaRPr>
          </a:p>
        </p:txBody>
      </p:sp>
      <p:sp>
        <p:nvSpPr>
          <p:cNvPr id="6" name="TextBox 5"/>
          <p:cNvSpPr txBox="1"/>
          <p:nvPr/>
        </p:nvSpPr>
        <p:spPr>
          <a:xfrm>
            <a:off x="1371600" y="5689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As is well known that the existence of the relationship and the closeness between animal pole cells (the outer layer or ectoderm) and the vegetative pole cells (the inner layer or endoderm) is needed to form cells of the middle layer (</a:t>
            </a:r>
            <a:r>
              <a:rPr lang="en-US" sz="2200" dirty="0" err="1" smtClean="0">
                <a:latin typeface="Times New Roman" pitchFamily="18" charset="0"/>
                <a:cs typeface="Times New Roman" pitchFamily="18" charset="0"/>
              </a:rPr>
              <a:t>Mezoderm</a:t>
            </a:r>
            <a:r>
              <a:rPr lang="en-US" sz="2200" dirty="0" smtClean="0">
                <a:latin typeface="Times New Roman" pitchFamily="18" charset="0"/>
                <a:cs typeface="Times New Roman" pitchFamily="18" charset="0"/>
              </a:rPr>
              <a:t>)</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
            <a:ext cx="6324600" cy="1242648"/>
          </a:xfrm>
          <a:prstGeom prst="rect">
            <a:avLst/>
          </a:prstGeom>
          <a:noFill/>
        </p:spPr>
        <p:txBody>
          <a:bodyPr wrap="square" rtlCol="0">
            <a:spAutoFit/>
          </a:bodyPr>
          <a:lstStyle/>
          <a:p>
            <a:pPr algn="ctr" rtl="1">
              <a:lnSpc>
                <a:spcPct val="150000"/>
              </a:lnSpc>
              <a:defRPr/>
            </a:pPr>
            <a:r>
              <a:rPr lang="ar-SA"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الحث الجنيني والمنظمات الجنينية</a:t>
            </a:r>
            <a:endParaRPr lang="en-US"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a:p>
            <a:pPr algn="ctr" rtl="1">
              <a:lnSpc>
                <a:spcPct val="150000"/>
              </a:lnSpc>
              <a:defRPr/>
            </a:pPr>
            <a:r>
              <a:rPr lang="en-US" sz="26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Embryonic Induction and Organizers</a:t>
            </a:r>
          </a:p>
        </p:txBody>
      </p:sp>
      <p:sp>
        <p:nvSpPr>
          <p:cNvPr id="3" name="TextBox 2"/>
          <p:cNvSpPr txBox="1"/>
          <p:nvPr/>
        </p:nvSpPr>
        <p:spPr>
          <a:xfrm>
            <a:off x="1219200" y="1474113"/>
            <a:ext cx="65532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What is the embryonic induction?</a:t>
            </a:r>
            <a:endParaRPr lang="en-US" sz="2200" b="1" dirty="0">
              <a:solidFill>
                <a:srgbClr val="FF0000"/>
              </a:solidFill>
              <a:latin typeface="Times New Roman" pitchFamily="18" charset="0"/>
              <a:cs typeface="Times New Roman" pitchFamily="18" charset="0"/>
            </a:endParaRPr>
          </a:p>
        </p:txBody>
      </p:sp>
      <p:sp>
        <p:nvSpPr>
          <p:cNvPr id="4" name="TextBox 3"/>
          <p:cNvSpPr txBox="1"/>
          <p:nvPr/>
        </p:nvSpPr>
        <p:spPr>
          <a:xfrm>
            <a:off x="1371600" y="2017216"/>
            <a:ext cx="7239000" cy="4154984"/>
          </a:xfrm>
          <a:prstGeom prst="rect">
            <a:avLst/>
          </a:prstGeom>
          <a:noFill/>
        </p:spPr>
        <p:txBody>
          <a:bodyPr wrap="square" rtlCol="0">
            <a:spAutoFit/>
          </a:bodyPr>
          <a:lstStyle/>
          <a:p>
            <a:pPr marL="442913" indent="-442913" algn="just">
              <a:lnSpc>
                <a:spcPct val="150000"/>
              </a:lnSpc>
            </a:pPr>
            <a:r>
              <a:rPr lang="en-US" sz="2200" b="1" dirty="0" smtClean="0">
                <a:latin typeface="Times New Roman" pitchFamily="18" charset="0"/>
                <a:cs typeface="Times New Roman" pitchFamily="18" charset="0"/>
              </a:rPr>
              <a:t>1- </a:t>
            </a:r>
            <a:r>
              <a:rPr lang="en-US" sz="2200" b="1" dirty="0" smtClean="0">
                <a:solidFill>
                  <a:srgbClr val="FF0000"/>
                </a:solidFill>
                <a:latin typeface="Times New Roman" pitchFamily="18" charset="0"/>
                <a:cs typeface="Times New Roman" pitchFamily="18" charset="0"/>
              </a:rPr>
              <a:t>Oppenheimer in 1984 </a:t>
            </a:r>
            <a:r>
              <a:rPr lang="en-US" sz="2200" dirty="0" smtClean="0">
                <a:latin typeface="Times New Roman" pitchFamily="18" charset="0"/>
                <a:cs typeface="Times New Roman" pitchFamily="18" charset="0"/>
              </a:rPr>
              <a:t>known the embryonic induction that is the interaction between the so-called inducing tissue and other called responding tissue</a:t>
            </a:r>
            <a:endParaRPr lang="ar-SA" sz="2200" b="1" dirty="0" smtClean="0">
              <a:solidFill>
                <a:srgbClr val="0000FF"/>
              </a:solidFill>
              <a:latin typeface="Times New Roman" pitchFamily="18" charset="0"/>
              <a:cs typeface="Times New Roman" pitchFamily="18" charset="0"/>
            </a:endParaRPr>
          </a:p>
          <a:p>
            <a:pPr marL="442913" indent="-442913" algn="just">
              <a:lnSpc>
                <a:spcPct val="150000"/>
              </a:lnSpc>
            </a:pPr>
            <a:r>
              <a:rPr lang="en-US" sz="2200" b="1" dirty="0" smtClean="0">
                <a:latin typeface="Times New Roman" pitchFamily="18" charset="0"/>
                <a:cs typeface="Times New Roman" pitchFamily="18" charset="0"/>
              </a:rPr>
              <a:t>2- </a:t>
            </a:r>
            <a:r>
              <a:rPr lang="en-US" sz="2200" b="1" dirty="0" err="1" smtClean="0">
                <a:solidFill>
                  <a:srgbClr val="FF0000"/>
                </a:solidFill>
                <a:latin typeface="Times New Roman" pitchFamily="18" charset="0"/>
                <a:cs typeface="Times New Roman" pitchFamily="18" charset="0"/>
              </a:rPr>
              <a:t>Walbot</a:t>
            </a:r>
            <a:r>
              <a:rPr lang="en-US" sz="2200" b="1" dirty="0" smtClean="0">
                <a:solidFill>
                  <a:srgbClr val="FF0000"/>
                </a:solidFill>
                <a:latin typeface="Times New Roman" pitchFamily="18" charset="0"/>
                <a:cs typeface="Times New Roman" pitchFamily="18" charset="0"/>
              </a:rPr>
              <a:t> and Holder in 1987 </a:t>
            </a:r>
            <a:r>
              <a:rPr lang="en-US" sz="2200" dirty="0" smtClean="0">
                <a:latin typeface="Times New Roman" pitchFamily="18" charset="0"/>
                <a:cs typeface="Times New Roman" pitchFamily="18" charset="0"/>
              </a:rPr>
              <a:t>known the Embryonic induction that is an overlap between two or more groups of embryonic cells, which change or determine the fate of the growth of at least one of the cells, cells that change of shape is called responding cells or tissue.</a:t>
            </a:r>
            <a:endParaRPr lang="en-US" sz="2200" b="1"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
            <a:ext cx="7315200" cy="4154984"/>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whether cellular connectivity directly between the inducing and responding tissue is necessary for the process of differentiation, </a:t>
            </a:r>
            <a:r>
              <a:rPr lang="en-US" sz="2200" b="1" dirty="0" smtClean="0">
                <a:solidFill>
                  <a:srgbClr val="FF0000"/>
                </a:solidFill>
                <a:latin typeface="Times New Roman" pitchFamily="18" charset="0"/>
                <a:cs typeface="Times New Roman" pitchFamily="18" charset="0"/>
              </a:rPr>
              <a:t>impermeable</a:t>
            </a:r>
            <a:r>
              <a:rPr lang="en-US" sz="2200" dirty="0" smtClean="0">
                <a:latin typeface="Times New Roman" pitchFamily="18" charset="0"/>
                <a:cs typeface="Times New Roman" pitchFamily="18" charset="0"/>
              </a:rPr>
              <a:t> thin membrane made ​​of cellophane has been put between the optic cup (inducing tissue) and the outer layer (Ectoderm) opposite to it (responding tissue) to know did the optic cup induction the formation lens of the eye from the outer layer (or ectoderm)? It is found that the lens of the eye is not made up (Fig. 25).</a:t>
            </a:r>
            <a:endParaRPr lang="en-US" sz="2200" dirty="0">
              <a:latin typeface="Times New Roman" pitchFamily="18" charset="0"/>
              <a:cs typeface="Times New Roman" pitchFamily="18" charset="0"/>
            </a:endParaRPr>
          </a:p>
        </p:txBody>
      </p:sp>
      <p:pic>
        <p:nvPicPr>
          <p:cNvPr id="3" name="Picture 5" descr="C:\DOCUME~1\FREEUS~1\LOCALS~1\Temp\~LWF00091.jpg"/>
          <p:cNvPicPr>
            <a:picLocks noChangeAspect="1" noChangeArrowheads="1"/>
          </p:cNvPicPr>
          <p:nvPr/>
        </p:nvPicPr>
        <p:blipFill>
          <a:blip r:embed="rId3" r:link="rId4"/>
          <a:srcRect/>
          <a:stretch>
            <a:fillRect/>
          </a:stretch>
        </p:blipFill>
        <p:spPr bwMode="auto">
          <a:xfrm>
            <a:off x="4760912" y="4267200"/>
            <a:ext cx="4002088" cy="2447925"/>
          </a:xfrm>
          <a:prstGeom prst="rect">
            <a:avLst/>
          </a:prstGeom>
          <a:noFill/>
          <a:ln w="9525">
            <a:noFill/>
            <a:miter lim="800000"/>
            <a:headEnd/>
            <a:tailEnd/>
          </a:ln>
        </p:spPr>
      </p:pic>
      <p:pic>
        <p:nvPicPr>
          <p:cNvPr id="4" name="Picture 6" descr="C:\DOCUME~1\FREEUS~1\LOCALS~1\Temp\~LWF00081.jpg"/>
          <p:cNvPicPr>
            <a:picLocks noChangeAspect="1" noChangeArrowheads="1"/>
          </p:cNvPicPr>
          <p:nvPr/>
        </p:nvPicPr>
        <p:blipFill>
          <a:blip r:embed="rId5" r:link="rId6"/>
          <a:srcRect/>
          <a:stretch>
            <a:fillRect/>
          </a:stretch>
        </p:blipFill>
        <p:spPr bwMode="auto">
          <a:xfrm>
            <a:off x="1066800" y="4413250"/>
            <a:ext cx="3429000" cy="2139950"/>
          </a:xfrm>
          <a:prstGeom prst="rect">
            <a:avLst/>
          </a:prstGeom>
          <a:noFill/>
          <a:ln w="9525">
            <a:noFill/>
            <a:miter lim="800000"/>
            <a:headEnd/>
            <a:tailEnd/>
          </a:ln>
        </p:spPr>
      </p:pic>
      <p:sp>
        <p:nvSpPr>
          <p:cNvPr id="5" name="Rectangle 4"/>
          <p:cNvSpPr/>
          <p:nvPr/>
        </p:nvSpPr>
        <p:spPr>
          <a:xfrm>
            <a:off x="5987708" y="4267200"/>
            <a:ext cx="1460656" cy="646331"/>
          </a:xfrm>
          <a:prstGeom prst="rect">
            <a:avLst/>
          </a:prstGeom>
        </p:spPr>
        <p:txBody>
          <a:bodyPr wrap="none">
            <a:spAutoFit/>
          </a:bodyPr>
          <a:lstStyle/>
          <a:p>
            <a:r>
              <a:rPr lang="en-US" b="1" dirty="0" err="1" smtClean="0">
                <a:solidFill>
                  <a:srgbClr val="FF0000"/>
                </a:solidFill>
                <a:latin typeface="Times New Roman" pitchFamily="18" charset="0"/>
                <a:cs typeface="Times New Roman" pitchFamily="18" charset="0"/>
              </a:rPr>
              <a:t>Impermeabl</a:t>
            </a:r>
            <a:r>
              <a:rPr lang="en-US" b="1" dirty="0" smtClean="0">
                <a:solidFill>
                  <a:srgbClr val="FF0000"/>
                </a:solidFill>
                <a:latin typeface="Times New Roman" pitchFamily="18" charset="0"/>
                <a:cs typeface="Times New Roman" pitchFamily="18" charset="0"/>
              </a:rPr>
              <a:t> </a:t>
            </a:r>
          </a:p>
          <a:p>
            <a:r>
              <a:rPr lang="en-US" b="1" dirty="0" err="1" smtClean="0">
                <a:solidFill>
                  <a:srgbClr val="FF0000"/>
                </a:solidFill>
                <a:latin typeface="Times New Roman" pitchFamily="18" charset="0"/>
                <a:cs typeface="Times New Roman" pitchFamily="18" charset="0"/>
              </a:rPr>
              <a:t>layere</a:t>
            </a:r>
            <a:r>
              <a:rPr lang="en-US" b="1" dirty="0" smtClean="0">
                <a:solidFill>
                  <a:srgbClr val="FF0000"/>
                </a:solidFill>
                <a:latin typeface="Times New Roman" pitchFamily="18" charset="0"/>
                <a:cs typeface="Times New Roman" pitchFamily="18" charset="0"/>
              </a:rPr>
              <a:t> </a:t>
            </a:r>
            <a:endParaRPr lang="en-US" dirty="0"/>
          </a:p>
        </p:txBody>
      </p:sp>
      <p:sp>
        <p:nvSpPr>
          <p:cNvPr id="6" name="Rectangle 5"/>
          <p:cNvSpPr/>
          <p:nvPr/>
        </p:nvSpPr>
        <p:spPr>
          <a:xfrm>
            <a:off x="7744028" y="4583668"/>
            <a:ext cx="1095172" cy="369332"/>
          </a:xfrm>
          <a:prstGeom prst="rect">
            <a:avLst/>
          </a:prstGeom>
        </p:spPr>
        <p:txBody>
          <a:bodyPr wrap="none">
            <a:spAutoFit/>
          </a:bodyPr>
          <a:lstStyle/>
          <a:p>
            <a:r>
              <a:rPr lang="en-US" dirty="0" smtClean="0">
                <a:latin typeface="Times New Roman" pitchFamily="18" charset="0"/>
                <a:cs typeface="Times New Roman" pitchFamily="18" charset="0"/>
              </a:rPr>
              <a:t>optic cup </a:t>
            </a:r>
            <a:endParaRPr lang="en-US" dirty="0"/>
          </a:p>
        </p:txBody>
      </p:sp>
      <p:sp>
        <p:nvSpPr>
          <p:cNvPr id="7" name="Rectangle 6"/>
          <p:cNvSpPr/>
          <p:nvPr/>
        </p:nvSpPr>
        <p:spPr>
          <a:xfrm>
            <a:off x="4404052" y="4202668"/>
            <a:ext cx="1082348" cy="369332"/>
          </a:xfrm>
          <a:prstGeom prst="rect">
            <a:avLst/>
          </a:prstGeom>
        </p:spPr>
        <p:txBody>
          <a:bodyPr wrap="none">
            <a:spAutoFit/>
          </a:bodyPr>
          <a:lstStyle/>
          <a:p>
            <a:r>
              <a:rPr lang="en-US" dirty="0" smtClean="0">
                <a:latin typeface="Times New Roman" pitchFamily="18" charset="0"/>
                <a:cs typeface="Times New Roman" pitchFamily="18" charset="0"/>
              </a:rPr>
              <a:t>Ectoderm</a:t>
            </a:r>
            <a:endParaRPr lang="en-US" dirty="0"/>
          </a:p>
        </p:txBody>
      </p:sp>
      <p:sp>
        <p:nvSpPr>
          <p:cNvPr id="8" name="Rectangle 7"/>
          <p:cNvSpPr/>
          <p:nvPr/>
        </p:nvSpPr>
        <p:spPr>
          <a:xfrm>
            <a:off x="3733800" y="4736068"/>
            <a:ext cx="1095172" cy="369332"/>
          </a:xfrm>
          <a:prstGeom prst="rect">
            <a:avLst/>
          </a:prstGeom>
        </p:spPr>
        <p:txBody>
          <a:bodyPr wrap="none">
            <a:spAutoFit/>
          </a:bodyPr>
          <a:lstStyle/>
          <a:p>
            <a:r>
              <a:rPr lang="en-US" dirty="0" smtClean="0">
                <a:latin typeface="Times New Roman" pitchFamily="18" charset="0"/>
                <a:cs typeface="Times New Roman" pitchFamily="18" charset="0"/>
              </a:rPr>
              <a:t>optic cup </a:t>
            </a:r>
            <a:endParaRPr lang="en-US" dirty="0"/>
          </a:p>
        </p:txBody>
      </p:sp>
      <p:sp>
        <p:nvSpPr>
          <p:cNvPr id="9" name="Rectangle 8"/>
          <p:cNvSpPr/>
          <p:nvPr/>
        </p:nvSpPr>
        <p:spPr>
          <a:xfrm>
            <a:off x="914400" y="4583668"/>
            <a:ext cx="556563" cy="369332"/>
          </a:xfrm>
          <a:prstGeom prst="rect">
            <a:avLst/>
          </a:prstGeom>
        </p:spPr>
        <p:txBody>
          <a:bodyPr wrap="none">
            <a:spAutoFit/>
          </a:bodyPr>
          <a:lstStyle/>
          <a:p>
            <a:r>
              <a:rPr lang="en-US" dirty="0" smtClean="0">
                <a:latin typeface="Times New Roman" pitchFamily="18" charset="0"/>
                <a:cs typeface="Times New Roman" pitchFamily="18" charset="0"/>
              </a:rPr>
              <a:t>lens</a:t>
            </a:r>
            <a:endParaRPr lang="en-US" dirty="0"/>
          </a:p>
        </p:txBody>
      </p:sp>
      <p:sp>
        <p:nvSpPr>
          <p:cNvPr id="10" name="Rectangle 9"/>
          <p:cNvSpPr/>
          <p:nvPr/>
        </p:nvSpPr>
        <p:spPr>
          <a:xfrm>
            <a:off x="3043788" y="4431268"/>
            <a:ext cx="1223412" cy="369332"/>
          </a:xfrm>
          <a:prstGeom prst="rect">
            <a:avLst/>
          </a:prstGeom>
        </p:spPr>
        <p:txBody>
          <a:bodyPr wrap="none">
            <a:spAutoFit/>
          </a:bodyPr>
          <a:lstStyle/>
          <a:p>
            <a:r>
              <a:rPr lang="en-US" b="1" dirty="0" smtClean="0">
                <a:solidFill>
                  <a:srgbClr val="FF0000"/>
                </a:solidFill>
                <a:latin typeface="Times New Roman" pitchFamily="18" charset="0"/>
                <a:cs typeface="Times New Roman" pitchFamily="18" charset="0"/>
              </a:rPr>
              <a:t>permeable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068096"/>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another experiment, put </a:t>
            </a:r>
            <a:r>
              <a:rPr lang="en-US" sz="2200" b="1" dirty="0" smtClean="0">
                <a:solidFill>
                  <a:srgbClr val="FF0000"/>
                </a:solidFill>
                <a:latin typeface="Times New Roman" pitchFamily="18" charset="0"/>
                <a:cs typeface="Times New Roman" pitchFamily="18" charset="0"/>
              </a:rPr>
              <a:t>impermeable </a:t>
            </a:r>
            <a:r>
              <a:rPr lang="en-US" sz="2200" dirty="0" smtClean="0">
                <a:latin typeface="Times New Roman" pitchFamily="18" charset="0"/>
                <a:cs typeface="Times New Roman" pitchFamily="18" charset="0"/>
              </a:rPr>
              <a:t>membrane between the dorsal lip and the outer layer (Ectoderm), the nervous tissue is not composed from the outer layer and in the case of using </a:t>
            </a:r>
            <a:r>
              <a:rPr lang="en-US" sz="2200" b="1" dirty="0" smtClean="0">
                <a:solidFill>
                  <a:srgbClr val="FF0000"/>
                </a:solidFill>
                <a:latin typeface="Times New Roman" pitchFamily="18" charset="0"/>
                <a:cs typeface="Times New Roman" pitchFamily="18" charset="0"/>
              </a:rPr>
              <a:t>permeable</a:t>
            </a:r>
            <a:r>
              <a:rPr lang="en-US" sz="2200" dirty="0" smtClean="0">
                <a:latin typeface="Times New Roman" pitchFamily="18" charset="0"/>
                <a:cs typeface="Times New Roman" pitchFamily="18" charset="0"/>
              </a:rPr>
              <a:t> membrane between them, the nervous tissue was formed (Fig. 26).</a:t>
            </a:r>
            <a:endParaRPr lang="en-US" sz="2200" b="1" dirty="0">
              <a:latin typeface="Times New Roman" pitchFamily="18" charset="0"/>
              <a:cs typeface="Times New Roman" pitchFamily="18" charset="0"/>
            </a:endParaRPr>
          </a:p>
        </p:txBody>
      </p:sp>
      <p:sp>
        <p:nvSpPr>
          <p:cNvPr id="5" name="TextBox 4"/>
          <p:cNvSpPr txBox="1"/>
          <p:nvPr/>
        </p:nvSpPr>
        <p:spPr>
          <a:xfrm>
            <a:off x="1371600" y="756528"/>
            <a:ext cx="7239000" cy="212365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In another experiment, use </a:t>
            </a:r>
            <a:r>
              <a:rPr lang="en-US" sz="2200" b="1" dirty="0" smtClean="0">
                <a:solidFill>
                  <a:srgbClr val="FF0000"/>
                </a:solidFill>
                <a:latin typeface="Times New Roman" pitchFamily="18" charset="0"/>
                <a:cs typeface="Times New Roman" pitchFamily="18" charset="0"/>
              </a:rPr>
              <a:t>permeable</a:t>
            </a:r>
            <a:r>
              <a:rPr lang="en-US" sz="2200" dirty="0" smtClean="0">
                <a:latin typeface="Times New Roman" pitchFamily="18" charset="0"/>
                <a:cs typeface="Times New Roman" pitchFamily="18" charset="0"/>
              </a:rPr>
              <a:t> membrane which is a segment of the agar as it allows the passage of molecules and it put between the cup visual and the outer layer opposite to it ​​(Ectoderm), the result was that formed the eye lens (Fig. 25).</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590800"/>
            <a:ext cx="7696200" cy="3785652"/>
          </a:xfrm>
          <a:prstGeom prst="rect">
            <a:avLst/>
          </a:prstGeom>
          <a:solidFill>
            <a:schemeClr val="accent1">
              <a:lumMod val="20000"/>
              <a:lumOff val="80000"/>
            </a:schemeClr>
          </a:solidFill>
        </p:spPr>
        <p:txBody>
          <a:bodyPr wrap="square" rtlCol="0">
            <a:spAutoFit/>
          </a:bodyPr>
          <a:lstStyle/>
          <a:p>
            <a:pPr algn="just" rtl="1">
              <a:lnSpc>
                <a:spcPct val="200000"/>
              </a:lnSpc>
            </a:pPr>
            <a:r>
              <a:rPr lang="ar-SA" sz="2000" b="1" dirty="0" smtClean="0">
                <a:latin typeface="Simplified Arabic" pitchFamily="18" charset="-78"/>
                <a:cs typeface="Simplified Arabic" pitchFamily="18" charset="-78"/>
              </a:rPr>
              <a:t>إداً إن تجارب الغشاء غير المنفذ </a:t>
            </a:r>
            <a:r>
              <a:rPr lang="ar-SA" sz="2000" b="1" dirty="0" smtClean="0">
                <a:solidFill>
                  <a:srgbClr val="0000FF"/>
                </a:solidFill>
                <a:latin typeface="Simplified Arabic" pitchFamily="18" charset="-78"/>
                <a:cs typeface="Simplified Arabic" pitchFamily="18" charset="-78"/>
              </a:rPr>
              <a:t>تفيد بأن الاتصال الخلوي بين النسيج الحاث والنسيج المستجيب ضروري لحدوث عملية التحفيز</a:t>
            </a:r>
            <a:r>
              <a:rPr lang="ar-SA" sz="2000" b="1" dirty="0" smtClean="0">
                <a:latin typeface="Simplified Arabic" pitchFamily="18" charset="-78"/>
                <a:cs typeface="Simplified Arabic" pitchFamily="18" charset="-78"/>
              </a:rPr>
              <a:t>. كذلك في تجارب الغشاء المنفذ وعند فحص الأغشية المنفذة بالمجهر الإلكتروني وجد أن هذه الأغشية بها </a:t>
            </a:r>
            <a:r>
              <a:rPr lang="ar-SA" sz="2000" b="1" dirty="0" smtClean="0">
                <a:solidFill>
                  <a:srgbClr val="0000FF"/>
                </a:solidFill>
                <a:latin typeface="Simplified Arabic" pitchFamily="18" charset="-78"/>
                <a:cs typeface="Simplified Arabic" pitchFamily="18" charset="-78"/>
              </a:rPr>
              <a:t>خملات دقيقة </a:t>
            </a:r>
            <a:r>
              <a:rPr lang="ar-SA" sz="2000" b="1" dirty="0" smtClean="0">
                <a:latin typeface="Simplified Arabic" pitchFamily="18" charset="-78"/>
                <a:cs typeface="Simplified Arabic" pitchFamily="18" charset="-78"/>
              </a:rPr>
              <a:t>(</a:t>
            </a:r>
            <a:r>
              <a:rPr lang="en-US" sz="2000" b="1" dirty="0" err="1" smtClean="0">
                <a:latin typeface="Simplified Arabic" pitchFamily="18" charset="-78"/>
                <a:cs typeface="Simplified Arabic" pitchFamily="18" charset="-78"/>
              </a:rPr>
              <a:t>Microvillies</a:t>
            </a:r>
            <a:r>
              <a:rPr lang="ar-SA" sz="2000" b="1" dirty="0" smtClean="0">
                <a:latin typeface="Simplified Arabic" pitchFamily="18" charset="-78"/>
                <a:cs typeface="Simplified Arabic" pitchFamily="18" charset="-78"/>
              </a:rPr>
              <a:t>) مما أدى إلى أن العلماء مبدئيا </a:t>
            </a:r>
            <a:r>
              <a:rPr lang="ar-SA" sz="2000" b="1" dirty="0" err="1" smtClean="0">
                <a:latin typeface="Simplified Arabic" pitchFamily="18" charset="-78"/>
                <a:cs typeface="Simplified Arabic" pitchFamily="18" charset="-78"/>
              </a:rPr>
              <a:t>او</a:t>
            </a:r>
            <a:r>
              <a:rPr lang="ar-SA" sz="2000" b="1" dirty="0" smtClean="0">
                <a:latin typeface="Simplified Arabic" pitchFamily="18" charset="-78"/>
                <a:cs typeface="Simplified Arabic" pitchFamily="18" charset="-78"/>
              </a:rPr>
              <a:t> خطأ </a:t>
            </a:r>
            <a:r>
              <a:rPr lang="ar-SA" sz="2000" b="1" dirty="0" smtClean="0">
                <a:solidFill>
                  <a:srgbClr val="0000FF"/>
                </a:solidFill>
                <a:latin typeface="Simplified Arabic" pitchFamily="18" charset="-78"/>
                <a:cs typeface="Simplified Arabic" pitchFamily="18" charset="-78"/>
              </a:rPr>
              <a:t>استنتجوا أن </a:t>
            </a:r>
            <a:r>
              <a:rPr lang="ar-SA" sz="2000" b="1" dirty="0" smtClean="0">
                <a:latin typeface="Simplified Arabic" pitchFamily="18" charset="-78"/>
                <a:cs typeface="Simplified Arabic" pitchFamily="18" charset="-78"/>
              </a:rPr>
              <a:t>الاتصال الخلوي المباشر بين النسيج الحاث والنسيج المستجيب ضروري لحدوث عملية التحفيز الجنيني</a:t>
            </a:r>
          </a:p>
          <a:p>
            <a:pPr algn="just" rtl="1">
              <a:lnSpc>
                <a:spcPct val="200000"/>
              </a:lnSpc>
            </a:pPr>
            <a:r>
              <a:rPr lang="en-US" sz="2000" b="1" dirty="0" smtClean="0">
                <a:latin typeface="Simplified Arabic" pitchFamily="18" charset="-78"/>
                <a:cs typeface="Simplified Arabic" pitchFamily="18" charset="-78"/>
              </a:rPr>
              <a:t>.</a:t>
            </a:r>
            <a:r>
              <a:rPr lang="ar-SA" sz="2000" b="1" dirty="0" smtClean="0">
                <a:latin typeface="Simplified Arabic" pitchFamily="18" charset="-78"/>
                <a:cs typeface="Simplified Arabic" pitchFamily="18" charset="-78"/>
              </a:rPr>
              <a:t>لكن .........</a:t>
            </a:r>
            <a:endParaRPr lang="ar-SA" sz="2000" b="1" dirty="0" smtClean="0">
              <a:solidFill>
                <a:srgbClr val="FF0000"/>
              </a:solidFill>
              <a:latin typeface="Simplified Arabic" pitchFamily="18" charset="-78"/>
              <a:cs typeface="Simplified Arabic" pitchFamily="18" charset="-78"/>
            </a:endParaRPr>
          </a:p>
        </p:txBody>
      </p:sp>
      <p:pic>
        <p:nvPicPr>
          <p:cNvPr id="3" name="Picture 4" descr="C:\DOCUME~1\FREEUS~1\LOCALS~1\Temp\~LWF00131.jpg"/>
          <p:cNvPicPr>
            <a:picLocks noChangeAspect="1" noChangeArrowheads="1"/>
          </p:cNvPicPr>
          <p:nvPr/>
        </p:nvPicPr>
        <p:blipFill>
          <a:blip r:embed="rId3" r:link="rId4"/>
          <a:srcRect/>
          <a:stretch>
            <a:fillRect/>
          </a:stretch>
        </p:blipFill>
        <p:spPr bwMode="auto">
          <a:xfrm>
            <a:off x="993775" y="152400"/>
            <a:ext cx="7921625" cy="2376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36937"/>
            <a:ext cx="7162800" cy="1015663"/>
          </a:xfrm>
          <a:prstGeom prst="rect">
            <a:avLst/>
          </a:prstGeom>
          <a:solidFill>
            <a:schemeClr val="accent4">
              <a:lumMod val="60000"/>
              <a:lumOff val="40000"/>
            </a:schemeClr>
          </a:solid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لكن أظهرت تجارب التأثير الكيميائى التالية أن الإتصال المباشر بين النسيج الحاث والنسيج المستجيب </a:t>
            </a:r>
            <a:r>
              <a:rPr lang="ar-SA" sz="2000" b="1" u="sng" dirty="0" smtClean="0">
                <a:solidFill>
                  <a:schemeClr val="accent3"/>
                </a:solidFill>
                <a:effectLst>
                  <a:outerShdw blurRad="38100" dist="38100" dir="2700000" algn="tl">
                    <a:srgbClr val="000000">
                      <a:alpha val="43137"/>
                    </a:srgbClr>
                  </a:outerShdw>
                </a:effectLst>
                <a:latin typeface="Simplified Arabic" pitchFamily="18" charset="-78"/>
                <a:cs typeface="Simplified Arabic" pitchFamily="18" charset="-78"/>
              </a:rPr>
              <a:t>غير ضرورى </a:t>
            </a:r>
            <a:r>
              <a:rPr lang="ar-SA" sz="2000" b="1" dirty="0" smtClean="0">
                <a:latin typeface="Simplified Arabic" pitchFamily="18" charset="-78"/>
                <a:cs typeface="Simplified Arabic" pitchFamily="18" charset="-78"/>
              </a:rPr>
              <a:t>لحدوث عملية التحفيز</a:t>
            </a:r>
            <a:endParaRPr lang="en-US" sz="2000" b="1" dirty="0">
              <a:latin typeface="Simplified Arabic" pitchFamily="18" charset="-78"/>
              <a:cs typeface="Simplified Arabic" pitchFamily="18" charset="-78"/>
            </a:endParaRPr>
          </a:p>
        </p:txBody>
      </p:sp>
      <p:sp>
        <p:nvSpPr>
          <p:cNvPr id="3" name="TextBox 2"/>
          <p:cNvSpPr txBox="1"/>
          <p:nvPr/>
        </p:nvSpPr>
        <p:spPr>
          <a:xfrm>
            <a:off x="1447800" y="1905000"/>
            <a:ext cx="6629400" cy="461665"/>
          </a:xfrm>
          <a:prstGeom prst="rect">
            <a:avLst/>
          </a:prstGeom>
          <a:noFill/>
        </p:spPr>
        <p:txBody>
          <a:bodyPr wrap="square" rtlCol="0">
            <a:spAutoFit/>
          </a:bodyPr>
          <a:lstStyle/>
          <a:p>
            <a:pPr algn="r" rtl="1"/>
            <a:r>
              <a:rPr lang="ar-SA"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ثانيا :التأثير الكيميائي      </a:t>
            </a:r>
            <a:r>
              <a:rPr lang="en-US"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Chemical Actions</a:t>
            </a:r>
            <a:endParaRPr lang="ar-SA"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371600" y="243840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 recent experiments indicate that direct cell contact between the inducing and responding tissue is not necessary for the process of embryonic induction, but induction process depends on the movement of molecules from the inducing tissue to responding tissue through the following experiments: -</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
                                        </p:tgtEl>
                                        <p:attrNameLst>
                                          <p:attrName>style.visibility</p:attrName>
                                        </p:attrNameLst>
                                      </p:cBhvr>
                                      <p:to>
                                        <p:strVal val="visible"/>
                                      </p:to>
                                    </p:set>
                                    <p:anim calcmode="discrete" valueType="clr">
                                      <p:cBhvr override="childStyle">
                                        <p:cTn id="12"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gtEl>
                                        <p:attrNameLst>
                                          <p:attrName>fillcolor</p:attrName>
                                        </p:attrNameLst>
                                      </p:cBhvr>
                                      <p:tavLst>
                                        <p:tav tm="0">
                                          <p:val>
                                            <p:clrVal>
                                              <a:schemeClr val="accent2"/>
                                            </p:clrVal>
                                          </p:val>
                                        </p:tav>
                                        <p:tav tm="50000">
                                          <p:val>
                                            <p:clrVal>
                                              <a:schemeClr val="hlink"/>
                                            </p:clrVal>
                                          </p:val>
                                        </p:tav>
                                      </p:tavLst>
                                    </p:anim>
                                    <p:set>
                                      <p:cBhvr>
                                        <p:cTn id="14" dur="80"/>
                                        <p:tgtEl>
                                          <p:spTgt spid="3"/>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823585"/>
            <a:ext cx="72390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1- The same previous experiments for cellular connect were done again but used membranes with fine holes not allow the composition of </a:t>
            </a:r>
            <a:r>
              <a:rPr lang="en-US" sz="2200" dirty="0" err="1" smtClean="0">
                <a:latin typeface="Times New Roman" pitchFamily="18" charset="0"/>
                <a:cs typeface="Times New Roman" pitchFamily="18" charset="0"/>
              </a:rPr>
              <a:t>microvilli</a:t>
            </a:r>
            <a:r>
              <a:rPr lang="en-US" sz="2200" dirty="0" smtClean="0">
                <a:latin typeface="Times New Roman" pitchFamily="18" charset="0"/>
                <a:cs typeface="Times New Roman" pitchFamily="18" charset="0"/>
              </a:rPr>
              <a:t> through it self and placed between the inducing and responding tissue, then took the responding tissue (tissue outer layer ectoderm) and implant alone in a development medium, it is changed into nerve tissue which took place the process of differentiation; also the membrane was examined by electron microscope, did not note the presence of </a:t>
            </a:r>
            <a:r>
              <a:rPr lang="en-US" sz="2200" dirty="0" err="1" smtClean="0">
                <a:latin typeface="Times New Roman" pitchFamily="18" charset="0"/>
                <a:cs typeface="Times New Roman" pitchFamily="18" charset="0"/>
              </a:rPr>
              <a:t>microvilli</a:t>
            </a:r>
            <a:r>
              <a:rPr lang="en-US" sz="2200" dirty="0" smtClean="0">
                <a:latin typeface="Times New Roman" pitchFamily="18" charset="0"/>
                <a:cs typeface="Times New Roman" pitchFamily="18" charset="0"/>
              </a:rPr>
              <a:t> in the holes.</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7975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2- When the vegetative pole cells or the inner layer (Endoderm) were cultivated in the development medium and then lifted up and put the animal pole cells or the outer layer (Ectoderm) in the same medium they turn into the cells of the middle layer (mesoderm) (Fig. 27).</a:t>
            </a:r>
            <a:endParaRPr lang="en-US" sz="2200" dirty="0">
              <a:latin typeface="Times New Roman" pitchFamily="18" charset="0"/>
              <a:cs typeface="Times New Roman" pitchFamily="18" charset="0"/>
            </a:endParaRPr>
          </a:p>
        </p:txBody>
      </p:sp>
      <p:sp>
        <p:nvSpPr>
          <p:cNvPr id="3" name="TextBox 2"/>
          <p:cNvSpPr txBox="1"/>
          <p:nvPr/>
        </p:nvSpPr>
        <p:spPr>
          <a:xfrm>
            <a:off x="1371600" y="3575928"/>
            <a:ext cx="7391400" cy="212365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3- The previous same idea of experiment was returned but the dorsal lip was growing in medium and then removed from medium and place the outer layer tissue (ectoderm) in the same medium, it turned into nervous tissue.</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152400"/>
            <a:ext cx="7391400" cy="4112664"/>
          </a:xfrm>
          <a:prstGeom prst="rect">
            <a:avLst/>
          </a:prstGeom>
          <a:solidFill>
            <a:schemeClr val="accent1">
              <a:lumMod val="20000"/>
              <a:lumOff val="80000"/>
            </a:schemeClr>
          </a:solidFill>
        </p:spPr>
        <p:txBody>
          <a:bodyPr wrap="square" rtlCol="0">
            <a:spAutoFit/>
          </a:bodyPr>
          <a:lstStyle/>
          <a:p>
            <a:pPr algn="just" rtl="1">
              <a:lnSpc>
                <a:spcPct val="150000"/>
              </a:lnSpc>
            </a:pPr>
            <a:r>
              <a:rPr lang="ar-SA" sz="2200" b="1" dirty="0" smtClean="0">
                <a:solidFill>
                  <a:srgbClr val="0000FF"/>
                </a:solidFill>
                <a:latin typeface="Simplified Arabic" pitchFamily="18" charset="-78"/>
                <a:cs typeface="Simplified Arabic" pitchFamily="18" charset="-78"/>
              </a:rPr>
              <a:t>ولتفسير ذلك </a:t>
            </a:r>
            <a:r>
              <a:rPr lang="ar-SA" sz="2200" b="1" dirty="0" smtClean="0">
                <a:latin typeface="Simplified Arabic" pitchFamily="18" charset="-78"/>
                <a:cs typeface="Simplified Arabic" pitchFamily="18" charset="-78"/>
              </a:rPr>
              <a:t>من التجارب السابقة </a:t>
            </a:r>
            <a:r>
              <a:rPr lang="ar-SA" sz="2200" b="1" dirty="0" smtClean="0">
                <a:solidFill>
                  <a:srgbClr val="0000FF"/>
                </a:solidFill>
                <a:latin typeface="Simplified Arabic" pitchFamily="18" charset="-78"/>
                <a:cs typeface="Simplified Arabic" pitchFamily="18" charset="-78"/>
              </a:rPr>
              <a:t>أتضح أن </a:t>
            </a:r>
            <a:r>
              <a:rPr lang="ar-SA" sz="2200" b="1" dirty="0" smtClean="0">
                <a:latin typeface="Simplified Arabic" pitchFamily="18" charset="-78"/>
                <a:cs typeface="Simplified Arabic" pitchFamily="18" charset="-78"/>
              </a:rPr>
              <a:t>البيئة قد إحتوت على مواد أو جزيئات أفرزت من النسيج الحاث (الشفة الظهرية) وعند تنمية النسيج المستجيب في نفس البيئة وبعد إزالة النسيج الحاث عملت هذه المواد أو الجزيئات على تحفيز النسيج المستجيب (الطبقة الخارجية أو الأكتوديرم) وتحويله إلى نسيج عصبي، وعند زراعة أي نسيج آخر غير الشفة الظهرية في البيئة فإنه لا يعمل على تحول خلايا الطبقة الخارجية (الأكتوديرم) إلى نسيج عصبي؛ </a:t>
            </a:r>
            <a:r>
              <a:rPr lang="ar-SA" sz="2200" b="1" dirty="0" smtClean="0">
                <a:solidFill>
                  <a:srgbClr val="0000FF"/>
                </a:solidFill>
                <a:latin typeface="Simplified Arabic" pitchFamily="18" charset="-78"/>
                <a:cs typeface="Simplified Arabic" pitchFamily="18" charset="-78"/>
              </a:rPr>
              <a:t>مما يدل أيضا على أن نسيج الشفة الظهرية</a:t>
            </a:r>
            <a:r>
              <a:rPr lang="ar-SA" sz="2200" b="1" dirty="0" smtClean="0">
                <a:latin typeface="Simplified Arabic" pitchFamily="18" charset="-78"/>
                <a:cs typeface="Simplified Arabic" pitchFamily="18" charset="-78"/>
              </a:rPr>
              <a:t> هو الذى يمتلك المواد الخاصة والتي تعمل على الحث العصبي.</a:t>
            </a:r>
            <a:r>
              <a:rPr lang="ar-SA" sz="2200" dirty="0" smtClean="0">
                <a:latin typeface="Simplified Arabic" pitchFamily="18" charset="-78"/>
                <a:cs typeface="Simplified Arabic" pitchFamily="18" charset="-78"/>
              </a:rPr>
              <a:t> </a:t>
            </a:r>
            <a:endParaRPr lang="ar-SA" sz="2200" b="1" dirty="0" smtClean="0">
              <a:latin typeface="Simplified Arabic" pitchFamily="18" charset="-78"/>
              <a:cs typeface="Simplified Arabic" pitchFamily="18" charset="-78"/>
            </a:endParaRPr>
          </a:p>
        </p:txBody>
      </p:sp>
      <p:pic>
        <p:nvPicPr>
          <p:cNvPr id="3" name="Picture 8" descr="C:\DOCUME~1\FREEUS~1\LOCALS~1\Temp\~LWF00681.jpg"/>
          <p:cNvPicPr>
            <a:picLocks noChangeAspect="1" noChangeArrowheads="1"/>
          </p:cNvPicPr>
          <p:nvPr/>
        </p:nvPicPr>
        <p:blipFill>
          <a:blip r:embed="rId2" r:link="rId3"/>
          <a:srcRect/>
          <a:stretch>
            <a:fillRect/>
          </a:stretch>
        </p:blipFill>
        <p:spPr bwMode="auto">
          <a:xfrm>
            <a:off x="1295400" y="4267200"/>
            <a:ext cx="7467600" cy="22780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04800"/>
            <a:ext cx="8001000" cy="461665"/>
          </a:xfrm>
          <a:prstGeom prst="rect">
            <a:avLst/>
          </a:prstGeom>
          <a:noFill/>
        </p:spPr>
        <p:txBody>
          <a:bodyPr wrap="square" rtlCol="0">
            <a:spAutoFit/>
          </a:bodyPr>
          <a:lstStyle/>
          <a:p>
            <a:pPr algn="just"/>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Third: The nature of the chemical</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طبيعة المادة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الكميائية</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المحفيزة</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371600" y="959559"/>
            <a:ext cx="7391400" cy="155504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the nature of the chemical produced from inducing tissue to responding tissue, the scientists have been conducted the following experiment: -</a:t>
            </a:r>
            <a:endParaRPr lang="en-US" sz="2200" dirty="0">
              <a:latin typeface="Times New Roman" pitchFamily="18" charset="0"/>
              <a:cs typeface="Times New Roman" pitchFamily="18" charset="0"/>
            </a:endParaRPr>
          </a:p>
        </p:txBody>
      </p:sp>
      <p:sp>
        <p:nvSpPr>
          <p:cNvPr id="4" name="TextBox 3"/>
          <p:cNvSpPr txBox="1"/>
          <p:nvPr/>
        </p:nvSpPr>
        <p:spPr>
          <a:xfrm>
            <a:off x="1371600" y="2474416"/>
            <a:ext cx="7391400" cy="4154984"/>
          </a:xfrm>
          <a:prstGeom prst="rect">
            <a:avLst/>
          </a:prstGeom>
          <a:noFill/>
        </p:spPr>
        <p:txBody>
          <a:bodyPr wrap="square" rtlCol="0">
            <a:spAutoFit/>
          </a:bodyPr>
          <a:lstStyle/>
          <a:p>
            <a:pPr algn="just">
              <a:lnSpc>
                <a:spcPct val="200000"/>
              </a:lnSpc>
            </a:pPr>
            <a:r>
              <a:rPr lang="en-US" sz="2200" dirty="0" smtClean="0">
                <a:latin typeface="Times New Roman" pitchFamily="18" charset="0"/>
                <a:cs typeface="Times New Roman" pitchFamily="18" charset="0"/>
              </a:rPr>
              <a:t>	After lifting up of the inducing tissue (dorsal lip) from the medium </a:t>
            </a:r>
            <a:r>
              <a:rPr lang="en-US" sz="2200" dirty="0" err="1" smtClean="0">
                <a:latin typeface="Times New Roman" pitchFamily="18" charset="0"/>
                <a:cs typeface="Times New Roman" pitchFamily="18" charset="0"/>
              </a:rPr>
              <a:t>trypsin</a:t>
            </a:r>
            <a:r>
              <a:rPr lang="en-US" sz="2200" dirty="0" smtClean="0">
                <a:latin typeface="Times New Roman" pitchFamily="18" charset="0"/>
                <a:cs typeface="Times New Roman" pitchFamily="18" charset="0"/>
              </a:rPr>
              <a:t> enzyme was added (which works in the digestion of protein material) to the medium in which the inducing tissue has been developed, then put the responding tissue (ectoderm), we found that the ectoderm was not changed into nervous tissue (Fig. 28)</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00200" y="2133600"/>
            <a:ext cx="6934200" cy="2123658"/>
          </a:xfrm>
          <a:prstGeom prst="rect">
            <a:avLst/>
          </a:prstGeom>
          <a:solidFill>
            <a:schemeClr val="accent2">
              <a:lumMod val="40000"/>
              <a:lumOff val="60000"/>
            </a:schemeClr>
          </a:solidFill>
        </p:spPr>
        <p:txBody>
          <a:bodyPr wrap="square" rtlCol="0">
            <a:spAutoFit/>
          </a:bodyPr>
          <a:lstStyle/>
          <a:p>
            <a:pPr algn="just" rtl="1">
              <a:lnSpc>
                <a:spcPct val="200000"/>
              </a:lnSpc>
            </a:pPr>
            <a:r>
              <a:rPr lang="ar-SA" sz="2200" b="1" dirty="0" smtClean="0">
                <a:latin typeface="Simplified Arabic" pitchFamily="18" charset="-78"/>
                <a:cs typeface="Simplified Arabic" pitchFamily="18" charset="-78"/>
              </a:rPr>
              <a:t>ومن ذلك إستنتج الباحثون أن طبيعة المادة المفرزة هي عبارة عن </a:t>
            </a:r>
            <a:r>
              <a:rPr lang="ar-SA" sz="2200" b="1" u="sng" dirty="0" smtClean="0">
                <a:effectLst>
                  <a:outerShdw blurRad="38100" dist="38100" dir="2700000" algn="tl">
                    <a:srgbClr val="000000">
                      <a:alpha val="43137"/>
                    </a:srgbClr>
                  </a:outerShdw>
                </a:effectLst>
                <a:latin typeface="Simplified Arabic" pitchFamily="18" charset="-78"/>
                <a:cs typeface="Simplified Arabic" pitchFamily="18" charset="-78"/>
              </a:rPr>
              <a:t>بروتين </a:t>
            </a:r>
            <a:r>
              <a:rPr lang="ar-SA" sz="2200" b="1" dirty="0" smtClean="0">
                <a:latin typeface="Simplified Arabic" pitchFamily="18" charset="-78"/>
                <a:cs typeface="Simplified Arabic" pitchFamily="18" charset="-78"/>
              </a:rPr>
              <a:t>يفرز من النسيج الحاث (الشفة الظهرية) إلى النسيج المستجيب (الأكتوديرم).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31802"/>
            <a:ext cx="5410200" cy="539378"/>
          </a:xfrm>
          <a:prstGeom prst="rect">
            <a:avLst/>
          </a:prstGeom>
          <a:noFill/>
        </p:spPr>
        <p:txBody>
          <a:bodyPr wrap="square" rtlCol="0">
            <a:spAutoFit/>
          </a:bodyPr>
          <a:lstStyle/>
          <a:p>
            <a:pPr algn="just">
              <a:lnSpc>
                <a:spcPct val="150000"/>
              </a:lnSpc>
            </a:pPr>
            <a:r>
              <a:rPr lang="en-US" sz="2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Fourth: How the organizer affects?</a:t>
            </a:r>
          </a:p>
        </p:txBody>
      </p:sp>
      <p:sp>
        <p:nvSpPr>
          <p:cNvPr id="3" name="TextBox 2"/>
          <p:cNvSpPr txBox="1"/>
          <p:nvPr/>
        </p:nvSpPr>
        <p:spPr>
          <a:xfrm>
            <a:off x="1676400" y="1066800"/>
            <a:ext cx="7086600" cy="684803"/>
          </a:xfrm>
          <a:prstGeom prst="rect">
            <a:avLst/>
          </a:prstGeom>
          <a:noFill/>
        </p:spPr>
        <p:txBody>
          <a:bodyPr wrap="square" rtlCol="0">
            <a:spAutoFit/>
          </a:bodyPr>
          <a:lstStyle/>
          <a:p>
            <a:pPr rtl="1">
              <a:lnSpc>
                <a:spcPct val="150000"/>
              </a:lnSpc>
            </a:pPr>
            <a:r>
              <a:rPr lang="ar-SA" sz="2000" b="1" dirty="0" smtClean="0">
                <a:solidFill>
                  <a:srgbClr val="FF0000"/>
                </a:solidFill>
                <a:latin typeface="Simplified Arabic" pitchFamily="18" charset="-78"/>
                <a:cs typeface="Simplified Arabic" pitchFamily="18" charset="-78"/>
              </a:rPr>
              <a:t>1- </a:t>
            </a:r>
            <a:r>
              <a:rPr lang="ar-SA" sz="24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التأثير أو العامل الموضعي   </a:t>
            </a:r>
            <a:r>
              <a:rPr lang="en-US" sz="2800" b="1" u="sng"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Paracrine</a:t>
            </a:r>
            <a:r>
              <a:rPr lang="en-US" sz="28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Factor</a:t>
            </a:r>
            <a:endParaRPr lang="en-US" sz="2000"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447800" y="1646371"/>
            <a:ext cx="7162800" cy="4662815"/>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studying how the organizer materials transfer from inducing tissue to responding tissue. In the study conducted by </a:t>
            </a:r>
            <a:r>
              <a:rPr lang="en-US" sz="2200" dirty="0" err="1" smtClean="0">
                <a:latin typeface="Times New Roman" pitchFamily="18" charset="0"/>
                <a:cs typeface="Times New Roman" pitchFamily="18" charset="0"/>
              </a:rPr>
              <a:t>Grobestein</a:t>
            </a:r>
            <a:r>
              <a:rPr lang="en-US" sz="2200" dirty="0" smtClean="0">
                <a:latin typeface="Times New Roman" pitchFamily="18" charset="0"/>
                <a:cs typeface="Times New Roman" pitchFamily="18" charset="0"/>
              </a:rPr>
              <a:t> (1956) and others on the differentiation of tubules of kidney and teeth, they found that the differentiation process has been done even in the case of presence of barriers with gaps or no gaps and placed between the inducing and responding tissue. There are some organizers need to be gaps and other organizers need to contact with the responding tissue until the process of influencing was done. </a:t>
            </a:r>
            <a:endParaRPr lang="ar-SA"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edge">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304800"/>
            <a:ext cx="7315200" cy="2062872"/>
          </a:xfrm>
          <a:prstGeom prst="rect">
            <a:avLst/>
          </a:prstGeom>
          <a:solidFill>
            <a:srgbClr val="FFFF00"/>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Then, the embryonic induction is the primary mechanism for the succession of cellular differentiation to form organs in the embryo; it is responsible for cell determination process during early embryonic  development.</a:t>
            </a:r>
            <a:endParaRPr lang="ar-SA" sz="2200" b="1" dirty="0" smtClean="0">
              <a:latin typeface="Times New Roman" pitchFamily="18" charset="0"/>
              <a:cs typeface="Times New Roman" pitchFamily="18" charset="0"/>
            </a:endParaRPr>
          </a:p>
        </p:txBody>
      </p:sp>
      <p:sp>
        <p:nvSpPr>
          <p:cNvPr id="5" name="TextBox 4"/>
          <p:cNvSpPr txBox="1"/>
          <p:nvPr/>
        </p:nvSpPr>
        <p:spPr>
          <a:xfrm>
            <a:off x="1447800" y="2459002"/>
            <a:ext cx="7315200" cy="4154984"/>
          </a:xfrm>
          <a:prstGeom prst="rect">
            <a:avLst/>
          </a:prstGeom>
          <a:noFill/>
        </p:spPr>
        <p:txBody>
          <a:bodyPr wrap="square" rtlCol="0">
            <a:spAutoFit/>
          </a:bodyPr>
          <a:lstStyle/>
          <a:p>
            <a:pPr marL="442913" indent="-442913" algn="just">
              <a:lnSpc>
                <a:spcPct val="150000"/>
              </a:lnSpc>
            </a:pPr>
            <a:r>
              <a:rPr lang="en-US" sz="2200" b="1" dirty="0" smtClean="0">
                <a:solidFill>
                  <a:srgbClr val="FF0000"/>
                </a:solidFill>
                <a:latin typeface="Times New Roman" pitchFamily="18" charset="0"/>
                <a:cs typeface="Times New Roman" pitchFamily="18" charset="0"/>
              </a:rPr>
              <a:t>For example,</a:t>
            </a:r>
            <a:r>
              <a:rPr lang="en-US" sz="2200" dirty="0" smtClean="0">
                <a:latin typeface="Times New Roman" pitchFamily="18" charset="0"/>
                <a:cs typeface="Times New Roman" pitchFamily="18" charset="0"/>
              </a:rPr>
              <a:t> Optic vesicle urges the ectoderm cells opposite  it would become or form a lens of the eye, so lens of the eye do not be formed before the formation of optic vesicle, as well as if there was objection or the absence of the gene responsible for formation lens of the eye in this time period of embryo life, the lens of the eye does not consist and continued growth of the embryo but without the eye lens and can not be stimulated later.</a:t>
            </a:r>
            <a:endParaRPr lang="en-US" sz="22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239048"/>
            <a:ext cx="7391400" cy="36471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the material organizer was secreted as protein for example from inducing tissue and transmitted over a short distance (across the space between the cell that separates between inducing and responding tissue) to the responding tissue and occurs changes or effects this effect is called site effect or local organizer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Paracrine</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Factors </a:t>
            </a:r>
            <a:r>
              <a:rPr lang="en-US" sz="2200" dirty="0" smtClean="0">
                <a:latin typeface="Times New Roman" pitchFamily="18" charset="0"/>
                <a:cs typeface="Times New Roman" pitchFamily="18" charset="0"/>
              </a:rPr>
              <a:t>Or Growth and Differentiation Factors (GDFs)).</a:t>
            </a:r>
            <a:endParaRPr lang="ar-SA" sz="2200" b="1" dirty="0" smtClean="0">
              <a:latin typeface="Times New Roman" pitchFamily="18" charset="0"/>
              <a:cs typeface="Times New Roman" pitchFamily="18" charset="0"/>
            </a:endParaRPr>
          </a:p>
        </p:txBody>
      </p:sp>
      <p:sp>
        <p:nvSpPr>
          <p:cNvPr id="5" name="TextBox 4"/>
          <p:cNvSpPr txBox="1"/>
          <p:nvPr/>
        </p:nvSpPr>
        <p:spPr>
          <a:xfrm>
            <a:off x="1371600" y="3921710"/>
            <a:ext cx="74676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But</a:t>
            </a:r>
            <a:r>
              <a:rPr lang="en-US" sz="2200" dirty="0" smtClean="0">
                <a:latin typeface="Times New Roman" pitchFamily="18" charset="0"/>
                <a:cs typeface="Times New Roman" pitchFamily="18" charset="0"/>
              </a:rPr>
              <a:t> when the material organizer move from inducing tissue to responding tissue through the blood stream as induction of the formation of kidney tubules and teeth, as effect of action hormones, this is called hormonal effect or influence (</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Endocrine factor)</a:t>
            </a:r>
            <a:endParaRPr lang="ar-SA" sz="22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8001000" cy="646331"/>
          </a:xfrm>
          <a:prstGeom prst="rect">
            <a:avLst/>
          </a:prstGeom>
          <a:noFill/>
        </p:spPr>
        <p:txBody>
          <a:bodyPr wrap="square" rtlCol="0">
            <a:spAutoFit/>
          </a:bodyPr>
          <a:lstStyle/>
          <a:p>
            <a:pPr algn="just" rtl="1">
              <a:lnSpc>
                <a:spcPct val="150000"/>
              </a:lnSpc>
              <a:defRPr/>
            </a:pPr>
            <a:r>
              <a:rPr lang="ar-SA" sz="2000" b="1" dirty="0" smtClean="0">
                <a:solidFill>
                  <a:srgbClr val="FF0000"/>
                </a:solidFill>
                <a:effectLst>
                  <a:outerShdw blurRad="38100" dist="38100" dir="2700000" algn="tl">
                    <a:srgbClr val="C0C0C0"/>
                  </a:outerShdw>
                </a:effectLst>
                <a:latin typeface="Simplified Arabic" pitchFamily="18" charset="-78"/>
                <a:cs typeface="Simplified Arabic" pitchFamily="18" charset="-78"/>
              </a:rPr>
              <a:t>2- الخاصية الجزيئية لعملية التحفيز</a:t>
            </a:r>
            <a:r>
              <a:rPr lang="ar-SA" sz="2000" b="1" dirty="0" smtClean="0">
                <a:solidFill>
                  <a:srgbClr val="FF0000"/>
                </a:solidFill>
                <a:latin typeface="Simplified Arabic" pitchFamily="18" charset="-78"/>
                <a:cs typeface="Simplified Arabic" pitchFamily="18" charset="-78"/>
              </a:rPr>
              <a:t>    </a:t>
            </a:r>
            <a:r>
              <a:rPr lang="en-US" sz="2400" b="1" u="sng"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Molecular Specificity of Induction</a:t>
            </a:r>
            <a:endParaRPr lang="en-US" sz="2000" u="sng" dirty="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4" name="TextBox 3"/>
          <p:cNvSpPr txBox="1"/>
          <p:nvPr/>
        </p:nvSpPr>
        <p:spPr>
          <a:xfrm>
            <a:off x="1447800" y="1509385"/>
            <a:ext cx="7315200" cy="4662815"/>
          </a:xfrm>
          <a:prstGeom prst="rect">
            <a:avLst/>
          </a:prstGeom>
          <a:noFill/>
        </p:spPr>
        <p:txBody>
          <a:bodyPr wrap="square" rtlCol="0">
            <a:spAutoFit/>
          </a:bodyPr>
          <a:lstStyle/>
          <a:p>
            <a:pPr algn="just" fontAlgn="t">
              <a:lnSpc>
                <a:spcPct val="150000"/>
              </a:lnSpc>
            </a:pPr>
            <a:r>
              <a:rPr lang="en-US" sz="2200" dirty="0" smtClean="0">
                <a:latin typeface="Times New Roman" pitchFamily="18" charset="0"/>
                <a:cs typeface="Times New Roman" pitchFamily="18" charset="0"/>
              </a:rPr>
              <a:t>	Inducing tissue Secrete the organizer material (for example, protein) and move to the responding tissue, then attached with the receptor on the cell membrane and this link lead to activation of certain factors within the cytoplasm of responding cells and carrying signal into the nucleus of responding cells, these signals linked with genetic material, which activates the gene or group of specific genes in responding cells, these activated genes determined the fate of cells. </a:t>
            </a:r>
            <a:endParaRPr lang="en-US"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4)">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76200"/>
            <a:ext cx="7086600" cy="2631490"/>
          </a:xfrm>
          <a:prstGeom prst="rect">
            <a:avLst/>
          </a:prstGeom>
          <a:noFill/>
        </p:spPr>
        <p:txBody>
          <a:bodyPr wrap="square" rtlCol="0">
            <a:spAutoFit/>
          </a:bodyPr>
          <a:lstStyle/>
          <a:p>
            <a:pPr algn="just" fontAlgn="t">
              <a:lnSpc>
                <a:spcPct val="150000"/>
              </a:lnSpc>
            </a:pPr>
            <a:r>
              <a:rPr lang="en-US" sz="2200" dirty="0" smtClean="0">
                <a:latin typeface="Times New Roman" pitchFamily="18" charset="0"/>
                <a:cs typeface="Times New Roman" pitchFamily="18" charset="0"/>
              </a:rPr>
              <a:t>	Also, these activated genes issued certain genetic code from the nucleus to the cytoplasm via sending nucleic acids (mRNA) which are translated to the cytoplasm which leads to change and differentiation of these cells as response to material organizer of inducing tissue (Fig. 29).</a:t>
            </a:r>
            <a:endParaRPr lang="en-US" sz="2200" b="1" dirty="0" smtClean="0">
              <a:latin typeface="Times New Roman" pitchFamily="18" charset="0"/>
              <a:cs typeface="Times New Roman" pitchFamily="18" charset="0"/>
            </a:endParaRPr>
          </a:p>
        </p:txBody>
      </p:sp>
      <p:pic>
        <p:nvPicPr>
          <p:cNvPr id="3" name="Picture 9" descr="~LWF00051"/>
          <p:cNvPicPr>
            <a:picLocks noChangeAspect="1" noChangeArrowheads="1"/>
          </p:cNvPicPr>
          <p:nvPr/>
        </p:nvPicPr>
        <p:blipFill>
          <a:blip r:embed="rId2"/>
          <a:srcRect/>
          <a:stretch>
            <a:fillRect/>
          </a:stretch>
        </p:blipFill>
        <p:spPr bwMode="auto">
          <a:xfrm>
            <a:off x="1058862" y="2759075"/>
            <a:ext cx="8008938" cy="3870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86670"/>
            <a:ext cx="5096267" cy="923330"/>
          </a:xfrm>
          <a:prstGeom prst="rect">
            <a:avLst/>
          </a:prstGeom>
          <a:noFill/>
          <a:effectLst>
            <a:glow rad="228600">
              <a:schemeClr val="accent3">
                <a:satMod val="175000"/>
                <a:alpha val="40000"/>
              </a:schemeClr>
            </a:glow>
          </a:effectLst>
        </p:spPr>
        <p:txBody>
          <a:bodyPr wrap="none" lIns="91440" tIns="45720" rIns="91440" bIns="45720">
            <a:prstTxWarp prst="textDoubleWave1">
              <a:avLst/>
            </a:prstTxWarp>
            <a:spAutoFit/>
            <a:scene3d>
              <a:camera prst="obliqueTopLef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EG"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شكراً لحسن إستماعكم</a:t>
            </a:r>
            <a:endParaRPr lang="en-US" sz="5400" b="1" cap="none" spc="0" dirty="0">
              <a:ln/>
              <a:solidFill>
                <a:schemeClr val="accent3"/>
              </a:solidFill>
              <a:effectLst>
                <a:glow rad="228600">
                  <a:schemeClr val="accent1">
                    <a:satMod val="175000"/>
                    <a:alpha val="40000"/>
                  </a:schemeClr>
                </a:glow>
                <a:innerShdw blurRad="63500" dist="50800" dir="135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7800" y="1865055"/>
            <a:ext cx="7239000" cy="2616101"/>
          </a:xfrm>
          <a:prstGeom prst="rect">
            <a:avLst/>
          </a:prstGeom>
          <a:solidFill>
            <a:srgbClr val="92D050"/>
          </a:solidFill>
        </p:spPr>
        <p:txBody>
          <a:bodyPr wrap="square" rtlCol="0">
            <a:spAutoFit/>
          </a:bodyPr>
          <a:lstStyle/>
          <a:p>
            <a:pPr algn="just" rtl="1">
              <a:lnSpc>
                <a:spcPct val="200000"/>
              </a:lnSpc>
              <a:defRPr/>
            </a:pPr>
            <a:r>
              <a:rPr lang="ar-SA" sz="2000" b="1" dirty="0" smtClean="0">
                <a:latin typeface="Simplified Arabic" pitchFamily="18" charset="-78"/>
                <a:cs typeface="Simplified Arabic" pitchFamily="18" charset="-78"/>
              </a:rPr>
              <a:t>	فالحث الجنيني يحدث أثناء مرحلة زمنية معينة وحساسة من مراحل النمو والنسيج المتأثر بهذا الحث يجب أن يكون مؤهل للإستجابة لهذا الحث في تلك الفترة الزمنية حتى يتم التأثر بهذا الحث. لكن كيف يحدث هذا الحث الجنيني؟ انه يحدث من خلال </a:t>
            </a:r>
            <a:r>
              <a:rPr lang="ar-SA" sz="2000" b="1" dirty="0" smtClean="0">
                <a:solidFill>
                  <a:srgbClr val="FF0000"/>
                </a:solidFill>
                <a:latin typeface="Simplified Arabic" pitchFamily="18" charset="-78"/>
                <a:cs typeface="Simplified Arabic" pitchFamily="18" charset="-78"/>
              </a:rPr>
              <a:t>المنظمات الجنينية</a:t>
            </a:r>
            <a:r>
              <a:rPr lang="ar-SA" sz="2000" b="1" dirty="0" smtClean="0">
                <a:latin typeface="Simplified Arabic" pitchFamily="18" charset="-78"/>
                <a:cs typeface="Simplified Arabic" pitchFamily="18" charset="-78"/>
              </a:rPr>
              <a:t>.</a:t>
            </a:r>
            <a:r>
              <a:rPr lang="en-US" sz="2000" b="1" u="sng" dirty="0" smtClean="0">
                <a:solidFill>
                  <a:srgbClr val="FF0000"/>
                </a:solidFill>
                <a:latin typeface="Times New Roman" pitchFamily="18" charset="0"/>
                <a:cs typeface="Times New Roman" pitchFamily="18" charset="0"/>
              </a:rPr>
              <a:t> Embryonic organizer</a:t>
            </a:r>
            <a:r>
              <a:rPr lang="en-US" sz="2000" b="1" u="sng" dirty="0" smtClean="0">
                <a:latin typeface="Times New Roman" pitchFamily="18" charset="0"/>
                <a:cs typeface="Times New Roman" pitchFamily="18" charset="0"/>
              </a:rPr>
              <a:t> </a:t>
            </a:r>
            <a:endParaRPr lang="ar-SA" sz="2000" b="1"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59713"/>
            <a:ext cx="65532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What is the Embryonic Organizer?</a:t>
            </a:r>
            <a:endParaRPr lang="en-US" sz="2200" b="1" dirty="0">
              <a:solidFill>
                <a:srgbClr val="FF0000"/>
              </a:solidFill>
              <a:latin typeface="Times New Roman" pitchFamily="18" charset="0"/>
              <a:cs typeface="Times New Roman" pitchFamily="18" charset="0"/>
            </a:endParaRPr>
          </a:p>
        </p:txBody>
      </p:sp>
      <p:sp>
        <p:nvSpPr>
          <p:cNvPr id="4" name="TextBox 3"/>
          <p:cNvSpPr txBox="1"/>
          <p:nvPr/>
        </p:nvSpPr>
        <p:spPr>
          <a:xfrm>
            <a:off x="1295400" y="1076742"/>
            <a:ext cx="7467600" cy="2123658"/>
          </a:xfrm>
          <a:prstGeom prst="rect">
            <a:avLst/>
          </a:prstGeom>
          <a:noFill/>
        </p:spPr>
        <p:txBody>
          <a:bodyPr wrap="square" rtlCol="0">
            <a:spAutoFit/>
          </a:bodyPr>
          <a:lstStyle/>
          <a:p>
            <a:pPr marL="1341438" indent="-1341438" algn="just">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 </a:t>
            </a:r>
            <a:r>
              <a:rPr lang="en-US" sz="2200" dirty="0" smtClean="0">
                <a:latin typeface="Times New Roman" pitchFamily="18" charset="0"/>
                <a:cs typeface="Times New Roman" pitchFamily="18" charset="0"/>
              </a:rPr>
              <a:t>is the ability of a specific tissue or stimulate the transfer of tissue or other tissues in order to differentiate and give the organs during the early stages of embryonic development.</a:t>
            </a:r>
          </a:p>
        </p:txBody>
      </p:sp>
      <p:sp>
        <p:nvSpPr>
          <p:cNvPr id="5" name="TextBox 4"/>
          <p:cNvSpPr txBox="1"/>
          <p:nvPr/>
        </p:nvSpPr>
        <p:spPr>
          <a:xfrm>
            <a:off x="1371600" y="2971800"/>
            <a:ext cx="7467600" cy="3647152"/>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Embryonic organizer</a:t>
            </a:r>
            <a:r>
              <a:rPr lang="en-US" sz="2200" b="1" dirty="0" smtClean="0">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In amphibian:</a:t>
            </a:r>
            <a:r>
              <a:rPr lang="en-US" sz="2200" b="1" dirty="0" smtClean="0">
                <a:latin typeface="Times New Roman" pitchFamily="18" charset="0"/>
                <a:cs typeface="Times New Roman" pitchFamily="18" charset="0"/>
              </a:rPr>
              <a:t> </a:t>
            </a:r>
          </a:p>
          <a:p>
            <a:pPr algn="just">
              <a:lnSpc>
                <a:spcPct val="150000"/>
              </a:lnSpc>
            </a:pPr>
            <a:r>
              <a:rPr lang="en-US" sz="2200" dirty="0" smtClean="0">
                <a:latin typeface="Times New Roman" pitchFamily="18" charset="0"/>
                <a:cs typeface="Times New Roman" pitchFamily="18" charset="0"/>
              </a:rPr>
              <a:t>found that the dorsal lip of the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Blatstula</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pore</a:t>
            </a:r>
            <a:r>
              <a:rPr lang="en-US" sz="2200" dirty="0" smtClean="0">
                <a:latin typeface="Times New Roman" pitchFamily="18" charset="0"/>
                <a:cs typeface="Times New Roman" pitchFamily="18" charset="0"/>
              </a:rPr>
              <a:t>. </a:t>
            </a:r>
            <a:br>
              <a:rPr lang="en-US" sz="2200" dirty="0" smtClean="0">
                <a:latin typeface="Times New Roman" pitchFamily="18" charset="0"/>
                <a:cs typeface="Times New Roman" pitchFamily="18" charset="0"/>
              </a:rPr>
            </a:br>
            <a:r>
              <a:rPr lang="en-US" sz="2200" b="1" dirty="0" smtClean="0">
                <a:solidFill>
                  <a:srgbClr val="FF0000"/>
                </a:solidFill>
                <a:latin typeface="Times New Roman" pitchFamily="18" charset="0"/>
                <a:cs typeface="Times New Roman" pitchFamily="18" charset="0"/>
              </a:rPr>
              <a:t>In birds and mammals</a:t>
            </a:r>
            <a:r>
              <a:rPr lang="en-US" sz="2200" dirty="0" smtClean="0">
                <a:latin typeface="Times New Roman" pitchFamily="18" charset="0"/>
                <a:cs typeface="Times New Roman" pitchFamily="18" charset="0"/>
              </a:rPr>
              <a:t> found that the </a:t>
            </a:r>
            <a:r>
              <a:rPr lang="en-US" sz="2200" dirty="0" err="1" smtClean="0">
                <a:effectLst>
                  <a:outerShdw blurRad="38100" dist="38100" dir="2700000" algn="tl">
                    <a:srgbClr val="000000">
                      <a:alpha val="43137"/>
                    </a:srgbClr>
                  </a:outerShdw>
                </a:effectLst>
                <a:latin typeface="Times New Roman" pitchFamily="18" charset="0"/>
                <a:cs typeface="Times New Roman" pitchFamily="18" charset="0"/>
              </a:rPr>
              <a:t>Hensen</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 node</a:t>
            </a:r>
            <a:r>
              <a:rPr lang="en-US" sz="2200" dirty="0" smtClean="0">
                <a:latin typeface="Times New Roman" pitchFamily="18" charset="0"/>
                <a:cs typeface="Times New Roman" pitchFamily="18" charset="0"/>
              </a:rPr>
              <a:t>.</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are the embryonic organizers in these embryos as it works to stimulate the neural tube formation differentiation, through the experiments of transport and cultivation of parts of the embryos to other embryos.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533400"/>
            <a:ext cx="5257800" cy="618630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Through experiments conducted by Hans Spemann on the early embryos amphibians and during separation of a fertilized egg to two parts; one part contains the area of ​​ gray crescent and the other does not contain it, therefore the first grow and form a full embryo configuration, while the other does not grow (Fig. 15) . Also, the transport and cultivation of parts of the gray crescent of the frog embryo to another embryo lead to stimulation of neural tube formation on the recipient embryo.</a:t>
            </a:r>
            <a:endParaRPr lang="en-US" sz="2200" b="1" dirty="0">
              <a:latin typeface="Times New Roman" pitchFamily="18" charset="0"/>
              <a:cs typeface="Times New Roman" pitchFamily="18" charset="0"/>
            </a:endParaRPr>
          </a:p>
        </p:txBody>
      </p:sp>
      <p:sp>
        <p:nvSpPr>
          <p:cNvPr id="5" name="TextBox 4"/>
          <p:cNvSpPr txBox="1"/>
          <p:nvPr/>
        </p:nvSpPr>
        <p:spPr>
          <a:xfrm>
            <a:off x="457200" y="76200"/>
            <a:ext cx="6553200" cy="539378"/>
          </a:xfrm>
          <a:prstGeom prst="rect">
            <a:avLst/>
          </a:prstGeom>
          <a:noFill/>
        </p:spPr>
        <p:txBody>
          <a:bodyPr wrap="square" rtlCol="0">
            <a:spAutoFit/>
          </a:bodyPr>
          <a:lstStyle/>
          <a:p>
            <a:pPr algn="just">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Organizers in amphibian embryos</a:t>
            </a:r>
            <a:endParaRPr lang="en-US" sz="22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9" descr="C:\DOCUME~1\FREEUS~1\LOCALS~1\Temp\~LWF00611.jpg"/>
          <p:cNvPicPr>
            <a:picLocks noChangeAspect="1" noChangeArrowheads="1"/>
          </p:cNvPicPr>
          <p:nvPr/>
        </p:nvPicPr>
        <p:blipFill>
          <a:blip r:embed="rId3" r:link="rId4"/>
          <a:srcRect/>
          <a:stretch>
            <a:fillRect/>
          </a:stretch>
        </p:blipFill>
        <p:spPr bwMode="auto">
          <a:xfrm>
            <a:off x="6172200" y="152400"/>
            <a:ext cx="2819400" cy="2862262"/>
          </a:xfrm>
          <a:prstGeom prst="rect">
            <a:avLst/>
          </a:prstGeom>
          <a:noFill/>
          <a:ln w="9525">
            <a:noFill/>
            <a:miter lim="800000"/>
            <a:headEnd/>
            <a:tailEnd/>
          </a:ln>
        </p:spPr>
      </p:pic>
      <p:pic>
        <p:nvPicPr>
          <p:cNvPr id="7" name="Picture 8" descr="C:\DOCUME~1\FREEUS~1\LOCALS~1\Temp\~LWF00621.jpg"/>
          <p:cNvPicPr>
            <a:picLocks noChangeAspect="1" noChangeArrowheads="1"/>
          </p:cNvPicPr>
          <p:nvPr/>
        </p:nvPicPr>
        <p:blipFill>
          <a:blip r:embed="rId5" r:link="rId6"/>
          <a:srcRect/>
          <a:stretch>
            <a:fillRect/>
          </a:stretch>
        </p:blipFill>
        <p:spPr bwMode="auto">
          <a:xfrm>
            <a:off x="6248400" y="3048000"/>
            <a:ext cx="2743200" cy="2055813"/>
          </a:xfrm>
          <a:prstGeom prst="rect">
            <a:avLst/>
          </a:prstGeom>
          <a:noFill/>
          <a:ln w="9525">
            <a:noFill/>
            <a:miter lim="800000"/>
            <a:headEnd/>
            <a:tailEnd/>
          </a:ln>
        </p:spPr>
      </p:pic>
      <p:pic>
        <p:nvPicPr>
          <p:cNvPr id="8" name="Picture 7" descr="C:\DOCUME~1\FREEUS~1\LOCALS~1\Temp\~LWF00631.jpg"/>
          <p:cNvPicPr>
            <a:picLocks noChangeAspect="1" noChangeArrowheads="1"/>
          </p:cNvPicPr>
          <p:nvPr/>
        </p:nvPicPr>
        <p:blipFill>
          <a:blip r:embed="rId7" r:link="rId8"/>
          <a:srcRect/>
          <a:stretch>
            <a:fillRect/>
          </a:stretch>
        </p:blipFill>
        <p:spPr bwMode="auto">
          <a:xfrm>
            <a:off x="6248400" y="5105400"/>
            <a:ext cx="2743200" cy="1504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1243548"/>
            <a:ext cx="7315200" cy="3785652"/>
          </a:xfrm>
          <a:prstGeom prst="rect">
            <a:avLst/>
          </a:prstGeom>
          <a:no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	لقد سمى سبيمان </a:t>
            </a:r>
            <a:r>
              <a:rPr lang="ar-SA" sz="2000" b="1" dirty="0" smtClean="0">
                <a:solidFill>
                  <a:srgbClr val="FF0000"/>
                </a:solidFill>
                <a:latin typeface="Simplified Arabic" pitchFamily="18" charset="-78"/>
                <a:cs typeface="Simplified Arabic" pitchFamily="18" charset="-78"/>
              </a:rPr>
              <a:t>الشفة الظهرية </a:t>
            </a:r>
            <a:r>
              <a:rPr lang="ar-SA" sz="2000" b="1" dirty="0" smtClean="0">
                <a:latin typeface="Simplified Arabic" pitchFamily="18" charset="-78"/>
                <a:cs typeface="Simplified Arabic" pitchFamily="18" charset="-78"/>
              </a:rPr>
              <a:t>لمبطنة جنين النيوت والضفدعة والسهيم </a:t>
            </a:r>
            <a:r>
              <a:rPr lang="ar-SA" sz="2000" b="1" dirty="0" smtClean="0">
                <a:solidFill>
                  <a:srgbClr val="FF0000"/>
                </a:solidFill>
                <a:latin typeface="Simplified Arabic" pitchFamily="18" charset="-78"/>
                <a:cs typeface="Simplified Arabic" pitchFamily="18" charset="-78"/>
              </a:rPr>
              <a:t>بالمنظم الجنيني </a:t>
            </a:r>
            <a:r>
              <a:rPr lang="en-US" sz="2000" b="1" dirty="0" smtClean="0">
                <a:latin typeface="Simplified Arabic" pitchFamily="18" charset="-78"/>
                <a:cs typeface="Simplified Arabic" pitchFamily="18" charset="-78"/>
              </a:rPr>
              <a:t>(Embryonic Organizer)</a:t>
            </a:r>
            <a:r>
              <a:rPr lang="ar-SA" sz="2000" b="1" dirty="0" smtClean="0">
                <a:latin typeface="Simplified Arabic" pitchFamily="18" charset="-78"/>
                <a:cs typeface="Simplified Arabic" pitchFamily="18" charset="-78"/>
              </a:rPr>
              <a:t> فعرفت الشفة الظهرية </a:t>
            </a:r>
            <a:r>
              <a:rPr lang="ar-SA" sz="2000" b="1" dirty="0" smtClean="0">
                <a:solidFill>
                  <a:srgbClr val="FF0000"/>
                </a:solidFill>
                <a:latin typeface="Simplified Arabic" pitchFamily="18" charset="-78"/>
                <a:cs typeface="Simplified Arabic" pitchFamily="18" charset="-78"/>
              </a:rPr>
              <a:t>بالمنظم الإبتدائي </a:t>
            </a:r>
            <a:r>
              <a:rPr lang="en-US" sz="2000" b="1" dirty="0" smtClean="0">
                <a:latin typeface="Simplified Arabic" pitchFamily="18" charset="-78"/>
                <a:cs typeface="Simplified Arabic" pitchFamily="18" charset="-78"/>
              </a:rPr>
              <a:t>(Primary Organizer)</a:t>
            </a:r>
            <a:r>
              <a:rPr lang="ar-SA" sz="2000" b="1" dirty="0" smtClean="0">
                <a:latin typeface="Simplified Arabic" pitchFamily="18" charset="-78"/>
                <a:cs typeface="Simplified Arabic" pitchFamily="18" charset="-78"/>
              </a:rPr>
              <a:t> الذي يعمل على تكوين الأنبوبة العصبية حيث تعتبر هي </a:t>
            </a:r>
            <a:r>
              <a:rPr lang="ar-SA" sz="2000" b="1" dirty="0" smtClean="0">
                <a:solidFill>
                  <a:srgbClr val="FF0000"/>
                </a:solidFill>
                <a:latin typeface="Simplified Arabic" pitchFamily="18" charset="-78"/>
                <a:cs typeface="Simplified Arabic" pitchFamily="18" charset="-78"/>
              </a:rPr>
              <a:t>التحفيز الجنيني الإبتدائي </a:t>
            </a:r>
            <a:r>
              <a:rPr lang="en-US" sz="2000" b="1" dirty="0" smtClean="0">
                <a:solidFill>
                  <a:srgbClr val="FF0000"/>
                </a:solidFill>
                <a:latin typeface="Simplified Arabic" pitchFamily="18" charset="-78"/>
                <a:cs typeface="Simplified Arabic" pitchFamily="18" charset="-78"/>
              </a:rPr>
              <a:t>  </a:t>
            </a:r>
            <a:r>
              <a:rPr lang="en-US" sz="2000" b="1" dirty="0" smtClean="0">
                <a:latin typeface="Simplified Arabic" pitchFamily="18" charset="-78"/>
                <a:cs typeface="Simplified Arabic" pitchFamily="18" charset="-78"/>
              </a:rPr>
              <a:t>(Primary Embryonic Induction)</a:t>
            </a:r>
            <a:r>
              <a:rPr lang="ar-SA" sz="2000" b="1" dirty="0" smtClean="0">
                <a:latin typeface="Simplified Arabic" pitchFamily="18" charset="-78"/>
                <a:cs typeface="Simplified Arabic" pitchFamily="18" charset="-78"/>
              </a:rPr>
              <a:t> </a:t>
            </a:r>
          </a:p>
          <a:p>
            <a:pPr algn="just" rtl="1">
              <a:lnSpc>
                <a:spcPct val="150000"/>
              </a:lnSpc>
            </a:pPr>
            <a:r>
              <a:rPr lang="ar-SA" sz="2000" b="1" dirty="0" smtClean="0">
                <a:latin typeface="Simplified Arabic" pitchFamily="18" charset="-78"/>
                <a:cs typeface="Simplified Arabic" pitchFamily="18" charset="-78"/>
              </a:rPr>
              <a:t>	فالمنظم الجنيني هنا وهو الشفة الظهرية لم يعمل على تحفيز وتكوين الأنبوبة العصبية فقط بل حتى عملية التوجه لمحور الجنين الأمامي الخلفي أي أن يكون المخ الأمامي في المقدمة ثم المخ المتوسط ثم المخ الخلفي ثم الحبل الشوكي في الخلف.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681340"/>
            <a:ext cx="7239000" cy="5678478"/>
          </a:xfrm>
          <a:prstGeom prst="rect">
            <a:avLst/>
          </a:prstGeom>
          <a:noFill/>
        </p:spPr>
        <p:txBody>
          <a:bodyPr wrap="square" rtlCol="0">
            <a:spAutoFit/>
          </a:bodyPr>
          <a:lstStyle/>
          <a:p>
            <a:pPr algn="just">
              <a:lnSpc>
                <a:spcPct val="150000"/>
              </a:lnSpc>
            </a:pPr>
            <a:r>
              <a:rPr lang="en-US" sz="2200" u="sng" dirty="0" smtClean="0">
                <a:effectLst>
                  <a:outerShdw blurRad="38100" dist="38100" dir="2700000" algn="tl">
                    <a:srgbClr val="000000">
                      <a:alpha val="43137"/>
                    </a:srgbClr>
                  </a:outerShdw>
                </a:effectLst>
                <a:latin typeface="Times New Roman" pitchFamily="18" charset="0"/>
                <a:cs typeface="Times New Roman" pitchFamily="18" charset="0"/>
              </a:rPr>
              <a:t>Stage dependence of induction :</a:t>
            </a: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To know the competence of embryonic organizer depending on the chronological age or by stages of embryo development and its ability or the so-called property phase induction (</a:t>
            </a:r>
            <a:r>
              <a:rPr lang="en-US" sz="2200" u="sng" dirty="0" smtClean="0">
                <a:effectLst>
                  <a:outerShdw blurRad="38100" dist="38100" dir="2700000" algn="tl">
                    <a:srgbClr val="000000">
                      <a:alpha val="43137"/>
                    </a:srgbClr>
                  </a:outerShdw>
                </a:effectLst>
                <a:latin typeface="Times New Roman" pitchFamily="18" charset="0"/>
                <a:cs typeface="Times New Roman" pitchFamily="18" charset="0"/>
              </a:rPr>
              <a:t>Stage dependence of induction</a:t>
            </a:r>
            <a:r>
              <a:rPr lang="en-US" sz="2200" dirty="0" smtClean="0">
                <a:latin typeface="Times New Roman" pitchFamily="18" charset="0"/>
                <a:cs typeface="Times New Roman" pitchFamily="18" charset="0"/>
              </a:rPr>
              <a:t>) on the induction and formation of different organs, </a:t>
            </a:r>
            <a:r>
              <a:rPr lang="en-US" sz="2200" dirty="0" err="1" smtClean="0">
                <a:latin typeface="Times New Roman" pitchFamily="18" charset="0"/>
                <a:cs typeface="Times New Roman" pitchFamily="18" charset="0"/>
              </a:rPr>
              <a:t>Holtfreter</a:t>
            </a:r>
            <a:r>
              <a:rPr lang="en-US" sz="2200" dirty="0" smtClean="0">
                <a:latin typeface="Times New Roman" pitchFamily="18" charset="0"/>
                <a:cs typeface="Times New Roman" pitchFamily="18" charset="0"/>
              </a:rPr>
              <a:t> (1936) put the dorsal lip to early gastrula under (undifferentiated) outer layer (ectoderm), it has worked to stimulate the composition of the front part of the head and when change the location of dorsal lip to late gastrula has worked to stimulate the composition of the back part of the  neural tube (Fig. 17).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772954"/>
            <a:ext cx="7239000" cy="517064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find out the so-called property of regional induction (Regional specificity of induction) when transplants the front part only of a spinal cord cells in stage of neural tube and transfer to the embryo in the stage of early gastrula, they lead to form of the head as secondary embryo on the recipient embryo, while the transfer and cultivation of cells of the back part (spinal cord tissue) to the embryo in the early lining and under the outer layer of gastrula, it will form the tail or the back of the trunk and caudal fin as secondary embryo on the recipient embryo (Fig. 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3124</TotalTime>
  <Words>1153</Words>
  <Application>Microsoft Office PowerPoint</Application>
  <PresentationFormat>عرض على الشاشة (3:4)‏</PresentationFormat>
  <Paragraphs>94</Paragraphs>
  <Slides>33</Slides>
  <Notes>23</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33</vt:i4>
      </vt:variant>
    </vt:vector>
  </HeadingPairs>
  <TitlesOfParts>
    <vt:vector size="42" baseType="lpstr">
      <vt:lpstr>Arial</vt:lpstr>
      <vt:lpstr>Calibri</vt:lpstr>
      <vt:lpstr>Gill Sans MT</vt:lpstr>
      <vt:lpstr>Majalla UI</vt:lpstr>
      <vt:lpstr>Simplified Arabic</vt:lpstr>
      <vt:lpstr>Times New Roman</vt:lpstr>
      <vt:lpstr>Verdana</vt:lpstr>
      <vt:lpstr>Wingdings 2</vt:lpstr>
      <vt:lpstr>Solstice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Ibrahim Barakat</dc:creator>
  <cp:lastModifiedBy>NM</cp:lastModifiedBy>
  <cp:revision>296</cp:revision>
  <cp:lastPrinted>2016-01-31T03:58:16Z</cp:lastPrinted>
  <dcterms:created xsi:type="dcterms:W3CDTF">2006-08-16T00:00:00Z</dcterms:created>
  <dcterms:modified xsi:type="dcterms:W3CDTF">2017-10-07T20:24:17Z</dcterms:modified>
</cp:coreProperties>
</file>