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7" r:id="rId2"/>
    <p:sldId id="260" r:id="rId3"/>
    <p:sldId id="263" r:id="rId4"/>
    <p:sldId id="264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A06D0B-D1A1-4409-AB71-101DD86A9785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265905-2D3C-4F5F-A793-EF2738F1B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993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A6685-8D42-43B2-9099-B39E0FE2BB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748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A6685-8D42-43B2-9099-B39E0FE2BB9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500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973F-08D4-4D47-8BF5-F013C47CFAA0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11E6-1AF2-4334-90E1-87C392B83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1969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973F-08D4-4D47-8BF5-F013C47CFAA0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11E6-1AF2-4334-90E1-87C392B83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749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973F-08D4-4D47-8BF5-F013C47CFAA0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11E6-1AF2-4334-90E1-87C392B83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87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85950"/>
            <a:ext cx="4013200" cy="4171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2800" y="1885950"/>
            <a:ext cx="4013200" cy="41719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0C3E2-4DE3-45DE-8EDB-1C6431CF04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712172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4A5FB66-D353-4AA7-AC10-44B8912A7B83}" type="slidenum">
              <a:rPr lang="ar-SA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462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973F-08D4-4D47-8BF5-F013C47CFAA0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11E6-1AF2-4334-90E1-87C392B83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445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973F-08D4-4D47-8BF5-F013C47CFAA0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11E6-1AF2-4334-90E1-87C392B83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831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973F-08D4-4D47-8BF5-F013C47CFAA0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11E6-1AF2-4334-90E1-87C392B83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690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973F-08D4-4D47-8BF5-F013C47CFAA0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11E6-1AF2-4334-90E1-87C392B83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068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973F-08D4-4D47-8BF5-F013C47CFAA0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11E6-1AF2-4334-90E1-87C392B83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415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973F-08D4-4D47-8BF5-F013C47CFAA0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11E6-1AF2-4334-90E1-87C392B83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367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973F-08D4-4D47-8BF5-F013C47CFAA0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11E6-1AF2-4334-90E1-87C392B83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692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1973F-08D4-4D47-8BF5-F013C47CFAA0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211E6-1AF2-4334-90E1-87C392B83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364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1973F-08D4-4D47-8BF5-F013C47CFAA0}" type="datetimeFigureOut">
              <a:rPr lang="en-US" smtClean="0"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211E6-1AF2-4334-90E1-87C392B832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182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4" Type="http://schemas.openxmlformats.org/officeDocument/2006/relationships/image" Target="http://www.path.cam.ac.uk/~schisto/Lecture_Notes/Lecture_Pics/Tryp_graph.gif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371600" y="3048000"/>
            <a:ext cx="60198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en-US" sz="20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795513" y="2020833"/>
            <a:ext cx="3813865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1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1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12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1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Zoology  Department</a:t>
            </a:r>
          </a:p>
          <a:p>
            <a:pPr algn="ctr" eaLnBrk="1" hangingPunct="1"/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Physiology Of Parasites</a:t>
            </a:r>
          </a:p>
          <a:p>
            <a:pPr algn="ctr" eaLnBrk="1" hangingPunct="1"/>
            <a:r>
              <a:rPr lang="en-US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(512) Zoo 3(2+1)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508807"/>
            <a:ext cx="7947220" cy="3024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86D11-CC3F-4E57-A6D5-2556FCDF859D}" type="slidenum">
              <a:rPr lang="en-US" smtClean="0">
                <a:latin typeface="Times New Roman" pitchFamily="18" charset="0"/>
                <a:cs typeface="Times New Roman" pitchFamily="18" charset="0"/>
              </a:rPr>
              <a:t>1</a:t>
            </a:fld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10161" y="4737877"/>
            <a:ext cx="598456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en-US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13- Methods of immune evasion </a:t>
            </a:r>
          </a:p>
          <a:p>
            <a:pPr lvl="0" algn="ctr"/>
            <a:r>
              <a:rPr lang="en-US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by parasites</a:t>
            </a:r>
            <a:endParaRPr lang="en-US" sz="28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lowchart: Process 7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Flowchart: Process 8"/>
          <p:cNvSpPr/>
          <p:nvPr/>
        </p:nvSpPr>
        <p:spPr>
          <a:xfrm>
            <a:off x="-4485" y="6400801"/>
            <a:ext cx="9144000" cy="457199"/>
          </a:xfrm>
          <a:prstGeom prst="flowChartProcess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7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Process 6"/>
          <p:cNvSpPr/>
          <p:nvPr/>
        </p:nvSpPr>
        <p:spPr>
          <a:xfrm>
            <a:off x="-2286" y="6400801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33795"/>
            <a:ext cx="7543800" cy="1431925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Protozoan immune evasion strategies.</a:t>
            </a:r>
            <a:r>
              <a:rPr lang="en-GB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27352" y="1295400"/>
            <a:ext cx="7339012" cy="4114800"/>
          </a:xfrm>
        </p:spPr>
        <p:txBody>
          <a:bodyPr/>
          <a:lstStyle/>
          <a:p>
            <a:pPr marL="609600" indent="-609600">
              <a:lnSpc>
                <a:spcPct val="150000"/>
              </a:lnSpc>
              <a:buClr>
                <a:srgbClr val="FFCC00"/>
              </a:buClr>
              <a:buFont typeface="Wingdings" pitchFamily="2" charset="2"/>
              <a:buNone/>
            </a:pPr>
            <a:r>
              <a:rPr lang="en-GB" sz="24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3. Antigenic variation cont’d. </a:t>
            </a:r>
            <a:r>
              <a:rPr lang="en-GB" sz="2400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Courier New" pitchFamily="49" charset="0"/>
              <a:buChar char="o"/>
            </a:pP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Parasite expressing new VSG escapes </a:t>
            </a:r>
            <a:r>
              <a:rPr lang="en-GB" sz="2400" dirty="0" err="1">
                <a:effectLst/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 detection, replicates &amp; continue infection. 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Courier New" pitchFamily="49" charset="0"/>
              <a:buChar char="o"/>
            </a:pP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Allows parasite survival - months / years. 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Courier New" pitchFamily="49" charset="0"/>
              <a:buChar char="o"/>
            </a:pP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Up to 2000 genes involved.</a:t>
            </a:r>
            <a:endParaRPr lang="en-GB" sz="2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61988" y="551858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kumimoji="1" lang="en-US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16091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Process 6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829" y="228600"/>
            <a:ext cx="7772400" cy="1143000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Protozoan immune evasion strategies.</a:t>
            </a:r>
            <a:r>
              <a:rPr lang="en-GB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609600" y="1219200"/>
            <a:ext cx="8001000" cy="5181600"/>
          </a:xfrm>
        </p:spPr>
        <p:txBody>
          <a:bodyPr>
            <a:normAutofit/>
          </a:bodyPr>
          <a:lstStyle/>
          <a:p>
            <a:pPr marL="609600" indent="-609600">
              <a:lnSpc>
                <a:spcPct val="150000"/>
              </a:lnSpc>
              <a:buClr>
                <a:srgbClr val="FFCC00"/>
              </a:buClr>
              <a:buFont typeface="Wingdings" pitchFamily="2" charset="2"/>
              <a:buNone/>
            </a:pPr>
            <a:r>
              <a:rPr lang="en-GB" sz="24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3. Antigenic variation cont’d.</a:t>
            </a:r>
            <a:r>
              <a:rPr lang="en-GB" sz="24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en-GB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Parasitaemia fluctuates</a:t>
            </a: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2400" b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After each peak, trypanosome population antigenically different from that earlier / later peaks.</a:t>
            </a:r>
          </a:p>
          <a:p>
            <a:pPr>
              <a:lnSpc>
                <a:spcPct val="150000"/>
              </a:lnSpc>
            </a:pPr>
            <a:endParaRPr lang="en-US" sz="2400" dirty="0"/>
          </a:p>
        </p:txBody>
      </p: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838576" y="3581400"/>
            <a:ext cx="7386608" cy="2643664"/>
            <a:chOff x="-2736" y="3353"/>
            <a:chExt cx="4691" cy="2186"/>
          </a:xfrm>
        </p:grpSpPr>
        <p:pic>
          <p:nvPicPr>
            <p:cNvPr id="12" name="Picture 7" descr="http://www.path.cam.ac.uk/~schisto/Lecture_Notes/Lecture_Pics/Tryp_graph.gif"/>
            <p:cNvPicPr>
              <a:picLocks noChangeAspect="1" noChangeArrowheads="1"/>
            </p:cNvPicPr>
            <p:nvPr/>
          </p:nvPicPr>
          <p:blipFill>
            <a:blip r:embed="rId3" r:link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36" y="3353"/>
              <a:ext cx="4627" cy="167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-2732" y="5157"/>
              <a:ext cx="4687" cy="382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kumimoji="1" lang="en-GB" sz="2400" dirty="0">
                  <a:solidFill>
                    <a:srgbClr val="FF0000"/>
                  </a:solidFill>
                  <a:latin typeface="Times New Roman" pitchFamily="18" charset="0"/>
                </a:rPr>
                <a:t>After Ross, P. (1910), Proc. Royal Soc. London, B82, 411 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642004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rocess 4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Protozoan immune evasion </a:t>
            </a:r>
            <a:r>
              <a:rPr lang="en-GB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strategies. </a:t>
            </a:r>
          </a:p>
        </p:txBody>
      </p:sp>
      <p:sp>
        <p:nvSpPr>
          <p:cNvPr id="3" name="Rectangle 2"/>
          <p:cNvSpPr/>
          <p:nvPr/>
        </p:nvSpPr>
        <p:spPr>
          <a:xfrm>
            <a:off x="762000" y="1524000"/>
            <a:ext cx="8229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150000"/>
              </a:lnSpc>
              <a:buClr>
                <a:srgbClr val="FFCC00"/>
              </a:buClr>
            </a:pPr>
            <a:r>
              <a:rPr lang="en-GB" sz="2400" b="1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4. Shedding / replacement </a:t>
            </a:r>
            <a:r>
              <a:rPr lang="en-GB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surface</a:t>
            </a: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 e.g. </a:t>
            </a:r>
            <a:r>
              <a:rPr lang="en-GB" sz="2400" i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Entamoeba </a:t>
            </a:r>
            <a:r>
              <a:rPr lang="en-GB" sz="2400" i="1" u="sng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histolytica</a:t>
            </a: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609600" indent="-609600">
              <a:lnSpc>
                <a:spcPct val="150000"/>
              </a:lnSpc>
              <a:buClr>
                <a:srgbClr val="FFCC00"/>
              </a:buClr>
            </a:pPr>
            <a:r>
              <a:rPr lang="en-GB" sz="2400" b="1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5. </a:t>
            </a:r>
            <a:r>
              <a:rPr lang="en-GB" sz="2400" b="1" dirty="0" err="1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Immunosupression</a:t>
            </a:r>
            <a:r>
              <a:rPr lang="en-GB" sz="2400" b="1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– manipulation host immune response </a:t>
            </a:r>
          </a:p>
          <a:p>
            <a:pPr marL="609600" indent="-609600">
              <a:lnSpc>
                <a:spcPct val="150000"/>
              </a:lnSpc>
              <a:buClr>
                <a:srgbClr val="FFCC00"/>
              </a:buClr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GB" sz="2400" i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Plasmodium</a:t>
            </a:r>
            <a:r>
              <a:rPr lang="en-GB" sz="2400" i="1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09600" indent="-609600">
              <a:lnSpc>
                <a:spcPct val="150000"/>
              </a:lnSpc>
              <a:buClr>
                <a:srgbClr val="FFCC00"/>
              </a:buClr>
            </a:pPr>
            <a:r>
              <a:rPr lang="en-GB" sz="2400" b="1" dirty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6. Anti-immune mechanisms </a:t>
            </a: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GB" sz="2400" i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Leishmania</a:t>
            </a:r>
            <a:r>
              <a:rPr lang="en-GB" sz="2400" i="1" dirty="0" smtClean="0">
                <a:effectLst/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 anti-oxidases to counter macrophage oxidative burst. </a:t>
            </a:r>
            <a:endParaRPr lang="en-GB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38544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Mid Activity</a:t>
            </a:r>
            <a:endParaRPr lang="en-US" sz="2800" dirty="0"/>
          </a:p>
        </p:txBody>
      </p:sp>
      <p:pic>
        <p:nvPicPr>
          <p:cNvPr id="6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121325"/>
            <a:ext cx="7543800" cy="5203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Flowchart: Process 6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418942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00" y="304800"/>
            <a:ext cx="7543800" cy="143192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8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Helminth</a:t>
            </a:r>
            <a:r>
              <a:rPr lang="en-GB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immune evasion strategies </a:t>
            </a:r>
            <a:r>
              <a:rPr lang="en-GB" sz="2800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800" b="1" dirty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vertebrate </a:t>
            </a:r>
            <a:r>
              <a:rPr lang="en-GB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host. 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28800"/>
            <a:ext cx="5105400" cy="32004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Clr>
                <a:srgbClr val="FFCC00"/>
              </a:buClr>
              <a:buNone/>
            </a:pPr>
            <a:r>
              <a:rPr lang="en-GB" sz="26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1-Large </a:t>
            </a:r>
            <a:r>
              <a:rPr lang="en-GB" sz="26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size </a:t>
            </a:r>
            <a:r>
              <a:rPr lang="en-GB" sz="26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en-GB" sz="2600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GB" sz="2600" dirty="0" smtClean="0">
                <a:effectLst/>
                <a:latin typeface="Times New Roman" pitchFamily="18" charset="0"/>
                <a:cs typeface="Times New Roman" pitchFamily="18" charset="0"/>
              </a:rPr>
              <a:t>ifficult </a:t>
            </a:r>
            <a:r>
              <a:rPr lang="en-GB" sz="2600" dirty="0">
                <a:effectLst/>
                <a:latin typeface="Times New Roman" pitchFamily="18" charset="0"/>
                <a:cs typeface="Times New Roman" pitchFamily="18" charset="0"/>
              </a:rPr>
              <a:t>to eliminate</a:t>
            </a:r>
            <a:r>
              <a:rPr lang="en-GB" sz="26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en-GB" sz="26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en-GB" sz="2600" dirty="0">
                <a:effectLst/>
                <a:latin typeface="Times New Roman" pitchFamily="18" charset="0"/>
                <a:cs typeface="Times New Roman" pitchFamily="18" charset="0"/>
              </a:rPr>
              <a:t>Primary response – inflammation</a:t>
            </a:r>
            <a:r>
              <a:rPr lang="en-GB" sz="26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en-GB" sz="26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0000"/>
              </a:buClr>
            </a:pPr>
            <a:r>
              <a:rPr lang="en-GB" sz="2600" dirty="0">
                <a:effectLst/>
                <a:latin typeface="Times New Roman" pitchFamily="18" charset="0"/>
                <a:cs typeface="Times New Roman" pitchFamily="18" charset="0"/>
              </a:rPr>
              <a:t>Often worms not eliminated</a:t>
            </a:r>
            <a:r>
              <a:rPr lang="en-GB" sz="26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buClr>
                <a:srgbClr val="FFCC00"/>
              </a:buClr>
              <a:buNone/>
            </a:pPr>
            <a:endParaRPr lang="en-GB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5479" name="Picture 7" descr="ascaris_adult_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91200" y="2057400"/>
            <a:ext cx="2876550" cy="2349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lowchart: Process 4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770021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00" y="228600"/>
            <a:ext cx="7543800" cy="143192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800" b="1" dirty="0" err="1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Helminth</a:t>
            </a:r>
            <a:r>
              <a:rPr lang="en-GB" sz="28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immune evasion strategies </a:t>
            </a:r>
            <a:r>
              <a:rPr lang="en-GB" sz="2800" b="1" dirty="0" smtClean="0">
                <a:solidFill>
                  <a:srgbClr val="FF00FF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800" b="1" dirty="0" smtClean="0">
                <a:solidFill>
                  <a:srgbClr val="FF00FF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GB" sz="28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vertebrate </a:t>
            </a:r>
            <a:r>
              <a:rPr lang="en-GB" sz="28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host.</a:t>
            </a:r>
            <a:r>
              <a:rPr lang="en-GB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1" y="1371600"/>
            <a:ext cx="5562599" cy="4876800"/>
          </a:xfrm>
        </p:spPr>
        <p:txBody>
          <a:bodyPr>
            <a:normAutofit fontScale="92500" lnSpcReduction="20000"/>
          </a:bodyPr>
          <a:lstStyle/>
          <a:p>
            <a:pPr marL="609600" indent="-609600">
              <a:buClr>
                <a:srgbClr val="FFCC00"/>
              </a:buClr>
              <a:buSzTx/>
              <a:buFont typeface="Wingdings" pitchFamily="2" charset="2"/>
              <a:buNone/>
            </a:pPr>
            <a:endParaRPr lang="en-GB" sz="2800" b="1" dirty="0">
              <a:solidFill>
                <a:schemeClr val="tx2"/>
              </a:solidFill>
              <a:effectLst/>
            </a:endParaRPr>
          </a:p>
          <a:p>
            <a:pPr marL="0" indent="0" algn="just">
              <a:lnSpc>
                <a:spcPct val="150000"/>
              </a:lnSpc>
              <a:buClr>
                <a:srgbClr val="FFCC00"/>
              </a:buClr>
              <a:buSzTx/>
              <a:buNone/>
            </a:pPr>
            <a:r>
              <a:rPr lang="en-GB" sz="26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2. Coating with host proteins.</a:t>
            </a:r>
            <a:r>
              <a:rPr lang="en-GB" sz="2600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en-GB" sz="2600" dirty="0" smtClean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Clr>
                <a:srgbClr val="FF0000"/>
              </a:buClr>
              <a:buSzTx/>
              <a:buFont typeface="Courier New" pitchFamily="49" charset="0"/>
              <a:buChar char="o"/>
            </a:pPr>
            <a:r>
              <a:rPr lang="en-GB" sz="2600" dirty="0" smtClean="0">
                <a:effectLst/>
                <a:latin typeface="Times New Roman" pitchFamily="18" charset="0"/>
                <a:cs typeface="Times New Roman" pitchFamily="18" charset="0"/>
              </a:rPr>
              <a:t>Tegument </a:t>
            </a:r>
            <a:r>
              <a:rPr lang="en-GB" sz="2600" dirty="0">
                <a:effectLst/>
                <a:latin typeface="Times New Roman" pitchFamily="18" charset="0"/>
                <a:cs typeface="Times New Roman" pitchFamily="18" charset="0"/>
              </a:rPr>
              <a:t>cestodes &amp; trematodes adsorb host components, e.g. RBC </a:t>
            </a:r>
            <a:r>
              <a:rPr lang="en-GB" sz="2600" dirty="0" err="1">
                <a:effectLst/>
                <a:latin typeface="Times New Roman" pitchFamily="18" charset="0"/>
                <a:cs typeface="Times New Roman" pitchFamily="18" charset="0"/>
              </a:rPr>
              <a:t>ags</a:t>
            </a:r>
            <a:r>
              <a:rPr lang="en-GB" sz="26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en-GB" sz="26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Clr>
                <a:srgbClr val="FF0000"/>
              </a:buClr>
              <a:buSzTx/>
              <a:buFont typeface="Courier New" pitchFamily="49" charset="0"/>
              <a:buChar char="o"/>
            </a:pPr>
            <a:r>
              <a:rPr lang="en-GB" sz="2600" dirty="0">
                <a:effectLst/>
                <a:latin typeface="Times New Roman" pitchFamily="18" charset="0"/>
                <a:cs typeface="Times New Roman" pitchFamily="18" charset="0"/>
              </a:rPr>
              <a:t>Immunological appearance of host tissue. 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SzTx/>
              <a:buFont typeface="Courier New" pitchFamily="49" charset="0"/>
              <a:buChar char="o"/>
            </a:pPr>
            <a:r>
              <a:rPr lang="en-GB" sz="2600" dirty="0">
                <a:effectLst/>
                <a:latin typeface="Times New Roman" pitchFamily="18" charset="0"/>
                <a:cs typeface="Times New Roman" pitchFamily="18" charset="0"/>
              </a:rPr>
              <a:t>E.g. Schistosomes - host blood proteins, (blood group </a:t>
            </a:r>
            <a:r>
              <a:rPr lang="en-GB" sz="2600" dirty="0" err="1">
                <a:effectLst/>
                <a:latin typeface="Times New Roman" pitchFamily="18" charset="0"/>
                <a:cs typeface="Times New Roman" pitchFamily="18" charset="0"/>
              </a:rPr>
              <a:t>ags</a:t>
            </a:r>
            <a:r>
              <a:rPr lang="en-GB" sz="2600" dirty="0">
                <a:effectLst/>
                <a:latin typeface="Times New Roman" pitchFamily="18" charset="0"/>
                <a:cs typeface="Times New Roman" pitchFamily="18" charset="0"/>
              </a:rPr>
              <a:t> &amp; MHC class I &amp; II</a:t>
            </a:r>
            <a:r>
              <a:rPr lang="en-GB" sz="2600" dirty="0" smtClean="0">
                <a:effectLst/>
                <a:latin typeface="Times New Roman" pitchFamily="18" charset="0"/>
                <a:cs typeface="Times New Roman" pitchFamily="18" charset="0"/>
              </a:rPr>
              <a:t>).</a:t>
            </a:r>
            <a:endParaRPr lang="en-GB" sz="26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Clr>
                <a:srgbClr val="FF0000"/>
              </a:buClr>
              <a:buSzTx/>
              <a:buFont typeface="Courier New" pitchFamily="49" charset="0"/>
              <a:buChar char="o"/>
            </a:pPr>
            <a:r>
              <a:rPr lang="en-GB" sz="2600" dirty="0">
                <a:effectLst/>
                <a:latin typeface="Times New Roman" pitchFamily="18" charset="0"/>
                <a:cs typeface="Times New Roman" pitchFamily="18" charset="0"/>
              </a:rPr>
              <a:t>Worms seen as “self”. </a:t>
            </a:r>
          </a:p>
        </p:txBody>
      </p:sp>
      <p:pic>
        <p:nvPicPr>
          <p:cNvPr id="117764" name="Picture 4" descr="adult_worm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>
            <a:off x="6240462" y="2293938"/>
            <a:ext cx="2301875" cy="13716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lowchart: Process 4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940428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00" y="304800"/>
            <a:ext cx="7543800" cy="1431925"/>
          </a:xfrm>
        </p:spPr>
        <p:txBody>
          <a:bodyPr>
            <a:normAutofit/>
          </a:bodyPr>
          <a:lstStyle/>
          <a:p>
            <a:r>
              <a:rPr lang="en-GB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Helminth</a:t>
            </a:r>
            <a:r>
              <a:rPr lang="en-GB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immune evasion strategies </a:t>
            </a:r>
            <a:r>
              <a:rPr lang="en-GB" sz="28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8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vertebrate host. </a:t>
            </a:r>
            <a:endParaRPr lang="en-GB" sz="2800" b="0" dirty="0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486400" cy="4608512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Clr>
                <a:srgbClr val="FFCC00"/>
              </a:buClr>
              <a:buNone/>
            </a:pPr>
            <a:r>
              <a:rPr lang="en-GB" sz="24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3. Molecular mimicry.</a:t>
            </a:r>
            <a:r>
              <a:rPr lang="en-GB" sz="2400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Parasite mimics  host structure / function. E.g. schistosomes have E-</a:t>
            </a:r>
            <a:r>
              <a:rPr lang="en-GB" sz="2400" dirty="0" err="1">
                <a:effectLst/>
                <a:latin typeface="Times New Roman" pitchFamily="18" charset="0"/>
                <a:cs typeface="Times New Roman" pitchFamily="18" charset="0"/>
              </a:rPr>
              <a:t>selectin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 - adhesion / invasion</a:t>
            </a: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en-GB" sz="24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buClr>
                <a:srgbClr val="FFCC00"/>
              </a:buClr>
              <a:buNone/>
            </a:pPr>
            <a:r>
              <a:rPr lang="en-GB" sz="24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4. Anatomical seclusion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 - 1 nematode larva does this -</a:t>
            </a:r>
            <a:r>
              <a:rPr lang="en-GB" sz="2400" i="1" dirty="0" err="1">
                <a:effectLst/>
                <a:latin typeface="Times New Roman" pitchFamily="18" charset="0"/>
                <a:cs typeface="Times New Roman" pitchFamily="18" charset="0"/>
              </a:rPr>
              <a:t>Trichinella</a:t>
            </a:r>
            <a:r>
              <a:rPr lang="en-GB" sz="2400" i="1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i="1" dirty="0" err="1">
                <a:effectLst/>
                <a:latin typeface="Times New Roman" pitchFamily="18" charset="0"/>
                <a:cs typeface="Times New Roman" pitchFamily="18" charset="0"/>
              </a:rPr>
              <a:t>spiralis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 inside mammalian muscle cells</a:t>
            </a: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en-GB" sz="24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buClr>
                <a:srgbClr val="FFCC00"/>
              </a:buClr>
              <a:buNone/>
            </a:pPr>
            <a:r>
              <a:rPr lang="en-GB" sz="24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5. Shedding / replacement surface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 e.g. trematodes, hookworms.</a:t>
            </a:r>
          </a:p>
        </p:txBody>
      </p:sp>
      <p:pic>
        <p:nvPicPr>
          <p:cNvPr id="106500" name="Picture 4" descr="trichinella larv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5400000">
            <a:off x="5404644" y="2596356"/>
            <a:ext cx="4125912" cy="2438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lowchart: Process 4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10890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00" y="304800"/>
            <a:ext cx="7543800" cy="143192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Helminth</a:t>
            </a:r>
            <a:r>
              <a:rPr lang="en-GB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immune evasion strategies </a:t>
            </a:r>
            <a:r>
              <a:rPr lang="en-GB" sz="28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8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vertebrate host. </a:t>
            </a:r>
            <a:endParaRPr lang="en-GB" sz="2800" b="0" dirty="0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600200"/>
            <a:ext cx="5867400" cy="4648200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60000"/>
              </a:lnSpc>
              <a:buClr>
                <a:srgbClr val="FFCC00"/>
              </a:buClr>
              <a:buNone/>
            </a:pPr>
            <a:r>
              <a:rPr lang="en-GB" sz="24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en-GB" sz="2400" b="1" dirty="0" err="1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Immunosupression</a:t>
            </a:r>
            <a:r>
              <a:rPr lang="en-GB" sz="24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– manipulation of the immune response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. High nematode burdens  - apparently </a:t>
            </a:r>
            <a:r>
              <a:rPr lang="en-GB" sz="2400" dirty="0" err="1" smtClean="0">
                <a:effectLst/>
                <a:latin typeface="Times New Roman" pitchFamily="18" charset="0"/>
                <a:cs typeface="Times New Roman" pitchFamily="18" charset="0"/>
              </a:rPr>
              <a:t>asymptomatic.Parasite</a:t>
            </a: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may secrete anti-inflammatory agents </a:t>
            </a: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suppress 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recruitment &amp; activation effector leukocytes or block chemokine-receptor </a:t>
            </a: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interactions .E.g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2400" i="1" u="sng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hookworm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 protein binds ß integrin CR3 &amp; inhibits neutrophil extravasation.</a:t>
            </a:r>
            <a:endParaRPr lang="en-GB" sz="2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447800"/>
            <a:ext cx="1828800" cy="4356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3124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457199"/>
            <a:ext cx="7543800" cy="114300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Helminth</a:t>
            </a:r>
            <a:r>
              <a:rPr lang="en-GB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immune evasion strategies </a:t>
            </a:r>
            <a:r>
              <a:rPr lang="en-GB" sz="28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8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vertebrate host.</a:t>
            </a:r>
            <a:endParaRPr lang="en-GB" sz="2800" b="0" dirty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1" y="1905000"/>
            <a:ext cx="5029199" cy="41148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Clr>
                <a:srgbClr val="FFCC00"/>
              </a:buClr>
              <a:buNone/>
            </a:pPr>
            <a:r>
              <a:rPr lang="en-GB" sz="24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7. Anti-immune mechanisms</a:t>
            </a:r>
            <a:r>
              <a:rPr lang="en-GB" sz="2400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e.g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endParaRPr lang="en-GB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buClr>
                <a:srgbClr val="FFCC00"/>
              </a:buClr>
              <a:buNone/>
            </a:pPr>
            <a:r>
              <a:rPr lang="en-GB" sz="2400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liver </a:t>
            </a:r>
            <a:r>
              <a:rPr lang="en-GB" sz="2400" u="sng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fluke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 larvae secretes enzyme that </a:t>
            </a:r>
            <a:endParaRPr lang="en-GB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buClr>
                <a:srgbClr val="FFCC00"/>
              </a:buClr>
              <a:buNone/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cleaves 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en-GB" sz="24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buClr>
                <a:srgbClr val="FFCC00"/>
              </a:buClr>
              <a:buNone/>
            </a:pPr>
            <a:r>
              <a:rPr lang="en-GB" sz="24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8. Migration</a:t>
            </a:r>
            <a:r>
              <a:rPr lang="en-GB" sz="2400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e.g. </a:t>
            </a:r>
            <a:endParaRPr lang="en-GB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buClr>
                <a:srgbClr val="FFCC00"/>
              </a:buClr>
              <a:buNone/>
            </a:pPr>
            <a:r>
              <a:rPr lang="en-GB" sz="2400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Hookworm</a:t>
            </a: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s 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- move about gut avoiding </a:t>
            </a:r>
            <a:endParaRPr lang="en-GB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buClr>
                <a:srgbClr val="FFCC00"/>
              </a:buClr>
              <a:buNone/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local inflammatory 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reactions. </a:t>
            </a:r>
          </a:p>
        </p:txBody>
      </p:sp>
      <p:sp>
        <p:nvSpPr>
          <p:cNvPr id="4" name="Flowchart: Process 3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447800"/>
            <a:ext cx="1828800" cy="4356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320943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04800"/>
            <a:ext cx="7543800" cy="143192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Helminth</a:t>
            </a:r>
            <a:r>
              <a:rPr lang="en-GB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immune evasion strategies </a:t>
            </a:r>
            <a:r>
              <a:rPr lang="en-GB" sz="28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800" b="1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GB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vertebrate host. </a:t>
            </a:r>
            <a:endParaRPr lang="en-GB" sz="2800" b="0" dirty="0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47700" y="1981200"/>
            <a:ext cx="6286500" cy="289560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Clr>
                <a:srgbClr val="FFCC00"/>
              </a:buClr>
              <a:buNone/>
            </a:pPr>
            <a:r>
              <a:rPr lang="en-GB" sz="24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9. Production of parasite enzymes </a:t>
            </a:r>
            <a:r>
              <a:rPr lang="en-GB" sz="24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lnSpc>
                <a:spcPct val="150000"/>
              </a:lnSpc>
              <a:buClr>
                <a:srgbClr val="FFCC00"/>
              </a:buClr>
              <a:buNone/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Filarial 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parasites secrete anti-oxidant </a:t>
            </a: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enzymes     (</a:t>
            </a:r>
            <a:r>
              <a:rPr lang="en-GB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glutathione </a:t>
            </a:r>
            <a:r>
              <a:rPr lang="en-GB" sz="240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peroxidase 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&amp; </a:t>
            </a:r>
            <a:r>
              <a:rPr lang="en-GB" sz="2400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superoxide </a:t>
            </a:r>
            <a:r>
              <a:rPr lang="en-GB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dismutase</a:t>
            </a: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lnSpc>
                <a:spcPct val="150000"/>
              </a:lnSpc>
              <a:buClr>
                <a:srgbClr val="FFCC00"/>
              </a:buClr>
              <a:buNone/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 resistance 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to ADCC &amp; oxidative stress? </a:t>
            </a:r>
          </a:p>
        </p:txBody>
      </p:sp>
      <p:sp>
        <p:nvSpPr>
          <p:cNvPr id="5" name="Flowchart: Process 4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40373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733800" y="381000"/>
            <a:ext cx="1332352" cy="6612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lang="en-US" sz="2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Preface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fld id="{E1E86D11-CC3F-4E57-A6D5-2556FCDF859D}" type="slidenum">
              <a:rPr lang="en-US" smtClean="0"/>
              <a:pPr>
                <a:lnSpc>
                  <a:spcPct val="150000"/>
                </a:lnSpc>
              </a:pPr>
              <a:t>2</a:t>
            </a:fld>
            <a:endParaRPr lang="en-US"/>
          </a:p>
        </p:txBody>
      </p:sp>
      <p:sp>
        <p:nvSpPr>
          <p:cNvPr id="5" name="Flowchart: Process 4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Parasite immune evasion is the process by which parasites counteract the immune system of the host. Parasites use diverse mechanisms to avoid and antagonize the immune response of their hosts.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316" y="3048000"/>
            <a:ext cx="4718684" cy="3352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26609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81000"/>
            <a:ext cx="7543800" cy="1431925"/>
          </a:xfrm>
        </p:spPr>
        <p:txBody>
          <a:bodyPr>
            <a:normAutofit/>
          </a:bodyPr>
          <a:lstStyle/>
          <a:p>
            <a:r>
              <a:rPr lang="en-GB" sz="2800" b="1" dirty="0" err="1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Helminth</a:t>
            </a:r>
            <a:r>
              <a:rPr lang="en-GB" sz="28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immune evasion strategies </a:t>
            </a:r>
            <a:r>
              <a:rPr lang="en-GB" sz="28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b="1" dirty="0" smtClean="0">
                <a:solidFill>
                  <a:srgbClr val="FF00FF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800" b="1" dirty="0" smtClean="0">
                <a:solidFill>
                  <a:srgbClr val="FF00FF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GB" sz="28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invert </a:t>
            </a:r>
            <a:r>
              <a:rPr lang="en-GB" sz="28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host.</a:t>
            </a:r>
            <a:r>
              <a:rPr lang="en-GB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1" y="1981200"/>
            <a:ext cx="7391399" cy="4114800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Clr>
                <a:srgbClr val="FFCC00"/>
              </a:buClr>
              <a:buNone/>
            </a:pPr>
            <a:r>
              <a:rPr lang="en-GB" sz="24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1. Anatomical seclusion </a:t>
            </a:r>
            <a:r>
              <a:rPr lang="en-GB" sz="2400" b="1" dirty="0">
                <a:effectLst/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GB" sz="2400" i="1" u="sng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Acanthocephala</a:t>
            </a:r>
            <a:r>
              <a:rPr lang="en-GB" sz="2400" b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i="1" u="sng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acanthors</a:t>
            </a:r>
            <a:r>
              <a:rPr lang="en-GB" sz="2400" u="sng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maintain host tissue layer around them. </a:t>
            </a:r>
            <a:r>
              <a:rPr lang="en-GB" sz="2400" dirty="0" err="1">
                <a:effectLst/>
                <a:latin typeface="Times New Roman" pitchFamily="18" charset="0"/>
                <a:cs typeface="Times New Roman" pitchFamily="18" charset="0"/>
              </a:rPr>
              <a:t>Acanthor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 only </a:t>
            </a:r>
            <a:r>
              <a:rPr lang="en-GB" sz="2400" dirty="0" err="1">
                <a:effectLst/>
                <a:latin typeface="Times New Roman" pitchFamily="18" charset="0"/>
                <a:cs typeface="Times New Roman" pitchFamily="18" charset="0"/>
              </a:rPr>
              <a:t>melanized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 if larva dies</a:t>
            </a: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en-GB" sz="2400" b="1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50000"/>
              </a:lnSpc>
              <a:buClr>
                <a:srgbClr val="FFCC00"/>
              </a:buClr>
              <a:buNone/>
            </a:pPr>
            <a:r>
              <a:rPr lang="en-GB" sz="24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2. Molecular mimicry </a:t>
            </a:r>
            <a:r>
              <a:rPr lang="en-GB" sz="2400" b="1" dirty="0">
                <a:effectLst/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GB" sz="2400" i="1" u="sng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Schistosoma</a:t>
            </a:r>
            <a:r>
              <a:rPr lang="en-GB" sz="2400" i="1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i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err="1" smtClean="0">
                <a:effectLst/>
                <a:latin typeface="Times New Roman" pitchFamily="18" charset="0"/>
                <a:cs typeface="Times New Roman" pitchFamily="18" charset="0"/>
              </a:rPr>
              <a:t>sporocysts</a:t>
            </a: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produce surface molecules similar to </a:t>
            </a:r>
            <a:r>
              <a:rPr lang="en-GB" sz="2400" dirty="0" err="1">
                <a:effectLst/>
                <a:latin typeface="Times New Roman" pitchFamily="18" charset="0"/>
                <a:cs typeface="Times New Roman" pitchFamily="18" charset="0"/>
              </a:rPr>
              <a:t>haemolymph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 molecules of snail host. Parasite seen as “self”.</a:t>
            </a:r>
          </a:p>
          <a:p>
            <a:pPr marL="609600" indent="-609600">
              <a:buClr>
                <a:srgbClr val="FFCC00"/>
              </a:buClr>
            </a:pPr>
            <a:endParaRPr lang="en-GB" sz="2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lowchart: Process 4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6871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00" y="304800"/>
            <a:ext cx="7543800" cy="143192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800" b="1" dirty="0" err="1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Helminth</a:t>
            </a:r>
            <a:r>
              <a:rPr lang="en-GB" sz="28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immune evasion </a:t>
            </a:r>
            <a:r>
              <a:rPr lang="en-GB" sz="28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strategies</a:t>
            </a:r>
            <a:r>
              <a:rPr lang="en-GB" sz="2800" b="1" dirty="0" smtClean="0">
                <a:solidFill>
                  <a:srgbClr val="FF00FF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2800" b="1" dirty="0" smtClean="0">
                <a:solidFill>
                  <a:srgbClr val="FF00FF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n-GB" sz="28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invertebrate  </a:t>
            </a:r>
            <a:r>
              <a:rPr lang="en-GB" sz="28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host</a:t>
            </a:r>
            <a:r>
              <a:rPr lang="en-GB" sz="28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GB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GB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66800" y="1981200"/>
            <a:ext cx="7548563" cy="4114800"/>
          </a:xfrm>
        </p:spPr>
        <p:txBody>
          <a:bodyPr/>
          <a:lstStyle/>
          <a:p>
            <a:pPr marL="0" indent="0">
              <a:lnSpc>
                <a:spcPct val="150000"/>
              </a:lnSpc>
              <a:buClr>
                <a:srgbClr val="FFCC00"/>
              </a:buClr>
              <a:buNone/>
            </a:pPr>
            <a:r>
              <a:rPr lang="en-GB" sz="2400" b="1" dirty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GB" sz="2400" b="1" dirty="0" err="1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Immunosupression</a:t>
            </a:r>
            <a:r>
              <a:rPr lang="en-GB" sz="2400" b="1" dirty="0">
                <a:effectLst/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developing microfilariae </a:t>
            </a:r>
            <a:r>
              <a:rPr lang="en-GB" sz="2400" i="1" u="sng" dirty="0" err="1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Brugia</a:t>
            </a:r>
            <a:r>
              <a:rPr lang="en-GB" sz="2400" i="1" u="sng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i="1" u="sng" dirty="0" err="1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pahangi</a:t>
            </a:r>
            <a:r>
              <a:rPr lang="en-GB" sz="2400" u="sng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&amp; </a:t>
            </a:r>
            <a:r>
              <a:rPr lang="en-GB" sz="2400" i="1" dirty="0" err="1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Dirofilaria</a:t>
            </a:r>
            <a:r>
              <a:rPr lang="en-GB" sz="2400" i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i="1" dirty="0" err="1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immitis</a:t>
            </a:r>
            <a:r>
              <a:rPr lang="en-GB" sz="2400" dirty="0">
                <a:effectLst/>
                <a:latin typeface="Times New Roman" pitchFamily="18" charset="0"/>
                <a:cs typeface="Times New Roman" pitchFamily="18" charset="0"/>
              </a:rPr>
              <a:t> suppress mosquito immune response.</a:t>
            </a:r>
          </a:p>
          <a:p>
            <a:pPr marL="609600" indent="-609600">
              <a:buClr>
                <a:srgbClr val="FFCC00"/>
              </a:buClr>
            </a:pPr>
            <a:endParaRPr lang="en-GB" sz="2800" dirty="0">
              <a:effectLst/>
            </a:endParaRPr>
          </a:p>
        </p:txBody>
      </p:sp>
      <p:pic>
        <p:nvPicPr>
          <p:cNvPr id="120836" name="Picture 4" descr="microfilaria of d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43200" y="3276600"/>
            <a:ext cx="3657600" cy="2362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lowchart: Process 4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855055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/>
          <p:cNvSpPr/>
          <p:nvPr/>
        </p:nvSpPr>
        <p:spPr>
          <a:xfrm>
            <a:off x="0" y="6435193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Final </a:t>
            </a:r>
            <a:r>
              <a:rPr lang="en-US" sz="2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Activity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609600" y="1143000"/>
            <a:ext cx="6477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Give 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reason </a:t>
            </a:r>
            <a:endParaRPr 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Schistosoma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can evade the immune system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Schistosoma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cause: -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-antigen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disguise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 antigen mimicry.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-antigen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shedding.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Cause inactivation of complement by protease activity.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Produce blocking antibodies. Host’s RBCs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101064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Final activity (Cont.)</a:t>
            </a:r>
            <a:endParaRPr lang="en-US" sz="28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8991600" cy="5200650"/>
          </a:xfrm>
          <a:prstGeom prst="rect">
            <a:avLst/>
          </a:prstGeom>
        </p:spPr>
      </p:pic>
      <p:sp>
        <p:nvSpPr>
          <p:cNvPr id="6" name="Flowchart: Process 5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10650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1361420"/>
            <a:ext cx="4572000" cy="458587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CC00"/>
              </a:buClr>
            </a:pPr>
            <a:r>
              <a:rPr lang="en-GB" sz="2400" b="1" dirty="0" smtClean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Protozoa evade vertebrate </a:t>
            </a:r>
            <a:r>
              <a:rPr lang="en-GB" sz="2800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immunity by :</a:t>
            </a:r>
          </a:p>
          <a:p>
            <a:pPr marL="342900" indent="-342900">
              <a:lnSpc>
                <a:spcPct val="150000"/>
              </a:lnSpc>
              <a:buClr>
                <a:srgbClr val="FFCC00"/>
              </a:buClr>
              <a:buFont typeface="Wingdings" pitchFamily="2" charset="2"/>
              <a:buChar char="§"/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Anatomical seclusion.</a:t>
            </a:r>
          </a:p>
          <a:p>
            <a:pPr marL="342900" indent="-342900">
              <a:lnSpc>
                <a:spcPct val="150000"/>
              </a:lnSpc>
              <a:buClr>
                <a:srgbClr val="FFCC00"/>
              </a:buClr>
              <a:buFont typeface="Wingdings" pitchFamily="2" charset="2"/>
              <a:buChar char="§"/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Antigenic variation.</a:t>
            </a:r>
          </a:p>
          <a:p>
            <a:pPr marL="342900" indent="-342900">
              <a:lnSpc>
                <a:spcPct val="150000"/>
              </a:lnSpc>
              <a:buClr>
                <a:srgbClr val="FFCC00"/>
              </a:buClr>
              <a:buFont typeface="Wingdings" pitchFamily="2" charset="2"/>
              <a:buChar char="§"/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Surface shedding / replacement.</a:t>
            </a:r>
          </a:p>
          <a:p>
            <a:pPr marL="342900" indent="-342900">
              <a:lnSpc>
                <a:spcPct val="150000"/>
              </a:lnSpc>
              <a:buClr>
                <a:srgbClr val="FFCC00"/>
              </a:buClr>
              <a:buFont typeface="Wingdings" pitchFamily="2" charset="2"/>
              <a:buChar char="§"/>
            </a:pPr>
            <a:r>
              <a:rPr lang="en-GB" sz="2400" dirty="0" err="1" smtClean="0">
                <a:effectLst/>
                <a:latin typeface="Times New Roman" pitchFamily="18" charset="0"/>
                <a:cs typeface="Times New Roman" pitchFamily="18" charset="0"/>
              </a:rPr>
              <a:t>Immunosupression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Clr>
                <a:srgbClr val="FFCC00"/>
              </a:buClr>
              <a:buFont typeface="Wingdings" pitchFamily="2" charset="2"/>
              <a:buChar char="§"/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Anti-immune mechanisms.</a:t>
            </a:r>
          </a:p>
          <a:p>
            <a:pPr>
              <a:buClr>
                <a:srgbClr val="FFCC00"/>
              </a:buClr>
              <a:buFont typeface="Wingdings" pitchFamily="2" charset="2"/>
              <a:buNone/>
            </a:pPr>
            <a:endParaRPr lang="en-GB" sz="2800" dirty="0"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86200" y="597372"/>
            <a:ext cx="19319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Summary I</a:t>
            </a:r>
            <a:endParaRPr lang="en-US" sz="28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53000" y="1361420"/>
            <a:ext cx="4572000" cy="18466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CC00"/>
              </a:buClr>
              <a:buSzTx/>
            </a:pPr>
            <a:r>
              <a:rPr lang="en-GB" sz="2400" b="1" dirty="0" smtClean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Protozoa evade invertebrate </a:t>
            </a:r>
            <a:r>
              <a:rPr lang="en-GB" sz="2800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immunity by:</a:t>
            </a:r>
          </a:p>
          <a:p>
            <a:pPr lvl="1">
              <a:lnSpc>
                <a:spcPct val="150000"/>
              </a:lnSpc>
              <a:buClr>
                <a:srgbClr val="FFCC00"/>
              </a:buClr>
              <a:buFont typeface="Wingdings" pitchFamily="2" charset="2"/>
              <a:buChar char="§"/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Anatomical seclusion.</a:t>
            </a:r>
            <a:endParaRPr lang="en-GB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2312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Process 5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0273" y="1073820"/>
            <a:ext cx="49530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FCC00"/>
              </a:buClr>
            </a:pPr>
            <a:endParaRPr lang="en-GB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CC00"/>
              </a:buClr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               </a:t>
            </a:r>
          </a:p>
          <a:p>
            <a:pPr lvl="1">
              <a:lnSpc>
                <a:spcPct val="150000"/>
              </a:lnSpc>
              <a:buClr>
                <a:srgbClr val="FFCC00"/>
              </a:buClr>
              <a:buFont typeface="Wingdings" pitchFamily="2" charset="2"/>
              <a:buChar char="§"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Size</a:t>
            </a:r>
          </a:p>
          <a:p>
            <a:pPr lvl="1">
              <a:lnSpc>
                <a:spcPct val="150000"/>
              </a:lnSpc>
              <a:buClr>
                <a:srgbClr val="FFCC00"/>
              </a:buClr>
              <a:buFont typeface="Wingdings" pitchFamily="2" charset="2"/>
              <a:buChar char="§"/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Using host protein.</a:t>
            </a:r>
          </a:p>
          <a:p>
            <a:pPr lvl="1">
              <a:lnSpc>
                <a:spcPct val="150000"/>
              </a:lnSpc>
              <a:buClr>
                <a:srgbClr val="FFCC00"/>
              </a:buClr>
              <a:buFont typeface="Wingdings" pitchFamily="2" charset="2"/>
              <a:buChar char="§"/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Molecular mimicry.</a:t>
            </a:r>
          </a:p>
          <a:p>
            <a:pPr lvl="1">
              <a:lnSpc>
                <a:spcPct val="150000"/>
              </a:lnSpc>
              <a:buClr>
                <a:srgbClr val="FFCC00"/>
              </a:buClr>
              <a:buFont typeface="Wingdings" pitchFamily="2" charset="2"/>
              <a:buChar char="§"/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Anatomical seclusion.</a:t>
            </a:r>
          </a:p>
          <a:p>
            <a:pPr lvl="1">
              <a:lnSpc>
                <a:spcPct val="150000"/>
              </a:lnSpc>
              <a:buClr>
                <a:srgbClr val="FFCC00"/>
              </a:buClr>
              <a:buFont typeface="Wingdings" pitchFamily="2" charset="2"/>
              <a:buChar char="§"/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Surface shedding / replacement.</a:t>
            </a:r>
          </a:p>
          <a:p>
            <a:pPr lvl="1">
              <a:lnSpc>
                <a:spcPct val="150000"/>
              </a:lnSpc>
              <a:buClr>
                <a:srgbClr val="FFCC00"/>
              </a:buClr>
              <a:buFont typeface="Wingdings" pitchFamily="2" charset="2"/>
              <a:buChar char="§"/>
            </a:pPr>
            <a:r>
              <a:rPr lang="en-GB" sz="2400" dirty="0" err="1" smtClean="0">
                <a:effectLst/>
                <a:latin typeface="Times New Roman" pitchFamily="18" charset="0"/>
                <a:cs typeface="Times New Roman" pitchFamily="18" charset="0"/>
              </a:rPr>
              <a:t>Immunosupression</a:t>
            </a: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Clr>
                <a:srgbClr val="FFCC00"/>
              </a:buClr>
              <a:buFont typeface="Wingdings" pitchFamily="2" charset="2"/>
              <a:buNone/>
            </a:pPr>
            <a:endParaRPr lang="en-GB" sz="2800" dirty="0"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0" y="2180076"/>
            <a:ext cx="4572000" cy="1687963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lnSpc>
                <a:spcPct val="150000"/>
              </a:lnSpc>
              <a:buClr>
                <a:srgbClr val="FFCC00"/>
              </a:buClr>
              <a:buFont typeface="Wingdings" pitchFamily="2" charset="2"/>
              <a:buChar char="§"/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Anti-immune mechanisms.</a:t>
            </a:r>
          </a:p>
          <a:p>
            <a:pPr lvl="1">
              <a:lnSpc>
                <a:spcPct val="150000"/>
              </a:lnSpc>
              <a:buClr>
                <a:srgbClr val="FFCC00"/>
              </a:buClr>
              <a:buFont typeface="Wingdings" pitchFamily="2" charset="2"/>
              <a:buChar char="§"/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Migration.</a:t>
            </a:r>
          </a:p>
          <a:p>
            <a:pPr lvl="1">
              <a:lnSpc>
                <a:spcPct val="150000"/>
              </a:lnSpc>
              <a:buClr>
                <a:srgbClr val="FFCC00"/>
              </a:buClr>
              <a:buFont typeface="Wingdings" pitchFamily="2" charset="2"/>
              <a:buChar char="§"/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Production enzymes</a:t>
            </a:r>
            <a:endParaRPr lang="en-GB" sz="24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05381" y="1073820"/>
            <a:ext cx="4472699" cy="11339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Clr>
                <a:srgbClr val="FFCC00"/>
              </a:buClr>
            </a:pPr>
            <a:r>
              <a:rPr lang="en-GB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GB" sz="24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Helminth</a:t>
            </a:r>
            <a:r>
              <a:rPr lang="en-GB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b="1" dirty="0" smtClean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evade vertebrate </a:t>
            </a:r>
          </a:p>
          <a:p>
            <a:pPr>
              <a:lnSpc>
                <a:spcPct val="150000"/>
              </a:lnSpc>
              <a:buClr>
                <a:srgbClr val="FFCC00"/>
              </a:buClr>
            </a:pPr>
            <a:r>
              <a:rPr lang="en-GB" sz="24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GB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immunity by :</a:t>
            </a:r>
          </a:p>
        </p:txBody>
      </p:sp>
      <p:sp>
        <p:nvSpPr>
          <p:cNvPr id="9" name="Rectangle 8"/>
          <p:cNvSpPr/>
          <p:nvPr/>
        </p:nvSpPr>
        <p:spPr>
          <a:xfrm>
            <a:off x="3763754" y="711323"/>
            <a:ext cx="20714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Summary II</a:t>
            </a:r>
            <a:endParaRPr lang="en-US" sz="28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155664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" y="1828800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FFCC00"/>
              </a:buClr>
            </a:pPr>
            <a:r>
              <a:rPr lang="en-GB" sz="2400" b="1" dirty="0" err="1" smtClean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Helminth</a:t>
            </a:r>
            <a:r>
              <a:rPr lang="en-GB" sz="2400" b="1" dirty="0" smtClean="0">
                <a:solidFill>
                  <a:srgbClr val="00B0F0"/>
                </a:solidFill>
                <a:effectLst/>
                <a:latin typeface="Times New Roman" pitchFamily="18" charset="0"/>
                <a:cs typeface="Times New Roman" pitchFamily="18" charset="0"/>
              </a:rPr>
              <a:t> evade invertebrate </a:t>
            </a:r>
          </a:p>
          <a:p>
            <a:pPr>
              <a:lnSpc>
                <a:spcPct val="150000"/>
              </a:lnSpc>
              <a:buClr>
                <a:srgbClr val="FFCC00"/>
              </a:buClr>
            </a:pPr>
            <a:r>
              <a:rPr lang="en-GB" sz="2400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immunity by :</a:t>
            </a:r>
          </a:p>
          <a:p>
            <a:pPr lvl="1">
              <a:lnSpc>
                <a:spcPct val="150000"/>
              </a:lnSpc>
              <a:buClr>
                <a:srgbClr val="FFCC00"/>
              </a:buClr>
              <a:buFont typeface="Wingdings" pitchFamily="2" charset="2"/>
              <a:buChar char="§"/>
            </a:pPr>
            <a:r>
              <a:rPr lang="en-GB" sz="2800" dirty="0" smtClean="0">
                <a:effectLst/>
                <a:latin typeface="Times New Roman" pitchFamily="18" charset="0"/>
                <a:cs typeface="Times New Roman" pitchFamily="18" charset="0"/>
              </a:rPr>
              <a:t>Anatomical seclusion.</a:t>
            </a:r>
          </a:p>
          <a:p>
            <a:pPr lvl="1">
              <a:lnSpc>
                <a:spcPct val="150000"/>
              </a:lnSpc>
              <a:buClr>
                <a:srgbClr val="FFCC00"/>
              </a:buClr>
              <a:buFont typeface="Wingdings" pitchFamily="2" charset="2"/>
              <a:buChar char="§"/>
            </a:pPr>
            <a:r>
              <a:rPr lang="en-GB" sz="2800" dirty="0" smtClean="0">
                <a:effectLst/>
                <a:latin typeface="Times New Roman" pitchFamily="18" charset="0"/>
                <a:cs typeface="Times New Roman" pitchFamily="18" charset="0"/>
              </a:rPr>
              <a:t>Molecular mimicry.</a:t>
            </a:r>
          </a:p>
          <a:p>
            <a:pPr lvl="1">
              <a:lnSpc>
                <a:spcPct val="150000"/>
              </a:lnSpc>
              <a:buClr>
                <a:srgbClr val="FFCC00"/>
              </a:buClr>
              <a:buFont typeface="Wingdings" pitchFamily="2" charset="2"/>
              <a:buChar char="§"/>
            </a:pPr>
            <a:r>
              <a:rPr lang="en-GB" sz="2800" dirty="0" err="1" smtClean="0">
                <a:effectLst/>
                <a:latin typeface="Times New Roman" pitchFamily="18" charset="0"/>
                <a:cs typeface="Times New Roman" pitchFamily="18" charset="0"/>
              </a:rPr>
              <a:t>Immunosupression</a:t>
            </a:r>
            <a:r>
              <a:rPr lang="en-GB" sz="280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buClr>
                <a:srgbClr val="FFCC00"/>
              </a:buClr>
            </a:pPr>
            <a:endParaRPr lang="en-GB" sz="2800" dirty="0" smtClean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66569" y="685800"/>
            <a:ext cx="22108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Summary III</a:t>
            </a:r>
            <a:endParaRPr lang="en-US" sz="28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30986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Process 2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1066800" y="685800"/>
            <a:ext cx="7543800" cy="14319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Parasite Immune Evasion –Evasion strategies</a:t>
            </a:r>
            <a:r>
              <a:rPr lang="en-GB" sz="2800" dirty="0" smtClean="0">
                <a:solidFill>
                  <a:srgbClr val="FFCC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GB" sz="2800" dirty="0">
              <a:solidFill>
                <a:srgbClr val="FFCC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>
          <a:xfrm>
            <a:off x="762000" y="1828800"/>
            <a:ext cx="5715000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Clr>
                <a:srgbClr val="FF0000"/>
              </a:buClr>
              <a:buFont typeface="Courier New" pitchFamily="49" charset="0"/>
              <a:buChar char="o"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Parasites need time in host - development, reproduce &amp; ensure vector transmission.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Font typeface="Courier New" pitchFamily="49" charset="0"/>
              <a:buChar char="o"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Chronic infections normal. 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Font typeface="Courier New" pitchFamily="49" charset="0"/>
              <a:buChar char="o"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Parasites evolved variety immune evasion strategies. 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004" y="1613635"/>
            <a:ext cx="2807214" cy="357531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5738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pPr fontAlgn="base">
              <a:lnSpc>
                <a:spcPct val="150000"/>
              </a:lnSpc>
              <a:spcAft>
                <a:spcPct val="0"/>
              </a:spcAft>
            </a:pPr>
            <a:r>
              <a:rPr lang="en-US" sz="2800" b="1" dirty="0" smtClean="0">
                <a:ln w="1905"/>
                <a:solidFill>
                  <a:srgbClr val="FF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800" b="1" dirty="0" smtClean="0">
                <a:ln w="1905"/>
                <a:solidFill>
                  <a:srgbClr val="FF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Objectives</a:t>
            </a:r>
            <a:r>
              <a:rPr lang="en-US" sz="2800" b="1" dirty="0">
                <a:ln w="1905"/>
                <a:solidFill>
                  <a:srgbClr val="FF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800" b="1" dirty="0">
                <a:ln w="1905"/>
                <a:solidFill>
                  <a:srgbClr val="FF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en-US" sz="2800" b="1" dirty="0">
              <a:ln w="1905"/>
              <a:solidFill>
                <a:srgbClr val="FF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400" y="1447800"/>
            <a:ext cx="7086600" cy="452596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Clr>
                <a:srgbClr val="FF0000"/>
              </a:buClr>
              <a:buFont typeface="Courier New" pitchFamily="49" charset="0"/>
              <a:buChar char="o"/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Familiar with both vertebrate &amp; invertebrate immune responses to a variety of parasites. 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Font typeface="Courier New" pitchFamily="49" charset="0"/>
              <a:buChar char="o"/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Familiar with range of strategies used by parasites to evade hosts’ immune mechanisms.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Font typeface="Courier New" pitchFamily="49" charset="0"/>
              <a:buChar char="o"/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Able to give specific examples of parasites &amp; their immune evasion strategies.</a:t>
            </a:r>
          </a:p>
          <a:p>
            <a:pPr>
              <a:lnSpc>
                <a:spcPct val="15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774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1583100" y="517034"/>
            <a:ext cx="59766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lowchart: Process 5"/>
          <p:cNvSpPr/>
          <p:nvPr/>
        </p:nvSpPr>
        <p:spPr>
          <a:xfrm>
            <a:off x="0" y="6400799"/>
            <a:ext cx="9156718" cy="457199"/>
          </a:xfrm>
          <a:prstGeom prst="flowChartProcess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632" y="778644"/>
            <a:ext cx="8229600" cy="4525963"/>
          </a:xfrm>
        </p:spPr>
        <p:txBody>
          <a:bodyPr/>
          <a:lstStyle/>
          <a:p>
            <a:pPr marL="0" lvl="0" indent="0" algn="ctr">
              <a:buNone/>
            </a:pPr>
            <a:endParaRPr lang="en-US" b="1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buNone/>
            </a:pPr>
            <a:r>
              <a:rPr lang="en-US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Methods of immune evasion </a:t>
            </a:r>
          </a:p>
          <a:p>
            <a:pPr marL="0" lvl="0" indent="0" algn="ctr">
              <a:buNone/>
            </a:pPr>
            <a:r>
              <a:rPr lang="en-US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by parasites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328" y="1905000"/>
            <a:ext cx="3090672" cy="32766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916381"/>
            <a:ext cx="5091528" cy="3505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1"/>
          <p:cNvSpPr/>
          <p:nvPr/>
        </p:nvSpPr>
        <p:spPr>
          <a:xfrm>
            <a:off x="2133600" y="437903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8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</a:rPr>
              <a:t>Contents</a:t>
            </a:r>
            <a:r>
              <a:rPr lang="en-US" sz="2800" dirty="0">
                <a:solidFill>
                  <a:srgbClr val="FF00FF"/>
                </a:solidFill>
                <a:latin typeface="Times New Roman" pitchFamily="18" charset="0"/>
              </a:rPr>
              <a:t/>
            </a:r>
            <a:br>
              <a:rPr lang="en-US" sz="2800" dirty="0">
                <a:solidFill>
                  <a:srgbClr val="FF00FF"/>
                </a:solidFill>
                <a:latin typeface="Times New Roman" pitchFamily="18" charset="0"/>
              </a:rPr>
            </a:br>
            <a:endParaRPr lang="en-US" sz="2800" dirty="0">
              <a:solidFill>
                <a:srgbClr val="FF00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6082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7772400" cy="10795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</a:rPr>
              <a:t>Contents</a:t>
            </a:r>
            <a:r>
              <a:rPr lang="en-US" sz="2800" dirty="0" smtClean="0">
                <a:solidFill>
                  <a:srgbClr val="FF00FF"/>
                </a:solidFill>
                <a:latin typeface="Times New Roman" pitchFamily="18" charset="0"/>
              </a:rPr>
              <a:t/>
            </a:r>
            <a:br>
              <a:rPr lang="en-US" sz="2800" dirty="0" smtClean="0">
                <a:solidFill>
                  <a:srgbClr val="FF00FF"/>
                </a:solidFill>
                <a:latin typeface="Times New Roman" pitchFamily="18" charset="0"/>
              </a:rPr>
            </a:br>
            <a:r>
              <a:rPr lang="en-US" sz="2800" b="1" dirty="0" smtClean="0">
                <a:solidFill>
                  <a:srgbClr val="FF00FF"/>
                </a:solidFill>
                <a:latin typeface="Times New Roman" pitchFamily="18" charset="0"/>
              </a:rPr>
              <a:t/>
            </a:r>
            <a:br>
              <a:rPr lang="en-US" sz="2800" b="1" dirty="0" smtClean="0">
                <a:solidFill>
                  <a:srgbClr val="FF00FF"/>
                </a:solidFill>
                <a:latin typeface="Times New Roman" pitchFamily="18" charset="0"/>
              </a:rPr>
            </a:br>
            <a:r>
              <a:rPr lang="en-US" sz="2800" b="1" dirty="0" smtClean="0">
                <a:solidFill>
                  <a:srgbClr val="FF00FF"/>
                </a:solidFill>
                <a:latin typeface="Times New Roman" pitchFamily="18" charset="0"/>
              </a:rPr>
              <a:t/>
            </a:r>
            <a:br>
              <a:rPr lang="en-US" sz="2800" b="1" dirty="0" smtClean="0">
                <a:solidFill>
                  <a:srgbClr val="FF00FF"/>
                </a:solidFill>
                <a:latin typeface="Times New Roman" pitchFamily="18" charset="0"/>
              </a:rPr>
            </a:br>
            <a:endParaRPr lang="ar-SA" sz="2800" b="1" dirty="0" smtClean="0">
              <a:solidFill>
                <a:srgbClr val="FF00FF"/>
              </a:solidFill>
              <a:latin typeface="Times New Roman" pitchFamily="18" charset="0"/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  <a:cs typeface="+mj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122219" y="381000"/>
            <a:ext cx="7543800" cy="14319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800" dirty="0" smtClean="0">
              <a:solidFill>
                <a:srgbClr val="FFCC00"/>
              </a:solidFill>
            </a:endParaRPr>
          </a:p>
          <a:p>
            <a:r>
              <a:rPr lang="en-GB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Protozoan immune evasion strategies</a:t>
            </a:r>
            <a:r>
              <a:rPr lang="en-GB" sz="2800" dirty="0" smtClean="0">
                <a:solidFill>
                  <a:srgbClr val="FFCC00"/>
                </a:solidFill>
              </a:rPr>
              <a:t>.</a:t>
            </a:r>
            <a:r>
              <a:rPr lang="en-GB" sz="2800" dirty="0" smtClean="0"/>
              <a:t> </a:t>
            </a:r>
            <a:endParaRPr lang="en-GB" sz="28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143000" y="1607127"/>
            <a:ext cx="6705600" cy="40316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9600" indent="-609600" algn="just">
              <a:lnSpc>
                <a:spcPct val="150000"/>
              </a:lnSpc>
              <a:buClr>
                <a:srgbClr val="FFCC00"/>
              </a:buClr>
              <a:buFont typeface="Wingdings" pitchFamily="2" charset="2"/>
              <a:buNone/>
            </a:pPr>
            <a:r>
              <a:rPr lang="en-GB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Anatomical seclusion in vertebrate host.</a:t>
            </a:r>
          </a:p>
          <a:p>
            <a:pPr marL="0" indent="0" algn="just">
              <a:lnSpc>
                <a:spcPct val="150000"/>
              </a:lnSpc>
              <a:buClr>
                <a:srgbClr val="FFCC00"/>
              </a:buClr>
              <a:buNone/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Parasites may </a:t>
            </a:r>
            <a:r>
              <a:rPr lang="en-GB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live intracellular -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avoid host immune response. 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Font typeface="Courier New" pitchFamily="49" charset="0"/>
              <a:buChar char="o"/>
            </a:pP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E.g. </a:t>
            </a:r>
            <a:r>
              <a:rPr lang="en-GB" sz="2400" i="1" u="sng" dirty="0" smtClean="0">
                <a:latin typeface="Times New Roman" pitchFamily="18" charset="0"/>
                <a:cs typeface="Times New Roman" pitchFamily="18" charset="0"/>
              </a:rPr>
              <a:t>Plasmodium</a:t>
            </a:r>
            <a:r>
              <a:rPr lang="en-GB" sz="2400" u="sng" dirty="0" smtClean="0">
                <a:latin typeface="Times New Roman" pitchFamily="18" charset="0"/>
                <a:cs typeface="Times New Roman" pitchFamily="18" charset="0"/>
              </a:rPr>
              <a:t> inside RBC’s 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- when infected not recognised    by T</a:t>
            </a:r>
            <a:r>
              <a:rPr lang="en-GB" sz="2400" baseline="-250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&amp; NK cells. Other stages 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Plasmodium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u="sng" dirty="0" smtClean="0">
                <a:latin typeface="Times New Roman" pitchFamily="18" charset="0"/>
                <a:cs typeface="Times New Roman" pitchFamily="18" charset="0"/>
              </a:rPr>
              <a:t>inside liver cells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Font typeface="Courier New" pitchFamily="49" charset="0"/>
              <a:buChar char="o"/>
            </a:pPr>
            <a:r>
              <a:rPr lang="en-GB" sz="2400" i="1" u="sng" dirty="0" smtClean="0">
                <a:latin typeface="Times New Roman" pitchFamily="18" charset="0"/>
                <a:cs typeface="Times New Roman" pitchFamily="18" charset="0"/>
              </a:rPr>
              <a:t>Leishmania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parasites &amp; </a:t>
            </a:r>
            <a:r>
              <a:rPr lang="en-GB" sz="2400" i="1" u="sng" dirty="0" smtClean="0">
                <a:latin typeface="Times New Roman" pitchFamily="18" charset="0"/>
                <a:cs typeface="Times New Roman" pitchFamily="18" charset="0"/>
              </a:rPr>
              <a:t>Trypanosoma</a:t>
            </a:r>
            <a:r>
              <a:rPr lang="en-GB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i="1" u="sng" dirty="0" smtClean="0">
                <a:latin typeface="Times New Roman" pitchFamily="18" charset="0"/>
                <a:cs typeface="Times New Roman" pitchFamily="18" charset="0"/>
              </a:rPr>
              <a:t>cruzi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 inside macrophages. 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543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548680"/>
            <a:ext cx="7696200" cy="914400"/>
          </a:xfrm>
        </p:spPr>
        <p:txBody>
          <a:bodyPr>
            <a:no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Protozoan immune evasion strategies</a:t>
            </a:r>
            <a:endParaRPr lang="en-US" altLang="zh-CN" sz="2800" b="1" dirty="0" smtClean="0">
              <a:solidFill>
                <a:srgbClr val="FF00FF"/>
              </a:solidFill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7" name="Picture 1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793" y="2722135"/>
            <a:ext cx="3270471" cy="14584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193" y="2431259"/>
            <a:ext cx="2431497" cy="1807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752600" y="4876800"/>
            <a:ext cx="19608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u="sng" dirty="0" smtClean="0">
                <a:latin typeface="Times New Roman" pitchFamily="18" charset="0"/>
                <a:cs typeface="Times New Roman" pitchFamily="18" charset="0"/>
              </a:rPr>
              <a:t>Trypanosoma</a:t>
            </a:r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i="1" u="sng" dirty="0" smtClean="0">
                <a:latin typeface="Times New Roman" pitchFamily="18" charset="0"/>
                <a:cs typeface="Times New Roman" pitchFamily="18" charset="0"/>
              </a:rPr>
              <a:t>cruzi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715000" y="4722214"/>
            <a:ext cx="12618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u="sng" dirty="0" smtClean="0">
                <a:latin typeface="Times New Roman" pitchFamily="18" charset="0"/>
                <a:cs typeface="Times New Roman" pitchFamily="18" charset="0"/>
              </a:rPr>
              <a:t>Leishmania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0153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Protozoan immune evasion strategies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09600" indent="-609600">
              <a:lnSpc>
                <a:spcPct val="150000"/>
              </a:lnSpc>
              <a:buClr>
                <a:srgbClr val="FFCC00"/>
              </a:buClr>
              <a:buFont typeface="Wingdings" pitchFamily="2" charset="2"/>
              <a:buNone/>
            </a:pPr>
            <a:r>
              <a:rPr lang="en-GB" sz="24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2. Anatomical seclusion in invertebrate host.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Courier New" pitchFamily="49" charset="0"/>
              <a:buChar char="o"/>
            </a:pPr>
            <a:r>
              <a:rPr lang="en-GB" sz="2400" i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Plasmodium</a:t>
            </a:r>
            <a:r>
              <a:rPr lang="en-GB" sz="2400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u="sng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ookinetes</a:t>
            </a:r>
            <a:r>
              <a:rPr lang="en-GB" sz="2400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GB" sz="2400" dirty="0" err="1" smtClean="0">
                <a:effectLst/>
                <a:latin typeface="Times New Roman" pitchFamily="18" charset="0"/>
                <a:cs typeface="Times New Roman" pitchFamily="18" charset="0"/>
              </a:rPr>
              <a:t>serosal</a:t>
            </a: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 membrane  - beyond reach haemocytes.</a:t>
            </a:r>
          </a:p>
          <a:p>
            <a:pPr marL="0" indent="0">
              <a:lnSpc>
                <a:spcPct val="150000"/>
              </a:lnSpc>
              <a:buClr>
                <a:srgbClr val="FF0000"/>
              </a:buClr>
              <a:buNone/>
            </a:pPr>
            <a:r>
              <a:rPr lang="en-GB" sz="24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3. Antigenic variation.</a:t>
            </a:r>
            <a:r>
              <a:rPr lang="en-GB" sz="24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en-GB" sz="2400" b="1" dirty="0" smtClean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rgbClr val="FF0000"/>
              </a:buClr>
              <a:buFont typeface="Courier New" pitchFamily="49" charset="0"/>
              <a:buChar char="o"/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GB" sz="2400" i="1" dirty="0" smtClean="0">
                <a:effectLst/>
                <a:latin typeface="Times New Roman" pitchFamily="18" charset="0"/>
                <a:cs typeface="Times New Roman" pitchFamily="18" charset="0"/>
              </a:rPr>
              <a:t>Plasmodium</a:t>
            </a: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, different stages of life cycle express different antigens. </a:t>
            </a:r>
          </a:p>
          <a:p>
            <a:pPr>
              <a:lnSpc>
                <a:spcPct val="150000"/>
              </a:lnSpc>
              <a:buClr>
                <a:srgbClr val="FF0000"/>
              </a:buClr>
              <a:buFont typeface="Courier New" pitchFamily="49" charset="0"/>
              <a:buChar char="o"/>
            </a:pPr>
            <a:r>
              <a:rPr lang="en-GB" sz="2400" dirty="0" smtClean="0">
                <a:effectLst/>
                <a:latin typeface="Times New Roman" pitchFamily="18" charset="0"/>
                <a:cs typeface="Times New Roman" pitchFamily="18" charset="0"/>
              </a:rPr>
              <a:t>Antigenic variation also in extracellular protozoan, </a:t>
            </a:r>
            <a:r>
              <a:rPr lang="en-GB" sz="2400" i="1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Giardia </a:t>
            </a:r>
            <a:r>
              <a:rPr lang="en-GB" sz="2400" i="1" u="sng" dirty="0" err="1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lamblia</a:t>
            </a:r>
            <a:r>
              <a:rPr lang="en-GB" sz="2400" u="sng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09600" indent="-609600">
              <a:lnSpc>
                <a:spcPct val="150000"/>
              </a:lnSpc>
              <a:buClr>
                <a:srgbClr val="FFCC00"/>
              </a:buClr>
            </a:pPr>
            <a:endParaRPr lang="en-GB" sz="2400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lowchart: Process 3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  <a:cs typeface="+mj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4438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lowchart: Process 12"/>
          <p:cNvSpPr/>
          <p:nvPr/>
        </p:nvSpPr>
        <p:spPr>
          <a:xfrm>
            <a:off x="0" y="6400800"/>
            <a:ext cx="9144000" cy="457199"/>
          </a:xfrm>
          <a:prstGeom prst="flowChartProcess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Protozoan immune evasion strategies</a:t>
            </a:r>
            <a:endParaRPr lang="en-US" sz="2800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914400" y="1295400"/>
            <a:ext cx="7543800" cy="4419600"/>
          </a:xfrm>
        </p:spPr>
        <p:txBody>
          <a:bodyPr>
            <a:normAutofit fontScale="92500" lnSpcReduction="20000"/>
          </a:bodyPr>
          <a:lstStyle/>
          <a:p>
            <a:pPr marL="609600" indent="-609600" algn="just">
              <a:lnSpc>
                <a:spcPct val="150000"/>
              </a:lnSpc>
              <a:buClr>
                <a:srgbClr val="FFCC00"/>
              </a:buClr>
              <a:buFont typeface="Wingdings" pitchFamily="2" charset="2"/>
              <a:buNone/>
            </a:pPr>
            <a:r>
              <a:rPr lang="en-GB" sz="2600" b="1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3. Antigenic variation cont’d.</a:t>
            </a:r>
            <a:r>
              <a:rPr lang="en-GB" sz="2600" dirty="0" smtClean="0">
                <a:solidFill>
                  <a:srgbClr val="0070C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en-GB" sz="2600" b="1" dirty="0" smtClean="0"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Clr>
                <a:srgbClr val="FF0000"/>
              </a:buClr>
              <a:buFont typeface="Courier New" pitchFamily="49" charset="0"/>
              <a:buChar char="o"/>
            </a:pPr>
            <a:r>
              <a:rPr lang="en-GB" sz="2600" dirty="0" smtClean="0">
                <a:effectLst/>
                <a:latin typeface="Times New Roman" pitchFamily="18" charset="0"/>
                <a:cs typeface="Times New Roman" pitchFamily="18" charset="0"/>
              </a:rPr>
              <a:t>African trypanosomes  -1 surface glycoprotein that covers parasite = VSG.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Font typeface="Courier New" pitchFamily="49" charset="0"/>
              <a:buChar char="o"/>
            </a:pPr>
            <a:r>
              <a:rPr lang="en-GB" sz="2600" dirty="0" err="1" smtClean="0">
                <a:effectLst/>
                <a:latin typeface="Times New Roman" pitchFamily="18" charset="0"/>
                <a:cs typeface="Times New Roman" pitchFamily="18" charset="0"/>
              </a:rPr>
              <a:t>Immunodominant</a:t>
            </a:r>
            <a:r>
              <a:rPr lang="en-GB" sz="2600" dirty="0" smtClean="0">
                <a:effectLst/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en-GB" sz="2600" dirty="0" err="1" smtClean="0">
                <a:effectLst/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en-GB" sz="2600" dirty="0" smtClean="0">
                <a:effectLst/>
                <a:latin typeface="Times New Roman" pitchFamily="18" charset="0"/>
                <a:cs typeface="Times New Roman" pitchFamily="18" charset="0"/>
              </a:rPr>
              <a:t> responses. 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Font typeface="Courier New" pitchFamily="49" charset="0"/>
              <a:buChar char="o"/>
            </a:pPr>
            <a:r>
              <a:rPr lang="en-GB" sz="2600" dirty="0" err="1" smtClean="0">
                <a:effectLst/>
                <a:latin typeface="Times New Roman" pitchFamily="18" charset="0"/>
                <a:cs typeface="Times New Roman" pitchFamily="18" charset="0"/>
              </a:rPr>
              <a:t>Tryps</a:t>
            </a:r>
            <a:r>
              <a:rPr lang="en-GB" sz="2600" dirty="0" smtClean="0">
                <a:effectLst/>
                <a:latin typeface="Times New Roman" pitchFamily="18" charset="0"/>
                <a:cs typeface="Times New Roman" pitchFamily="18" charset="0"/>
              </a:rPr>
              <a:t> have “gene cassettes” of  VSG’s allowing regular switching to different VSG. </a:t>
            </a:r>
          </a:p>
          <a:p>
            <a:pPr algn="just">
              <a:lnSpc>
                <a:spcPct val="150000"/>
              </a:lnSpc>
              <a:buClr>
                <a:srgbClr val="FF0000"/>
              </a:buClr>
              <a:buFont typeface="Courier New" pitchFamily="49" charset="0"/>
              <a:buChar char="o"/>
            </a:pPr>
            <a:r>
              <a:rPr lang="en-GB" sz="2600" dirty="0" smtClean="0">
                <a:effectLst/>
                <a:latin typeface="Times New Roman" pitchFamily="18" charset="0"/>
                <a:cs typeface="Times New Roman" pitchFamily="18" charset="0"/>
              </a:rPr>
              <a:t>Host mounts immune response to current VSG but parasite already switching VSG to another type.</a:t>
            </a:r>
          </a:p>
          <a:p>
            <a:pPr algn="just">
              <a:lnSpc>
                <a:spcPct val="150000"/>
              </a:lnSpc>
            </a:pPr>
            <a:endParaRPr lang="en-US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59277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TITLE_TAG" val="Start"/>
  <p:tag name="ARTICULATE_AUDIO_RECORDED" val="1"/>
  <p:tag name="TIMELINE" val="9.00/14.00/19.00/24.00"/>
  <p:tag name="AUDIO_ID" val="257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PLAYER_CONTROL_GLOSSARY" val="True"/>
  <p:tag name="ARTICULATE_USED_LAYOUT" val="1"/>
  <p:tag name="ARTICULATE_SLIDE_THUMBNAIL_REFRE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3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12"/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4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12"/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5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12"/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6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12"/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8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13"/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9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13"/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0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13"/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1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13"/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2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13"/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3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13"/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TITLE_TAG" val="Preface"/>
  <p:tag name="AUDIO_ID" val="262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2"/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4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13"/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5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13"/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7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12"/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07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12"/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8"/>
  <p:tag name="ARTICULATE_TITLE_TAG" val="SummaryI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12"/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9"/>
  <p:tag name="ARTICULATE_TITLE_TAG" val="SummaryII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12"/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80"/>
  <p:tag name="ARTICULATE_TITLE_TAG" val="SummaryIII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12"/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5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2"/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7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2"/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TITLE_TAG" val="Course Topic"/>
  <p:tag name="AUDIO_ID" val="259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2"/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69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2"/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0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2"/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96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2"/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271"/>
  <p:tag name="ARTICULATE_NAV_LEVEL" val="1"/>
  <p:tag name="ARTICULATE_SLIDE_PRESENTER" val="Dina Metwally"/>
  <p:tag name="ARTICULATE_SLIDE_PRESENTER_GUID" val="7cffbe0c-4cd0-4d1e-ae67-2e0ce331a14b"/>
  <p:tag name="ARTICULATE_SLIDE_PAUSE" val="1"/>
  <p:tag name="ARTICULATE_LOCK_SLIDE" val="0"/>
  <p:tag name="ARTICULATE_HIDE_SLIDE" val="0"/>
  <p:tag name="ARTICULATE_PLAYER_CONTROL_PREVIOUS" val="True"/>
  <p:tag name="ARTICULATE_PLAYER_CONTROL_NEXT" val="True"/>
  <p:tag name="ARTICULATE_USED_LAYOUT" val="12"/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882</Words>
  <Application>Microsoft Office PowerPoint</Application>
  <PresentationFormat>On-screen Show (4:3)</PresentationFormat>
  <Paragraphs>144</Paragraphs>
  <Slides>26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PowerPoint Presentation</vt:lpstr>
      <vt:lpstr>PowerPoint Presentation</vt:lpstr>
      <vt:lpstr>Introduction</vt:lpstr>
      <vt:lpstr> Objectives </vt:lpstr>
      <vt:lpstr>PowerPoint Presentation</vt:lpstr>
      <vt:lpstr>Contents   </vt:lpstr>
      <vt:lpstr>Protozoan immune evasion strategies</vt:lpstr>
      <vt:lpstr>Protozoan immune evasion strategies</vt:lpstr>
      <vt:lpstr>Protozoan immune evasion strategies</vt:lpstr>
      <vt:lpstr>Protozoan immune evasion strategies. </vt:lpstr>
      <vt:lpstr>Protozoan immune evasion strategies. </vt:lpstr>
      <vt:lpstr>Protozoan immune evasion strategies. </vt:lpstr>
      <vt:lpstr>Mid Activity</vt:lpstr>
      <vt:lpstr>Helminth immune evasion strategies  vertebrate host. </vt:lpstr>
      <vt:lpstr>Helminth immune evasion strategies  vertebrate host. </vt:lpstr>
      <vt:lpstr>Helminth immune evasion strategies  vertebrate host. </vt:lpstr>
      <vt:lpstr>Helminth immune evasion strategies  vertebrate host. </vt:lpstr>
      <vt:lpstr>Helminth immune evasion strategies  vertebrate host.</vt:lpstr>
      <vt:lpstr>Helminth immune evasion strategies  vertebrate host. </vt:lpstr>
      <vt:lpstr>Helminth immune evasion strategies   invert host. </vt:lpstr>
      <vt:lpstr>Helminth immune evasion strategies invertebrate  host.  </vt:lpstr>
      <vt:lpstr>Final Activity</vt:lpstr>
      <vt:lpstr>Final activity (Cont.)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toshiba</dc:creator>
  <cp:lastModifiedBy>toshiba</cp:lastModifiedBy>
  <cp:revision>2</cp:revision>
  <dcterms:created xsi:type="dcterms:W3CDTF">2015-11-30T04:52:31Z</dcterms:created>
  <dcterms:modified xsi:type="dcterms:W3CDTF">2015-11-30T04:55:47Z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20534E53-1864-4EEF-9409-93B76A96BE3B</vt:lpwstr>
  </property>
  <property fmtid="{D5CDD505-2E9C-101B-9397-08002B2CF9AE}" pid="3" name="ArticulatePath">
    <vt:lpwstr>Presentation1</vt:lpwstr>
  </property>
</Properties>
</file>