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04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1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5F94D64-3DC7-4737-9BE0-5A11CDD7ED0B}" type="datetimeFigureOut">
              <a:rPr lang="ar-SA" smtClean="0"/>
              <a:pPr/>
              <a:t>18/05/1433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072C6A9-48BC-4741-9E3B-2D1DBF9BA85E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2C6A9-48BC-4741-9E3B-2D1DBF9BA85E}" type="slidenum">
              <a:rPr lang="ar-SA" smtClean="0"/>
              <a:pPr/>
              <a:t>2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DF211FF-66D4-49FC-B54E-26C17471867B}" type="datetimeFigureOut">
              <a:rPr lang="ar-SA" smtClean="0"/>
              <a:pPr/>
              <a:t>18/05/1433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059D0F8-17C9-48DF-B75E-860240D1B0E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F211FF-66D4-49FC-B54E-26C17471867B}" type="datetimeFigureOut">
              <a:rPr lang="ar-SA" smtClean="0"/>
              <a:pPr/>
              <a:t>18/05/1433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59D0F8-17C9-48DF-B75E-860240D1B0E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F211FF-66D4-49FC-B54E-26C17471867B}" type="datetimeFigureOut">
              <a:rPr lang="ar-SA" smtClean="0"/>
              <a:pPr/>
              <a:t>18/05/1433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59D0F8-17C9-48DF-B75E-860240D1B0E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F211FF-66D4-49FC-B54E-26C17471867B}" type="datetimeFigureOut">
              <a:rPr lang="ar-SA" smtClean="0"/>
              <a:pPr/>
              <a:t>18/05/1433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59D0F8-17C9-48DF-B75E-860240D1B0ED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F211FF-66D4-49FC-B54E-26C17471867B}" type="datetimeFigureOut">
              <a:rPr lang="ar-SA" smtClean="0"/>
              <a:pPr/>
              <a:t>18/05/1433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59D0F8-17C9-48DF-B75E-860240D1B0ED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F211FF-66D4-49FC-B54E-26C17471867B}" type="datetimeFigureOut">
              <a:rPr lang="ar-SA" smtClean="0"/>
              <a:pPr/>
              <a:t>18/05/1433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59D0F8-17C9-48DF-B75E-860240D1B0ED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F211FF-66D4-49FC-B54E-26C17471867B}" type="datetimeFigureOut">
              <a:rPr lang="ar-SA" smtClean="0"/>
              <a:pPr/>
              <a:t>18/05/1433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59D0F8-17C9-48DF-B75E-860240D1B0E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F211FF-66D4-49FC-B54E-26C17471867B}" type="datetimeFigureOut">
              <a:rPr lang="ar-SA" smtClean="0"/>
              <a:pPr/>
              <a:t>18/05/1433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59D0F8-17C9-48DF-B75E-860240D1B0ED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F211FF-66D4-49FC-B54E-26C17471867B}" type="datetimeFigureOut">
              <a:rPr lang="ar-SA" smtClean="0"/>
              <a:pPr/>
              <a:t>18/05/1433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59D0F8-17C9-48DF-B75E-860240D1B0E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DF211FF-66D4-49FC-B54E-26C17471867B}" type="datetimeFigureOut">
              <a:rPr lang="ar-SA" smtClean="0"/>
              <a:pPr/>
              <a:t>18/05/1433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59D0F8-17C9-48DF-B75E-860240D1B0E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DF211FF-66D4-49FC-B54E-26C17471867B}" type="datetimeFigureOut">
              <a:rPr lang="ar-SA" smtClean="0"/>
              <a:pPr/>
              <a:t>18/05/1433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059D0F8-17C9-48DF-B75E-860240D1B0ED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DF211FF-66D4-49FC-B54E-26C17471867B}" type="datetimeFigureOut">
              <a:rPr lang="ar-SA" smtClean="0"/>
              <a:pPr/>
              <a:t>18/05/1433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059D0F8-17C9-48DF-B75E-860240D1B0ED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ar.wikipedia.org/w/index.php?title=%D8%A8%D8%A7%D8%B1%D9%86%D9%8A%D8%AB%D8%A7%D8%B3&amp;action=edit&amp;redlink=1" TargetMode="External"/><Relationship Id="rId3" Type="http://schemas.openxmlformats.org/officeDocument/2006/relationships/hyperlink" Target="http://ar.wikipedia.org/wiki/%D8%A7%D9%84%D9%8A%D9%88%D9%86%D8%A7%D9%86" TargetMode="External"/><Relationship Id="rId7" Type="http://schemas.openxmlformats.org/officeDocument/2006/relationships/hyperlink" Target="http://ar.wikipedia.org/w/index.php?title=%D8%A8%D9%8A%D9%86%D8%AF%D9%8A%D9%84%D9%8A&amp;action=edit&amp;redlink=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r.wikipedia.org/w/index.php?title=%D9%87%D9%8A%D9%85%D9%8A%D8%AA%D9%88&amp;action=edit&amp;redlink=1" TargetMode="External"/><Relationship Id="rId5" Type="http://schemas.openxmlformats.org/officeDocument/2006/relationships/hyperlink" Target="http://ar.wikipedia.org/w/index.php?title=%D9%83%D9%8A%D9%81%D9%8A%D8%B3%D9%88%D8%B3&amp;action=edit&amp;redlink=1" TargetMode="External"/><Relationship Id="rId10" Type="http://schemas.openxmlformats.org/officeDocument/2006/relationships/image" Target="../media/image3.jpeg"/><Relationship Id="rId4" Type="http://schemas.openxmlformats.org/officeDocument/2006/relationships/hyperlink" Target="http://ar.wikipedia.org/w/index.php?title=%D8%A5%D9%84%D9%8A%D8%B3%D9%88%D8%B3&amp;action=edit&amp;redlink=1" TargetMode="External"/><Relationship Id="rId9" Type="http://schemas.openxmlformats.org/officeDocument/2006/relationships/hyperlink" Target="http://ar.wikipedia.org/wiki/%D8%A7%D9%84%D8%A8%D8%AD%D8%B1_%D8%A7%D9%84%D8%A3%D8%A8%D9%8A%D8%B6_%D8%A7%D9%84%D9%85%D8%AA%D9%88%D8%B3%D8%B7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29845_012129333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1086" y="1052736"/>
            <a:ext cx="6222914" cy="43924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1560" y="2204864"/>
            <a:ext cx="1745992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9600" b="1" dirty="0" smtClean="0">
                <a:solidFill>
                  <a:schemeClr val="bg2">
                    <a:lumMod val="50000"/>
                  </a:schemeClr>
                </a:solidFill>
                <a:latin typeface="Blackadder ITC" pitchFamily="82" charset="0"/>
              </a:rPr>
              <a:t>Be</a:t>
            </a:r>
            <a:endParaRPr lang="ar-SA" sz="9600" b="1" dirty="0" smtClean="0">
              <a:solidFill>
                <a:schemeClr val="bg2">
                  <a:lumMod val="50000"/>
                </a:schemeClr>
              </a:solidFill>
              <a:latin typeface="Blackadder ITC" pitchFamily="82" charset="0"/>
            </a:endParaRPr>
          </a:p>
          <a:p>
            <a:endParaRPr lang="ar-SA" sz="9600" b="1" dirty="0">
              <a:solidFill>
                <a:schemeClr val="bg2">
                  <a:lumMod val="50000"/>
                </a:schemeClr>
              </a:solidFill>
              <a:latin typeface="Blackadder ITC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96552" y="3573016"/>
            <a:ext cx="316835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9600" b="1" dirty="0" smtClean="0">
                <a:solidFill>
                  <a:schemeClr val="bg2">
                    <a:lumMod val="50000"/>
                  </a:schemeClr>
                </a:solidFill>
                <a:latin typeface="Blackadder ITC" pitchFamily="82" charset="0"/>
              </a:rPr>
              <a:t>Greek</a:t>
            </a:r>
            <a:endParaRPr lang="ar-SA" sz="9600" b="1" dirty="0">
              <a:solidFill>
                <a:schemeClr val="bg2">
                  <a:lumMod val="50000"/>
                </a:schemeClr>
              </a:solidFill>
              <a:latin typeface="Blackadder ITC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3848" y="5445224"/>
            <a:ext cx="5171609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l-GR" sz="4400" b="1" dirty="0">
                <a:solidFill>
                  <a:schemeClr val="bg2">
                    <a:lumMod val="50000"/>
                  </a:schemeClr>
                </a:solidFill>
              </a:rPr>
              <a:t>Να είστε Έλληνες</a:t>
            </a:r>
            <a:endParaRPr lang="ar-SA" sz="4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3808" y="0"/>
            <a:ext cx="352839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b="1" dirty="0" smtClean="0">
                <a:solidFill>
                  <a:schemeClr val="bg2">
                    <a:lumMod val="50000"/>
                  </a:schemeClr>
                </a:solidFill>
                <a:latin typeface="Brush Script MT" pitchFamily="66" charset="0"/>
                <a:cs typeface="Andalus" pitchFamily="18" charset="-78"/>
              </a:rPr>
              <a:t>كن يونانياً</a:t>
            </a:r>
            <a:endParaRPr lang="ar-SA" sz="7200" b="1" dirty="0">
              <a:solidFill>
                <a:schemeClr val="bg2">
                  <a:lumMod val="50000"/>
                </a:schemeClr>
              </a:solidFill>
              <a:latin typeface="Brush Script MT" pitchFamily="66" charset="0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10833" y="0"/>
            <a:ext cx="1733167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800" b="1" u="sng" dirty="0" smtClean="0">
                <a:solidFill>
                  <a:schemeClr val="bg2">
                    <a:lumMod val="50000"/>
                  </a:schemeClr>
                </a:solidFill>
              </a:rPr>
              <a:t>جزيرة هيدرا </a:t>
            </a:r>
            <a:endParaRPr lang="ar-SA" sz="2800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28624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/>
              <a:t>The Hotel Hydra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81053" y="1052736"/>
            <a:ext cx="9325053" cy="252376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50000"/>
                  </a:schemeClr>
                </a:solidFill>
              </a:rPr>
              <a:t>يتوفر في الفندق :</a:t>
            </a:r>
            <a:r>
              <a:rPr lang="ar-SA" sz="2000" b="1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ar-SA" sz="20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ar-SA" sz="2000" b="1" dirty="0">
                <a:solidFill>
                  <a:schemeClr val="bg2">
                    <a:lumMod val="50000"/>
                  </a:schemeClr>
                </a:solidFill>
              </a:rPr>
              <a:t>خدمة الغرف, غرف مكيفة, غرف لغير المدخنين, بار صغير, تلفزيون/ستلايت, مطبخ صغير, اٌلة لصنع </a:t>
            </a:r>
            <a:r>
              <a:rPr lang="ar-SA" sz="2000" b="1" dirty="0" smtClean="0">
                <a:solidFill>
                  <a:schemeClr val="bg2">
                    <a:lumMod val="50000"/>
                  </a:schemeClr>
                </a:solidFill>
              </a:rPr>
              <a:t>الشاي</a:t>
            </a:r>
          </a:p>
          <a:p>
            <a:r>
              <a:rPr lang="ar-SA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ar-SA" sz="2000" b="1" dirty="0">
                <a:solidFill>
                  <a:schemeClr val="bg2">
                    <a:lumMod val="50000"/>
                  </a:schemeClr>
                </a:solidFill>
              </a:rPr>
              <a:t>والقهوة, </a:t>
            </a:r>
            <a:r>
              <a:rPr lang="ar-SA" sz="2000" b="1" dirty="0" smtClean="0">
                <a:solidFill>
                  <a:schemeClr val="bg2">
                    <a:lumMod val="50000"/>
                  </a:schemeClr>
                </a:solidFill>
              </a:rPr>
              <a:t>مجفف </a:t>
            </a:r>
            <a:r>
              <a:rPr lang="ar-SA" sz="2000" b="1" dirty="0">
                <a:solidFill>
                  <a:schemeClr val="bg2">
                    <a:lumMod val="50000"/>
                  </a:schemeClr>
                </a:solidFill>
              </a:rPr>
              <a:t>شعر, تلفزيون, دش, إفطار في الغرفة</a:t>
            </a:r>
          </a:p>
          <a:p>
            <a:r>
              <a:rPr lang="ar-SA" sz="2000" b="1" dirty="0" smtClean="0">
                <a:solidFill>
                  <a:schemeClr val="bg2">
                    <a:lumMod val="50000"/>
                  </a:schemeClr>
                </a:solidFill>
              </a:rPr>
              <a:t>مكتب </a:t>
            </a:r>
            <a:r>
              <a:rPr lang="ar-SA" sz="2000" b="1" dirty="0">
                <a:solidFill>
                  <a:schemeClr val="bg2">
                    <a:lumMod val="50000"/>
                  </a:schemeClr>
                </a:solidFill>
              </a:rPr>
              <a:t>للجولات, مساج، مركز تجميل, حوض الإستحمام, نزهات, حديقة, نشاطات مائية, صيد, التنزه, تدليك</a:t>
            </a:r>
          </a:p>
          <a:p>
            <a:r>
              <a:rPr lang="ar-SA" sz="2000" b="1" dirty="0" smtClean="0">
                <a:solidFill>
                  <a:schemeClr val="bg2">
                    <a:lumMod val="50000"/>
                  </a:schemeClr>
                </a:solidFill>
              </a:rPr>
              <a:t>مركز </a:t>
            </a:r>
            <a:r>
              <a:rPr lang="ar-SA" sz="2000" b="1" dirty="0">
                <a:solidFill>
                  <a:schemeClr val="bg2">
                    <a:lumMod val="50000"/>
                  </a:schemeClr>
                </a:solidFill>
              </a:rPr>
              <a:t>أعمال, مصبغة, صندوق امانات بالغرف, خدمة الغسيل, آلة نسخ, خدمة التذاكر, فاكسميلي, حفظ الأمتعة, </a:t>
            </a:r>
            <a:endParaRPr lang="ar-SA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ar-SA" sz="2000" b="1" dirty="0" smtClean="0">
                <a:solidFill>
                  <a:schemeClr val="bg2">
                    <a:lumMod val="50000"/>
                  </a:schemeClr>
                </a:solidFill>
              </a:rPr>
              <a:t>منطقة </a:t>
            </a:r>
            <a:r>
              <a:rPr lang="ar-SA" sz="2000" b="1" dirty="0">
                <a:solidFill>
                  <a:schemeClr val="bg2">
                    <a:lumMod val="50000"/>
                  </a:schemeClr>
                </a:solidFill>
              </a:rPr>
              <a:t>مخصصة للتدخين, معاملات فورية للحجز وللمغادرة</a:t>
            </a:r>
          </a:p>
          <a:p>
            <a:r>
              <a:rPr lang="ar-SA" sz="2000" b="1" dirty="0" smtClean="0">
                <a:solidFill>
                  <a:schemeClr val="bg2">
                    <a:lumMod val="50000"/>
                  </a:schemeClr>
                </a:solidFill>
              </a:rPr>
              <a:t>يوفر </a:t>
            </a:r>
            <a:r>
              <a:rPr lang="ar-SA" sz="2000" b="1" dirty="0">
                <a:solidFill>
                  <a:schemeClr val="bg2">
                    <a:lumMod val="50000"/>
                  </a:schemeClr>
                </a:solidFill>
              </a:rPr>
              <a:t>هذا الفندق خدمة اتصال بشبكة الإنترنت فائقة السرعة. يوفر الموقع اتصال إنترنت لاسلكي.</a:t>
            </a:r>
          </a:p>
          <a:p>
            <a:endParaRPr lang="ar-SA" dirty="0"/>
          </a:p>
        </p:txBody>
      </p:sp>
      <p:pic>
        <p:nvPicPr>
          <p:cNvPr id="6" name="Picture 5" descr="10909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596031">
            <a:off x="1801554" y="3883281"/>
            <a:ext cx="2768600" cy="2049016"/>
          </a:xfrm>
          <a:prstGeom prst="rect">
            <a:avLst/>
          </a:prstGeom>
        </p:spPr>
      </p:pic>
      <p:pic>
        <p:nvPicPr>
          <p:cNvPr id="7" name="Picture 6" descr="36384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790653">
            <a:off x="4211136" y="3809831"/>
            <a:ext cx="2540000" cy="2081808"/>
          </a:xfrm>
          <a:prstGeom prst="rect">
            <a:avLst/>
          </a:prstGeom>
        </p:spPr>
      </p:pic>
      <p:pic>
        <p:nvPicPr>
          <p:cNvPr id="8" name="Picture 7" descr="36456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935300">
            <a:off x="6252429" y="4170465"/>
            <a:ext cx="2540000" cy="2088232"/>
          </a:xfrm>
          <a:prstGeom prst="rect">
            <a:avLst/>
          </a:prstGeom>
        </p:spPr>
      </p:pic>
      <p:pic>
        <p:nvPicPr>
          <p:cNvPr id="9" name="Picture 8" descr="1134-h 5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520618">
            <a:off x="395536" y="4221088"/>
            <a:ext cx="2916591" cy="1988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05136" y="188640"/>
            <a:ext cx="263886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800" b="1" u="sng" dirty="0" smtClean="0">
                <a:solidFill>
                  <a:schemeClr val="bg2">
                    <a:lumMod val="50000"/>
                  </a:schemeClr>
                </a:solidFill>
              </a:rPr>
              <a:t>فترات تنفيذ البرنامج </a:t>
            </a:r>
            <a:endParaRPr lang="ar-SA" sz="2800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71747" y="1124744"/>
            <a:ext cx="1672253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b="1" u="sng" dirty="0" smtClean="0">
                <a:solidFill>
                  <a:schemeClr val="bg2">
                    <a:lumMod val="50000"/>
                  </a:schemeClr>
                </a:solidFill>
              </a:rPr>
              <a:t>خلال شهر ابريل :</a:t>
            </a:r>
            <a:endParaRPr lang="ar-SA" sz="2000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2160" y="1484784"/>
            <a:ext cx="2908168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>
              <a:buFontTx/>
              <a:buChar char="-"/>
            </a:pPr>
            <a:r>
              <a:rPr lang="ar-SA" dirty="0" smtClean="0"/>
              <a:t>ابتداءا من 1 ابريل الى 7 ابريل </a:t>
            </a:r>
          </a:p>
          <a:p>
            <a:pPr>
              <a:buFontTx/>
              <a:buChar char="-"/>
            </a:pPr>
            <a:r>
              <a:rPr lang="ar-SA" dirty="0" smtClean="0"/>
              <a:t>ابتداءا من 9 ابريل الى 15 ابريل </a:t>
            </a:r>
          </a:p>
          <a:p>
            <a:pPr>
              <a:buFontTx/>
              <a:buChar char="-"/>
            </a:pPr>
            <a:r>
              <a:rPr lang="ar-SA" dirty="0" smtClean="0"/>
              <a:t>ابتداءا من 20 ابريل الى 27 ابريل </a:t>
            </a:r>
            <a:endParaRPr lang="ar-SA" dirty="0"/>
          </a:p>
        </p:txBody>
      </p:sp>
      <p:sp>
        <p:nvSpPr>
          <p:cNvPr id="5" name="TextBox 4"/>
          <p:cNvSpPr txBox="1"/>
          <p:nvPr/>
        </p:nvSpPr>
        <p:spPr>
          <a:xfrm>
            <a:off x="7632047" y="2924944"/>
            <a:ext cx="1511953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b="1" u="sng" dirty="0" smtClean="0">
                <a:solidFill>
                  <a:schemeClr val="bg2">
                    <a:lumMod val="50000"/>
                  </a:schemeClr>
                </a:solidFill>
              </a:rPr>
              <a:t>خلال شهر مايو </a:t>
            </a:r>
            <a:endParaRPr lang="ar-SA" sz="2000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8184" y="3284984"/>
            <a:ext cx="2728632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>
              <a:buFontTx/>
              <a:buChar char="-"/>
            </a:pPr>
            <a:r>
              <a:rPr lang="ar-SA" dirty="0" smtClean="0"/>
              <a:t>ابتداء من 1 مايو الى 7 مايو</a:t>
            </a:r>
          </a:p>
          <a:p>
            <a:pPr>
              <a:buFontTx/>
              <a:buChar char="-"/>
            </a:pPr>
            <a:r>
              <a:rPr lang="ar-SA" dirty="0" smtClean="0"/>
              <a:t>ابتداءا من 10 مايو الى 17 مايو </a:t>
            </a:r>
          </a:p>
          <a:p>
            <a:pPr>
              <a:buFontTx/>
              <a:buChar char="-"/>
            </a:pPr>
            <a:r>
              <a:rPr lang="ar-SA" dirty="0" smtClean="0"/>
              <a:t>ابتداء من 20مايو الى 27 مايو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83768" y="1196752"/>
            <a:ext cx="1534394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b="1" u="sng" dirty="0" smtClean="0">
                <a:solidFill>
                  <a:schemeClr val="bg2">
                    <a:lumMod val="50000"/>
                  </a:schemeClr>
                </a:solidFill>
              </a:rPr>
              <a:t>خلال شهر يونيو</a:t>
            </a:r>
            <a:endParaRPr lang="ar-SA" sz="2000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1628800"/>
            <a:ext cx="2735044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>
              <a:buFontTx/>
              <a:buChar char="-"/>
            </a:pPr>
            <a:r>
              <a:rPr lang="ar-SA" dirty="0" smtClean="0"/>
              <a:t>ابتداءا من 1يونيو الى 7 يونيو </a:t>
            </a:r>
          </a:p>
          <a:p>
            <a:pPr>
              <a:buFontTx/>
              <a:buChar char="-"/>
            </a:pPr>
            <a:r>
              <a:rPr lang="ar-SA" dirty="0" smtClean="0"/>
              <a:t>ابتداءا من 10 يونيو الى 17يونيو</a:t>
            </a:r>
          </a:p>
          <a:p>
            <a:pPr>
              <a:buFontTx/>
              <a:buChar char="-"/>
            </a:pPr>
            <a:r>
              <a:rPr lang="ar-SA" dirty="0" smtClean="0"/>
              <a:t>ابتداءا من 20يونيوالى 27</a:t>
            </a:r>
            <a:endParaRPr lang="ar-SA" dirty="0"/>
          </a:p>
        </p:txBody>
      </p:sp>
      <p:sp>
        <p:nvSpPr>
          <p:cNvPr id="9" name="TextBox 8"/>
          <p:cNvSpPr txBox="1"/>
          <p:nvPr/>
        </p:nvSpPr>
        <p:spPr>
          <a:xfrm>
            <a:off x="2555776" y="2924944"/>
            <a:ext cx="1526380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b="1" u="sng" dirty="0" smtClean="0">
                <a:solidFill>
                  <a:schemeClr val="bg2">
                    <a:lumMod val="50000"/>
                  </a:schemeClr>
                </a:solidFill>
              </a:rPr>
              <a:t>خلال شهر يوليو</a:t>
            </a:r>
            <a:endParaRPr lang="ar-SA" sz="2000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65479" y="3645024"/>
            <a:ext cx="2799164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>
              <a:buFontTx/>
              <a:buChar char="-"/>
            </a:pPr>
            <a:r>
              <a:rPr lang="ar-SA" dirty="0" smtClean="0"/>
              <a:t>ابتداءا من 1 يوليو الى 7 يوليو </a:t>
            </a:r>
          </a:p>
          <a:p>
            <a:pPr>
              <a:buFontTx/>
              <a:buChar char="-"/>
            </a:pPr>
            <a:r>
              <a:rPr lang="ar-SA" dirty="0" smtClean="0"/>
              <a:t>ابتداءا من 10يوليو الى 17يوليو</a:t>
            </a:r>
          </a:p>
          <a:p>
            <a:pPr>
              <a:buFontTx/>
              <a:buChar char="-"/>
            </a:pPr>
            <a:r>
              <a:rPr lang="ar-SA" smtClean="0"/>
              <a:t>ابتداء من 20 يوليو الى 27 يوليو </a:t>
            </a:r>
            <a:endParaRPr lang="ar-SA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75567" y="0"/>
            <a:ext cx="1768433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800" b="1" u="sng" dirty="0" smtClean="0">
                <a:solidFill>
                  <a:schemeClr val="bg2">
                    <a:lumMod val="50000"/>
                  </a:schemeClr>
                </a:solidFill>
              </a:rPr>
              <a:t>وسائل النقل :</a:t>
            </a:r>
            <a:endParaRPr lang="ar-SA" sz="2800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91937" y="620688"/>
            <a:ext cx="2852063" cy="126188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>
              <a:buFontTx/>
              <a:buChar char="-"/>
            </a:pPr>
            <a:r>
              <a:rPr lang="ar-SA" sz="2800" b="1" dirty="0" smtClean="0">
                <a:solidFill>
                  <a:schemeClr val="bg2">
                    <a:lumMod val="50000"/>
                  </a:schemeClr>
                </a:solidFill>
              </a:rPr>
              <a:t>الطيران </a:t>
            </a:r>
          </a:p>
          <a:p>
            <a:pPr>
              <a:buFontTx/>
              <a:buChar char="-"/>
            </a:pPr>
            <a:endParaRPr lang="ar-SA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ar-SA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ar-SA" sz="2000" b="1" dirty="0" smtClean="0">
                <a:solidFill>
                  <a:schemeClr val="accent2">
                    <a:lumMod val="75000"/>
                  </a:schemeClr>
                </a:solidFill>
              </a:rPr>
              <a:t>        الخطوط العربية القطرية </a:t>
            </a:r>
            <a:endParaRPr lang="ar-SA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 descr="qatar-Airways-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3314700" cy="16501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27340" y="2780928"/>
            <a:ext cx="2316660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800" b="1" dirty="0" smtClean="0">
                <a:solidFill>
                  <a:schemeClr val="bg2">
                    <a:lumMod val="50000"/>
                  </a:schemeClr>
                </a:solidFill>
              </a:rPr>
              <a:t>-الباصات في اثينا </a:t>
            </a:r>
            <a:endParaRPr lang="ar-SA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Picture 5" descr="bus-coach-bus-MERCEDES-BENZ-0404-15-SHD---1--120125114708284393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348880"/>
            <a:ext cx="3096344" cy="1857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57929" y="4293096"/>
            <a:ext cx="6486071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800" b="1" dirty="0" smtClean="0">
                <a:solidFill>
                  <a:schemeClr val="bg2">
                    <a:lumMod val="50000"/>
                  </a:schemeClr>
                </a:solidFill>
              </a:rPr>
              <a:t>- في جزيرة هيدرا لا يوجد سوا الدراجات او الحيوانات </a:t>
            </a:r>
            <a:endParaRPr lang="ar-SA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25297" y="548680"/>
            <a:ext cx="2319866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800" b="1" u="sng" dirty="0" smtClean="0">
                <a:solidFill>
                  <a:schemeClr val="bg2">
                    <a:lumMod val="50000"/>
                  </a:schemeClr>
                </a:solidFill>
              </a:rPr>
              <a:t>الشروط والاحكام :</a:t>
            </a:r>
            <a:endParaRPr lang="ar-SA" sz="2800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081" y="1700808"/>
            <a:ext cx="8525090" cy="440120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b="1" dirty="0" smtClean="0"/>
              <a:t>1- البرنامج السياحي لمدة 6 ايام .</a:t>
            </a:r>
          </a:p>
          <a:p>
            <a:r>
              <a:rPr lang="ar-SA" sz="2000" b="1" dirty="0" smtClean="0"/>
              <a:t>2-البرنامج لعشريين زوج فقط . </a:t>
            </a:r>
          </a:p>
          <a:p>
            <a:r>
              <a:rPr lang="ar-SA" sz="2000" b="1" dirty="0" smtClean="0"/>
              <a:t>3- البرنامج غير مسؤول عن الاطفال او الابناء القادميين مع مشتري البرنامج .</a:t>
            </a:r>
          </a:p>
          <a:p>
            <a:r>
              <a:rPr lang="ar-SA" sz="2000" b="1" dirty="0" smtClean="0"/>
              <a:t>4- في الاوقات الحرة من البرنامج جميع التكاليف و الرسوم والاكراميات . يتكفل بها العميل </a:t>
            </a:r>
          </a:p>
          <a:p>
            <a:r>
              <a:rPr lang="ar-SA" sz="2000" b="1" dirty="0" smtClean="0"/>
              <a:t>5- جميع الوجبات التي يقدمها البرنامج عبارة عن مأدبة طعام مفتوحة ( بوفيه مفتوح )</a:t>
            </a:r>
          </a:p>
          <a:p>
            <a:r>
              <a:rPr lang="ar-SA" sz="2000" b="1" dirty="0" smtClean="0"/>
              <a:t>6- الوجبات التي يقدمها البرنامج </a:t>
            </a:r>
          </a:p>
          <a:p>
            <a:pPr>
              <a:buFontTx/>
              <a:buChar char="-"/>
            </a:pPr>
            <a:r>
              <a:rPr lang="ar-SA" sz="2000" b="1" dirty="0" smtClean="0"/>
              <a:t>                      6   وجبات افطار . 3 وجبات غداء . 6 وجبات عشاء </a:t>
            </a:r>
          </a:p>
          <a:p>
            <a:r>
              <a:rPr lang="ar-SA" sz="2000" b="1" dirty="0" smtClean="0"/>
              <a:t>7-البرنامج مسئول مسئولية كاملة عن اي حوادث تقع للعملاء طوال فترة البرنامج .</a:t>
            </a:r>
          </a:p>
          <a:p>
            <a:r>
              <a:rPr lang="ar-SA" sz="2000" b="1" dirty="0" smtClean="0"/>
              <a:t>8- البرنامج غير مسئول عن اي تحركات يقوم بها العميل في خارج اطار البرنامج المتفق عليه </a:t>
            </a:r>
          </a:p>
          <a:p>
            <a:r>
              <a:rPr lang="ar-SA" sz="2000" b="1" dirty="0" smtClean="0"/>
              <a:t>سوى كان الذهاب الى الاسواق – البارات – السنما – النوادي الليلية .... الخ او ما ينتج عنها </a:t>
            </a:r>
          </a:p>
          <a:p>
            <a:r>
              <a:rPr lang="ar-SA" sz="2000" b="1" dirty="0" smtClean="0"/>
              <a:t>من مخالفات </a:t>
            </a:r>
          </a:p>
          <a:p>
            <a:r>
              <a:rPr lang="ar-SA" sz="2000" b="1" dirty="0" smtClean="0"/>
              <a:t>9- حجوزات الغرف في الفنادق وفق المواصفات التالية</a:t>
            </a:r>
          </a:p>
          <a:p>
            <a:r>
              <a:rPr lang="ar-SA" sz="2000" b="1" dirty="0" smtClean="0"/>
              <a:t>غرفة مزدوجة لزوجين ( في اثينا و جزيرة هيدرا ) و في حال اراد العميل الانتقال الى جناح او كوخ او</a:t>
            </a:r>
          </a:p>
          <a:p>
            <a:r>
              <a:rPr lang="ar-SA" sz="2000" b="1" dirty="0" smtClean="0"/>
              <a:t> شاليه فانه المسئول عن قرارة و لن يكون هناك اي عملية استرداد للاموال المدفوعة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7713" y="188640"/>
            <a:ext cx="4466287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800" b="1" u="sng" dirty="0" smtClean="0">
                <a:solidFill>
                  <a:schemeClr val="bg2">
                    <a:lumMod val="50000"/>
                  </a:schemeClr>
                </a:solidFill>
              </a:rPr>
              <a:t>الاسعار و الاسعار الخدمات الاضافية </a:t>
            </a:r>
            <a:endParaRPr lang="ar-SA" sz="2800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191" y="1124744"/>
            <a:ext cx="9087809" cy="313932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b="1" dirty="0" smtClean="0"/>
              <a:t> - سعر التذكرة درجة سياحية و الاقامة مع الوجبات . شاملة رسوم الدخول للمزارات و الضرائب و الاكراميات</a:t>
            </a:r>
          </a:p>
          <a:p>
            <a:r>
              <a:rPr lang="ar-SA" sz="2000" b="1" dirty="0" smtClean="0"/>
              <a:t> و نقل الحاقلة .</a:t>
            </a:r>
          </a:p>
          <a:p>
            <a:endParaRPr lang="ar-SA" sz="2000" b="1" dirty="0"/>
          </a:p>
          <a:p>
            <a:r>
              <a:rPr lang="ar-SA" sz="2000" b="1" u="sng" dirty="0" smtClean="0">
                <a:solidFill>
                  <a:schemeClr val="accent2">
                    <a:lumMod val="75000"/>
                  </a:schemeClr>
                </a:solidFill>
              </a:rPr>
              <a:t>5.000 ريال سعودي </a:t>
            </a:r>
          </a:p>
          <a:p>
            <a:endParaRPr lang="ar-SA" sz="2000" b="1" dirty="0"/>
          </a:p>
          <a:p>
            <a:r>
              <a:rPr lang="ar-SA" sz="2000" b="1" dirty="0" smtClean="0"/>
              <a:t>- سعر التذكرة درجة اولى و الاقامة مع الوجبات . شاملة رسوم الدخول للمزارات و الضرائب و الاكراميات </a:t>
            </a:r>
          </a:p>
          <a:p>
            <a:r>
              <a:rPr lang="ar-SA" sz="2000" b="1" dirty="0" smtClean="0"/>
              <a:t>و نقل الحافلة .</a:t>
            </a:r>
          </a:p>
          <a:p>
            <a:endParaRPr lang="ar-SA" sz="2000" b="1" dirty="0"/>
          </a:p>
          <a:p>
            <a:r>
              <a:rPr lang="ar-SA" sz="2000" b="1" u="sng" dirty="0" smtClean="0">
                <a:solidFill>
                  <a:schemeClr val="accent2">
                    <a:lumMod val="75000"/>
                  </a:schemeClr>
                </a:solidFill>
              </a:rPr>
              <a:t>8.000 ريال سعودي </a:t>
            </a:r>
          </a:p>
          <a:p>
            <a:endParaRPr lang="ar-SA" dirty="0"/>
          </a:p>
        </p:txBody>
      </p:sp>
      <p:sp>
        <p:nvSpPr>
          <p:cNvPr id="4" name="TextBox 3"/>
          <p:cNvSpPr txBox="1"/>
          <p:nvPr/>
        </p:nvSpPr>
        <p:spPr>
          <a:xfrm>
            <a:off x="3778901" y="4797152"/>
            <a:ext cx="5298310" cy="163121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في حال الرغبة بحضور حفلات او مسرحيات معينة زيادة </a:t>
            </a:r>
          </a:p>
          <a:p>
            <a:endParaRPr lang="ar-SA" sz="20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ar-SA" sz="2000" b="1" u="sng" dirty="0" smtClean="0">
                <a:solidFill>
                  <a:schemeClr val="accent2">
                    <a:lumMod val="75000"/>
                  </a:schemeClr>
                </a:solidFill>
              </a:rPr>
              <a:t>300ريال سعودي  </a:t>
            </a:r>
            <a:r>
              <a:rPr lang="ar-S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لكل مناسبة على حدا </a:t>
            </a:r>
            <a:r>
              <a:rPr lang="ar-SA" sz="2000" b="1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endParaRPr lang="ar-SA" sz="20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ar-S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شاملة الضرائب و المواصلات و رسوم الدخول و الاكراميات 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5896" y="1916832"/>
            <a:ext cx="2404826" cy="138499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50000"/>
                  </a:schemeClr>
                </a:solidFill>
              </a:rPr>
              <a:t>شكرا للدكتور </a:t>
            </a:r>
          </a:p>
          <a:p>
            <a:pPr algn="ctr"/>
            <a:r>
              <a:rPr lang="ar-SA" sz="3600" b="1" dirty="0" smtClean="0">
                <a:solidFill>
                  <a:schemeClr val="accent2">
                    <a:lumMod val="75000"/>
                  </a:schemeClr>
                </a:solidFill>
              </a:rPr>
              <a:t>محمد الزعبي .</a:t>
            </a:r>
          </a:p>
          <a:p>
            <a:pPr algn="ctr"/>
            <a:r>
              <a:rPr lang="ar-SA" sz="2000" b="1" dirty="0" smtClean="0">
                <a:solidFill>
                  <a:schemeClr val="bg2">
                    <a:lumMod val="50000"/>
                  </a:schemeClr>
                </a:solidFill>
              </a:rPr>
              <a:t>على اتاحة الفرصة . </a:t>
            </a:r>
            <a:endParaRPr lang="ar-SA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16216" y="5013176"/>
            <a:ext cx="2427268" cy="163121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800" b="1" u="sng" dirty="0" smtClean="0">
                <a:solidFill>
                  <a:schemeClr val="bg2">
                    <a:lumMod val="50000"/>
                  </a:schemeClr>
                </a:solidFill>
              </a:rPr>
              <a:t>المجموعة الثانية . </a:t>
            </a:r>
          </a:p>
          <a:p>
            <a:r>
              <a:rPr lang="ar-SA" b="1" dirty="0" smtClean="0"/>
              <a:t>1- خالد الفيفي </a:t>
            </a:r>
          </a:p>
          <a:p>
            <a:r>
              <a:rPr lang="ar-SA" b="1" dirty="0" smtClean="0"/>
              <a:t>2-عبد الله الحارثي </a:t>
            </a:r>
          </a:p>
          <a:p>
            <a:r>
              <a:rPr lang="ar-SA" b="1" dirty="0" smtClean="0"/>
              <a:t>3- بدر المطيري </a:t>
            </a:r>
          </a:p>
          <a:p>
            <a:r>
              <a:rPr lang="ar-SA" b="1" dirty="0" smtClean="0"/>
              <a:t>4- عبد الرحمن المالكي </a:t>
            </a:r>
            <a:endParaRPr lang="ar-S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5494" y="0"/>
            <a:ext cx="6718506" cy="80021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800" b="1" u="sng" dirty="0" smtClean="0">
                <a:solidFill>
                  <a:schemeClr val="bg2">
                    <a:lumMod val="50000"/>
                  </a:schemeClr>
                </a:solidFill>
              </a:rPr>
              <a:t>اثينا .. !! </a:t>
            </a:r>
          </a:p>
          <a:p>
            <a:r>
              <a:rPr lang="ar-SA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ar-SA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         </a:t>
            </a:r>
            <a:r>
              <a:rPr lang="ar-SA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عاصمة </a:t>
            </a:r>
            <a:r>
              <a:rPr lang="ar-SA" b="1" dirty="0">
                <a:solidFill>
                  <a:schemeClr val="accent4">
                    <a:lumMod val="60000"/>
                    <a:lumOff val="40000"/>
                  </a:schemeClr>
                </a:solidFill>
                <a:hlinkClick r:id="rId3" tooltip="اليونان"/>
              </a:rPr>
              <a:t>اليونان</a:t>
            </a:r>
            <a:r>
              <a:rPr lang="ar-SA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 وأكبر مدنها. يعود اسم المدينة لأثينا إلهة الحكمة الإغريقية.</a:t>
            </a:r>
            <a:r>
              <a:rPr lang="ar-SA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endParaRPr lang="ar-SA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92696"/>
            <a:ext cx="6423618" cy="175432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تقع أثينا في جنوب اليونان على سهل أتيكا بين نهري </a:t>
            </a:r>
            <a:r>
              <a:rPr lang="ar-SA" b="1" dirty="0">
                <a:solidFill>
                  <a:schemeClr val="tx1">
                    <a:lumMod val="65000"/>
                    <a:lumOff val="35000"/>
                  </a:schemeClr>
                </a:solidFill>
                <a:hlinkClick r:id="rId4" tooltip="إليسوس (الصفحة غير موجودة)"/>
              </a:rPr>
              <a:t>إليسوس</a:t>
            </a:r>
            <a:r>
              <a:rPr lang="ar-SA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r>
              <a:rPr lang="ar-SA" b="1" dirty="0">
                <a:solidFill>
                  <a:schemeClr val="tx1">
                    <a:lumMod val="65000"/>
                    <a:lumOff val="35000"/>
                  </a:schemeClr>
                </a:solidFill>
                <a:hlinkClick r:id="rId5" tooltip="كيفيسوس (الصفحة غير موجودة)"/>
              </a:rPr>
              <a:t>وكيفيسوس</a:t>
            </a:r>
            <a:r>
              <a:rPr lang="ar-SA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، </a:t>
            </a:r>
            <a:endParaRPr lang="ar-SA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ar-SA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محاطة </a:t>
            </a:r>
            <a:r>
              <a:rPr lang="ar-SA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من ثلاثة جهات بقمم جبال </a:t>
            </a:r>
            <a:r>
              <a:rPr lang="ar-SA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هي</a:t>
            </a:r>
            <a:r>
              <a:rPr lang="ar-SA" b="1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6" tooltip="هيميتو (الصفحة غير موجودة)"/>
              </a:rPr>
              <a:t>هيميتو</a:t>
            </a:r>
            <a:r>
              <a:rPr lang="ar-SA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r>
              <a:rPr lang="ar-SA" b="1" dirty="0">
                <a:solidFill>
                  <a:schemeClr val="tx1">
                    <a:lumMod val="65000"/>
                    <a:lumOff val="35000"/>
                  </a:schemeClr>
                </a:solidFill>
                <a:hlinkClick r:id="rId7" tooltip="بينديلي (الصفحة غير موجودة)"/>
              </a:rPr>
              <a:t>وبينديلي</a:t>
            </a:r>
            <a:r>
              <a:rPr lang="ar-SA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 </a:t>
            </a:r>
            <a:r>
              <a:rPr lang="ar-SA" b="1" dirty="0">
                <a:solidFill>
                  <a:schemeClr val="tx1">
                    <a:lumMod val="65000"/>
                    <a:lumOff val="35000"/>
                  </a:schemeClr>
                </a:solidFill>
                <a:hlinkClick r:id="rId8" tooltip="بارنيثاس (الصفحة غير موجودة)"/>
              </a:rPr>
              <a:t>وبارنيثاس</a:t>
            </a:r>
            <a:r>
              <a:rPr lang="ar-SA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endParaRPr lang="ar-SA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ar-SA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ar-SA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تطل من الجهة الرابعة على خليج سارونيكوس الواصل إلى </a:t>
            </a:r>
            <a:r>
              <a:rPr lang="ar-SA" b="1" dirty="0">
                <a:solidFill>
                  <a:schemeClr val="tx1">
                    <a:lumMod val="65000"/>
                    <a:lumOff val="35000"/>
                  </a:schemeClr>
                </a:solidFill>
                <a:hlinkClick r:id="rId9" tooltip="البحر الأبيض المتوسط"/>
              </a:rPr>
              <a:t>البحر الأبيض المتوسط</a:t>
            </a:r>
            <a:r>
              <a:rPr lang="ar-SA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r>
              <a:rPr lang="ar-SA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يبلغ تاريخ المدينة حوالي 5000 سنة، لتعد بذلك أحد أقدم مستوطنات أوروبا. </a:t>
            </a:r>
            <a:endParaRPr lang="ar-SA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ar-S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ar-S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ar-SA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 descr="6c673f74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699792" y="1916832"/>
            <a:ext cx="6444208" cy="4509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6296" y="476672"/>
            <a:ext cx="155288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u="sng" dirty="0" smtClean="0">
                <a:solidFill>
                  <a:schemeClr val="bg2">
                    <a:lumMod val="50000"/>
                  </a:schemeClr>
                </a:solidFill>
              </a:rPr>
              <a:t>اليوم الاول</a:t>
            </a:r>
            <a:endParaRPr lang="ar-SA" sz="2800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548680"/>
            <a:ext cx="167225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b="1" u="sng" dirty="0">
                <a:solidFill>
                  <a:schemeClr val="bg2">
                    <a:lumMod val="50000"/>
                  </a:schemeClr>
                </a:solidFill>
              </a:rPr>
              <a:t>First day</a:t>
            </a:r>
            <a:endParaRPr lang="ar-SA" sz="2800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0208" y="1052736"/>
            <a:ext cx="8696611" cy="258532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>
              <a:buFontTx/>
              <a:buChar char="-"/>
            </a:pPr>
            <a:r>
              <a:rPr lang="ar-S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التجمع في الرياض في مطار الملك خالد الدولي </a:t>
            </a:r>
            <a:r>
              <a:rPr lang="ar-S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صالة </a:t>
            </a:r>
            <a:r>
              <a:rPr lang="ar-S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الرحلات الدولية للطيران الاجنبي الساعة 6:30 صباحا</a:t>
            </a:r>
          </a:p>
          <a:p>
            <a:r>
              <a:rPr lang="ar-S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لانهاء اجراءات السفر الاقلاع الساعة 8 صباحا.</a:t>
            </a:r>
          </a:p>
          <a:p>
            <a:r>
              <a:rPr lang="ar-S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الوصول الى مطار اثينا الدولي</a:t>
            </a:r>
            <a:r>
              <a:rPr lang="ar-SA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الفثيريوس </a:t>
            </a:r>
            <a:r>
              <a:rPr lang="ar-S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فنيزيلوس الساعة 11 صباحاً بتوقيت الرياض 10 صباحا بتوقيت أثينا </a:t>
            </a:r>
          </a:p>
          <a:p>
            <a:r>
              <a:rPr lang="ar-S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التوجة مباشرة الى الفندق و اخذ قسط من الراحة لمدة ثلاث ساعات ( المسافة بين الفندق و المطار  18 كم فقط )</a:t>
            </a:r>
          </a:p>
          <a:p>
            <a:r>
              <a:rPr lang="ar-S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الساعة الثانية مساء تجمع </a:t>
            </a:r>
            <a:r>
              <a:rPr lang="ar-S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الوفد </a:t>
            </a:r>
            <a:r>
              <a:rPr lang="ar-S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في مطعم الفندق و التعريف بخط سير اليوم . و تناول وجبة الغداء</a:t>
            </a:r>
          </a:p>
          <a:p>
            <a:r>
              <a:rPr lang="ar-S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بدأ الرحلة الساعة الرابعة مساءا التجمع في اللوبي و استقلال الحافلة الى متحف الاثار الوطني </a:t>
            </a:r>
          </a:p>
          <a:p>
            <a:pPr>
              <a:buFontTx/>
              <a:buChar char="-"/>
            </a:pPr>
            <a:r>
              <a:rPr lang="ar-S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الوصول الى المتحف الساعة 4:35 مساءا و سوف يكون في الاستقبال مرشد محلي للتعريف بالمتحف .</a:t>
            </a:r>
          </a:p>
          <a:p>
            <a:pPr>
              <a:buFontTx/>
              <a:buChar char="-"/>
            </a:pPr>
            <a:r>
              <a:rPr lang="ar-S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تستمر الزيارة الى تمام الساعة 7 مساءا </a:t>
            </a:r>
          </a:p>
          <a:p>
            <a:pPr>
              <a:buFontTx/>
              <a:buChar char="-"/>
            </a:pPr>
            <a:r>
              <a:rPr lang="ar-S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العودة الى الفندق وتناول طعام العشاء في الفندق تمام الساعة الـ9 مساءا</a:t>
            </a:r>
          </a:p>
        </p:txBody>
      </p:sp>
      <p:pic>
        <p:nvPicPr>
          <p:cNvPr id="5" name="Picture 4" descr="800px-Nat_arc_mus_ath_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3854255"/>
            <a:ext cx="5004048" cy="3003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6706" y="188640"/>
            <a:ext cx="158729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800" b="1" u="sng" dirty="0" smtClean="0">
                <a:solidFill>
                  <a:schemeClr val="bg2">
                    <a:lumMod val="50000"/>
                  </a:schemeClr>
                </a:solidFill>
              </a:rPr>
              <a:t>اليوم الثاني </a:t>
            </a:r>
            <a:endParaRPr lang="ar-SA" sz="2800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88640"/>
            <a:ext cx="2159566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b="1" u="sng" dirty="0">
                <a:solidFill>
                  <a:schemeClr val="bg2">
                    <a:lumMod val="50000"/>
                  </a:schemeClr>
                </a:solidFill>
              </a:rPr>
              <a:t>Second day</a:t>
            </a:r>
            <a:endParaRPr lang="ar-SA" sz="2800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56330" y="620688"/>
            <a:ext cx="9400330" cy="230832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>
              <a:buFontTx/>
              <a:buChar char="-"/>
            </a:pPr>
            <a:r>
              <a:rPr lang="ar-SA" b="1" dirty="0" smtClean="0"/>
              <a:t>بدأ اليوم في تماما الساعة 8 صباحا و يكون بالتجمع في المطعم تناول الافطار </a:t>
            </a:r>
          </a:p>
          <a:p>
            <a:pPr>
              <a:buFontTx/>
              <a:buChar char="-"/>
            </a:pPr>
            <a:r>
              <a:rPr lang="ar-SA" b="1" dirty="0" smtClean="0"/>
              <a:t>توضيح خط السير الذي سوف تتبعه المجموعة اليوم . </a:t>
            </a:r>
          </a:p>
          <a:p>
            <a:pPr>
              <a:buFontTx/>
              <a:buChar char="-"/>
            </a:pPr>
            <a:r>
              <a:rPr lang="ar-SA" b="1" dirty="0" smtClean="0"/>
              <a:t>الساعة 10:00 التجمع في اللوبي و التوجه عن طريق الحافلة الى الاكروبوليس احد اعظم واشهر معالم العاصمة اليونانية </a:t>
            </a:r>
          </a:p>
          <a:p>
            <a:pPr>
              <a:buFontTx/>
              <a:buChar char="-"/>
            </a:pPr>
            <a:r>
              <a:rPr lang="ar-SA" b="1" dirty="0" smtClean="0"/>
              <a:t>الوصول اليه الساعة 11:15 . يكون في الاستقبال مرشد محلي يتولى الشرح و الرد على اسألة الوفد . </a:t>
            </a:r>
          </a:p>
          <a:p>
            <a:pPr>
              <a:buFontTx/>
              <a:buChar char="-"/>
            </a:pPr>
            <a:r>
              <a:rPr lang="ar-SA" b="1" dirty="0" smtClean="0"/>
              <a:t>الساعة 1:30 مساءا بعد ذلك التوجة لمطعم </a:t>
            </a:r>
            <a:r>
              <a:rPr lang="en-US" dirty="0" err="1"/>
              <a:t>varoulka</a:t>
            </a:r>
            <a:r>
              <a:rPr lang="en-US" dirty="0"/>
              <a:t> </a:t>
            </a:r>
            <a:r>
              <a:rPr lang="ar-SA" b="1" dirty="0" smtClean="0"/>
              <a:t> المتخصص في المؤكولات البحرية اليونانية لتناول طعام الغداء</a:t>
            </a:r>
          </a:p>
          <a:p>
            <a:r>
              <a:rPr lang="ar-SA" b="1" dirty="0" smtClean="0"/>
              <a:t>-الساعة 3:00 مغادرة المطعم والتوجة الى الفندق </a:t>
            </a:r>
          </a:p>
          <a:p>
            <a:r>
              <a:rPr lang="ar-SA" b="1" dirty="0" smtClean="0"/>
              <a:t>-الساعة 7 مساءا تناول العشاء و بعده التوجة لحضور مسرحية اغريقية موسيقية ( حسب الرغبة )</a:t>
            </a:r>
          </a:p>
          <a:p>
            <a:r>
              <a:rPr lang="ar-SA" b="1" dirty="0" smtClean="0"/>
              <a:t>-تنتهي المسرحية الساعة 12:00 مساءا العودة الى الفندق . و بهذا ينتهي اليوم الثاني . </a:t>
            </a:r>
            <a:endParaRPr lang="ar-SA" b="1" dirty="0"/>
          </a:p>
        </p:txBody>
      </p:sp>
      <p:pic>
        <p:nvPicPr>
          <p:cNvPr id="6" name="Picture 5" descr="800px-Athens_Acropol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2924944"/>
            <a:ext cx="5508104" cy="3933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43268" y="188640"/>
            <a:ext cx="1500732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800" b="1" u="sng" dirty="0" smtClean="0">
                <a:solidFill>
                  <a:schemeClr val="bg2">
                    <a:lumMod val="50000"/>
                  </a:schemeClr>
                </a:solidFill>
              </a:rPr>
              <a:t>اليوم الثالث</a:t>
            </a:r>
            <a:endParaRPr lang="ar-SA" sz="2800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88640"/>
            <a:ext cx="1745991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b="1" u="sng" dirty="0">
                <a:solidFill>
                  <a:schemeClr val="bg2">
                    <a:lumMod val="50000"/>
                  </a:schemeClr>
                </a:solidFill>
              </a:rPr>
              <a:t>third day</a:t>
            </a:r>
            <a:endParaRPr lang="ar-SA" sz="2800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219" y="692696"/>
            <a:ext cx="8893781" cy="230832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>
              <a:buFontTx/>
              <a:buChar char="-"/>
            </a:pPr>
            <a:r>
              <a:rPr lang="ar-SA" b="1" dirty="0" smtClean="0"/>
              <a:t>يبدأ اليوم الساعة 8:00 صباحا بالتجمع في الفندق و تناول الافطار و التعرف على خط السير .</a:t>
            </a:r>
          </a:p>
          <a:p>
            <a:pPr>
              <a:buFontTx/>
              <a:buChar char="-"/>
            </a:pPr>
            <a:r>
              <a:rPr lang="ar-SA" b="1" dirty="0" smtClean="0"/>
              <a:t>الساعة 10:00 التجمع في اللوبي و التوجة </a:t>
            </a:r>
            <a:r>
              <a:rPr lang="ar-SA" b="1" dirty="0" smtClean="0"/>
              <a:t>الى منطقة </a:t>
            </a:r>
            <a:r>
              <a:rPr lang="ar-SA" b="1" dirty="0" smtClean="0"/>
              <a:t>كيراميكوس </a:t>
            </a:r>
            <a:r>
              <a:rPr lang="ar-SA" b="1" dirty="0" smtClean="0"/>
              <a:t>.</a:t>
            </a:r>
          </a:p>
          <a:p>
            <a:pPr>
              <a:buFontTx/>
              <a:buChar char="-"/>
            </a:pPr>
            <a:r>
              <a:rPr lang="ar-SA" b="1" dirty="0" smtClean="0"/>
              <a:t>الوصول الساعة 12:00 و يكون في الاستقبال مرشد محلي للتعريف و الرد على استفسارات الوفد حول المنطقة</a:t>
            </a:r>
          </a:p>
          <a:p>
            <a:pPr>
              <a:buFontTx/>
              <a:buChar char="-"/>
            </a:pPr>
            <a:r>
              <a:rPr lang="ar-SA" b="1" dirty="0" smtClean="0"/>
              <a:t>المغادرة الساعة 3:00 مساءا </a:t>
            </a:r>
          </a:p>
          <a:p>
            <a:pPr>
              <a:buFontTx/>
              <a:buChar char="-"/>
            </a:pPr>
            <a:r>
              <a:rPr lang="ar-SA" b="1" dirty="0" smtClean="0"/>
              <a:t>التوجه الى منطقة ايريني و مشاهدة الملعب الاولمبي و بقايا تمثال زيووس في جبل اولمبيس الوصول الساعة 5:00</a:t>
            </a:r>
          </a:p>
          <a:p>
            <a:pPr>
              <a:buFontTx/>
              <a:buChar char="-"/>
            </a:pPr>
            <a:r>
              <a:rPr lang="ar-SA" b="1" dirty="0" smtClean="0"/>
              <a:t>الساعة 8:00 التوجة الى مطعم </a:t>
            </a:r>
            <a:r>
              <a:rPr lang="en-US" b="1" dirty="0" err="1"/>
              <a:t>apla</a:t>
            </a:r>
            <a:r>
              <a:rPr lang="en-US" b="1" dirty="0"/>
              <a:t> </a:t>
            </a:r>
            <a:r>
              <a:rPr lang="en-US" b="1" dirty="0" err="1" smtClean="0"/>
              <a:t>aristera-dexia</a:t>
            </a:r>
            <a:r>
              <a:rPr lang="ar-SA" b="1" dirty="0" smtClean="0"/>
              <a:t> المختص بالمؤكولات اليونانية المعاصرة . </a:t>
            </a:r>
          </a:p>
          <a:p>
            <a:pPr>
              <a:buFontTx/>
              <a:buChar char="-"/>
            </a:pPr>
            <a:r>
              <a:rPr lang="ar-SA" b="1" dirty="0" smtClean="0"/>
              <a:t>الساعة 11:00 العودة الى الفندق .</a:t>
            </a:r>
          </a:p>
          <a:p>
            <a:pPr>
              <a:buFontTx/>
              <a:buChar char="-"/>
            </a:pPr>
            <a:r>
              <a:rPr lang="ar-SA" b="1" dirty="0" smtClean="0"/>
              <a:t>انتهاء اليوم الثالث . </a:t>
            </a:r>
          </a:p>
        </p:txBody>
      </p:sp>
      <p:pic>
        <p:nvPicPr>
          <p:cNvPr id="5" name="Picture 4" descr="herodes-atticus-theater-acropol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5" y="3140968"/>
            <a:ext cx="5000625" cy="2771775"/>
          </a:xfrm>
          <a:prstGeom prst="rect">
            <a:avLst/>
          </a:prstGeom>
        </p:spPr>
      </p:pic>
      <p:pic>
        <p:nvPicPr>
          <p:cNvPr id="6" name="Picture 5" descr="ze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50033">
            <a:off x="1721074" y="3170362"/>
            <a:ext cx="2854261" cy="28542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43882" y="188640"/>
            <a:ext cx="1600118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800" b="1" u="sng" dirty="0" smtClean="0">
                <a:solidFill>
                  <a:schemeClr val="bg2">
                    <a:lumMod val="50000"/>
                  </a:schemeClr>
                </a:solidFill>
              </a:rPr>
              <a:t>اليوم الرابع </a:t>
            </a:r>
            <a:endParaRPr lang="ar-SA" sz="2800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88640"/>
            <a:ext cx="1991251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b="1" u="sng" dirty="0">
                <a:solidFill>
                  <a:schemeClr val="bg2">
                    <a:lumMod val="50000"/>
                  </a:schemeClr>
                </a:solidFill>
              </a:rPr>
              <a:t>fourth day</a:t>
            </a:r>
            <a:endParaRPr lang="ar-SA" sz="2800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2706" y="1052736"/>
            <a:ext cx="8422497" cy="203132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>
              <a:buFontTx/>
              <a:buChar char="-"/>
            </a:pPr>
            <a:r>
              <a:rPr lang="ar-SA" b="1" dirty="0" smtClean="0"/>
              <a:t>يبدأ اليوم الساعة 10:00 صباحا و يكون بالتجمع في المطعم و تناول الافطار و شرح خط السير .</a:t>
            </a:r>
          </a:p>
          <a:p>
            <a:pPr>
              <a:buFontTx/>
              <a:buChar char="-"/>
            </a:pPr>
            <a:r>
              <a:rPr lang="ar-SA" b="1" dirty="0" smtClean="0"/>
              <a:t>الساعة 1:00 التجمع في اللوبي و التوجة الى </a:t>
            </a:r>
            <a:r>
              <a:rPr lang="ar-SA" b="1" dirty="0"/>
              <a:t>تل </a:t>
            </a:r>
            <a:r>
              <a:rPr lang="ar-SA" b="1" dirty="0" smtClean="0"/>
              <a:t>الكافتيوس . </a:t>
            </a:r>
          </a:p>
          <a:p>
            <a:pPr>
              <a:buFontTx/>
              <a:buChar char="-"/>
            </a:pPr>
            <a:r>
              <a:rPr lang="ar-SA" b="1" dirty="0" smtClean="0"/>
              <a:t>الوصول الساعة 3:30 و يكون في الاستقبال مرشد محلي للتعريف و الرد على استفسارات الوفد . </a:t>
            </a:r>
          </a:p>
          <a:p>
            <a:pPr>
              <a:buFontTx/>
              <a:buChar char="-"/>
            </a:pPr>
            <a:r>
              <a:rPr lang="ar-SA" b="1" dirty="0" smtClean="0"/>
              <a:t>الساعة 4:50 التوجة الى وسط اثينا و بالتحديد الى السوق الاثري في منطقة الاغوار الوصول الساعة 6:40 </a:t>
            </a:r>
          </a:p>
          <a:p>
            <a:pPr>
              <a:buFontTx/>
              <a:buChar char="-"/>
            </a:pPr>
            <a:r>
              <a:rPr lang="ar-SA" b="1" dirty="0" smtClean="0"/>
              <a:t>تناول العشاء و التسوق الى الساعة 11:00 العودة الى الفندق . </a:t>
            </a:r>
          </a:p>
          <a:p>
            <a:pPr>
              <a:buFontTx/>
              <a:buChar char="-"/>
            </a:pPr>
            <a:r>
              <a:rPr lang="ar-SA" b="1" dirty="0" smtClean="0"/>
              <a:t>انتهاء اليوم الرابع</a:t>
            </a:r>
            <a:endParaRPr lang="ar-SA" b="1" dirty="0"/>
          </a:p>
          <a:p>
            <a:pPr>
              <a:buFontTx/>
              <a:buChar char="-"/>
            </a:pPr>
            <a:endParaRPr lang="ar-SA" b="1" dirty="0"/>
          </a:p>
        </p:txBody>
      </p:sp>
      <p:pic>
        <p:nvPicPr>
          <p:cNvPr id="5" name="Picture 4" descr="fendeq.com-الاغورا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1388" y="2852936"/>
            <a:ext cx="5432612" cy="3636085"/>
          </a:xfrm>
          <a:prstGeom prst="rect">
            <a:avLst/>
          </a:prstGeom>
        </p:spPr>
      </p:pic>
      <p:pic>
        <p:nvPicPr>
          <p:cNvPr id="6" name="Picture 5" descr="fendeq.com-تل-الكافتيوس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133985">
            <a:off x="1567976" y="3149757"/>
            <a:ext cx="3084841" cy="23136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163538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b="1" u="sng" dirty="0">
                <a:solidFill>
                  <a:schemeClr val="bg2">
                    <a:lumMod val="50000"/>
                  </a:schemeClr>
                </a:solidFill>
              </a:rPr>
              <a:t>fifth day</a:t>
            </a:r>
            <a:endParaRPr lang="ar-SA" sz="2800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00226" y="188640"/>
            <a:ext cx="184377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800" b="1" u="sng" dirty="0" smtClean="0">
                <a:solidFill>
                  <a:schemeClr val="bg2">
                    <a:lumMod val="50000"/>
                  </a:schemeClr>
                </a:solidFill>
              </a:rPr>
              <a:t>اليوم الخامس </a:t>
            </a:r>
            <a:endParaRPr lang="ar-SA" sz="2800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4040" y="1052736"/>
            <a:ext cx="8145179" cy="147732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>
              <a:buFontTx/>
              <a:buChar char="-"/>
            </a:pPr>
            <a:r>
              <a:rPr lang="ar-SA" b="1" dirty="0" smtClean="0"/>
              <a:t>بدأ </a:t>
            </a:r>
            <a:r>
              <a:rPr lang="ar-SA" b="1" dirty="0" smtClean="0"/>
              <a:t>البرنامج </a:t>
            </a:r>
            <a:r>
              <a:rPr lang="ar-SA" b="1" dirty="0" smtClean="0"/>
              <a:t>الساعة 10:00 بالافطار في المطعم الخاص بالفندق و التعريف بخط السير . </a:t>
            </a:r>
          </a:p>
          <a:p>
            <a:pPr>
              <a:buFontTx/>
              <a:buChar char="-"/>
            </a:pPr>
            <a:r>
              <a:rPr lang="ar-SA" b="1" dirty="0" smtClean="0"/>
              <a:t>التوجه الى ميناء بيريوس و الذهاب برحلة بحرية الساعة 11:00وصول الى جزيرة هيدرا الساعة 3:00 </a:t>
            </a:r>
          </a:p>
          <a:p>
            <a:pPr>
              <a:buFontTx/>
              <a:buChar char="-"/>
            </a:pPr>
            <a:r>
              <a:rPr lang="ar-SA" b="1" dirty="0" smtClean="0"/>
              <a:t>اخذ </a:t>
            </a:r>
            <a:r>
              <a:rPr lang="ar-SA" b="1" dirty="0" smtClean="0"/>
              <a:t>جولة حرة في الجزيرة و التسوق و ممارسة النشاطات المختلفة . و تناول الغداء و العشاء .</a:t>
            </a:r>
          </a:p>
          <a:p>
            <a:pPr>
              <a:buFontTx/>
              <a:buChar char="-"/>
            </a:pPr>
            <a:r>
              <a:rPr lang="ar-SA" b="1" dirty="0" smtClean="0"/>
              <a:t>المبات في الجزيرة لمدة يوم واحد . </a:t>
            </a:r>
          </a:p>
          <a:p>
            <a:pPr>
              <a:buFontTx/>
              <a:buChar char="-"/>
            </a:pPr>
            <a:endParaRPr lang="ar-SA" dirty="0"/>
          </a:p>
        </p:txBody>
      </p:sp>
      <p:pic>
        <p:nvPicPr>
          <p:cNvPr id="5" name="Picture 4" descr="travel3.4435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2659178"/>
            <a:ext cx="3312368" cy="3875471"/>
          </a:xfrm>
          <a:prstGeom prst="rect">
            <a:avLst/>
          </a:prstGeom>
        </p:spPr>
      </p:pic>
      <p:pic>
        <p:nvPicPr>
          <p:cNvPr id="6" name="Picture 5" descr="corfu-island-ionian-islands-gr53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994658">
            <a:off x="323536" y="2492151"/>
            <a:ext cx="3354288" cy="3356992"/>
          </a:xfrm>
          <a:prstGeom prst="rect">
            <a:avLst/>
          </a:prstGeom>
        </p:spPr>
      </p:pic>
      <p:pic>
        <p:nvPicPr>
          <p:cNvPr id="7" name="Picture 6" descr="Hydra-Island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63578">
            <a:off x="2865634" y="3395670"/>
            <a:ext cx="3319325" cy="2845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1774846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b="1" u="sng" dirty="0">
                <a:solidFill>
                  <a:schemeClr val="bg2">
                    <a:lumMod val="50000"/>
                  </a:schemeClr>
                </a:solidFill>
              </a:rPr>
              <a:t>sixth day</a:t>
            </a:r>
            <a:endParaRPr lang="ar-SA" sz="2800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94802" y="188640"/>
            <a:ext cx="1749198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800" b="1" u="sng" dirty="0" smtClean="0">
                <a:solidFill>
                  <a:schemeClr val="bg2">
                    <a:lumMod val="50000"/>
                  </a:schemeClr>
                </a:solidFill>
              </a:rPr>
              <a:t>اليوم السادس</a:t>
            </a:r>
            <a:endParaRPr lang="ar-SA" sz="2800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9882" y="1052736"/>
            <a:ext cx="7337329" cy="258532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/>
              <a:t>-</a:t>
            </a:r>
            <a:r>
              <a:rPr lang="ar-SA" b="1" dirty="0" smtClean="0"/>
              <a:t>يبدأ اليوم الساعة 9:00 بالتجمع في المطعم و الافطار و شرح لخط السير لهذا اليوم . </a:t>
            </a:r>
          </a:p>
          <a:p>
            <a:pPr>
              <a:buFontTx/>
              <a:buChar char="-"/>
            </a:pPr>
            <a:r>
              <a:rPr lang="ar-SA" b="1" dirty="0" smtClean="0"/>
              <a:t>الساعة 11:00 التوجة الى ميناء الجزيرة للعودة الى اثينا الساعة 3:00</a:t>
            </a:r>
          </a:p>
          <a:p>
            <a:pPr>
              <a:buFontTx/>
              <a:buChar char="-"/>
            </a:pPr>
            <a:r>
              <a:rPr lang="ar-SA" b="1" dirty="0" smtClean="0"/>
              <a:t> التوجه الى الفندق الساعة 4:00 يكون لاعضاء الوفد حرية التنقل و مزاولة الانشطة </a:t>
            </a:r>
            <a:r>
              <a:rPr lang="ar-SA" b="1" dirty="0" smtClean="0"/>
              <a:t>المختلفة </a:t>
            </a:r>
          </a:p>
          <a:p>
            <a:pPr>
              <a:buFontTx/>
              <a:buChar char="-"/>
            </a:pPr>
            <a:r>
              <a:rPr lang="ar-SA" b="1" dirty="0" smtClean="0"/>
              <a:t>في </a:t>
            </a:r>
            <a:r>
              <a:rPr lang="ar-SA" b="1" dirty="0" smtClean="0"/>
              <a:t>أثينا الى الساعة 10:00</a:t>
            </a:r>
          </a:p>
          <a:p>
            <a:pPr>
              <a:buFontTx/>
              <a:buChar char="-"/>
            </a:pPr>
            <a:r>
              <a:rPr lang="ar-SA" b="1" dirty="0" smtClean="0"/>
              <a:t>الساعة 11:00  </a:t>
            </a:r>
            <a:r>
              <a:rPr lang="ar-SA" b="1" dirty="0" smtClean="0"/>
              <a:t>يبدأ حفل عشاء خاص بالوفد يقدم فيه اشها المؤكولات اليونانية بجميع اصنافها</a:t>
            </a:r>
          </a:p>
          <a:p>
            <a:pPr>
              <a:buFontTx/>
              <a:buChar char="-"/>
            </a:pPr>
            <a:endParaRPr lang="ar-SA" b="1" dirty="0" smtClean="0"/>
          </a:p>
          <a:p>
            <a:endParaRPr lang="ar-SA" dirty="0" smtClean="0"/>
          </a:p>
          <a:p>
            <a:endParaRPr lang="ar-SA" dirty="0" smtClean="0"/>
          </a:p>
          <a:p>
            <a:endParaRPr lang="ar-SA" dirty="0"/>
          </a:p>
        </p:txBody>
      </p:sp>
      <p:sp>
        <p:nvSpPr>
          <p:cNvPr id="9" name="TextBox 8"/>
          <p:cNvSpPr txBox="1"/>
          <p:nvPr/>
        </p:nvSpPr>
        <p:spPr>
          <a:xfrm>
            <a:off x="8079221" y="2636912"/>
            <a:ext cx="1064779" cy="80021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800" b="1" u="sng" dirty="0" smtClean="0">
                <a:solidFill>
                  <a:schemeClr val="bg2">
                    <a:lumMod val="50000"/>
                  </a:schemeClr>
                </a:solidFill>
              </a:rPr>
              <a:t>الغادرة </a:t>
            </a:r>
          </a:p>
          <a:p>
            <a:endParaRPr lang="ar-SA" dirty="0"/>
          </a:p>
        </p:txBody>
      </p:sp>
      <p:sp>
        <p:nvSpPr>
          <p:cNvPr id="10" name="TextBox 9"/>
          <p:cNvSpPr txBox="1"/>
          <p:nvPr/>
        </p:nvSpPr>
        <p:spPr>
          <a:xfrm>
            <a:off x="3959504" y="3068960"/>
            <a:ext cx="5184496" cy="175432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b="1" u="sng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ar-S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تكون المغادرة في اليوم التالي :</a:t>
            </a:r>
            <a:endParaRPr lang="ar-SA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ar-S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التجمع </a:t>
            </a:r>
            <a:r>
              <a:rPr lang="ar-S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في اللوبي الساعة 11:00 صباحا و التوجة الى المطار </a:t>
            </a:r>
          </a:p>
          <a:p>
            <a:r>
              <a:rPr lang="ar-S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وقت الاقلاع الساعة 2:00 مساءا من مطار اثينا الدولي </a:t>
            </a:r>
          </a:p>
          <a:p>
            <a:r>
              <a:rPr lang="ar-S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الوصول الى الرياض الساعة 6:00 مساءا مطار الملك خالد الدولي 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78510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u="sng" dirty="0" smtClean="0">
                <a:solidFill>
                  <a:schemeClr val="bg2">
                    <a:lumMod val="50000"/>
                  </a:schemeClr>
                </a:solidFill>
              </a:rPr>
              <a:t>اماكن الاقامة :</a:t>
            </a:r>
          </a:p>
          <a:p>
            <a:endParaRPr lang="ar-SA" dirty="0"/>
          </a:p>
          <a:p>
            <a:pPr>
              <a:buFontTx/>
              <a:buChar char="-"/>
            </a:pPr>
            <a:r>
              <a:rPr lang="ar-SA" sz="2800" b="1" u="sng" dirty="0" smtClean="0">
                <a:solidFill>
                  <a:schemeClr val="bg2">
                    <a:lumMod val="50000"/>
                  </a:schemeClr>
                </a:solidFill>
              </a:rPr>
              <a:t>في اثينا </a:t>
            </a:r>
          </a:p>
          <a:p>
            <a:pPr algn="ctr"/>
            <a:r>
              <a:rPr lang="ar-SA" dirty="0"/>
              <a:t> </a:t>
            </a:r>
            <a:r>
              <a:rPr lang="ar-SA" dirty="0" smtClean="0"/>
              <a:t>                </a:t>
            </a:r>
            <a:r>
              <a:rPr lang="en-US" b="1" dirty="0"/>
              <a:t>Grand Resort </a:t>
            </a:r>
            <a:r>
              <a:rPr lang="en-US" b="1" dirty="0" err="1"/>
              <a:t>Lagonissi</a:t>
            </a:r>
            <a:endParaRPr lang="en-US" b="1" dirty="0"/>
          </a:p>
          <a:p>
            <a:endParaRPr lang="ar-SA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0" y="1484784"/>
            <a:ext cx="8903464" cy="255454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2000" b="1" dirty="0">
                <a:solidFill>
                  <a:schemeClr val="bg2">
                    <a:lumMod val="50000"/>
                  </a:schemeClr>
                </a:solidFill>
              </a:rPr>
              <a:t>يوفر فندق 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Grand Resort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</a:rPr>
              <a:t>Lagonissi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ar-SA" sz="2000" b="1" dirty="0">
                <a:solidFill>
                  <a:schemeClr val="bg2">
                    <a:lumMod val="50000"/>
                  </a:schemeClr>
                </a:solidFill>
              </a:rPr>
              <a:t>ذو مستوى 5 نجوم غرفاً أنيقة ومنازل مطلة على الشاطئ </a:t>
            </a:r>
            <a:endParaRPr lang="ar-SA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ar-SA" sz="2000" b="1" dirty="0" smtClean="0">
                <a:solidFill>
                  <a:schemeClr val="bg2">
                    <a:lumMod val="50000"/>
                  </a:schemeClr>
                </a:solidFill>
              </a:rPr>
              <a:t>وتضم </a:t>
            </a:r>
            <a:r>
              <a:rPr lang="ar-SA" sz="2000" b="1" dirty="0">
                <a:solidFill>
                  <a:schemeClr val="bg2">
                    <a:lumMod val="50000"/>
                  </a:schemeClr>
                </a:solidFill>
              </a:rPr>
              <a:t>كل واحدة حماماً بصفوف من الرخام ومساحة للجلوس مجهزة بشكل أنيق</a:t>
            </a:r>
            <a:r>
              <a:rPr lang="ar-SA" sz="2000" b="1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ar-SA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ar-SA" sz="2000" b="1" dirty="0">
                <a:solidFill>
                  <a:schemeClr val="bg2">
                    <a:lumMod val="50000"/>
                  </a:schemeClr>
                </a:solidFill>
              </a:rPr>
              <a:t>كما تتوفر خدمة التدليك في الغرفة وخدمة تناول الطعام في الغرفة.</a:t>
            </a:r>
          </a:p>
          <a:p>
            <a:pPr algn="ctr"/>
            <a:r>
              <a:rPr lang="ar-SA" sz="2000" b="1" dirty="0">
                <a:solidFill>
                  <a:schemeClr val="bg2">
                    <a:lumMod val="50000"/>
                  </a:schemeClr>
                </a:solidFill>
              </a:rPr>
              <a:t>يوفر منتجع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</a:rPr>
              <a:t>ThalaSpa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</a:rPr>
              <a:t>Chenot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ar-SA" sz="2000" b="1" dirty="0">
                <a:solidFill>
                  <a:schemeClr val="bg2">
                    <a:lumMod val="50000"/>
                  </a:schemeClr>
                </a:solidFill>
              </a:rPr>
              <a:t>الصحي الحديث علاجات شاملة لاستعادة الشباب في موقع هادئ</a:t>
            </a:r>
            <a:r>
              <a:rPr lang="ar-SA" sz="2000" b="1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ar-SA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ar-SA" sz="2000" b="1" dirty="0">
                <a:solidFill>
                  <a:schemeClr val="bg2">
                    <a:lumMod val="50000"/>
                  </a:schemeClr>
                </a:solidFill>
              </a:rPr>
              <a:t>ويمكن للنزلاء الاستفادة من قوائم الأطعمة المتوازنة الخاصة المتوفرة.</a:t>
            </a:r>
          </a:p>
          <a:p>
            <a:pPr algn="ctr"/>
            <a:r>
              <a:rPr lang="ar-SA" sz="2000" b="1" dirty="0">
                <a:solidFill>
                  <a:schemeClr val="bg2">
                    <a:lumMod val="50000"/>
                  </a:schemeClr>
                </a:solidFill>
              </a:rPr>
              <a:t>تقدم الـ 10 مطاعم في فندق 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Grand Resort </a:t>
            </a:r>
            <a:r>
              <a:rPr lang="ar-SA" sz="2000" b="1" dirty="0">
                <a:solidFill>
                  <a:schemeClr val="bg2">
                    <a:lumMod val="50000"/>
                  </a:schemeClr>
                </a:solidFill>
              </a:rPr>
              <a:t>أطباقاً عالمية ويونانية. </a:t>
            </a:r>
            <a:endParaRPr lang="ar-SA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ar-SA" sz="2000" b="1" dirty="0" smtClean="0">
                <a:solidFill>
                  <a:schemeClr val="bg2">
                    <a:lumMod val="50000"/>
                  </a:schemeClr>
                </a:solidFill>
              </a:rPr>
              <a:t>وقد </a:t>
            </a:r>
            <a:r>
              <a:rPr lang="ar-SA" sz="2000" b="1" dirty="0">
                <a:solidFill>
                  <a:schemeClr val="bg2">
                    <a:lumMod val="50000"/>
                  </a:schemeClr>
                </a:solidFill>
              </a:rPr>
              <a:t>حازت معظم مطاعم المنتجع على جوائز الماس لمستوى 5 نجوم من الأكاديمية الأمريكية لعلم الضيافة.</a:t>
            </a:r>
          </a:p>
          <a:p>
            <a:pPr algn="ctr"/>
            <a:endParaRPr lang="ar-SA" sz="2000" b="1" dirty="0"/>
          </a:p>
        </p:txBody>
      </p:sp>
      <p:pic>
        <p:nvPicPr>
          <p:cNvPr id="4" name="Picture 3" descr="39674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0294" y="5301208"/>
            <a:ext cx="2523706" cy="1556792"/>
          </a:xfrm>
          <a:prstGeom prst="rect">
            <a:avLst/>
          </a:prstGeom>
        </p:spPr>
      </p:pic>
      <p:pic>
        <p:nvPicPr>
          <p:cNvPr id="5" name="Picture 4" descr="39675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90304">
            <a:off x="4266219" y="4347452"/>
            <a:ext cx="2108503" cy="2088232"/>
          </a:xfrm>
          <a:prstGeom prst="rect">
            <a:avLst/>
          </a:prstGeom>
        </p:spPr>
      </p:pic>
      <p:pic>
        <p:nvPicPr>
          <p:cNvPr id="6" name="Picture 5" descr="39676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3645024"/>
            <a:ext cx="2555776" cy="1656184"/>
          </a:xfrm>
          <a:prstGeom prst="rect">
            <a:avLst/>
          </a:prstGeom>
        </p:spPr>
      </p:pic>
      <p:pic>
        <p:nvPicPr>
          <p:cNvPr id="7" name="Picture 6" descr="39676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94036">
            <a:off x="2829286" y="4462495"/>
            <a:ext cx="2521245" cy="1839669"/>
          </a:xfrm>
          <a:prstGeom prst="rect">
            <a:avLst/>
          </a:prstGeom>
        </p:spPr>
      </p:pic>
      <p:pic>
        <p:nvPicPr>
          <p:cNvPr id="8" name="Picture 7" descr="396768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425971">
            <a:off x="2153924" y="4498678"/>
            <a:ext cx="1922189" cy="1689196"/>
          </a:xfrm>
          <a:prstGeom prst="rect">
            <a:avLst/>
          </a:prstGeom>
        </p:spPr>
      </p:pic>
      <p:pic>
        <p:nvPicPr>
          <p:cNvPr id="9" name="Picture 8" descr="396769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407047">
            <a:off x="716440" y="4523477"/>
            <a:ext cx="2259078" cy="1820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352</TotalTime>
  <Words>1070</Words>
  <Application>Microsoft Office PowerPoint</Application>
  <PresentationFormat>On-screen Show (4:3)</PresentationFormat>
  <Paragraphs>152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khaled suliman</dc:creator>
  <cp:lastModifiedBy>ksu</cp:lastModifiedBy>
  <cp:revision>37</cp:revision>
  <dcterms:created xsi:type="dcterms:W3CDTF">2012-04-08T13:11:00Z</dcterms:created>
  <dcterms:modified xsi:type="dcterms:W3CDTF">2012-04-09T08:31:15Z</dcterms:modified>
</cp:coreProperties>
</file>