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86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08080"/>
    <a:srgbClr val="FCFCFC"/>
    <a:srgbClr val="E8E8E8"/>
    <a:srgbClr val="FFD84B"/>
    <a:srgbClr val="FFFFFF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100" d="100"/>
          <a:sy n="100" d="100"/>
        </p:scale>
        <p:origin x="-2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73D56C-13ED-4509-A161-9BEB083F0B4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8CD9DE-9438-480C-96E7-66251D8527F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D9DB1-DF41-4DCD-968D-505781C21DEE}" type="slidenum">
              <a:rPr lang="en-US"/>
              <a:pPr/>
              <a:t>5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Freeform 7"/>
          <p:cNvSpPr>
            <a:spLocks/>
          </p:cNvSpPr>
          <p:nvPr/>
        </p:nvSpPr>
        <p:spPr bwMode="gray">
          <a:xfrm>
            <a:off x="-1588" y="5881688"/>
            <a:ext cx="2917826" cy="977900"/>
          </a:xfrm>
          <a:custGeom>
            <a:avLst/>
            <a:gdLst/>
            <a:ahLst/>
            <a:cxnLst>
              <a:cxn ang="0">
                <a:pos x="0" y="74"/>
              </a:cxn>
              <a:cxn ang="0">
                <a:pos x="1589" y="0"/>
              </a:cxn>
              <a:cxn ang="0">
                <a:pos x="1838" y="618"/>
              </a:cxn>
              <a:cxn ang="0">
                <a:pos x="0" y="618"/>
              </a:cxn>
              <a:cxn ang="0">
                <a:pos x="0" y="74"/>
              </a:cxn>
            </a:cxnLst>
            <a:rect l="0" t="0" r="r" b="b"/>
            <a:pathLst>
              <a:path w="1838" h="618">
                <a:moveTo>
                  <a:pt x="0" y="74"/>
                </a:moveTo>
                <a:cubicBezTo>
                  <a:pt x="879" y="269"/>
                  <a:pt x="1589" y="0"/>
                  <a:pt x="1589" y="0"/>
                </a:cubicBezTo>
                <a:cubicBezTo>
                  <a:pt x="1652" y="335"/>
                  <a:pt x="1838" y="618"/>
                  <a:pt x="1838" y="618"/>
                </a:cubicBezTo>
                <a:lnTo>
                  <a:pt x="0" y="618"/>
                </a:lnTo>
                <a:cubicBezTo>
                  <a:pt x="0" y="618"/>
                  <a:pt x="0" y="346"/>
                  <a:pt x="0" y="74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gray">
          <a:xfrm>
            <a:off x="2559050" y="4684713"/>
            <a:ext cx="6596063" cy="2239962"/>
          </a:xfrm>
          <a:custGeom>
            <a:avLst/>
            <a:gdLst/>
            <a:ahLst/>
            <a:cxnLst>
              <a:cxn ang="0">
                <a:pos x="1114" y="0"/>
              </a:cxn>
              <a:cxn ang="0">
                <a:pos x="0" y="754"/>
              </a:cxn>
              <a:cxn ang="0">
                <a:pos x="406" y="1375"/>
              </a:cxn>
              <a:cxn ang="0">
                <a:pos x="4171" y="1375"/>
              </a:cxn>
              <a:cxn ang="0">
                <a:pos x="4171" y="468"/>
              </a:cxn>
              <a:cxn ang="0">
                <a:pos x="1114" y="0"/>
              </a:cxn>
            </a:cxnLst>
            <a:rect l="0" t="0" r="r" b="b"/>
            <a:pathLst>
              <a:path w="4171" h="1416">
                <a:moveTo>
                  <a:pt x="1114" y="0"/>
                </a:moveTo>
                <a:cubicBezTo>
                  <a:pt x="1114" y="0"/>
                  <a:pt x="557" y="377"/>
                  <a:pt x="0" y="754"/>
                </a:cubicBezTo>
                <a:cubicBezTo>
                  <a:pt x="180" y="1190"/>
                  <a:pt x="406" y="1375"/>
                  <a:pt x="406" y="1375"/>
                </a:cubicBezTo>
                <a:cubicBezTo>
                  <a:pt x="2288" y="1375"/>
                  <a:pt x="4171" y="1375"/>
                  <a:pt x="4171" y="1375"/>
                </a:cubicBezTo>
                <a:lnTo>
                  <a:pt x="4171" y="468"/>
                </a:lnTo>
                <a:cubicBezTo>
                  <a:pt x="4171" y="468"/>
                  <a:pt x="2546" y="1416"/>
                  <a:pt x="1114" y="0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gray">
          <a:xfrm>
            <a:off x="4356100" y="641350"/>
            <a:ext cx="4787900" cy="5997575"/>
          </a:xfrm>
          <a:custGeom>
            <a:avLst/>
            <a:gdLst/>
            <a:ahLst/>
            <a:cxnLst>
              <a:cxn ang="0">
                <a:pos x="548" y="1300"/>
              </a:cxn>
              <a:cxn ang="0">
                <a:pos x="0" y="2525"/>
              </a:cxn>
              <a:cxn ang="0">
                <a:pos x="3016" y="2752"/>
              </a:cxn>
              <a:cxn ang="0">
                <a:pos x="3016" y="665"/>
              </a:cxn>
              <a:cxn ang="0">
                <a:pos x="1944" y="0"/>
              </a:cxn>
              <a:cxn ang="0">
                <a:pos x="548" y="1300"/>
              </a:cxn>
            </a:cxnLst>
            <a:rect l="0" t="0" r="r" b="b"/>
            <a:pathLst>
              <a:path w="3016" h="3791">
                <a:moveTo>
                  <a:pt x="548" y="1300"/>
                </a:moveTo>
                <a:cubicBezTo>
                  <a:pt x="274" y="1912"/>
                  <a:pt x="0" y="2525"/>
                  <a:pt x="0" y="2525"/>
                </a:cubicBezTo>
                <a:cubicBezTo>
                  <a:pt x="1458" y="3791"/>
                  <a:pt x="3016" y="2752"/>
                  <a:pt x="3016" y="2752"/>
                </a:cubicBezTo>
                <a:cubicBezTo>
                  <a:pt x="3016" y="2752"/>
                  <a:pt x="3016" y="1708"/>
                  <a:pt x="3016" y="665"/>
                </a:cubicBezTo>
                <a:cubicBezTo>
                  <a:pt x="2528" y="170"/>
                  <a:pt x="1944" y="0"/>
                  <a:pt x="1944" y="0"/>
                </a:cubicBezTo>
                <a:cubicBezTo>
                  <a:pt x="1944" y="0"/>
                  <a:pt x="1639" y="839"/>
                  <a:pt x="548" y="13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gray">
          <a:xfrm>
            <a:off x="4719638" y="1588"/>
            <a:ext cx="2508250" cy="2601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5" y="1645"/>
              </a:cxn>
              <a:cxn ang="0">
                <a:pos x="1569" y="0"/>
              </a:cxn>
              <a:cxn ang="0">
                <a:pos x="0" y="0"/>
              </a:cxn>
            </a:cxnLst>
            <a:rect l="0" t="0" r="r" b="b"/>
            <a:pathLst>
              <a:path w="1569" h="1645">
                <a:moveTo>
                  <a:pt x="0" y="0"/>
                </a:moveTo>
                <a:lnTo>
                  <a:pt x="335" y="1645"/>
                </a:lnTo>
                <a:cubicBezTo>
                  <a:pt x="335" y="1645"/>
                  <a:pt x="1394" y="1086"/>
                  <a:pt x="1569" y="0"/>
                </a:cubicBezTo>
                <a:cubicBezTo>
                  <a:pt x="784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gray">
          <a:xfrm>
            <a:off x="0" y="5889625"/>
            <a:ext cx="2935288" cy="977900"/>
          </a:xfrm>
          <a:custGeom>
            <a:avLst/>
            <a:gdLst/>
            <a:ahLst/>
            <a:cxnLst>
              <a:cxn ang="0">
                <a:pos x="0" y="74"/>
              </a:cxn>
              <a:cxn ang="0">
                <a:pos x="1589" y="0"/>
              </a:cxn>
              <a:cxn ang="0">
                <a:pos x="1838" y="618"/>
              </a:cxn>
              <a:cxn ang="0">
                <a:pos x="0" y="618"/>
              </a:cxn>
              <a:cxn ang="0">
                <a:pos x="0" y="74"/>
              </a:cxn>
            </a:cxnLst>
            <a:rect l="0" t="0" r="r" b="b"/>
            <a:pathLst>
              <a:path w="1838" h="618">
                <a:moveTo>
                  <a:pt x="0" y="74"/>
                </a:moveTo>
                <a:cubicBezTo>
                  <a:pt x="879" y="269"/>
                  <a:pt x="1589" y="0"/>
                  <a:pt x="1589" y="0"/>
                </a:cubicBezTo>
                <a:cubicBezTo>
                  <a:pt x="1652" y="335"/>
                  <a:pt x="1838" y="618"/>
                  <a:pt x="1838" y="618"/>
                </a:cubicBezTo>
                <a:lnTo>
                  <a:pt x="0" y="618"/>
                </a:lnTo>
                <a:cubicBezTo>
                  <a:pt x="0" y="618"/>
                  <a:pt x="0" y="346"/>
                  <a:pt x="0" y="74"/>
                </a:cubicBez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gray">
          <a:xfrm>
            <a:off x="2541588" y="4673600"/>
            <a:ext cx="6596062" cy="2239963"/>
          </a:xfrm>
          <a:custGeom>
            <a:avLst/>
            <a:gdLst/>
            <a:ahLst/>
            <a:cxnLst>
              <a:cxn ang="0">
                <a:pos x="1114" y="0"/>
              </a:cxn>
              <a:cxn ang="0">
                <a:pos x="0" y="754"/>
              </a:cxn>
              <a:cxn ang="0">
                <a:pos x="406" y="1375"/>
              </a:cxn>
              <a:cxn ang="0">
                <a:pos x="4171" y="1375"/>
              </a:cxn>
              <a:cxn ang="0">
                <a:pos x="4171" y="468"/>
              </a:cxn>
              <a:cxn ang="0">
                <a:pos x="1114" y="0"/>
              </a:cxn>
            </a:cxnLst>
            <a:rect l="0" t="0" r="r" b="b"/>
            <a:pathLst>
              <a:path w="4171" h="1416">
                <a:moveTo>
                  <a:pt x="1114" y="0"/>
                </a:moveTo>
                <a:cubicBezTo>
                  <a:pt x="1114" y="0"/>
                  <a:pt x="557" y="377"/>
                  <a:pt x="0" y="754"/>
                </a:cubicBezTo>
                <a:cubicBezTo>
                  <a:pt x="180" y="1190"/>
                  <a:pt x="406" y="1375"/>
                  <a:pt x="406" y="1375"/>
                </a:cubicBezTo>
                <a:cubicBezTo>
                  <a:pt x="2288" y="1375"/>
                  <a:pt x="4171" y="1375"/>
                  <a:pt x="4171" y="1375"/>
                </a:cubicBezTo>
                <a:lnTo>
                  <a:pt x="4171" y="468"/>
                </a:lnTo>
                <a:cubicBezTo>
                  <a:pt x="4171" y="468"/>
                  <a:pt x="2546" y="1416"/>
                  <a:pt x="1114" y="0"/>
                </a:cubicBez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gray">
          <a:xfrm>
            <a:off x="4348163" y="628650"/>
            <a:ext cx="4787900" cy="6008688"/>
          </a:xfrm>
          <a:custGeom>
            <a:avLst/>
            <a:gdLst/>
            <a:ahLst/>
            <a:cxnLst>
              <a:cxn ang="0">
                <a:pos x="548" y="1300"/>
              </a:cxn>
              <a:cxn ang="0">
                <a:pos x="0" y="2525"/>
              </a:cxn>
              <a:cxn ang="0">
                <a:pos x="3016" y="2752"/>
              </a:cxn>
              <a:cxn ang="0">
                <a:pos x="3016" y="665"/>
              </a:cxn>
              <a:cxn ang="0">
                <a:pos x="1944" y="0"/>
              </a:cxn>
              <a:cxn ang="0">
                <a:pos x="548" y="1300"/>
              </a:cxn>
            </a:cxnLst>
            <a:rect l="0" t="0" r="r" b="b"/>
            <a:pathLst>
              <a:path w="3016" h="3791">
                <a:moveTo>
                  <a:pt x="548" y="1300"/>
                </a:moveTo>
                <a:cubicBezTo>
                  <a:pt x="274" y="1912"/>
                  <a:pt x="0" y="2525"/>
                  <a:pt x="0" y="2525"/>
                </a:cubicBezTo>
                <a:cubicBezTo>
                  <a:pt x="1458" y="3791"/>
                  <a:pt x="3016" y="2752"/>
                  <a:pt x="3016" y="2752"/>
                </a:cubicBezTo>
                <a:cubicBezTo>
                  <a:pt x="3016" y="2752"/>
                  <a:pt x="3016" y="1708"/>
                  <a:pt x="3016" y="665"/>
                </a:cubicBezTo>
                <a:cubicBezTo>
                  <a:pt x="2528" y="170"/>
                  <a:pt x="1944" y="0"/>
                  <a:pt x="1944" y="0"/>
                </a:cubicBezTo>
                <a:cubicBezTo>
                  <a:pt x="1944" y="0"/>
                  <a:pt x="1639" y="839"/>
                  <a:pt x="548" y="1300"/>
                </a:cubicBez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6" name="Freeform 14" descr="1"/>
          <p:cNvSpPr>
            <a:spLocks/>
          </p:cNvSpPr>
          <p:nvPr/>
        </p:nvSpPr>
        <p:spPr bwMode="gray">
          <a:xfrm>
            <a:off x="4694238" y="-1588"/>
            <a:ext cx="2543175" cy="26320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5" y="1645"/>
              </a:cxn>
              <a:cxn ang="0">
                <a:pos x="1569" y="0"/>
              </a:cxn>
              <a:cxn ang="0">
                <a:pos x="0" y="0"/>
              </a:cxn>
            </a:cxnLst>
            <a:rect l="0" t="0" r="r" b="b"/>
            <a:pathLst>
              <a:path w="1569" h="1645">
                <a:moveTo>
                  <a:pt x="0" y="0"/>
                </a:moveTo>
                <a:lnTo>
                  <a:pt x="335" y="1645"/>
                </a:lnTo>
                <a:cubicBezTo>
                  <a:pt x="335" y="1645"/>
                  <a:pt x="1394" y="1086"/>
                  <a:pt x="1569" y="0"/>
                </a:cubicBezTo>
                <a:cubicBezTo>
                  <a:pt x="784" y="0"/>
                  <a:pt x="0" y="0"/>
                  <a:pt x="0" y="0"/>
                </a:cubicBez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gray">
          <a:xfrm>
            <a:off x="-3175" y="1588"/>
            <a:ext cx="5857875" cy="6794500"/>
          </a:xfrm>
          <a:custGeom>
            <a:avLst/>
            <a:gdLst/>
            <a:ahLst/>
            <a:cxnLst>
              <a:cxn ang="0">
                <a:pos x="0" y="3810"/>
              </a:cxn>
              <a:cxn ang="0">
                <a:pos x="0" y="1"/>
              </a:cxn>
              <a:cxn ang="0">
                <a:pos x="2974" y="0"/>
              </a:cxn>
              <a:cxn ang="0">
                <a:pos x="2768" y="2926"/>
              </a:cxn>
              <a:cxn ang="0">
                <a:pos x="0" y="3810"/>
              </a:cxn>
            </a:cxnLst>
            <a:rect l="0" t="0" r="r" b="b"/>
            <a:pathLst>
              <a:path w="3690" h="4280">
                <a:moveTo>
                  <a:pt x="0" y="3810"/>
                </a:moveTo>
                <a:lnTo>
                  <a:pt x="0" y="1"/>
                </a:lnTo>
                <a:lnTo>
                  <a:pt x="2974" y="0"/>
                </a:lnTo>
                <a:cubicBezTo>
                  <a:pt x="3284" y="452"/>
                  <a:pt x="3690" y="1776"/>
                  <a:pt x="2768" y="2926"/>
                </a:cubicBezTo>
                <a:cubicBezTo>
                  <a:pt x="1610" y="4280"/>
                  <a:pt x="0" y="3810"/>
                  <a:pt x="0" y="381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gray">
          <a:xfrm>
            <a:off x="-3175" y="1588"/>
            <a:ext cx="5943600" cy="6437312"/>
          </a:xfrm>
          <a:custGeom>
            <a:avLst/>
            <a:gdLst/>
            <a:ahLst/>
            <a:cxnLst>
              <a:cxn ang="0">
                <a:pos x="0" y="3765"/>
              </a:cxn>
              <a:cxn ang="0">
                <a:pos x="0" y="0"/>
              </a:cxn>
              <a:cxn ang="0">
                <a:pos x="2767" y="0"/>
              </a:cxn>
              <a:cxn ang="0">
                <a:pos x="2567" y="2858"/>
              </a:cxn>
              <a:cxn ang="0">
                <a:pos x="0" y="3765"/>
              </a:cxn>
            </a:cxnLst>
            <a:rect l="0" t="0" r="r" b="b"/>
            <a:pathLst>
              <a:path w="3635" h="4115">
                <a:moveTo>
                  <a:pt x="0" y="3765"/>
                </a:moveTo>
                <a:lnTo>
                  <a:pt x="0" y="0"/>
                </a:lnTo>
                <a:lnTo>
                  <a:pt x="2767" y="0"/>
                </a:lnTo>
                <a:cubicBezTo>
                  <a:pt x="2767" y="0"/>
                  <a:pt x="3635" y="1445"/>
                  <a:pt x="2567" y="2858"/>
                </a:cubicBezTo>
                <a:cubicBezTo>
                  <a:pt x="1523" y="4115"/>
                  <a:pt x="0" y="3765"/>
                  <a:pt x="0" y="376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19216"/>
                  <a:invGamma/>
                </a:srgbClr>
              </a:gs>
              <a:gs pos="100000">
                <a:srgbClr val="FDF58D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250825" y="9525"/>
            <a:ext cx="4176713" cy="5908675"/>
            <a:chOff x="158" y="6"/>
            <a:chExt cx="2631" cy="3722"/>
          </a:xfrm>
        </p:grpSpPr>
        <p:sp>
          <p:nvSpPr>
            <p:cNvPr id="3090" name="Line 18"/>
            <p:cNvSpPr>
              <a:spLocks noChangeShapeType="1"/>
            </p:cNvSpPr>
            <p:nvPr/>
          </p:nvSpPr>
          <p:spPr bwMode="gray">
            <a:xfrm>
              <a:off x="158" y="6"/>
              <a:ext cx="0" cy="372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gray">
            <a:xfrm>
              <a:off x="815" y="6"/>
              <a:ext cx="0" cy="372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20"/>
            <p:cNvSpPr>
              <a:spLocks noChangeShapeType="1"/>
            </p:cNvSpPr>
            <p:nvPr/>
          </p:nvSpPr>
          <p:spPr bwMode="gray">
            <a:xfrm>
              <a:off x="1473" y="6"/>
              <a:ext cx="0" cy="358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gray">
            <a:xfrm>
              <a:off x="2131" y="6"/>
              <a:ext cx="0" cy="325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Line 22"/>
            <p:cNvSpPr>
              <a:spLocks noChangeShapeType="1"/>
            </p:cNvSpPr>
            <p:nvPr/>
          </p:nvSpPr>
          <p:spPr bwMode="gray">
            <a:xfrm>
              <a:off x="2789" y="6"/>
              <a:ext cx="0" cy="258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95" name="Group 23"/>
          <p:cNvGrpSpPr>
            <a:grpSpLocks/>
          </p:cNvGrpSpPr>
          <p:nvPr/>
        </p:nvGrpSpPr>
        <p:grpSpPr bwMode="auto">
          <a:xfrm>
            <a:off x="6350" y="260350"/>
            <a:ext cx="5041900" cy="5329238"/>
            <a:chOff x="4" y="164"/>
            <a:chExt cx="3176" cy="3357"/>
          </a:xfrm>
        </p:grpSpPr>
        <p:sp>
          <p:nvSpPr>
            <p:cNvPr id="3096" name="Line 24"/>
            <p:cNvSpPr>
              <a:spLocks noChangeShapeType="1"/>
            </p:cNvSpPr>
            <p:nvPr/>
          </p:nvSpPr>
          <p:spPr bwMode="gray">
            <a:xfrm rot="5400000">
              <a:off x="1466" y="-1298"/>
              <a:ext cx="0" cy="292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25"/>
            <p:cNvSpPr>
              <a:spLocks noChangeShapeType="1"/>
            </p:cNvSpPr>
            <p:nvPr/>
          </p:nvSpPr>
          <p:spPr bwMode="gray">
            <a:xfrm rot="5400000">
              <a:off x="1575" y="-736"/>
              <a:ext cx="0" cy="314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26"/>
            <p:cNvSpPr>
              <a:spLocks noChangeShapeType="1"/>
            </p:cNvSpPr>
            <p:nvPr/>
          </p:nvSpPr>
          <p:spPr bwMode="gray">
            <a:xfrm rot="5400000">
              <a:off x="1592" y="-82"/>
              <a:ext cx="0" cy="317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Line 27"/>
            <p:cNvSpPr>
              <a:spLocks noChangeShapeType="1"/>
            </p:cNvSpPr>
            <p:nvPr/>
          </p:nvSpPr>
          <p:spPr bwMode="gray">
            <a:xfrm rot="5400000">
              <a:off x="1508" y="674"/>
              <a:ext cx="0" cy="30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Line 28"/>
            <p:cNvSpPr>
              <a:spLocks noChangeShapeType="1"/>
            </p:cNvSpPr>
            <p:nvPr/>
          </p:nvSpPr>
          <p:spPr bwMode="gray">
            <a:xfrm rot="5400000">
              <a:off x="1306" y="1547"/>
              <a:ext cx="0" cy="260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Line 29"/>
            <p:cNvSpPr>
              <a:spLocks noChangeShapeType="1"/>
            </p:cNvSpPr>
            <p:nvPr/>
          </p:nvSpPr>
          <p:spPr bwMode="gray">
            <a:xfrm rot="5400000">
              <a:off x="838" y="2687"/>
              <a:ext cx="0" cy="166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2368550" y="288925"/>
            <a:ext cx="1012825" cy="1025525"/>
          </a:xfrm>
          <a:prstGeom prst="rect">
            <a:avLst/>
          </a:prstGeom>
          <a:solidFill>
            <a:srgbClr val="FFFFFF">
              <a:alpha val="6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gray">
          <a:xfrm>
            <a:off x="0" y="279400"/>
            <a:ext cx="250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1331913" y="9525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gray">
          <a:xfrm>
            <a:off x="4452938" y="1347788"/>
            <a:ext cx="720725" cy="1047750"/>
          </a:xfrm>
          <a:custGeom>
            <a:avLst/>
            <a:gdLst/>
            <a:ahLst/>
            <a:cxnLst>
              <a:cxn ang="0">
                <a:pos x="363" y="0"/>
              </a:cxn>
              <a:cxn ang="0">
                <a:pos x="0" y="0"/>
              </a:cxn>
              <a:cxn ang="0">
                <a:pos x="0" y="680"/>
              </a:cxn>
              <a:cxn ang="0">
                <a:pos x="409" y="680"/>
              </a:cxn>
              <a:cxn ang="0">
                <a:pos x="454" y="317"/>
              </a:cxn>
              <a:cxn ang="0">
                <a:pos x="363" y="0"/>
              </a:cxn>
            </a:cxnLst>
            <a:rect l="0" t="0" r="r" b="b"/>
            <a:pathLst>
              <a:path w="454" h="680">
                <a:moveTo>
                  <a:pt x="363" y="0"/>
                </a:moveTo>
                <a:lnTo>
                  <a:pt x="0" y="0"/>
                </a:lnTo>
                <a:lnTo>
                  <a:pt x="0" y="680"/>
                </a:lnTo>
                <a:lnTo>
                  <a:pt x="409" y="680"/>
                </a:lnTo>
                <a:lnTo>
                  <a:pt x="454" y="317"/>
                </a:lnTo>
                <a:lnTo>
                  <a:pt x="36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gray">
          <a:xfrm>
            <a:off x="2365375" y="4549775"/>
            <a:ext cx="1003300" cy="1023938"/>
          </a:xfrm>
          <a:custGeom>
            <a:avLst/>
            <a:gdLst/>
            <a:ahLst/>
            <a:cxnLst>
              <a:cxn ang="0">
                <a:pos x="635" y="0"/>
              </a:cxn>
              <a:cxn ang="0">
                <a:pos x="0" y="0"/>
              </a:cxn>
              <a:cxn ang="0">
                <a:pos x="0" y="681"/>
              </a:cxn>
              <a:cxn ang="0">
                <a:pos x="272" y="681"/>
              </a:cxn>
              <a:cxn ang="0">
                <a:pos x="680" y="454"/>
              </a:cxn>
              <a:cxn ang="0">
                <a:pos x="680" y="0"/>
              </a:cxn>
              <a:cxn ang="0">
                <a:pos x="635" y="0"/>
              </a:cxn>
            </a:cxnLst>
            <a:rect l="0" t="0" r="r" b="b"/>
            <a:pathLst>
              <a:path w="680" h="681">
                <a:moveTo>
                  <a:pt x="635" y="0"/>
                </a:moveTo>
                <a:lnTo>
                  <a:pt x="0" y="0"/>
                </a:lnTo>
                <a:lnTo>
                  <a:pt x="0" y="681"/>
                </a:lnTo>
                <a:lnTo>
                  <a:pt x="272" y="681"/>
                </a:lnTo>
                <a:lnTo>
                  <a:pt x="680" y="454"/>
                </a:lnTo>
                <a:lnTo>
                  <a:pt x="680" y="0"/>
                </a:lnTo>
                <a:lnTo>
                  <a:pt x="635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gray">
          <a:xfrm>
            <a:off x="7524750" y="0"/>
            <a:ext cx="1620838" cy="1230313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255"/>
              </a:cxn>
              <a:cxn ang="0">
                <a:pos x="1007" y="775"/>
              </a:cxn>
              <a:cxn ang="0">
                <a:pos x="1009" y="0"/>
              </a:cxn>
              <a:cxn ang="0">
                <a:pos x="34" y="0"/>
              </a:cxn>
            </a:cxnLst>
            <a:rect l="0" t="0" r="r" b="b"/>
            <a:pathLst>
              <a:path w="1009" h="775">
                <a:moveTo>
                  <a:pt x="34" y="0"/>
                </a:moveTo>
                <a:cubicBezTo>
                  <a:pt x="34" y="115"/>
                  <a:pt x="0" y="255"/>
                  <a:pt x="0" y="255"/>
                </a:cubicBezTo>
                <a:cubicBezTo>
                  <a:pt x="489" y="376"/>
                  <a:pt x="1007" y="775"/>
                  <a:pt x="1007" y="775"/>
                </a:cubicBezTo>
                <a:lnTo>
                  <a:pt x="1009" y="0"/>
                </a:lnTo>
                <a:cubicBezTo>
                  <a:pt x="1009" y="0"/>
                  <a:pt x="521" y="0"/>
                  <a:pt x="34" y="0"/>
                </a:cubicBezTo>
                <a:close/>
              </a:path>
            </a:pathLst>
          </a:custGeom>
          <a:solidFill>
            <a:srgbClr val="E8E8E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109" name="Picture 37" descr="water"/>
          <p:cNvPicPr>
            <a:picLocks noChangeAspect="1" noChangeArrowheads="1"/>
          </p:cNvPicPr>
          <p:nvPr/>
        </p:nvPicPr>
        <p:blipFill>
          <a:blip r:embed="rId6" cstate="print"/>
          <a:srcRect l="22409" t="16374" b="27486"/>
          <a:stretch>
            <a:fillRect/>
          </a:stretch>
        </p:blipFill>
        <p:spPr bwMode="gray">
          <a:xfrm rot="393398">
            <a:off x="2268538" y="584200"/>
            <a:ext cx="2663825" cy="21971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A981DEB-E826-4126-9E2A-09811CF796E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228600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>
                <a:latin typeface="Arial Black" pitchFamily="34" charset="0"/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400"/>
                            </p:stCondLst>
                            <p:childTnLst>
                              <p:par>
                                <p:cTn id="3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80" grpId="0" animBg="1"/>
      <p:bldP spid="3081" grpId="0" animBg="1"/>
      <p:bldP spid="3082" grpId="0" animBg="1"/>
      <p:bldP spid="3083" grpId="0" animBg="1"/>
      <p:bldP spid="3083" grpId="1" animBg="1"/>
      <p:bldP spid="3084" grpId="0" animBg="1"/>
      <p:bldP spid="3084" grpId="1" animBg="1"/>
      <p:bldP spid="3084" grpId="2" animBg="1"/>
      <p:bldP spid="3085" grpId="0" animBg="1"/>
      <p:bldP spid="3085" grpId="1" animBg="1"/>
      <p:bldP spid="3086" grpId="0" animBg="1"/>
      <p:bldP spid="3086" grpId="1" animBg="1"/>
      <p:bldP spid="3086" grpId="2" animBg="1"/>
      <p:bldP spid="310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D02D1-3A83-438F-A24C-53A4178E07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FB1B1-EDFA-4BC0-B726-CBB8952371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D43766-5204-4ED2-9989-5FA38E8904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6B959-4328-4C5A-B64E-342B81A0B0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B5A74-B5BC-4E26-BE6D-08F78BFBCC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771EF-7407-4AF2-ADDA-83A367ED55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C55D6-2BA6-438E-B801-D386FF16B2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09D5A-F03D-48E2-A5A9-D82E5A9DBD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67157-3E30-4A21-A26D-582F649477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FD90B-3F49-472A-8A15-31219DB3CC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3B7EB-8A7A-4768-BB2B-5AFA0830DA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6593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331" y="4325"/>
              </a:cxn>
              <a:cxn ang="0">
                <a:pos x="4" y="311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5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cubicBezTo>
                  <a:pt x="5768" y="4325"/>
                  <a:pt x="3549" y="4325"/>
                  <a:pt x="1331" y="4325"/>
                </a:cubicBezTo>
                <a:cubicBezTo>
                  <a:pt x="499" y="3811"/>
                  <a:pt x="0" y="3109"/>
                  <a:pt x="4" y="311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3137"/>
                  <a:invGamma/>
                </a:srgbClr>
              </a:gs>
              <a:gs pos="100000">
                <a:srgbClr val="FDF58D">
                  <a:alpha val="70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32" name="Picture 8" descr="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3" name="Freeform 9"/>
          <p:cNvSpPr>
            <a:spLocks/>
          </p:cNvSpPr>
          <p:nvPr/>
        </p:nvSpPr>
        <p:spPr bwMode="gray">
          <a:xfrm>
            <a:off x="6350" y="5113338"/>
            <a:ext cx="1852613" cy="1746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0" y="0"/>
            <a:ext cx="9156700" cy="6875463"/>
            <a:chOff x="0" y="0"/>
            <a:chExt cx="5768" cy="4331"/>
          </a:xfrm>
        </p:grpSpPr>
        <p:grpSp>
          <p:nvGrpSpPr>
            <p:cNvPr id="1036" name="Group 12"/>
            <p:cNvGrpSpPr>
              <a:grpSpLocks/>
            </p:cNvGrpSpPr>
            <p:nvPr/>
          </p:nvGrpSpPr>
          <p:grpSpPr bwMode="auto">
            <a:xfrm>
              <a:off x="332" y="0"/>
              <a:ext cx="5080" cy="4331"/>
              <a:chOff x="332" y="0"/>
              <a:chExt cx="5080" cy="4331"/>
            </a:xfrm>
          </p:grpSpPr>
          <p:sp>
            <p:nvSpPr>
              <p:cNvPr id="1037" name="Line 13"/>
              <p:cNvSpPr>
                <a:spLocks noChangeShapeType="1"/>
              </p:cNvSpPr>
              <p:nvPr/>
            </p:nvSpPr>
            <p:spPr bwMode="gray">
              <a:xfrm>
                <a:off x="332" y="0"/>
                <a:ext cx="0" cy="351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Line 14"/>
              <p:cNvSpPr>
                <a:spLocks noChangeShapeType="1"/>
              </p:cNvSpPr>
              <p:nvPr/>
            </p:nvSpPr>
            <p:spPr bwMode="gray">
              <a:xfrm>
                <a:off x="1057" y="0"/>
                <a:ext cx="0" cy="41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Line 15"/>
              <p:cNvSpPr>
                <a:spLocks noChangeShapeType="1"/>
              </p:cNvSpPr>
              <p:nvPr/>
            </p:nvSpPr>
            <p:spPr bwMode="gray">
              <a:xfrm>
                <a:off x="1783" y="0"/>
                <a:ext cx="0" cy="432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Line 16"/>
              <p:cNvSpPr>
                <a:spLocks noChangeShapeType="1"/>
              </p:cNvSpPr>
              <p:nvPr/>
            </p:nvSpPr>
            <p:spPr bwMode="gray">
              <a:xfrm>
                <a:off x="2509" y="0"/>
                <a:ext cx="0" cy="433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Line 17"/>
              <p:cNvSpPr>
                <a:spLocks noChangeShapeType="1"/>
              </p:cNvSpPr>
              <p:nvPr/>
            </p:nvSpPr>
            <p:spPr bwMode="gray">
              <a:xfrm>
                <a:off x="3234" y="245"/>
                <a:ext cx="0" cy="408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Line 18"/>
              <p:cNvSpPr>
                <a:spLocks noChangeShapeType="1"/>
              </p:cNvSpPr>
              <p:nvPr/>
            </p:nvSpPr>
            <p:spPr bwMode="gray">
              <a:xfrm>
                <a:off x="3960" y="390"/>
                <a:ext cx="0" cy="394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Line 19"/>
              <p:cNvSpPr>
                <a:spLocks noChangeShapeType="1"/>
              </p:cNvSpPr>
              <p:nvPr/>
            </p:nvSpPr>
            <p:spPr bwMode="gray">
              <a:xfrm>
                <a:off x="4686" y="487"/>
                <a:ext cx="0" cy="384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Line 20"/>
              <p:cNvSpPr>
                <a:spLocks noChangeShapeType="1"/>
              </p:cNvSpPr>
              <p:nvPr/>
            </p:nvSpPr>
            <p:spPr bwMode="gray">
              <a:xfrm>
                <a:off x="5412" y="567"/>
                <a:ext cx="0" cy="376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5" name="Group 21"/>
            <p:cNvGrpSpPr>
              <a:grpSpLocks/>
            </p:cNvGrpSpPr>
            <p:nvPr/>
          </p:nvGrpSpPr>
          <p:grpSpPr bwMode="auto">
            <a:xfrm>
              <a:off x="0" y="264"/>
              <a:ext cx="5768" cy="3538"/>
              <a:chOff x="0" y="264"/>
              <a:chExt cx="5768" cy="3538"/>
            </a:xfrm>
          </p:grpSpPr>
          <p:sp>
            <p:nvSpPr>
              <p:cNvPr id="1046" name="Line 22"/>
              <p:cNvSpPr>
                <a:spLocks noChangeShapeType="1"/>
              </p:cNvSpPr>
              <p:nvPr/>
            </p:nvSpPr>
            <p:spPr bwMode="gray">
              <a:xfrm rot="5400000">
                <a:off x="1635" y="-1371"/>
                <a:ext cx="0" cy="327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Line 23"/>
              <p:cNvSpPr>
                <a:spLocks noChangeShapeType="1"/>
              </p:cNvSpPr>
              <p:nvPr/>
            </p:nvSpPr>
            <p:spPr bwMode="gray">
              <a:xfrm rot="5400000">
                <a:off x="2884" y="-1913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Line 24"/>
              <p:cNvSpPr>
                <a:spLocks noChangeShapeType="1"/>
              </p:cNvSpPr>
              <p:nvPr/>
            </p:nvSpPr>
            <p:spPr bwMode="gray">
              <a:xfrm rot="5400000">
                <a:off x="2884" y="-1205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Line 25"/>
              <p:cNvSpPr>
                <a:spLocks noChangeShapeType="1"/>
              </p:cNvSpPr>
              <p:nvPr/>
            </p:nvSpPr>
            <p:spPr bwMode="gray">
              <a:xfrm rot="5400000">
                <a:off x="2885" y="-497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" name="Line 26"/>
              <p:cNvSpPr>
                <a:spLocks noChangeShapeType="1"/>
              </p:cNvSpPr>
              <p:nvPr/>
            </p:nvSpPr>
            <p:spPr bwMode="gray">
              <a:xfrm rot="5400000">
                <a:off x="2885" y="211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27"/>
              <p:cNvSpPr>
                <a:spLocks noChangeShapeType="1"/>
              </p:cNvSpPr>
              <p:nvPr/>
            </p:nvSpPr>
            <p:spPr bwMode="gray">
              <a:xfrm rot="5400000">
                <a:off x="3192" y="1251"/>
                <a:ext cx="0" cy="510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59" name="Picture 35" descr="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>
            <a:off x="-180975" y="5638800"/>
            <a:ext cx="2016125" cy="12192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EA9771-1CBE-4CDF-A7DD-886598DEA28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0" name="Freeform 36" descr="11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16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4041775" y="1588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34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970088"/>
            <a:ext cx="8229600" cy="1470025"/>
          </a:xfrm>
        </p:spPr>
        <p:txBody>
          <a:bodyPr/>
          <a:lstStyle/>
          <a:p>
            <a:pPr algn="r" rtl="1"/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SA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SA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فيتامين </a:t>
            </a:r>
            <a:r>
              <a:rPr lang="ar-SA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ج ( حمض </a:t>
            </a:r>
            <a:r>
              <a:rPr lang="ar-SA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الأسكوربيك</a:t>
            </a:r>
            <a:r>
              <a:rPr lang="ar-SA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Ascorbic Acid</a:t>
            </a:r>
            <a:r>
              <a:rPr lang="ar-SA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(Vitamin   C)                                          </a:t>
            </a:r>
            <a:endParaRPr lang="en-U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فيتامين ج ( حمض الأسكوربيك)    </a:t>
            </a:r>
            <a:r>
              <a:rPr 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ar-SA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Ascorbic Acid</a:t>
            </a:r>
            <a:r>
              <a:rPr lang="ar-SA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(Vitamin   C)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1" name="Picture 5" descr="scan0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133600"/>
            <a:ext cx="6072188" cy="27892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ndalus" pitchFamily="2" charset="-78"/>
                <a:cs typeface="Andalus" pitchFamily="2" charset="-78"/>
              </a:rPr>
              <a:t> </a:t>
            </a:r>
            <a:r>
              <a:rPr lang="ar-SA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Simplified Arabic" pitchFamily="18" charset="-78"/>
                <a:cs typeface="Simplified Arabic" pitchFamily="18" charset="-78"/>
              </a:rPr>
              <a:t>وظائف فيتامين ج            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1524000"/>
            <a:ext cx="7086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80000"/>
              </a:lnSpc>
            </a:pPr>
            <a:r>
              <a:rPr lang="en-US" sz="2400" b="1" dirty="0" smtClean="0"/>
              <a:t>*</a:t>
            </a:r>
            <a:r>
              <a:rPr lang="ar-SA" sz="2400" b="1" dirty="0" smtClean="0"/>
              <a:t> مضاد </a:t>
            </a:r>
            <a:r>
              <a:rPr lang="ar-SA" sz="2400" b="1" dirty="0" smtClean="0"/>
              <a:t>مرض الأسقربوط </a:t>
            </a:r>
            <a:r>
              <a:rPr lang="en-US" sz="2400" b="1" dirty="0" smtClean="0"/>
              <a:t>Scurvy</a:t>
            </a:r>
          </a:p>
          <a:p>
            <a:pPr algn="r" rtl="1">
              <a:lnSpc>
                <a:spcPct val="80000"/>
              </a:lnSpc>
            </a:pPr>
            <a:r>
              <a:rPr lang="ar-SA" sz="2400" b="1" dirty="0" smtClean="0"/>
              <a:t>* يتكون </a:t>
            </a:r>
            <a:r>
              <a:rPr lang="ar-SA" sz="2400" b="1" dirty="0" smtClean="0"/>
              <a:t>من 6 ذرات كربون لذا يعتبر شبيه بالسكريات السداسية</a:t>
            </a:r>
          </a:p>
          <a:p>
            <a:pPr algn="r" rtl="1">
              <a:lnSpc>
                <a:spcPct val="80000"/>
              </a:lnSpc>
            </a:pPr>
            <a:r>
              <a:rPr lang="ar-SA" sz="2400" b="1" dirty="0" smtClean="0"/>
              <a:t>* حساس </a:t>
            </a:r>
            <a:r>
              <a:rPr lang="ar-SA" sz="2400" b="1" dirty="0" smtClean="0"/>
              <a:t>للأكسجين ويعتبر من الفيتامينات سريعة التلف</a:t>
            </a:r>
          </a:p>
          <a:p>
            <a:pPr algn="r" rtl="1">
              <a:lnSpc>
                <a:spcPct val="80000"/>
              </a:lnSpc>
            </a:pPr>
            <a:r>
              <a:rPr lang="ar-SA" sz="2400" b="1" dirty="0" smtClean="0"/>
              <a:t>* الوظائف</a:t>
            </a:r>
            <a:r>
              <a:rPr lang="ar-SA" sz="2400" b="1" dirty="0" smtClean="0"/>
              <a:t>:</a:t>
            </a:r>
          </a:p>
          <a:p>
            <a:pPr algn="r" rtl="1">
              <a:lnSpc>
                <a:spcPct val="80000"/>
              </a:lnSpc>
              <a:buFont typeface="Wingdings" pitchFamily="2" charset="2"/>
              <a:buNone/>
            </a:pPr>
            <a:r>
              <a:rPr lang="ar-SA" sz="2400" b="1" dirty="0" smtClean="0"/>
              <a:t> </a:t>
            </a:r>
            <a:r>
              <a:rPr lang="ar-SA" sz="2400" b="1" dirty="0" smtClean="0"/>
              <a:t>1- </a:t>
            </a:r>
            <a:r>
              <a:rPr lang="ar-SA" sz="2400" b="1" dirty="0" smtClean="0"/>
              <a:t>تصنيع الكولاجين  والمواد اللاحمة بين الخلايا: </a:t>
            </a:r>
            <a:r>
              <a:rPr lang="en-US" sz="2400" b="1" dirty="0" smtClean="0"/>
              <a:t> </a:t>
            </a:r>
            <a:r>
              <a:rPr lang="ar-SA" sz="2400" b="1" dirty="0" smtClean="0"/>
              <a:t>                                                                                               </a:t>
            </a:r>
            <a:r>
              <a:rPr lang="en-US" sz="2400" b="1" dirty="0" err="1" smtClean="0"/>
              <a:t>proline</a:t>
            </a:r>
            <a:r>
              <a:rPr lang="en-US" sz="2400" b="1" dirty="0" smtClean="0"/>
              <a:t> </a:t>
            </a:r>
            <a:r>
              <a:rPr lang="en-US" sz="2400" b="1" dirty="0" smtClean="0"/>
              <a:t>                              </a:t>
            </a:r>
            <a:r>
              <a:rPr lang="en-US" sz="2400" b="1" dirty="0" err="1" smtClean="0"/>
              <a:t>Hydroxyproline</a:t>
            </a:r>
            <a:r>
              <a:rPr lang="en-US" sz="2400" b="1" dirty="0" smtClean="0"/>
              <a:t> </a:t>
            </a:r>
          </a:p>
          <a:p>
            <a:pPr algn="r" rtl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err="1" smtClean="0"/>
              <a:t>Hydroxyllysine</a:t>
            </a:r>
            <a:r>
              <a:rPr lang="en-US" sz="2400" b="1" dirty="0" smtClean="0"/>
              <a:t>       </a:t>
            </a:r>
            <a:r>
              <a:rPr lang="ar-SA" sz="2400" b="1" dirty="0" smtClean="0"/>
              <a:t>                           </a:t>
            </a:r>
            <a:r>
              <a:rPr lang="en-US" sz="2400" b="1" dirty="0" smtClean="0"/>
              <a:t>Lysine </a:t>
            </a:r>
          </a:p>
          <a:p>
            <a:pPr algn="r" rtl="1">
              <a:lnSpc>
                <a:spcPct val="80000"/>
              </a:lnSpc>
              <a:buFont typeface="Wingdings" pitchFamily="2" charset="2"/>
              <a:buNone/>
            </a:pPr>
            <a:endParaRPr lang="en-US" sz="2400" b="1" dirty="0" smtClean="0"/>
          </a:p>
          <a:p>
            <a:pPr algn="r" rtl="1">
              <a:lnSpc>
                <a:spcPct val="80000"/>
              </a:lnSpc>
              <a:buFont typeface="Wingdings" pitchFamily="2" charset="2"/>
              <a:buNone/>
            </a:pPr>
            <a:r>
              <a:rPr lang="ar-SA" sz="2400" b="1" dirty="0" smtClean="0"/>
              <a:t>2- </a:t>
            </a:r>
            <a:r>
              <a:rPr lang="ar-SA" sz="2400" b="1" dirty="0" smtClean="0"/>
              <a:t>تمثيل التيروسين وتصنيع النياسين</a:t>
            </a:r>
          </a:p>
          <a:p>
            <a:pPr algn="r" rtl="1">
              <a:lnSpc>
                <a:spcPct val="80000"/>
              </a:lnSpc>
              <a:buFont typeface="Wingdings" pitchFamily="2" charset="2"/>
              <a:buNone/>
            </a:pPr>
            <a:r>
              <a:rPr lang="ar-SA" sz="2400" b="1" dirty="0" smtClean="0"/>
              <a:t>        </a:t>
            </a:r>
            <a:r>
              <a:rPr lang="ar-SA" sz="2400" b="1" dirty="0" smtClean="0"/>
              <a:t>أ</a:t>
            </a:r>
            <a:r>
              <a:rPr lang="ar-SA" sz="2400" b="1" dirty="0" smtClean="0"/>
              <a:t>- </a:t>
            </a:r>
            <a:r>
              <a:rPr lang="ar-SA" sz="2400" b="1" dirty="0" smtClean="0"/>
              <a:t>تصنيع المواد المسئولة عن نقل الاشارات العصبية</a:t>
            </a:r>
          </a:p>
          <a:p>
            <a:pPr algn="r" rtl="1">
              <a:lnSpc>
                <a:spcPct val="80000"/>
              </a:lnSpc>
              <a:buFont typeface="Wingdings" pitchFamily="2" charset="2"/>
              <a:buNone/>
            </a:pPr>
            <a:r>
              <a:rPr lang="ar-SA" sz="2400" b="1" dirty="0" smtClean="0"/>
              <a:t>    </a:t>
            </a:r>
            <a:r>
              <a:rPr lang="ar-SA" sz="2400" b="1" dirty="0" smtClean="0"/>
              <a:t>  ب </a:t>
            </a:r>
            <a:r>
              <a:rPr lang="ar-SA" sz="2400" b="1" dirty="0" smtClean="0"/>
              <a:t>- يساعد على استخدام الفوليت</a:t>
            </a:r>
          </a:p>
          <a:p>
            <a:pPr algn="r" rtl="1">
              <a:lnSpc>
                <a:spcPct val="80000"/>
              </a:lnSpc>
              <a:buFont typeface="Wingdings" pitchFamily="2" charset="2"/>
              <a:buNone/>
            </a:pPr>
            <a:r>
              <a:rPr lang="ar-SA" sz="2400" b="1" dirty="0" smtClean="0"/>
              <a:t>   </a:t>
            </a:r>
            <a:r>
              <a:rPr lang="ar-SA" sz="2400" b="1" dirty="0" smtClean="0"/>
              <a:t>   ج - </a:t>
            </a:r>
            <a:r>
              <a:rPr lang="ar-SA" sz="2400" b="1" dirty="0" smtClean="0"/>
              <a:t>يساعد على امتصاص الحديد والكالسيوم </a:t>
            </a:r>
          </a:p>
          <a:p>
            <a:pPr algn="r" rtl="1">
              <a:lnSpc>
                <a:spcPct val="80000"/>
              </a:lnSpc>
              <a:buFont typeface="Wingdings" pitchFamily="2" charset="2"/>
              <a:buNone/>
            </a:pPr>
            <a:r>
              <a:rPr lang="ar-SA" sz="2400" b="1" dirty="0" smtClean="0"/>
              <a:t>              - - تحويل الحديديك إلى حديدوز</a:t>
            </a:r>
          </a:p>
          <a:p>
            <a:pPr algn="r" rtl="1">
              <a:lnSpc>
                <a:spcPct val="80000"/>
              </a:lnSpc>
              <a:buFont typeface="Wingdings" pitchFamily="2" charset="2"/>
              <a:buNone/>
            </a:pPr>
            <a:r>
              <a:rPr lang="ar-SA" sz="2400" b="1" dirty="0" smtClean="0"/>
              <a:t>              - - تخزين الحديد</a:t>
            </a:r>
          </a:p>
          <a:p>
            <a:pPr algn="r" rtl="1">
              <a:lnSpc>
                <a:spcPct val="80000"/>
              </a:lnSpc>
              <a:buFont typeface="Wingdings" pitchFamily="2" charset="2"/>
              <a:buNone/>
            </a:pPr>
            <a:r>
              <a:rPr lang="ar-SA" sz="2400" b="1" dirty="0" smtClean="0"/>
              <a:t>              - - زيادة ذوبان الكالسيوم</a:t>
            </a:r>
            <a:endParaRPr lang="ar-SA" sz="2400" b="1" dirty="0"/>
          </a:p>
        </p:txBody>
      </p:sp>
      <p:sp>
        <p:nvSpPr>
          <p:cNvPr id="9" name="Right Arrow 8"/>
          <p:cNvSpPr/>
          <p:nvPr/>
        </p:nvSpPr>
        <p:spPr>
          <a:xfrm>
            <a:off x="3352800" y="3048000"/>
            <a:ext cx="2133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124200" y="3352800"/>
            <a:ext cx="2133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</a:t>
            </a: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المصادر الغذائية لفيتامين ج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rgbClr val="FF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64" name="Group 2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43375"/>
        </p:xfrm>
        <a:graphic>
          <a:graphicData uri="http://schemas.openxmlformats.org/drawingml/2006/table">
            <a:tbl>
              <a:tblPr rtl="1">
                <a:tableStyleId>{3C2FFA5D-87B4-456A-9821-1D502468CF0F}</a:tableStyleId>
              </a:tblPr>
              <a:tblGrid>
                <a:gridCol w="4114800"/>
                <a:gridCol w="4114800"/>
              </a:tblGrid>
              <a:tr h="1038225"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الأغذية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تركيز الفيتامين 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(ملجم </a:t>
                      </a:r>
                      <a:r>
                        <a:rPr kumimoji="0" lang="ar-SA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/ 100 </a:t>
                      </a:r>
                      <a:r>
                        <a:rPr kumimoji="0" lang="ar-SA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جرام)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1051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الليمون والبرتقال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الجريب فروت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الفلفل الأخضر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البندورة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الجوافة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الملفوف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50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40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100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20 -33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218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30 - 90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المتناولات المرجعية التغذوية لفيتامين ج وأعراض النقص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676400" y="1676400"/>
            <a:ext cx="6096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90000"/>
              </a:lnSpc>
            </a:pP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* المتناولات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المرجعية التغذوية:</a:t>
            </a: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        - البالغين ذكور 90 ملجم / يوم</a:t>
            </a: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        - البالغين إناث 75 ملجم / يوم</a:t>
            </a: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        -  الحوامل 85 ملجم / يوم</a:t>
            </a: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        - المرضعات 120 ملجم / يوم</a:t>
            </a:r>
          </a:p>
          <a:p>
            <a:pPr algn="r" rtl="1">
              <a:lnSpc>
                <a:spcPct val="90000"/>
              </a:lnSpc>
            </a:pP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* أعراض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النقص :</a:t>
            </a: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        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1-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مرض </a:t>
            </a:r>
            <a:r>
              <a:rPr lang="ar-SA" sz="2800" b="1" dirty="0" err="1" smtClean="0">
                <a:latin typeface="Arabic Typesetting" pitchFamily="66" charset="-78"/>
                <a:cs typeface="Arabic Typesetting" pitchFamily="66" charset="-78"/>
              </a:rPr>
              <a:t>الأسقربوط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Scurvy</a:t>
            </a:r>
            <a:endParaRPr lang="ar-SA" sz="28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         </a:t>
            </a:r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2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-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فقر الدم نتيجة ضعف امتصاص الحديد</a:t>
            </a: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         </a:t>
            </a:r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3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- 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بطء التئام وتأخر شفاء الجروح نتيجة عدم تصنيع المادة اللاحمة بين الخلايا أثناء بناء خلايا جديدة</a:t>
            </a:r>
            <a:endParaRPr lang="ar-SA" sz="2800" b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1295400" y="1524000"/>
            <a:ext cx="6661150" cy="4571999"/>
            <a:chOff x="3838" y="1442"/>
            <a:chExt cx="1489" cy="2054"/>
          </a:xfrm>
        </p:grpSpPr>
        <p:sp>
          <p:nvSpPr>
            <p:cNvPr id="11267" name="AutoShape 3"/>
            <p:cNvSpPr>
              <a:spLocks noChangeArrowheads="1"/>
            </p:cNvSpPr>
            <p:nvPr/>
          </p:nvSpPr>
          <p:spPr bwMode="gray">
            <a:xfrm>
              <a:off x="3840" y="1442"/>
              <a:ext cx="1487" cy="2054"/>
            </a:xfrm>
            <a:prstGeom prst="roundRect">
              <a:avLst>
                <a:gd name="adj" fmla="val 12574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8" name="AutoShape 4"/>
            <p:cNvSpPr>
              <a:spLocks noChangeArrowheads="1"/>
            </p:cNvSpPr>
            <p:nvPr/>
          </p:nvSpPr>
          <p:spPr bwMode="gray">
            <a:xfrm>
              <a:off x="3838" y="2963"/>
              <a:ext cx="1481" cy="529"/>
            </a:xfrm>
            <a:prstGeom prst="roundRect">
              <a:avLst>
                <a:gd name="adj" fmla="val 32134"/>
              </a:avLst>
            </a:prstGeom>
            <a:gradFill rotWithShape="1">
              <a:gsLst>
                <a:gs pos="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tint val="41176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9" name="AutoShape 5"/>
            <p:cNvSpPr>
              <a:spLocks noChangeArrowheads="1"/>
            </p:cNvSpPr>
            <p:nvPr/>
          </p:nvSpPr>
          <p:spPr bwMode="gray">
            <a:xfrm>
              <a:off x="3851" y="1448"/>
              <a:ext cx="1462" cy="530"/>
            </a:xfrm>
            <a:prstGeom prst="roundRect">
              <a:avLst>
                <a:gd name="adj" fmla="val 31319"/>
              </a:avLst>
            </a:prstGeom>
            <a:gradFill rotWithShape="1">
              <a:gsLst>
                <a:gs pos="0">
                  <a:schemeClr val="folHlink">
                    <a:gamma/>
                    <a:tint val="33333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88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                        </a:t>
            </a:r>
            <a:r>
              <a:rPr lang="ar-SA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مرض </a:t>
            </a:r>
            <a:r>
              <a:rPr lang="ar-SA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الأسقربوط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Scurvy</a:t>
            </a:r>
            <a:endParaRPr lang="en-US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27" name="Picture 4" descr="scurv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81200"/>
            <a:ext cx="4876800" cy="36718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مرض الأسقربوط          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ltGray">
          <a:xfrm>
            <a:off x="2286000" y="1524000"/>
            <a:ext cx="4800600" cy="41910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>
                  <a:gamma/>
                  <a:tint val="76078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92" name="Picture 4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6900" y="1884363"/>
            <a:ext cx="792163" cy="673100"/>
          </a:xfrm>
          <a:prstGeom prst="rect">
            <a:avLst/>
          </a:prstGeom>
          <a:noFill/>
        </p:spPr>
      </p:pic>
      <p:pic>
        <p:nvPicPr>
          <p:cNvPr id="49" name="Picture 4" descr="nejm_scurv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905000"/>
            <a:ext cx="2400300" cy="3381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500"/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77TGp_fruit_light_ani">
  <a:themeElements>
    <a:clrScheme name="Default Design 1">
      <a:dk1>
        <a:srgbClr val="000000"/>
      </a:dk1>
      <a:lt1>
        <a:srgbClr val="FFFFFF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FFFFF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577TGp_fruit_light_ani</Template>
  <TotalTime>22</TotalTime>
  <Words>235</Words>
  <Application>Microsoft Office PowerPoint</Application>
  <PresentationFormat>On-screen Show (4:3)</PresentationFormat>
  <Paragraphs>49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577TGp_fruit_light_ani</vt:lpstr>
      <vt:lpstr>  فيتامين ج ( حمض الأسكوربيك)   Ascorbic Acid (Vitamin   C)                                          </vt:lpstr>
      <vt:lpstr>فيتامين ج ( حمض الأسكوربيك)      Ascorbic Acid (Vitamin   C) </vt:lpstr>
      <vt:lpstr> وظائف فيتامين ج             </vt:lpstr>
      <vt:lpstr>                    المصادر الغذائية لفيتامين ج</vt:lpstr>
      <vt:lpstr>المتناولات المرجعية التغذوية لفيتامين ج وأعراض النقص</vt:lpstr>
      <vt:lpstr>                        مرض الأسقربوط  Scurvy</vt:lpstr>
      <vt:lpstr>مرض الأسقربوط          </vt:lpstr>
      <vt:lpstr>Thank You!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فيتامين ج ( حمض الأسكوربيك)</dc:title>
  <dc:creator>Food Science</dc:creator>
  <cp:lastModifiedBy>hamza</cp:lastModifiedBy>
  <cp:revision>8</cp:revision>
  <dcterms:created xsi:type="dcterms:W3CDTF">2009-08-05T11:35:33Z</dcterms:created>
  <dcterms:modified xsi:type="dcterms:W3CDTF">2011-02-26T17:53:27Z</dcterms:modified>
</cp:coreProperties>
</file>