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05" r:id="rId5"/>
    <p:sldMasterId id="2147483717" r:id="rId6"/>
  </p:sldMasterIdLst>
  <p:notesMasterIdLst>
    <p:notesMasterId r:id="rId41"/>
  </p:notesMasterIdLst>
  <p:sldIdLst>
    <p:sldId id="684" r:id="rId7"/>
    <p:sldId id="630" r:id="rId8"/>
    <p:sldId id="735" r:id="rId9"/>
    <p:sldId id="687" r:id="rId10"/>
    <p:sldId id="706" r:id="rId11"/>
    <p:sldId id="707" r:id="rId12"/>
    <p:sldId id="736" r:id="rId13"/>
    <p:sldId id="737" r:id="rId14"/>
    <p:sldId id="756" r:id="rId15"/>
    <p:sldId id="741" r:id="rId16"/>
    <p:sldId id="758" r:id="rId17"/>
    <p:sldId id="738" r:id="rId18"/>
    <p:sldId id="744" r:id="rId19"/>
    <p:sldId id="759" r:id="rId20"/>
    <p:sldId id="748" r:id="rId21"/>
    <p:sldId id="745" r:id="rId22"/>
    <p:sldId id="747" r:id="rId23"/>
    <p:sldId id="749" r:id="rId24"/>
    <p:sldId id="750" r:id="rId25"/>
    <p:sldId id="751" r:id="rId26"/>
    <p:sldId id="752" r:id="rId27"/>
    <p:sldId id="753" r:id="rId28"/>
    <p:sldId id="754" r:id="rId29"/>
    <p:sldId id="1545" r:id="rId30"/>
    <p:sldId id="1546" r:id="rId31"/>
    <p:sldId id="1549" r:id="rId32"/>
    <p:sldId id="1550" r:id="rId33"/>
    <p:sldId id="1551" r:id="rId34"/>
    <p:sldId id="1547" r:id="rId35"/>
    <p:sldId id="1548" r:id="rId36"/>
    <p:sldId id="1552" r:id="rId37"/>
    <p:sldId id="1553" r:id="rId38"/>
    <p:sldId id="1555" r:id="rId39"/>
    <p:sldId id="1556" r:id="rId4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B4F4F6"/>
    <a:srgbClr val="99CCFF"/>
    <a:srgbClr val="66CCFF"/>
    <a:srgbClr val="66FFCC"/>
    <a:srgbClr val="CCECFF"/>
    <a:srgbClr val="00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نمط متوسط 4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6457" autoAdjust="0"/>
  </p:normalViewPr>
  <p:slideViewPr>
    <p:cSldViewPr snapToGrid="0">
      <p:cViewPr>
        <p:scale>
          <a:sx n="60" d="100"/>
          <a:sy n="60" d="100"/>
        </p:scale>
        <p:origin x="-1590" y="-330"/>
      </p:cViewPr>
      <p:guideLst>
        <p:guide orient="horz" pos="2160"/>
        <p:guide pos="2880"/>
      </p:guideLst>
    </p:cSldViewPr>
  </p:slideViewPr>
  <p:notesTextViewPr>
    <p:cViewPr>
      <p:scale>
        <a:sx n="1" d="1"/>
        <a:sy n="1" d="1"/>
      </p:scale>
      <p:origin x="0" y="0"/>
    </p:cViewPr>
  </p:notesTextViewPr>
  <p:sorterViewPr>
    <p:cViewPr>
      <p:scale>
        <a:sx n="99" d="100"/>
        <a:sy n="99" d="100"/>
      </p:scale>
      <p:origin x="0" y="2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alwahab Hafez" userId="6efa5ab6-05de-41f1-949b-110d675bee52" providerId="ADAL" clId="{A8E56D89-0111-4F2D-BE11-A248776FB149}"/>
  </pc:docChgLst>
  <pc:docChgLst>
    <pc:chgData name="Abdalwahab Hafez" userId="6efa5ab6-05de-41f1-949b-110d675bee52" providerId="ADAL" clId="{1EEF5599-582D-4547-A2C5-15D292879704}"/>
  </pc:docChgLst>
  <pc:docChgLst>
    <pc:chgData name="Abdalwahab Hafez" userId="6efa5ab6-05de-41f1-949b-110d675bee52" providerId="ADAL" clId="{33200EB8-3C65-44A5-9A34-D0F31C9ADF56}"/>
  </pc:docChgLst>
  <pc:docChgLst>
    <pc:chgData name="Abdalwahab Hafez" userId="6efa5ab6-05de-41f1-949b-110d675bee52" providerId="ADAL" clId="{322ED59C-6DFF-4111-9C57-2137FF306D34}"/>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EEFA3CF-E6E2-4D34-BA47-58FD45A931AA}" type="datetimeFigureOut">
              <a:rPr lang="en-US" smtClean="0"/>
              <a:t>8/30/2022</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A769E64-E064-426B-A4B0-1D166552B042}" type="slidenum">
              <a:rPr lang="en-US" smtClean="0"/>
              <a:t>‹#›</a:t>
            </a:fld>
            <a:endParaRPr lang="en-US"/>
          </a:p>
        </p:txBody>
      </p:sp>
    </p:spTree>
    <p:extLst>
      <p:ext uri="{BB962C8B-B14F-4D97-AF65-F5344CB8AC3E}">
        <p14:creationId xmlns:p14="http://schemas.microsoft.com/office/powerpoint/2010/main" val="32396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4DB2840-13F7-4747-85BE-21082AE61E3A}"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5A611-E869-415E-A273-D1569D6C73A8}" type="slidenum">
              <a:rPr lang="en-US" smtClean="0"/>
              <a:t>‹#›</a:t>
            </a:fld>
            <a:endParaRPr lang="en-US"/>
          </a:p>
        </p:txBody>
      </p:sp>
    </p:spTree>
    <p:extLst>
      <p:ext uri="{BB962C8B-B14F-4D97-AF65-F5344CB8AC3E}">
        <p14:creationId xmlns:p14="http://schemas.microsoft.com/office/powerpoint/2010/main" val="71762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DB2840-13F7-4747-85BE-21082AE61E3A}"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5A611-E869-415E-A273-D1569D6C73A8}" type="slidenum">
              <a:rPr lang="en-US" smtClean="0"/>
              <a:t>‹#›</a:t>
            </a:fld>
            <a:endParaRPr lang="en-US"/>
          </a:p>
        </p:txBody>
      </p:sp>
    </p:spTree>
    <p:extLst>
      <p:ext uri="{BB962C8B-B14F-4D97-AF65-F5344CB8AC3E}">
        <p14:creationId xmlns:p14="http://schemas.microsoft.com/office/powerpoint/2010/main" val="95234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DB2840-13F7-4747-85BE-21082AE61E3A}"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5A611-E869-415E-A273-D1569D6C73A8}" type="slidenum">
              <a:rPr lang="en-US" smtClean="0"/>
              <a:t>‹#›</a:t>
            </a:fld>
            <a:endParaRPr lang="en-US"/>
          </a:p>
        </p:txBody>
      </p:sp>
    </p:spTree>
    <p:extLst>
      <p:ext uri="{BB962C8B-B14F-4D97-AF65-F5344CB8AC3E}">
        <p14:creationId xmlns:p14="http://schemas.microsoft.com/office/powerpoint/2010/main" val="65080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990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Tree>
    <p:extLst>
      <p:ext uri="{BB962C8B-B14F-4D97-AF65-F5344CB8AC3E}">
        <p14:creationId xmlns:p14="http://schemas.microsoft.com/office/powerpoint/2010/main" val="301476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83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4"/>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Tree>
    <p:extLst>
      <p:ext uri="{BB962C8B-B14F-4D97-AF65-F5344CB8AC3E}">
        <p14:creationId xmlns:p14="http://schemas.microsoft.com/office/powerpoint/2010/main" val="1158194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046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Tree>
    <p:extLst>
      <p:ext uri="{BB962C8B-B14F-4D97-AF65-F5344CB8AC3E}">
        <p14:creationId xmlns:p14="http://schemas.microsoft.com/office/powerpoint/2010/main" val="2557037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Tree>
    <p:extLst>
      <p:ext uri="{BB962C8B-B14F-4D97-AF65-F5344CB8AC3E}">
        <p14:creationId xmlns:p14="http://schemas.microsoft.com/office/powerpoint/2010/main" val="34010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ar-SA"/>
              <a:t>انقر لتحرير نمط العنوان الرئيسي</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03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DB2840-13F7-4747-85BE-21082AE61E3A}"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5A611-E869-415E-A273-D1569D6C73A8}" type="slidenum">
              <a:rPr lang="en-US" smtClean="0"/>
              <a:t>‹#›</a:t>
            </a:fld>
            <a:endParaRPr lang="en-US"/>
          </a:p>
        </p:txBody>
      </p:sp>
    </p:spTree>
    <p:extLst>
      <p:ext uri="{BB962C8B-B14F-4D97-AF65-F5344CB8AC3E}">
        <p14:creationId xmlns:p14="http://schemas.microsoft.com/office/powerpoint/2010/main" val="1237086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Tree>
    <p:extLst>
      <p:ext uri="{BB962C8B-B14F-4D97-AF65-F5344CB8AC3E}">
        <p14:creationId xmlns:p14="http://schemas.microsoft.com/office/powerpoint/2010/main" val="3885655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Tree>
    <p:extLst>
      <p:ext uri="{BB962C8B-B14F-4D97-AF65-F5344CB8AC3E}">
        <p14:creationId xmlns:p14="http://schemas.microsoft.com/office/powerpoint/2010/main" val="4228409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Tree>
    <p:extLst>
      <p:ext uri="{BB962C8B-B14F-4D97-AF65-F5344CB8AC3E}">
        <p14:creationId xmlns:p14="http://schemas.microsoft.com/office/powerpoint/2010/main" val="311385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2" name="عنصر نائب للتذييل 1"/>
          <p:cNvSpPr>
            <a:spLocks noGrp="1"/>
          </p:cNvSpPr>
          <p:nvPr>
            <p:ph type="ftr" sz="quarter" idx="11"/>
          </p:nvPr>
        </p:nvSpPr>
        <p:spPr/>
        <p:txBody>
          <a:bodyPr/>
          <a:lstStyle/>
          <a:p>
            <a:pPr>
              <a:defRPr/>
            </a:pPr>
            <a:endParaRPr lang="en-US"/>
          </a:p>
        </p:txBody>
      </p:sp>
      <p:sp>
        <p:nvSpPr>
          <p:cNvPr id="15" name="عنصر نائب لرقم الشريحة 14"/>
          <p:cNvSpPr>
            <a:spLocks noGrp="1"/>
          </p:cNvSpPr>
          <p:nvPr>
            <p:ph type="sldNum" sz="quarter" idx="12"/>
          </p:nvPr>
        </p:nvSpPr>
        <p:spPr>
          <a:xfrm>
            <a:off x="8229600" y="6473952"/>
            <a:ext cx="758952" cy="246888"/>
          </a:xfrm>
        </p:spPr>
        <p:txBody>
          <a:bodyPr/>
          <a:lstStyle/>
          <a:p>
            <a:pPr>
              <a:defRPr/>
            </a:pPr>
            <a:fld id="{CFF7A967-D1F8-405E-8274-32A329387DAC}" type="slidenum">
              <a:rPr lang="ar-SA" smtClean="0"/>
              <a:pPr>
                <a:defRPr/>
              </a:pPr>
              <a:t>‹#›</a:t>
            </a:fld>
            <a:endParaRPr lang="en-US"/>
          </a:p>
        </p:txBody>
      </p:sp>
    </p:spTree>
    <p:extLst>
      <p:ext uri="{BB962C8B-B14F-4D97-AF65-F5344CB8AC3E}">
        <p14:creationId xmlns:p14="http://schemas.microsoft.com/office/powerpoint/2010/main" val="3481029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5" name="عنصر نائب للتاريخ 24"/>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19" name="عنصر نائب للتذييل 18"/>
          <p:cNvSpPr>
            <a:spLocks noGrp="1"/>
          </p:cNvSpPr>
          <p:nvPr>
            <p:ph type="ftr" sz="quarter" idx="11"/>
          </p:nvPr>
        </p:nvSpPr>
        <p:spPr>
          <a:xfrm>
            <a:off x="3581400" y="76200"/>
            <a:ext cx="2895600" cy="288925"/>
          </a:xfrm>
        </p:spPr>
        <p:txBody>
          <a:bodyPr/>
          <a:lstStyle/>
          <a:p>
            <a:pPr>
              <a:defRPr/>
            </a:pPr>
            <a:endParaRPr lang="en-US"/>
          </a:p>
        </p:txBody>
      </p:sp>
      <p:sp>
        <p:nvSpPr>
          <p:cNvPr id="16" name="عنصر نائب لرقم الشريحة 15"/>
          <p:cNvSpPr>
            <a:spLocks noGrp="1"/>
          </p:cNvSpPr>
          <p:nvPr>
            <p:ph type="sldNum" sz="quarter" idx="12"/>
          </p:nvPr>
        </p:nvSpPr>
        <p:spPr>
          <a:xfrm>
            <a:off x="8229600" y="6473952"/>
            <a:ext cx="758952" cy="246888"/>
          </a:xfrm>
        </p:spPr>
        <p:txBody>
          <a:bodyPr/>
          <a:lstStyle/>
          <a:p>
            <a:pPr>
              <a:defRPr/>
            </a:pPr>
            <a:fld id="{CFF7A967-D1F8-405E-8274-32A329387DAC}" type="slidenum">
              <a:rPr lang="ar-SA" smtClean="0"/>
              <a:pPr>
                <a:defRPr/>
              </a:pPr>
              <a:t>‹#›</a:t>
            </a:fld>
            <a:endParaRPr lang="en-US"/>
          </a:p>
        </p:txBody>
      </p:sp>
    </p:spTree>
    <p:extLst>
      <p:ext uri="{BB962C8B-B14F-4D97-AF65-F5344CB8AC3E}">
        <p14:creationId xmlns:p14="http://schemas.microsoft.com/office/powerpoint/2010/main" val="174251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19" name="عنصر نائب للتاريخ 18"/>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11" name="عنصر نائب للتذييل 10"/>
          <p:cNvSpPr>
            <a:spLocks noGrp="1"/>
          </p:cNvSpPr>
          <p:nvPr>
            <p:ph type="ftr" sz="quarter" idx="11"/>
          </p:nvPr>
        </p:nvSpPr>
        <p:spPr/>
        <p:txBody>
          <a:bodyPr/>
          <a:lstStyle/>
          <a:p>
            <a:pPr>
              <a:defRPr/>
            </a:pPr>
            <a:endParaRPr lang="en-US"/>
          </a:p>
        </p:txBody>
      </p:sp>
      <p:sp>
        <p:nvSpPr>
          <p:cNvPr id="16" name="عنصر نائب لرقم الشريحة 15"/>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418670335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10" name="عنصر نائب للتذييل 9"/>
          <p:cNvSpPr>
            <a:spLocks noGrp="1"/>
          </p:cNvSpPr>
          <p:nvPr>
            <p:ph type="ftr" sz="quarter" idx="11"/>
          </p:nvPr>
        </p:nvSpPr>
        <p:spPr/>
        <p:txBody>
          <a:bodyPr/>
          <a:lstStyle/>
          <a:p>
            <a:pPr>
              <a:defRPr/>
            </a:pPr>
            <a:endParaRPr lang="en-US"/>
          </a:p>
        </p:txBody>
      </p:sp>
      <p:sp>
        <p:nvSpPr>
          <p:cNvPr id="31" name="عنصر نائب لرقم الشريحة 30"/>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Tree>
    <p:extLst>
      <p:ext uri="{BB962C8B-B14F-4D97-AF65-F5344CB8AC3E}">
        <p14:creationId xmlns:p14="http://schemas.microsoft.com/office/powerpoint/2010/main" val="804525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0" name="عنصر نائب للتاريخ 9"/>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6" name="عنصر نائب للتذييل 5"/>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a:xfrm>
            <a:off x="8229600" y="6477000"/>
            <a:ext cx="762000" cy="246888"/>
          </a:xfrm>
        </p:spPr>
        <p:txBody>
          <a:bodyPr/>
          <a:lstStyle/>
          <a:p>
            <a:pPr>
              <a:defRPr/>
            </a:pPr>
            <a:fld id="{CFF7A967-D1F8-405E-8274-32A329387DAC}" type="slidenum">
              <a:rPr lang="ar-SA" smtClean="0"/>
              <a:pPr>
                <a:defRPr/>
              </a:pPr>
              <a:t>‹#›</a:t>
            </a:fld>
            <a:endParaRPr lang="en-US"/>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1820541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21" name="عنصر نائب للتذييل 20"/>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Tree>
    <p:extLst>
      <p:ext uri="{BB962C8B-B14F-4D97-AF65-F5344CB8AC3E}">
        <p14:creationId xmlns:p14="http://schemas.microsoft.com/office/powerpoint/2010/main" val="1072798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24" name="عنصر نائب للتذييل 23"/>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Tree>
    <p:extLst>
      <p:ext uri="{BB962C8B-B14F-4D97-AF65-F5344CB8AC3E}">
        <p14:creationId xmlns:p14="http://schemas.microsoft.com/office/powerpoint/2010/main" val="163750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DB2840-13F7-4747-85BE-21082AE61E3A}"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5A611-E869-415E-A273-D1569D6C73A8}" type="slidenum">
              <a:rPr lang="en-US" smtClean="0"/>
              <a:t>‹#›</a:t>
            </a:fld>
            <a:endParaRPr lang="en-US"/>
          </a:p>
        </p:txBody>
      </p:sp>
    </p:spTree>
    <p:extLst>
      <p:ext uri="{BB962C8B-B14F-4D97-AF65-F5344CB8AC3E}">
        <p14:creationId xmlns:p14="http://schemas.microsoft.com/office/powerpoint/2010/main" val="374611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5" name="عنصر نائب للتاريخ 24"/>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29" name="عنصر نائب للتذييل 28"/>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Tree>
    <p:extLst>
      <p:ext uri="{BB962C8B-B14F-4D97-AF65-F5344CB8AC3E}">
        <p14:creationId xmlns:p14="http://schemas.microsoft.com/office/powerpoint/2010/main" val="713718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a:t>انقر فوق الأيقونة لإضافة صورة</a:t>
            </a:r>
            <a:endParaRPr kumimoji="0" lang="en-US" dirty="0"/>
          </a:p>
        </p:txBody>
      </p:sp>
      <p:sp>
        <p:nvSpPr>
          <p:cNvPr id="7" name="عنصر نائب للتاريخ 6"/>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31" name="عنصر نائب لرقم الشريحة 30"/>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3221286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Tree>
    <p:extLst>
      <p:ext uri="{BB962C8B-B14F-4D97-AF65-F5344CB8AC3E}">
        <p14:creationId xmlns:p14="http://schemas.microsoft.com/office/powerpoint/2010/main" val="3509380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pPr>
              <a:defRPr/>
            </a:pPr>
            <a:fld id="{0FB1DE8E-186C-4809-8D4D-54D9ACC0672D}" type="datetimeFigureOut">
              <a:rPr lang="en-US" smtClean="0"/>
              <a:pPr>
                <a:defRPr/>
              </a:pPr>
              <a:t>8/30/2022</a:t>
            </a:fld>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CFF7A967-D1F8-405E-8274-32A329387DAC}" type="slidenum">
              <a:rPr lang="ar-SA" smtClean="0"/>
              <a:pPr>
                <a:defRPr/>
              </a:pPr>
              <a:t>‹#›</a:t>
            </a:fld>
            <a:endParaRPr lang="en-US"/>
          </a:p>
        </p:txBody>
      </p:sp>
    </p:spTree>
    <p:extLst>
      <p:ext uri="{BB962C8B-B14F-4D97-AF65-F5344CB8AC3E}">
        <p14:creationId xmlns:p14="http://schemas.microsoft.com/office/powerpoint/2010/main" val="411345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DB2840-13F7-4747-85BE-21082AE61E3A}"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5A611-E869-415E-A273-D1569D6C73A8}" type="slidenum">
              <a:rPr lang="en-US" smtClean="0"/>
              <a:t>‹#›</a:t>
            </a:fld>
            <a:endParaRPr lang="en-US"/>
          </a:p>
        </p:txBody>
      </p:sp>
    </p:spTree>
    <p:extLst>
      <p:ext uri="{BB962C8B-B14F-4D97-AF65-F5344CB8AC3E}">
        <p14:creationId xmlns:p14="http://schemas.microsoft.com/office/powerpoint/2010/main" val="158262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DB2840-13F7-4747-85BE-21082AE61E3A}"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5A611-E869-415E-A273-D1569D6C73A8}" type="slidenum">
              <a:rPr lang="en-US" smtClean="0"/>
              <a:t>‹#›</a:t>
            </a:fld>
            <a:endParaRPr lang="en-US"/>
          </a:p>
        </p:txBody>
      </p:sp>
    </p:spTree>
    <p:extLst>
      <p:ext uri="{BB962C8B-B14F-4D97-AF65-F5344CB8AC3E}">
        <p14:creationId xmlns:p14="http://schemas.microsoft.com/office/powerpoint/2010/main" val="207739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DB2840-13F7-4747-85BE-21082AE61E3A}"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5A611-E869-415E-A273-D1569D6C73A8}" type="slidenum">
              <a:rPr lang="en-US" smtClean="0"/>
              <a:t>‹#›</a:t>
            </a:fld>
            <a:endParaRPr lang="en-US"/>
          </a:p>
        </p:txBody>
      </p:sp>
    </p:spTree>
    <p:extLst>
      <p:ext uri="{BB962C8B-B14F-4D97-AF65-F5344CB8AC3E}">
        <p14:creationId xmlns:p14="http://schemas.microsoft.com/office/powerpoint/2010/main" val="219022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B2840-13F7-4747-85BE-21082AE61E3A}"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5A611-E869-415E-A273-D1569D6C73A8}" type="slidenum">
              <a:rPr lang="en-US" smtClean="0"/>
              <a:t>‹#›</a:t>
            </a:fld>
            <a:endParaRPr lang="en-US"/>
          </a:p>
        </p:txBody>
      </p:sp>
    </p:spTree>
    <p:extLst>
      <p:ext uri="{BB962C8B-B14F-4D97-AF65-F5344CB8AC3E}">
        <p14:creationId xmlns:p14="http://schemas.microsoft.com/office/powerpoint/2010/main" val="152401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4DB2840-13F7-4747-85BE-21082AE61E3A}"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5A611-E869-415E-A273-D1569D6C73A8}" type="slidenum">
              <a:rPr lang="en-US" smtClean="0"/>
              <a:t>‹#›</a:t>
            </a:fld>
            <a:endParaRPr lang="en-US"/>
          </a:p>
        </p:txBody>
      </p:sp>
    </p:spTree>
    <p:extLst>
      <p:ext uri="{BB962C8B-B14F-4D97-AF65-F5344CB8AC3E}">
        <p14:creationId xmlns:p14="http://schemas.microsoft.com/office/powerpoint/2010/main" val="421767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4DB2840-13F7-4747-85BE-21082AE61E3A}"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5A611-E869-415E-A273-D1569D6C73A8}" type="slidenum">
              <a:rPr lang="en-US" smtClean="0"/>
              <a:t>‹#›</a:t>
            </a:fld>
            <a:endParaRPr lang="en-US"/>
          </a:p>
        </p:txBody>
      </p:sp>
    </p:spTree>
    <p:extLst>
      <p:ext uri="{BB962C8B-B14F-4D97-AF65-F5344CB8AC3E}">
        <p14:creationId xmlns:p14="http://schemas.microsoft.com/office/powerpoint/2010/main" val="391210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4DB2840-13F7-4747-85BE-21082AE61E3A}" type="datetimeFigureOut">
              <a:rPr lang="en-US" smtClean="0"/>
              <a:t>8/30/2022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B5A611-E869-415E-A273-D1569D6C73A8}" type="slidenum">
              <a:rPr lang="en-US" smtClean="0"/>
              <a:t>‹#›</a:t>
            </a:fld>
            <a:endParaRPr lang="en-US"/>
          </a:p>
        </p:txBody>
      </p:sp>
    </p:spTree>
    <p:extLst>
      <p:ext uri="{BB962C8B-B14F-4D97-AF65-F5344CB8AC3E}">
        <p14:creationId xmlns:p14="http://schemas.microsoft.com/office/powerpoint/2010/main" val="184454186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fld id="{0FB1DE8E-186C-4809-8D4D-54D9ACC0672D}" type="datetimeFigureOut">
              <a:rPr lang="en-US" smtClean="0"/>
              <a:pPr>
                <a:defRPr/>
              </a:pPr>
              <a:t>8/30/2022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CFF7A967-D1F8-405E-8274-32A329387DAC}" type="slidenum">
              <a:rPr lang="ar-SA" smtClean="0"/>
              <a:pPr>
                <a:defRPr/>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0756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0FB1DE8E-186C-4809-8D4D-54D9ACC0672D}" type="datetimeFigureOut">
              <a:rPr lang="en-US" smtClean="0"/>
              <a:pPr>
                <a:defRPr/>
              </a:pPr>
              <a:t>8/30/2022</a:t>
            </a:fld>
            <a:endParaRPr lang="en-US"/>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CFF7A967-D1F8-405E-8274-32A329387DAC}" type="slidenum">
              <a:rPr lang="ar-SA" smtClean="0"/>
              <a:pPr>
                <a:defRPr/>
              </a:pPr>
              <a:t>‹#›</a:t>
            </a:fld>
            <a:endParaRPr lang="en-US"/>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97399005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632306" y="4784785"/>
            <a:ext cx="8100204" cy="1200329"/>
          </a:xfrm>
          <a:prstGeom prst="rect">
            <a:avLst/>
          </a:prstGeom>
          <a:noFill/>
          <a:ln w="9525">
            <a:noFill/>
            <a:miter lim="800000"/>
            <a:headEnd/>
            <a:tailEnd/>
          </a:ln>
        </p:spPr>
        <p:txBody>
          <a:bodyPr wrap="square">
            <a:spAutoFit/>
          </a:bodyPr>
          <a:lstStyle/>
          <a:p>
            <a:pPr algn="ctr" rtl="1" fontAlgn="base">
              <a:spcBef>
                <a:spcPct val="0"/>
              </a:spcBef>
              <a:spcAft>
                <a:spcPct val="0"/>
              </a:spcAft>
            </a:pPr>
            <a:r>
              <a:rPr lang="ar-SA" sz="3600" dirty="0">
                <a:solidFill>
                  <a:srgbClr val="7030A0"/>
                </a:solidFill>
                <a:latin typeface="Arial" pitchFamily="34" charset="0"/>
                <a:cs typeface="Arial" pitchFamily="34" charset="0"/>
              </a:rPr>
              <a:t> و</a:t>
            </a:r>
            <a:r>
              <a:rPr lang="ar-SA" sz="3600" b="1" dirty="0">
                <a:solidFill>
                  <a:srgbClr val="7030A0"/>
                </a:solidFill>
                <a:latin typeface="Arial" pitchFamily="34" charset="0"/>
                <a:cs typeface="Arial" pitchFamily="34" charset="0"/>
              </a:rPr>
              <a:t>الحمد لله رب العالمين والصلاة والسلام على معلم البشرية الخير عليه أفضل الصلاة والتسليم</a:t>
            </a:r>
            <a:endParaRPr lang="en-US" sz="3600" dirty="0">
              <a:solidFill>
                <a:srgbClr val="7030A0"/>
              </a:solidFill>
              <a:latin typeface="Arial" pitchFamily="34" charset="0"/>
              <a:cs typeface="Arial" pitchFamily="34" charset="0"/>
            </a:endParaRPr>
          </a:p>
        </p:txBody>
      </p:sp>
      <p:pic>
        <p:nvPicPr>
          <p:cNvPr id="4" name="Picture 4" descr="شعار الوقاية"/>
          <p:cNvPicPr>
            <a:picLocks noChangeAspect="1" noChangeArrowheads="1"/>
          </p:cNvPicPr>
          <p:nvPr/>
        </p:nvPicPr>
        <p:blipFill>
          <a:blip r:embed="rId3" cstate="print"/>
          <a:srcRect/>
          <a:stretch>
            <a:fillRect/>
          </a:stretch>
        </p:blipFill>
        <p:spPr bwMode="auto">
          <a:xfrm>
            <a:off x="7942642" y="68421"/>
            <a:ext cx="1153069" cy="992935"/>
          </a:xfrm>
          <a:prstGeom prst="rect">
            <a:avLst/>
          </a:prstGeom>
          <a:noFill/>
          <a:ln w="9525">
            <a:noFill/>
            <a:miter lim="800000"/>
            <a:headEnd/>
            <a:tailEnd/>
          </a:ln>
        </p:spPr>
      </p:pic>
      <p:pic>
        <p:nvPicPr>
          <p:cNvPr id="5" name="Picture 7"/>
          <p:cNvPicPr>
            <a:picLocks noChangeAspect="1"/>
          </p:cNvPicPr>
          <p:nvPr/>
        </p:nvPicPr>
        <p:blipFill>
          <a:blip r:embed="rId4"/>
          <a:stretch>
            <a:fillRect/>
          </a:stretch>
        </p:blipFill>
        <p:spPr>
          <a:xfrm>
            <a:off x="0" y="41957"/>
            <a:ext cx="1143000" cy="1143000"/>
          </a:xfrm>
          <a:prstGeom prst="rect">
            <a:avLst/>
          </a:prstGeom>
        </p:spPr>
      </p:pic>
      <p:sp>
        <p:nvSpPr>
          <p:cNvPr id="2" name="مستطيل مستدير الزوايا 1"/>
          <p:cNvSpPr/>
          <p:nvPr/>
        </p:nvSpPr>
        <p:spPr>
          <a:xfrm>
            <a:off x="414232" y="4506684"/>
            <a:ext cx="8419527" cy="1706337"/>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ربع نص 5"/>
          <p:cNvSpPr txBox="1"/>
          <p:nvPr/>
        </p:nvSpPr>
        <p:spPr>
          <a:xfrm>
            <a:off x="2877369" y="1623341"/>
            <a:ext cx="3772186" cy="1015663"/>
          </a:xfrm>
          <a:prstGeom prst="rect">
            <a:avLst/>
          </a:prstGeom>
          <a:noFill/>
        </p:spPr>
        <p:txBody>
          <a:bodyPr wrap="none" rtlCol="1">
            <a:spAutoFit/>
          </a:bodyPr>
          <a:lstStyle/>
          <a:p>
            <a:r>
              <a:rPr lang="ar-SA" sz="6000" b="1" dirty="0">
                <a:latin typeface="Arabic Typesetting" panose="03020402040406030203" pitchFamily="66" charset="-78"/>
                <a:cs typeface="Arabic Typesetting" panose="03020402040406030203" pitchFamily="66" charset="-78"/>
              </a:rPr>
              <a:t>بسم الله الرحمن الرحيم</a:t>
            </a:r>
          </a:p>
        </p:txBody>
      </p:sp>
      <p:sp>
        <p:nvSpPr>
          <p:cNvPr id="7" name="شكل بيضاوي 6"/>
          <p:cNvSpPr/>
          <p:nvPr/>
        </p:nvSpPr>
        <p:spPr>
          <a:xfrm>
            <a:off x="2408464" y="1322614"/>
            <a:ext cx="4596493" cy="175532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p:cNvSpPr txBox="1"/>
          <p:nvPr/>
        </p:nvSpPr>
        <p:spPr>
          <a:xfrm>
            <a:off x="2539093" y="3380014"/>
            <a:ext cx="4465864" cy="523220"/>
          </a:xfrm>
          <a:prstGeom prst="rect">
            <a:avLst/>
          </a:prstGeom>
          <a:noFill/>
        </p:spPr>
        <p:txBody>
          <a:bodyPr wrap="square" rtlCol="1">
            <a:spAutoFit/>
          </a:bodyPr>
          <a:lstStyle/>
          <a:p>
            <a:pPr algn="ctr"/>
            <a:r>
              <a:rPr lang="ar-SA" sz="2800" b="1" dirty="0"/>
              <a:t>وبه نستعين، ولا حول ولا قوة إلا بالله</a:t>
            </a:r>
          </a:p>
        </p:txBody>
      </p:sp>
      <p:sp>
        <p:nvSpPr>
          <p:cNvPr id="10" name="مستطيل 9"/>
          <p:cNvSpPr/>
          <p:nvPr/>
        </p:nvSpPr>
        <p:spPr>
          <a:xfrm>
            <a:off x="2539093" y="3216729"/>
            <a:ext cx="4465864" cy="88174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w="57150">
                <a:solidFill>
                  <a:schemeClr val="tx1"/>
                </a:solidFill>
              </a:ln>
              <a:noFill/>
            </a:endParaRPr>
          </a:p>
        </p:txBody>
      </p:sp>
    </p:spTree>
    <p:extLst>
      <p:ext uri="{BB962C8B-B14F-4D97-AF65-F5344CB8AC3E}">
        <p14:creationId xmlns:p14="http://schemas.microsoft.com/office/powerpoint/2010/main" val="1831130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مستطيل 1"/>
          <p:cNvSpPr/>
          <p:nvPr/>
        </p:nvSpPr>
        <p:spPr>
          <a:xfrm>
            <a:off x="955220" y="2220540"/>
            <a:ext cx="7339693" cy="2308324"/>
          </a:xfrm>
          <a:prstGeom prst="rect">
            <a:avLst/>
          </a:prstGeom>
        </p:spPr>
        <p:txBody>
          <a:bodyPr wrap="square">
            <a:spAutoFit/>
          </a:bodyPr>
          <a:lstStyle/>
          <a:p>
            <a:pPr algn="just" rtl="1" fontAlgn="ctr"/>
            <a:r>
              <a:rPr lang="ar-YE" dirty="0"/>
              <a:t> </a:t>
            </a:r>
            <a:r>
              <a:rPr lang="ar-SA" dirty="0"/>
              <a:t>- </a:t>
            </a:r>
            <a:r>
              <a:rPr lang="ar-YE" dirty="0"/>
              <a:t>ومن </a:t>
            </a:r>
            <a:r>
              <a:rPr lang="ar-SA" dirty="0"/>
              <a:t>أهم </a:t>
            </a:r>
            <a:r>
              <a:rPr lang="ar-YE" dirty="0"/>
              <a:t>المشاكل الحشرية التي تعاني منها المملكة العربية السعودية</a:t>
            </a:r>
            <a:r>
              <a:rPr lang="ar-SA" dirty="0"/>
              <a:t>،</a:t>
            </a:r>
            <a:r>
              <a:rPr lang="ar-YE" dirty="0"/>
              <a:t> سوسة النخيل الحمراء على النخيل، والنمل</a:t>
            </a:r>
            <a:r>
              <a:rPr lang="ar-SA" dirty="0"/>
              <a:t> الأبيض،</a:t>
            </a:r>
            <a:r>
              <a:rPr lang="ar-YE" dirty="0"/>
              <a:t> </a:t>
            </a:r>
            <a:r>
              <a:rPr lang="ar-SA" dirty="0"/>
              <a:t>و</a:t>
            </a:r>
            <a:r>
              <a:rPr lang="ar-YE" dirty="0"/>
              <a:t>الحشرات القشرية والبق الدقيقي على العنب، </a:t>
            </a:r>
            <a:r>
              <a:rPr lang="ar-YE" dirty="0" err="1"/>
              <a:t>والسيليد</a:t>
            </a:r>
            <a:r>
              <a:rPr lang="ar-YE" dirty="0"/>
              <a:t> على الموالح، والمن على القمح، والذباب الأبيض على نباتات الخضر خاصة في البيوت الحامية، وكثير من أنواع الحفارات على أشجار الفاكهة والظل، وأنواع من الخنافس والسوس والفراشات على الحبوب المخزونة.</a:t>
            </a:r>
            <a:endParaRPr lang="ar-SA" dirty="0"/>
          </a:p>
          <a:p>
            <a:pPr algn="just" rtl="1" fontAlgn="ctr"/>
            <a:endParaRPr lang="ar-SA" dirty="0"/>
          </a:p>
          <a:p>
            <a:pPr algn="just" rtl="1" fontAlgn="ctr"/>
            <a:endParaRPr lang="ar-SA" dirty="0"/>
          </a:p>
          <a:p>
            <a:pPr algn="just" rtl="1" fontAlgn="ctr"/>
            <a:endParaRPr lang="ar-SA" dirty="0"/>
          </a:p>
        </p:txBody>
      </p:sp>
      <p:sp>
        <p:nvSpPr>
          <p:cNvPr id="5" name="مستطيل 4"/>
          <p:cNvSpPr/>
          <p:nvPr/>
        </p:nvSpPr>
        <p:spPr>
          <a:xfrm>
            <a:off x="6874651" y="661307"/>
            <a:ext cx="473206" cy="369332"/>
          </a:xfrm>
          <a:prstGeom prst="rect">
            <a:avLst/>
          </a:prstGeom>
        </p:spPr>
        <p:txBody>
          <a:bodyPr wrap="none">
            <a:spAutoFit/>
          </a:bodyPr>
          <a:lstStyle/>
          <a:p>
            <a:r>
              <a:rPr lang="ar-SA" b="1" dirty="0"/>
              <a:t>تابع</a:t>
            </a:r>
            <a:endParaRPr lang="ar-SA" dirty="0"/>
          </a:p>
        </p:txBody>
      </p:sp>
      <p:sp>
        <p:nvSpPr>
          <p:cNvPr id="6" name="شكل بيضاوي 5"/>
          <p:cNvSpPr/>
          <p:nvPr/>
        </p:nvSpPr>
        <p:spPr>
          <a:xfrm>
            <a:off x="6907147" y="564305"/>
            <a:ext cx="408214" cy="563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2234121" y="857249"/>
            <a:ext cx="4528804" cy="461665"/>
          </a:xfrm>
          <a:prstGeom prst="rect">
            <a:avLst/>
          </a:prstGeom>
        </p:spPr>
        <p:txBody>
          <a:bodyPr wrap="none">
            <a:spAutoFit/>
          </a:bodyPr>
          <a:lstStyle/>
          <a:p>
            <a:pPr algn="just" rtl="1"/>
            <a:r>
              <a:rPr lang="ar-SA" sz="2400" b="1" dirty="0"/>
              <a:t>1- أهمية علوم وقاية النبات للحياة الانسانية</a:t>
            </a:r>
          </a:p>
        </p:txBody>
      </p:sp>
      <p:sp>
        <p:nvSpPr>
          <p:cNvPr id="8" name="شكل بيضاوي 7"/>
          <p:cNvSpPr/>
          <p:nvPr/>
        </p:nvSpPr>
        <p:spPr>
          <a:xfrm>
            <a:off x="1820796" y="661307"/>
            <a:ext cx="5135336" cy="88990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p:cNvSpPr/>
          <p:nvPr/>
        </p:nvSpPr>
        <p:spPr>
          <a:xfrm>
            <a:off x="220436" y="1830521"/>
            <a:ext cx="8792935" cy="22108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noFill/>
            </a:endParaRPr>
          </a:p>
        </p:txBody>
      </p:sp>
      <p:sp>
        <p:nvSpPr>
          <p:cNvPr id="10" name="شكل بيضاوي 9"/>
          <p:cNvSpPr/>
          <p:nvPr/>
        </p:nvSpPr>
        <p:spPr>
          <a:xfrm>
            <a:off x="579664" y="4155621"/>
            <a:ext cx="8115300" cy="122464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
            <a:extLst>
              <a:ext uri="{FF2B5EF4-FFF2-40B4-BE49-F238E27FC236}">
                <a16:creationId xmlns:a16="http://schemas.microsoft.com/office/drawing/2014/main" xmlns="" id="{DDE5DBF7-A989-444F-9DF0-1F9A0C0DE581}"/>
              </a:ext>
            </a:extLst>
          </p:cNvPr>
          <p:cNvSpPr/>
          <p:nvPr/>
        </p:nvSpPr>
        <p:spPr>
          <a:xfrm>
            <a:off x="947056" y="4487217"/>
            <a:ext cx="7339693" cy="646331"/>
          </a:xfrm>
          <a:prstGeom prst="rect">
            <a:avLst/>
          </a:prstGeom>
        </p:spPr>
        <p:txBody>
          <a:bodyPr wrap="square">
            <a:spAutoFit/>
          </a:bodyPr>
          <a:lstStyle/>
          <a:p>
            <a:pPr algn="ctr" rtl="1" fontAlgn="ctr"/>
            <a:r>
              <a:rPr lang="ar-SA" b="1" dirty="0">
                <a:solidFill>
                  <a:srgbClr val="FF0000"/>
                </a:solidFill>
              </a:rPr>
              <a:t>ولذا أولت المملكة العربية السعودية علوم وقاية النبات اهتماماً بالغاً توج مؤخراً بإقرار المركز الوطني للوقاية من الآفات النباتية.</a:t>
            </a:r>
          </a:p>
        </p:txBody>
      </p:sp>
    </p:spTree>
    <p:extLst>
      <p:ext uri="{BB962C8B-B14F-4D97-AF65-F5344CB8AC3E}">
        <p14:creationId xmlns:p14="http://schemas.microsoft.com/office/powerpoint/2010/main" val="1926721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صورة 1" descr="C:\Users\fayahya\Desktop\WhatsApp Image 2020-12-10 at 10.04.18 AM.jpeg"/>
          <p:cNvPicPr/>
          <p:nvPr/>
        </p:nvPicPr>
        <p:blipFill>
          <a:blip r:embed="rId2">
            <a:extLst>
              <a:ext uri="{28A0092B-C50C-407E-A947-70E740481C1C}">
                <a14:useLocalDpi xmlns:a14="http://schemas.microsoft.com/office/drawing/2010/main" val="0"/>
              </a:ext>
            </a:extLst>
          </a:blip>
          <a:srcRect/>
          <a:stretch>
            <a:fillRect/>
          </a:stretch>
        </p:blipFill>
        <p:spPr bwMode="auto">
          <a:xfrm>
            <a:off x="1249136" y="767443"/>
            <a:ext cx="6555921" cy="4090308"/>
          </a:xfrm>
          <a:prstGeom prst="rect">
            <a:avLst/>
          </a:prstGeom>
          <a:noFill/>
          <a:ln>
            <a:noFill/>
          </a:ln>
        </p:spPr>
      </p:pic>
      <p:sp>
        <p:nvSpPr>
          <p:cNvPr id="3" name="مستطيل 2"/>
          <p:cNvSpPr/>
          <p:nvPr/>
        </p:nvSpPr>
        <p:spPr>
          <a:xfrm>
            <a:off x="1828800" y="5033194"/>
            <a:ext cx="5739493" cy="923330"/>
          </a:xfrm>
          <a:prstGeom prst="rect">
            <a:avLst/>
          </a:prstGeom>
        </p:spPr>
        <p:txBody>
          <a:bodyPr wrap="square">
            <a:spAutoFit/>
          </a:bodyPr>
          <a:lstStyle/>
          <a:p>
            <a:pPr algn="just" rtl="1"/>
            <a:r>
              <a:rPr lang="ar-SA" dirty="0"/>
              <a:t>في جلسة مجلس الوزراء في المملكة العربية السعودية  برئاسة  خادم الحرمين الشريفين (حفظه الله) المعقودة في يوم  الثلاثاء الثالث من ربيع الأول من العام 1442هـ  (وافق على تنظيم المركز الوطني للوقاية من الآفات النباتية).</a:t>
            </a:r>
            <a:endParaRPr lang="en-US" dirty="0"/>
          </a:p>
        </p:txBody>
      </p:sp>
    </p:spTree>
    <p:extLst>
      <p:ext uri="{BB962C8B-B14F-4D97-AF65-F5344CB8AC3E}">
        <p14:creationId xmlns:p14="http://schemas.microsoft.com/office/powerpoint/2010/main" val="96050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مربع نص 1"/>
          <p:cNvSpPr txBox="1"/>
          <p:nvPr/>
        </p:nvSpPr>
        <p:spPr>
          <a:xfrm>
            <a:off x="4008665" y="889027"/>
            <a:ext cx="1951264" cy="461665"/>
          </a:xfrm>
          <a:prstGeom prst="rect">
            <a:avLst/>
          </a:prstGeom>
          <a:noFill/>
        </p:spPr>
        <p:txBody>
          <a:bodyPr wrap="square" rtlCol="1">
            <a:spAutoFit/>
          </a:bodyPr>
          <a:lstStyle/>
          <a:p>
            <a:pPr algn="ctr"/>
            <a:r>
              <a:rPr lang="ar-SA" sz="2400" b="1" dirty="0"/>
              <a:t>1-1- الآفة</a:t>
            </a:r>
          </a:p>
        </p:txBody>
      </p:sp>
      <p:sp>
        <p:nvSpPr>
          <p:cNvPr id="3" name="مستطيل 2"/>
          <p:cNvSpPr/>
          <p:nvPr/>
        </p:nvSpPr>
        <p:spPr>
          <a:xfrm>
            <a:off x="1485899" y="2473780"/>
            <a:ext cx="6253843" cy="2031325"/>
          </a:xfrm>
          <a:prstGeom prst="rect">
            <a:avLst/>
          </a:prstGeom>
        </p:spPr>
        <p:txBody>
          <a:bodyPr wrap="square">
            <a:spAutoFit/>
          </a:bodyPr>
          <a:lstStyle/>
          <a:p>
            <a:pPr algn="just" rtl="1"/>
            <a:r>
              <a:rPr lang="ar-SA" dirty="0"/>
              <a:t>هناك أكثر من تعريف للآفة</a:t>
            </a:r>
            <a:r>
              <a:rPr lang="en-US" dirty="0"/>
              <a:t>،  </a:t>
            </a:r>
            <a:r>
              <a:rPr lang="ar-SA" dirty="0"/>
              <a:t>وذلك نظراً لتعدد وتباين أنواع وأصناف الآفات. لكن - وبصورة عامة -  قد يعرفها البعض على أنها: أي كائن حي (حيوان أو حشرة أو نبات أو غيرها) يسبب مشاكل أو إتلاف لمقتنيات الإنسان وثرواته النباتية والحيوانية أو غيرهما، مما يشعر الإنسان بأنه يلزم مكافحة هذا الكائن أو أن مكافحته تعد ضرورية من الناحية الاقتصادية أو الاجتماعية. وبصفة عامة يمكن تعريف الآفة على أنها لفظ يطلق على كل كائن حي يؤثر تأثيراً سيئا على جهد الانسان لإنتاج الغذاء لنفسه وحيواناته.</a:t>
            </a:r>
          </a:p>
        </p:txBody>
      </p:sp>
      <p:sp>
        <p:nvSpPr>
          <p:cNvPr id="4" name="شكل بيضاوي 3"/>
          <p:cNvSpPr/>
          <p:nvPr/>
        </p:nvSpPr>
        <p:spPr>
          <a:xfrm>
            <a:off x="3445329" y="644979"/>
            <a:ext cx="2947307" cy="9715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مستدير الزوايا 4"/>
          <p:cNvSpPr/>
          <p:nvPr/>
        </p:nvSpPr>
        <p:spPr>
          <a:xfrm>
            <a:off x="1330779" y="2106386"/>
            <a:ext cx="6653892" cy="26697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815534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مستطيل 1"/>
          <p:cNvSpPr/>
          <p:nvPr/>
        </p:nvSpPr>
        <p:spPr>
          <a:xfrm>
            <a:off x="1134837" y="1805592"/>
            <a:ext cx="7151914" cy="646331"/>
          </a:xfrm>
          <a:prstGeom prst="rect">
            <a:avLst/>
          </a:prstGeom>
        </p:spPr>
        <p:txBody>
          <a:bodyPr wrap="square">
            <a:spAutoFit/>
          </a:bodyPr>
          <a:lstStyle/>
          <a:p>
            <a:pPr algn="just" rtl="1" fontAlgn="ctr"/>
            <a:r>
              <a:rPr lang="ar-YE" b="1" dirty="0">
                <a:solidFill>
                  <a:srgbClr val="0070C0"/>
                </a:solidFill>
              </a:rPr>
              <a:t>آفات مسببة لأمراض النبات:</a:t>
            </a:r>
            <a:r>
              <a:rPr lang="ar-YE" dirty="0">
                <a:solidFill>
                  <a:srgbClr val="0070C0"/>
                </a:solidFill>
              </a:rPr>
              <a:t> </a:t>
            </a:r>
            <a:r>
              <a:rPr lang="ar-YE" dirty="0"/>
              <a:t>وتشمل مسببات أمراض النبات مثل : الفطريات، البكتيريا، </a:t>
            </a:r>
            <a:r>
              <a:rPr lang="ar-YE" dirty="0" err="1"/>
              <a:t>النيماتودا</a:t>
            </a:r>
            <a:r>
              <a:rPr lang="ar-YE" dirty="0"/>
              <a:t>، الفيروسات، و غيرها من مسببات أمراض النبات. </a:t>
            </a:r>
            <a:endParaRPr lang="en-US" dirty="0"/>
          </a:p>
        </p:txBody>
      </p:sp>
      <p:sp>
        <p:nvSpPr>
          <p:cNvPr id="3" name="مستطيل 2"/>
          <p:cNvSpPr/>
          <p:nvPr/>
        </p:nvSpPr>
        <p:spPr>
          <a:xfrm>
            <a:off x="2863857" y="533791"/>
            <a:ext cx="3155031" cy="461665"/>
          </a:xfrm>
          <a:prstGeom prst="rect">
            <a:avLst/>
          </a:prstGeom>
        </p:spPr>
        <p:txBody>
          <a:bodyPr wrap="none">
            <a:spAutoFit/>
          </a:bodyPr>
          <a:lstStyle/>
          <a:p>
            <a:pPr algn="just" rtl="1" fontAlgn="base"/>
            <a:r>
              <a:rPr lang="ar-SA" sz="2400" b="1" dirty="0"/>
              <a:t>1-2- </a:t>
            </a:r>
            <a:r>
              <a:rPr lang="ar-YE" sz="2400" b="1" dirty="0"/>
              <a:t>أنواع الآفات الزراعية </a:t>
            </a:r>
            <a:endParaRPr lang="en-US" sz="2400" b="1" dirty="0"/>
          </a:p>
        </p:txBody>
      </p:sp>
      <p:sp>
        <p:nvSpPr>
          <p:cNvPr id="4" name="مستطيل 3"/>
          <p:cNvSpPr/>
          <p:nvPr/>
        </p:nvSpPr>
        <p:spPr>
          <a:xfrm>
            <a:off x="2863857" y="228600"/>
            <a:ext cx="3414479" cy="10940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8" name="رابط مستقيم 7"/>
          <p:cNvCxnSpPr/>
          <p:nvPr/>
        </p:nvCxnSpPr>
        <p:spPr>
          <a:xfrm>
            <a:off x="6368143" y="764623"/>
            <a:ext cx="23921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8728982" y="775607"/>
            <a:ext cx="31296" cy="53949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a:off x="8392886" y="1988908"/>
            <a:ext cx="36739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مستطيل 13"/>
          <p:cNvSpPr/>
          <p:nvPr/>
        </p:nvSpPr>
        <p:spPr>
          <a:xfrm>
            <a:off x="1134837" y="2547257"/>
            <a:ext cx="7151914" cy="164918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5" name="رابط كسهم مستقيم 14"/>
          <p:cNvCxnSpPr/>
          <p:nvPr/>
        </p:nvCxnSpPr>
        <p:spPr>
          <a:xfrm flipH="1">
            <a:off x="8392886" y="3086624"/>
            <a:ext cx="36739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H="1">
            <a:off x="8401275" y="6163421"/>
            <a:ext cx="36739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 name="مستطيل مستدير الزوايا 18"/>
          <p:cNvSpPr/>
          <p:nvPr/>
        </p:nvSpPr>
        <p:spPr>
          <a:xfrm>
            <a:off x="1134837" y="2715036"/>
            <a:ext cx="7204982" cy="300625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مستدير الزوايا 21"/>
          <p:cNvSpPr/>
          <p:nvPr/>
        </p:nvSpPr>
        <p:spPr>
          <a:xfrm>
            <a:off x="1187905" y="1797250"/>
            <a:ext cx="7151914" cy="66130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
            <a:extLst>
              <a:ext uri="{FF2B5EF4-FFF2-40B4-BE49-F238E27FC236}">
                <a16:creationId xmlns:a16="http://schemas.microsoft.com/office/drawing/2014/main" xmlns="" id="{A267BCC5-DA06-4935-8F51-21F9E8FB3A12}"/>
              </a:ext>
            </a:extLst>
          </p:cNvPr>
          <p:cNvSpPr/>
          <p:nvPr/>
        </p:nvSpPr>
        <p:spPr>
          <a:xfrm>
            <a:off x="1136908" y="2912313"/>
            <a:ext cx="7151914" cy="2585323"/>
          </a:xfrm>
          <a:prstGeom prst="rect">
            <a:avLst/>
          </a:prstGeom>
        </p:spPr>
        <p:txBody>
          <a:bodyPr wrap="square">
            <a:spAutoFit/>
          </a:bodyPr>
          <a:lstStyle/>
          <a:p>
            <a:pPr algn="just" rtl="1" fontAlgn="ctr"/>
            <a:r>
              <a:rPr lang="ar-SA" b="1" dirty="0">
                <a:solidFill>
                  <a:srgbClr val="0070C0"/>
                </a:solidFill>
              </a:rPr>
              <a:t>آفات حيوانية: </a:t>
            </a:r>
            <a:endParaRPr lang="en-US" b="1" dirty="0">
              <a:solidFill>
                <a:srgbClr val="0070C0"/>
              </a:solidFill>
            </a:endParaRPr>
          </a:p>
          <a:p>
            <a:pPr algn="just" rtl="1" fontAlgn="ctr"/>
            <a:r>
              <a:rPr lang="ar-YE" b="1" dirty="0">
                <a:solidFill>
                  <a:srgbClr val="00B050"/>
                </a:solidFill>
              </a:rPr>
              <a:t>آفات حشرية:</a:t>
            </a:r>
            <a:r>
              <a:rPr lang="ar-YE" dirty="0">
                <a:solidFill>
                  <a:srgbClr val="00B050"/>
                </a:solidFill>
              </a:rPr>
              <a:t> </a:t>
            </a:r>
            <a:r>
              <a:rPr lang="ar-SA" dirty="0"/>
              <a:t>تشكل الحشرات ما يقارب الـ 75% من المملكة الحيوانية، ولهذا ي</a:t>
            </a:r>
            <a:r>
              <a:rPr lang="ar-YE" dirty="0"/>
              <a:t>شمل </a:t>
            </a:r>
            <a:r>
              <a:rPr lang="ar-SA" dirty="0"/>
              <a:t>هذا القسم </a:t>
            </a:r>
            <a:r>
              <a:rPr lang="ar-YE" dirty="0"/>
              <a:t>مجموعة كبيرة جداً ومتنوعة من أنواع الحشرات الضارة بالإنتاج الزراعي (مثل قارضات الأوراق، الحشرات الماصة للعصارة النباتية، صانعات الأنفاق، حفارات السيقان، آفات الثمار، آفات الجذور والدرنات، آفات الحبوب المخزونة وحفارات الأخشاب)، والبعض الأخر ضار بالإنسان وحيوانات المزرعة (مثل البعوض، الذبابة المنزلية، البراغيث، القمل، ذباب الخيل وغيرها الكثير).</a:t>
            </a:r>
            <a:endParaRPr lang="en-US" dirty="0"/>
          </a:p>
          <a:p>
            <a:pPr algn="just" rtl="1" fontAlgn="ctr"/>
            <a:r>
              <a:rPr lang="ar-YE" b="1" dirty="0">
                <a:solidFill>
                  <a:srgbClr val="00B050"/>
                </a:solidFill>
              </a:rPr>
              <a:t>آفات حيوانية</a:t>
            </a:r>
            <a:r>
              <a:rPr lang="ar-SA" b="1" dirty="0">
                <a:solidFill>
                  <a:srgbClr val="00B050"/>
                </a:solidFill>
              </a:rPr>
              <a:t> (غير حشرية)</a:t>
            </a:r>
            <a:r>
              <a:rPr lang="ar-YE" b="1" dirty="0">
                <a:solidFill>
                  <a:srgbClr val="00B050"/>
                </a:solidFill>
              </a:rPr>
              <a:t>:</a:t>
            </a:r>
            <a:r>
              <a:rPr lang="ar-YE" dirty="0">
                <a:solidFill>
                  <a:srgbClr val="00B050"/>
                </a:solidFill>
              </a:rPr>
              <a:t> </a:t>
            </a:r>
            <a:r>
              <a:rPr lang="ar-YE" dirty="0"/>
              <a:t>وتشمل القوارض مثل الفئران والجرذان، والطيور البرية، والقواقع، </a:t>
            </a:r>
            <a:r>
              <a:rPr lang="ar-YE" dirty="0" err="1"/>
              <a:t>البزاقات</a:t>
            </a:r>
            <a:r>
              <a:rPr lang="ar-YE" dirty="0"/>
              <a:t> </a:t>
            </a:r>
            <a:r>
              <a:rPr lang="ar-YE" dirty="0" err="1"/>
              <a:t>والأكاروسات</a:t>
            </a:r>
            <a:r>
              <a:rPr lang="ar-YE" dirty="0"/>
              <a:t> (الحلم).</a:t>
            </a:r>
            <a:endParaRPr lang="en-US" dirty="0"/>
          </a:p>
        </p:txBody>
      </p:sp>
      <p:sp>
        <p:nvSpPr>
          <p:cNvPr id="23" name="مستطيل 1">
            <a:extLst>
              <a:ext uri="{FF2B5EF4-FFF2-40B4-BE49-F238E27FC236}">
                <a16:creationId xmlns:a16="http://schemas.microsoft.com/office/drawing/2014/main" xmlns="" id="{940D1CB6-FAA6-4C7E-AF8E-37B51A10446B}"/>
              </a:ext>
            </a:extLst>
          </p:cNvPr>
          <p:cNvSpPr/>
          <p:nvPr/>
        </p:nvSpPr>
        <p:spPr>
          <a:xfrm>
            <a:off x="1161371" y="6001043"/>
            <a:ext cx="7151914" cy="646331"/>
          </a:xfrm>
          <a:prstGeom prst="rect">
            <a:avLst/>
          </a:prstGeom>
        </p:spPr>
        <p:txBody>
          <a:bodyPr wrap="square">
            <a:spAutoFit/>
          </a:bodyPr>
          <a:lstStyle/>
          <a:p>
            <a:pPr algn="just" rtl="1" fontAlgn="ctr"/>
            <a:r>
              <a:rPr lang="ar-YE" b="1" dirty="0">
                <a:solidFill>
                  <a:srgbClr val="0070C0"/>
                </a:solidFill>
              </a:rPr>
              <a:t>آفات نباتية:</a:t>
            </a:r>
            <a:r>
              <a:rPr lang="ar-YE" dirty="0">
                <a:solidFill>
                  <a:srgbClr val="0070C0"/>
                </a:solidFill>
              </a:rPr>
              <a:t> </a:t>
            </a:r>
            <a:r>
              <a:rPr lang="ar-YE" dirty="0"/>
              <a:t>والمقصود بها الآفات من أصل نباتي، وتشمل النباتات الزهرية المتطفلة على النباتات الأخرى، والحشائش والاعشاب. </a:t>
            </a:r>
            <a:endParaRPr lang="en-US" dirty="0"/>
          </a:p>
        </p:txBody>
      </p:sp>
      <p:sp>
        <p:nvSpPr>
          <p:cNvPr id="24" name="مستطيل مستدير الزوايا 21">
            <a:extLst>
              <a:ext uri="{FF2B5EF4-FFF2-40B4-BE49-F238E27FC236}">
                <a16:creationId xmlns:a16="http://schemas.microsoft.com/office/drawing/2014/main" xmlns="" id="{1ED7ADA4-0625-490C-8C2D-86B13F8579BA}"/>
              </a:ext>
            </a:extLst>
          </p:cNvPr>
          <p:cNvSpPr/>
          <p:nvPr/>
        </p:nvSpPr>
        <p:spPr>
          <a:xfrm>
            <a:off x="1187905" y="6018427"/>
            <a:ext cx="7151914" cy="661307"/>
          </a:xfrm>
          <a:prstGeom prst="roundRect">
            <a:avLst/>
          </a:prstGeom>
          <a:no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73766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0"/>
              </a:schemeClr>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2856456" y="1362571"/>
            <a:ext cx="3155031" cy="461665"/>
          </a:xfrm>
          <a:prstGeom prst="rect">
            <a:avLst/>
          </a:prstGeom>
        </p:spPr>
        <p:txBody>
          <a:bodyPr wrap="none">
            <a:spAutoFit/>
          </a:bodyPr>
          <a:lstStyle/>
          <a:p>
            <a:pPr algn="just" rtl="1" fontAlgn="base"/>
            <a:r>
              <a:rPr lang="ar-SA" sz="2400" b="1" dirty="0"/>
              <a:t>1-2- </a:t>
            </a:r>
            <a:r>
              <a:rPr lang="ar-YE" sz="2400" b="1" dirty="0"/>
              <a:t>أنواع الآفات الزراعية </a:t>
            </a:r>
            <a:endParaRPr lang="en-US" sz="2400" b="1" dirty="0"/>
          </a:p>
        </p:txBody>
      </p:sp>
      <p:sp>
        <p:nvSpPr>
          <p:cNvPr id="3" name="مستطيل 2"/>
          <p:cNvSpPr/>
          <p:nvPr/>
        </p:nvSpPr>
        <p:spPr>
          <a:xfrm>
            <a:off x="6758652" y="3508036"/>
            <a:ext cx="2202847" cy="369332"/>
          </a:xfrm>
          <a:prstGeom prst="rect">
            <a:avLst/>
          </a:prstGeom>
        </p:spPr>
        <p:txBody>
          <a:bodyPr wrap="none">
            <a:spAutoFit/>
          </a:bodyPr>
          <a:lstStyle/>
          <a:p>
            <a:r>
              <a:rPr lang="ar-YE" b="1" dirty="0"/>
              <a:t>آفات مسببة لأمراض النبات</a:t>
            </a:r>
            <a:endParaRPr lang="ar-SA" dirty="0"/>
          </a:p>
        </p:txBody>
      </p:sp>
      <p:sp>
        <p:nvSpPr>
          <p:cNvPr id="4" name="مستطيل 3"/>
          <p:cNvSpPr/>
          <p:nvPr/>
        </p:nvSpPr>
        <p:spPr>
          <a:xfrm>
            <a:off x="3094235" y="3293982"/>
            <a:ext cx="2359941" cy="1200329"/>
          </a:xfrm>
          <a:prstGeom prst="rect">
            <a:avLst/>
          </a:prstGeom>
        </p:spPr>
        <p:txBody>
          <a:bodyPr wrap="none">
            <a:spAutoFit/>
          </a:bodyPr>
          <a:lstStyle/>
          <a:p>
            <a:pPr algn="r" rtl="1"/>
            <a:r>
              <a:rPr lang="ar-YE" b="1" dirty="0"/>
              <a:t>آفات حيوانية</a:t>
            </a:r>
            <a:r>
              <a:rPr lang="ar-SA" b="1" dirty="0"/>
              <a:t>:</a:t>
            </a:r>
            <a:endParaRPr lang="ar-SA" dirty="0"/>
          </a:p>
          <a:p>
            <a:pPr marL="285750" indent="-285750" algn="r" rtl="1">
              <a:buFont typeface="Arial" panose="020B0604020202020204" pitchFamily="34" charset="0"/>
              <a:buChar char="•"/>
            </a:pPr>
            <a:r>
              <a:rPr lang="ar-YE" b="1" dirty="0"/>
              <a:t>آفات حشرية</a:t>
            </a:r>
            <a:endParaRPr lang="ar-SA" b="1" dirty="0"/>
          </a:p>
          <a:p>
            <a:pPr marL="285750" indent="-285750" algn="r" rtl="1">
              <a:buFont typeface="Arial" panose="020B0604020202020204" pitchFamily="34" charset="0"/>
              <a:buChar char="•"/>
            </a:pPr>
            <a:r>
              <a:rPr lang="ar-SA" b="1" dirty="0"/>
              <a:t>آفات حيوانية غير حشرية</a:t>
            </a:r>
          </a:p>
          <a:p>
            <a:pPr algn="r" rtl="1"/>
            <a:r>
              <a:rPr lang="ar-YE" dirty="0"/>
              <a:t> </a:t>
            </a:r>
            <a:endParaRPr lang="ar-SA" dirty="0"/>
          </a:p>
        </p:txBody>
      </p:sp>
      <p:sp>
        <p:nvSpPr>
          <p:cNvPr id="5" name="مستطيل 4"/>
          <p:cNvSpPr/>
          <p:nvPr/>
        </p:nvSpPr>
        <p:spPr>
          <a:xfrm>
            <a:off x="834980" y="3508036"/>
            <a:ext cx="979755" cy="369332"/>
          </a:xfrm>
          <a:prstGeom prst="rect">
            <a:avLst/>
          </a:prstGeom>
        </p:spPr>
        <p:txBody>
          <a:bodyPr wrap="none">
            <a:spAutoFit/>
          </a:bodyPr>
          <a:lstStyle/>
          <a:p>
            <a:r>
              <a:rPr lang="ar-YE" b="1" dirty="0"/>
              <a:t>آفات نباتية</a:t>
            </a:r>
            <a:endParaRPr lang="ar-SA" dirty="0"/>
          </a:p>
        </p:txBody>
      </p:sp>
      <p:cxnSp>
        <p:nvCxnSpPr>
          <p:cNvPr id="8" name="رابط مستقيم 7"/>
          <p:cNvCxnSpPr/>
          <p:nvPr/>
        </p:nvCxnSpPr>
        <p:spPr>
          <a:xfrm flipH="1">
            <a:off x="4441372" y="1994865"/>
            <a:ext cx="1" cy="2945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1304564" y="2289423"/>
            <a:ext cx="65836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1324858" y="2299987"/>
            <a:ext cx="0" cy="8519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a:cxnSpLocks/>
          </p:cNvCxnSpPr>
          <p:nvPr/>
        </p:nvCxnSpPr>
        <p:spPr>
          <a:xfrm>
            <a:off x="4433971" y="2299987"/>
            <a:ext cx="0" cy="8009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a:cxnSpLocks/>
          </p:cNvCxnSpPr>
          <p:nvPr/>
        </p:nvCxnSpPr>
        <p:spPr>
          <a:xfrm>
            <a:off x="7877762" y="2283209"/>
            <a:ext cx="5249" cy="7818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مستطيل مستدير الزوايا 15"/>
          <p:cNvSpPr/>
          <p:nvPr/>
        </p:nvSpPr>
        <p:spPr>
          <a:xfrm>
            <a:off x="2746080" y="1228066"/>
            <a:ext cx="3375784" cy="7912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شكل بيضاوي 20"/>
          <p:cNvSpPr/>
          <p:nvPr/>
        </p:nvSpPr>
        <p:spPr>
          <a:xfrm>
            <a:off x="2856456" y="3157816"/>
            <a:ext cx="3145858" cy="125916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شكل بيضاوي 24"/>
          <p:cNvSpPr/>
          <p:nvPr/>
        </p:nvSpPr>
        <p:spPr>
          <a:xfrm>
            <a:off x="199278" y="3221375"/>
            <a:ext cx="2279697" cy="989896"/>
          </a:xfrm>
          <a:prstGeom prst="ellipse">
            <a:avLst/>
          </a:prstGeom>
          <a:no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شكل بيضاوي 25"/>
          <p:cNvSpPr/>
          <p:nvPr/>
        </p:nvSpPr>
        <p:spPr>
          <a:xfrm>
            <a:off x="6668393" y="3126083"/>
            <a:ext cx="2429236" cy="119424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500010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28638" y="852488"/>
            <a:ext cx="8086725" cy="5153025"/>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75771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1265465" y="2439297"/>
            <a:ext cx="6719206" cy="3970318"/>
          </a:xfrm>
          <a:prstGeom prst="rect">
            <a:avLst/>
          </a:prstGeom>
        </p:spPr>
        <p:txBody>
          <a:bodyPr wrap="square">
            <a:spAutoFit/>
          </a:bodyPr>
          <a:lstStyle/>
          <a:p>
            <a:pPr algn="just" rtl="1"/>
            <a:r>
              <a:rPr lang="ar-YE" dirty="0"/>
              <a:t>إنه من المؤسف حقا أن يقوم بعض البشر بدور كبير، سواءً علموا أو لم يعلموا، في تذليل كثير من الصعاب التي تواجه انتشار بعض الآفات الزراعية لتتمكن من اجتياز الحواجز الطبيعية. </a:t>
            </a:r>
            <a:endParaRPr lang="ar-SA" dirty="0"/>
          </a:p>
          <a:p>
            <a:pPr algn="just" rtl="1"/>
            <a:endParaRPr lang="ar-SA" dirty="0"/>
          </a:p>
          <a:p>
            <a:pPr algn="just" rtl="1"/>
            <a:endParaRPr lang="ar-SA" dirty="0"/>
          </a:p>
          <a:p>
            <a:pPr algn="just" rtl="1"/>
            <a:r>
              <a:rPr lang="ar-YE" dirty="0"/>
              <a:t>فمثلا الآفات المحدودة الانتشار (مثل البكتيريا وبعض الفطريات </a:t>
            </a:r>
            <a:r>
              <a:rPr lang="ar-YE" dirty="0" err="1"/>
              <a:t>والنيماتودا</a:t>
            </a:r>
            <a:r>
              <a:rPr lang="ar-YE" dirty="0"/>
              <a:t> والحلم والفيروسات والحشرات ...) لا يمكنها أن تنتقل بفاعلية تذكر عبر مسافات طويلة الا بتدخل الانسان وجعلها أكثر خطورة من ذي قبل، و وصولها إلى مناطق لم يسبق وصولها إليها مسبقاً.</a:t>
            </a:r>
            <a:endParaRPr lang="ar-SA" dirty="0"/>
          </a:p>
          <a:p>
            <a:pPr algn="just" rtl="1"/>
            <a:endParaRPr lang="ar-SA" dirty="0"/>
          </a:p>
          <a:p>
            <a:pPr algn="just" rtl="1"/>
            <a:endParaRPr lang="ar-SA" dirty="0"/>
          </a:p>
          <a:p>
            <a:pPr algn="just" rtl="1"/>
            <a:r>
              <a:rPr lang="ar-YE" dirty="0"/>
              <a:t>إن هذا التدخل لم يؤد فقط إلى انتشار ونقل الآفات بل أدى فعلاً لإحداث بعض الكوارث العالمية الناجمة عن الآفات والأمراض الضارة التي استوطنت في دول كانت تخلو منها من قبل. </a:t>
            </a:r>
            <a:endParaRPr lang="ar-SA" dirty="0"/>
          </a:p>
        </p:txBody>
      </p:sp>
      <p:sp>
        <p:nvSpPr>
          <p:cNvPr id="3" name="مستطيل 2"/>
          <p:cNvSpPr/>
          <p:nvPr/>
        </p:nvSpPr>
        <p:spPr>
          <a:xfrm>
            <a:off x="1641719" y="1341468"/>
            <a:ext cx="5966698" cy="461665"/>
          </a:xfrm>
          <a:prstGeom prst="rect">
            <a:avLst/>
          </a:prstGeom>
        </p:spPr>
        <p:txBody>
          <a:bodyPr wrap="none">
            <a:spAutoFit/>
          </a:bodyPr>
          <a:lstStyle/>
          <a:p>
            <a:pPr algn="just" rtl="1" fontAlgn="base"/>
            <a:r>
              <a:rPr lang="ar-SA" sz="2400" b="1" dirty="0"/>
              <a:t>1-4- </a:t>
            </a:r>
            <a:r>
              <a:rPr lang="ar-YE" sz="2400" b="1" dirty="0"/>
              <a:t>آفات لها أهمية تاريخية و دور الإنسان  في انتشارها</a:t>
            </a:r>
            <a:endParaRPr lang="en-US" sz="2400" b="1" dirty="0"/>
          </a:p>
        </p:txBody>
      </p:sp>
      <p:sp>
        <p:nvSpPr>
          <p:cNvPr id="4" name="شكل بيضاوي 3"/>
          <p:cNvSpPr/>
          <p:nvPr/>
        </p:nvSpPr>
        <p:spPr>
          <a:xfrm>
            <a:off x="1338943" y="1183821"/>
            <a:ext cx="6466114" cy="78377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p:cNvSpPr/>
          <p:nvPr/>
        </p:nvSpPr>
        <p:spPr>
          <a:xfrm>
            <a:off x="432707" y="3594420"/>
            <a:ext cx="8482692" cy="1660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1036864" y="2375807"/>
            <a:ext cx="7029450" cy="10042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1191986" y="5363936"/>
            <a:ext cx="6874328"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165798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050" name="Picture 2" descr="C:\Users\fayahya\Desktop\جدول رقم 2 و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271" y="236764"/>
            <a:ext cx="6428448" cy="619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129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83" y="301925"/>
            <a:ext cx="8211090" cy="458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36" y="5021383"/>
            <a:ext cx="19621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05238" y="5819319"/>
            <a:ext cx="5559535" cy="523220"/>
          </a:xfrm>
          <a:prstGeom prst="rect">
            <a:avLst/>
          </a:prstGeom>
          <a:noFill/>
        </p:spPr>
        <p:txBody>
          <a:bodyPr wrap="none" rtlCol="0">
            <a:spAutoFit/>
          </a:bodyPr>
          <a:lstStyle/>
          <a:p>
            <a:pPr algn="ctr" rtl="1"/>
            <a:r>
              <a:rPr lang="ar-SA" sz="2800" b="1" dirty="0">
                <a:solidFill>
                  <a:srgbClr val="002060"/>
                </a:solidFill>
              </a:rPr>
              <a:t>أعراض الأصابة باللفحة المتأخرة في البطاطس</a:t>
            </a:r>
            <a:endParaRPr lang="en-US" sz="2800" b="1" dirty="0">
              <a:solidFill>
                <a:srgbClr val="002060"/>
              </a:solidFill>
            </a:endParaRPr>
          </a:p>
        </p:txBody>
      </p:sp>
    </p:spTree>
    <p:extLst>
      <p:ext uri="{BB962C8B-B14F-4D97-AF65-F5344CB8AC3E}">
        <p14:creationId xmlns:p14="http://schemas.microsoft.com/office/powerpoint/2010/main" val="1712585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81" y="365725"/>
            <a:ext cx="3589513" cy="2525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640" y="365725"/>
            <a:ext cx="3402828" cy="2525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11228" y="3059093"/>
            <a:ext cx="6922088" cy="523220"/>
          </a:xfrm>
          <a:prstGeom prst="rect">
            <a:avLst/>
          </a:prstGeom>
          <a:noFill/>
        </p:spPr>
        <p:txBody>
          <a:bodyPr wrap="none" rtlCol="0">
            <a:spAutoFit/>
          </a:bodyPr>
          <a:lstStyle/>
          <a:p>
            <a:pPr algn="ctr" rtl="1"/>
            <a:r>
              <a:rPr lang="ar-SA" sz="2800" b="1" dirty="0">
                <a:solidFill>
                  <a:srgbClr val="FF0000"/>
                </a:solidFill>
              </a:rPr>
              <a:t>أعراض الأصابة بالبياض الدقيقي على أوراق و ثمار العنب</a:t>
            </a:r>
            <a:endParaRPr lang="en-US" sz="2800" b="1" dirty="0">
              <a:solidFill>
                <a:srgbClr val="FF0000"/>
              </a:solidFill>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4640" y="3676443"/>
            <a:ext cx="3402828" cy="259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29772" y="6250515"/>
            <a:ext cx="7120860" cy="523220"/>
          </a:xfrm>
          <a:prstGeom prst="rect">
            <a:avLst/>
          </a:prstGeom>
          <a:noFill/>
        </p:spPr>
        <p:txBody>
          <a:bodyPr wrap="none" rtlCol="0">
            <a:spAutoFit/>
          </a:bodyPr>
          <a:lstStyle/>
          <a:p>
            <a:pPr algn="ctr" rtl="1"/>
            <a:r>
              <a:rPr lang="ar-SA" sz="2800" b="1" dirty="0">
                <a:solidFill>
                  <a:srgbClr val="FF0000"/>
                </a:solidFill>
              </a:rPr>
              <a:t>أعراض الأصابة بالبياض الزغبي على أوراق و ثمار العنب</a:t>
            </a:r>
            <a:endParaRPr lang="en-US" sz="2800" b="1" dirty="0">
              <a:solidFill>
                <a:srgbClr val="FF0000"/>
              </a:solidFill>
            </a:endParaRPr>
          </a:p>
        </p:txBody>
      </p:sp>
      <p:pic>
        <p:nvPicPr>
          <p:cNvPr id="2054" name="Picture 6" descr="downy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181" y="3676444"/>
            <a:ext cx="3710537" cy="251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شعار الوقاية"/>
          <p:cNvPicPr>
            <a:picLocks noChangeAspect="1" noChangeArrowheads="1"/>
          </p:cNvPicPr>
          <p:nvPr/>
        </p:nvPicPr>
        <p:blipFill>
          <a:blip r:embed="rId6" cstate="print"/>
          <a:srcRect/>
          <a:stretch>
            <a:fillRect/>
          </a:stretch>
        </p:blipFill>
        <p:spPr bwMode="auto">
          <a:xfrm>
            <a:off x="8375129" y="68422"/>
            <a:ext cx="720582" cy="620510"/>
          </a:xfrm>
          <a:prstGeom prst="rect">
            <a:avLst/>
          </a:prstGeom>
          <a:noFill/>
          <a:ln w="9525">
            <a:noFill/>
            <a:miter lim="800000"/>
            <a:headEnd/>
            <a:tailEnd/>
          </a:ln>
        </p:spPr>
      </p:pic>
      <p:pic>
        <p:nvPicPr>
          <p:cNvPr id="9" name="Picture 8"/>
          <p:cNvPicPr>
            <a:picLocks noChangeAspect="1"/>
          </p:cNvPicPr>
          <p:nvPr/>
        </p:nvPicPr>
        <p:blipFill>
          <a:blip r:embed="rId7"/>
          <a:stretch>
            <a:fillRect/>
          </a:stretch>
        </p:blipFill>
        <p:spPr>
          <a:xfrm>
            <a:off x="0" y="41957"/>
            <a:ext cx="759709" cy="759709"/>
          </a:xfrm>
          <a:prstGeom prst="rect">
            <a:avLst/>
          </a:prstGeom>
        </p:spPr>
      </p:pic>
    </p:spTree>
    <p:extLst>
      <p:ext uri="{BB962C8B-B14F-4D97-AF65-F5344CB8AC3E}">
        <p14:creationId xmlns:p14="http://schemas.microsoft.com/office/powerpoint/2010/main" val="2603777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746776" y="1946626"/>
            <a:ext cx="7772400" cy="1447800"/>
          </a:xfrm>
        </p:spPr>
        <p:txBody>
          <a:bodyPr/>
          <a:lstStyle/>
          <a:p>
            <a:pPr algn="ctr" eaLnBrk="1" hangingPunct="1"/>
            <a:r>
              <a:rPr lang="ar-SA" sz="6000" b="1" dirty="0">
                <a:solidFill>
                  <a:srgbClr val="002060"/>
                </a:solidFill>
                <a:cs typeface="PT Bold Broken" panose="02010400000000000000" pitchFamily="2" charset="-78"/>
              </a:rPr>
              <a:t>مقدمة في وقاية النبات</a:t>
            </a:r>
          </a:p>
        </p:txBody>
      </p:sp>
      <p:sp>
        <p:nvSpPr>
          <p:cNvPr id="4" name="TextBox 3"/>
          <p:cNvSpPr txBox="1"/>
          <p:nvPr/>
        </p:nvSpPr>
        <p:spPr>
          <a:xfrm>
            <a:off x="2004848" y="3465902"/>
            <a:ext cx="4953000" cy="769441"/>
          </a:xfrm>
          <a:prstGeom prst="rect">
            <a:avLst/>
          </a:prstGeom>
          <a:noFill/>
        </p:spPr>
        <p:txBody>
          <a:bodyPr wrap="square" rtlCol="0">
            <a:spAutoFit/>
          </a:bodyPr>
          <a:lstStyle/>
          <a:p>
            <a:pPr algn="ctr" rtl="1" fontAlgn="base">
              <a:spcBef>
                <a:spcPct val="0"/>
              </a:spcBef>
              <a:spcAft>
                <a:spcPct val="0"/>
              </a:spcAft>
            </a:pPr>
            <a:r>
              <a:rPr lang="ar-SA" sz="4400" b="1" dirty="0">
                <a:solidFill>
                  <a:srgbClr val="C00000"/>
                </a:solidFill>
                <a:latin typeface="Arial" pitchFamily="34" charset="0"/>
                <a:cs typeface="Arial" pitchFamily="34" charset="0"/>
              </a:rPr>
              <a:t>وقن 200 </a:t>
            </a:r>
          </a:p>
        </p:txBody>
      </p:sp>
      <p:pic>
        <p:nvPicPr>
          <p:cNvPr id="7" name="Picture 4" descr="شعار الوقاية"/>
          <p:cNvPicPr>
            <a:picLocks noChangeAspect="1" noChangeArrowheads="1"/>
          </p:cNvPicPr>
          <p:nvPr/>
        </p:nvPicPr>
        <p:blipFill>
          <a:blip r:embed="rId2" cstate="print"/>
          <a:srcRect/>
          <a:stretch>
            <a:fillRect/>
          </a:stretch>
        </p:blipFill>
        <p:spPr bwMode="auto">
          <a:xfrm>
            <a:off x="7942642" y="68421"/>
            <a:ext cx="1153069" cy="992935"/>
          </a:xfrm>
          <a:prstGeom prst="rect">
            <a:avLst/>
          </a:prstGeom>
          <a:noFill/>
          <a:ln w="9525">
            <a:noFill/>
            <a:miter lim="800000"/>
            <a:headEnd/>
            <a:tailEnd/>
          </a:ln>
        </p:spPr>
      </p:pic>
      <p:pic>
        <p:nvPicPr>
          <p:cNvPr id="8" name="Picture 7"/>
          <p:cNvPicPr>
            <a:picLocks noChangeAspect="1"/>
          </p:cNvPicPr>
          <p:nvPr/>
        </p:nvPicPr>
        <p:blipFill>
          <a:blip r:embed="rId3"/>
          <a:stretch>
            <a:fillRect/>
          </a:stretch>
        </p:blipFill>
        <p:spPr>
          <a:xfrm>
            <a:off x="0" y="41957"/>
            <a:ext cx="1143000" cy="1143000"/>
          </a:xfrm>
          <a:prstGeom prst="rect">
            <a:avLst/>
          </a:prstGeom>
        </p:spPr>
      </p:pic>
      <p:sp>
        <p:nvSpPr>
          <p:cNvPr id="2" name="شكل بيضاوي 1"/>
          <p:cNvSpPr/>
          <p:nvPr/>
        </p:nvSpPr>
        <p:spPr>
          <a:xfrm>
            <a:off x="865415" y="1673679"/>
            <a:ext cx="7356022" cy="2620735"/>
          </a:xfrm>
          <a:prstGeom prst="ellipse">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939725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91400" y="2133600"/>
            <a:ext cx="1143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0200" y="219301"/>
            <a:ext cx="6248400" cy="646331"/>
          </a:xfrm>
          <a:prstGeom prst="rect">
            <a:avLst/>
          </a:prstGeom>
          <a:noFill/>
        </p:spPr>
        <p:txBody>
          <a:bodyPr wrap="square" rtlCol="0">
            <a:spAutoFit/>
          </a:bodyPr>
          <a:lstStyle/>
          <a:p>
            <a:pPr algn="ctr" rtl="1"/>
            <a:r>
              <a:rPr lang="ar-SA" sz="3600" b="1" dirty="0">
                <a:solidFill>
                  <a:srgbClr val="FF0000"/>
                </a:solidFill>
              </a:rPr>
              <a:t>مرض الصدأ الاستوائي في الذرة </a:t>
            </a:r>
          </a:p>
        </p:txBody>
      </p:sp>
      <p:pic>
        <p:nvPicPr>
          <p:cNvPr id="5" name="Picture 2" descr="http://www.geocities.ws/fcrib/FCRI-B-7-1/scorn-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2414" y="1428750"/>
            <a:ext cx="3803971" cy="4678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شعار الوقاية"/>
          <p:cNvPicPr>
            <a:picLocks noChangeAspect="1" noChangeArrowheads="1"/>
          </p:cNvPicPr>
          <p:nvPr/>
        </p:nvPicPr>
        <p:blipFill>
          <a:blip r:embed="rId3" cstate="print"/>
          <a:srcRect/>
          <a:stretch>
            <a:fillRect/>
          </a:stretch>
        </p:blipFill>
        <p:spPr bwMode="auto">
          <a:xfrm>
            <a:off x="8375129" y="68422"/>
            <a:ext cx="720582" cy="620510"/>
          </a:xfrm>
          <a:prstGeom prst="rect">
            <a:avLst/>
          </a:prstGeom>
          <a:noFill/>
          <a:ln w="9525">
            <a:noFill/>
            <a:miter lim="800000"/>
            <a:headEnd/>
            <a:tailEnd/>
          </a:ln>
        </p:spPr>
      </p:pic>
      <p:pic>
        <p:nvPicPr>
          <p:cNvPr id="9" name="Picture 8"/>
          <p:cNvPicPr>
            <a:picLocks noChangeAspect="1"/>
          </p:cNvPicPr>
          <p:nvPr/>
        </p:nvPicPr>
        <p:blipFill>
          <a:blip r:embed="rId4"/>
          <a:stretch>
            <a:fillRect/>
          </a:stretch>
        </p:blipFill>
        <p:spPr>
          <a:xfrm>
            <a:off x="0" y="41957"/>
            <a:ext cx="759709" cy="759709"/>
          </a:xfrm>
          <a:prstGeom prst="rect">
            <a:avLst/>
          </a:prstGeom>
        </p:spPr>
      </p:pic>
    </p:spTree>
    <p:extLst>
      <p:ext uri="{BB962C8B-B14F-4D97-AF65-F5344CB8AC3E}">
        <p14:creationId xmlns:p14="http://schemas.microsoft.com/office/powerpoint/2010/main" val="152213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67600" y="2133600"/>
            <a:ext cx="990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219301"/>
            <a:ext cx="6248400" cy="646331"/>
          </a:xfrm>
          <a:prstGeom prst="rect">
            <a:avLst/>
          </a:prstGeom>
          <a:noFill/>
        </p:spPr>
        <p:txBody>
          <a:bodyPr wrap="square" rtlCol="0">
            <a:spAutoFit/>
          </a:bodyPr>
          <a:lstStyle/>
          <a:p>
            <a:pPr algn="ctr" rtl="1"/>
            <a:r>
              <a:rPr lang="ar-SA" sz="3600" b="1" dirty="0">
                <a:solidFill>
                  <a:srgbClr val="FF0000"/>
                </a:solidFill>
              </a:rPr>
              <a:t>مرض صدأ البن </a:t>
            </a:r>
          </a:p>
        </p:txBody>
      </p:sp>
      <p:pic>
        <p:nvPicPr>
          <p:cNvPr id="7" name="Picture 2" descr="Hemileia vastatrix Some Insights on Coffee Leaf Rust Hemileia vastatrix Th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838" y="2133599"/>
            <a:ext cx="3256141" cy="33854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523" y="2036502"/>
            <a:ext cx="2948606" cy="3490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شعار الوقاية"/>
          <p:cNvPicPr>
            <a:picLocks noChangeAspect="1" noChangeArrowheads="1"/>
          </p:cNvPicPr>
          <p:nvPr/>
        </p:nvPicPr>
        <p:blipFill>
          <a:blip r:embed="rId4" cstate="print"/>
          <a:srcRect/>
          <a:stretch>
            <a:fillRect/>
          </a:stretch>
        </p:blipFill>
        <p:spPr bwMode="auto">
          <a:xfrm>
            <a:off x="8375129" y="68422"/>
            <a:ext cx="720582" cy="620510"/>
          </a:xfrm>
          <a:prstGeom prst="rect">
            <a:avLst/>
          </a:prstGeom>
          <a:noFill/>
          <a:ln w="9525">
            <a:noFill/>
            <a:miter lim="800000"/>
            <a:headEnd/>
            <a:tailEnd/>
          </a:ln>
        </p:spPr>
      </p:pic>
      <p:pic>
        <p:nvPicPr>
          <p:cNvPr id="10" name="Picture 9"/>
          <p:cNvPicPr>
            <a:picLocks noChangeAspect="1"/>
          </p:cNvPicPr>
          <p:nvPr/>
        </p:nvPicPr>
        <p:blipFill>
          <a:blip r:embed="rId5"/>
          <a:stretch>
            <a:fillRect/>
          </a:stretch>
        </p:blipFill>
        <p:spPr>
          <a:xfrm>
            <a:off x="0" y="41957"/>
            <a:ext cx="759709" cy="759709"/>
          </a:xfrm>
          <a:prstGeom prst="rect">
            <a:avLst/>
          </a:prstGeom>
        </p:spPr>
      </p:pic>
    </p:spTree>
    <p:extLst>
      <p:ext uri="{BB962C8B-B14F-4D97-AF65-F5344CB8AC3E}">
        <p14:creationId xmlns:p14="http://schemas.microsoft.com/office/powerpoint/2010/main" val="3207105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91400" y="1981200"/>
            <a:ext cx="1143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1165232"/>
            <a:ext cx="6248400" cy="646331"/>
          </a:xfrm>
          <a:prstGeom prst="rect">
            <a:avLst/>
          </a:prstGeom>
          <a:noFill/>
        </p:spPr>
        <p:txBody>
          <a:bodyPr wrap="square" rtlCol="0">
            <a:spAutoFit/>
          </a:bodyPr>
          <a:lstStyle/>
          <a:p>
            <a:pPr algn="ctr" rtl="1"/>
            <a:r>
              <a:rPr lang="ar-SA" sz="3600" b="1" dirty="0">
                <a:solidFill>
                  <a:srgbClr val="FF0000"/>
                </a:solidFill>
              </a:rPr>
              <a:t>مرض تقرح الحمضيات </a:t>
            </a:r>
          </a:p>
        </p:txBody>
      </p:sp>
      <p:pic>
        <p:nvPicPr>
          <p:cNvPr id="7" name="Picture 2" descr="Image result for citrus bacterial can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86988"/>
            <a:ext cx="3429000" cy="25900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citrus bacterial ca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815" y="2586988"/>
            <a:ext cx="3378785" cy="25900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شعار الوقاية"/>
          <p:cNvPicPr>
            <a:picLocks noChangeAspect="1" noChangeArrowheads="1"/>
          </p:cNvPicPr>
          <p:nvPr/>
        </p:nvPicPr>
        <p:blipFill>
          <a:blip r:embed="rId4" cstate="print"/>
          <a:srcRect/>
          <a:stretch>
            <a:fillRect/>
          </a:stretch>
        </p:blipFill>
        <p:spPr bwMode="auto">
          <a:xfrm>
            <a:off x="8375129" y="68422"/>
            <a:ext cx="720582" cy="620510"/>
          </a:xfrm>
          <a:prstGeom prst="rect">
            <a:avLst/>
          </a:prstGeom>
          <a:noFill/>
          <a:ln w="9525">
            <a:noFill/>
            <a:miter lim="800000"/>
            <a:headEnd/>
            <a:tailEnd/>
          </a:ln>
        </p:spPr>
      </p:pic>
      <p:pic>
        <p:nvPicPr>
          <p:cNvPr id="10" name="Picture 9"/>
          <p:cNvPicPr>
            <a:picLocks noChangeAspect="1"/>
          </p:cNvPicPr>
          <p:nvPr/>
        </p:nvPicPr>
        <p:blipFill>
          <a:blip r:embed="rId5"/>
          <a:stretch>
            <a:fillRect/>
          </a:stretch>
        </p:blipFill>
        <p:spPr>
          <a:xfrm>
            <a:off x="0" y="41957"/>
            <a:ext cx="759709" cy="759709"/>
          </a:xfrm>
          <a:prstGeom prst="rect">
            <a:avLst/>
          </a:prstGeom>
        </p:spPr>
      </p:pic>
    </p:spTree>
    <p:extLst>
      <p:ext uri="{BB962C8B-B14F-4D97-AF65-F5344CB8AC3E}">
        <p14:creationId xmlns:p14="http://schemas.microsoft.com/office/powerpoint/2010/main" val="1131848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91400" y="1981200"/>
            <a:ext cx="1143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219301"/>
            <a:ext cx="6248400" cy="646331"/>
          </a:xfrm>
          <a:prstGeom prst="rect">
            <a:avLst/>
          </a:prstGeom>
          <a:noFill/>
        </p:spPr>
        <p:txBody>
          <a:bodyPr wrap="square" rtlCol="0">
            <a:spAutoFit/>
          </a:bodyPr>
          <a:lstStyle/>
          <a:p>
            <a:pPr algn="ctr" rtl="1"/>
            <a:r>
              <a:rPr lang="ar-SA" sz="3600" b="1" dirty="0">
                <a:solidFill>
                  <a:srgbClr val="FF0000"/>
                </a:solidFill>
              </a:rPr>
              <a:t>مرض التدهور السريع في الموالح </a:t>
            </a:r>
          </a:p>
        </p:txBody>
      </p:sp>
      <p:pic>
        <p:nvPicPr>
          <p:cNvPr id="1026" name="Picture 2" descr="http://www.almerja.com/medea/images/_1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09" y="1791836"/>
            <a:ext cx="7640637" cy="3172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شعار الوقاية"/>
          <p:cNvPicPr>
            <a:picLocks noChangeAspect="1" noChangeArrowheads="1"/>
          </p:cNvPicPr>
          <p:nvPr/>
        </p:nvPicPr>
        <p:blipFill>
          <a:blip r:embed="rId3" cstate="print"/>
          <a:srcRect/>
          <a:stretch>
            <a:fillRect/>
          </a:stretch>
        </p:blipFill>
        <p:spPr bwMode="auto">
          <a:xfrm>
            <a:off x="8375129" y="68422"/>
            <a:ext cx="720582" cy="620510"/>
          </a:xfrm>
          <a:prstGeom prst="rect">
            <a:avLst/>
          </a:prstGeom>
          <a:noFill/>
          <a:ln w="9525">
            <a:noFill/>
            <a:miter lim="800000"/>
            <a:headEnd/>
            <a:tailEnd/>
          </a:ln>
        </p:spPr>
      </p:pic>
      <p:pic>
        <p:nvPicPr>
          <p:cNvPr id="8" name="Picture 7"/>
          <p:cNvPicPr>
            <a:picLocks noChangeAspect="1"/>
          </p:cNvPicPr>
          <p:nvPr/>
        </p:nvPicPr>
        <p:blipFill>
          <a:blip r:embed="rId4"/>
          <a:stretch>
            <a:fillRect/>
          </a:stretch>
        </p:blipFill>
        <p:spPr>
          <a:xfrm>
            <a:off x="0" y="41957"/>
            <a:ext cx="759709" cy="759709"/>
          </a:xfrm>
          <a:prstGeom prst="rect">
            <a:avLst/>
          </a:prstGeom>
        </p:spPr>
      </p:pic>
    </p:spTree>
    <p:extLst>
      <p:ext uri="{BB962C8B-B14F-4D97-AF65-F5344CB8AC3E}">
        <p14:creationId xmlns:p14="http://schemas.microsoft.com/office/powerpoint/2010/main" val="3176657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6DF89"/>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idx="4294967295"/>
          </p:nvPr>
        </p:nvSpPr>
        <p:spPr>
          <a:xfrm>
            <a:off x="1066800" y="1905000"/>
            <a:ext cx="7239000" cy="3352800"/>
          </a:xfrm>
        </p:spPr>
        <p:txBody>
          <a:bodyPr>
            <a:normAutofit fontScale="40000" lnSpcReduction="20000"/>
          </a:bodyPr>
          <a:lstStyle/>
          <a:p>
            <a:pPr marL="0" indent="0" algn="ctr">
              <a:spcBef>
                <a:spcPts val="0"/>
              </a:spcBef>
              <a:buNone/>
            </a:pPr>
            <a:r>
              <a:rPr lang="ar-SA" sz="6600" b="1" dirty="0">
                <a:solidFill>
                  <a:srgbClr val="0070C0"/>
                </a:solidFill>
                <a:latin typeface="+mj-lt"/>
                <a:ea typeface="+mj-ea"/>
                <a:cs typeface="PT Bold Broken" panose="02010400000000000000" pitchFamily="2" charset="-78"/>
              </a:rPr>
              <a:t>الأسبوع الأول (المحاضرة الثانية)</a:t>
            </a:r>
          </a:p>
          <a:p>
            <a:pPr marL="0" indent="0" algn="ctr" rtl="1">
              <a:lnSpc>
                <a:spcPct val="100000"/>
              </a:lnSpc>
              <a:spcBef>
                <a:spcPts val="0"/>
              </a:spcBef>
              <a:buNone/>
            </a:pPr>
            <a:endParaRPr lang="ar-SA" sz="6600" b="1" dirty="0">
              <a:solidFill>
                <a:srgbClr val="0070C0"/>
              </a:solidFill>
              <a:latin typeface="+mj-lt"/>
              <a:ea typeface="+mj-ea"/>
              <a:cs typeface="PT Bold Broken" panose="02010400000000000000" pitchFamily="2" charset="-78"/>
            </a:endParaRPr>
          </a:p>
          <a:p>
            <a:pPr marL="0" indent="0" algn="ctr">
              <a:spcBef>
                <a:spcPts val="0"/>
              </a:spcBef>
              <a:buNone/>
            </a:pPr>
            <a:r>
              <a:rPr lang="ar-SA" sz="6600" b="1" dirty="0">
                <a:solidFill>
                  <a:srgbClr val="0070C0"/>
                </a:solidFill>
                <a:latin typeface="Harrington" panose="04040505050A02020702" pitchFamily="82" charset="0"/>
                <a:ea typeface="MS Gothic" panose="020B0609070205080204" pitchFamily="49" charset="-128"/>
                <a:cs typeface="Mudir MT" pitchFamily="2" charset="-78"/>
              </a:rPr>
              <a:t>2- أهمية علم أمراض النبات.</a:t>
            </a:r>
          </a:p>
          <a:p>
            <a:pPr marL="0" indent="0" algn="ctr">
              <a:spcBef>
                <a:spcPts val="0"/>
              </a:spcBef>
              <a:buNone/>
            </a:pPr>
            <a:r>
              <a:rPr lang="ar-SA" sz="6600" b="1" dirty="0">
                <a:solidFill>
                  <a:srgbClr val="0070C0"/>
                </a:solidFill>
                <a:latin typeface="Harrington" panose="04040505050A02020702" pitchFamily="82" charset="0"/>
                <a:ea typeface="MS Gothic" panose="020B0609070205080204" pitchFamily="49" charset="-128"/>
                <a:cs typeface="Mudir MT" pitchFamily="2" charset="-78"/>
              </a:rPr>
              <a:t>2-1- اللفحة المتأخرة على البطاطس (لمحة تاريخية)</a:t>
            </a:r>
          </a:p>
          <a:p>
            <a:pPr marL="0" indent="0" algn="ctr">
              <a:spcBef>
                <a:spcPts val="0"/>
              </a:spcBef>
              <a:buNone/>
            </a:pPr>
            <a:r>
              <a:rPr lang="ar-SA" sz="6600" b="1" dirty="0">
                <a:solidFill>
                  <a:srgbClr val="0070C0"/>
                </a:solidFill>
                <a:latin typeface="Harrington" panose="04040505050A02020702" pitchFamily="82" charset="0"/>
                <a:ea typeface="MS Gothic" panose="020B0609070205080204" pitchFamily="49" charset="-128"/>
                <a:cs typeface="Mudir MT" pitchFamily="2" charset="-78"/>
              </a:rPr>
              <a:t>2-2- بعض المصطلحات في علم أمراض النبات</a:t>
            </a:r>
          </a:p>
          <a:p>
            <a:pPr marL="0" indent="0" algn="ctr">
              <a:spcBef>
                <a:spcPts val="0"/>
              </a:spcBef>
              <a:buNone/>
            </a:pPr>
            <a:r>
              <a:rPr lang="ar-SA" sz="6600" b="1" dirty="0">
                <a:solidFill>
                  <a:srgbClr val="0070C0"/>
                </a:solidFill>
                <a:latin typeface="Harrington" panose="04040505050A02020702" pitchFamily="82" charset="0"/>
                <a:ea typeface="MS Gothic" panose="020B0609070205080204" pitchFamily="49" charset="-128"/>
                <a:cs typeface="Mudir MT" pitchFamily="2" charset="-78"/>
              </a:rPr>
              <a:t>2-2-1- المرض النباتي</a:t>
            </a:r>
          </a:p>
          <a:p>
            <a:pPr marL="0" indent="0" algn="ctr">
              <a:spcBef>
                <a:spcPts val="0"/>
              </a:spcBef>
              <a:buNone/>
            </a:pPr>
            <a:r>
              <a:rPr lang="ar-SA" sz="6600" b="1" dirty="0">
                <a:solidFill>
                  <a:srgbClr val="0070C0"/>
                </a:solidFill>
                <a:latin typeface="Harrington" panose="04040505050A02020702" pitchFamily="82" charset="0"/>
                <a:ea typeface="MS Gothic" panose="020B0609070205080204" pitchFamily="49" charset="-128"/>
                <a:cs typeface="Mudir MT" pitchFamily="2" charset="-78"/>
              </a:rPr>
              <a:t>2-2-2- الضرر</a:t>
            </a:r>
          </a:p>
          <a:p>
            <a:pPr marL="0" indent="0" algn="ctr">
              <a:spcBef>
                <a:spcPts val="0"/>
              </a:spcBef>
              <a:buNone/>
            </a:pPr>
            <a:r>
              <a:rPr lang="ar-SA" sz="6600" b="1" dirty="0">
                <a:solidFill>
                  <a:srgbClr val="0070C0"/>
                </a:solidFill>
                <a:latin typeface="Harrington" panose="04040505050A02020702" pitchFamily="82" charset="0"/>
                <a:ea typeface="MS Gothic" panose="020B0609070205080204" pitchFamily="49" charset="-128"/>
                <a:cs typeface="Mudir MT" pitchFamily="2" charset="-78"/>
              </a:rPr>
              <a:t>2-2-3- المسبب المرضي</a:t>
            </a:r>
          </a:p>
          <a:p>
            <a:pPr marL="0" indent="0" algn="ctr">
              <a:spcBef>
                <a:spcPts val="0"/>
              </a:spcBef>
              <a:buNone/>
            </a:pPr>
            <a:r>
              <a:rPr lang="ar-SA" sz="6600" b="1" dirty="0">
                <a:solidFill>
                  <a:srgbClr val="0070C0"/>
                </a:solidFill>
                <a:latin typeface="Harrington" panose="04040505050A02020702" pitchFamily="82" charset="0"/>
                <a:ea typeface="MS Gothic" panose="020B0609070205080204" pitchFamily="49" charset="-128"/>
                <a:cs typeface="Mudir MT" pitchFamily="2" charset="-78"/>
              </a:rPr>
              <a:t>2-2-4- الطفيل</a:t>
            </a:r>
          </a:p>
          <a:p>
            <a:pPr marL="0" indent="0" algn="ctr">
              <a:spcBef>
                <a:spcPts val="0"/>
              </a:spcBef>
              <a:buNone/>
            </a:pPr>
            <a:r>
              <a:rPr lang="ar-SA" sz="6600" b="1" dirty="0">
                <a:solidFill>
                  <a:srgbClr val="0070C0"/>
                </a:solidFill>
                <a:latin typeface="Harrington" panose="04040505050A02020702" pitchFamily="82" charset="0"/>
                <a:ea typeface="MS Gothic" panose="020B0609070205080204" pitchFamily="49" charset="-128"/>
                <a:cs typeface="Mudir MT" pitchFamily="2" charset="-78"/>
              </a:rPr>
              <a:t>2-2-5- المثلث المرضي</a:t>
            </a:r>
          </a:p>
        </p:txBody>
      </p:sp>
      <p:pic>
        <p:nvPicPr>
          <p:cNvPr id="3" name="Picture 4" descr="شعار الوقاية"/>
          <p:cNvPicPr>
            <a:picLocks noChangeAspect="1" noChangeArrowheads="1"/>
          </p:cNvPicPr>
          <p:nvPr/>
        </p:nvPicPr>
        <p:blipFill>
          <a:blip r:embed="rId2" cstate="print"/>
          <a:srcRect/>
          <a:stretch>
            <a:fillRect/>
          </a:stretch>
        </p:blipFill>
        <p:spPr bwMode="auto">
          <a:xfrm>
            <a:off x="8199816" y="63095"/>
            <a:ext cx="830260" cy="714957"/>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0" y="8328"/>
            <a:ext cx="945595" cy="945595"/>
          </a:xfrm>
          <a:prstGeom prst="rect">
            <a:avLst/>
          </a:prstGeom>
        </p:spPr>
      </p:pic>
    </p:spTree>
    <p:extLst>
      <p:ext uri="{BB962C8B-B14F-4D97-AF65-F5344CB8AC3E}">
        <p14:creationId xmlns:p14="http://schemas.microsoft.com/office/powerpoint/2010/main" val="1463840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941688"/>
            <a:ext cx="8229600" cy="1143000"/>
          </a:xfrm>
        </p:spPr>
        <p:txBody>
          <a:bodyPr>
            <a:noAutofit/>
          </a:bodyPr>
          <a:lstStyle/>
          <a:p>
            <a:pPr algn="ctr"/>
            <a:r>
              <a:rPr lang="ar-SA" sz="6000" dirty="0">
                <a:solidFill>
                  <a:srgbClr val="FF0000"/>
                </a:solidFill>
                <a:cs typeface="Akhbar MT" pitchFamily="2" charset="-78"/>
              </a:rPr>
              <a:t>2- أهمية علم أمراض النبات</a:t>
            </a:r>
          </a:p>
        </p:txBody>
      </p:sp>
      <p:sp>
        <p:nvSpPr>
          <p:cNvPr id="3" name="عنصر نائب للمحتوى 2"/>
          <p:cNvSpPr>
            <a:spLocks noGrp="1"/>
          </p:cNvSpPr>
          <p:nvPr>
            <p:ph idx="1"/>
          </p:nvPr>
        </p:nvSpPr>
        <p:spPr>
          <a:xfrm>
            <a:off x="609600" y="2057400"/>
            <a:ext cx="8229600" cy="3840163"/>
          </a:xfrm>
        </p:spPr>
        <p:txBody>
          <a:bodyPr/>
          <a:lstStyle/>
          <a:p>
            <a:pPr marL="457200" indent="-457200" algn="just">
              <a:buAutoNum type="arabicPeriod"/>
            </a:pPr>
            <a:r>
              <a:rPr lang="ar-SA" sz="2400" dirty="0"/>
              <a:t>يعد علم أمراض النبات </a:t>
            </a:r>
            <a:r>
              <a:rPr lang="en-US" sz="2400" dirty="0"/>
              <a:t>PLANT PATHOLOGY)</a:t>
            </a:r>
            <a:r>
              <a:rPr lang="ar-SA" sz="2400" dirty="0"/>
              <a:t>) علم مهم جداً وذلك بهدف حماية  ووقاية وعلاج النباتات من المسببات المرضية المعدية وغير المعدية، وذلك لتجنب كثير من كوارث المجاعات والأضرار الاقتصادية التي  تشل الحركة الطبيعية في بعض المجتمعات.</a:t>
            </a:r>
          </a:p>
          <a:p>
            <a:pPr marL="457200" indent="-457200" algn="just">
              <a:buAutoNum type="arabicPeriod"/>
            </a:pPr>
            <a:endParaRPr lang="ar-SA" sz="2400" dirty="0"/>
          </a:p>
          <a:p>
            <a:pPr marL="457200" indent="-457200" algn="just">
              <a:buAutoNum type="arabicPeriod"/>
            </a:pPr>
            <a:r>
              <a:rPr lang="ar-SA" sz="2400" dirty="0"/>
              <a:t>وعلى مر التاريخ ، كان لفقد محاصيل المنتجات الزراعية بسبب المسببات المرضية تأثيرات شديدة (كوارث) على الانسانية.</a:t>
            </a:r>
          </a:p>
        </p:txBody>
      </p:sp>
      <p:pic>
        <p:nvPicPr>
          <p:cNvPr id="4" name="Picture 4" descr="شعار الوقاية"/>
          <p:cNvPicPr>
            <a:picLocks noChangeAspect="1" noChangeArrowheads="1"/>
          </p:cNvPicPr>
          <p:nvPr/>
        </p:nvPicPr>
        <p:blipFill>
          <a:blip r:embed="rId2" cstate="print"/>
          <a:srcRect/>
          <a:stretch>
            <a:fillRect/>
          </a:stretch>
        </p:blipFill>
        <p:spPr bwMode="auto">
          <a:xfrm>
            <a:off x="8199816" y="63095"/>
            <a:ext cx="830260" cy="714957"/>
          </a:xfrm>
          <a:prstGeom prst="rect">
            <a:avLst/>
          </a:prstGeom>
          <a:noFill/>
          <a:ln w="9525">
            <a:noFill/>
            <a:miter lim="800000"/>
            <a:headEnd/>
            <a:tailEnd/>
          </a:ln>
        </p:spPr>
      </p:pic>
      <p:pic>
        <p:nvPicPr>
          <p:cNvPr id="5" name="Picture 3"/>
          <p:cNvPicPr>
            <a:picLocks noChangeAspect="1"/>
          </p:cNvPicPr>
          <p:nvPr/>
        </p:nvPicPr>
        <p:blipFill>
          <a:blip r:embed="rId3"/>
          <a:stretch>
            <a:fillRect/>
          </a:stretch>
        </p:blipFill>
        <p:spPr>
          <a:xfrm>
            <a:off x="0" y="8328"/>
            <a:ext cx="945595" cy="945595"/>
          </a:xfrm>
          <a:prstGeom prst="rect">
            <a:avLst/>
          </a:prstGeom>
        </p:spPr>
      </p:pic>
    </p:spTree>
    <p:extLst>
      <p:ext uri="{BB962C8B-B14F-4D97-AF65-F5344CB8AC3E}">
        <p14:creationId xmlns:p14="http://schemas.microsoft.com/office/powerpoint/2010/main" val="265447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2797" y="1219200"/>
            <a:ext cx="8229600" cy="4602163"/>
          </a:xfrm>
        </p:spPr>
        <p:txBody>
          <a:bodyPr/>
          <a:lstStyle/>
          <a:p>
            <a:pPr marL="0" indent="0" algn="just">
              <a:buNone/>
            </a:pPr>
            <a:r>
              <a:rPr lang="ar-SA" sz="2000" dirty="0"/>
              <a:t>3. وهناك العديد من الكوارث التي سببتها مسببات الأمراض النباتية على مر التاريخ الإنساني.</a:t>
            </a:r>
          </a:p>
          <a:p>
            <a:pPr marL="0" indent="0" algn="just">
              <a:buNone/>
            </a:pPr>
            <a:r>
              <a:rPr lang="ar-SA" sz="2000" dirty="0"/>
              <a:t>أ. ففي القرن التاسع عشر أدت المجاعة الإيرلندية إلى وفاة مليون شخص وهجرة أكثر من مليون ونصف الى بريطانيا وكندا والامريكيتين (كما تم الإشارة اليه سابقا)، أي ربع إجمالي عدد سكان إيرلندا بسب مرض اللفحة المتأخرة على البطاطس الذي يسببه شبيه الفطر </a:t>
            </a:r>
            <a:r>
              <a:rPr lang="en-US" sz="2000" i="1" dirty="0"/>
              <a:t>Phytophthora </a:t>
            </a:r>
            <a:r>
              <a:rPr lang="en-US" sz="2000" i="1" dirty="0" err="1"/>
              <a:t>infestans</a:t>
            </a:r>
            <a:r>
              <a:rPr lang="ar-SA" sz="2000" dirty="0"/>
              <a:t>.</a:t>
            </a:r>
          </a:p>
          <a:p>
            <a:pPr marL="0" indent="0" algn="just">
              <a:buNone/>
            </a:pPr>
            <a:r>
              <a:rPr lang="ar-SA" sz="2000" dirty="0"/>
              <a:t>ب. كما أنه في منتصف القرن التاسع عشر تم دخول مرض البياض الزغبي على العنب عن طريق الخطأ إلى أوروبا حيث دمر هذا المرض زراعة العنب في فرنسا وألمانيا وإيطاليا.</a:t>
            </a:r>
          </a:p>
          <a:p>
            <a:pPr marL="0" indent="0" algn="just">
              <a:buNone/>
            </a:pPr>
            <a:r>
              <a:rPr lang="ar-SA" sz="2000" dirty="0"/>
              <a:t>ج. كما يعد مرض </a:t>
            </a:r>
            <a:r>
              <a:rPr lang="ar-SA" sz="2000" dirty="0" err="1"/>
              <a:t>الإرجوت</a:t>
            </a:r>
            <a:r>
              <a:rPr lang="ar-SA" sz="2000" dirty="0"/>
              <a:t> على حبوب الشعير من الأمراض الوبائية القاتلة المتكررة خلال العصور الوسطى.</a:t>
            </a:r>
          </a:p>
          <a:p>
            <a:pPr marL="0" indent="0" algn="just">
              <a:buNone/>
            </a:pPr>
            <a:r>
              <a:rPr lang="ar-SA" sz="2000" dirty="0"/>
              <a:t>د. وفي أوائل القرن العشرين، تم القضاء على شجرة الكستناء (أبو فروة) الأمريكية بسبب مرض لفحة الكستناء بسبب فطر </a:t>
            </a:r>
            <a:r>
              <a:rPr lang="en-US" sz="2000" i="1" dirty="0" err="1"/>
              <a:t>Endothia</a:t>
            </a:r>
            <a:r>
              <a:rPr lang="en-US" sz="2000" i="1" dirty="0"/>
              <a:t> </a:t>
            </a:r>
            <a:r>
              <a:rPr lang="en-US" sz="2000" i="1" dirty="0" err="1"/>
              <a:t>parasitica</a:t>
            </a:r>
            <a:r>
              <a:rPr lang="ar-SA" sz="2000" dirty="0"/>
              <a:t>، وكانت شجرة الكستناء تعد مصدرًا رئيسًا للخشب في ذلك الوقت</a:t>
            </a:r>
            <a:r>
              <a:rPr lang="en-US" sz="2000" dirty="0"/>
              <a:t>. </a:t>
            </a:r>
            <a:endParaRPr lang="ar-SA" sz="2000" dirty="0"/>
          </a:p>
          <a:p>
            <a:pPr marL="0" indent="0" algn="just">
              <a:buNone/>
            </a:pPr>
            <a:endParaRPr lang="ar-SA" sz="2400" dirty="0"/>
          </a:p>
        </p:txBody>
      </p:sp>
      <p:pic>
        <p:nvPicPr>
          <p:cNvPr id="4" name="Picture 4" descr="شعار الوقاية"/>
          <p:cNvPicPr>
            <a:picLocks noChangeAspect="1" noChangeArrowheads="1"/>
          </p:cNvPicPr>
          <p:nvPr/>
        </p:nvPicPr>
        <p:blipFill>
          <a:blip r:embed="rId2" cstate="print"/>
          <a:srcRect/>
          <a:stretch>
            <a:fillRect/>
          </a:stretch>
        </p:blipFill>
        <p:spPr bwMode="auto">
          <a:xfrm>
            <a:off x="8199816" y="63095"/>
            <a:ext cx="830260" cy="714957"/>
          </a:xfrm>
          <a:prstGeom prst="rect">
            <a:avLst/>
          </a:prstGeom>
          <a:noFill/>
          <a:ln w="9525">
            <a:noFill/>
            <a:miter lim="800000"/>
            <a:headEnd/>
            <a:tailEnd/>
          </a:ln>
        </p:spPr>
      </p:pic>
      <p:pic>
        <p:nvPicPr>
          <p:cNvPr id="5" name="Picture 3"/>
          <p:cNvPicPr>
            <a:picLocks noChangeAspect="1"/>
          </p:cNvPicPr>
          <p:nvPr/>
        </p:nvPicPr>
        <p:blipFill>
          <a:blip r:embed="rId3"/>
          <a:stretch>
            <a:fillRect/>
          </a:stretch>
        </p:blipFill>
        <p:spPr>
          <a:xfrm>
            <a:off x="0" y="8328"/>
            <a:ext cx="945595" cy="945595"/>
          </a:xfrm>
          <a:prstGeom prst="rect">
            <a:avLst/>
          </a:prstGeom>
        </p:spPr>
      </p:pic>
    </p:spTree>
    <p:extLst>
      <p:ext uri="{BB962C8B-B14F-4D97-AF65-F5344CB8AC3E}">
        <p14:creationId xmlns:p14="http://schemas.microsoft.com/office/powerpoint/2010/main" val="1741614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5346" y="1752600"/>
            <a:ext cx="8229600" cy="3916363"/>
          </a:xfrm>
        </p:spPr>
        <p:txBody>
          <a:bodyPr/>
          <a:lstStyle/>
          <a:p>
            <a:pPr marL="0" indent="0" algn="just">
              <a:buNone/>
            </a:pPr>
            <a:r>
              <a:rPr lang="ar-SA" sz="2000" dirty="0"/>
              <a:t>4. هناك ما لا يقل عن 50000 مرض من أمراض المحاصيل الزراعية بالإضافة إلى تسجيل مسببات مرضية جديدة كل عام. </a:t>
            </a:r>
          </a:p>
          <a:p>
            <a:pPr marL="0" indent="0" algn="just">
              <a:buNone/>
            </a:pPr>
            <a:r>
              <a:rPr lang="ar-SA" sz="2000" dirty="0"/>
              <a:t>5. ويقدر الفاقد بحوالي 15٪ من إجمالي إنتاج الولايات المتحدة من المحاصيل سنوياً بسبب الأمراض النباتية المعدية، وذلك بالرغم من تطوير الأصناف الجديدة وتقنيات مكافحة المرض.</a:t>
            </a:r>
            <a:endParaRPr lang="en-US" sz="2000" dirty="0"/>
          </a:p>
          <a:p>
            <a:pPr marL="0" indent="0" algn="just">
              <a:buNone/>
            </a:pPr>
            <a:r>
              <a:rPr lang="ar-SA" sz="2000" dirty="0"/>
              <a:t>6. وتتكاثر الكائنات المسببة للأمراض (الممرضات) وتتحور وراثيا بسرعة فتزيد من مقاومتها الوراثية لإصابة الأصناف الهجينة الجديدة. </a:t>
            </a:r>
          </a:p>
          <a:p>
            <a:pPr marL="0" indent="0" algn="just">
              <a:buNone/>
            </a:pPr>
            <a:r>
              <a:rPr lang="ar-SA" sz="2000" dirty="0"/>
              <a:t>7. إن ممارسات الإدارة الجيدة للمحاصيل وفهم سلوك ووبائيات أمراض النبات هي خط الدفاع الأول ضد مسببات الأمراض.</a:t>
            </a:r>
            <a:endParaRPr lang="en-US" sz="2000" dirty="0"/>
          </a:p>
          <a:p>
            <a:pPr marL="0" indent="0" algn="just">
              <a:buNone/>
            </a:pPr>
            <a:endParaRPr lang="en-US" sz="2000" dirty="0"/>
          </a:p>
          <a:p>
            <a:endParaRPr lang="ar-SA" sz="2000" dirty="0"/>
          </a:p>
        </p:txBody>
      </p:sp>
      <p:pic>
        <p:nvPicPr>
          <p:cNvPr id="4" name="Picture 4" descr="شعار الوقاية"/>
          <p:cNvPicPr>
            <a:picLocks noChangeAspect="1" noChangeArrowheads="1"/>
          </p:cNvPicPr>
          <p:nvPr/>
        </p:nvPicPr>
        <p:blipFill>
          <a:blip r:embed="rId2" cstate="print"/>
          <a:srcRect/>
          <a:stretch>
            <a:fillRect/>
          </a:stretch>
        </p:blipFill>
        <p:spPr bwMode="auto">
          <a:xfrm>
            <a:off x="8199816" y="63095"/>
            <a:ext cx="830260" cy="714957"/>
          </a:xfrm>
          <a:prstGeom prst="rect">
            <a:avLst/>
          </a:prstGeom>
          <a:noFill/>
          <a:ln w="9525">
            <a:noFill/>
            <a:miter lim="800000"/>
            <a:headEnd/>
            <a:tailEnd/>
          </a:ln>
        </p:spPr>
      </p:pic>
      <p:pic>
        <p:nvPicPr>
          <p:cNvPr id="5" name="Picture 3"/>
          <p:cNvPicPr>
            <a:picLocks noChangeAspect="1"/>
          </p:cNvPicPr>
          <p:nvPr/>
        </p:nvPicPr>
        <p:blipFill>
          <a:blip r:embed="rId3"/>
          <a:stretch>
            <a:fillRect/>
          </a:stretch>
        </p:blipFill>
        <p:spPr>
          <a:xfrm>
            <a:off x="0" y="8328"/>
            <a:ext cx="945595" cy="945595"/>
          </a:xfrm>
          <a:prstGeom prst="rect">
            <a:avLst/>
          </a:prstGeom>
        </p:spPr>
      </p:pic>
    </p:spTree>
    <p:extLst>
      <p:ext uri="{BB962C8B-B14F-4D97-AF65-F5344CB8AC3E}">
        <p14:creationId xmlns:p14="http://schemas.microsoft.com/office/powerpoint/2010/main" val="78209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91650">
              <a:srgbClr val="00B0F0"/>
            </a:gs>
            <a:gs pos="0">
              <a:srgbClr val="00B050"/>
            </a:gs>
            <a:gs pos="50000">
              <a:srgbClr val="92D05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a14="http://schemas.microsoft.com/office/drawing/2010/main" val="0"/>
              </a:ext>
            </a:extLst>
          </a:blip>
          <a:srcRect/>
          <a:stretch>
            <a:fillRect/>
          </a:stretch>
        </p:blipFill>
        <p:spPr bwMode="auto">
          <a:xfrm>
            <a:off x="838201" y="762000"/>
            <a:ext cx="7467600" cy="5410199"/>
          </a:xfrm>
          <a:prstGeom prst="rect">
            <a:avLst/>
          </a:prstGeom>
          <a:noFill/>
          <a:ln>
            <a:noFill/>
          </a:ln>
        </p:spPr>
      </p:pic>
      <p:pic>
        <p:nvPicPr>
          <p:cNvPr id="3" name="Picture 4" descr="شعار الوقاية"/>
          <p:cNvPicPr>
            <a:picLocks noChangeAspect="1" noChangeArrowheads="1"/>
          </p:cNvPicPr>
          <p:nvPr/>
        </p:nvPicPr>
        <p:blipFill>
          <a:blip r:embed="rId3" cstate="print"/>
          <a:srcRect/>
          <a:stretch>
            <a:fillRect/>
          </a:stretch>
        </p:blipFill>
        <p:spPr bwMode="auto">
          <a:xfrm>
            <a:off x="8199816" y="63095"/>
            <a:ext cx="830260" cy="714957"/>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0" y="8328"/>
            <a:ext cx="945595" cy="945595"/>
          </a:xfrm>
          <a:prstGeom prst="rect">
            <a:avLst/>
          </a:prstGeom>
        </p:spPr>
      </p:pic>
    </p:spTree>
    <p:extLst>
      <p:ext uri="{BB962C8B-B14F-4D97-AF65-F5344CB8AC3E}">
        <p14:creationId xmlns:p14="http://schemas.microsoft.com/office/powerpoint/2010/main" val="312886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F0">
            <a:alpha val="37000"/>
          </a:srgb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04037" y="1447800"/>
            <a:ext cx="8229600" cy="3916363"/>
          </a:xfrm>
        </p:spPr>
        <p:txBody>
          <a:bodyPr/>
          <a:lstStyle/>
          <a:p>
            <a:pPr marL="0" indent="0" algn="just">
              <a:buNone/>
            </a:pPr>
            <a:r>
              <a:rPr lang="ar-SA" b="1" dirty="0">
                <a:solidFill>
                  <a:srgbClr val="FF0000"/>
                </a:solidFill>
              </a:rPr>
              <a:t>2-1- اللفحة المتأخرة على البطاطس (لمحة تاريخية)</a:t>
            </a:r>
            <a:endParaRPr lang="en-US" b="1" dirty="0">
              <a:solidFill>
                <a:srgbClr val="FF0000"/>
              </a:solidFill>
            </a:endParaRPr>
          </a:p>
          <a:p>
            <a:pPr marL="0" indent="0" algn="just">
              <a:buNone/>
            </a:pPr>
            <a:r>
              <a:rPr lang="ar-SA" sz="2000" dirty="0"/>
              <a:t>إن شبيه الفطر (</a:t>
            </a:r>
            <a:r>
              <a:rPr lang="en-US" sz="2000" i="1" dirty="0" err="1"/>
              <a:t>Phytophthora</a:t>
            </a:r>
            <a:r>
              <a:rPr lang="en-US" sz="2000" i="1" dirty="0"/>
              <a:t> </a:t>
            </a:r>
            <a:r>
              <a:rPr lang="en-US" sz="2000" i="1" dirty="0" err="1"/>
              <a:t>infestans</a:t>
            </a:r>
            <a:r>
              <a:rPr lang="ar-SA" sz="2000" dirty="0"/>
              <a:t>) تسبب في إبادة محصول البطاطس تماما في شمال غرب أوربا وخاصة في إيرلندا عام (1845-1846م)  وأدى إلى إحداث مجاعة البطاطس الكبرى مما نجم عنه وفاة مليون من البشر وهجرة ما يربو على المليون الى بريطانيا، وكندا، والساحل الشرقي للأمريكيتين، حيث  انخفض عدد السكان ( 20%- 25% ) في تلك الفترة، لقد كان سبب وصول هذا الفطر لشمال غرب أوربا وخاصة ايرلندا عن طريق تقاوي بطاطس مستوردة من بيرو إلى بلجيكا أو فرنسا في عامي 1842و 1844م، علما بأن هذا المرض مسجل في المملكة العربية السعودية.</a:t>
            </a:r>
            <a:endParaRPr lang="en-US" sz="2000" dirty="0"/>
          </a:p>
          <a:p>
            <a:pPr algn="just"/>
            <a:endParaRPr lang="ar-SA" sz="2000" dirty="0"/>
          </a:p>
        </p:txBody>
      </p:sp>
      <p:pic>
        <p:nvPicPr>
          <p:cNvPr id="4" name="Picture 4" descr="شعار الوقاية"/>
          <p:cNvPicPr>
            <a:picLocks noChangeAspect="1" noChangeArrowheads="1"/>
          </p:cNvPicPr>
          <p:nvPr/>
        </p:nvPicPr>
        <p:blipFill>
          <a:blip r:embed="rId2" cstate="print"/>
          <a:srcRect/>
          <a:stretch>
            <a:fillRect/>
          </a:stretch>
        </p:blipFill>
        <p:spPr bwMode="auto">
          <a:xfrm>
            <a:off x="8199816" y="63095"/>
            <a:ext cx="830260" cy="714957"/>
          </a:xfrm>
          <a:prstGeom prst="rect">
            <a:avLst/>
          </a:prstGeom>
          <a:noFill/>
          <a:ln w="9525">
            <a:noFill/>
            <a:miter lim="800000"/>
            <a:headEnd/>
            <a:tailEnd/>
          </a:ln>
        </p:spPr>
      </p:pic>
      <p:pic>
        <p:nvPicPr>
          <p:cNvPr id="5" name="Picture 3"/>
          <p:cNvPicPr>
            <a:picLocks noChangeAspect="1"/>
          </p:cNvPicPr>
          <p:nvPr/>
        </p:nvPicPr>
        <p:blipFill>
          <a:blip r:embed="rId3"/>
          <a:stretch>
            <a:fillRect/>
          </a:stretch>
        </p:blipFill>
        <p:spPr>
          <a:xfrm>
            <a:off x="0" y="8328"/>
            <a:ext cx="945595" cy="945595"/>
          </a:xfrm>
          <a:prstGeom prst="rect">
            <a:avLst/>
          </a:prstGeom>
        </p:spPr>
      </p:pic>
    </p:spTree>
    <p:extLst>
      <p:ext uri="{BB962C8B-B14F-4D97-AF65-F5344CB8AC3E}">
        <p14:creationId xmlns:p14="http://schemas.microsoft.com/office/powerpoint/2010/main" val="2563971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531764" y="141244"/>
            <a:ext cx="8229600" cy="114300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1"/>
            <a:r>
              <a:rPr lang="ar-SA" sz="3600" b="1" dirty="0">
                <a:solidFill>
                  <a:srgbClr val="FF0000"/>
                </a:solidFill>
              </a:rPr>
              <a:t/>
            </a:r>
            <a:br>
              <a:rPr lang="ar-SA" sz="3600" b="1" dirty="0">
                <a:solidFill>
                  <a:srgbClr val="FF0000"/>
                </a:solidFill>
              </a:rPr>
            </a:br>
            <a:r>
              <a:rPr lang="ar-SA" sz="3600" b="1" dirty="0">
                <a:solidFill>
                  <a:srgbClr val="FF0000"/>
                </a:solidFill>
              </a:rPr>
              <a:t>مقدمة في وقاية  النبات 200 وقن :2 (2+0)</a:t>
            </a:r>
            <a:br>
              <a:rPr lang="ar-SA" sz="3600" b="1" dirty="0">
                <a:solidFill>
                  <a:srgbClr val="FF0000"/>
                </a:solidFill>
              </a:rPr>
            </a:br>
            <a:r>
              <a:rPr lang="ar-SA" sz="3600" b="1" dirty="0">
                <a:solidFill>
                  <a:srgbClr val="FF0000"/>
                </a:solidFill>
              </a:rPr>
              <a:t> </a:t>
            </a:r>
          </a:p>
        </p:txBody>
      </p:sp>
      <p:sp>
        <p:nvSpPr>
          <p:cNvPr id="3" name="مستطيل 2"/>
          <p:cNvSpPr/>
          <p:nvPr/>
        </p:nvSpPr>
        <p:spPr>
          <a:xfrm>
            <a:off x="808265" y="2396128"/>
            <a:ext cx="7323364" cy="3108543"/>
          </a:xfrm>
          <a:prstGeom prst="rect">
            <a:avLst/>
          </a:prstGeom>
        </p:spPr>
        <p:txBody>
          <a:bodyPr wrap="square">
            <a:spAutoFit/>
          </a:bodyPr>
          <a:lstStyle/>
          <a:p>
            <a:pPr marL="457200" indent="-457200" algn="just" rtl="1">
              <a:buFont typeface="Arial" panose="020B0604020202020204" pitchFamily="34" charset="0"/>
              <a:buChar char="•"/>
            </a:pPr>
            <a:r>
              <a:rPr lang="ar-SA" sz="2800" b="1" dirty="0">
                <a:solidFill>
                  <a:srgbClr val="0070C0"/>
                </a:solidFill>
              </a:rPr>
              <a:t>المخاطر الاقتصادية التي تسببها الآفات على النباتات والمحاصيل وأثرها على إنتاجية المحاصيل الزراعية، </a:t>
            </a:r>
            <a:r>
              <a:rPr lang="ar-SA" sz="2800" b="1" u="sng" dirty="0">
                <a:solidFill>
                  <a:srgbClr val="0070C0"/>
                </a:solidFill>
              </a:rPr>
              <a:t>أعراض الأمراض النباتية </a:t>
            </a:r>
            <a:r>
              <a:rPr lang="ar-SA" sz="2800" b="1" dirty="0">
                <a:solidFill>
                  <a:srgbClr val="0070C0"/>
                </a:solidFill>
              </a:rPr>
              <a:t>و</a:t>
            </a:r>
            <a:r>
              <a:rPr lang="ar-SA" sz="2800" b="1" u="sng" dirty="0">
                <a:solidFill>
                  <a:srgbClr val="0070C0"/>
                </a:solidFill>
              </a:rPr>
              <a:t>مسبباتها</a:t>
            </a:r>
            <a:r>
              <a:rPr lang="ar-SA" sz="2800" b="1" dirty="0">
                <a:solidFill>
                  <a:srgbClr val="0070C0"/>
                </a:solidFill>
              </a:rPr>
              <a:t> مع </a:t>
            </a:r>
            <a:r>
              <a:rPr lang="ar-SA" sz="2800" b="1" u="sng" dirty="0">
                <a:solidFill>
                  <a:srgbClr val="0070C0"/>
                </a:solidFill>
              </a:rPr>
              <a:t>نبذة موجزة عن بعض الأمراض النباتية المهمة.</a:t>
            </a:r>
            <a:r>
              <a:rPr lang="ar-SA" sz="2800" b="1" dirty="0"/>
              <a:t> </a:t>
            </a:r>
          </a:p>
          <a:p>
            <a:pPr marL="457200" indent="-457200" algn="just" rtl="1">
              <a:buFont typeface="Arial" panose="020B0604020202020204" pitchFamily="34" charset="0"/>
              <a:buChar char="•"/>
            </a:pPr>
            <a:r>
              <a:rPr lang="ar-SA" sz="2800" b="1" dirty="0"/>
              <a:t>علاقة الحشرات بعوائلها النباتية، طبيعة الضرر</a:t>
            </a:r>
            <a:r>
              <a:rPr lang="en-US" sz="2800" b="1" dirty="0"/>
              <a:t> </a:t>
            </a:r>
            <a:r>
              <a:rPr lang="ar-SA" sz="2800" b="1" dirty="0"/>
              <a:t>الذي تحدثه الحشرات للمحاصيل المختلفة، وأمثلة لها وأعراض الإصابة بها.</a:t>
            </a:r>
            <a:endParaRPr lang="ar-SA" sz="2800" dirty="0"/>
          </a:p>
        </p:txBody>
      </p:sp>
      <p:sp>
        <p:nvSpPr>
          <p:cNvPr id="4" name="مستطيل 3"/>
          <p:cNvSpPr/>
          <p:nvPr/>
        </p:nvSpPr>
        <p:spPr>
          <a:xfrm>
            <a:off x="702130" y="2269671"/>
            <a:ext cx="7568292" cy="3235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شكل بيضاوي 4"/>
          <p:cNvSpPr/>
          <p:nvPr/>
        </p:nvSpPr>
        <p:spPr>
          <a:xfrm>
            <a:off x="1077686" y="141244"/>
            <a:ext cx="7266214" cy="149977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Rectangle 5">
            <a:extLst>
              <a:ext uri="{FF2B5EF4-FFF2-40B4-BE49-F238E27FC236}">
                <a16:creationId xmlns:a16="http://schemas.microsoft.com/office/drawing/2014/main" xmlns="" id="{6824AB5C-EF22-404C-8871-AC90934E41D4}"/>
              </a:ext>
            </a:extLst>
          </p:cNvPr>
          <p:cNvSpPr/>
          <p:nvPr/>
        </p:nvSpPr>
        <p:spPr>
          <a:xfrm>
            <a:off x="2609764" y="1741471"/>
            <a:ext cx="3924472" cy="523220"/>
          </a:xfrm>
          <a:prstGeom prst="rect">
            <a:avLst/>
          </a:prstGeom>
          <a:ln>
            <a:solidFill>
              <a:srgbClr val="FF0000"/>
            </a:solidFill>
          </a:ln>
        </p:spPr>
        <p:txBody>
          <a:bodyPr wrap="none">
            <a:spAutoFit/>
          </a:bodyPr>
          <a:lstStyle/>
          <a:p>
            <a:r>
              <a:rPr lang="ar-SA" sz="2800" b="1" dirty="0"/>
              <a:t>يقدم هذا المقرر مادة علمية عن:</a:t>
            </a:r>
            <a:endParaRPr lang="en-US" sz="2800" dirty="0"/>
          </a:p>
        </p:txBody>
      </p:sp>
    </p:spTree>
    <p:extLst>
      <p:ext uri="{BB962C8B-B14F-4D97-AF65-F5344CB8AC3E}">
        <p14:creationId xmlns:p14="http://schemas.microsoft.com/office/powerpoint/2010/main" val="260595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9922" y="1447800"/>
            <a:ext cx="8229600" cy="4297363"/>
          </a:xfrm>
        </p:spPr>
        <p:txBody>
          <a:bodyPr/>
          <a:lstStyle/>
          <a:p>
            <a:pPr marL="0" indent="0" algn="just">
              <a:buNone/>
            </a:pPr>
            <a:r>
              <a:rPr lang="ar-SA" sz="2800" b="1" dirty="0">
                <a:solidFill>
                  <a:srgbClr val="0070C0"/>
                </a:solidFill>
                <a:latin typeface="Harrington" panose="04040505050A02020702" pitchFamily="82" charset="0"/>
                <a:ea typeface="MS Gothic" panose="020B0609070205080204" pitchFamily="49" charset="-128"/>
                <a:cs typeface="Mudir MT" pitchFamily="2" charset="-78"/>
              </a:rPr>
              <a:t>2-2- بعض المصطلحات في علم أمراض النبات</a:t>
            </a:r>
          </a:p>
          <a:p>
            <a:pPr marL="0" indent="0" algn="just">
              <a:buNone/>
            </a:pPr>
            <a:r>
              <a:rPr lang="ar-SA" sz="2800" b="1" dirty="0"/>
              <a:t>2-2-1- المرض النباتي </a:t>
            </a:r>
            <a:r>
              <a:rPr lang="en-US" sz="2800" b="1" dirty="0"/>
              <a:t>Plant Disease</a:t>
            </a:r>
            <a:endParaRPr lang="en-US" sz="2800" dirty="0"/>
          </a:p>
          <a:p>
            <a:pPr marL="0" indent="0" algn="just">
              <a:buNone/>
            </a:pPr>
            <a:r>
              <a:rPr lang="ar-SA" sz="2800" dirty="0"/>
              <a:t>يعرف المرض النباتي بأنه عملية (</a:t>
            </a:r>
            <a:r>
              <a:rPr lang="en-US" sz="2800" dirty="0"/>
              <a:t>Process</a:t>
            </a:r>
            <a:r>
              <a:rPr lang="ar-SA" sz="2800" dirty="0"/>
              <a:t>) خلل وظيفي في النبات، تنتج عن إثارة مستمرة (</a:t>
            </a:r>
            <a:r>
              <a:rPr lang="en-US" sz="2800" dirty="0"/>
              <a:t>Continuous irritation</a:t>
            </a:r>
            <a:r>
              <a:rPr lang="ar-SA" sz="2800" dirty="0"/>
              <a:t>) يحدثها المسبب المرضي، ينشأ عنها تأثيرات ضارة مختلفة على النباتات المصاب، وتنعكس على شكل أعراض مرضية. فالمرض النباتي إذا هو عملية فسيولوجية تؤثر على بعض أو كل الوظائف الحيوية في النبات، وبالتالي فهو يقلل أيضًا من العائد الاقتصادي للنبات.</a:t>
            </a:r>
            <a:endParaRPr lang="en-US" sz="2800" dirty="0"/>
          </a:p>
          <a:p>
            <a:endParaRPr lang="ar-SA" sz="2800" dirty="0"/>
          </a:p>
        </p:txBody>
      </p:sp>
      <p:pic>
        <p:nvPicPr>
          <p:cNvPr id="4" name="Picture 4" descr="شعار الوقاية"/>
          <p:cNvPicPr>
            <a:picLocks noChangeAspect="1" noChangeArrowheads="1"/>
          </p:cNvPicPr>
          <p:nvPr/>
        </p:nvPicPr>
        <p:blipFill>
          <a:blip r:embed="rId2" cstate="print"/>
          <a:srcRect/>
          <a:stretch>
            <a:fillRect/>
          </a:stretch>
        </p:blipFill>
        <p:spPr bwMode="auto">
          <a:xfrm>
            <a:off x="8199816" y="63095"/>
            <a:ext cx="830260" cy="714957"/>
          </a:xfrm>
          <a:prstGeom prst="rect">
            <a:avLst/>
          </a:prstGeom>
          <a:noFill/>
          <a:ln w="9525">
            <a:noFill/>
            <a:miter lim="800000"/>
            <a:headEnd/>
            <a:tailEnd/>
          </a:ln>
        </p:spPr>
      </p:pic>
      <p:pic>
        <p:nvPicPr>
          <p:cNvPr id="5" name="Picture 3"/>
          <p:cNvPicPr>
            <a:picLocks noChangeAspect="1"/>
          </p:cNvPicPr>
          <p:nvPr/>
        </p:nvPicPr>
        <p:blipFill>
          <a:blip r:embed="rId3"/>
          <a:stretch>
            <a:fillRect/>
          </a:stretch>
        </p:blipFill>
        <p:spPr>
          <a:xfrm>
            <a:off x="0" y="8328"/>
            <a:ext cx="945595" cy="945595"/>
          </a:xfrm>
          <a:prstGeom prst="rect">
            <a:avLst/>
          </a:prstGeom>
        </p:spPr>
      </p:pic>
    </p:spTree>
    <p:extLst>
      <p:ext uri="{BB962C8B-B14F-4D97-AF65-F5344CB8AC3E}">
        <p14:creationId xmlns:p14="http://schemas.microsoft.com/office/powerpoint/2010/main" val="144489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046" y="1143000"/>
            <a:ext cx="8229600" cy="4754563"/>
          </a:xfrm>
        </p:spPr>
        <p:txBody>
          <a:bodyPr/>
          <a:lstStyle/>
          <a:p>
            <a:pPr marL="0" indent="0">
              <a:buNone/>
            </a:pPr>
            <a:r>
              <a:rPr lang="ar-SA" sz="2400" b="1" dirty="0"/>
              <a:t>2-2-2- الضرر </a:t>
            </a:r>
            <a:r>
              <a:rPr lang="en-US" sz="2400" b="1" dirty="0"/>
              <a:t>Injury </a:t>
            </a:r>
            <a:endParaRPr lang="en-US" sz="2400" dirty="0"/>
          </a:p>
          <a:p>
            <a:pPr marL="0" indent="0">
              <a:buNone/>
            </a:pPr>
            <a:r>
              <a:rPr lang="ar-SA" sz="2400" dirty="0"/>
              <a:t>حالة (حادثة) يتضرر منها النبات وقت حدوثها ، تنتج عند تعرضه للعامل المسبب للضرر كتغذية الجراد مثلاً، أو أي أضرار ميكانيكية ناتجة عن الآلات الزراعية وغيرها. </a:t>
            </a:r>
            <a:endParaRPr lang="en-US" sz="2400" dirty="0"/>
          </a:p>
          <a:p>
            <a:pPr marL="0" indent="0">
              <a:buNone/>
            </a:pPr>
            <a:r>
              <a:rPr lang="ar-SA" sz="2400" b="1" dirty="0"/>
              <a:t>2-2-3- المسبب المرضي </a:t>
            </a:r>
            <a:r>
              <a:rPr lang="en-US" sz="2400" b="1" dirty="0"/>
              <a:t>Pathogen </a:t>
            </a:r>
            <a:endParaRPr lang="en-US" sz="2400" dirty="0"/>
          </a:p>
          <a:p>
            <a:pPr marL="0" indent="0">
              <a:buNone/>
            </a:pPr>
            <a:r>
              <a:rPr lang="ar-SA" sz="2400" dirty="0"/>
              <a:t>المسببات المرضية هي كائنات حية ممرضة، أو كيانات ممرضة (مسببات مرضية معدية مثل الفيروسات)، أو مسببات ممرضة غير حية (مسببات ممرضة غير معدية)، قادرة على إحداث مرض في النبات.</a:t>
            </a:r>
            <a:endParaRPr lang="en-US" sz="2400" dirty="0"/>
          </a:p>
          <a:p>
            <a:pPr marL="0" indent="0">
              <a:buNone/>
            </a:pPr>
            <a:r>
              <a:rPr lang="ar-SA" sz="2400" b="1" dirty="0"/>
              <a:t>2-2-4- الطفيل </a:t>
            </a:r>
            <a:r>
              <a:rPr lang="en-US" sz="2400" b="1" dirty="0"/>
              <a:t>Parasite</a:t>
            </a:r>
            <a:endParaRPr lang="en-US" sz="2400" dirty="0"/>
          </a:p>
          <a:p>
            <a:pPr marL="0" indent="0">
              <a:buNone/>
            </a:pPr>
            <a:r>
              <a:rPr lang="ar-SA" sz="2400" dirty="0"/>
              <a:t>يعرف الطفيل بأنه أي كائن حي يعيش مع، أو بداخل، أو على كائن حي آخر (العائل) يستمد غذاءه من عائله، حيث تنشأ بينهما علاقة بيولوجية غذائية.</a:t>
            </a:r>
          </a:p>
          <a:p>
            <a:pPr marL="0" indent="0">
              <a:buNone/>
            </a:pPr>
            <a:endParaRPr lang="ar-SA" sz="2400" dirty="0"/>
          </a:p>
        </p:txBody>
      </p:sp>
      <p:pic>
        <p:nvPicPr>
          <p:cNvPr id="4" name="Picture 4" descr="شعار الوقاية"/>
          <p:cNvPicPr>
            <a:picLocks noChangeAspect="1" noChangeArrowheads="1"/>
          </p:cNvPicPr>
          <p:nvPr/>
        </p:nvPicPr>
        <p:blipFill>
          <a:blip r:embed="rId2" cstate="print"/>
          <a:srcRect/>
          <a:stretch>
            <a:fillRect/>
          </a:stretch>
        </p:blipFill>
        <p:spPr bwMode="auto">
          <a:xfrm>
            <a:off x="8199816" y="63095"/>
            <a:ext cx="830260" cy="714957"/>
          </a:xfrm>
          <a:prstGeom prst="rect">
            <a:avLst/>
          </a:prstGeom>
          <a:noFill/>
          <a:ln w="9525">
            <a:noFill/>
            <a:miter lim="800000"/>
            <a:headEnd/>
            <a:tailEnd/>
          </a:ln>
        </p:spPr>
      </p:pic>
      <p:pic>
        <p:nvPicPr>
          <p:cNvPr id="5" name="Picture 3"/>
          <p:cNvPicPr>
            <a:picLocks noChangeAspect="1"/>
          </p:cNvPicPr>
          <p:nvPr/>
        </p:nvPicPr>
        <p:blipFill>
          <a:blip r:embed="rId3"/>
          <a:stretch>
            <a:fillRect/>
          </a:stretch>
        </p:blipFill>
        <p:spPr>
          <a:xfrm>
            <a:off x="0" y="8328"/>
            <a:ext cx="945595" cy="945595"/>
          </a:xfrm>
          <a:prstGeom prst="rect">
            <a:avLst/>
          </a:prstGeom>
        </p:spPr>
      </p:pic>
    </p:spTree>
    <p:extLst>
      <p:ext uri="{BB962C8B-B14F-4D97-AF65-F5344CB8AC3E}">
        <p14:creationId xmlns:p14="http://schemas.microsoft.com/office/powerpoint/2010/main" val="3764233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1371600"/>
            <a:ext cx="7543800" cy="3886200"/>
          </a:xfrm>
        </p:spPr>
        <p:txBody>
          <a:bodyPr/>
          <a:lstStyle/>
          <a:p>
            <a:pPr marL="0" indent="0" algn="just">
              <a:buNone/>
            </a:pPr>
            <a:r>
              <a:rPr lang="ar-SA" sz="2800" b="1" dirty="0"/>
              <a:t>2-2-5- المثلث المرضي </a:t>
            </a:r>
            <a:r>
              <a:rPr lang="en-US" sz="2800" b="1" dirty="0"/>
              <a:t>Disease triangle </a:t>
            </a:r>
            <a:endParaRPr lang="en-US" sz="2800" dirty="0"/>
          </a:p>
          <a:p>
            <a:pPr marL="0" indent="0" algn="just">
              <a:buNone/>
            </a:pPr>
            <a:r>
              <a:rPr lang="ar-SA" sz="2800" dirty="0"/>
              <a:t>اقتضت حكمة الله على أن أي مرض يصيب (الانسان أو الحيوان أو منتجاته أو النبات أو منتجاته) لا يحدث الا بتوفر ثلاثة عوامل تتوافق فيما بينها، وفي مجال الامراض النباتية لا يحدث المرض إلا بتوافق العوامل الثلاثة الاتية: </a:t>
            </a:r>
            <a:endParaRPr lang="en-US" sz="2800" dirty="0"/>
          </a:p>
          <a:p>
            <a:pPr marL="0" lvl="0" indent="0" algn="just">
              <a:buNone/>
            </a:pPr>
            <a:r>
              <a:rPr lang="ar-SA" sz="2800" dirty="0"/>
              <a:t>العائل أو النبات القابل للإصابة.  </a:t>
            </a:r>
            <a:endParaRPr lang="en-US" sz="2800" dirty="0"/>
          </a:p>
          <a:p>
            <a:pPr marL="0" lvl="0" indent="0" algn="just">
              <a:buNone/>
            </a:pPr>
            <a:r>
              <a:rPr lang="ar-SA" sz="2800" dirty="0"/>
              <a:t> المسبب المرضي القادر على إحداث المرض.  </a:t>
            </a:r>
            <a:endParaRPr lang="en-US" sz="2800" dirty="0"/>
          </a:p>
          <a:p>
            <a:pPr marL="0" lvl="0" indent="0" algn="just">
              <a:buNone/>
            </a:pPr>
            <a:r>
              <a:rPr lang="ar-SA" sz="2800" dirty="0"/>
              <a:t>الظروف البيئية المناسبة لحدوث المرض.</a:t>
            </a:r>
            <a:endParaRPr lang="en-US" sz="2800" dirty="0"/>
          </a:p>
          <a:p>
            <a:pPr marL="0" indent="0" algn="just">
              <a:buNone/>
            </a:pPr>
            <a:endParaRPr lang="ar-SA" sz="2800" dirty="0"/>
          </a:p>
        </p:txBody>
      </p:sp>
      <p:pic>
        <p:nvPicPr>
          <p:cNvPr id="4" name="Picture 4" descr="شعار الوقاية"/>
          <p:cNvPicPr>
            <a:picLocks noChangeAspect="1" noChangeArrowheads="1"/>
          </p:cNvPicPr>
          <p:nvPr/>
        </p:nvPicPr>
        <p:blipFill>
          <a:blip r:embed="rId2" cstate="print"/>
          <a:srcRect/>
          <a:stretch>
            <a:fillRect/>
          </a:stretch>
        </p:blipFill>
        <p:spPr bwMode="auto">
          <a:xfrm>
            <a:off x="8199816" y="63095"/>
            <a:ext cx="830260" cy="714957"/>
          </a:xfrm>
          <a:prstGeom prst="rect">
            <a:avLst/>
          </a:prstGeom>
          <a:noFill/>
          <a:ln w="9525">
            <a:noFill/>
            <a:miter lim="800000"/>
            <a:headEnd/>
            <a:tailEnd/>
          </a:ln>
        </p:spPr>
      </p:pic>
      <p:pic>
        <p:nvPicPr>
          <p:cNvPr id="5" name="Picture 3"/>
          <p:cNvPicPr>
            <a:picLocks noChangeAspect="1"/>
          </p:cNvPicPr>
          <p:nvPr/>
        </p:nvPicPr>
        <p:blipFill>
          <a:blip r:embed="rId3"/>
          <a:stretch>
            <a:fillRect/>
          </a:stretch>
        </p:blipFill>
        <p:spPr>
          <a:xfrm>
            <a:off x="0" y="8328"/>
            <a:ext cx="945595" cy="945595"/>
          </a:xfrm>
          <a:prstGeom prst="rect">
            <a:avLst/>
          </a:prstGeom>
        </p:spPr>
      </p:pic>
    </p:spTree>
    <p:extLst>
      <p:ext uri="{BB962C8B-B14F-4D97-AF65-F5344CB8AC3E}">
        <p14:creationId xmlns:p14="http://schemas.microsoft.com/office/powerpoint/2010/main" val="2722840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wdUpDiag">
          <a:fgClr>
            <a:srgbClr val="00B0F0"/>
          </a:fgClr>
          <a:bgClr>
            <a:schemeClr val="bg1"/>
          </a:bgClr>
        </a:pattFill>
        <a:effectLst/>
      </p:bgPr>
    </p:bg>
    <p:spTree>
      <p:nvGrpSpPr>
        <p:cNvPr id="1" name=""/>
        <p:cNvGrpSpPr/>
        <p:nvPr/>
      </p:nvGrpSpPr>
      <p:grpSpPr>
        <a:xfrm>
          <a:off x="0" y="0"/>
          <a:ext cx="0" cy="0"/>
          <a:chOff x="0" y="0"/>
          <a:chExt cx="0" cy="0"/>
        </a:xfrm>
      </p:grpSpPr>
      <p:pic>
        <p:nvPicPr>
          <p:cNvPr id="2" name="صورة 1" descr="المثلث المرضي"/>
          <p:cNvPicPr/>
          <p:nvPr/>
        </p:nvPicPr>
        <p:blipFill>
          <a:blip r:embed="rId2">
            <a:extLst>
              <a:ext uri="{28A0092B-C50C-407E-A947-70E740481C1C}">
                <a14:useLocalDpi xmlns:a14="http://schemas.microsoft.com/office/drawing/2010/main" val="0"/>
              </a:ext>
            </a:extLst>
          </a:blip>
          <a:srcRect/>
          <a:stretch>
            <a:fillRect/>
          </a:stretch>
        </p:blipFill>
        <p:spPr bwMode="auto">
          <a:xfrm>
            <a:off x="1781175" y="838200"/>
            <a:ext cx="5581650" cy="5029200"/>
          </a:xfrm>
          <a:prstGeom prst="rect">
            <a:avLst/>
          </a:prstGeom>
          <a:noFill/>
          <a:ln>
            <a:noFill/>
          </a:ln>
        </p:spPr>
      </p:pic>
      <p:pic>
        <p:nvPicPr>
          <p:cNvPr id="3" name="Picture 4" descr="شعار الوقاية"/>
          <p:cNvPicPr>
            <a:picLocks noChangeAspect="1" noChangeArrowheads="1"/>
          </p:cNvPicPr>
          <p:nvPr/>
        </p:nvPicPr>
        <p:blipFill>
          <a:blip r:embed="rId3" cstate="print"/>
          <a:srcRect/>
          <a:stretch>
            <a:fillRect/>
          </a:stretch>
        </p:blipFill>
        <p:spPr bwMode="auto">
          <a:xfrm>
            <a:off x="8199816" y="63095"/>
            <a:ext cx="830260" cy="714957"/>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0" y="8328"/>
            <a:ext cx="945595" cy="945595"/>
          </a:xfrm>
          <a:prstGeom prst="rect">
            <a:avLst/>
          </a:prstGeom>
        </p:spPr>
      </p:pic>
      <p:sp>
        <p:nvSpPr>
          <p:cNvPr id="5" name="مستطيل 4"/>
          <p:cNvSpPr/>
          <p:nvPr/>
        </p:nvSpPr>
        <p:spPr>
          <a:xfrm>
            <a:off x="1781175" y="5867400"/>
            <a:ext cx="5581650" cy="215444"/>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Webster, J., &amp; Weber, R. (2007). Introduction to fungi. Cambridge University Press.</a:t>
            </a:r>
            <a:r>
              <a:rPr kumimoji="0" lang="ar-SA" sz="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endParaRPr kumimoji="0" lang="en-US" sz="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23165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wdDnDiag">
          <a:fgClr>
            <a:srgbClr val="00B0F0"/>
          </a:fgClr>
          <a:bgClr>
            <a:schemeClr val="bg1"/>
          </a:bgClr>
        </a:pattFill>
        <a:effectLst/>
      </p:bgPr>
    </p:bg>
    <p:spTree>
      <p:nvGrpSpPr>
        <p:cNvPr id="1" name=""/>
        <p:cNvGrpSpPr/>
        <p:nvPr/>
      </p:nvGrpSpPr>
      <p:grpSpPr>
        <a:xfrm>
          <a:off x="0" y="0"/>
          <a:ext cx="0" cy="0"/>
          <a:chOff x="0" y="0"/>
          <a:chExt cx="0" cy="0"/>
        </a:xfrm>
      </p:grpSpPr>
      <p:pic>
        <p:nvPicPr>
          <p:cNvPr id="2" name="صورة 1" descr="C:\Users\fayahya\Desktop\المثلث المرضي جديد.jpg"/>
          <p:cNvPicPr/>
          <p:nvPr/>
        </p:nvPicPr>
        <p:blipFill rotWithShape="1">
          <a:blip r:embed="rId2">
            <a:extLst>
              <a:ext uri="{28A0092B-C50C-407E-A947-70E740481C1C}">
                <a14:useLocalDpi xmlns:a14="http://schemas.microsoft.com/office/drawing/2010/main" val="0"/>
              </a:ext>
            </a:extLst>
          </a:blip>
          <a:srcRect l="11134" t="7672" r="8625" b="12231"/>
          <a:stretch/>
        </p:blipFill>
        <p:spPr bwMode="auto">
          <a:xfrm>
            <a:off x="1600200" y="838200"/>
            <a:ext cx="6248399" cy="5257800"/>
          </a:xfrm>
          <a:prstGeom prst="rect">
            <a:avLst/>
          </a:prstGeom>
          <a:ln w="28575"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3" name="Picture 4" descr="شعار الوقاية"/>
          <p:cNvPicPr>
            <a:picLocks noChangeAspect="1" noChangeArrowheads="1"/>
          </p:cNvPicPr>
          <p:nvPr/>
        </p:nvPicPr>
        <p:blipFill>
          <a:blip r:embed="rId3" cstate="print"/>
          <a:srcRect/>
          <a:stretch>
            <a:fillRect/>
          </a:stretch>
        </p:blipFill>
        <p:spPr bwMode="auto">
          <a:xfrm>
            <a:off x="8199816" y="63095"/>
            <a:ext cx="830260" cy="714957"/>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0" y="8328"/>
            <a:ext cx="945595" cy="945595"/>
          </a:xfrm>
          <a:prstGeom prst="rect">
            <a:avLst/>
          </a:prstGeom>
        </p:spPr>
      </p:pic>
    </p:spTree>
    <p:extLst>
      <p:ext uri="{BB962C8B-B14F-4D97-AF65-F5344CB8AC3E}">
        <p14:creationId xmlns:p14="http://schemas.microsoft.com/office/powerpoint/2010/main" val="2827523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4" y="2800351"/>
            <a:ext cx="7429500" cy="2090432"/>
          </a:xfrm>
        </p:spPr>
        <p:txBody>
          <a:bodyPr>
            <a:noAutofit/>
          </a:bodyPr>
          <a:lstStyle/>
          <a:p>
            <a:pPr algn="just" rtl="1">
              <a:lnSpc>
                <a:spcPct val="150000"/>
              </a:lnSpc>
              <a:spcBef>
                <a:spcPts val="0"/>
              </a:spcBef>
            </a:pPr>
            <a:r>
              <a:rPr lang="ar-SA" sz="2800" b="1" dirty="0">
                <a:solidFill>
                  <a:srgbClr val="00B050"/>
                </a:solidFill>
              </a:rPr>
              <a:t>الأساليب المتداولة في مكافحة الآفات الزراعية والتعريف بالمبيدات وتوقيت استعمالها، والتطبيق الحقلي للمبيدات، والإرشادات الخاصة بالتعامل مع المبيدات. </a:t>
            </a:r>
          </a:p>
        </p:txBody>
      </p:sp>
      <p:pic>
        <p:nvPicPr>
          <p:cNvPr id="4" name="Picture 4" descr="شعار الوقاية"/>
          <p:cNvPicPr>
            <a:picLocks noChangeAspect="1" noChangeArrowheads="1"/>
          </p:cNvPicPr>
          <p:nvPr/>
        </p:nvPicPr>
        <p:blipFill>
          <a:blip r:embed="rId2" cstate="print"/>
          <a:srcRect/>
          <a:stretch>
            <a:fillRect/>
          </a:stretch>
        </p:blipFill>
        <p:spPr bwMode="auto">
          <a:xfrm>
            <a:off x="8375129" y="68422"/>
            <a:ext cx="720582" cy="620510"/>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0" y="41957"/>
            <a:ext cx="759709" cy="759709"/>
          </a:xfrm>
          <a:prstGeom prst="rect">
            <a:avLst/>
          </a:prstGeom>
        </p:spPr>
      </p:pic>
      <p:sp>
        <p:nvSpPr>
          <p:cNvPr id="7" name="مستطيل مستدير الزوايا 6"/>
          <p:cNvSpPr/>
          <p:nvPr/>
        </p:nvSpPr>
        <p:spPr>
          <a:xfrm>
            <a:off x="529249" y="2596243"/>
            <a:ext cx="7845879" cy="25390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Title 1"/>
          <p:cNvSpPr txBox="1">
            <a:spLocks/>
          </p:cNvSpPr>
          <p:nvPr/>
        </p:nvSpPr>
        <p:spPr>
          <a:xfrm>
            <a:off x="531764" y="141244"/>
            <a:ext cx="8229600" cy="114300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1"/>
            <a:r>
              <a:rPr lang="ar-SA" sz="3600" b="1" dirty="0">
                <a:solidFill>
                  <a:srgbClr val="FF0000"/>
                </a:solidFill>
              </a:rPr>
              <a:t/>
            </a:r>
            <a:br>
              <a:rPr lang="ar-SA" sz="3600" b="1" dirty="0">
                <a:solidFill>
                  <a:srgbClr val="FF0000"/>
                </a:solidFill>
              </a:rPr>
            </a:br>
            <a:r>
              <a:rPr lang="ar-SA" sz="3600" b="1" dirty="0">
                <a:solidFill>
                  <a:srgbClr val="FF0000"/>
                </a:solidFill>
              </a:rPr>
              <a:t>مقدمة في وقاية  النبات 200 وقن :2 (2+0)</a:t>
            </a:r>
            <a:br>
              <a:rPr lang="ar-SA" sz="3600" b="1" dirty="0">
                <a:solidFill>
                  <a:srgbClr val="FF0000"/>
                </a:solidFill>
              </a:rPr>
            </a:br>
            <a:r>
              <a:rPr lang="ar-SA" sz="3600" b="1" dirty="0">
                <a:solidFill>
                  <a:srgbClr val="FF0000"/>
                </a:solidFill>
              </a:rPr>
              <a:t> </a:t>
            </a:r>
          </a:p>
        </p:txBody>
      </p:sp>
      <p:sp>
        <p:nvSpPr>
          <p:cNvPr id="9" name="شكل بيضاوي 8"/>
          <p:cNvSpPr/>
          <p:nvPr/>
        </p:nvSpPr>
        <p:spPr>
          <a:xfrm>
            <a:off x="1077686" y="141244"/>
            <a:ext cx="7266214" cy="149977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3">
            <a:extLst>
              <a:ext uri="{FF2B5EF4-FFF2-40B4-BE49-F238E27FC236}">
                <a16:creationId xmlns:a16="http://schemas.microsoft.com/office/drawing/2014/main" xmlns="" id="{BE3BA67E-D181-412F-9871-43E16AF70997}"/>
              </a:ext>
            </a:extLst>
          </p:cNvPr>
          <p:cNvSpPr/>
          <p:nvPr/>
        </p:nvSpPr>
        <p:spPr>
          <a:xfrm>
            <a:off x="7940054" y="2120993"/>
            <a:ext cx="473206" cy="369332"/>
          </a:xfrm>
          <a:prstGeom prst="rect">
            <a:avLst/>
          </a:prstGeom>
        </p:spPr>
        <p:txBody>
          <a:bodyPr wrap="none">
            <a:spAutoFit/>
          </a:bodyPr>
          <a:lstStyle/>
          <a:p>
            <a:r>
              <a:rPr lang="ar-SA" b="1" dirty="0"/>
              <a:t>تابع</a:t>
            </a:r>
            <a:endParaRPr lang="ar-SA" dirty="0"/>
          </a:p>
        </p:txBody>
      </p:sp>
      <p:sp>
        <p:nvSpPr>
          <p:cNvPr id="11" name="شكل بيضاوي 4">
            <a:extLst>
              <a:ext uri="{FF2B5EF4-FFF2-40B4-BE49-F238E27FC236}">
                <a16:creationId xmlns:a16="http://schemas.microsoft.com/office/drawing/2014/main" xmlns="" id="{EF93E0DA-BB98-4D71-8189-EF4440373EE9}"/>
              </a:ext>
            </a:extLst>
          </p:cNvPr>
          <p:cNvSpPr/>
          <p:nvPr/>
        </p:nvSpPr>
        <p:spPr>
          <a:xfrm>
            <a:off x="7972550" y="2023991"/>
            <a:ext cx="408214" cy="563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Rectangle 12">
            <a:extLst>
              <a:ext uri="{FF2B5EF4-FFF2-40B4-BE49-F238E27FC236}">
                <a16:creationId xmlns:a16="http://schemas.microsoft.com/office/drawing/2014/main" xmlns="" id="{1FBC06DC-FD02-4055-BABB-038DD81A6C3D}"/>
              </a:ext>
            </a:extLst>
          </p:cNvPr>
          <p:cNvSpPr/>
          <p:nvPr/>
        </p:nvSpPr>
        <p:spPr>
          <a:xfrm>
            <a:off x="2609764" y="2044048"/>
            <a:ext cx="3924472" cy="523220"/>
          </a:xfrm>
          <a:prstGeom prst="rect">
            <a:avLst/>
          </a:prstGeom>
          <a:ln>
            <a:solidFill>
              <a:srgbClr val="FF0000"/>
            </a:solidFill>
          </a:ln>
        </p:spPr>
        <p:txBody>
          <a:bodyPr wrap="none">
            <a:spAutoFit/>
          </a:bodyPr>
          <a:lstStyle/>
          <a:p>
            <a:r>
              <a:rPr lang="ar-SA" sz="2800" b="1" dirty="0"/>
              <a:t>يقدم هذا المقرر مادة علمية عن:</a:t>
            </a:r>
            <a:endParaRPr lang="en-US" sz="2800" dirty="0"/>
          </a:p>
        </p:txBody>
      </p:sp>
    </p:spTree>
    <p:extLst>
      <p:ext uri="{BB962C8B-B14F-4D97-AF65-F5344CB8AC3E}">
        <p14:creationId xmlns:p14="http://schemas.microsoft.com/office/powerpoint/2010/main" val="3426790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openDmnd">
          <a:fgClr>
            <a:schemeClr val="accent6"/>
          </a:fgClr>
          <a:bgClr>
            <a:schemeClr val="accent4">
              <a:lumMod val="50000"/>
            </a:schemeClr>
          </a:bgClr>
        </a:pattFill>
        <a:effectLst/>
      </p:bgPr>
    </p:bg>
    <p:spTree>
      <p:nvGrpSpPr>
        <p:cNvPr id="1" name=""/>
        <p:cNvGrpSpPr/>
        <p:nvPr/>
      </p:nvGrpSpPr>
      <p:grpSpPr>
        <a:xfrm>
          <a:off x="0" y="0"/>
          <a:ext cx="0" cy="0"/>
          <a:chOff x="0" y="0"/>
          <a:chExt cx="0" cy="0"/>
        </a:xfrm>
      </p:grpSpPr>
      <p:pic>
        <p:nvPicPr>
          <p:cNvPr id="3" name="Picture 4" descr="شعار الوقاية"/>
          <p:cNvPicPr>
            <a:picLocks noChangeAspect="1" noChangeArrowheads="1"/>
          </p:cNvPicPr>
          <p:nvPr/>
        </p:nvPicPr>
        <p:blipFill>
          <a:blip r:embed="rId2" cstate="print"/>
          <a:srcRect/>
          <a:stretch>
            <a:fillRect/>
          </a:stretch>
        </p:blipFill>
        <p:spPr bwMode="auto">
          <a:xfrm>
            <a:off x="8199816" y="63095"/>
            <a:ext cx="830260" cy="714957"/>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0" y="8328"/>
            <a:ext cx="945595" cy="945595"/>
          </a:xfrm>
          <a:prstGeom prst="rect">
            <a:avLst/>
          </a:prstGeom>
        </p:spPr>
      </p:pic>
      <p:sp>
        <p:nvSpPr>
          <p:cNvPr id="9" name="Rectangle 3"/>
          <p:cNvSpPr txBox="1">
            <a:spLocks noChangeArrowheads="1"/>
          </p:cNvSpPr>
          <p:nvPr/>
        </p:nvSpPr>
        <p:spPr>
          <a:xfrm>
            <a:off x="747947" y="420573"/>
            <a:ext cx="7239000" cy="110358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lnSpc>
                <a:spcPct val="100000"/>
              </a:lnSpc>
              <a:spcBef>
                <a:spcPts val="0"/>
              </a:spcBef>
              <a:buFont typeface="Arial" panose="020B0604020202020204" pitchFamily="34" charset="0"/>
              <a:buNone/>
            </a:pPr>
            <a:r>
              <a:rPr lang="ar-SA" sz="4000" b="1" dirty="0">
                <a:solidFill>
                  <a:srgbClr val="002060"/>
                </a:solidFill>
                <a:latin typeface="Sakkal Majalla" panose="02000000000000000000" pitchFamily="2" charset="-78"/>
                <a:ea typeface="+mj-ea"/>
                <a:cs typeface="Sakkal Majalla" panose="02000000000000000000" pitchFamily="2" charset="-78"/>
              </a:rPr>
              <a:t>محتويات الجزء الأول </a:t>
            </a:r>
          </a:p>
          <a:p>
            <a:pPr marL="0" indent="0" algn="ctr" rtl="1">
              <a:lnSpc>
                <a:spcPct val="100000"/>
              </a:lnSpc>
              <a:spcBef>
                <a:spcPts val="0"/>
              </a:spcBef>
              <a:buFont typeface="Arial" panose="020B0604020202020204" pitchFamily="34" charset="0"/>
              <a:buNone/>
            </a:pPr>
            <a:r>
              <a:rPr lang="ar-SA" sz="4000" b="1" dirty="0">
                <a:solidFill>
                  <a:srgbClr val="002060"/>
                </a:solidFill>
                <a:latin typeface="Sakkal Majalla" panose="02000000000000000000" pitchFamily="2" charset="-78"/>
                <a:ea typeface="+mj-ea"/>
                <a:cs typeface="Sakkal Majalla" panose="02000000000000000000" pitchFamily="2" charset="-78"/>
              </a:rPr>
              <a:t>من المقرر (الأمراض النباتية)</a:t>
            </a:r>
          </a:p>
        </p:txBody>
      </p:sp>
      <p:graphicFrame>
        <p:nvGraphicFramePr>
          <p:cNvPr id="2" name="Table 1"/>
          <p:cNvGraphicFramePr>
            <a:graphicFrameLocks noGrp="1"/>
          </p:cNvGraphicFramePr>
          <p:nvPr>
            <p:extLst>
              <p:ext uri="{D42A27DB-BD31-4B8C-83A1-F6EECF244321}">
                <p14:modId xmlns:p14="http://schemas.microsoft.com/office/powerpoint/2010/main" val="1591380341"/>
              </p:ext>
            </p:extLst>
          </p:nvPr>
        </p:nvGraphicFramePr>
        <p:xfrm>
          <a:off x="261611" y="2028230"/>
          <a:ext cx="8211671" cy="1843024"/>
        </p:xfrm>
        <a:graphic>
          <a:graphicData uri="http://schemas.openxmlformats.org/drawingml/2006/table">
            <a:tbl>
              <a:tblPr firstRow="1" bandRow="1">
                <a:tableStyleId>{22838BEF-8BB2-4498-84A7-C5851F593DF1}</a:tableStyleId>
              </a:tblPr>
              <a:tblGrid>
                <a:gridCol w="6424939">
                  <a:extLst>
                    <a:ext uri="{9D8B030D-6E8A-4147-A177-3AD203B41FA5}">
                      <a16:colId xmlns:a16="http://schemas.microsoft.com/office/drawing/2014/main" xmlns="" val="1551133262"/>
                    </a:ext>
                  </a:extLst>
                </a:gridCol>
                <a:gridCol w="1786732">
                  <a:extLst>
                    <a:ext uri="{9D8B030D-6E8A-4147-A177-3AD203B41FA5}">
                      <a16:colId xmlns:a16="http://schemas.microsoft.com/office/drawing/2014/main" xmlns="" val="1096030144"/>
                    </a:ext>
                  </a:extLst>
                </a:gridCol>
              </a:tblGrid>
              <a:tr h="370840">
                <a:tc>
                  <a:txBody>
                    <a:bodyPr/>
                    <a:lstStyle/>
                    <a:p>
                      <a:pPr algn="r" rtl="1">
                        <a:lnSpc>
                          <a:spcPct val="115000"/>
                        </a:lnSpc>
                        <a:spcAft>
                          <a:spcPts val="0"/>
                        </a:spcAft>
                      </a:pPr>
                      <a:r>
                        <a:rPr lang="ar-SA" sz="1400" b="1" kern="1200" dirty="0">
                          <a:effectLst/>
                        </a:rPr>
                        <a:t>أهمية علوم وقاية النبات للحياة الانسانية.</a:t>
                      </a:r>
                    </a:p>
                    <a:p>
                      <a:pPr marL="0" marR="0" lvl="0" indent="0" algn="r" defTabSz="685800" rtl="1" eaLnBrk="1" fontAlgn="auto" latinLnBrk="0" hangingPunct="1">
                        <a:lnSpc>
                          <a:spcPct val="115000"/>
                        </a:lnSpc>
                        <a:spcBef>
                          <a:spcPts val="0"/>
                        </a:spcBef>
                        <a:spcAft>
                          <a:spcPts val="0"/>
                        </a:spcAft>
                        <a:buClrTx/>
                        <a:buSzTx/>
                        <a:buFontTx/>
                        <a:buNone/>
                        <a:tabLst/>
                        <a:defRPr/>
                      </a:pPr>
                      <a:r>
                        <a:rPr lang="ar-SA" sz="1400" b="1" kern="1200" dirty="0">
                          <a:effectLst/>
                        </a:rPr>
                        <a:t>أهمية علم أمراض النبات. </a:t>
                      </a:r>
                      <a:endParaRPr lang="en-US" sz="1400" b="1" kern="1200" dirty="0">
                        <a:effectLst/>
                      </a:endParaRPr>
                    </a:p>
                  </a:txBody>
                  <a:tcPr marL="68580" marR="68580" marT="0" marB="0" anchor="ctr"/>
                </a:tc>
                <a:tc>
                  <a:txBody>
                    <a:bodyPr/>
                    <a:lstStyle/>
                    <a:p>
                      <a:pPr marL="0" marR="0" algn="ctr" rtl="1">
                        <a:lnSpc>
                          <a:spcPct val="115000"/>
                        </a:lnSpc>
                        <a:spcBef>
                          <a:spcPts val="0"/>
                        </a:spcBef>
                        <a:spcAft>
                          <a:spcPts val="0"/>
                        </a:spcAft>
                      </a:pPr>
                      <a:r>
                        <a:rPr lang="ar-SA" sz="1800" b="1" dirty="0">
                          <a:effectLst/>
                        </a:rPr>
                        <a:t>الأسبوع الاول</a:t>
                      </a:r>
                      <a:endParaRPr lang="en-US" sz="18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362848125"/>
                  </a:ext>
                </a:extLst>
              </a:tr>
              <a:tr h="370840">
                <a:tc>
                  <a:txBody>
                    <a:bodyPr/>
                    <a:lstStyle/>
                    <a:p>
                      <a:pPr algn="r" rtl="1">
                        <a:lnSpc>
                          <a:spcPct val="115000"/>
                        </a:lnSpc>
                        <a:spcAft>
                          <a:spcPts val="0"/>
                        </a:spcAft>
                      </a:pPr>
                      <a:r>
                        <a:rPr lang="ar-SA" sz="1400" b="1" kern="1200" dirty="0">
                          <a:effectLst/>
                        </a:rPr>
                        <a:t>علامات المرض النباتي والأعراض المرضية.</a:t>
                      </a:r>
                      <a:endParaRPr lang="en-US" sz="1400" b="1" kern="1200" dirty="0">
                        <a:solidFill>
                          <a:schemeClr val="dk1"/>
                        </a:solidFill>
                        <a:effectLst/>
                        <a:latin typeface="+mn-lt"/>
                        <a:ea typeface="Calibri"/>
                        <a:cs typeface="Simplified Arabic"/>
                      </a:endParaRPr>
                    </a:p>
                  </a:txBody>
                  <a:tcPr marL="68580" marR="68580" marT="0" marB="0" anchor="ctr"/>
                </a:tc>
                <a:tc>
                  <a:txBody>
                    <a:bodyPr/>
                    <a:lstStyle/>
                    <a:p>
                      <a:pPr marL="0" marR="0" algn="ctr" rtl="1">
                        <a:lnSpc>
                          <a:spcPct val="115000"/>
                        </a:lnSpc>
                        <a:spcBef>
                          <a:spcPts val="0"/>
                        </a:spcBef>
                        <a:spcAft>
                          <a:spcPts val="0"/>
                        </a:spcAft>
                      </a:pPr>
                      <a:r>
                        <a:rPr lang="ar-SA" sz="1800" b="1" dirty="0">
                          <a:effectLst/>
                        </a:rPr>
                        <a:t>الأسبوع الثاني</a:t>
                      </a:r>
                      <a:endParaRPr lang="en-US" sz="18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613899989"/>
                  </a:ext>
                </a:extLst>
              </a:tr>
              <a:tr h="370840">
                <a:tc>
                  <a:txBody>
                    <a:bodyPr/>
                    <a:lstStyle/>
                    <a:p>
                      <a:pPr marL="0" lvl="0" indent="0" algn="r" defTabSz="685800" rtl="1" eaLnBrk="1" latinLnBrk="0" hangingPunct="1">
                        <a:lnSpc>
                          <a:spcPct val="115000"/>
                        </a:lnSpc>
                        <a:spcAft>
                          <a:spcPts val="0"/>
                        </a:spcAft>
                        <a:buFont typeface="Simplified Arabic"/>
                        <a:buNone/>
                      </a:pPr>
                      <a:r>
                        <a:rPr lang="ar-SA" sz="1400" b="1" kern="1200" dirty="0" smtClean="0">
                          <a:effectLst/>
                        </a:rPr>
                        <a:t>أقسام المسببات المرضية.</a:t>
                      </a:r>
                      <a:endParaRPr lang="en-US" sz="1400" b="1" kern="1200" dirty="0" smtClean="0">
                        <a:effectLst/>
                      </a:endParaRPr>
                    </a:p>
                    <a:p>
                      <a:pPr marL="0" algn="r" defTabSz="685800" rtl="1" eaLnBrk="1" latinLnBrk="0" hangingPunct="1">
                        <a:lnSpc>
                          <a:spcPct val="115000"/>
                        </a:lnSpc>
                        <a:spcAft>
                          <a:spcPts val="0"/>
                        </a:spcAft>
                      </a:pPr>
                      <a:r>
                        <a:rPr lang="ar-SA" sz="1400" b="1" kern="1200" dirty="0" smtClean="0">
                          <a:effectLst/>
                        </a:rPr>
                        <a:t>أولاً: كائنات حية ممرضة معدية: (أ) الفطريات، (ب) البكتيريا، (ج) </a:t>
                      </a:r>
                      <a:r>
                        <a:rPr lang="ar-SA" sz="1400" b="1" kern="1200" dirty="0" err="1" smtClean="0">
                          <a:effectLst/>
                        </a:rPr>
                        <a:t>النيماتودا</a:t>
                      </a:r>
                      <a:r>
                        <a:rPr lang="ar-SA" sz="1400" b="1" kern="1200" dirty="0" smtClean="0">
                          <a:effectLst/>
                        </a:rPr>
                        <a:t>، (د) النباتات الزهرية المتطفلة. </a:t>
                      </a:r>
                      <a:endParaRPr lang="en-US" sz="1400" b="1" kern="1200" dirty="0" smtClean="0">
                        <a:effectLst/>
                      </a:endParaRPr>
                    </a:p>
                    <a:p>
                      <a:pPr marL="0" algn="r" defTabSz="685800" rtl="1" eaLnBrk="1" latinLnBrk="0" hangingPunct="1">
                        <a:lnSpc>
                          <a:spcPct val="115000"/>
                        </a:lnSpc>
                        <a:spcAft>
                          <a:spcPts val="0"/>
                        </a:spcAft>
                      </a:pPr>
                      <a:r>
                        <a:rPr lang="ar-SA" sz="1400" b="1" kern="1200" dirty="0" smtClean="0">
                          <a:effectLst/>
                        </a:rPr>
                        <a:t>ثانياً: كيانات ممرضة معدية : الفيروسات.</a:t>
                      </a:r>
                      <a:endParaRPr lang="en-US" sz="1400" b="1" kern="1200" dirty="0" smtClean="0">
                        <a:solidFill>
                          <a:schemeClr val="dk1"/>
                        </a:solidFill>
                        <a:effectLst/>
                        <a:latin typeface="+mn-lt"/>
                        <a:ea typeface="+mn-ea"/>
                        <a:cs typeface="+mn-cs"/>
                      </a:endParaRPr>
                    </a:p>
                    <a:p>
                      <a:pPr marL="0" marR="0" lvl="0" indent="0" algn="r" defTabSz="685800" rtl="1" eaLnBrk="1" fontAlgn="auto" latinLnBrk="0" hangingPunct="1">
                        <a:lnSpc>
                          <a:spcPct val="115000"/>
                        </a:lnSpc>
                        <a:spcBef>
                          <a:spcPts val="0"/>
                        </a:spcBef>
                        <a:spcAft>
                          <a:spcPts val="0"/>
                        </a:spcAft>
                        <a:buClrTx/>
                        <a:buSzTx/>
                        <a:buFontTx/>
                        <a:buNone/>
                        <a:tabLst/>
                        <a:defRPr/>
                      </a:pPr>
                      <a:r>
                        <a:rPr lang="ar-SA" sz="1400" b="1" kern="1200" dirty="0" smtClean="0">
                          <a:effectLst/>
                        </a:rPr>
                        <a:t>ثالثاً:  مسببات غير حية ممرضة.</a:t>
                      </a:r>
                      <a:endParaRPr lang="en-US" sz="1400" b="1" kern="1200" dirty="0" smtClean="0">
                        <a:solidFill>
                          <a:schemeClr val="dk1"/>
                        </a:solidFill>
                        <a:effectLst/>
                        <a:latin typeface="+mn-lt"/>
                        <a:ea typeface="+mn-ea"/>
                        <a:cs typeface="+mn-cs"/>
                      </a:endParaRPr>
                    </a:p>
                  </a:txBody>
                  <a:tcPr marL="68580" marR="68580" marT="0" marB="0" anchor="ctr"/>
                </a:tc>
                <a:tc>
                  <a:txBody>
                    <a:bodyPr/>
                    <a:lstStyle/>
                    <a:p>
                      <a:pPr marL="0" marR="0" algn="ctr" rtl="1">
                        <a:lnSpc>
                          <a:spcPct val="115000"/>
                        </a:lnSpc>
                        <a:spcBef>
                          <a:spcPts val="0"/>
                        </a:spcBef>
                        <a:spcAft>
                          <a:spcPts val="0"/>
                        </a:spcAft>
                      </a:pPr>
                      <a:r>
                        <a:rPr lang="ar-SA" sz="1800" b="1" dirty="0">
                          <a:effectLst/>
                        </a:rPr>
                        <a:t>الأسبوع الثالث</a:t>
                      </a:r>
                      <a:endParaRPr lang="en-US" sz="18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76881179"/>
                  </a:ext>
                </a:extLst>
              </a:tr>
            </a:tbl>
          </a:graphicData>
        </a:graphic>
      </p:graphicFrame>
      <p:graphicFrame>
        <p:nvGraphicFramePr>
          <p:cNvPr id="5" name="جدول 4"/>
          <p:cNvGraphicFramePr>
            <a:graphicFrameLocks noGrp="1"/>
          </p:cNvGraphicFramePr>
          <p:nvPr>
            <p:extLst>
              <p:ext uri="{D42A27DB-BD31-4B8C-83A1-F6EECF244321}">
                <p14:modId xmlns:p14="http://schemas.microsoft.com/office/powerpoint/2010/main" val="2071561619"/>
              </p:ext>
            </p:extLst>
          </p:nvPr>
        </p:nvGraphicFramePr>
        <p:xfrm>
          <a:off x="2196192" y="4563836"/>
          <a:ext cx="4661807" cy="1097280"/>
        </p:xfrm>
        <a:graphic>
          <a:graphicData uri="http://schemas.openxmlformats.org/drawingml/2006/table">
            <a:tbl>
              <a:tblPr firstRow="1" bandRow="1">
                <a:tableStyleId>{5C22544A-7EE6-4342-B048-85BDC9FD1C3A}</a:tableStyleId>
              </a:tblPr>
              <a:tblGrid>
                <a:gridCol w="3799832">
                  <a:extLst>
                    <a:ext uri="{9D8B030D-6E8A-4147-A177-3AD203B41FA5}">
                      <a16:colId xmlns:a16="http://schemas.microsoft.com/office/drawing/2014/main" xmlns="" val="20000"/>
                    </a:ext>
                  </a:extLst>
                </a:gridCol>
                <a:gridCol w="861975">
                  <a:extLst>
                    <a:ext uri="{9D8B030D-6E8A-4147-A177-3AD203B41FA5}">
                      <a16:colId xmlns:a16="http://schemas.microsoft.com/office/drawing/2014/main" xmlns="" val="20001"/>
                    </a:ext>
                  </a:extLst>
                </a:gridCol>
              </a:tblGrid>
              <a:tr h="862453">
                <a:tc>
                  <a:txBody>
                    <a:bodyPr/>
                    <a:lstStyle/>
                    <a:p>
                      <a:pPr algn="ctr" rtl="1" fontAlgn="base">
                        <a:spcBef>
                          <a:spcPct val="0"/>
                        </a:spcBef>
                        <a:spcAft>
                          <a:spcPct val="0"/>
                        </a:spcAft>
                      </a:pPr>
                      <a:endParaRPr lang="ar-SA" sz="1800" b="1" dirty="0">
                        <a:solidFill>
                          <a:srgbClr val="002060"/>
                        </a:solidFill>
                        <a:latin typeface="Arial" pitchFamily="34" charset="0"/>
                        <a:cs typeface="Arial" pitchFamily="34" charset="0"/>
                      </a:endParaRPr>
                    </a:p>
                    <a:p>
                      <a:pPr algn="ctr" rtl="1" fontAlgn="base">
                        <a:spcBef>
                          <a:spcPct val="0"/>
                        </a:spcBef>
                        <a:spcAft>
                          <a:spcPct val="0"/>
                        </a:spcAft>
                      </a:pPr>
                      <a:r>
                        <a:rPr lang="ar-SA" sz="1800" b="1" dirty="0" err="1">
                          <a:solidFill>
                            <a:schemeClr val="tx1"/>
                          </a:solidFill>
                          <a:latin typeface="Arial" pitchFamily="34" charset="0"/>
                          <a:cs typeface="Arial" pitchFamily="34" charset="0"/>
                        </a:rPr>
                        <a:t>أ.د</a:t>
                      </a:r>
                      <a:r>
                        <a:rPr lang="ar-SA" sz="1800" b="1" dirty="0">
                          <a:solidFill>
                            <a:schemeClr val="tx1"/>
                          </a:solidFill>
                          <a:latin typeface="Arial" pitchFamily="34" charset="0"/>
                          <a:cs typeface="Arial" pitchFamily="34" charset="0"/>
                        </a:rPr>
                        <a:t>. فهد بن عبد الله اليحيى</a:t>
                      </a:r>
                    </a:p>
                    <a:p>
                      <a:pPr algn="ctr" rtl="1" fontAlgn="base">
                        <a:spcBef>
                          <a:spcPct val="0"/>
                        </a:spcBef>
                        <a:spcAft>
                          <a:spcPct val="0"/>
                        </a:spcAft>
                      </a:pPr>
                      <a:r>
                        <a:rPr lang="ar-SA" sz="1800" b="1" dirty="0">
                          <a:solidFill>
                            <a:schemeClr val="tx1"/>
                          </a:solidFill>
                          <a:latin typeface="Arial" pitchFamily="34" charset="0"/>
                          <a:cs typeface="Arial" pitchFamily="34" charset="0"/>
                        </a:rPr>
                        <a:t>أ. حمزة عبدالحي لافي</a:t>
                      </a:r>
                    </a:p>
                    <a:p>
                      <a:pPr algn="ctr" rtl="1" fontAlgn="base">
                        <a:spcBef>
                          <a:spcPct val="0"/>
                        </a:spcBef>
                        <a:spcAft>
                          <a:spcPct val="0"/>
                        </a:spcAft>
                      </a:pPr>
                      <a:endParaRPr lang="ar-SA" sz="1800" b="1" dirty="0">
                        <a:solidFill>
                          <a:srgbClr val="002060"/>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rtl="1">
                        <a:lnSpc>
                          <a:spcPct val="115000"/>
                        </a:lnSpc>
                        <a:spcBef>
                          <a:spcPts val="0"/>
                        </a:spcBef>
                        <a:spcAft>
                          <a:spcPts val="0"/>
                        </a:spcAft>
                      </a:pPr>
                      <a:r>
                        <a:rPr lang="ar-SA" sz="1800" b="1" dirty="0">
                          <a:solidFill>
                            <a:srgbClr val="002060"/>
                          </a:solidFill>
                          <a:effectLst/>
                          <a:latin typeface="Calibri" panose="020F0502020204030204" pitchFamily="34" charset="0"/>
                          <a:ea typeface="Calibri" panose="020F0502020204030204" pitchFamily="34" charset="0"/>
                          <a:cs typeface="Simplified Arabic" panose="02020603050405020304" pitchFamily="18" charset="-78"/>
                        </a:rPr>
                        <a:t>إعداد </a:t>
                      </a:r>
                      <a:endParaRPr lang="en-US" sz="18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81638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7170" name="Rectangle 3"/>
          <p:cNvSpPr>
            <a:spLocks noGrp="1" noChangeArrowheads="1"/>
          </p:cNvSpPr>
          <p:nvPr>
            <p:ph idx="4294967295"/>
          </p:nvPr>
        </p:nvSpPr>
        <p:spPr>
          <a:xfrm>
            <a:off x="944133" y="1817821"/>
            <a:ext cx="7239000" cy="3717566"/>
          </a:xfrm>
        </p:spPr>
        <p:txBody>
          <a:bodyPr>
            <a:normAutofit fontScale="70000" lnSpcReduction="20000"/>
          </a:bodyPr>
          <a:lstStyle/>
          <a:p>
            <a:pPr marL="0" indent="0" algn="ctr" rtl="1">
              <a:lnSpc>
                <a:spcPct val="220000"/>
              </a:lnSpc>
              <a:spcBef>
                <a:spcPts val="0"/>
              </a:spcBef>
              <a:buNone/>
            </a:pPr>
            <a:r>
              <a:rPr lang="ar-SA" sz="3400" b="1" dirty="0">
                <a:solidFill>
                  <a:srgbClr val="C00000"/>
                </a:solidFill>
                <a:latin typeface="+mj-lt"/>
                <a:ea typeface="+mj-ea"/>
                <a:cs typeface="PT Bold Broken" panose="02010400000000000000" pitchFamily="2" charset="-78"/>
              </a:rPr>
              <a:t>الأسبوع الأول (المحاضرة الأولى)</a:t>
            </a:r>
          </a:p>
          <a:p>
            <a:pPr marL="0" indent="0" algn="ctr" rtl="1">
              <a:lnSpc>
                <a:spcPct val="220000"/>
              </a:lnSpc>
              <a:spcBef>
                <a:spcPts val="0"/>
              </a:spcBef>
              <a:buNone/>
            </a:pPr>
            <a:r>
              <a:rPr lang="ar-SA" sz="2600" b="1" dirty="0"/>
              <a:t>1-</a:t>
            </a:r>
            <a:r>
              <a:rPr lang="ar-YE" sz="2600" b="1" dirty="0"/>
              <a:t> أهمية علوم وقاية النبات للحياة الإنسانية</a:t>
            </a:r>
            <a:r>
              <a:rPr lang="ar-SA" sz="2600" b="1" dirty="0"/>
              <a:t>.</a:t>
            </a:r>
          </a:p>
          <a:p>
            <a:pPr marL="0" indent="0" algn="ctr" rtl="1">
              <a:lnSpc>
                <a:spcPct val="220000"/>
              </a:lnSpc>
              <a:spcBef>
                <a:spcPts val="0"/>
              </a:spcBef>
              <a:buNone/>
            </a:pPr>
            <a:r>
              <a:rPr lang="ar-SA" sz="2600" b="1" dirty="0"/>
              <a:t>1-1-</a:t>
            </a:r>
            <a:r>
              <a:rPr lang="ar-YE" sz="2600" b="1" dirty="0"/>
              <a:t> تعريف الآفة</a:t>
            </a:r>
            <a:r>
              <a:rPr lang="ar-SA" sz="2600" b="1" dirty="0"/>
              <a:t>.</a:t>
            </a:r>
          </a:p>
          <a:p>
            <a:pPr marL="0" indent="0" algn="ctr" rtl="1">
              <a:lnSpc>
                <a:spcPct val="220000"/>
              </a:lnSpc>
              <a:spcBef>
                <a:spcPts val="0"/>
              </a:spcBef>
              <a:buNone/>
            </a:pPr>
            <a:r>
              <a:rPr lang="ar-SA" sz="2600" b="1" dirty="0"/>
              <a:t>1-2-</a:t>
            </a:r>
            <a:r>
              <a:rPr lang="ar-YE" sz="2600" b="1" dirty="0"/>
              <a:t> أنواع الآفات</a:t>
            </a:r>
            <a:r>
              <a:rPr lang="ar-SA" sz="2600" b="1" dirty="0"/>
              <a:t> الزراعية.</a:t>
            </a:r>
          </a:p>
          <a:p>
            <a:pPr marL="0" indent="0" algn="ctr" rtl="1">
              <a:lnSpc>
                <a:spcPct val="220000"/>
              </a:lnSpc>
              <a:spcBef>
                <a:spcPts val="0"/>
              </a:spcBef>
              <a:buNone/>
            </a:pPr>
            <a:r>
              <a:rPr lang="ar-SA" sz="2600" b="1" dirty="0"/>
              <a:t>1-3-</a:t>
            </a:r>
            <a:r>
              <a:rPr lang="ar-YE" sz="2600" b="1" dirty="0"/>
              <a:t> آفات لها أهمية تاريخية و دور الإنسان  في انتشارها</a:t>
            </a:r>
            <a:r>
              <a:rPr lang="ar-SA" sz="2600" b="1" dirty="0"/>
              <a:t>.</a:t>
            </a:r>
          </a:p>
          <a:p>
            <a:pPr marL="0" indent="0" algn="ctr" rtl="1">
              <a:lnSpc>
                <a:spcPct val="220000"/>
              </a:lnSpc>
              <a:spcBef>
                <a:spcPts val="0"/>
              </a:spcBef>
              <a:buNone/>
            </a:pPr>
            <a:r>
              <a:rPr lang="ar-SA" sz="2600" b="1" dirty="0"/>
              <a:t>1-4-</a:t>
            </a:r>
            <a:r>
              <a:rPr lang="ar-YE" sz="2600" b="1" dirty="0"/>
              <a:t> الخسائر الناتجة عن الإصابة بالآفات ومسببات الأمراض النباتية</a:t>
            </a:r>
            <a:r>
              <a:rPr lang="ar-YE" sz="2600" dirty="0"/>
              <a:t>.</a:t>
            </a:r>
            <a:endParaRPr lang="ar-SA" sz="2600" b="1" dirty="0">
              <a:solidFill>
                <a:srgbClr val="0070C0"/>
              </a:solidFill>
              <a:latin typeface="+mj-lt"/>
              <a:ea typeface="+mj-ea"/>
              <a:cs typeface="PT Bold Broken" panose="02010400000000000000" pitchFamily="2" charset="-78"/>
            </a:endParaRPr>
          </a:p>
        </p:txBody>
      </p:sp>
      <p:pic>
        <p:nvPicPr>
          <p:cNvPr id="3" name="Picture 4" descr="شعار الوقاية"/>
          <p:cNvPicPr>
            <a:picLocks noChangeAspect="1" noChangeArrowheads="1"/>
          </p:cNvPicPr>
          <p:nvPr/>
        </p:nvPicPr>
        <p:blipFill>
          <a:blip r:embed="rId2" cstate="print"/>
          <a:srcRect/>
          <a:stretch>
            <a:fillRect/>
          </a:stretch>
        </p:blipFill>
        <p:spPr bwMode="auto">
          <a:xfrm>
            <a:off x="8199816" y="63095"/>
            <a:ext cx="830260" cy="714957"/>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0" y="8328"/>
            <a:ext cx="945595" cy="945595"/>
          </a:xfrm>
          <a:prstGeom prst="rect">
            <a:avLst/>
          </a:prstGeom>
        </p:spPr>
      </p:pic>
      <p:sp>
        <p:nvSpPr>
          <p:cNvPr id="5" name="شكل بيضاوي 4"/>
          <p:cNvSpPr/>
          <p:nvPr/>
        </p:nvSpPr>
        <p:spPr>
          <a:xfrm>
            <a:off x="547007" y="1387929"/>
            <a:ext cx="8205107" cy="4759778"/>
          </a:xfrm>
          <a:prstGeom prst="ellipse">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1190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4F4F6"/>
        </a:solidFill>
        <a:effectLst/>
      </p:bgPr>
    </p:bg>
    <p:spTree>
      <p:nvGrpSpPr>
        <p:cNvPr id="1" name=""/>
        <p:cNvGrpSpPr/>
        <p:nvPr/>
      </p:nvGrpSpPr>
      <p:grpSpPr>
        <a:xfrm>
          <a:off x="0" y="0"/>
          <a:ext cx="0" cy="0"/>
          <a:chOff x="0" y="0"/>
          <a:chExt cx="0" cy="0"/>
        </a:xfrm>
      </p:grpSpPr>
      <p:sp>
        <p:nvSpPr>
          <p:cNvPr id="2" name="مستطيل 1"/>
          <p:cNvSpPr/>
          <p:nvPr/>
        </p:nvSpPr>
        <p:spPr>
          <a:xfrm>
            <a:off x="979716" y="2000186"/>
            <a:ext cx="7037614" cy="3416320"/>
          </a:xfrm>
          <a:prstGeom prst="rect">
            <a:avLst/>
          </a:prstGeom>
        </p:spPr>
        <p:txBody>
          <a:bodyPr wrap="square">
            <a:spAutoFit/>
          </a:bodyPr>
          <a:lstStyle/>
          <a:p>
            <a:pPr marL="285750" indent="-285750" algn="just" rtl="1">
              <a:buFontTx/>
              <a:buChar char="-"/>
            </a:pPr>
            <a:r>
              <a:rPr lang="ar-SA" dirty="0"/>
              <a:t>يعتمد الانسان - بعد الله - على النبات في غذاءه واستمرار حياته.</a:t>
            </a:r>
          </a:p>
          <a:p>
            <a:pPr marL="285750" indent="-285750" algn="just" rtl="1">
              <a:buFontTx/>
              <a:buChar char="-"/>
            </a:pPr>
            <a:r>
              <a:rPr lang="ar-SA" dirty="0"/>
              <a:t>ويستمد حوالي 75% من غذاءه من محاصيل الحبوب.</a:t>
            </a:r>
          </a:p>
          <a:p>
            <a:pPr marL="285750" indent="-285750" algn="just" rtl="1">
              <a:buFontTx/>
              <a:buChar char="-"/>
            </a:pPr>
            <a:r>
              <a:rPr lang="ar-SA" dirty="0"/>
              <a:t>يقتصر البشر في الوقت الحاضر على ما يقرب من عشرين محصولاً يستمد منها 90% من مصادر غذاءه.</a:t>
            </a:r>
          </a:p>
          <a:p>
            <a:pPr marL="285750" indent="-285750" algn="just" rtl="1">
              <a:buFontTx/>
              <a:buChar char="-"/>
            </a:pPr>
            <a:r>
              <a:rPr lang="ar-SA" dirty="0"/>
              <a:t>وتشمل هذه المحاصيل كل من: القمح، والأرز، والذرة الرفيعة، والذرة الشامية، والشعير، والشوفان، واللوبيا، والفاصوليا والبطاطس، والبطاطا الحلوة، </a:t>
            </a:r>
            <a:r>
              <a:rPr lang="ar-SA" dirty="0" err="1"/>
              <a:t>واليام</a:t>
            </a:r>
            <a:r>
              <a:rPr lang="ar-SA" dirty="0"/>
              <a:t>، والراي، والفول السوداني، وفول الصويا، </a:t>
            </a:r>
            <a:r>
              <a:rPr lang="ar-SA" dirty="0" err="1"/>
              <a:t>والكسافا</a:t>
            </a:r>
            <a:r>
              <a:rPr lang="ar-SA" dirty="0"/>
              <a:t>، وجوز الهند، والموز، والموالح، والأناناس، وبنجر السكر، وقصب السكر.</a:t>
            </a:r>
          </a:p>
          <a:p>
            <a:pPr marL="285750" indent="-285750" algn="just" rtl="1">
              <a:buFontTx/>
              <a:buChar char="-"/>
            </a:pPr>
            <a:r>
              <a:rPr lang="ar-SA" dirty="0"/>
              <a:t>وبالإضافة إلى أهمية النبات كمصدر لغذاء الإنسان، فالنبات أيضاً غذاء للحيوان الذي يمد الإنسان باللحوم والألبان وغيرها. </a:t>
            </a:r>
          </a:p>
          <a:p>
            <a:pPr marL="285750" indent="-285750" algn="just" rtl="1">
              <a:buFontTx/>
              <a:buChar char="-"/>
            </a:pPr>
            <a:r>
              <a:rPr lang="ar-SA" dirty="0"/>
              <a:t>كما أن أشجار الغابات تعد مصدراً للأخشاب والطاقة.</a:t>
            </a:r>
          </a:p>
          <a:p>
            <a:pPr marL="285750" indent="-285750" algn="just" rtl="1">
              <a:buFontTx/>
              <a:buChar char="-"/>
            </a:pPr>
            <a:r>
              <a:rPr lang="ar-SA" dirty="0"/>
              <a:t>فضلاً عن قيمتها الجمالية والدور الأساس الذي تلعبه لتنقية الهواء الذي </a:t>
            </a:r>
            <a:r>
              <a:rPr lang="ar-SA" dirty="0" err="1"/>
              <a:t>نتنفسه</a:t>
            </a:r>
            <a:r>
              <a:rPr lang="ar-SA" dirty="0"/>
              <a:t>.</a:t>
            </a:r>
          </a:p>
        </p:txBody>
      </p:sp>
      <p:sp>
        <p:nvSpPr>
          <p:cNvPr id="3" name="مستطيل 2"/>
          <p:cNvSpPr/>
          <p:nvPr/>
        </p:nvSpPr>
        <p:spPr>
          <a:xfrm>
            <a:off x="2234121" y="762391"/>
            <a:ext cx="4528804" cy="461665"/>
          </a:xfrm>
          <a:prstGeom prst="rect">
            <a:avLst/>
          </a:prstGeom>
        </p:spPr>
        <p:txBody>
          <a:bodyPr wrap="none">
            <a:spAutoFit/>
          </a:bodyPr>
          <a:lstStyle/>
          <a:p>
            <a:pPr algn="just" rtl="1"/>
            <a:r>
              <a:rPr lang="ar-SA" sz="2400" b="1" dirty="0"/>
              <a:t>1- أهمية علوم وقاية النبات للحياة الانسانية</a:t>
            </a:r>
          </a:p>
        </p:txBody>
      </p:sp>
      <p:sp>
        <p:nvSpPr>
          <p:cNvPr id="4" name="شكل بيضاوي 3"/>
          <p:cNvSpPr/>
          <p:nvPr/>
        </p:nvSpPr>
        <p:spPr>
          <a:xfrm>
            <a:off x="1857375" y="548269"/>
            <a:ext cx="5135336" cy="88990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897856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مستطيل 1"/>
          <p:cNvSpPr/>
          <p:nvPr/>
        </p:nvSpPr>
        <p:spPr>
          <a:xfrm>
            <a:off x="1428750" y="1771000"/>
            <a:ext cx="6433457" cy="3693319"/>
          </a:xfrm>
          <a:prstGeom prst="rect">
            <a:avLst/>
          </a:prstGeom>
        </p:spPr>
        <p:txBody>
          <a:bodyPr wrap="square">
            <a:spAutoFit/>
          </a:bodyPr>
          <a:lstStyle/>
          <a:p>
            <a:pPr algn="just" rtl="1" fontAlgn="ctr"/>
            <a:r>
              <a:rPr lang="ar-SA" dirty="0"/>
              <a:t>- </a:t>
            </a:r>
            <a:r>
              <a:rPr lang="ar-YE" dirty="0"/>
              <a:t>تتعرض المحاصيل الزراعية في أطوار نموها وفي أثناء </a:t>
            </a:r>
            <a:r>
              <a:rPr lang="ar-SA" dirty="0"/>
              <a:t>تجهيزها</a:t>
            </a:r>
            <a:r>
              <a:rPr lang="ar-YE" dirty="0"/>
              <a:t> الى عوامل عديدة من التلف والفقد والضياع بسبب إصابتها بالآفات.</a:t>
            </a:r>
            <a:endParaRPr lang="en-US" dirty="0"/>
          </a:p>
          <a:p>
            <a:pPr algn="just" rtl="1" fontAlgn="ctr"/>
            <a:r>
              <a:rPr lang="ar-SA" b="1" dirty="0">
                <a:solidFill>
                  <a:srgbClr val="C00000"/>
                </a:solidFill>
              </a:rPr>
              <a:t>- </a:t>
            </a:r>
            <a:r>
              <a:rPr lang="ar-YE" b="1" dirty="0">
                <a:solidFill>
                  <a:srgbClr val="C00000"/>
                </a:solidFill>
              </a:rPr>
              <a:t>والآفة (</a:t>
            </a:r>
            <a:r>
              <a:rPr lang="en-US" b="1" dirty="0">
                <a:solidFill>
                  <a:srgbClr val="C00000"/>
                </a:solidFill>
              </a:rPr>
              <a:t> (Pest </a:t>
            </a:r>
            <a:r>
              <a:rPr lang="ar-YE" b="1" dirty="0">
                <a:solidFill>
                  <a:srgbClr val="C00000"/>
                </a:solidFill>
              </a:rPr>
              <a:t>من الناحية العلمية لفظ يطلق على كل كائن حي يؤثر تأثيراً سيئاً على جهد الانسان لإنتاج الغذاء لنفسه وحيواناته.</a:t>
            </a:r>
            <a:endParaRPr lang="en-US" b="1" dirty="0">
              <a:solidFill>
                <a:srgbClr val="C00000"/>
              </a:solidFill>
            </a:endParaRPr>
          </a:p>
          <a:p>
            <a:pPr algn="just" rtl="1" fontAlgn="ctr"/>
            <a:r>
              <a:rPr lang="ar-SA" dirty="0"/>
              <a:t>- تعد </a:t>
            </a:r>
            <a:r>
              <a:rPr lang="ar-YE" dirty="0"/>
              <a:t>الحشرات الزراعية ومسببات الأمراض النباتية المختلفة، </a:t>
            </a:r>
            <a:r>
              <a:rPr lang="ar-YE" dirty="0" err="1"/>
              <a:t>والأكاروسات</a:t>
            </a:r>
            <a:r>
              <a:rPr lang="ar-YE" dirty="0"/>
              <a:t> والقواقع والطيور والقوارض بالإضافة الى أنواع الحشائش والأعشاب </a:t>
            </a:r>
            <a:r>
              <a:rPr lang="ar-SA" dirty="0"/>
              <a:t>من </a:t>
            </a:r>
            <a:r>
              <a:rPr lang="ar-YE" dirty="0"/>
              <a:t>أكثر الآفات أهمية حيث تسبب أحياناً أضراراً تؤدي في النهاية الى نقص كبير في المحصول وتدهور نوعيته.</a:t>
            </a:r>
            <a:endParaRPr lang="en-US" dirty="0"/>
          </a:p>
          <a:p>
            <a:pPr algn="just" rtl="1" fontAlgn="ctr"/>
            <a:r>
              <a:rPr lang="ar-SA" dirty="0"/>
              <a:t>- </a:t>
            </a:r>
            <a:r>
              <a:rPr lang="ar-YE" dirty="0"/>
              <a:t>ليس هناك شك في أن</a:t>
            </a:r>
            <a:r>
              <a:rPr lang="ar-SA" dirty="0"/>
              <a:t> الآفات تسبب</a:t>
            </a:r>
            <a:r>
              <a:rPr lang="ar-YE" dirty="0"/>
              <a:t> خسارة</a:t>
            </a:r>
            <a:r>
              <a:rPr lang="ar-SA" dirty="0"/>
              <a:t> هائلة</a:t>
            </a:r>
            <a:r>
              <a:rPr lang="ar-YE" dirty="0"/>
              <a:t> في الانتاج العالمي للمحاصيل الزراعية. كما أن نسبة كبيرة من هذا الفقد يمكن تجنبها عن طريق مكافحة وإدارة تلك الآفات.</a:t>
            </a:r>
            <a:endParaRPr lang="ar-SA" dirty="0"/>
          </a:p>
          <a:p>
            <a:pPr algn="just" rtl="1" fontAlgn="ctr"/>
            <a:r>
              <a:rPr lang="ar-SA" dirty="0"/>
              <a:t>- </a:t>
            </a:r>
            <a:r>
              <a:rPr lang="ar-YE" dirty="0"/>
              <a:t>وقد يكون هذا الفقد في إنتاج المحاصيل كبيراً، مما قد يؤدي إلى حدوث مجاعات بشرية يترتب عليها أضراراً جسيمة، وأمراض خطيرة، واضطرابات اجتماعية</a:t>
            </a:r>
            <a:r>
              <a:rPr lang="ar-SA" dirty="0"/>
              <a:t>.</a:t>
            </a:r>
            <a:endParaRPr lang="en-US" dirty="0"/>
          </a:p>
        </p:txBody>
      </p:sp>
      <p:sp>
        <p:nvSpPr>
          <p:cNvPr id="4" name="مستطيل 3"/>
          <p:cNvSpPr/>
          <p:nvPr/>
        </p:nvSpPr>
        <p:spPr>
          <a:xfrm>
            <a:off x="6874651" y="661307"/>
            <a:ext cx="473206" cy="369332"/>
          </a:xfrm>
          <a:prstGeom prst="rect">
            <a:avLst/>
          </a:prstGeom>
        </p:spPr>
        <p:txBody>
          <a:bodyPr wrap="none">
            <a:spAutoFit/>
          </a:bodyPr>
          <a:lstStyle/>
          <a:p>
            <a:r>
              <a:rPr lang="ar-SA" b="1" dirty="0"/>
              <a:t>تابع</a:t>
            </a:r>
            <a:endParaRPr lang="ar-SA" dirty="0"/>
          </a:p>
        </p:txBody>
      </p:sp>
      <p:sp>
        <p:nvSpPr>
          <p:cNvPr id="5" name="شكل بيضاوي 4"/>
          <p:cNvSpPr/>
          <p:nvPr/>
        </p:nvSpPr>
        <p:spPr>
          <a:xfrm>
            <a:off x="6907147" y="564305"/>
            <a:ext cx="408214" cy="563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2234121" y="857249"/>
            <a:ext cx="4528804" cy="461665"/>
          </a:xfrm>
          <a:prstGeom prst="rect">
            <a:avLst/>
          </a:prstGeom>
        </p:spPr>
        <p:txBody>
          <a:bodyPr wrap="none">
            <a:spAutoFit/>
          </a:bodyPr>
          <a:lstStyle/>
          <a:p>
            <a:pPr algn="just" rtl="1"/>
            <a:r>
              <a:rPr lang="ar-SA" sz="2400" b="1" dirty="0"/>
              <a:t>1- أهمية علوم وقاية النبات للحياة الانسانية</a:t>
            </a:r>
          </a:p>
        </p:txBody>
      </p:sp>
      <p:sp>
        <p:nvSpPr>
          <p:cNvPr id="8" name="شكل بيضاوي 7"/>
          <p:cNvSpPr/>
          <p:nvPr/>
        </p:nvSpPr>
        <p:spPr>
          <a:xfrm>
            <a:off x="1820796" y="661307"/>
            <a:ext cx="5135336" cy="88990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99868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trellis">
          <a:fgClr>
            <a:schemeClr val="accent6"/>
          </a:fgClr>
          <a:bgClr>
            <a:schemeClr val="bg1"/>
          </a:bgClr>
        </a:patt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DB75289C-9CAA-415B-92D2-DE2553AAE8DF}"/>
              </a:ext>
            </a:extLst>
          </p:cNvPr>
          <p:cNvGrpSpPr/>
          <p:nvPr/>
        </p:nvGrpSpPr>
        <p:grpSpPr>
          <a:xfrm>
            <a:off x="1885951" y="438367"/>
            <a:ext cx="5543550" cy="6120276"/>
            <a:chOff x="1885951" y="438367"/>
            <a:chExt cx="5543550" cy="6120276"/>
          </a:xfrm>
        </p:grpSpPr>
        <p:pic>
          <p:nvPicPr>
            <p:cNvPr id="1026" name="Picture 2" descr="C:\Users\fayahya\Desktop\جدول رقم 1.jpg"/>
            <p:cNvPicPr>
              <a:picLocks noChangeAspect="1" noChangeArrowheads="1"/>
            </p:cNvPicPr>
            <p:nvPr/>
          </p:nvPicPr>
          <p:blipFill rotWithShape="1">
            <a:blip r:embed="rId2">
              <a:extLst>
                <a:ext uri="{28A0092B-C50C-407E-A947-70E740481C1C}">
                  <a14:useLocalDpi xmlns:a14="http://schemas.microsoft.com/office/drawing/2010/main" val="0"/>
                </a:ext>
              </a:extLst>
            </a:blip>
            <a:srcRect l="5092" r="2970"/>
            <a:stretch/>
          </p:blipFill>
          <p:spPr bwMode="auto">
            <a:xfrm>
              <a:off x="1885951" y="438367"/>
              <a:ext cx="5543550" cy="6120276"/>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62D0DA3D-2FED-44A1-983C-596D6501D27A}"/>
                </a:ext>
              </a:extLst>
            </p:cNvPr>
            <p:cNvSpPr txBox="1"/>
            <p:nvPr/>
          </p:nvSpPr>
          <p:spPr>
            <a:xfrm>
              <a:off x="5679347" y="836529"/>
              <a:ext cx="1298448" cy="155448"/>
            </a:xfrm>
            <a:prstGeom prst="rect">
              <a:avLst/>
            </a:prstGeom>
            <a:solidFill>
              <a:srgbClr val="B4F4F6"/>
            </a:solidFill>
          </p:spPr>
          <p:txBody>
            <a:bodyPr wrap="square" rtlCol="0" anchor="ctr">
              <a:spAutoFit/>
            </a:bodyPr>
            <a:lstStyle/>
            <a:p>
              <a:pPr algn="ctr" rtl="1"/>
              <a:r>
                <a:rPr lang="ar-SA" sz="1100" b="1" dirty="0"/>
                <a:t>اسم الآفة</a:t>
              </a:r>
              <a:endParaRPr lang="en-US" sz="1100" b="1" dirty="0"/>
            </a:p>
          </p:txBody>
        </p:sp>
      </p:grpSp>
    </p:spTree>
    <p:extLst>
      <p:ext uri="{BB962C8B-B14F-4D97-AF65-F5344CB8AC3E}">
        <p14:creationId xmlns:p14="http://schemas.microsoft.com/office/powerpoint/2010/main" val="279352008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F94A22A927594E8BE05DE02A6CB07D" ma:contentTypeVersion="13" ma:contentTypeDescription="Create a new document." ma:contentTypeScope="" ma:versionID="209424b19988936b5fdda784ac811e92">
  <xsd:schema xmlns:xsd="http://www.w3.org/2001/XMLSchema" xmlns:xs="http://www.w3.org/2001/XMLSchema" xmlns:p="http://schemas.microsoft.com/office/2006/metadata/properties" xmlns:ns3="ba7118f4-0cec-4c20-90a6-d85e775e294d" xmlns:ns4="9ed0bc53-1b50-46d9-99b9-0c8e82996063" targetNamespace="http://schemas.microsoft.com/office/2006/metadata/properties" ma:root="true" ma:fieldsID="20456f1954d51d73d33af329277d01b4" ns3:_="" ns4:_="">
    <xsd:import namespace="ba7118f4-0cec-4c20-90a6-d85e775e294d"/>
    <xsd:import namespace="9ed0bc53-1b50-46d9-99b9-0c8e8299606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3:MediaServiceAutoKeyPoints" minOccurs="0"/>
                <xsd:element ref="ns3:MediaServiceKeyPoints" minOccurs="0"/>
                <xsd:element ref="ns3:MediaServiceGenerationTime" minOccurs="0"/>
                <xsd:element ref="ns3:MediaServiceEventHashCode"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7118f4-0cec-4c20-90a6-d85e775e2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d0bc53-1b50-46d9-99b9-0c8e8299606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7E5AD4-B621-4614-A8FF-45882B7F8F33}">
  <ds:schemaRefs>
    <ds:schemaRef ds:uri="http://schemas.microsoft.com/sharepoint/v3/contenttype/forms"/>
  </ds:schemaRefs>
</ds:datastoreItem>
</file>

<file path=customXml/itemProps2.xml><?xml version="1.0" encoding="utf-8"?>
<ds:datastoreItem xmlns:ds="http://schemas.openxmlformats.org/officeDocument/2006/customXml" ds:itemID="{9C35E238-F8D3-4B30-8736-FAF9050423E2}">
  <ds:schemaRef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ba7118f4-0cec-4c20-90a6-d85e775e294d"/>
    <ds:schemaRef ds:uri="9ed0bc53-1b50-46d9-99b9-0c8e82996063"/>
    <ds:schemaRef ds:uri="http://purl.org/dc/dcmitype/"/>
  </ds:schemaRefs>
</ds:datastoreItem>
</file>

<file path=customXml/itemProps3.xml><?xml version="1.0" encoding="utf-8"?>
<ds:datastoreItem xmlns:ds="http://schemas.openxmlformats.org/officeDocument/2006/customXml" ds:itemID="{B5B0F24A-4814-40F1-BC7D-03AA7D3722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7118f4-0cec-4c20-90a6-d85e775e294d"/>
    <ds:schemaRef ds:uri="9ed0bc53-1b50-46d9-99b9-0c8e82996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3867</TotalTime>
  <Words>1838</Words>
  <Application>Microsoft Office PowerPoint</Application>
  <PresentationFormat>On-screen Show (4:3)</PresentationFormat>
  <Paragraphs>127</Paragraphs>
  <Slides>34</Slides>
  <Notes>0</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NewsPrint</vt:lpstr>
      <vt:lpstr>رحلة</vt:lpstr>
      <vt:lpstr>PowerPoint Presentation</vt:lpstr>
      <vt:lpstr>مقدمة في وقاية النبات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أهمية علم أمراض النبات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196</cp:revision>
  <cp:lastPrinted>2020-08-27T06:28:24Z</cp:lastPrinted>
  <dcterms:created xsi:type="dcterms:W3CDTF">2019-01-16T06:22:50Z</dcterms:created>
  <dcterms:modified xsi:type="dcterms:W3CDTF">2022-08-30T09:32:26Z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0x010100F0F94A22A927594E8BE05DE02A6CB07D</vt:lpwstr>
  </property>
</Properties>
</file>