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0" r:id="rId4"/>
    <p:sldId id="259" r:id="rId5"/>
    <p:sldId id="258" r:id="rId6"/>
    <p:sldId id="263" r:id="rId7"/>
    <p:sldId id="264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1536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CADAE-7724-4292-ACB2-40D641FC2DBB}" type="datetimeFigureOut">
              <a:rPr lang="en-US" smtClean="0"/>
              <a:t>2023-05-25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BA267-C252-43C7-BC50-740F07B72E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6138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CADAE-7724-4292-ACB2-40D641FC2DBB}" type="datetimeFigureOut">
              <a:rPr lang="en-US" smtClean="0"/>
              <a:t>2023-05-25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BA267-C252-43C7-BC50-740F07B72E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7549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CADAE-7724-4292-ACB2-40D641FC2DBB}" type="datetimeFigureOut">
              <a:rPr lang="en-US" smtClean="0"/>
              <a:t>2023-05-25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BA267-C252-43C7-BC50-740F07B72E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4553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CADAE-7724-4292-ACB2-40D641FC2DBB}" type="datetimeFigureOut">
              <a:rPr lang="en-US" smtClean="0"/>
              <a:t>2023-05-25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BA267-C252-43C7-BC50-740F07B72E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6503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CADAE-7724-4292-ACB2-40D641FC2DBB}" type="datetimeFigureOut">
              <a:rPr lang="en-US" smtClean="0"/>
              <a:t>2023-05-25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BA267-C252-43C7-BC50-740F07B72E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977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CADAE-7724-4292-ACB2-40D641FC2DBB}" type="datetimeFigureOut">
              <a:rPr lang="en-US" smtClean="0"/>
              <a:t>2023-05-25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BA267-C252-43C7-BC50-740F07B72E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4670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CADAE-7724-4292-ACB2-40D641FC2DBB}" type="datetimeFigureOut">
              <a:rPr lang="en-US" smtClean="0"/>
              <a:t>2023-05-25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BA267-C252-43C7-BC50-740F07B72E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4760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CADAE-7724-4292-ACB2-40D641FC2DBB}" type="datetimeFigureOut">
              <a:rPr lang="en-US" smtClean="0"/>
              <a:t>2023-05-25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BA267-C252-43C7-BC50-740F07B72E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5234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CADAE-7724-4292-ACB2-40D641FC2DBB}" type="datetimeFigureOut">
              <a:rPr lang="en-US" smtClean="0"/>
              <a:t>2023-05-25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BA267-C252-43C7-BC50-740F07B72E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5047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CADAE-7724-4292-ACB2-40D641FC2DBB}" type="datetimeFigureOut">
              <a:rPr lang="en-US" smtClean="0"/>
              <a:t>2023-05-25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BA267-C252-43C7-BC50-740F07B72E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5734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CADAE-7724-4292-ACB2-40D641FC2DBB}" type="datetimeFigureOut">
              <a:rPr lang="en-US" smtClean="0"/>
              <a:t>2023-05-25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BA267-C252-43C7-BC50-740F07B72E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8882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6CADAE-7724-4292-ACB2-40D641FC2DBB}" type="datetimeFigureOut">
              <a:rPr lang="en-US" smtClean="0"/>
              <a:t>2023-05-25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BBA267-C252-43C7-BC50-740F07B72E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82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3363022-C969-41E9-8EB2-E4C94908C1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9143771" cy="68520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D1AD6B3-BE88-4CEB-BA17-790657CC47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" y="0"/>
            <a:ext cx="914377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BF42D21-486E-4AD9-80C3-4D7111200B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8189" y="5542091"/>
            <a:ext cx="6087391" cy="393195"/>
          </a:xfrm>
        </p:spPr>
        <p:txBody>
          <a:bodyPr anchor="b">
            <a:normAutofit/>
          </a:bodyPr>
          <a:lstStyle/>
          <a:p>
            <a:r>
              <a:rPr lang="en-GB" sz="17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AuNR</a:t>
            </a:r>
            <a:r>
              <a:rPr lang="en-GB" sz="17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with different aspect ratio and absorption</a:t>
            </a:r>
            <a:endParaRPr lang="en-US" sz="17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BD0F224-1B8D-4F4D-A4E0-845EB763A4B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89939" y="1452864"/>
            <a:ext cx="3616834" cy="3889066"/>
          </a:xfrm>
          <a:custGeom>
            <a:avLst/>
            <a:gdLst/>
            <a:ahLst/>
            <a:cxnLst/>
            <a:rect l="l" t="t" r="r" b="b"/>
            <a:pathLst>
              <a:path w="4141760" h="4377846">
                <a:moveTo>
                  <a:pt x="0" y="0"/>
                </a:moveTo>
                <a:lnTo>
                  <a:pt x="4141760" y="0"/>
                </a:lnTo>
                <a:lnTo>
                  <a:pt x="4141760" y="4377846"/>
                </a:lnTo>
                <a:lnTo>
                  <a:pt x="0" y="4377846"/>
                </a:lnTo>
                <a:close/>
              </a:path>
            </a:pathLst>
          </a:custGeom>
          <a:noFill/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89D1390B-7E13-4B4F-9CB2-391063412E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189" y="-5977"/>
            <a:ext cx="4679005" cy="6863979"/>
            <a:chOff x="305" y="-5977"/>
            <a:chExt cx="6238675" cy="6863979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9E720206-AA49-4786-A932-A2650DE091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34854"/>
              <a:ext cx="6028697" cy="6817170"/>
            </a:xfrm>
            <a:custGeom>
              <a:avLst/>
              <a:gdLst>
                <a:gd name="connsiteX0" fmla="*/ 6028697 w 6028697"/>
                <a:gd name="connsiteY0" fmla="*/ 6155323 h 6817170"/>
                <a:gd name="connsiteX1" fmla="*/ 6028697 w 6028697"/>
                <a:gd name="connsiteY1" fmla="*/ 6817170 h 6817170"/>
                <a:gd name="connsiteX2" fmla="*/ 5157862 w 6028697"/>
                <a:gd name="connsiteY2" fmla="*/ 6817170 h 6817170"/>
                <a:gd name="connsiteX3" fmla="*/ 5347156 w 6028697"/>
                <a:gd name="connsiteY3" fmla="*/ 6687553 h 6817170"/>
                <a:gd name="connsiteX4" fmla="*/ 5487470 w 6028697"/>
                <a:gd name="connsiteY4" fmla="*/ 6581714 h 6817170"/>
                <a:gd name="connsiteX5" fmla="*/ 5627642 w 6028697"/>
                <a:gd name="connsiteY5" fmla="*/ 6472328 h 6817170"/>
                <a:gd name="connsiteX6" fmla="*/ 5911392 w 6028697"/>
                <a:gd name="connsiteY6" fmla="*/ 6245328 h 6817170"/>
                <a:gd name="connsiteX7" fmla="*/ 4481066 w 6028697"/>
                <a:gd name="connsiteY7" fmla="*/ 478 h 6817170"/>
                <a:gd name="connsiteX8" fmla="*/ 4672258 w 6028697"/>
                <a:gd name="connsiteY8" fmla="*/ 7519 h 6817170"/>
                <a:gd name="connsiteX9" fmla="*/ 5429869 w 6028697"/>
                <a:gd name="connsiteY9" fmla="*/ 125134 h 6817170"/>
                <a:gd name="connsiteX10" fmla="*/ 5976319 w 6028697"/>
                <a:gd name="connsiteY10" fmla="*/ 314893 h 6817170"/>
                <a:gd name="connsiteX11" fmla="*/ 6028697 w 6028697"/>
                <a:gd name="connsiteY11" fmla="*/ 339901 h 6817170"/>
                <a:gd name="connsiteX12" fmla="*/ 6028697 w 6028697"/>
                <a:gd name="connsiteY12" fmla="*/ 732458 h 6817170"/>
                <a:gd name="connsiteX13" fmla="*/ 5990985 w 6028697"/>
                <a:gd name="connsiteY13" fmla="*/ 712211 h 6817170"/>
                <a:gd name="connsiteX14" fmla="*/ 5341339 w 6028697"/>
                <a:gd name="connsiteY14" fmla="*/ 475281 h 6817170"/>
                <a:gd name="connsiteX15" fmla="*/ 4651969 w 6028697"/>
                <a:gd name="connsiteY15" fmla="*/ 377104 h 6817170"/>
                <a:gd name="connsiteX16" fmla="*/ 3953093 w 6028697"/>
                <a:gd name="connsiteY16" fmla="*/ 402498 h 6817170"/>
                <a:gd name="connsiteX17" fmla="*/ 3267413 w 6028697"/>
                <a:gd name="connsiteY17" fmla="*/ 546643 h 6817170"/>
                <a:gd name="connsiteX18" fmla="*/ 1439498 w 6028697"/>
                <a:gd name="connsiteY18" fmla="*/ 1568141 h 6817170"/>
                <a:gd name="connsiteX19" fmla="*/ 960671 w 6028697"/>
                <a:gd name="connsiteY19" fmla="*/ 2082013 h 6817170"/>
                <a:gd name="connsiteX20" fmla="*/ 581866 w 6028697"/>
                <a:gd name="connsiteY20" fmla="*/ 2672638 h 6817170"/>
                <a:gd name="connsiteX21" fmla="*/ 324789 w 6028697"/>
                <a:gd name="connsiteY21" fmla="*/ 3325262 h 6817170"/>
                <a:gd name="connsiteX22" fmla="*/ 231151 w 6028697"/>
                <a:gd name="connsiteY22" fmla="*/ 4022292 h 6817170"/>
                <a:gd name="connsiteX23" fmla="*/ 270592 w 6028697"/>
                <a:gd name="connsiteY23" fmla="*/ 4362792 h 6817170"/>
                <a:gd name="connsiteX24" fmla="*/ 387213 w 6028697"/>
                <a:gd name="connsiteY24" fmla="*/ 4681585 h 6817170"/>
                <a:gd name="connsiteX25" fmla="*/ 468507 w 6028697"/>
                <a:gd name="connsiteY25" fmla="*/ 4831546 h 6817170"/>
                <a:gd name="connsiteX26" fmla="*/ 561862 w 6028697"/>
                <a:gd name="connsiteY26" fmla="*/ 4976826 h 6817170"/>
                <a:gd name="connsiteX27" fmla="*/ 777511 w 6028697"/>
                <a:gd name="connsiteY27" fmla="*/ 5257597 h 6817170"/>
                <a:gd name="connsiteX28" fmla="*/ 1010895 w 6028697"/>
                <a:gd name="connsiteY28" fmla="*/ 5540494 h 6817170"/>
                <a:gd name="connsiteX29" fmla="*/ 1126948 w 6028697"/>
                <a:gd name="connsiteY29" fmla="*/ 5688186 h 6817170"/>
                <a:gd name="connsiteX30" fmla="*/ 1182706 w 6028697"/>
                <a:gd name="connsiteY30" fmla="*/ 5760543 h 6817170"/>
                <a:gd name="connsiteX31" fmla="*/ 1237327 w 6028697"/>
                <a:gd name="connsiteY31" fmla="*/ 5830060 h 6817170"/>
                <a:gd name="connsiteX32" fmla="*/ 1706649 w 6028697"/>
                <a:gd name="connsiteY32" fmla="*/ 6342797 h 6817170"/>
                <a:gd name="connsiteX33" fmla="*/ 1956207 w 6028697"/>
                <a:gd name="connsiteY33" fmla="*/ 6573484 h 6817170"/>
                <a:gd name="connsiteX34" fmla="*/ 2217681 w 6028697"/>
                <a:gd name="connsiteY34" fmla="*/ 6786297 h 6817170"/>
                <a:gd name="connsiteX35" fmla="*/ 2260820 w 6028697"/>
                <a:gd name="connsiteY35" fmla="*/ 6817170 h 6817170"/>
                <a:gd name="connsiteX36" fmla="*/ 1429497 w 6028697"/>
                <a:gd name="connsiteY36" fmla="*/ 6817170 h 6817170"/>
                <a:gd name="connsiteX37" fmla="*/ 1327275 w 6028697"/>
                <a:gd name="connsiteY37" fmla="*/ 6713800 h 6817170"/>
                <a:gd name="connsiteX38" fmla="*/ 1080556 w 6028697"/>
                <a:gd name="connsiteY38" fmla="*/ 6414443 h 6817170"/>
                <a:gd name="connsiteX39" fmla="*/ 865189 w 6028697"/>
                <a:gd name="connsiteY39" fmla="*/ 6097496 h 6817170"/>
                <a:gd name="connsiteX40" fmla="*/ 814823 w 6028697"/>
                <a:gd name="connsiteY40" fmla="*/ 6016911 h 6817170"/>
                <a:gd name="connsiteX41" fmla="*/ 766729 w 6028697"/>
                <a:gd name="connsiteY41" fmla="*/ 5938453 h 6817170"/>
                <a:gd name="connsiteX42" fmla="*/ 671672 w 6028697"/>
                <a:gd name="connsiteY42" fmla="*/ 5786648 h 6817170"/>
                <a:gd name="connsiteX43" fmla="*/ 474608 w 6028697"/>
                <a:gd name="connsiteY43" fmla="*/ 5474664 h 6817170"/>
                <a:gd name="connsiteX44" fmla="*/ 282652 w 6028697"/>
                <a:gd name="connsiteY44" fmla="*/ 5146508 h 6817170"/>
                <a:gd name="connsiteX45" fmla="*/ 196108 w 6028697"/>
                <a:gd name="connsiteY45" fmla="*/ 4972712 h 6817170"/>
                <a:gd name="connsiteX46" fmla="*/ 122474 w 6028697"/>
                <a:gd name="connsiteY46" fmla="*/ 4791821 h 6817170"/>
                <a:gd name="connsiteX47" fmla="*/ 65724 w 6028697"/>
                <a:gd name="connsiteY47" fmla="*/ 4603129 h 6817170"/>
                <a:gd name="connsiteX48" fmla="*/ 44727 w 6028697"/>
                <a:gd name="connsiteY48" fmla="*/ 4506937 h 6817170"/>
                <a:gd name="connsiteX49" fmla="*/ 35505 w 6028697"/>
                <a:gd name="connsiteY49" fmla="*/ 4458699 h 6817170"/>
                <a:gd name="connsiteX50" fmla="*/ 27845 w 6028697"/>
                <a:gd name="connsiteY50" fmla="*/ 4410320 h 6817170"/>
                <a:gd name="connsiteX51" fmla="*/ 37 w 6028697"/>
                <a:gd name="connsiteY51" fmla="*/ 4022292 h 6817170"/>
                <a:gd name="connsiteX52" fmla="*/ 78777 w 6028697"/>
                <a:gd name="connsiteY52" fmla="*/ 3267236 h 6817170"/>
                <a:gd name="connsiteX53" fmla="*/ 315424 w 6028697"/>
                <a:gd name="connsiteY53" fmla="*/ 2543673 h 6817170"/>
                <a:gd name="connsiteX54" fmla="*/ 1202710 w 6028697"/>
                <a:gd name="connsiteY54" fmla="*/ 1314895 h 6817170"/>
                <a:gd name="connsiteX55" fmla="*/ 1791065 w 6028697"/>
                <a:gd name="connsiteY55" fmla="*/ 833514 h 6817170"/>
                <a:gd name="connsiteX56" fmla="*/ 3908404 w 6028697"/>
                <a:gd name="connsiteY56" fmla="*/ 29794 h 6817170"/>
                <a:gd name="connsiteX57" fmla="*/ 4481066 w 6028697"/>
                <a:gd name="connsiteY57" fmla="*/ 478 h 6817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6028697" h="6817170">
                  <a:moveTo>
                    <a:pt x="6028697" y="6155323"/>
                  </a:moveTo>
                  <a:lnTo>
                    <a:pt x="6028697" y="6817170"/>
                  </a:lnTo>
                  <a:lnTo>
                    <a:pt x="5157862" y="6817170"/>
                  </a:lnTo>
                  <a:lnTo>
                    <a:pt x="5347156" y="6687553"/>
                  </a:lnTo>
                  <a:cubicBezTo>
                    <a:pt x="5394117" y="6653219"/>
                    <a:pt x="5440793" y="6617608"/>
                    <a:pt x="5487470" y="6581714"/>
                  </a:cubicBezTo>
                  <a:cubicBezTo>
                    <a:pt x="5534147" y="6545820"/>
                    <a:pt x="5580966" y="6509358"/>
                    <a:pt x="5627642" y="6472328"/>
                  </a:cubicBezTo>
                  <a:lnTo>
                    <a:pt x="5911392" y="6245328"/>
                  </a:lnTo>
                  <a:close/>
                  <a:moveTo>
                    <a:pt x="4481066" y="478"/>
                  </a:moveTo>
                  <a:cubicBezTo>
                    <a:pt x="4544817" y="1422"/>
                    <a:pt x="4608563" y="3769"/>
                    <a:pt x="4672258" y="7519"/>
                  </a:cubicBezTo>
                  <a:cubicBezTo>
                    <a:pt x="4927973" y="22364"/>
                    <a:pt x="5181687" y="61751"/>
                    <a:pt x="5429869" y="125134"/>
                  </a:cubicBezTo>
                  <a:cubicBezTo>
                    <a:pt x="5617090" y="173104"/>
                    <a:pt x="5799867" y="236595"/>
                    <a:pt x="5976319" y="314893"/>
                  </a:cubicBezTo>
                  <a:lnTo>
                    <a:pt x="6028697" y="339901"/>
                  </a:lnTo>
                  <a:lnTo>
                    <a:pt x="6028697" y="732458"/>
                  </a:lnTo>
                  <a:lnTo>
                    <a:pt x="5990985" y="712211"/>
                  </a:lnTo>
                  <a:cubicBezTo>
                    <a:pt x="5783917" y="609342"/>
                    <a:pt x="5566013" y="529876"/>
                    <a:pt x="5341339" y="475281"/>
                  </a:cubicBezTo>
                  <a:cubicBezTo>
                    <a:pt x="5115233" y="420503"/>
                    <a:pt x="4884375" y="387624"/>
                    <a:pt x="4651969" y="377104"/>
                  </a:cubicBezTo>
                  <a:cubicBezTo>
                    <a:pt x="4418713" y="365171"/>
                    <a:pt x="4184861" y="373670"/>
                    <a:pt x="3953093" y="402498"/>
                  </a:cubicBezTo>
                  <a:cubicBezTo>
                    <a:pt x="3721001" y="431832"/>
                    <a:pt x="3491675" y="480040"/>
                    <a:pt x="3267413" y="546643"/>
                  </a:cubicBezTo>
                  <a:cubicBezTo>
                    <a:pt x="2591323" y="750761"/>
                    <a:pt x="1967642" y="1099289"/>
                    <a:pt x="1439498" y="1568141"/>
                  </a:cubicBezTo>
                  <a:cubicBezTo>
                    <a:pt x="1265589" y="1725523"/>
                    <a:pt x="1105393" y="1897434"/>
                    <a:pt x="960671" y="2082013"/>
                  </a:cubicBezTo>
                  <a:cubicBezTo>
                    <a:pt x="815775" y="2266294"/>
                    <a:pt x="688923" y="2464081"/>
                    <a:pt x="581866" y="2672638"/>
                  </a:cubicBezTo>
                  <a:cubicBezTo>
                    <a:pt x="473765" y="2880669"/>
                    <a:pt x="387610" y="3099397"/>
                    <a:pt x="324789" y="3325262"/>
                  </a:cubicBezTo>
                  <a:cubicBezTo>
                    <a:pt x="262714" y="3552403"/>
                    <a:pt x="231223" y="3786822"/>
                    <a:pt x="231151" y="4022292"/>
                  </a:cubicBezTo>
                  <a:cubicBezTo>
                    <a:pt x="231413" y="4136912"/>
                    <a:pt x="244645" y="4251136"/>
                    <a:pt x="270592" y="4362792"/>
                  </a:cubicBezTo>
                  <a:cubicBezTo>
                    <a:pt x="297885" y="4472943"/>
                    <a:pt x="336983" y="4579833"/>
                    <a:pt x="387213" y="4681585"/>
                  </a:cubicBezTo>
                  <a:cubicBezTo>
                    <a:pt x="412042" y="4732517"/>
                    <a:pt x="439423" y="4782457"/>
                    <a:pt x="468507" y="4831546"/>
                  </a:cubicBezTo>
                  <a:cubicBezTo>
                    <a:pt x="497591" y="4880636"/>
                    <a:pt x="529230" y="4929015"/>
                    <a:pt x="561862" y="4976826"/>
                  </a:cubicBezTo>
                  <a:cubicBezTo>
                    <a:pt x="627975" y="5072166"/>
                    <a:pt x="701466" y="5164668"/>
                    <a:pt x="777511" y="5257597"/>
                  </a:cubicBezTo>
                  <a:cubicBezTo>
                    <a:pt x="853556" y="5350524"/>
                    <a:pt x="933574" y="5443594"/>
                    <a:pt x="1010895" y="5540494"/>
                  </a:cubicBezTo>
                  <a:cubicBezTo>
                    <a:pt x="1049957" y="5588732"/>
                    <a:pt x="1088642" y="5637963"/>
                    <a:pt x="1126948" y="5688186"/>
                  </a:cubicBezTo>
                  <a:lnTo>
                    <a:pt x="1182706" y="5760543"/>
                  </a:lnTo>
                  <a:cubicBezTo>
                    <a:pt x="1201007" y="5783669"/>
                    <a:pt x="1218458" y="5807503"/>
                    <a:pt x="1237327" y="5830060"/>
                  </a:cubicBezTo>
                  <a:cubicBezTo>
                    <a:pt x="1383714" y="6009916"/>
                    <a:pt x="1540413" y="6181116"/>
                    <a:pt x="1706649" y="6342797"/>
                  </a:cubicBezTo>
                  <a:cubicBezTo>
                    <a:pt x="1788084" y="6422531"/>
                    <a:pt x="1871265" y="6499427"/>
                    <a:pt x="1956207" y="6573484"/>
                  </a:cubicBezTo>
                  <a:cubicBezTo>
                    <a:pt x="2041332" y="6647402"/>
                    <a:pt x="2127733" y="6718907"/>
                    <a:pt x="2217681" y="6786297"/>
                  </a:cubicBezTo>
                  <a:lnTo>
                    <a:pt x="2260820" y="6817170"/>
                  </a:lnTo>
                  <a:lnTo>
                    <a:pt x="1429497" y="6817170"/>
                  </a:lnTo>
                  <a:lnTo>
                    <a:pt x="1327275" y="6713800"/>
                  </a:lnTo>
                  <a:cubicBezTo>
                    <a:pt x="1239186" y="6618984"/>
                    <a:pt x="1156797" y="6519019"/>
                    <a:pt x="1080556" y="6414443"/>
                  </a:cubicBezTo>
                  <a:cubicBezTo>
                    <a:pt x="1004653" y="6310734"/>
                    <a:pt x="932439" y="6205177"/>
                    <a:pt x="865189" y="6097496"/>
                  </a:cubicBezTo>
                  <a:cubicBezTo>
                    <a:pt x="847881" y="6070823"/>
                    <a:pt x="831565" y="6043725"/>
                    <a:pt x="814823" y="6016911"/>
                  </a:cubicBezTo>
                  <a:lnTo>
                    <a:pt x="766729" y="5938453"/>
                  </a:lnTo>
                  <a:cubicBezTo>
                    <a:pt x="735941" y="5887947"/>
                    <a:pt x="703878" y="5837581"/>
                    <a:pt x="671672" y="5786648"/>
                  </a:cubicBezTo>
                  <a:lnTo>
                    <a:pt x="474608" y="5474664"/>
                  </a:lnTo>
                  <a:cubicBezTo>
                    <a:pt x="408778" y="5368968"/>
                    <a:pt x="343516" y="5260008"/>
                    <a:pt x="282652" y="5146508"/>
                  </a:cubicBezTo>
                  <a:cubicBezTo>
                    <a:pt x="252290" y="5089759"/>
                    <a:pt x="223065" y="5032015"/>
                    <a:pt x="196108" y="4972712"/>
                  </a:cubicBezTo>
                  <a:cubicBezTo>
                    <a:pt x="169152" y="4913408"/>
                    <a:pt x="144607" y="4853111"/>
                    <a:pt x="122474" y="4791821"/>
                  </a:cubicBezTo>
                  <a:cubicBezTo>
                    <a:pt x="100342" y="4730532"/>
                    <a:pt x="81757" y="4666830"/>
                    <a:pt x="65724" y="4603129"/>
                  </a:cubicBezTo>
                  <a:cubicBezTo>
                    <a:pt x="58205" y="4571064"/>
                    <a:pt x="50828" y="4539143"/>
                    <a:pt x="44727" y="4506937"/>
                  </a:cubicBezTo>
                  <a:lnTo>
                    <a:pt x="35505" y="4458699"/>
                  </a:lnTo>
                  <a:lnTo>
                    <a:pt x="27845" y="4410320"/>
                  </a:lnTo>
                  <a:cubicBezTo>
                    <a:pt x="8635" y="4281881"/>
                    <a:pt x="-661" y="4152150"/>
                    <a:pt x="37" y="4022292"/>
                  </a:cubicBezTo>
                  <a:cubicBezTo>
                    <a:pt x="712" y="3768592"/>
                    <a:pt x="27094" y="3515615"/>
                    <a:pt x="78777" y="3267236"/>
                  </a:cubicBezTo>
                  <a:cubicBezTo>
                    <a:pt x="130048" y="3017876"/>
                    <a:pt x="209439" y="2775142"/>
                    <a:pt x="315424" y="2543673"/>
                  </a:cubicBezTo>
                  <a:cubicBezTo>
                    <a:pt x="528236" y="2081161"/>
                    <a:pt x="838234" y="1667312"/>
                    <a:pt x="1202710" y="1314895"/>
                  </a:cubicBezTo>
                  <a:cubicBezTo>
                    <a:pt x="1385514" y="1138814"/>
                    <a:pt x="1582282" y="977831"/>
                    <a:pt x="1791065" y="833514"/>
                  </a:cubicBezTo>
                  <a:cubicBezTo>
                    <a:pt x="2420037" y="395614"/>
                    <a:pt x="3147288" y="119557"/>
                    <a:pt x="3908404" y="29794"/>
                  </a:cubicBezTo>
                  <a:cubicBezTo>
                    <a:pt x="4098509" y="7429"/>
                    <a:pt x="4289811" y="-2355"/>
                    <a:pt x="4481066" y="478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C72F6EE6-EDE9-45A5-8F6D-02B9B7CB2C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1"/>
              <a:ext cx="6165116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C093DC50-3BD7-46B1-A300-CD207E152F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-5977"/>
              <a:ext cx="6238675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52202A5D-8D6D-4524-84A5-823B1A449A42}"/>
              </a:ext>
            </a:extLst>
          </p:cNvPr>
          <p:cNvGrpSpPr>
            <a:grpSpLocks/>
          </p:cNvGrpSpPr>
          <p:nvPr/>
        </p:nvGrpSpPr>
        <p:grpSpPr bwMode="auto">
          <a:xfrm>
            <a:off x="420452" y="2027486"/>
            <a:ext cx="3396784" cy="2791073"/>
            <a:chOff x="3687" y="1875"/>
            <a:chExt cx="1999" cy="1929"/>
          </a:xfrm>
        </p:grpSpPr>
        <p:pic>
          <p:nvPicPr>
            <p:cNvPr id="23" name="Picture 22" descr="GNR_Sol.JPG">
              <a:extLst>
                <a:ext uri="{FF2B5EF4-FFF2-40B4-BE49-F238E27FC236}">
                  <a16:creationId xmlns:a16="http://schemas.microsoft.com/office/drawing/2014/main" id="{58BB8011-EC4B-4555-88BF-5A41974CE9C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87" y="2877"/>
              <a:ext cx="1999" cy="9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" name="Rounded Rectangle 8">
              <a:extLst>
                <a:ext uri="{FF2B5EF4-FFF2-40B4-BE49-F238E27FC236}">
                  <a16:creationId xmlns:a16="http://schemas.microsoft.com/office/drawing/2014/main" id="{F9986440-6C2F-4F17-9A33-5B38F02B3D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8" y="2418"/>
              <a:ext cx="669" cy="240"/>
            </a:xfrm>
            <a:prstGeom prst="roundRect">
              <a:avLst>
                <a:gd name="adj" fmla="val 16667"/>
              </a:avLst>
            </a:prstGeom>
            <a:solidFill>
              <a:srgbClr val="FFC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 baseline="-25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 baseline="-25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 baseline="-25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 baseline="-25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 baseline="-25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 baseline="-25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 baseline="-25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 baseline="-25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 baseline="-25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9pPr>
            </a:lstStyle>
            <a:p>
              <a:pPr defTabSz="831281">
                <a:defRPr/>
              </a:pPr>
              <a:endParaRPr lang="en-US" altLang="en-US" sz="2182">
                <a:solidFill>
                  <a:srgbClr val="000000"/>
                </a:solidFill>
              </a:endParaRPr>
            </a:p>
          </p:txBody>
        </p:sp>
        <p:sp>
          <p:nvSpPr>
            <p:cNvPr id="25" name="TextBox 14">
              <a:extLst>
                <a:ext uri="{FF2B5EF4-FFF2-40B4-BE49-F238E27FC236}">
                  <a16:creationId xmlns:a16="http://schemas.microsoft.com/office/drawing/2014/main" id="{7E605125-9631-4875-81D4-CA8210AB08A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49" y="1875"/>
              <a:ext cx="1728" cy="2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 baseline="-25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 baseline="-25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 baseline="-25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 baseline="-25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 baseline="-25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 baseline="-25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 baseline="-25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 baseline="-25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 baseline="-25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9pPr>
            </a:lstStyle>
            <a:p>
              <a:pPr defTabSz="831281">
                <a:defRPr/>
              </a:pPr>
              <a:r>
                <a:rPr lang="en-US" altLang="en-US" sz="2182" b="1" dirty="0">
                  <a:solidFill>
                    <a:srgbClr val="000000"/>
                  </a:solidFill>
                </a:rPr>
                <a:t>Aspect Ratio (AR) =  L / W</a:t>
              </a:r>
            </a:p>
          </p:txBody>
        </p:sp>
        <p:sp>
          <p:nvSpPr>
            <p:cNvPr id="26" name="TextBox 15">
              <a:extLst>
                <a:ext uri="{FF2B5EF4-FFF2-40B4-BE49-F238E27FC236}">
                  <a16:creationId xmlns:a16="http://schemas.microsoft.com/office/drawing/2014/main" id="{5FDD01FB-0654-403D-A67F-20FA56FB1DD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95" y="2146"/>
              <a:ext cx="240" cy="2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 baseline="-25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 baseline="-25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 baseline="-25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 baseline="-25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 baseline="-25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 baseline="-25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 baseline="-25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 baseline="-25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 baseline="-25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9pPr>
            </a:lstStyle>
            <a:p>
              <a:pPr defTabSz="831281">
                <a:defRPr/>
              </a:pPr>
              <a:r>
                <a:rPr lang="en-US" altLang="en-US" sz="2182" dirty="0">
                  <a:solidFill>
                    <a:srgbClr val="000000"/>
                  </a:solidFill>
                </a:rPr>
                <a:t>L</a:t>
              </a:r>
            </a:p>
          </p:txBody>
        </p:sp>
        <p:sp>
          <p:nvSpPr>
            <p:cNvPr id="27" name="TextBox 16">
              <a:extLst>
                <a:ext uri="{FF2B5EF4-FFF2-40B4-BE49-F238E27FC236}">
                  <a16:creationId xmlns:a16="http://schemas.microsoft.com/office/drawing/2014/main" id="{C0ECA3EC-3DB2-4E97-BED6-DDD6326CAC3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73" y="2410"/>
              <a:ext cx="240" cy="2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 baseline="-25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 baseline="-25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 baseline="-25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 baseline="-25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 baseline="-25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 baseline="-25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 baseline="-25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 baseline="-25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 baseline="-25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defRPr>
              </a:lvl9pPr>
            </a:lstStyle>
            <a:p>
              <a:pPr defTabSz="831281">
                <a:defRPr/>
              </a:pPr>
              <a:r>
                <a:rPr lang="en-US" altLang="en-US" sz="2182" dirty="0">
                  <a:solidFill>
                    <a:srgbClr val="000000"/>
                  </a:solidFill>
                </a:rPr>
                <a:t>W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064514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282117" y="-253670"/>
            <a:ext cx="137072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668730" y="422146"/>
            <a:ext cx="484026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7532611" y="655140"/>
            <a:ext cx="515604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7017482" y="0"/>
            <a:ext cx="2126518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982258" y="6115501"/>
            <a:ext cx="1120884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3165C4A-9B9A-486D-B83A-E1850DDCEC36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2600" y="1302511"/>
            <a:ext cx="8178799" cy="4252976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703060" y="6453143"/>
            <a:ext cx="611177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5046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282117" y="-253670"/>
            <a:ext cx="137072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668730" y="422146"/>
            <a:ext cx="484026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7532611" y="655140"/>
            <a:ext cx="515604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7017482" y="0"/>
            <a:ext cx="2126518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982258" y="6115501"/>
            <a:ext cx="1120884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27CA993-8950-4D81-A028-3E25E63F1CCE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79" t="13448" r="17949" b="47805"/>
          <a:stretch/>
        </p:blipFill>
        <p:spPr bwMode="auto">
          <a:xfrm>
            <a:off x="234284" y="1751818"/>
            <a:ext cx="8696663" cy="316584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703060" y="6453143"/>
            <a:ext cx="611177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17619B7-4E1A-4C65-870B-E5A52C8D96B6}"/>
              </a:ext>
            </a:extLst>
          </p:cNvPr>
          <p:cNvSpPr/>
          <p:nvPr/>
        </p:nvSpPr>
        <p:spPr>
          <a:xfrm>
            <a:off x="2714956" y="5235481"/>
            <a:ext cx="37353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Photolysis of Fibrin Clot</a:t>
            </a:r>
          </a:p>
        </p:txBody>
      </p:sp>
    </p:spTree>
    <p:extLst>
      <p:ext uri="{BB962C8B-B14F-4D97-AF65-F5344CB8AC3E}">
        <p14:creationId xmlns:p14="http://schemas.microsoft.com/office/powerpoint/2010/main" val="30408061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43A7A40-1AE6-4218-A8E0-8248174A53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D8AB40A-4374-4897-B5EE-9F8913476E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284" y="0"/>
            <a:ext cx="9143999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91A1975-D40E-4FF2-BDC1-8579378FF0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6293" y="4880546"/>
            <a:ext cx="6266376" cy="61079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500" b="1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Energy-dispersive X-ray (EDX)</a:t>
            </a:r>
            <a:endParaRPr lang="en-US" sz="3500" kern="12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783379C-045E-4010-ABDC-A270A0AA10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 flipH="1">
            <a:off x="-446669" y="442099"/>
            <a:ext cx="2514948" cy="1630750"/>
            <a:chOff x="-305" y="-4155"/>
            <a:chExt cx="2514948" cy="2174333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0B0AB1BF-11AE-4CFF-85EC-E51DBD316A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526548A0-953E-4FBA-97A5-592ACAF42A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F84FA27B-CD1F-421B-BB4F-B141F02FF4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3CDBD6AB-1AC7-4807-9C34-01139BB7C2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C9C62406-6FCB-4269-8B75-A07B86CFC96B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21" t="11170" r="16887" b="23138"/>
          <a:stretch/>
        </p:blipFill>
        <p:spPr bwMode="auto">
          <a:xfrm>
            <a:off x="1315524" y="1146720"/>
            <a:ext cx="6508382" cy="3573920"/>
          </a:xfrm>
          <a:prstGeom prst="rect">
            <a:avLst/>
          </a:prstGeom>
          <a:noFill/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F5FDDF18-F156-4D2D-82C6-F55008E33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6847914" y="4560734"/>
            <a:ext cx="2296085" cy="2297265"/>
            <a:chOff x="-305" y="-1"/>
            <a:chExt cx="3832880" cy="2876136"/>
          </a:xfrm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3822C29E-FFDD-45BC-A286-9C00C8E2D2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C9E2381D-1763-4D42-A3A2-B2345DD35E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2A622D5-9532-4E0C-B9A8-DAEDD46462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5C0ABE88-5ADF-4A31-8505-78968DBB5D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130896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0A2186-2CD2-4B87-9122-15A2523204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5690" y="5598425"/>
            <a:ext cx="6192619" cy="645903"/>
          </a:xfrm>
        </p:spPr>
        <p:txBody>
          <a:bodyPr>
            <a:normAutofit fontScale="90000"/>
          </a:bodyPr>
          <a:lstStyle/>
          <a:p>
            <a:br>
              <a:rPr lang="en-US" sz="31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100" b="1" dirty="0">
                <a:latin typeface="Arial" panose="020B0604020202020204" pitchFamily="34" charset="0"/>
                <a:cs typeface="Arial" panose="020B0604020202020204" pitchFamily="34" charset="0"/>
              </a:rPr>
              <a:t>SEM images of Fibrin Degradation</a:t>
            </a:r>
            <a:br>
              <a:rPr lang="en-US" sz="7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3D03470D-6FA5-4C26-8203-F2FE04C0EB4C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611" y="613672"/>
            <a:ext cx="8322778" cy="45679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794696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E479B3A-C59C-4502-B009-EF1225057FC7}"/>
              </a:ext>
            </a:extLst>
          </p:cNvPr>
          <p:cNvSpPr txBox="1"/>
          <p:nvPr/>
        </p:nvSpPr>
        <p:spPr>
          <a:xfrm>
            <a:off x="0" y="-20779"/>
            <a:ext cx="9144000" cy="80021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lang="en-US" sz="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40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40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2  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Generation Mechanism</a:t>
            </a:r>
            <a:endParaRPr lang="en-US" sz="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0242B3-F481-4FEF-8F85-EC2A38A19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7EDEF11D-FAA8-47D1-9D7F-F03FFFBC6D85}" type="slidenum">
              <a:rPr lang="en-US" smtClean="0"/>
              <a:t>6</a:t>
            </a:fld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607F7CC-0433-4C84-84B2-D765D9C4FD3F}"/>
              </a:ext>
            </a:extLst>
          </p:cNvPr>
          <p:cNvSpPr txBox="1">
            <a:spLocks/>
          </p:cNvSpPr>
          <p:nvPr/>
        </p:nvSpPr>
        <p:spPr>
          <a:xfrm>
            <a:off x="221479" y="1302456"/>
            <a:ext cx="885693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AuNR-Cu@PANI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+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hv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		   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AuNR-Cu@PANI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(e</a:t>
            </a:r>
            <a:r>
              <a:rPr lang="en-US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(CB) + h</a:t>
            </a:r>
            <a:r>
              <a:rPr lang="en-US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(VB))</a:t>
            </a:r>
          </a:p>
          <a:p>
            <a:pPr algn="l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+ e</a:t>
            </a:r>
            <a:r>
              <a:rPr lang="en-US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 			    O</a:t>
            </a:r>
            <a:r>
              <a:rPr 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200" baseline="300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</a:t>
            </a:r>
            <a:r>
              <a:rPr lang="en-US" sz="2000" b="1" baseline="300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˙</a:t>
            </a:r>
            <a:r>
              <a:rPr lang="en-US" sz="800" baseline="300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  </a:t>
            </a:r>
            <a:r>
              <a:rPr lang="en-US" sz="200" baseline="300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 </a:t>
            </a:r>
          </a:p>
          <a:p>
            <a:pPr algn="l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200" baseline="300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</a:t>
            </a:r>
            <a:r>
              <a:rPr lang="en-US" sz="2000" b="1" baseline="300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˙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+ h</a:t>
            </a:r>
            <a:r>
              <a:rPr lang="en-US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baseline="300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			      </a:t>
            </a:r>
            <a:r>
              <a:rPr lang="en-US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667B1714-161F-4A2D-82F5-14F164EF549A}"/>
              </a:ext>
            </a:extLst>
          </p:cNvPr>
          <p:cNvCxnSpPr/>
          <p:nvPr/>
        </p:nvCxnSpPr>
        <p:spPr>
          <a:xfrm>
            <a:off x="2876463" y="1530451"/>
            <a:ext cx="1268964" cy="0"/>
          </a:xfrm>
          <a:prstGeom prst="straightConnector1">
            <a:avLst/>
          </a:prstGeom>
          <a:ln w="28575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013D6D6-A43E-4602-AE2D-CCD325F3B014}"/>
              </a:ext>
            </a:extLst>
          </p:cNvPr>
          <p:cNvCxnSpPr>
            <a:cxnSpLocks/>
          </p:cNvCxnSpPr>
          <p:nvPr/>
        </p:nvCxnSpPr>
        <p:spPr>
          <a:xfrm>
            <a:off x="1580224" y="1911366"/>
            <a:ext cx="2565203" cy="0"/>
          </a:xfrm>
          <a:prstGeom prst="straightConnector1">
            <a:avLst/>
          </a:prstGeom>
          <a:ln w="28575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0E8FEA1-9A0C-4873-8A74-9EE31C5CD17F}"/>
              </a:ext>
            </a:extLst>
          </p:cNvPr>
          <p:cNvCxnSpPr>
            <a:cxnSpLocks/>
          </p:cNvCxnSpPr>
          <p:nvPr/>
        </p:nvCxnSpPr>
        <p:spPr>
          <a:xfrm>
            <a:off x="1580224" y="2311656"/>
            <a:ext cx="2565203" cy="0"/>
          </a:xfrm>
          <a:prstGeom prst="straightConnector1">
            <a:avLst/>
          </a:prstGeom>
          <a:ln w="28575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0" name="Content Placeholder 3">
            <a:extLst>
              <a:ext uri="{FF2B5EF4-FFF2-40B4-BE49-F238E27FC236}">
                <a16:creationId xmlns:a16="http://schemas.microsoft.com/office/drawing/2014/main" id="{FD6071B2-B9FD-4596-A855-577F0F7C8AA0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4419" y="2576483"/>
            <a:ext cx="5240931" cy="3309785"/>
          </a:xfrm>
          <a:prstGeom prst="rect">
            <a:avLst/>
          </a:prstGeom>
          <a:noFill/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0E705DE-3967-4A04-AE32-FD29ECE6D9B0}"/>
              </a:ext>
            </a:extLst>
          </p:cNvPr>
          <p:cNvSpPr/>
          <p:nvPr/>
        </p:nvSpPr>
        <p:spPr>
          <a:xfrm>
            <a:off x="221479" y="3725722"/>
            <a:ext cx="3923948" cy="2118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Visible light absorption because of the SPR of Au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promoting reactivity of photoinduced charge carriers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Preventing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1800" baseline="300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/ h</a:t>
            </a:r>
            <a:r>
              <a:rPr lang="en-US" sz="1800" baseline="30000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recombination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49B100F-44C8-4236-BE31-E4B6C81CD0B2}"/>
              </a:ext>
            </a:extLst>
          </p:cNvPr>
          <p:cNvSpPr txBox="1"/>
          <p:nvPr/>
        </p:nvSpPr>
        <p:spPr>
          <a:xfrm>
            <a:off x="591198" y="6072363"/>
            <a:ext cx="7961603" cy="3806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R="0" lvl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Riyadh Alshammari,</a:t>
            </a:r>
            <a:r>
              <a:rPr lang="en-US" sz="1400" baseline="30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Chinna</a:t>
            </a:r>
            <a:r>
              <a:rPr lang="en-US" sz="1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Rajesh,</a:t>
            </a:r>
            <a:r>
              <a:rPr lang="en-US" sz="1400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1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and Jeffrey M. Zaleski.</a:t>
            </a:r>
            <a:r>
              <a:rPr lang="en-US" sz="14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. ACS Applied Bio Materials,</a:t>
            </a:r>
            <a:r>
              <a:rPr lang="en-US" sz="1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14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Submitted</a:t>
            </a:r>
            <a:endParaRPr lang="en-US" sz="1400" b="1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81446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E39362-2D86-47FE-9E2E-9438C72878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14ED7B-C98C-4FD8-BD4A-1E65281DA5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309F4FE-1D65-4B7F-94FC-1D89BD92EE2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827"/>
          <a:stretch/>
        </p:blipFill>
        <p:spPr>
          <a:xfrm>
            <a:off x="1432713" y="67733"/>
            <a:ext cx="6278573" cy="6595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6536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118</Words>
  <Application>Microsoft Office PowerPoint</Application>
  <PresentationFormat>On-screen Show (4:3)</PresentationFormat>
  <Paragraphs>17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ＭＳ Ｐゴシック</vt:lpstr>
      <vt:lpstr>Arial</vt:lpstr>
      <vt:lpstr>Calibri</vt:lpstr>
      <vt:lpstr>Calibri Light</vt:lpstr>
      <vt:lpstr>Symbol</vt:lpstr>
      <vt:lpstr>Office Theme</vt:lpstr>
      <vt:lpstr>PowerPoint Presentation</vt:lpstr>
      <vt:lpstr>PowerPoint Presentation</vt:lpstr>
      <vt:lpstr>PowerPoint Presentation</vt:lpstr>
      <vt:lpstr>Energy-dispersive X-ray (EDX)</vt:lpstr>
      <vt:lpstr> SEM images of Fibrin Degradation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Dr. Riyadh Alshammari</dc:creator>
  <cp:lastModifiedBy>Dr. Riyadh Alshammari</cp:lastModifiedBy>
  <cp:revision>4</cp:revision>
  <dcterms:created xsi:type="dcterms:W3CDTF">2023-05-25T06:51:48Z</dcterms:created>
  <dcterms:modified xsi:type="dcterms:W3CDTF">2023-05-25T07:12:19Z</dcterms:modified>
</cp:coreProperties>
</file>