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280B8-6B09-490F-B6A1-F3654B6491AA}"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241923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280B8-6B09-490F-B6A1-F3654B6491AA}"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16420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280B8-6B09-490F-B6A1-F3654B6491AA}"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36499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280B8-6B09-490F-B6A1-F3654B6491AA}"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21665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280B8-6B09-490F-B6A1-F3654B6491AA}"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20129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280B8-6B09-490F-B6A1-F3654B6491AA}"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34228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280B8-6B09-490F-B6A1-F3654B6491AA}"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51623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280B8-6B09-490F-B6A1-F3654B6491AA}"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360732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280B8-6B09-490F-B6A1-F3654B6491AA}"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160737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280B8-6B09-490F-B6A1-F3654B6491AA}"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75309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280B8-6B09-490F-B6A1-F3654B6491AA}"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1C23C-12B1-4184-ABF4-B6D7BA116932}" type="slidenum">
              <a:rPr lang="en-US" smtClean="0"/>
              <a:t>‹#›</a:t>
            </a:fld>
            <a:endParaRPr lang="en-US"/>
          </a:p>
        </p:txBody>
      </p:sp>
    </p:spTree>
    <p:extLst>
      <p:ext uri="{BB962C8B-B14F-4D97-AF65-F5344CB8AC3E}">
        <p14:creationId xmlns:p14="http://schemas.microsoft.com/office/powerpoint/2010/main" val="239624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280B8-6B09-490F-B6A1-F3654B6491AA}" type="datetimeFigureOut">
              <a:rPr lang="en-US" smtClean="0"/>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1C23C-12B1-4184-ABF4-B6D7BA116932}" type="slidenum">
              <a:rPr lang="en-US" smtClean="0"/>
              <a:t>‹#›</a:t>
            </a:fld>
            <a:endParaRPr lang="en-US"/>
          </a:p>
        </p:txBody>
      </p:sp>
    </p:spTree>
    <p:extLst>
      <p:ext uri="{BB962C8B-B14F-4D97-AF65-F5344CB8AC3E}">
        <p14:creationId xmlns:p14="http://schemas.microsoft.com/office/powerpoint/2010/main" val="372671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797510"/>
            <a:ext cx="7086600" cy="5847755"/>
          </a:xfrm>
          <a:prstGeom prst="rect">
            <a:avLst/>
          </a:prstGeom>
        </p:spPr>
        <p:txBody>
          <a:bodyPr wrap="square">
            <a:spAutoFit/>
          </a:bodyPr>
          <a:lstStyle/>
          <a:p>
            <a:pPr algn="ctr"/>
            <a:r>
              <a:rPr lang="ar-EG" sz="3200" b="1" dirty="0" smtClean="0">
                <a:solidFill>
                  <a:srgbClr val="FF0000"/>
                </a:solidFill>
                <a:latin typeface="Times New Roman" pitchFamily="18" charset="0"/>
                <a:cs typeface="Times New Roman" pitchFamily="18" charset="0"/>
              </a:rPr>
              <a:t>التكاثر في الأسماك</a:t>
            </a:r>
          </a:p>
          <a:p>
            <a:pPr algn="r"/>
            <a:r>
              <a:rPr lang="ar-EG" dirty="0" smtClean="0"/>
              <a:t>التكــاثر هــو تكــوین أفراد جدیــدة للمحافظــة علــى النــوع. ویــتم التكــاثر فــى الأســماك كمــا فــى الفقاریات الأخرى وذلـك بإنـدماج الحیوانـات المنویـة التـى تتكـون فـى الخصـیة مـع البویضـات التـى تكونهــا الأنثـ ـى فــى المبـ ـیض. وتسـ ـمى عملیــة خـ ـروج الحیوانــات المنویـ ـة مـ ـن جســم الـ ـذكر لتلتقـ ـى ببویضـات الأنثـى بعملیـة التلقـیح أمـا عملیـة  </a:t>
            </a:r>
            <a:r>
              <a:rPr lang="en-US" dirty="0" smtClean="0"/>
              <a:t> </a:t>
            </a:r>
          </a:p>
          <a:p>
            <a:pPr algn="r"/>
            <a:r>
              <a:rPr lang="en-US" dirty="0" smtClean="0"/>
              <a:t>fertilization </a:t>
            </a:r>
            <a:r>
              <a:rPr lang="ar-EG" dirty="0" smtClean="0"/>
              <a:t>إنـدماج الحیـوان المنـوى بالبویضـة وتكـوین الزیجوت فتسمى بعملیة الإخصاب</a:t>
            </a:r>
            <a:endParaRPr lang="en-US" dirty="0" smtClean="0"/>
          </a:p>
          <a:p>
            <a:pPr algn="r"/>
            <a:endParaRPr lang="en-US" dirty="0" smtClean="0"/>
          </a:p>
          <a:p>
            <a:pPr algn="r"/>
            <a:r>
              <a:rPr lang="ar-EG" dirty="0" smtClean="0"/>
              <a:t>- التلقیح فى معظم </a:t>
            </a:r>
            <a:r>
              <a:rPr lang="ar-EG" b="1" dirty="0" smtClean="0">
                <a:solidFill>
                  <a:srgbClr val="FF0000"/>
                </a:solidFill>
              </a:rPr>
              <a:t>الأسماك العظمیة </a:t>
            </a:r>
            <a:r>
              <a:rPr lang="ar-EG" dirty="0" smtClean="0"/>
              <a:t>خارجى وفیه تقوم الإناث بإلقاء البویضـات فـى المـاء ثـم یلقـى الـذكر بالسـائل المنـوى علـى هـذه البویضـات حیـث یـتم إخصـاب البویضـات فـى المـاء وتظـل ً حیــث یــتم إخصــاب فــى المــاء حتــى الفقــس.</a:t>
            </a:r>
            <a:endParaRPr lang="en-US" dirty="0" smtClean="0"/>
          </a:p>
          <a:p>
            <a:pPr algn="r"/>
            <a:r>
              <a:rPr lang="ar-EG" dirty="0" smtClean="0"/>
              <a:t>- أمــا </a:t>
            </a:r>
            <a:r>
              <a:rPr lang="ar-EG" b="1" dirty="0" smtClean="0">
                <a:solidFill>
                  <a:srgbClr val="FF0000"/>
                </a:solidFill>
              </a:rPr>
              <a:t>الأســماك الغضــروفیة</a:t>
            </a:r>
            <a:r>
              <a:rPr lang="ar-EG" dirty="0" smtClean="0"/>
              <a:t> فیــتم التلقــیح فیهــا داخلیــا البویضة داخل جسم الأنثى ثم تضع </a:t>
            </a:r>
            <a:r>
              <a:rPr lang="en-US" dirty="0" smtClean="0"/>
              <a:t>.</a:t>
            </a:r>
            <a:r>
              <a:rPr lang="ar-EG" dirty="0" smtClean="0"/>
              <a:t>الأنثى البیض المخصب فى الماء لیتم فقسه</a:t>
            </a:r>
            <a:endParaRPr lang="en-US" dirty="0" smtClean="0"/>
          </a:p>
          <a:p>
            <a:pPr algn="r" rtl="1"/>
            <a:r>
              <a:rPr lang="ar-EG" b="1" dirty="0" smtClean="0">
                <a:solidFill>
                  <a:srgbClr val="FF0000"/>
                </a:solidFill>
              </a:rPr>
              <a:t>النضج الجنسى فى الأسماك</a:t>
            </a:r>
            <a:r>
              <a:rPr lang="en-US" b="1" dirty="0" smtClean="0">
                <a:solidFill>
                  <a:srgbClr val="FF0000"/>
                </a:solidFill>
              </a:rPr>
              <a:t>  </a:t>
            </a:r>
            <a:r>
              <a:rPr lang="ar-EG" b="1" dirty="0" smtClean="0">
                <a:solidFill>
                  <a:srgbClr val="FF0000"/>
                </a:solidFill>
              </a:rPr>
              <a:t> </a:t>
            </a:r>
            <a:r>
              <a:rPr lang="en-US" b="1" dirty="0" smtClean="0">
                <a:solidFill>
                  <a:srgbClr val="FF0000"/>
                </a:solidFill>
              </a:rPr>
              <a:t>Sexual Maturity</a:t>
            </a:r>
            <a:r>
              <a:rPr lang="en-US" dirty="0" smtClean="0"/>
              <a:t> </a:t>
            </a:r>
          </a:p>
          <a:p>
            <a:pPr algn="r" rtl="1"/>
            <a:r>
              <a:rPr lang="ar-EG" dirty="0" smtClean="0"/>
              <a:t>تصـل معظـم الأسـماك إلـى مرحلـة النضـج الجنسـى فـى عمـر یتـ اروح بـین سـنة وثـلاث سـنوات ً فسمكة البلطى الأخضر تضع البیض وعمرها سنة بینما سمكة البیاض تبدأ فـى وضـع البـیض بعـد أن تبلـغ ثـلاث سـنوات فـى حـین أن سـمكة البلطـى المـوزمبیقى تبـیض وعمرهـا ً ستة شهور فى المناطق الحارة. وهناك أسماك لاتنضج جنسیا ً الابعد سبع إلى عشر سنوات مثل فـى ثعبان السمك وتسـاعد درجـة الحـ اررة علـى النضـج المبكـر فـى الأسـماك فمـثلا أسماك المبروك  تضع البیض عندما یصل عمرها سنة أما فى أوروبا فهى لاتبیض إلا فى عمر یتراوح بین سنتین ونصف إلى ثلاث سنوات.</a:t>
            </a:r>
            <a:endParaRPr lang="en-US" dirty="0"/>
          </a:p>
        </p:txBody>
      </p:sp>
    </p:spTree>
    <p:extLst>
      <p:ext uri="{BB962C8B-B14F-4D97-AF65-F5344CB8AC3E}">
        <p14:creationId xmlns:p14="http://schemas.microsoft.com/office/powerpoint/2010/main" val="29670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96240" y="381000"/>
            <a:ext cx="8534400" cy="6186309"/>
          </a:xfrm>
          <a:prstGeom prst="rect">
            <a:avLst/>
          </a:prstGeom>
        </p:spPr>
        <p:txBody>
          <a:bodyPr wrap="square">
            <a:spAutoFit/>
          </a:bodyPr>
          <a:lstStyle/>
          <a:p>
            <a:pPr algn="r"/>
            <a:r>
              <a:rPr lang="ar-EG" b="1" dirty="0" smtClean="0">
                <a:solidFill>
                  <a:srgbClr val="FF0000"/>
                </a:solidFill>
              </a:rPr>
              <a:t>عدد مرات وضع البیض فى السنة:</a:t>
            </a:r>
            <a:r>
              <a:rPr lang="ar-EG" dirty="0" smtClean="0"/>
              <a:t> </a:t>
            </a:r>
          </a:p>
          <a:p>
            <a:pPr algn="r" rtl="1"/>
            <a:r>
              <a:rPr lang="ar-EG" dirty="0" smtClean="0"/>
              <a:t>تضع كثير من الأسماك البیض مرتین فى السنة مرة فى الربیع ومـرة فـى نهایـة الصـیف وفـى المناطق الإستوائیة یزید عدد مرات وضع البیض عن ذلك وقد تصل إلى ستة مرات في بعض أنـواع الأسماك... وفى المناطق الباردة لاتبیض الأسماك إلا مرة واحدة فى السنة.</a:t>
            </a:r>
            <a:endParaRPr lang="ar-EG" dirty="0"/>
          </a:p>
          <a:p>
            <a:pPr algn="r"/>
            <a:r>
              <a:rPr lang="ar-EG" dirty="0" smtClean="0">
                <a:solidFill>
                  <a:srgbClr val="FF0000"/>
                </a:solidFill>
              </a:rPr>
              <a:t>إختیار الأسماك لأماكن وضع البیض:</a:t>
            </a:r>
          </a:p>
          <a:p>
            <a:pPr algn="r"/>
            <a:r>
              <a:rPr lang="ar-EG" dirty="0" smtClean="0"/>
              <a:t>تختــار الأســماك المنطقــة التــى تضــع فیهــا البــیض بحیــث تكــون كــل العوامــل مناســبة لفقــس البـیض ومعیشـة الیرقـات وأهـم هـذه العوامـل درجـة الحرارة، درجـة الملوحـة، كثافـة المـاء، التیـا ارت المائیة، توافر الغذاء والأكسجین اللآزمان لنمـو الیرقـات. ولكـل نـوع مـن الأسـماك حـدود مثلـى مـن هذه العوامل لنمو الأجنة والفقس </a:t>
            </a:r>
          </a:p>
          <a:p>
            <a:pPr algn="r"/>
            <a:r>
              <a:rPr lang="ar-EG" dirty="0" smtClean="0"/>
              <a:t>.ونمو الیرقات بعد ذلك</a:t>
            </a:r>
          </a:p>
          <a:p>
            <a:pPr algn="r"/>
            <a:r>
              <a:rPr lang="ar-EG" dirty="0" smtClean="0">
                <a:solidFill>
                  <a:srgbClr val="FF0000"/>
                </a:solidFill>
              </a:rPr>
              <a:t>ا</a:t>
            </a:r>
            <a:r>
              <a:rPr lang="ar-EG" b="1" dirty="0" smtClean="0">
                <a:solidFill>
                  <a:srgbClr val="FF0000"/>
                </a:solidFill>
              </a:rPr>
              <a:t>نواع الأسماك التي تهاجر لوضع البيض وفقسة:</a:t>
            </a:r>
            <a:endParaRPr lang="en-US" b="1" dirty="0" smtClean="0">
              <a:solidFill>
                <a:srgbClr val="FF0000"/>
              </a:solidFill>
            </a:endParaRPr>
          </a:p>
          <a:p>
            <a:pPr algn="r"/>
            <a:r>
              <a:rPr lang="en-US" dirty="0" smtClean="0"/>
              <a:t> </a:t>
            </a:r>
            <a:r>
              <a:rPr lang="ar-EG" dirty="0" smtClean="0"/>
              <a:t>تهاجر أسماك السالمون والتروت من البحر لتضع بیضها فى الأنهار. </a:t>
            </a:r>
            <a:r>
              <a:rPr lang="en-US" dirty="0" smtClean="0"/>
              <a:t>- </a:t>
            </a:r>
          </a:p>
          <a:p>
            <a:pPr algn="r"/>
            <a:r>
              <a:rPr lang="ar-EG" dirty="0" smtClean="0"/>
              <a:t> - تهاجر أسماك العائلة البوریة من النیل ومن بحی ارت شمال الدلتا لتضع بیضها فى البحر.</a:t>
            </a:r>
          </a:p>
          <a:p>
            <a:pPr marL="285750" indent="-285750" algn="r">
              <a:buFontTx/>
              <a:buChar char="-"/>
            </a:pPr>
            <a:r>
              <a:rPr lang="ar-EG" dirty="0" smtClean="0"/>
              <a:t>هجــرة أســماك الثعبــان مـ ـن الأنهــار لتضــع بیضـ ـها حــول جــزر الباهامـ ـا فــى البحــر الكـ ـاریبى بأمریكا الوسطى. </a:t>
            </a:r>
          </a:p>
          <a:p>
            <a:pPr marL="285750" indent="-285750" algn="r">
              <a:buFontTx/>
              <a:buChar char="-"/>
            </a:pPr>
            <a:r>
              <a:rPr lang="ar-EG" dirty="0"/>
              <a:t>-</a:t>
            </a:r>
            <a:r>
              <a:rPr lang="ar-EG" dirty="0" smtClean="0"/>
              <a:t> هجرة أسماك القاروص والدنیس التى یعیش بعض منها فى بحی ارت شمال الدلتا تهاجر للبحر فى موسم التكاثر.</a:t>
            </a:r>
          </a:p>
          <a:p>
            <a:pPr algn="r"/>
            <a:r>
              <a:rPr lang="ar-EG" b="1" dirty="0" smtClean="0">
                <a:solidFill>
                  <a:srgbClr val="FF0000"/>
                </a:solidFill>
              </a:rPr>
              <a:t>عدد البیض: : یختلف عدد البیض الذى تضعه الأنثى فى النوع الواحد تبعاً للعوامل التالية :</a:t>
            </a:r>
          </a:p>
          <a:p>
            <a:pPr algn="r"/>
            <a:r>
              <a:rPr lang="ar-EG" dirty="0" smtClean="0"/>
              <a:t>١ -(</a:t>
            </a:r>
            <a:r>
              <a:rPr lang="ar-EG" dirty="0" smtClean="0">
                <a:solidFill>
                  <a:srgbClr val="FF0000"/>
                </a:solidFill>
              </a:rPr>
              <a:t>حجــم الأنثــى</a:t>
            </a:r>
            <a:r>
              <a:rPr lang="ar-EG" dirty="0" smtClean="0"/>
              <a:t>: فكلمــا ازد حجــم الأنثــى ازد عــدد البــیض الــذى تضــعه ویتوقــف حجــم الأنثــى بالطبع على وفرة الغذاء وملائمة الظروف البیئیة الأخرى التى تعیش فیها. </a:t>
            </a:r>
          </a:p>
          <a:p>
            <a:pPr algn="r"/>
            <a:r>
              <a:rPr lang="ar-EG" dirty="0" smtClean="0"/>
              <a:t>٢ -(</a:t>
            </a:r>
            <a:r>
              <a:rPr lang="ar-EG" dirty="0" smtClean="0">
                <a:solidFill>
                  <a:srgbClr val="FF0000"/>
                </a:solidFill>
              </a:rPr>
              <a:t>نوع السمكة</a:t>
            </a:r>
            <a:r>
              <a:rPr lang="ar-EG" dirty="0" smtClean="0"/>
              <a:t>: فهنـاك بعـض الأسـماك التـى تضـع الأنثـى فیهـا عـدة مئـات أوعـدة آلاف ومنهـا التـى تضع مئات الآلاف ومنها التى تضع ملایین البویضات</a:t>
            </a:r>
          </a:p>
          <a:p>
            <a:pPr algn="r"/>
            <a:endParaRPr lang="en-US" dirty="0"/>
          </a:p>
        </p:txBody>
      </p:sp>
    </p:spTree>
    <p:extLst>
      <p:ext uri="{BB962C8B-B14F-4D97-AF65-F5344CB8AC3E}">
        <p14:creationId xmlns:p14="http://schemas.microsoft.com/office/powerpoint/2010/main" val="671867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28600" y="228600"/>
            <a:ext cx="8610600" cy="6463308"/>
          </a:xfrm>
          <a:prstGeom prst="rect">
            <a:avLst/>
          </a:prstGeom>
        </p:spPr>
        <p:txBody>
          <a:bodyPr wrap="square">
            <a:spAutoFit/>
          </a:bodyPr>
          <a:lstStyle/>
          <a:p>
            <a:pPr algn="just" rtl="1"/>
            <a:r>
              <a:rPr lang="en-US" dirty="0" smtClean="0"/>
              <a:t> </a:t>
            </a:r>
            <a:r>
              <a:rPr lang="ar-EG" dirty="0" smtClean="0"/>
              <a:t>وتضع </a:t>
            </a:r>
            <a:r>
              <a:rPr lang="ar-EG" dirty="0"/>
              <a:t>معظم </a:t>
            </a:r>
            <a:r>
              <a:rPr lang="ar-EG" b="1" dirty="0">
                <a:solidFill>
                  <a:srgbClr val="FF0000"/>
                </a:solidFill>
              </a:rPr>
              <a:t>الأسماك العظمیة </a:t>
            </a:r>
            <a:r>
              <a:rPr lang="ar-EG" dirty="0"/>
              <a:t>عدداً </a:t>
            </a:r>
            <a:r>
              <a:rPr lang="ar-EG" dirty="0" smtClean="0"/>
              <a:t>كبيراً من </a:t>
            </a:r>
            <a:r>
              <a:rPr lang="ar-EG" dirty="0"/>
              <a:t>البیض وذلك لأن التلقیح فى هذه الأسماك</a:t>
            </a:r>
          </a:p>
          <a:p>
            <a:pPr algn="just" rtl="1"/>
            <a:r>
              <a:rPr lang="ar-EG" dirty="0"/>
              <a:t>یكون خارجیاً ولأن البیض بعد إخصابه یترك فى الماء دون أى رعایة من الأم ویكون معرضاً</a:t>
            </a:r>
          </a:p>
          <a:p>
            <a:pPr algn="just" rtl="1"/>
            <a:r>
              <a:rPr lang="ar-EG" dirty="0"/>
              <a:t>للفقد نتیجة إلتهام الأسماك والحیوانات البحریة الأخرى له أو نتیجة لتعرضه لظروف غیر</a:t>
            </a:r>
          </a:p>
          <a:p>
            <a:pPr algn="just" rtl="1"/>
            <a:r>
              <a:rPr lang="ar-EG" dirty="0"/>
              <a:t>ملائمة. والجزء المتبقى من هذا البیض المخصب یفقس لتخرج منه الیرقات التى یستطیع بعضها</a:t>
            </a:r>
          </a:p>
          <a:p>
            <a:pPr algn="just" rtl="1"/>
            <a:r>
              <a:rPr lang="ar-EG" dirty="0"/>
              <a:t>مواصلة الحیاة بالرغم من </a:t>
            </a:r>
            <a:r>
              <a:rPr lang="ar-EG" dirty="0" smtClean="0"/>
              <a:t>تعرضها </a:t>
            </a:r>
            <a:r>
              <a:rPr lang="ar-EG" dirty="0"/>
              <a:t>للخطر والفقد ولقد لوحظ أنه أنه كلما ا زد تعرض البیض والیرقات</a:t>
            </a:r>
          </a:p>
          <a:p>
            <a:pPr algn="just" rtl="1"/>
            <a:r>
              <a:rPr lang="ar-EG" dirty="0"/>
              <a:t>للخطر والفقد كلما ا </a:t>
            </a:r>
            <a:r>
              <a:rPr lang="ar-EG" dirty="0" smtClean="0"/>
              <a:t>زاد </a:t>
            </a:r>
            <a:r>
              <a:rPr lang="ar-EG" dirty="0"/>
              <a:t>عدد البیض الذى تضعه الأنثى</a:t>
            </a:r>
            <a:r>
              <a:rPr lang="ar-EG" dirty="0" smtClean="0"/>
              <a:t>..</a:t>
            </a:r>
            <a:endParaRPr lang="ar-EG" dirty="0"/>
          </a:p>
          <a:p>
            <a:pPr algn="just" rtl="1"/>
            <a:r>
              <a:rPr lang="ar-EG" dirty="0" smtClean="0"/>
              <a:t>أما </a:t>
            </a:r>
            <a:r>
              <a:rPr lang="ar-EG" b="1" dirty="0">
                <a:solidFill>
                  <a:srgbClr val="FF0000"/>
                </a:solidFill>
              </a:rPr>
              <a:t>الأسماك الغضروفیة </a:t>
            </a:r>
            <a:r>
              <a:rPr lang="ar-EG" dirty="0"/>
              <a:t>التى یتم التلقیح فیها داخلیاً فإنها تضع عدداً قلیلا من البیض</a:t>
            </a:r>
          </a:p>
          <a:p>
            <a:pPr algn="just" rtl="1"/>
            <a:r>
              <a:rPr lang="ar-EG" dirty="0" smtClean="0"/>
              <a:t>ویكون </a:t>
            </a:r>
            <a:r>
              <a:rPr lang="ar-EG" dirty="0"/>
              <a:t>محاطاً بكیس یحمیه من المؤث ا رت الخارجیة</a:t>
            </a:r>
            <a:r>
              <a:rPr lang="ar-EG" dirty="0" smtClean="0"/>
              <a:t>.</a:t>
            </a:r>
          </a:p>
          <a:p>
            <a:pPr algn="just" rtl="1"/>
            <a:r>
              <a:rPr lang="ar-EG" b="1" dirty="0">
                <a:solidFill>
                  <a:srgbClr val="FF0000"/>
                </a:solidFill>
              </a:rPr>
              <a:t>حجم البیض</a:t>
            </a:r>
            <a:r>
              <a:rPr lang="ar-EG" b="1" dirty="0" smtClean="0">
                <a:solidFill>
                  <a:srgbClr val="FF0000"/>
                </a:solidFill>
              </a:rPr>
              <a:t>:</a:t>
            </a:r>
          </a:p>
          <a:p>
            <a:pPr algn="just" rtl="1"/>
            <a:r>
              <a:rPr lang="ar-EG" dirty="0"/>
              <a:t>یتمیز بیض الأسماك العظمیة بأنه كروى الشكل یت ا روح قطره </a:t>
            </a:r>
            <a:r>
              <a:rPr lang="ar-EG" dirty="0" smtClean="0"/>
              <a:t>بین 1-5 ملي ونادراً مابصل قطرة الى 10 مم</a:t>
            </a:r>
          </a:p>
          <a:p>
            <a:pPr algn="just" rtl="1"/>
            <a:r>
              <a:rPr lang="ar-EG" dirty="0" smtClean="0"/>
              <a:t> ویحاط </a:t>
            </a:r>
            <a:r>
              <a:rPr lang="ar-EG" dirty="0"/>
              <a:t>عادة بغشاء متین، أما الأسماك الغضروفیة فبیضها كبیر محاط بقشرة</a:t>
            </a:r>
          </a:p>
          <a:p>
            <a:pPr algn="just" rtl="1"/>
            <a:r>
              <a:rPr lang="ar-EG" dirty="0"/>
              <a:t>قرنیة سمیكة تختلف فى شكلها تبعاً لنوع السمك، ففى كلب السمك تكون مستطیله الشكل یصل</a:t>
            </a:r>
          </a:p>
          <a:p>
            <a:pPr algn="r" rtl="1"/>
            <a:r>
              <a:rPr lang="en-US" dirty="0" smtClean="0"/>
              <a:t> </a:t>
            </a:r>
            <a:r>
              <a:rPr lang="ar-EG" dirty="0" smtClean="0"/>
              <a:t>طولها </a:t>
            </a:r>
            <a:r>
              <a:rPr lang="ar-EG" dirty="0"/>
              <a:t>إلى حوالى ٤ سم ولها أربعة زوائد تلتف بها على النباتات المائیة وتبقى فى مكانها حتى</a:t>
            </a:r>
          </a:p>
          <a:p>
            <a:pPr algn="just" rtl="1"/>
            <a:r>
              <a:rPr lang="ar-EG" dirty="0" smtClean="0"/>
              <a:t>تفقس</a:t>
            </a:r>
          </a:p>
          <a:p>
            <a:pPr algn="just" rtl="1"/>
            <a:r>
              <a:rPr lang="ar-EG" b="1" dirty="0">
                <a:solidFill>
                  <a:srgbClr val="FF0000"/>
                </a:solidFill>
              </a:rPr>
              <a:t>مدة تفریخ البیض:</a:t>
            </a:r>
          </a:p>
          <a:p>
            <a:pPr algn="just" rtl="1"/>
            <a:r>
              <a:rPr lang="ar-EG" dirty="0"/>
              <a:t>تختلف مدة تفریخ البیض من عدة أیام إلى عدة أسابیع تبعاً لنوع السمكة ودرجة </a:t>
            </a:r>
            <a:r>
              <a:rPr lang="ar-EG" dirty="0" smtClean="0"/>
              <a:t> حرارة</a:t>
            </a:r>
            <a:endParaRPr lang="ar-EG" dirty="0"/>
          </a:p>
          <a:p>
            <a:pPr algn="just" rtl="1"/>
            <a:r>
              <a:rPr lang="ar-EG" dirty="0"/>
              <a:t>الماء... وتحتوى البیضة على كمیة من المح (الصفار) یتغذى علیها الجنین داخل البیضة حتى</a:t>
            </a:r>
          </a:p>
          <a:p>
            <a:pPr algn="just" rtl="1"/>
            <a:r>
              <a:rPr lang="ar-EG" dirty="0"/>
              <a:t>یتم نموه فیضغط على غلاف البیضة إلى أن ینفجر ویخرج الجنین حاملاً معه كیس یحتوى على</a:t>
            </a:r>
          </a:p>
          <a:p>
            <a:pPr algn="just" rtl="1"/>
            <a:r>
              <a:rPr lang="ar-EG" dirty="0"/>
              <a:t>ماتبقى من المح الذى یتغذى علیه الجنین حتى یتمكن من الإعتماد على نفسه فى الحصول</a:t>
            </a:r>
          </a:p>
          <a:p>
            <a:pPr algn="just" rtl="1"/>
            <a:r>
              <a:rPr lang="ar-EG" dirty="0"/>
              <a:t>على الغذاء. وقد یخرج الجنین مشابهاً للسمكة البالغة كما فى معظم الأسماك وفى بعض</a:t>
            </a:r>
          </a:p>
          <a:p>
            <a:pPr algn="just" rtl="1"/>
            <a:r>
              <a:rPr lang="ar-EG" dirty="0"/>
              <a:t>الحالات یخرج الجنین من البیضة مختلفاً فى الشكل عن السمكة البالغة ویتطور حتى یأخذ شكل</a:t>
            </a:r>
          </a:p>
          <a:p>
            <a:pPr algn="just" rtl="1"/>
            <a:r>
              <a:rPr lang="ar-EG" dirty="0"/>
              <a:t>الأبوین كما فى سمكة موسى وثعبان السمك.</a:t>
            </a:r>
            <a:endParaRPr lang="ar-EG" dirty="0" smtClean="0"/>
          </a:p>
          <a:p>
            <a:pPr algn="r"/>
            <a:endParaRPr lang="en-US" dirty="0"/>
          </a:p>
        </p:txBody>
      </p:sp>
    </p:spTree>
    <p:extLst>
      <p:ext uri="{BB962C8B-B14F-4D97-AF65-F5344CB8AC3E}">
        <p14:creationId xmlns:p14="http://schemas.microsoft.com/office/powerpoint/2010/main" val="57572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04800" y="228600"/>
            <a:ext cx="8534400" cy="6093976"/>
          </a:xfrm>
          <a:prstGeom prst="rect">
            <a:avLst/>
          </a:prstGeom>
        </p:spPr>
        <p:txBody>
          <a:bodyPr wrap="square">
            <a:spAutoFit/>
          </a:bodyPr>
          <a:lstStyle/>
          <a:p>
            <a:pPr algn="r"/>
            <a:r>
              <a:rPr lang="ar-EG" b="1" dirty="0"/>
              <a:t>ا</a:t>
            </a:r>
            <a:r>
              <a:rPr lang="ar-EG" b="1" dirty="0">
                <a:solidFill>
                  <a:srgbClr val="FF0000"/>
                </a:solidFill>
              </a:rPr>
              <a:t>لعوامل التى تؤثر على التكاثر فى الأسماك:</a:t>
            </a:r>
          </a:p>
          <a:p>
            <a:pPr algn="r"/>
            <a:r>
              <a:rPr lang="ar-EG" dirty="0"/>
              <a:t>یتأثر التكاثر فى الأسماك بالعدید من العوامل بعضها طبیعیة والأخرى بیولوجیة أو كیمیائیة.</a:t>
            </a:r>
          </a:p>
          <a:p>
            <a:pPr algn="r"/>
            <a:r>
              <a:rPr lang="ar-EG" dirty="0"/>
              <a:t>وتعتبر درجة ح ا ررة الماء والتیا ا رت المائیة من أهم العوامل التى تؤثر على تكاثر الأسماك.</a:t>
            </a:r>
          </a:p>
          <a:p>
            <a:pPr algn="r"/>
            <a:r>
              <a:rPr lang="ar-EG" b="1" dirty="0">
                <a:solidFill>
                  <a:srgbClr val="FF0000"/>
                </a:solidFill>
              </a:rPr>
              <a:t>١- درجة </a:t>
            </a:r>
            <a:r>
              <a:rPr lang="ar-EG" b="1" dirty="0" smtClean="0">
                <a:solidFill>
                  <a:srgbClr val="FF0000"/>
                </a:solidFill>
              </a:rPr>
              <a:t>الحرارة</a:t>
            </a:r>
            <a:r>
              <a:rPr lang="ar-EG" b="1" dirty="0" smtClean="0"/>
              <a:t>:</a:t>
            </a:r>
            <a:endParaRPr lang="ar-EG" b="1" dirty="0"/>
          </a:p>
          <a:p>
            <a:pPr algn="r">
              <a:tabLst>
                <a:tab pos="290513" algn="l"/>
                <a:tab pos="2286000" algn="l"/>
              </a:tabLst>
            </a:pPr>
            <a:r>
              <a:rPr lang="ar-EG" sz="2000" dirty="0">
                <a:latin typeface="Times New Roman" pitchFamily="18" charset="0"/>
                <a:cs typeface="Times New Roman" pitchFamily="18" charset="0"/>
              </a:rPr>
              <a:t>تؤثر د رجة </a:t>
            </a:r>
            <a:r>
              <a:rPr lang="ar-EG" sz="2000" dirty="0" smtClean="0">
                <a:latin typeface="Times New Roman" pitchFamily="18" charset="0"/>
                <a:cs typeface="Times New Roman" pitchFamily="18" charset="0"/>
              </a:rPr>
              <a:t>الحرارةعلى </a:t>
            </a:r>
            <a:r>
              <a:rPr lang="ar-EG" sz="2000" dirty="0">
                <a:latin typeface="Times New Roman" pitchFamily="18" charset="0"/>
                <a:cs typeface="Times New Roman" pitchFamily="18" charset="0"/>
              </a:rPr>
              <a:t>كل من النضج الجنسى، عدد م ا رت وضع البیض – عملیة وضع</a:t>
            </a:r>
          </a:p>
          <a:p>
            <a:pPr algn="r"/>
            <a:r>
              <a:rPr lang="ar-EG" sz="2000" dirty="0">
                <a:latin typeface="Times New Roman" pitchFamily="18" charset="0"/>
                <a:cs typeface="Times New Roman" pitchFamily="18" charset="0"/>
              </a:rPr>
              <a:t>السمكة للبیض، مدة التفریخ، نمو الیرقات وتوفر الغذاء لها. ولكل نوع من الأسماك درجة </a:t>
            </a:r>
            <a:r>
              <a:rPr lang="ar-EG" sz="2000" dirty="0" smtClean="0">
                <a:latin typeface="Times New Roman" pitchFamily="18" charset="0"/>
                <a:cs typeface="Times New Roman" pitchFamily="18" charset="0"/>
              </a:rPr>
              <a:t>حرارة</a:t>
            </a:r>
            <a:endParaRPr lang="ar-EG" sz="2000" dirty="0">
              <a:latin typeface="Times New Roman" pitchFamily="18" charset="0"/>
              <a:cs typeface="Times New Roman" pitchFamily="18" charset="0"/>
            </a:endParaRPr>
          </a:p>
          <a:p>
            <a:pPr algn="r"/>
            <a:r>
              <a:rPr lang="ar-EG" sz="2000" dirty="0">
                <a:latin typeface="Times New Roman" pitchFamily="18" charset="0"/>
                <a:cs typeface="Times New Roman" pitchFamily="18" charset="0"/>
              </a:rPr>
              <a:t>مثلى تبدأ عندها فى وضع البیض ویؤخر إنخفاض درجة </a:t>
            </a:r>
            <a:r>
              <a:rPr lang="ar-EG" sz="2000" dirty="0" smtClean="0">
                <a:latin typeface="Times New Roman" pitchFamily="18" charset="0"/>
                <a:cs typeface="Times New Roman" pitchFamily="18" charset="0"/>
              </a:rPr>
              <a:t>حرارة الماء </a:t>
            </a:r>
            <a:r>
              <a:rPr lang="ar-EG" sz="2000" dirty="0">
                <a:latin typeface="Times New Roman" pitchFamily="18" charset="0"/>
                <a:cs typeface="Times New Roman" pitchFamily="18" charset="0"/>
              </a:rPr>
              <a:t>عملیة وضع البیض كما</a:t>
            </a:r>
          </a:p>
          <a:p>
            <a:pPr algn="r"/>
            <a:r>
              <a:rPr lang="ar-EG" sz="2000" dirty="0">
                <a:latin typeface="Times New Roman" pitchFamily="18" charset="0"/>
                <a:cs typeface="Times New Roman" pitchFamily="18" charset="0"/>
              </a:rPr>
              <a:t>أن إرتفاع درجة </a:t>
            </a:r>
            <a:r>
              <a:rPr lang="ar-EG" sz="2000" dirty="0" smtClean="0">
                <a:latin typeface="Times New Roman" pitchFamily="18" charset="0"/>
                <a:cs typeface="Times New Roman" pitchFamily="18" charset="0"/>
              </a:rPr>
              <a:t>الحرارة یساعد </a:t>
            </a:r>
            <a:r>
              <a:rPr lang="ar-EG" sz="2000" dirty="0">
                <a:latin typeface="Times New Roman" pitchFamily="18" charset="0"/>
                <a:cs typeface="Times New Roman" pitchFamily="18" charset="0"/>
              </a:rPr>
              <a:t>السمكة فى الإس ا رع بعملیة وضع البیض.</a:t>
            </a:r>
          </a:p>
          <a:p>
            <a:pPr algn="r"/>
            <a:r>
              <a:rPr lang="ar-EG" sz="2000" dirty="0">
                <a:latin typeface="Times New Roman" pitchFamily="18" charset="0"/>
                <a:cs typeface="Times New Roman" pitchFamily="18" charset="0"/>
              </a:rPr>
              <a:t>وفى </a:t>
            </a:r>
            <a:r>
              <a:rPr lang="ar-EG" sz="2000" dirty="0" smtClean="0">
                <a:latin typeface="Times New Roman" pitchFamily="18" charset="0"/>
                <a:cs typeface="Times New Roman" pitchFamily="18" charset="0"/>
              </a:rPr>
              <a:t>المزارع  السمكیة </a:t>
            </a:r>
            <a:r>
              <a:rPr lang="ar-EG" sz="2000" dirty="0">
                <a:latin typeface="Times New Roman" pitchFamily="18" charset="0"/>
                <a:cs typeface="Times New Roman" pitchFamily="18" charset="0"/>
              </a:rPr>
              <a:t>تضع أسماك المبروك بیضها فى أوائل فصل الربیع إذا أرتفعت درجة</a:t>
            </a:r>
          </a:p>
          <a:p>
            <a:pPr algn="r"/>
            <a:r>
              <a:rPr lang="ar-EG" sz="2000" dirty="0" smtClean="0">
                <a:latin typeface="Times New Roman" pitchFamily="18" charset="0"/>
                <a:cs typeface="Times New Roman" pitchFamily="18" charset="0"/>
              </a:rPr>
              <a:t>الحرارة ووصلت </a:t>
            </a:r>
            <a:r>
              <a:rPr lang="ar-EG" sz="2000" dirty="0">
                <a:latin typeface="Times New Roman" pitchFamily="18" charset="0"/>
                <a:cs typeface="Times New Roman" pitchFamily="18" charset="0"/>
              </a:rPr>
              <a:t>إلى ١٨ °م وإستمرت على هذه الدرجة عدة أیام لذلك یجب البدء فى أخذ</a:t>
            </a:r>
          </a:p>
          <a:p>
            <a:pPr algn="r"/>
            <a:r>
              <a:rPr lang="ar-EG" sz="2000" dirty="0">
                <a:latin typeface="Times New Roman" pitchFamily="18" charset="0"/>
                <a:cs typeface="Times New Roman" pitchFamily="18" charset="0"/>
              </a:rPr>
              <a:t>الإحتیاطات المناسبة إبتداء من منتصف شهر </a:t>
            </a:r>
            <a:r>
              <a:rPr lang="ar-EG" sz="2000" dirty="0" smtClean="0">
                <a:latin typeface="Times New Roman" pitchFamily="18" charset="0"/>
                <a:cs typeface="Times New Roman" pitchFamily="18" charset="0"/>
              </a:rPr>
              <a:t>فبرا یر </a:t>
            </a:r>
            <a:r>
              <a:rPr lang="ar-EG" sz="2000" dirty="0">
                <a:latin typeface="Times New Roman" pitchFamily="18" charset="0"/>
                <a:cs typeface="Times New Roman" pitchFamily="18" charset="0"/>
              </a:rPr>
              <a:t>لتجدید میاه الأحواض وتزویدها </a:t>
            </a:r>
            <a:r>
              <a:rPr lang="ar-EG" sz="2000" dirty="0" smtClean="0">
                <a:latin typeface="Times New Roman" pitchFamily="18" charset="0"/>
                <a:cs typeface="Times New Roman" pitchFamily="18" charset="0"/>
              </a:rPr>
              <a:t>بإستمرار بمیاه </a:t>
            </a:r>
            <a:r>
              <a:rPr lang="ar-EG" sz="2000" dirty="0">
                <a:latin typeface="Times New Roman" pitchFamily="18" charset="0"/>
                <a:cs typeface="Times New Roman" pitchFamily="18" charset="0"/>
              </a:rPr>
              <a:t>جدیدة درجة </a:t>
            </a:r>
            <a:r>
              <a:rPr lang="ar-EG" sz="2000" dirty="0" smtClean="0">
                <a:latin typeface="Times New Roman" pitchFamily="18" charset="0"/>
                <a:cs typeface="Times New Roman" pitchFamily="18" charset="0"/>
              </a:rPr>
              <a:t>حرارتها أقل </a:t>
            </a:r>
            <a:r>
              <a:rPr lang="ar-EG" sz="2000" dirty="0">
                <a:latin typeface="Times New Roman" pitchFamily="18" charset="0"/>
                <a:cs typeface="Times New Roman" pitchFamily="18" charset="0"/>
              </a:rPr>
              <a:t>نسبیاً من میاه الأحواض لتأخیر وضع البیض وذلك حتى لاتضع</a:t>
            </a:r>
          </a:p>
          <a:p>
            <a:pPr algn="r"/>
            <a:r>
              <a:rPr lang="ar-EG" sz="2000" dirty="0">
                <a:latin typeface="Times New Roman" pitchFamily="18" charset="0"/>
                <a:cs typeface="Times New Roman" pitchFamily="18" charset="0"/>
              </a:rPr>
              <a:t>الأسماك بیضها إذا ارتفعت درجة </a:t>
            </a:r>
            <a:r>
              <a:rPr lang="ar-EG" sz="2000" dirty="0" smtClean="0">
                <a:latin typeface="Times New Roman" pitchFamily="18" charset="0"/>
                <a:cs typeface="Times New Roman" pitchFamily="18" charset="0"/>
              </a:rPr>
              <a:t>الحرارة فجأة </a:t>
            </a:r>
            <a:r>
              <a:rPr lang="ar-EG" sz="2000" dirty="0">
                <a:latin typeface="Times New Roman" pitchFamily="18" charset="0"/>
                <a:cs typeface="Times New Roman" pitchFamily="18" charset="0"/>
              </a:rPr>
              <a:t>فى وقت غیر مناسب لنمو الأجنة وفقس البیض</a:t>
            </a:r>
          </a:p>
          <a:p>
            <a:pPr algn="r"/>
            <a:r>
              <a:rPr lang="ar-EG" sz="2000" dirty="0">
                <a:latin typeface="Times New Roman" pitchFamily="18" charset="0"/>
                <a:cs typeface="Times New Roman" pitchFamily="18" charset="0"/>
              </a:rPr>
              <a:t>أو نمو الیرقات عندما تنخفض درجات </a:t>
            </a:r>
            <a:r>
              <a:rPr lang="ar-EG" sz="2000" dirty="0" smtClean="0">
                <a:latin typeface="Times New Roman" pitchFamily="18" charset="0"/>
                <a:cs typeface="Times New Roman" pitchFamily="18" charset="0"/>
              </a:rPr>
              <a:t>الحرارة مرة </a:t>
            </a:r>
            <a:r>
              <a:rPr lang="ar-EG" sz="2000" dirty="0">
                <a:latin typeface="Times New Roman" pitchFamily="18" charset="0"/>
                <a:cs typeface="Times New Roman" pitchFamily="18" charset="0"/>
              </a:rPr>
              <a:t>أخرى. وكذلك یجب عمل هذه الإحتیاطات</a:t>
            </a:r>
          </a:p>
          <a:p>
            <a:pPr algn="r"/>
            <a:r>
              <a:rPr lang="ar-EG" sz="2000" dirty="0">
                <a:latin typeface="Times New Roman" pitchFamily="18" charset="0"/>
                <a:cs typeface="Times New Roman" pitchFamily="18" charset="0"/>
              </a:rPr>
              <a:t>عند نقل الأمهات فى التنكات بتجدید المیاه فیها وعدم تعریضها لأشعة الشمس المباشرة ونقلها</a:t>
            </a:r>
          </a:p>
          <a:p>
            <a:pPr algn="r"/>
            <a:r>
              <a:rPr lang="ar-EG" sz="2000" dirty="0">
                <a:latin typeface="Times New Roman" pitchFamily="18" charset="0"/>
                <a:cs typeface="Times New Roman" pitchFamily="18" charset="0"/>
              </a:rPr>
              <a:t>فى وقت مبكر من النهار</a:t>
            </a:r>
            <a:r>
              <a:rPr lang="ar-EG" sz="2000" dirty="0" smtClean="0">
                <a:latin typeface="Times New Roman" pitchFamily="18" charset="0"/>
                <a:cs typeface="Times New Roman" pitchFamily="18" charset="0"/>
              </a:rPr>
              <a:t>.</a:t>
            </a:r>
          </a:p>
          <a:p>
            <a:pPr algn="r"/>
            <a:r>
              <a:rPr lang="ar-EG" sz="2000" dirty="0">
                <a:latin typeface="Times New Roman" pitchFamily="18" charset="0"/>
                <a:cs typeface="Times New Roman" pitchFamily="18" charset="0"/>
              </a:rPr>
              <a:t>وإذا إرتفعت درجة </a:t>
            </a:r>
            <a:r>
              <a:rPr lang="ar-EG" sz="2000" dirty="0" smtClean="0">
                <a:latin typeface="Times New Roman" pitchFamily="18" charset="0"/>
                <a:cs typeface="Times New Roman" pitchFamily="18" charset="0"/>
              </a:rPr>
              <a:t>الحرارة أثناء </a:t>
            </a:r>
            <a:r>
              <a:rPr lang="ar-EG" sz="2000" dirty="0">
                <a:latin typeface="Times New Roman" pitchFamily="18" charset="0"/>
                <a:cs typeface="Times New Roman" pitchFamily="18" charset="0"/>
              </a:rPr>
              <a:t>تفریخ البیض عن المعدلات المثلى فإنها</a:t>
            </a:r>
          </a:p>
          <a:p>
            <a:pPr algn="r"/>
            <a:r>
              <a:rPr lang="ar-EG" sz="2000" dirty="0">
                <a:latin typeface="Times New Roman" pitchFamily="18" charset="0"/>
                <a:cs typeface="Times New Roman" pitchFamily="18" charset="0"/>
              </a:rPr>
              <a:t>تسبب تشوهات فى الأجنة یعقبها الموت، أما إذا إنخفضت عن المعدلات المثلى فیتوقف نمو وتطور</a:t>
            </a:r>
          </a:p>
          <a:p>
            <a:pPr algn="r"/>
            <a:r>
              <a:rPr lang="ar-EG" sz="2000" dirty="0">
                <a:latin typeface="Times New Roman" pitchFamily="18" charset="0"/>
                <a:cs typeface="Times New Roman" pitchFamily="18" charset="0"/>
              </a:rPr>
              <a:t>الأجنة وقد تموت داخل البیض إذا كان الإنخفاض </a:t>
            </a:r>
            <a:r>
              <a:rPr lang="ar-EG" sz="2000" dirty="0" smtClean="0">
                <a:latin typeface="Times New Roman" pitchFamily="18" charset="0"/>
                <a:cs typeface="Times New Roman" pitchFamily="18" charset="0"/>
              </a:rPr>
              <a:t>كلبيراً فى </a:t>
            </a:r>
            <a:r>
              <a:rPr lang="ar-EG" sz="2000" dirty="0">
                <a:latin typeface="Times New Roman" pitchFamily="18" charset="0"/>
                <a:cs typeface="Times New Roman" pitchFamily="18" charset="0"/>
              </a:rPr>
              <a:t>درجة </a:t>
            </a:r>
            <a:r>
              <a:rPr lang="ar-EG" sz="2000" dirty="0" smtClean="0">
                <a:latin typeface="Times New Roman" pitchFamily="18" charset="0"/>
                <a:cs typeface="Times New Roman" pitchFamily="18" charset="0"/>
              </a:rPr>
              <a:t>الحرارة.</a:t>
            </a:r>
          </a:p>
          <a:p>
            <a:pPr algn="r"/>
            <a:endParaRPr lang="en-US" dirty="0"/>
          </a:p>
        </p:txBody>
      </p:sp>
    </p:spTree>
    <p:extLst>
      <p:ext uri="{BB962C8B-B14F-4D97-AF65-F5344CB8AC3E}">
        <p14:creationId xmlns:p14="http://schemas.microsoft.com/office/powerpoint/2010/main" val="3376416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762000" y="1166843"/>
            <a:ext cx="7848600" cy="4247317"/>
          </a:xfrm>
          <a:prstGeom prst="rect">
            <a:avLst/>
          </a:prstGeom>
        </p:spPr>
        <p:txBody>
          <a:bodyPr wrap="square">
            <a:spAutoFit/>
          </a:bodyPr>
          <a:lstStyle/>
          <a:p>
            <a:pPr algn="r"/>
            <a:r>
              <a:rPr lang="ar-EG" sz="2000" b="1" dirty="0" smtClean="0">
                <a:solidFill>
                  <a:srgbClr val="FF0000"/>
                </a:solidFill>
                <a:latin typeface="Times New Roman" pitchFamily="18" charset="0"/>
                <a:cs typeface="Times New Roman" pitchFamily="18" charset="0"/>
              </a:rPr>
              <a:t>2- التیا ا رت البحریة:</a:t>
            </a:r>
          </a:p>
          <a:p>
            <a:pPr algn="r"/>
            <a:r>
              <a:rPr lang="ar-EG" dirty="0" smtClean="0">
                <a:latin typeface="Times New Roman" pitchFamily="18" charset="0"/>
                <a:cs typeface="Times New Roman" pitchFamily="18" charset="0"/>
              </a:rPr>
              <a:t> </a:t>
            </a:r>
            <a:r>
              <a:rPr lang="ar-EG" sz="2000" dirty="0" smtClean="0">
                <a:latin typeface="Times New Roman" pitchFamily="18" charset="0"/>
                <a:cs typeface="Times New Roman" pitchFamily="18" charset="0"/>
              </a:rPr>
              <a:t>تؤثر التیا ا رت البحریة فى فقس البیض المخصب ونمو الیرقات حیث أن التیا ا رت البحریة</a:t>
            </a:r>
          </a:p>
          <a:p>
            <a:pPr algn="r"/>
            <a:r>
              <a:rPr lang="ar-EG" sz="2000" dirty="0" smtClean="0">
                <a:latin typeface="Times New Roman" pitchFamily="18" charset="0"/>
                <a:cs typeface="Times New Roman" pitchFamily="18" charset="0"/>
              </a:rPr>
              <a:t>الغیر مناسبة تتسبب فى إحداث تغیر فى الظروف الطبیعیة والكیمیائیة والبیولوجیة السائدة فى</a:t>
            </a:r>
          </a:p>
          <a:p>
            <a:pPr algn="r"/>
            <a:r>
              <a:rPr lang="ar-EG" sz="2000" dirty="0" smtClean="0">
                <a:latin typeface="Times New Roman" pitchFamily="18" charset="0"/>
                <a:cs typeface="Times New Roman" pitchFamily="18" charset="0"/>
              </a:rPr>
              <a:t>منطقة وضع البیض التى اختارتها السمكة لملائمتها لفقس البیض ونمو الیرقات مما یؤدى إلى</a:t>
            </a:r>
          </a:p>
          <a:p>
            <a:pPr algn="r"/>
            <a:r>
              <a:rPr lang="ar-EG" sz="2000" dirty="0" smtClean="0">
                <a:latin typeface="Times New Roman" pitchFamily="18" charset="0"/>
                <a:cs typeface="Times New Roman" pitchFamily="18" charset="0"/>
              </a:rPr>
              <a:t>إنخفاض نسبة الفقس أو موت الكثیر من الیرقات الفاقسة. كذلك قد تعمل هذه التیا ا رت على نقل</a:t>
            </a:r>
          </a:p>
          <a:p>
            <a:pPr algn="r"/>
            <a:r>
              <a:rPr lang="ar-EG" sz="2000" dirty="0" smtClean="0">
                <a:latin typeface="Times New Roman" pitchFamily="18" charset="0"/>
                <a:cs typeface="Times New Roman" pitchFamily="18" charset="0"/>
              </a:rPr>
              <a:t>البیض أو الیرقات إلى مكان آخر لاتتوفر فیه الظروف الملائمة فیهلك البیض أو الیرقات مما</a:t>
            </a:r>
          </a:p>
          <a:p>
            <a:pPr algn="r"/>
            <a:r>
              <a:rPr lang="ar-EG" sz="2000" dirty="0" smtClean="0">
                <a:latin typeface="Times New Roman" pitchFamily="18" charset="0"/>
                <a:cs typeface="Times New Roman" pitchFamily="18" charset="0"/>
              </a:rPr>
              <a:t>یؤثر على كفاءة المصاید فى هذه المنطقة. كما تعمل التیا ا رت البحریة على تقلیب الماء وقد</a:t>
            </a:r>
          </a:p>
          <a:p>
            <a:pPr algn="r"/>
            <a:r>
              <a:rPr lang="ar-EG" sz="2000" dirty="0" smtClean="0">
                <a:latin typeface="Times New Roman" pitchFamily="18" charset="0"/>
                <a:cs typeface="Times New Roman" pitchFamily="18" charset="0"/>
              </a:rPr>
              <a:t>یؤدى ذلك إلى تغیر درجة حرارة أو ملوحة الماء وبالتالى كثافة الماء بما لا یلائم البیض</a:t>
            </a:r>
          </a:p>
          <a:p>
            <a:pPr algn="r"/>
            <a:r>
              <a:rPr lang="ar-EG" sz="2000" dirty="0" smtClean="0">
                <a:latin typeface="Times New Roman" pitchFamily="18" charset="0"/>
                <a:cs typeface="Times New Roman" pitchFamily="18" charset="0"/>
              </a:rPr>
              <a:t>والیرقات.</a:t>
            </a:r>
          </a:p>
          <a:p>
            <a:pPr algn="r"/>
            <a:endParaRPr lang="ar-EG" sz="2000" b="1" dirty="0">
              <a:latin typeface="Times New Roman" pitchFamily="18" charset="0"/>
              <a:cs typeface="Times New Roman" pitchFamily="18" charset="0"/>
            </a:endParaRPr>
          </a:p>
          <a:p>
            <a:pPr algn="r"/>
            <a:endParaRPr lang="ar-EG" dirty="0" smtClean="0">
              <a:latin typeface="Times New Roman" pitchFamily="18" charset="0"/>
              <a:cs typeface="Times New Roman" pitchFamily="18" charset="0"/>
            </a:endParaRPr>
          </a:p>
          <a:p>
            <a:pPr algn="r"/>
            <a:endParaRPr lang="ar-EG" dirty="0">
              <a:latin typeface="Times New Roman" pitchFamily="18" charset="0"/>
              <a:cs typeface="Times New Roman" pitchFamily="18" charset="0"/>
            </a:endParaRPr>
          </a:p>
          <a:p>
            <a:pPr algn="r"/>
            <a:endParaRPr lang="ar-EG" dirty="0" smtClean="0">
              <a:latin typeface="Times New Roman" pitchFamily="18" charset="0"/>
              <a:cs typeface="Times New Roman" pitchFamily="18" charset="0"/>
            </a:endParaRPr>
          </a:p>
          <a:p>
            <a:pPr algn="r"/>
            <a:endParaRPr lang="ar-EG" dirty="0">
              <a:latin typeface="Times New Roman" pitchFamily="18" charset="0"/>
              <a:cs typeface="Times New Roman" pitchFamily="18" charset="0"/>
            </a:endParaRPr>
          </a:p>
        </p:txBody>
      </p:sp>
    </p:spTree>
    <p:extLst>
      <p:ext uri="{BB962C8B-B14F-4D97-AF65-F5344CB8AC3E}">
        <p14:creationId xmlns:p14="http://schemas.microsoft.com/office/powerpoint/2010/main" val="3930397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1166</Words>
  <Application>Microsoft Office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9</cp:revision>
  <dcterms:created xsi:type="dcterms:W3CDTF">2021-11-05T20:27:45Z</dcterms:created>
  <dcterms:modified xsi:type="dcterms:W3CDTF">2021-11-06T12:41:38Z</dcterms:modified>
</cp:coreProperties>
</file>