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1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5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34" r:id="rId30"/>
    <p:sldId id="335" r:id="rId31"/>
    <p:sldId id="339" r:id="rId32"/>
    <p:sldId id="343" r:id="rId33"/>
    <p:sldId id="283" r:id="rId34"/>
    <p:sldId id="284" r:id="rId35"/>
    <p:sldId id="285" r:id="rId36"/>
    <p:sldId id="336" r:id="rId37"/>
    <p:sldId id="286" r:id="rId38"/>
    <p:sldId id="337" r:id="rId39"/>
    <p:sldId id="338" r:id="rId40"/>
    <p:sldId id="287" r:id="rId41"/>
    <p:sldId id="289" r:id="rId42"/>
    <p:sldId id="344" r:id="rId43"/>
    <p:sldId id="295" r:id="rId44"/>
    <p:sldId id="296" r:id="rId45"/>
    <p:sldId id="297" r:id="rId46"/>
    <p:sldId id="298" r:id="rId47"/>
    <p:sldId id="382" r:id="rId48"/>
    <p:sldId id="321" r:id="rId49"/>
    <p:sldId id="383" r:id="rId50"/>
    <p:sldId id="349" r:id="rId51"/>
    <p:sldId id="351" r:id="rId52"/>
    <p:sldId id="384" r:id="rId53"/>
    <p:sldId id="328" r:id="rId54"/>
    <p:sldId id="363" r:id="rId55"/>
    <p:sldId id="364" r:id="rId56"/>
    <p:sldId id="365" r:id="rId57"/>
    <p:sldId id="367" r:id="rId58"/>
    <p:sldId id="368" r:id="rId59"/>
    <p:sldId id="369" r:id="rId60"/>
    <p:sldId id="299" r:id="rId61"/>
    <p:sldId id="300" r:id="rId62"/>
    <p:sldId id="301" r:id="rId63"/>
    <p:sldId id="347" r:id="rId64"/>
    <p:sldId id="302" r:id="rId65"/>
    <p:sldId id="370" r:id="rId66"/>
    <p:sldId id="381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94694"/>
  </p:normalViewPr>
  <p:slideViewPr>
    <p:cSldViewPr>
      <p:cViewPr varScale="1">
        <p:scale>
          <a:sx n="121" d="100"/>
          <a:sy n="121" d="100"/>
        </p:scale>
        <p:origin x="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0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. Al Souwaileh" userId="3a531029-b379-409f-a6b4-080d064ec1ab" providerId="ADAL" clId="{61E118D0-FEDC-3B41-A1DF-FAC3CE7DB695}"/>
    <pc:docChg chg="modSld">
      <pc:chgData name="Abdullah M. Al Souwaileh" userId="3a531029-b379-409f-a6b4-080d064ec1ab" providerId="ADAL" clId="{61E118D0-FEDC-3B41-A1DF-FAC3CE7DB695}" dt="2023-03-14T05:04:42.151" v="10" actId="20577"/>
      <pc:docMkLst>
        <pc:docMk/>
      </pc:docMkLst>
      <pc:sldChg chg="modSp mod">
        <pc:chgData name="Abdullah M. Al Souwaileh" userId="3a531029-b379-409f-a6b4-080d064ec1ab" providerId="ADAL" clId="{61E118D0-FEDC-3B41-A1DF-FAC3CE7DB695}" dt="2023-03-14T05:04:42.151" v="10" actId="20577"/>
        <pc:sldMkLst>
          <pc:docMk/>
          <pc:sldMk cId="0" sldId="258"/>
        </pc:sldMkLst>
        <pc:spChg chg="mod">
          <ac:chgData name="Abdullah M. Al Souwaileh" userId="3a531029-b379-409f-a6b4-080d064ec1ab" providerId="ADAL" clId="{61E118D0-FEDC-3B41-A1DF-FAC3CE7DB695}" dt="2023-03-14T05:04:42.151" v="10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CD1FB-3C66-4E2C-A5CB-EB09AF831189}" type="datetimeFigureOut">
              <a:rPr lang="en-US" smtClean="0"/>
              <a:pPr/>
              <a:t>3/14/23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0CFD-0994-47C0-A014-6444D9E235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7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54A5E-C0CB-48C2-B076-3DED686E3FEC}" type="slidenum">
              <a:rPr lang="en-US"/>
              <a:pPr/>
              <a:t>16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7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A475E-D047-4DEF-8AC5-B09F5F0F1EDD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5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9B9F-1818-4104-9549-AD1BF9431BAE}" type="slidenum">
              <a:rPr lang="en-US"/>
              <a:pPr/>
              <a:t>19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1F41D-0EEB-4CD9-A3E7-A031FC17D1A9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23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9B9F-1818-4104-9549-AD1BF9431BAE}" type="slidenum">
              <a:rPr lang="en-US"/>
              <a:pPr/>
              <a:t>21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48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1F41D-0EEB-4CD9-A3E7-A031FC17D1A9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46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21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1F41D-0EEB-4CD9-A3E7-A031FC17D1A9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94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26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1F41D-0EEB-4CD9-A3E7-A031FC17D1A9}" type="slidenum">
              <a:rPr lang="en-US"/>
              <a:pPr/>
              <a:t>27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8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6D55A-A37E-4C5E-987D-240CA41B7C36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7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8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73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69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9D950-3043-4061-A880-057AC334A9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22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5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78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57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3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EDD53-3980-4F91-B2A9-159C1B62A4E1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33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46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94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89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CDF3A-E90B-4106-89AC-775D612C7E1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455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9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25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81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5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660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7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15ED5-6B9A-41A0-B48F-BA00BACA74D6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29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47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86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47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913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027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58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81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8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F1F26-CD48-40C5-9126-42FC7EE859DC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8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70289-F3D6-4926-95F5-A64035EEDA14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1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70289-F3D6-4926-95F5-A64035EEDA14}" type="slidenum">
              <a:rPr lang="en-US"/>
              <a:pPr/>
              <a:t>13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77EFA-525A-4BAE-BBAD-F1FAE12B20EE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8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54A5E-C0CB-48C2-B076-3DED686E3FEC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A34A-9039-47BC-9545-E97CE7ED01D4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56A4-9F64-4509-BEE8-3C1D1108AE56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10E9-7212-48C5-AC12-75593BEF2937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CA5A9A-28D6-4A31-8F23-26603E2F8167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4AF9C1-5E1D-420C-8597-42D8353168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9E0DC5-537C-4F24-B260-FEDE1C72BDD7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6D94EB-369E-4A6C-A304-AB570B4BEE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6308F8-1757-43E0-B646-490A47F9C548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9BA739-0AAB-4886-9F4F-6C846A06B2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75C2-F176-49BF-A7F1-ABE7E0ED227F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DA6-6CCD-4F12-A2A3-1EBD825BC2EF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747A-7D07-4D34-A7D4-916FFE0A5D02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3818-4564-4847-B015-404D3B5D9348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6407-5487-478F-84ED-AEB694B80B7A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A032-257D-4E15-A884-42725E56BC1C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21F1-AB3E-4686-A5C6-D011DA29010E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E4A3-C908-4C17-B0C8-7A12F1CF5065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46CD-3BC7-4953-9654-D67B8EAD13A8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CHEM 230: Principles of Physical Chemistry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9144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Bar</a:t>
            </a:r>
          </a:p>
          <a:p>
            <a:pPr lvl="1"/>
            <a:r>
              <a:rPr lang="en-US" sz="2800" dirty="0"/>
              <a:t>	1 bar = 10</a:t>
            </a:r>
            <a:r>
              <a:rPr lang="en-US" sz="2800" baseline="30000" dirty="0"/>
              <a:t>5</a:t>
            </a:r>
            <a:r>
              <a:rPr lang="en-US" sz="2800" dirty="0"/>
              <a:t> Pa = 100 </a:t>
            </a:r>
            <a:r>
              <a:rPr lang="en-US" sz="2800" dirty="0" err="1"/>
              <a:t>kPa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Do you Know another units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Standard Pressure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1219200"/>
          </a:xfrm>
        </p:spPr>
        <p:txBody>
          <a:bodyPr/>
          <a:lstStyle/>
          <a:p>
            <a:r>
              <a:rPr lang="en-US" dirty="0"/>
              <a:t>Normal atmospheric pressure at sea level is referred to as </a:t>
            </a:r>
            <a:r>
              <a:rPr lang="en-US" dirty="0">
                <a:solidFill>
                  <a:srgbClr val="C00000"/>
                </a:solidFill>
              </a:rPr>
              <a:t>standard pressure.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3581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It is equal to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/>
              <a:t>1.00 atm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/>
              <a:t>760 torr (760 mm Hg)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/>
              <a:t>101.325 kPa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6812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Boyle’s Law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volume of a fixed quantity of gas at constant temperature is inversely proportional to the pressure.</a:t>
            </a:r>
          </a:p>
        </p:txBody>
      </p:sp>
      <p:pic>
        <p:nvPicPr>
          <p:cNvPr id="11280" name="Picture 16" descr="10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1760"/>
          <a:stretch>
            <a:fillRect/>
          </a:stretch>
        </p:blipFill>
        <p:spPr>
          <a:xfrm>
            <a:off x="2525713" y="3119438"/>
            <a:ext cx="4332287" cy="32051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94EB-369E-4A6C-A304-AB570B4BEE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769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Boyle’s Law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volume of a fixed quantity of gas at constant temperature is inversely proportional to the pressure.</a:t>
            </a:r>
          </a:p>
        </p:txBody>
      </p:sp>
      <p:pic>
        <p:nvPicPr>
          <p:cNvPr id="6" name="Picture 3" descr="C:\Users\solme12\Desktop\Boyles_Law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51140"/>
            <a:ext cx="4491236" cy="34021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94EB-369E-4A6C-A304-AB570B4BEE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377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As 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i="1" dirty="0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 are inversely proportional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0343" y="1279375"/>
            <a:ext cx="4114800" cy="16354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A plot of </a:t>
            </a:r>
            <a:r>
              <a:rPr lang="en-US" sz="2800" i="1" dirty="0"/>
              <a:t>V</a:t>
            </a:r>
            <a:r>
              <a:rPr lang="en-US" sz="2800" dirty="0"/>
              <a:t> versus </a:t>
            </a:r>
            <a:r>
              <a:rPr lang="en-US" sz="2800" i="1" dirty="0"/>
              <a:t>P</a:t>
            </a:r>
            <a:r>
              <a:rPr lang="en-US" sz="2800" dirty="0"/>
              <a:t> results in a curve.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002060"/>
                </a:solidFill>
              </a:rPr>
              <a:t>V </a:t>
            </a:r>
            <a:r>
              <a:rPr lang="el-GR" dirty="0">
                <a:solidFill>
                  <a:srgbClr val="002060"/>
                </a:solidFill>
              </a:rPr>
              <a:t>α</a:t>
            </a:r>
            <a:r>
              <a:rPr lang="en-US" dirty="0">
                <a:solidFill>
                  <a:srgbClr val="002060"/>
                </a:solidFill>
              </a:rPr>
              <a:t> (1/P)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9552" y="2914849"/>
            <a:ext cx="3886200" cy="3610495"/>
            <a:chOff x="384" y="2456"/>
            <a:chExt cx="2448" cy="1943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84" y="2456"/>
              <a:ext cx="2448" cy="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 dirty="0">
                  <a:solidFill>
                    <a:srgbClr val="C82E32"/>
                  </a:solidFill>
                  <a:latin typeface="Arial" charset="0"/>
                </a:rPr>
                <a:t>Since	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1400" dirty="0">
                  <a:solidFill>
                    <a:srgbClr val="C82E32"/>
                  </a:solidFill>
                  <a:latin typeface="Arial" charset="0"/>
                </a:rPr>
                <a:t>	</a:t>
              </a: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V 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= </a:t>
              </a: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k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 (1/</a:t>
              </a: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P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)  </a:t>
              </a:r>
            </a:p>
            <a:p>
              <a:pPr lvl="1" eaLnBrk="1" hangingPunct="1">
                <a:spcBef>
                  <a:spcPct val="20000"/>
                </a:spcBef>
              </a:pPr>
              <a:endParaRPr lang="en-US" sz="3200" dirty="0">
                <a:solidFill>
                  <a:srgbClr val="C82E32"/>
                </a:solidFill>
                <a:latin typeface="Arial" charset="0"/>
              </a:endParaRPr>
            </a:p>
            <a:p>
              <a:pPr lvl="1" eaLnBrk="1" hangingPunct="1">
                <a:spcBef>
                  <a:spcPct val="20000"/>
                </a:spcBef>
              </a:pP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  <a:p>
              <a:pPr lvl="1" eaLnBrk="1" hangingPunct="1">
                <a:spcBef>
                  <a:spcPct val="20000"/>
                </a:spcBef>
              </a:pP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This means a plot of </a:t>
              </a:r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 versus 1/</a:t>
              </a:r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 will be a straight line.</a:t>
              </a: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169" y="3062"/>
              <a:ext cx="8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PV</a:t>
              </a:r>
              <a:r>
                <a:rPr lang="en-US" sz="3200" dirty="0">
                  <a:solidFill>
                    <a:srgbClr val="000080"/>
                  </a:solidFill>
                  <a:latin typeface="Arial" charset="0"/>
                </a:rPr>
                <a:t> = </a:t>
              </a:r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k</a:t>
              </a:r>
              <a:endParaRPr lang="en-US" sz="32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pic>
        <p:nvPicPr>
          <p:cNvPr id="15383" name="Picture 23" descr="10_07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15359"/>
          <a:stretch>
            <a:fillRect/>
          </a:stretch>
        </p:blipFill>
        <p:spPr>
          <a:xfrm>
            <a:off x="4953000" y="1484784"/>
            <a:ext cx="2870200" cy="2282825"/>
          </a:xfrm>
        </p:spPr>
      </p:pic>
      <p:pic>
        <p:nvPicPr>
          <p:cNvPr id="15384" name="Picture 24" descr="10_07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15359"/>
          <a:stretch>
            <a:fillRect/>
          </a:stretch>
        </p:blipFill>
        <p:spPr>
          <a:xfrm>
            <a:off x="4953000" y="3861048"/>
            <a:ext cx="2895600" cy="249237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A739-0AAB-4886-9F4F-6C846A06B2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384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Charles’s Law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0013"/>
            <a:ext cx="4495800" cy="32567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volume of a fixed amount of gas at constant pressure is directly proportional to its absolute temperature.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900" dirty="0">
                <a:solidFill>
                  <a:srgbClr val="002060"/>
                </a:solidFill>
              </a:rPr>
              <a:t>   V </a:t>
            </a:r>
            <a:r>
              <a:rPr lang="el-GR" sz="3900" dirty="0">
                <a:solidFill>
                  <a:srgbClr val="002060"/>
                </a:solidFill>
              </a:rPr>
              <a:t>α</a:t>
            </a:r>
            <a:r>
              <a:rPr lang="en-US" sz="3900" dirty="0">
                <a:solidFill>
                  <a:srgbClr val="002060"/>
                </a:solidFill>
              </a:rPr>
              <a:t> 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900" dirty="0">
                <a:solidFill>
                  <a:srgbClr val="002060"/>
                </a:solidFill>
              </a:rPr>
              <a:t>V = </a:t>
            </a:r>
            <a:r>
              <a:rPr lang="en-US" sz="3900" dirty="0" err="1">
                <a:solidFill>
                  <a:srgbClr val="002060"/>
                </a:solidFill>
              </a:rPr>
              <a:t>kT</a:t>
            </a:r>
            <a:endParaRPr lang="en-US" sz="3900" dirty="0">
              <a:solidFill>
                <a:srgbClr val="002060"/>
              </a:solidFill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3400" y="5791200"/>
            <a:ext cx="668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C82E32"/>
                </a:solidFill>
                <a:latin typeface="Arial" charset="0"/>
              </a:rPr>
              <a:t>A plot of </a:t>
            </a:r>
            <a:r>
              <a:rPr lang="en-US" sz="2800" i="1">
                <a:solidFill>
                  <a:srgbClr val="C82E32"/>
                </a:solidFill>
                <a:latin typeface="Arial" charset="0"/>
              </a:rPr>
              <a:t>V</a:t>
            </a:r>
            <a:r>
              <a:rPr lang="en-US" sz="2800">
                <a:solidFill>
                  <a:srgbClr val="C82E32"/>
                </a:solidFill>
                <a:latin typeface="Arial" charset="0"/>
              </a:rPr>
              <a:t> versus </a:t>
            </a:r>
            <a:r>
              <a:rPr lang="en-US" sz="2800" i="1">
                <a:solidFill>
                  <a:srgbClr val="C82E32"/>
                </a:solidFill>
                <a:latin typeface="Arial" charset="0"/>
              </a:rPr>
              <a:t>T</a:t>
            </a:r>
            <a:r>
              <a:rPr lang="en-US" sz="2800">
                <a:solidFill>
                  <a:srgbClr val="C82E32"/>
                </a:solidFill>
                <a:latin typeface="Arial" charset="0"/>
              </a:rPr>
              <a:t> will be a straight line.</a:t>
            </a:r>
            <a:endParaRPr lang="en-US" sz="2800">
              <a:solidFill>
                <a:srgbClr val="C82E32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1338" y="4722019"/>
            <a:ext cx="2819400" cy="1190625"/>
            <a:chOff x="192" y="2736"/>
            <a:chExt cx="1776" cy="750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92" y="2925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buFontTx/>
                <a:buChar char="•"/>
              </a:pPr>
              <a:r>
                <a:rPr lang="en-US" sz="2800">
                  <a:solidFill>
                    <a:srgbClr val="C82E32"/>
                  </a:solidFill>
                  <a:latin typeface="Arial" charset="0"/>
                </a:rPr>
                <a:t>i.e.,</a:t>
              </a:r>
              <a:endParaRPr lang="en-US" sz="2800">
                <a:solidFill>
                  <a:srgbClr val="000080"/>
                </a:solidFill>
                <a:latin typeface="Arial" charset="0"/>
              </a:endParaRP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109" y="2736"/>
              <a:ext cx="859" cy="750"/>
              <a:chOff x="1920" y="2705"/>
              <a:chExt cx="859" cy="750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920" y="2705"/>
                <a:ext cx="336" cy="750"/>
                <a:chOff x="2352" y="2647"/>
                <a:chExt cx="336" cy="750"/>
              </a:xfrm>
            </p:grpSpPr>
            <p:sp>
              <p:nvSpPr>
                <p:cNvPr id="66577" name="Rectangle 17"/>
                <p:cNvSpPr>
                  <a:spLocks noChangeArrowheads="1"/>
                </p:cNvSpPr>
                <p:nvPr/>
              </p:nvSpPr>
              <p:spPr bwMode="auto">
                <a:xfrm>
                  <a:off x="2369" y="2647"/>
                  <a:ext cx="308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V</a:t>
                  </a:r>
                </a:p>
                <a:p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T</a:t>
                  </a:r>
                </a:p>
              </p:txBody>
            </p:sp>
            <p:sp>
              <p:nvSpPr>
                <p:cNvPr id="66578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30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6580" name="Rectangle 20"/>
              <p:cNvSpPr>
                <a:spLocks noChangeArrowheads="1"/>
              </p:cNvSpPr>
              <p:nvPr/>
            </p:nvSpPr>
            <p:spPr bwMode="auto">
              <a:xfrm>
                <a:off x="2271" y="2849"/>
                <a:ext cx="5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80"/>
                    </a:solidFill>
                    <a:latin typeface="Arial" charset="0"/>
                  </a:rPr>
                  <a:t>= </a:t>
                </a:r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k</a:t>
                </a:r>
                <a:endParaRPr lang="en-US" sz="3600" dirty="0">
                  <a:solidFill>
                    <a:srgbClr val="00008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66588" name="Picture 28" descr="10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856"/>
          <a:stretch>
            <a:fillRect/>
          </a:stretch>
        </p:blipFill>
        <p:spPr>
          <a:xfrm>
            <a:off x="4607430" y="1370013"/>
            <a:ext cx="4191000" cy="3522662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8658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Charles’s Law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16832"/>
            <a:ext cx="4131568" cy="31683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volume of a fixed amount of gas at constant pressure is directly proportional to its absolute temperature.</a:t>
            </a:r>
          </a:p>
        </p:txBody>
      </p:sp>
      <p:pic>
        <p:nvPicPr>
          <p:cNvPr id="14" name="Picture 2" descr="C:\Users\solme12\Desktop\Charles_and_Gay-Lussac's_Law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482630" cy="3600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6028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111" y="764704"/>
                <a:ext cx="7630616" cy="426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Another form of Charles’s law shows that at constant amount of gas and volume, the pressure of a gas is proportional to temperature</a:t>
                </a:r>
              </a:p>
              <a:p>
                <a:endParaRPr lang="en-US" sz="2800" dirty="0"/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P </a:t>
                </a:r>
                <a:r>
                  <a:rPr lang="el-GR" sz="2800" dirty="0">
                    <a:solidFill>
                      <a:srgbClr val="0070C0"/>
                    </a:solidFill>
                  </a:rPr>
                  <a:t>α</a:t>
                </a:r>
                <a:r>
                  <a:rPr lang="en-US" sz="2800" dirty="0">
                    <a:solidFill>
                      <a:srgbClr val="0070C0"/>
                    </a:solidFill>
                  </a:rPr>
                  <a:t> T</a:t>
                </a: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P =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kT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P/T=k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1" y="764704"/>
                <a:ext cx="7630616" cy="4262642"/>
              </a:xfrm>
              <a:prstGeom prst="rect">
                <a:avLst/>
              </a:prstGeom>
              <a:blipFill rotWithShape="0">
                <a:blip r:embed="rId2"/>
                <a:stretch>
                  <a:fillRect l="-1679" t="-1286" r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8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Avogadro’s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447800"/>
          </a:xfrm>
        </p:spPr>
        <p:txBody>
          <a:bodyPr/>
          <a:lstStyle/>
          <a:p>
            <a:r>
              <a:rPr lang="en-US" sz="2800"/>
              <a:t>The volume of a gas at constant temperature and pressure is directly proportional to the number of moles of the gas.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3025775"/>
            <a:ext cx="6369050" cy="641350"/>
            <a:chOff x="432" y="1906"/>
            <a:chExt cx="4012" cy="404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32" y="1968"/>
              <a:ext cx="31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800">
                  <a:solidFill>
                    <a:srgbClr val="C82E32"/>
                  </a:solidFill>
                  <a:latin typeface="Arial" charset="0"/>
                </a:rPr>
                <a:t>Mathematically, this means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504" y="1906"/>
              <a:ext cx="9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 = </a:t>
              </a:r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kn</a:t>
              </a:r>
            </a:p>
          </p:txBody>
        </p:sp>
      </p:grpSp>
      <p:pic>
        <p:nvPicPr>
          <p:cNvPr id="18447" name="Picture 15" descr="10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621"/>
          <a:stretch>
            <a:fillRect/>
          </a:stretch>
        </p:blipFill>
        <p:spPr>
          <a:xfrm>
            <a:off x="1350963" y="3810000"/>
            <a:ext cx="6445250" cy="2289175"/>
          </a:xfrm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8424863" y="143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94EB-369E-4A6C-A304-AB570B4BEE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6810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Ideal-Gas Equation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1524000"/>
          </a:xfrm>
        </p:spPr>
        <p:txBody>
          <a:bodyPr/>
          <a:lstStyle/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1" charset="2"/>
                <a:sym typeface="Symbol" pitchFamily="1" charset="2"/>
              </a:rPr>
              <a:t></a:t>
            </a:r>
            <a:r>
              <a:rPr lang="en-US" sz="2800"/>
              <a:t> 1/</a:t>
            </a:r>
            <a:r>
              <a:rPr lang="en-US" sz="2800" i="1"/>
              <a:t>P</a:t>
            </a:r>
            <a:r>
              <a:rPr lang="en-US" sz="2800"/>
              <a:t>  (Boyle’s law)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1" charset="2"/>
                <a:sym typeface="Symbol" pitchFamily="1" charset="2"/>
              </a:rPr>
              <a:t></a:t>
            </a:r>
            <a:r>
              <a:rPr lang="en-US" sz="2800"/>
              <a:t> </a:t>
            </a:r>
            <a:r>
              <a:rPr lang="en-US" sz="2800" i="1"/>
              <a:t>T</a:t>
            </a:r>
            <a:r>
              <a:rPr lang="en-US" sz="2800"/>
              <a:t>  (Charles’s law)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1" charset="2"/>
                <a:sym typeface="Symbol" pitchFamily="1" charset="2"/>
              </a:rPr>
              <a:t></a:t>
            </a:r>
            <a:r>
              <a:rPr lang="en-US" sz="2800"/>
              <a:t> </a:t>
            </a:r>
            <a:r>
              <a:rPr lang="en-US" sz="2800" i="1"/>
              <a:t>n</a:t>
            </a:r>
            <a:r>
              <a:rPr lang="en-US" sz="2800"/>
              <a:t>  (Avogadro’s law)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5800" y="19050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 dirty="0">
                <a:solidFill>
                  <a:srgbClr val="000080"/>
                </a:solidFill>
                <a:latin typeface="Arial" charset="0"/>
              </a:rPr>
              <a:t>So far we’ve seen that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4114800"/>
            <a:ext cx="5257800" cy="1800225"/>
            <a:chOff x="432" y="2592"/>
            <a:chExt cx="3312" cy="1134"/>
          </a:xfrm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32" y="2592"/>
              <a:ext cx="33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solidFill>
                    <a:srgbClr val="C00000"/>
                  </a:solidFill>
                  <a:latin typeface="Arial" charset="0"/>
                </a:rPr>
                <a:t>Combining these, we get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338" y="2976"/>
              <a:ext cx="1077" cy="750"/>
              <a:chOff x="2687" y="2976"/>
              <a:chExt cx="1077" cy="750"/>
            </a:xfrm>
          </p:grpSpPr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2687" y="3149"/>
                <a:ext cx="59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i="1">
                    <a:solidFill>
                      <a:srgbClr val="000080"/>
                    </a:solidFill>
                    <a:latin typeface="Arial" charset="0"/>
                  </a:rPr>
                  <a:t>V</a:t>
                </a:r>
                <a:r>
                  <a:rPr lang="en-US" sz="3600">
                    <a:solidFill>
                      <a:srgbClr val="000080"/>
                    </a:solidFill>
                    <a:latin typeface="Arial" charset="0"/>
                  </a:rPr>
                  <a:t> </a:t>
                </a:r>
                <a:r>
                  <a:rPr lang="en-US" sz="3600">
                    <a:solidFill>
                      <a:srgbClr val="000080"/>
                    </a:solidFill>
                    <a:latin typeface="Arial" charset="0"/>
                    <a:sym typeface="Symbol" pitchFamily="1" charset="2"/>
                  </a:rPr>
                  <a:t></a:t>
                </a:r>
                <a:endParaRPr lang="en-US" sz="3200" i="1">
                  <a:solidFill>
                    <a:srgbClr val="000080"/>
                  </a:solidFill>
                  <a:latin typeface="Arial" charset="0"/>
                </a:endParaRPr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3312" y="2976"/>
                <a:ext cx="452" cy="750"/>
                <a:chOff x="3371" y="3133"/>
                <a:chExt cx="452" cy="750"/>
              </a:xfrm>
            </p:grpSpPr>
            <p:sp>
              <p:nvSpPr>
                <p:cNvPr id="20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3371" y="3133"/>
                  <a:ext cx="452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600" i="1" dirty="0">
                      <a:solidFill>
                        <a:srgbClr val="000080"/>
                      </a:solidFill>
                      <a:latin typeface="Arial" charset="0"/>
                    </a:rPr>
                    <a:t>nT</a:t>
                  </a:r>
                </a:p>
                <a:p>
                  <a:pPr algn="ctr"/>
                  <a:r>
                    <a:rPr lang="en-US" sz="3600" i="1" dirty="0">
                      <a:solidFill>
                        <a:srgbClr val="000080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auto">
                <a:xfrm>
                  <a:off x="3373" y="3518"/>
                  <a:ext cx="432" cy="0"/>
                </a:xfrm>
                <a:prstGeom prst="line">
                  <a:avLst/>
                </a:prstGeom>
                <a:noFill/>
                <a:ln w="31750">
                  <a:solidFill>
                    <a:srgbClr val="0019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11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CHEM 230: Principles of Physical Chemistry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/>
              <a:t>                                                   </a:t>
            </a:r>
          </a:p>
          <a:p>
            <a:pPr algn="just">
              <a:buNone/>
            </a:pPr>
            <a:r>
              <a:rPr lang="en-GB" dirty="0"/>
              <a:t>    Molecular kinetic theory of gases, first law of thermodynamics, thermo chemistry, second and third laws of thermodynamics, free energies, adsorption and heterogeneous catalysis.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Ideal-Gas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The relationship</a:t>
            </a:r>
            <a:endParaRPr lang="en-US" sz="3600" b="1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143000" y="381000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then becomes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19600" y="2133600"/>
            <a:ext cx="1790700" cy="1190625"/>
            <a:chOff x="552" y="1584"/>
            <a:chExt cx="1128" cy="75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225" y="1584"/>
              <a:ext cx="455" cy="750"/>
              <a:chOff x="1225" y="1582"/>
              <a:chExt cx="455" cy="750"/>
            </a:xfrm>
          </p:grpSpPr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1225" y="1582"/>
                <a:ext cx="452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nT</a:t>
                </a:r>
              </a:p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80"/>
                  </a:solidFill>
                </a:endParaRPr>
              </a:p>
            </p:txBody>
          </p:sp>
        </p:grp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552" y="1757"/>
              <a:ext cx="59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</a:t>
              </a:r>
              <a:endParaRPr lang="en-US" sz="36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83125" y="3581400"/>
            <a:ext cx="2095500" cy="1190625"/>
            <a:chOff x="864" y="2928"/>
            <a:chExt cx="1320" cy="75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729" y="2928"/>
              <a:ext cx="455" cy="750"/>
              <a:chOff x="1225" y="1582"/>
              <a:chExt cx="455" cy="750"/>
            </a:xfrm>
          </p:grpSpPr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>
                <a:off x="1225" y="1582"/>
                <a:ext cx="452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nT</a:t>
                </a:r>
              </a:p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80"/>
                  </a:solidFill>
                </a:endParaRPr>
              </a:p>
            </p:txBody>
          </p:sp>
        </p:grp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864" y="3101"/>
              <a:ext cx="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= 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R</a:t>
              </a:r>
              <a:endParaRPr lang="en-US" sz="3600" i="1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435600" y="4614863"/>
            <a:ext cx="59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82E32"/>
                </a:solidFill>
                <a:latin typeface="Arial" charset="0"/>
              </a:rPr>
              <a:t>or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419600" y="5410200"/>
            <a:ext cx="2411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40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40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303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Ideal-Gas Equation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981200"/>
            <a:ext cx="345415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constant of proportionality is known as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gas constant.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0" descr="10_T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27034" b="4066"/>
          <a:stretch>
            <a:fillRect/>
          </a:stretch>
        </p:blipFill>
        <p:spPr>
          <a:xfrm>
            <a:off x="4419600" y="2133600"/>
            <a:ext cx="4267200" cy="25606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1835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60648"/>
                <a:ext cx="8167034" cy="625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tandard Conditions for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emperature and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ressure (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for any gas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 = 0 C</a:t>
                </a:r>
                <a:r>
                  <a:rPr lang="en-US" sz="2000" dirty="0">
                    <a:solidFill>
                      <a:srgbClr val="FF0000"/>
                    </a:solidFill>
                    <a:latin typeface="Arial"/>
                    <a:cs typeface="Arial"/>
                  </a:rPr>
                  <a:t>˚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273 K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P = 1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R = 0.082 atm.L.mol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.K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  <a:p>
                <a:endPara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PV =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nRT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𝑉</m:t>
                      </m:r>
                      <m:r>
                        <a:rPr lang="en-US" sz="2000" b="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𝑛𝑅𝑇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000" b="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1×0.0821×273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>
                          <a:latin typeface="Cambria Math"/>
                        </a:rPr>
                        <m:t>=22.4 </m:t>
                      </m:r>
                      <m:r>
                        <a:rPr lang="en-US" sz="2000" b="0" i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or 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P = 101325 Pa    so  R = 8.314 Pa.m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mol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.K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  <a:p>
                <a:endPara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𝑉</m:t>
                    </m:r>
                    <m:r>
                      <a:rPr lang="en-US" sz="2000" b="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/>
                          </a:rPr>
                          <m:t>𝑛𝑅𝑇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2000" b="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/>
                          </a:rPr>
                          <m:t>1×8.314×273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</a:rPr>
                          <m:t>101325</m:t>
                        </m:r>
                      </m:den>
                    </m:f>
                    <m:r>
                      <a:rPr lang="en-US" sz="2000" b="0" i="1">
                        <a:latin typeface="Cambria Math"/>
                      </a:rPr>
                      <m:t>=0.0224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S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22.4 dm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L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167034" cy="6256008"/>
              </a:xfrm>
              <a:prstGeom prst="rect">
                <a:avLst/>
              </a:prstGeom>
              <a:blipFill rotWithShape="0">
                <a:blip r:embed="rId2"/>
                <a:stretch>
                  <a:fillRect t="-1559" r="-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Relating the Ideal-Gas Equation and the Gas Laws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257942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When the quantity of gas and the temperature are held constant, </a:t>
            </a:r>
            <a:r>
              <a:rPr lang="en-GB" sz="3200" i="1" dirty="0">
                <a:cs typeface="Times New Roman" pitchFamily="18" charset="0"/>
              </a:rPr>
              <a:t>n</a:t>
            </a:r>
            <a:r>
              <a:rPr lang="en-GB" sz="3200" dirty="0"/>
              <a:t> &amp; </a:t>
            </a:r>
            <a:r>
              <a:rPr lang="en-GB" sz="3200" i="1" dirty="0">
                <a:cs typeface="Times New Roman" pitchFamily="18" charset="0"/>
              </a:rPr>
              <a:t>T</a:t>
            </a:r>
            <a:r>
              <a:rPr lang="en-GB" sz="3200" dirty="0"/>
              <a:t> have fixed values. 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131840" y="1857018"/>
            <a:ext cx="218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85077" y="4294837"/>
            <a:ext cx="4451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 = 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constant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808454" y="5374957"/>
            <a:ext cx="2627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600" i="1" baseline="-25000" dirty="0">
                <a:solidFill>
                  <a:srgbClr val="000080"/>
                </a:solidFill>
                <a:latin typeface="Arial" charset="0"/>
              </a:rPr>
              <a:t>1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3600" baseline="-25000" dirty="0">
                <a:solidFill>
                  <a:srgbClr val="000080"/>
                </a:solidFill>
                <a:latin typeface="Arial" charset="0"/>
              </a:rPr>
              <a:t>1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600" i="1" baseline="-25000" dirty="0">
                <a:solidFill>
                  <a:srgbClr val="000080"/>
                </a:solidFill>
                <a:latin typeface="Arial" charset="0"/>
              </a:rPr>
              <a:t>2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V</a:t>
            </a:r>
            <a:r>
              <a:rPr lang="en-US" sz="3600" i="1" baseline="-25000" dirty="0">
                <a:solidFill>
                  <a:srgbClr val="000080"/>
                </a:solidFill>
                <a:latin typeface="Arial" charset="0"/>
              </a:rPr>
              <a:t>2</a:t>
            </a:r>
            <a:endParaRPr lang="en-US" sz="3600" baseline="-250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801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A metal cylinder holds 50 L of O</a:t>
            </a:r>
            <a:r>
              <a:rPr lang="en-GB" sz="32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gas at 18.5 atm and 21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C, what volume will the gas occupy if the temperature is maintained at 21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 while the pressure is reduced to 1.00 atm?</a:t>
            </a: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r>
              <a:rPr lang="en-GB" sz="3200" dirty="0"/>
              <a:t>         18.5 atm x 50 L = 1.00 atm x V</a:t>
            </a:r>
            <a:r>
              <a:rPr lang="en-GB" sz="3200" baseline="-25000" dirty="0"/>
              <a:t>2</a:t>
            </a:r>
            <a:r>
              <a:rPr lang="en-GB" sz="3200" dirty="0"/>
              <a:t> </a:t>
            </a:r>
          </a:p>
          <a:p>
            <a:pPr algn="just"/>
            <a:endParaRPr lang="en-GB" sz="3200" dirty="0"/>
          </a:p>
          <a:p>
            <a:pPr algn="just"/>
            <a:r>
              <a:rPr lang="en-GB" sz="3200" dirty="0"/>
              <a:t>                           </a:t>
            </a:r>
            <a:r>
              <a:rPr lang="en-GB" sz="3600" dirty="0"/>
              <a:t>V</a:t>
            </a:r>
            <a:r>
              <a:rPr lang="en-GB" sz="3600" baseline="-25000" dirty="0"/>
              <a:t>2</a:t>
            </a:r>
            <a:r>
              <a:rPr lang="en-GB" sz="3600" dirty="0"/>
              <a:t> = 925 L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808454" y="3070701"/>
            <a:ext cx="2627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latin typeface="Arial" charset="0"/>
              </a:rPr>
              <a:t>P</a:t>
            </a:r>
            <a:r>
              <a:rPr lang="en-US" sz="3600" i="1" baseline="-25000" dirty="0">
                <a:latin typeface="Arial" charset="0"/>
              </a:rPr>
              <a:t>1</a:t>
            </a:r>
            <a:r>
              <a:rPr lang="en-US" sz="3600" i="1" dirty="0">
                <a:latin typeface="Arial" charset="0"/>
              </a:rPr>
              <a:t>V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i="1" baseline="-25000" dirty="0">
                <a:latin typeface="Arial" charset="0"/>
              </a:rPr>
              <a:t>1</a:t>
            </a:r>
            <a:r>
              <a:rPr lang="en-US" sz="3600" dirty="0">
                <a:latin typeface="Arial" charset="0"/>
              </a:rPr>
              <a:t>= </a:t>
            </a:r>
            <a:r>
              <a:rPr lang="en-US" sz="3600" i="1" dirty="0">
                <a:latin typeface="Arial" charset="0"/>
              </a:rPr>
              <a:t>P</a:t>
            </a:r>
            <a:r>
              <a:rPr lang="en-US" sz="3600" i="1" baseline="-25000" dirty="0">
                <a:latin typeface="Arial" charset="0"/>
              </a:rPr>
              <a:t>2</a:t>
            </a:r>
            <a:r>
              <a:rPr lang="en-US" sz="3600" i="1" dirty="0">
                <a:latin typeface="Arial" charset="0"/>
              </a:rPr>
              <a:t>V</a:t>
            </a:r>
            <a:r>
              <a:rPr lang="en-US" sz="3600" i="1" baseline="-25000" dirty="0">
                <a:latin typeface="Arial" charset="0"/>
              </a:rPr>
              <a:t>2</a:t>
            </a:r>
            <a:endParaRPr lang="en-US" sz="3600" baseline="-250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Relating the Ideal-Gas Equation and the Gas Laws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2579420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When the quantity of gas and the volume are held constant, </a:t>
            </a:r>
            <a:r>
              <a:rPr lang="en-GB" sz="3200" i="1" dirty="0">
                <a:cs typeface="Times New Roman" pitchFamily="18" charset="0"/>
              </a:rPr>
              <a:t>n</a:t>
            </a:r>
            <a:r>
              <a:rPr lang="en-GB" sz="3200" dirty="0"/>
              <a:t> &amp; </a:t>
            </a:r>
            <a:r>
              <a:rPr lang="en-GB" sz="3200" i="1" dirty="0">
                <a:cs typeface="Times New Roman" pitchFamily="18" charset="0"/>
              </a:rPr>
              <a:t>V</a:t>
            </a:r>
            <a:r>
              <a:rPr lang="en-GB" sz="3200" dirty="0"/>
              <a:t> have fixed values. </a:t>
            </a:r>
          </a:p>
          <a:p>
            <a:r>
              <a:rPr lang="en-GB" sz="3200" dirty="0"/>
              <a:t>                                  </a:t>
            </a:r>
            <a:r>
              <a:rPr lang="en-GB" sz="3200" dirty="0">
                <a:solidFill>
                  <a:srgbClr val="000080"/>
                </a:solidFill>
              </a:rPr>
              <a:t>                                </a:t>
            </a:r>
          </a:p>
          <a:p>
            <a:r>
              <a:rPr lang="en-GB" sz="3200" dirty="0">
                <a:solidFill>
                  <a:srgbClr val="000080"/>
                </a:solidFill>
              </a:rPr>
              <a:t>			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131840" y="1857018"/>
            <a:ext cx="218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54152" y="3741018"/>
            <a:ext cx="685800" cy="1200150"/>
            <a:chOff x="1248" y="1582"/>
            <a:chExt cx="432" cy="756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296" y="1582"/>
              <a:ext cx="31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733404" y="3741018"/>
            <a:ext cx="774700" cy="1200150"/>
            <a:chOff x="1207" y="1582"/>
            <a:chExt cx="488" cy="756"/>
          </a:xfrm>
        </p:grpSpPr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207" y="1582"/>
              <a:ext cx="48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nR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44628" y="5181178"/>
            <a:ext cx="695325" cy="1200150"/>
            <a:chOff x="1242" y="1582"/>
            <a:chExt cx="438" cy="756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242" y="1582"/>
              <a:ext cx="41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778500" y="5190011"/>
            <a:ext cx="695325" cy="1200150"/>
            <a:chOff x="1242" y="1582"/>
            <a:chExt cx="438" cy="756"/>
          </a:xfrm>
        </p:grpSpPr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242" y="1582"/>
              <a:ext cx="41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11960" y="401845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54974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652120" y="401175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  constant</a:t>
            </a:r>
            <a:endParaRPr lang="en-GB" sz="3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194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79928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The gas pressure in an aerosol can is 1.5 atm at 25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C. Assuming that the gas inside obeys the ideal-gas equation, what would the pressure be if the can were heated to 450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C?  </a:t>
            </a: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  <a:p>
            <a:r>
              <a:rPr lang="en-GB" sz="3200" dirty="0">
                <a:solidFill>
                  <a:srgbClr val="C00000"/>
                </a:solidFill>
              </a:rPr>
              <a:t>                 </a:t>
            </a:r>
          </a:p>
          <a:p>
            <a:r>
              <a:rPr lang="en-GB" sz="3600" dirty="0">
                <a:solidFill>
                  <a:srgbClr val="C00000"/>
                </a:solidFill>
              </a:rPr>
              <a:t>                      </a:t>
            </a:r>
            <a:r>
              <a:rPr lang="en-GB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36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3.6 atm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71800" y="2780928"/>
            <a:ext cx="695325" cy="1200150"/>
            <a:chOff x="1242" y="1582"/>
            <a:chExt cx="438" cy="756"/>
          </a:xfrm>
        </p:grpSpPr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1242" y="1582"/>
              <a:ext cx="41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3888" y="30689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64707" y="2780928"/>
            <a:ext cx="695325" cy="1200150"/>
            <a:chOff x="1242" y="1582"/>
            <a:chExt cx="438" cy="756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242" y="1582"/>
              <a:ext cx="41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123728" y="4365104"/>
            <a:ext cx="1550988" cy="1077913"/>
            <a:chOff x="963" y="1631"/>
            <a:chExt cx="977" cy="679"/>
          </a:xfrm>
        </p:grpSpPr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963" y="1631"/>
              <a:ext cx="977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1.5 atm</a:t>
              </a:r>
              <a:endParaRPr lang="en-US" sz="3200" i="1" baseline="-25000" dirty="0">
                <a:solidFill>
                  <a:srgbClr val="000080"/>
                </a:solidFill>
                <a:latin typeface="Arial" charset="0"/>
              </a:endParaRPr>
            </a:p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298 K</a:t>
              </a:r>
              <a:endParaRPr lang="en-US" sz="3200" i="1" baseline="-25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3797995" y="4365104"/>
            <a:ext cx="1255714" cy="1077913"/>
            <a:chOff x="1011" y="1622"/>
            <a:chExt cx="791" cy="679"/>
          </a:xfrm>
        </p:grpSpPr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1011" y="1622"/>
              <a:ext cx="79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2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723 K</a:t>
              </a:r>
              <a:endParaRPr lang="en-US" sz="3200" i="1" baseline="-25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3200">
                <a:solidFill>
                  <a:srgbClr val="00008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91880" y="45811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Relating the Ideal-Gas Equation and the Gas Laws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2579420"/>
            <a:ext cx="72728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When the quantity of gas is held constant, </a:t>
            </a:r>
            <a:r>
              <a:rPr lang="en-GB" sz="3200" i="1" dirty="0">
                <a:cs typeface="Times New Roman" pitchFamily="18" charset="0"/>
              </a:rPr>
              <a:t>n</a:t>
            </a:r>
            <a:r>
              <a:rPr lang="en-GB" sz="3200" dirty="0"/>
              <a:t> has fixed values. </a:t>
            </a:r>
          </a:p>
          <a:p>
            <a:endParaRPr lang="en-GB" sz="3200" dirty="0"/>
          </a:p>
          <a:p>
            <a:r>
              <a:rPr lang="en-GB" sz="3600" dirty="0"/>
              <a:t>                         </a:t>
            </a:r>
            <a:r>
              <a:rPr lang="en-GB" sz="3600" dirty="0">
                <a:solidFill>
                  <a:srgbClr val="000080"/>
                </a:solidFill>
              </a:rPr>
              <a:t>= </a:t>
            </a:r>
            <a:r>
              <a:rPr lang="en-GB" sz="360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nR</a:t>
            </a:r>
            <a:r>
              <a:rPr lang="en-GB" sz="36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=  constant</a:t>
            </a:r>
          </a:p>
          <a:p>
            <a:endParaRPr lang="en-GB" sz="3200" dirty="0">
              <a:solidFill>
                <a:srgbClr val="000080"/>
              </a:solidFill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131840" y="1857018"/>
            <a:ext cx="218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17332" y="3887470"/>
            <a:ext cx="800100" cy="1200150"/>
            <a:chOff x="1199" y="1582"/>
            <a:chExt cx="504" cy="756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199" y="1582"/>
              <a:ext cx="50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PV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180162" y="5370216"/>
            <a:ext cx="1143000" cy="1200151"/>
            <a:chOff x="1091" y="1565"/>
            <a:chExt cx="720" cy="756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091" y="1565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38789" y="5373390"/>
            <a:ext cx="1143000" cy="1200150"/>
            <a:chOff x="1091" y="1567"/>
            <a:chExt cx="720" cy="756"/>
          </a:xfrm>
        </p:grpSpPr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091" y="1567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39952" y="570713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3432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79928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An inflated balloon has a volume of 6.0 L at sea level (1.0 atm) and is allowed to ascend in altitude until the pressure is 0.45 atm. During ascent the temperature of the gas falls from 22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 to -21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C. Calculate the volume of the balloon at its final altitude.</a:t>
            </a: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  </a:t>
            </a:r>
            <a:r>
              <a:rPr lang="en-GB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GB" sz="36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11 L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80162" y="3573016"/>
            <a:ext cx="1143000" cy="1200151"/>
            <a:chOff x="1091" y="1565"/>
            <a:chExt cx="720" cy="756"/>
          </a:xfrm>
        </p:grpSpPr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1091" y="1565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39952" y="39330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54110" y="3583939"/>
            <a:ext cx="1143000" cy="1200150"/>
            <a:chOff x="1091" y="1567"/>
            <a:chExt cx="720" cy="756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091" y="1567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259632" y="4677121"/>
            <a:ext cx="3236917" cy="1200151"/>
            <a:chOff x="432" y="1565"/>
            <a:chExt cx="2039" cy="756"/>
          </a:xfrm>
        </p:grpSpPr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32" y="1565"/>
              <a:ext cx="203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1.0 atm x 6.0 L</a:t>
              </a:r>
              <a:endParaRPr lang="en-US" sz="3600" i="1" baseline="-25000" dirty="0">
                <a:solidFill>
                  <a:srgbClr val="000080"/>
                </a:solidFill>
                <a:latin typeface="Arial" charset="0"/>
              </a:endParaRP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295 K</a:t>
              </a:r>
              <a:endParaRPr lang="en-US" sz="3600" i="1" baseline="-25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641426" y="4677122"/>
            <a:ext cx="2946403" cy="1200150"/>
            <a:chOff x="523" y="1567"/>
            <a:chExt cx="1856" cy="756"/>
          </a:xfrm>
        </p:grpSpPr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523" y="1567"/>
              <a:ext cx="185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0.45 atm x 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252 K</a:t>
              </a:r>
              <a:endParaRPr lang="en-US" sz="3600" i="1" baseline="-25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968" y="500446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5760640" cy="24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4221088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48.7 K</a:t>
            </a:r>
          </a:p>
          <a:p>
            <a:r>
              <a:rPr lang="en-GB" sz="2800" dirty="0">
                <a:solidFill>
                  <a:srgbClr val="002060"/>
                </a:solidFill>
              </a:rPr>
              <a:t>3.05  x 10</a:t>
            </a:r>
            <a:r>
              <a:rPr lang="en-GB" sz="2800" baseline="30000" dirty="0">
                <a:solidFill>
                  <a:srgbClr val="002060"/>
                </a:solidFill>
              </a:rPr>
              <a:t>-3</a:t>
            </a:r>
            <a:r>
              <a:rPr lang="en-GB" sz="2800" dirty="0">
                <a:solidFill>
                  <a:srgbClr val="002060"/>
                </a:solidFill>
              </a:rPr>
              <a:t> mol</a:t>
            </a:r>
          </a:p>
          <a:p>
            <a:r>
              <a:rPr lang="en-GB" sz="2800" dirty="0">
                <a:solidFill>
                  <a:srgbClr val="C00000"/>
                </a:solidFill>
              </a:rPr>
              <a:t>11.2 L</a:t>
            </a:r>
          </a:p>
          <a:p>
            <a:r>
              <a:rPr lang="en-GB" sz="2800" dirty="0">
                <a:solidFill>
                  <a:srgbClr val="002060"/>
                </a:solidFill>
              </a:rPr>
              <a:t>10.3 atm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Content of the Course: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Molecular kinetic theory of gases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Fundamental concepts, the </a:t>
            </a:r>
            <a:r>
              <a:rPr lang="en-GB" dirty="0" err="1"/>
              <a:t>zeroth</a:t>
            </a:r>
            <a:r>
              <a:rPr lang="en-GB" dirty="0"/>
              <a:t> law, heat, internal energy, and 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First law of thermodynamics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Thermochemistry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Entropy and the second and third laws of thermodynamics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Free Energy and chemical </a:t>
            </a:r>
            <a:r>
              <a:rPr lang="en-GB" dirty="0" err="1"/>
              <a:t>equilibria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Adsorption and heterogeneous catalysis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 scuba diver’s tank contains 0.29 kg of O</a:t>
            </a:r>
            <a:r>
              <a:rPr lang="en-GB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 compressed into a volume of 2.3 L. (a) Calculate the gas pressure inside the tank at 9 </a:t>
            </a:r>
            <a:r>
              <a:rPr lang="en-GB" sz="28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C. (b) What volume would this oxygen occupy at 26 </a:t>
            </a:r>
            <a:r>
              <a:rPr lang="en-GB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 and 0.95 atm?</a:t>
            </a:r>
          </a:p>
          <a:p>
            <a:pPr algn="just"/>
            <a:endParaRPr lang="en-GB" sz="2800" dirty="0">
              <a:solidFill>
                <a:srgbClr val="C00000"/>
              </a:solidFill>
            </a:endParaRPr>
          </a:p>
          <a:p>
            <a:pPr algn="just"/>
            <a:endParaRPr lang="en-GB" sz="2800" dirty="0">
              <a:solidFill>
                <a:srgbClr val="C00000"/>
              </a:solidFill>
            </a:endParaRPr>
          </a:p>
          <a:p>
            <a:pPr algn="just"/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31840" y="2852936"/>
            <a:ext cx="218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486487"/>
            <a:ext cx="698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P x 2.3 L = ( 290 g/32 gmol</a:t>
            </a:r>
            <a:r>
              <a:rPr lang="en-GB" sz="2800" baseline="30000" dirty="0"/>
              <a:t>-1</a:t>
            </a:r>
            <a:r>
              <a:rPr lang="en-GB" sz="2800" dirty="0"/>
              <a:t>) x 0.082  x 282 K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               P = 91 atm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                         V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FF0000"/>
                </a:solidFill>
              </a:rPr>
              <a:t> = 233 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80162" y="4941168"/>
            <a:ext cx="1143000" cy="1200151"/>
            <a:chOff x="1091" y="1565"/>
            <a:chExt cx="720" cy="756"/>
          </a:xfrm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1091" y="1565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39952" y="52292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80"/>
                </a:solidFill>
              </a:rPr>
              <a:t> =</a:t>
            </a:r>
            <a:endParaRPr lang="en-GB" sz="3200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38789" y="4965154"/>
            <a:ext cx="1143000" cy="1200150"/>
            <a:chOff x="1091" y="1567"/>
            <a:chExt cx="720" cy="756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091" y="1567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T</a:t>
              </a:r>
              <a:r>
                <a:rPr lang="en-US" sz="3600" i="1" baseline="-25000" dirty="0">
                  <a:solidFill>
                    <a:srgbClr val="00008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80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>
              <a:xfrm>
                <a:off x="251520" y="620688"/>
                <a:ext cx="8352928" cy="4953000"/>
              </a:xfrm>
              <a:prstGeom prst="rect">
                <a:avLst/>
              </a:prstGeom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What is the molar mass of a gas if 0.250 g of the gas occupy 215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mL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at 0.813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atm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and 30.0°C?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(0.813 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)(0.215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(0.0821 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)(303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=0.00703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Molar mass </a:t>
                </a:r>
                <a14:m>
                  <m:oMath xmlns:m="http://schemas.openxmlformats.org/officeDocument/2006/math">
                    <m:r>
                      <a:rPr kumimoji="0" lang="en-US" sz="30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num>
                      <m:den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𝑚𝑜𝑙</m:t>
                        </m:r>
                      </m:den>
                    </m:f>
                    <m:r>
                      <a:rPr kumimoji="0" lang="en-US" sz="30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0.250 </m:t>
                        </m:r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num>
                      <m:den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0.00703 </m:t>
                        </m:r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𝑚𝑜𝑙</m:t>
                        </m:r>
                      </m:den>
                    </m:f>
                    <m:r>
                      <a:rPr kumimoji="0" lang="en-US" sz="30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=35.6 </m:t>
                    </m:r>
                    <m:r>
                      <a:rPr kumimoji="0" lang="en-US" sz="30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30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𝑚𝑜𝑙</m:t>
                        </m:r>
                      </m:e>
                      <m:sup>
                        <m:r>
                          <a:rPr kumimoji="0" lang="en-US" sz="30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kumimoji="0" lang="en-US" sz="30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352928" cy="4953000"/>
              </a:xfrm>
              <a:prstGeom prst="rect">
                <a:avLst/>
              </a:prstGeom>
              <a:blipFill>
                <a:blip r:embed="rId2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678416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How many L of O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are need to react 28.0 g NH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at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24°C and 0.950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atm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             4 NH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US" sz="2800" dirty="0">
                <a:solidFill>
                  <a:schemeClr val="accent2"/>
                </a:solidFill>
              </a:rPr>
              <a:t>(g)  + 5 O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(g)                     4 NO(g)  +  6 H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O(g)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4355976" y="1412776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0120" y="2397968"/>
            <a:ext cx="6372200" cy="3335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mole of O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 g NH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mol NH</a:t>
            </a:r>
            <a:r>
              <a:rPr kumimoji="0" lang="en-US" sz="2400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 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mol O</a:t>
            </a:r>
            <a:r>
              <a:rPr kumimoji="0" lang="en-US" sz="2400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17.0 g NH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4 mol NH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2.06 mol O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 = 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   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2.06 mol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)(0.0821)(297K)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=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52.9  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      P	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             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0.950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endParaRPr kumimoji="0" lang="en-US" sz="240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Densities of Gases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827584" y="1196752"/>
            <a:ext cx="218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36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600" i="1" dirty="0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1560" y="2828280"/>
            <a:ext cx="2308225" cy="1320800"/>
            <a:chOff x="2064" y="2981"/>
            <a:chExt cx="1454" cy="83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15" y="2981"/>
              <a:ext cx="32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n</a:t>
              </a:r>
            </a:p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64" y="3389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59" y="2987"/>
              <a:ext cx="54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P</a:t>
              </a:r>
            </a:p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RT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942" y="3389"/>
              <a:ext cx="57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77" y="3168"/>
              <a:ext cx="30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000080"/>
                  </a:solidFill>
                  <a:latin typeface="Arial" charset="0"/>
                </a:rPr>
                <a:t>=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96136" y="2947591"/>
            <a:ext cx="2507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sym typeface="Symbol" pitchFamily="1" charset="2"/>
              </a:rPr>
              <a:t> </a:t>
            </a:r>
            <a:r>
              <a:rPr lang="en-US" sz="4000" i="1" dirty="0">
                <a:solidFill>
                  <a:srgbClr val="FF0000"/>
                </a:solidFill>
                <a:latin typeface="Arial" charset="0"/>
                <a:sym typeface="Symbol" pitchFamily="1" charset="2"/>
              </a:rPr>
              <a:t></a:t>
            </a:r>
            <a:r>
              <a:rPr lang="en-US" sz="4000" dirty="0">
                <a:solidFill>
                  <a:srgbClr val="FF0000"/>
                </a:solidFill>
                <a:latin typeface="Arial" charset="0"/>
                <a:sym typeface="Symbol" pitchFamily="1" charset="2"/>
              </a:rPr>
              <a:t> = </a:t>
            </a:r>
            <a:r>
              <a:rPr lang="en-US" sz="4000" i="1" dirty="0">
                <a:solidFill>
                  <a:srgbClr val="FF0000"/>
                </a:solidFill>
                <a:latin typeface="Arial" charset="0"/>
                <a:sym typeface="Symbol" pitchFamily="1" charset="2"/>
              </a:rPr>
              <a:t>m</a:t>
            </a:r>
            <a:endParaRPr lang="en-US" sz="4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547664" y="1988840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15816" y="1484785"/>
            <a:ext cx="60486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moles </a:t>
            </a:r>
            <a:r>
              <a:rPr lang="en-US" sz="3200" b="1" dirty="0">
                <a:solidFill>
                  <a:srgbClr val="FF0000"/>
                </a:solidFill>
                <a:sym typeface="Symbol" pitchFamily="1" charset="2"/>
              </a:rPr>
              <a:t></a:t>
            </a:r>
            <a:r>
              <a:rPr lang="en-US" sz="3200" dirty="0">
                <a:solidFill>
                  <a:srgbClr val="FF0000"/>
                </a:solidFill>
              </a:rPr>
              <a:t> molecular mass =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804248" y="2132856"/>
            <a:ext cx="360040" cy="728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83803" y="4931645"/>
            <a:ext cx="2443163" cy="1333500"/>
            <a:chOff x="1979" y="2981"/>
            <a:chExt cx="1539" cy="84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79" y="2981"/>
              <a:ext cx="601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 i="1" dirty="0">
                  <a:solidFill>
                    <a:srgbClr val="FF0000"/>
                  </a:solidFill>
                  <a:latin typeface="Arial" charset="0"/>
                </a:rPr>
                <a:t>m</a:t>
              </a:r>
            </a:p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4000" i="1" dirty="0">
                  <a:solidFill>
                    <a:srgbClr val="FF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064" y="3389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60" y="2987"/>
              <a:ext cx="541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P</a:t>
              </a:r>
            </a:p>
            <a:p>
              <a:pPr algn="ctr"/>
              <a:r>
                <a:rPr lang="en-US" sz="4000" i="1" dirty="0">
                  <a:solidFill>
                    <a:srgbClr val="000080"/>
                  </a:solidFill>
                  <a:latin typeface="Arial" charset="0"/>
                </a:rPr>
                <a:t>RT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942" y="3389"/>
              <a:ext cx="57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77" y="3168"/>
              <a:ext cx="30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000080"/>
                  </a:solidFill>
                  <a:latin typeface="Arial" charset="0"/>
                </a:rPr>
                <a:t>=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847170" y="4739061"/>
            <a:ext cx="3456384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231740" y="2240868"/>
            <a:ext cx="2232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FBDEAC-4484-498B-9D70-1C90AD8F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782" y="4869160"/>
            <a:ext cx="6126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i="1" dirty="0">
                <a:solidFill>
                  <a:schemeClr val="tx2"/>
                </a:solidFill>
                <a:latin typeface="Arial" charset="0"/>
              </a:rPr>
              <a:t>m</a:t>
            </a:r>
          </a:p>
          <a:p>
            <a:pPr algn="ctr"/>
            <a:r>
              <a:rPr lang="en-US" sz="4000" i="1" dirty="0">
                <a:solidFill>
                  <a:srgbClr val="000080"/>
                </a:solidFill>
                <a:latin typeface="Arial" charset="0"/>
              </a:rPr>
              <a:t>V</a:t>
            </a:r>
            <a:endParaRPr lang="en-US" sz="4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6299B4A7-264A-47A0-A413-21813695A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216" y="5527917"/>
            <a:ext cx="685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256245-3AF0-40E2-A7D2-8AB26919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791" y="4862624"/>
            <a:ext cx="9541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i="1" dirty="0">
                <a:solidFill>
                  <a:srgbClr val="000080"/>
                </a:solidFill>
                <a:latin typeface="Arial" charset="0"/>
              </a:rPr>
              <a:t>PM</a:t>
            </a:r>
          </a:p>
          <a:p>
            <a:pPr algn="ctr"/>
            <a:r>
              <a:rPr lang="en-US" sz="4000" i="1" dirty="0">
                <a:solidFill>
                  <a:srgbClr val="000080"/>
                </a:solidFill>
                <a:latin typeface="Arial" charset="0"/>
              </a:rPr>
              <a:t>RT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220A82-9CD2-40DA-A551-080FC215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518" y="5167280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80"/>
                </a:solidFill>
                <a:latin typeface="Arial" charset="0"/>
              </a:rPr>
              <a:t>=</a:t>
            </a: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FFD17BDC-F031-4E47-89D8-578D564C1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531" y="5514887"/>
            <a:ext cx="9144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4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/>
      <p:bldP spid="14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Densities of Gases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1484784"/>
            <a:ext cx="5715000" cy="71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Density = mass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" charset="2"/>
              </a:rPr>
              <a:t>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So,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62200" y="2564904"/>
            <a:ext cx="1676400" cy="1446213"/>
            <a:chOff x="2976" y="1707"/>
            <a:chExt cx="1056" cy="911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609" y="1707"/>
              <a:ext cx="41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600" y="2160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62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44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=</a:t>
              </a:r>
              <a:endParaRPr lang="en-US" sz="44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39752" y="4509120"/>
            <a:ext cx="3200401" cy="1454151"/>
            <a:chOff x="2976" y="1707"/>
            <a:chExt cx="2016" cy="916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43" y="1712"/>
              <a:ext cx="649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en-US" sz="44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355" y="2160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09" y="1707"/>
              <a:ext cx="41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600" y="2160"/>
              <a:ext cx="43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032" y="1920"/>
              <a:ext cx="32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=</a:t>
              </a:r>
              <a:endParaRPr lang="en-US" sz="44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62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44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=</a:t>
              </a:r>
              <a:endParaRPr lang="en-US" sz="44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39752" y="4437112"/>
            <a:ext cx="360040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0616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What is the density of carbon tetrachloride (CCl</a:t>
            </a:r>
            <a:r>
              <a:rPr lang="en-GB" sz="32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) vapor at 714 torr and 125 </a:t>
            </a:r>
            <a:r>
              <a:rPr lang="en-GB" sz="32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C?</a:t>
            </a: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endParaRPr lang="en-GB" sz="3200" dirty="0">
              <a:solidFill>
                <a:srgbClr val="C00000"/>
              </a:solidFill>
            </a:endParaRPr>
          </a:p>
          <a:p>
            <a:pPr algn="just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80605" y="2068785"/>
            <a:ext cx="1830388" cy="1077913"/>
            <a:chOff x="3037" y="1712"/>
            <a:chExt cx="1153" cy="679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566" y="1712"/>
              <a:ext cx="50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en-US" sz="32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566" y="2070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037" y="1883"/>
              <a:ext cx="5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32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 =</a:t>
              </a:r>
              <a:endParaRPr lang="en-US" sz="3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71599" y="3789040"/>
            <a:ext cx="7201218" cy="1077913"/>
            <a:chOff x="3037" y="1712"/>
            <a:chExt cx="1099" cy="679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253" y="1712"/>
              <a:ext cx="88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714 torr x 154 g mol </a:t>
              </a:r>
              <a:r>
                <a:rPr lang="en-US" sz="3200" i="1" baseline="300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3200" i="1" baseline="30000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62.36 L torr mol </a:t>
              </a:r>
              <a:r>
                <a:rPr lang="en-US" sz="3200" i="1" baseline="300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-1</a:t>
              </a:r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i="1" baseline="300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-1</a:t>
              </a:r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 x 398 K</a:t>
              </a:r>
              <a:r>
                <a:rPr lang="en-US" sz="3200" i="1" baseline="300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253" y="2070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037" y="1883"/>
              <a:ext cx="5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32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 =</a:t>
              </a:r>
              <a:endParaRPr lang="en-US" sz="3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979712" y="5644679"/>
            <a:ext cx="2717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d</a:t>
            </a:r>
            <a:r>
              <a:rPr lang="en-US" sz="32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  = 4.43 g L</a:t>
            </a:r>
            <a:r>
              <a:rPr lang="en-US" sz="3200" baseline="300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-1</a:t>
            </a:r>
            <a:endParaRPr lang="en-US" sz="3200" baseline="300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Which gas is most dense at 1.00 atm and 298 K? CO</a:t>
            </a:r>
            <a:r>
              <a:rPr lang="en-GB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, N</a:t>
            </a:r>
            <a:r>
              <a:rPr lang="en-GB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O, or Cl</a:t>
            </a:r>
            <a:r>
              <a:rPr lang="en-GB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39750" y="2115319"/>
            <a:ext cx="1638300" cy="954088"/>
            <a:chOff x="2976" y="1803"/>
            <a:chExt cx="1032" cy="601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75" y="1803"/>
              <a:ext cx="45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en-US" sz="28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384" y="2086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4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07703" y="3267000"/>
            <a:ext cx="3266595" cy="954088"/>
            <a:chOff x="2976" y="1803"/>
            <a:chExt cx="1064" cy="601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67" y="1803"/>
              <a:ext cx="67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1 x 44</a:t>
              </a:r>
              <a:endParaRPr lang="en-US" sz="28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0.082 x 298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3384" y="2086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4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      =</a:t>
              </a:r>
              <a:endPara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95736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CO</a:t>
            </a:r>
            <a:r>
              <a:rPr lang="en-GB" sz="280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34290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1.8 g L</a:t>
            </a:r>
            <a:r>
              <a:rPr lang="en-GB" sz="28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2060104" y="4705980"/>
            <a:ext cx="2909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d</a:t>
            </a:r>
            <a:r>
              <a: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       =  1.8 g L</a:t>
            </a:r>
            <a:r>
              <a:rPr lang="en-US" sz="2800" baseline="300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-1</a:t>
            </a:r>
            <a:endParaRPr lang="en-US" sz="2800" baseline="300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060104" y="5714092"/>
            <a:ext cx="3209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d</a:t>
            </a:r>
            <a:r>
              <a: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       = 2.91 g L</a:t>
            </a:r>
            <a:r>
              <a:rPr lang="en-US" sz="2800" baseline="300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-1</a:t>
            </a:r>
            <a:r>
              <a: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  </a:t>
            </a:r>
            <a:endParaRPr lang="en-US" sz="28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8136" y="48499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N</a:t>
            </a:r>
            <a:r>
              <a:rPr lang="en-GB" sz="2800" baseline="-25000" dirty="0">
                <a:solidFill>
                  <a:srgbClr val="002060"/>
                </a:solidFill>
              </a:rPr>
              <a:t>2</a:t>
            </a:r>
            <a:r>
              <a:rPr lang="en-GB" sz="2800" dirty="0">
                <a:solidFill>
                  <a:srgbClr val="002060"/>
                </a:solidFill>
              </a:rPr>
              <a:t>O</a:t>
            </a:r>
            <a:endParaRPr lang="en-GB" sz="2800" baseline="-25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8136" y="58581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</a:rPr>
              <a:t>Cl</a:t>
            </a:r>
            <a:endParaRPr lang="en-GB" sz="2800" baseline="-25000" dirty="0">
              <a:solidFill>
                <a:srgbClr val="00206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Mass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600200"/>
            <a:ext cx="8278688" cy="15407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We can manipulate the density equation to enable us to find the molecular mass of a gas: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76600" y="2564904"/>
            <a:ext cx="2055813" cy="1431925"/>
            <a:chOff x="1161" y="2501"/>
            <a:chExt cx="1295" cy="902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811" y="2949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61" y="2501"/>
              <a:ext cx="1295" cy="902"/>
              <a:chOff x="1161" y="2501"/>
              <a:chExt cx="1295" cy="902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792" y="2501"/>
                <a:ext cx="664" cy="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i="1" dirty="0">
                    <a:solidFill>
                      <a:srgbClr val="000080"/>
                    </a:solidFill>
                    <a:latin typeface="Arial" charset="0"/>
                  </a:rPr>
                  <a:t>P</a:t>
                </a:r>
                <a:r>
                  <a:rPr lang="en-US" sz="4400" i="1" dirty="0">
                    <a:solidFill>
                      <a:srgbClr val="000080"/>
                    </a:solidFill>
                    <a:latin typeface="Symbol" pitchFamily="1" charset="2"/>
                    <a:sym typeface="Symbol" pitchFamily="1" charset="2"/>
                  </a:rPr>
                  <a:t></a:t>
                </a:r>
                <a:endParaRPr lang="en-US" sz="4400" i="1" dirty="0">
                  <a:solidFill>
                    <a:srgbClr val="000080"/>
                  </a:solidFill>
                  <a:latin typeface="Arial" charset="0"/>
                </a:endParaRPr>
              </a:p>
              <a:p>
                <a:pPr algn="ctr"/>
                <a:r>
                  <a:rPr lang="en-US" sz="4400" i="1" dirty="0">
                    <a:solidFill>
                      <a:srgbClr val="000080"/>
                    </a:solidFill>
                    <a:latin typeface="Arial" charset="0"/>
                  </a:rPr>
                  <a:t>RT</a:t>
                </a: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161" y="2707"/>
                <a:ext cx="61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400" i="1" dirty="0">
                    <a:solidFill>
                      <a:srgbClr val="000080"/>
                    </a:solidFill>
                    <a:latin typeface="Arial" charset="0"/>
                    <a:sym typeface="Symbol" pitchFamily="1" charset="2"/>
                  </a:rPr>
                  <a:t>d</a:t>
                </a:r>
                <a:r>
                  <a:rPr lang="en-US" sz="4400" dirty="0">
                    <a:solidFill>
                      <a:srgbClr val="000080"/>
                    </a:solidFill>
                    <a:latin typeface="Arial" charset="0"/>
                    <a:sym typeface="Symbol" pitchFamily="1" charset="2"/>
                  </a:rPr>
                  <a:t> =</a:t>
                </a:r>
                <a:endParaRPr lang="en-US" sz="4400" dirty="0">
                  <a:solidFill>
                    <a:srgbClr val="00008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29025" y="4149080"/>
            <a:ext cx="187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82E32"/>
                </a:solidFill>
                <a:latin typeface="Arial" charset="0"/>
              </a:rPr>
              <a:t>Becomes</a:t>
            </a:r>
            <a:endParaRPr lang="en-US" sz="3600" dirty="0">
              <a:solidFill>
                <a:srgbClr val="C82E32"/>
              </a:solidFill>
              <a:latin typeface="Arial" charset="0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379788" y="4953000"/>
            <a:ext cx="2382837" cy="1431925"/>
            <a:chOff x="3792" y="2510"/>
            <a:chExt cx="1501" cy="902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4590" y="2969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512" y="2510"/>
              <a:ext cx="781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charset="0"/>
                </a:rPr>
                <a:t>dRT</a:t>
              </a:r>
            </a:p>
            <a:p>
              <a:pPr algn="ctr"/>
              <a:r>
                <a:rPr lang="en-US" sz="4400" i="1" dirty="0">
                  <a:solidFill>
                    <a:srgbClr val="00008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792" y="2752"/>
              <a:ext cx="7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i="1" dirty="0">
                  <a:solidFill>
                    <a:srgbClr val="000080"/>
                  </a:solidFill>
                  <a:latin typeface="Symbol" pitchFamily="1" charset="2"/>
                  <a:sym typeface="Symbol" pitchFamily="1" charset="2"/>
                </a:rPr>
                <a:t></a:t>
              </a:r>
              <a:r>
                <a:rPr lang="en-US" sz="44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=</a:t>
              </a:r>
              <a:endParaRPr lang="en-US" sz="44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4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1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Calculate the density of NO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gas at 0.970 atm and 35 </a:t>
            </a:r>
            <a:r>
              <a:rPr lang="en-US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(b) Calculate the molar mass of a gas if 2.50 g occupies 0.875 L at 685 torr and 35 </a:t>
            </a:r>
            <a:r>
              <a:rPr lang="en-US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algn="just"/>
            <a:endParaRPr lang="en-US" sz="2800" dirty="0">
              <a:solidFill>
                <a:srgbClr val="C00000"/>
              </a:solidFill>
            </a:endParaRPr>
          </a:p>
          <a:p>
            <a:pPr marL="514350" indent="-514350" algn="just">
              <a:buAutoNum type="alphaLcParenBoth"/>
            </a:pPr>
            <a:endParaRPr lang="en-US" sz="2800" dirty="0">
              <a:solidFill>
                <a:srgbClr val="C00000"/>
              </a:solidFill>
            </a:endParaRPr>
          </a:p>
          <a:p>
            <a:pPr marL="514350" indent="-514350" algn="just"/>
            <a:r>
              <a:rPr lang="en-US" sz="2800" dirty="0">
                <a:solidFill>
                  <a:srgbClr val="C00000"/>
                </a:solidFill>
              </a:rPr>
              <a:t>   </a:t>
            </a:r>
          </a:p>
          <a:p>
            <a:pPr marL="514350" indent="-514350" algn="just"/>
            <a:endParaRPr lang="en-US" sz="2800" dirty="0">
              <a:solidFill>
                <a:srgbClr val="C00000"/>
              </a:solidFill>
            </a:endParaRPr>
          </a:p>
          <a:p>
            <a:pPr marL="514350" indent="-514350" algn="just">
              <a:buAutoNum type="alphaLcParenBoth"/>
            </a:pPr>
            <a:endParaRPr lang="en-US" sz="2800" dirty="0">
              <a:solidFill>
                <a:srgbClr val="C00000"/>
              </a:solidFill>
            </a:endParaRPr>
          </a:p>
          <a:p>
            <a:pPr marL="514350" indent="-514350" algn="just"/>
            <a:r>
              <a:rPr lang="en-US" sz="2800" dirty="0">
                <a:solidFill>
                  <a:srgbClr val="C00000"/>
                </a:solidFill>
              </a:rPr>
              <a:t>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67100" y="2398712"/>
            <a:ext cx="1638300" cy="954088"/>
            <a:chOff x="2976" y="1803"/>
            <a:chExt cx="1032" cy="601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3475" y="1803"/>
              <a:ext cx="45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en-US" sz="28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3384" y="2086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4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276603" y="3313112"/>
            <a:ext cx="2895602" cy="954088"/>
            <a:chOff x="2976" y="1803"/>
            <a:chExt cx="1824" cy="601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053" y="1803"/>
              <a:ext cx="174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0.97 x 46</a:t>
              </a:r>
              <a:endParaRPr lang="en-US" sz="2800" i="1" dirty="0">
                <a:solidFill>
                  <a:srgbClr val="000080"/>
                </a:solidFill>
                <a:cs typeface="Arial" pitchFamily="34" charset="0"/>
              </a:endParaRP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0.082 x 308</a:t>
              </a: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384" y="2086"/>
              <a:ext cx="62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4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00400" y="4486275"/>
            <a:ext cx="2406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d</a:t>
            </a:r>
            <a:r>
              <a:rPr lang="en-US" sz="28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 =  1.77 g L</a:t>
            </a:r>
            <a:r>
              <a:rPr lang="en-US" sz="2800" baseline="3000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" charset="2"/>
              </a:rPr>
              <a:t>-1</a:t>
            </a:r>
            <a:endParaRPr lang="en-US" sz="2800" baseline="300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71828" y="858837"/>
            <a:ext cx="1841507" cy="954088"/>
            <a:chOff x="3792" y="2619"/>
            <a:chExt cx="1160" cy="601"/>
          </a:xfrm>
        </p:grpSpPr>
        <p:sp>
          <p:nvSpPr>
            <p:cNvPr id="3" name="Line 18"/>
            <p:cNvSpPr>
              <a:spLocks noChangeShapeType="1"/>
            </p:cNvSpPr>
            <p:nvPr/>
          </p:nvSpPr>
          <p:spPr bwMode="auto">
            <a:xfrm>
              <a:off x="4328" y="2908"/>
              <a:ext cx="624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4260" y="2619"/>
              <a:ext cx="5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dRT</a:t>
              </a: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3792" y="2752"/>
              <a:ext cx="5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Symbol" pitchFamily="1" charset="2"/>
                  <a:sym typeface="Symbol" pitchFamily="1" charset="2"/>
                </a:rPr>
                <a:t>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38400" y="4303711"/>
            <a:ext cx="3841763" cy="954089"/>
            <a:chOff x="3792" y="2653"/>
            <a:chExt cx="2420" cy="601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4328" y="2932"/>
              <a:ext cx="1152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4232" y="2653"/>
              <a:ext cx="19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2.86 x 62.36 x 308</a:t>
              </a:r>
            </a:p>
            <a:p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    685 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3792" y="2752"/>
              <a:ext cx="5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0080"/>
                  </a:solidFill>
                  <a:latin typeface="Symbol" pitchFamily="1" charset="2"/>
                  <a:sym typeface="Symbol" pitchFamily="1" charset="2"/>
                </a:rPr>
                <a:t>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438400" y="5572780"/>
            <a:ext cx="3111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80"/>
                </a:solidFill>
                <a:latin typeface="Symbol" pitchFamily="1" charset="2"/>
                <a:sym typeface="Symbol" pitchFamily="1" charset="2"/>
              </a:rPr>
              <a:t></a:t>
            </a:r>
            <a:r>
              <a:rPr lang="en-US" sz="2800" dirty="0">
                <a:solidFill>
                  <a:srgbClr val="000080"/>
                </a:solidFill>
                <a:latin typeface="Arial" charset="0"/>
                <a:sym typeface="Symbol" pitchFamily="1" charset="2"/>
              </a:rPr>
              <a:t> =   80.2 g mol</a:t>
            </a:r>
            <a:r>
              <a:rPr lang="en-US" sz="2800" baseline="30000" dirty="0">
                <a:solidFill>
                  <a:srgbClr val="000080"/>
                </a:solidFill>
                <a:latin typeface="Arial" charset="0"/>
                <a:sym typeface="Symbol" pitchFamily="1" charset="2"/>
              </a:rPr>
              <a:t>-1</a:t>
            </a:r>
            <a:endParaRPr lang="en-US" sz="2800" baseline="3000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971801" y="2017712"/>
            <a:ext cx="2057408" cy="954088"/>
            <a:chOff x="3792" y="2667"/>
            <a:chExt cx="1296" cy="601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328" y="2980"/>
              <a:ext cx="624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241" y="2667"/>
              <a:ext cx="84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mass</a:t>
              </a: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volume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792" y="2745"/>
              <a:ext cx="4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+mj-lt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=</a:t>
              </a: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2667000" y="3019425"/>
            <a:ext cx="4649801" cy="954088"/>
            <a:chOff x="3792" y="2674"/>
            <a:chExt cx="2929" cy="60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328" y="2980"/>
              <a:ext cx="624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254" y="2674"/>
              <a:ext cx="87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2.5 g</a:t>
              </a:r>
            </a:p>
            <a:p>
              <a:pPr algn="ctr"/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0.875 L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745"/>
              <a:ext cx="292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+mj-lt"/>
                  <a:sym typeface="Symbol" pitchFamily="1" charset="2"/>
                </a:rPr>
                <a:t>d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=                  =  2.86 g L</a:t>
              </a:r>
              <a:r>
                <a:rPr lang="en-US" sz="2800" baseline="300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-1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  <a:sym typeface="Symbol" pitchFamily="1" charset="2"/>
                </a:rPr>
                <a:t> </a:t>
              </a: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Course Evaluation: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GB" i="1"/>
              <a:t>Midterm </a:t>
            </a:r>
            <a:r>
              <a:rPr lang="en-GB" i="1" dirty="0"/>
              <a:t>exams: 2 x 30 points 60 points</a:t>
            </a:r>
          </a:p>
          <a:p>
            <a:r>
              <a:rPr lang="en-GB" i="1" dirty="0"/>
              <a:t>Final Exam: 1 x 40 points 40 points</a:t>
            </a:r>
          </a:p>
          <a:p>
            <a:r>
              <a:rPr lang="en-GB" b="1" dirty="0"/>
              <a:t>Total 100 points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Dalton’s Law of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Partial Pressures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total pressure of a mixture of gases equals the sum of the pressures that each would exert if it were present alone.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82E32"/>
                </a:solidFill>
                <a:latin typeface="Arial" charset="0"/>
              </a:rPr>
              <a:t>In other words,</a:t>
            </a:r>
          </a:p>
          <a:p>
            <a:pPr marL="1428750" lvl="3" indent="-228600" eaLnBrk="1" hangingPunct="1">
              <a:spcBef>
                <a:spcPct val="20000"/>
              </a:spcBef>
            </a:pPr>
            <a:r>
              <a:rPr lang="en-US" sz="3200" i="1" dirty="0" err="1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 dirty="0" err="1">
                <a:solidFill>
                  <a:srgbClr val="000080"/>
                </a:solidFill>
                <a:latin typeface="Arial" charset="0"/>
              </a:rPr>
              <a:t>total</a:t>
            </a:r>
            <a:r>
              <a:rPr lang="en-US" sz="3200" dirty="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20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 dirty="0">
                <a:solidFill>
                  <a:srgbClr val="000080"/>
                </a:solidFill>
                <a:latin typeface="Arial" charset="0"/>
              </a:rPr>
              <a:t>1</a:t>
            </a:r>
            <a:r>
              <a:rPr lang="en-US" sz="3200" dirty="0">
                <a:solidFill>
                  <a:srgbClr val="000080"/>
                </a:solidFill>
                <a:latin typeface="Arial" charset="0"/>
              </a:rPr>
              <a:t> + </a:t>
            </a:r>
            <a:r>
              <a:rPr lang="en-US" sz="320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 dirty="0">
                <a:solidFill>
                  <a:srgbClr val="000080"/>
                </a:solidFill>
                <a:latin typeface="Arial" charset="0"/>
              </a:rPr>
              <a:t>2</a:t>
            </a:r>
            <a:r>
              <a:rPr lang="en-US" sz="3200" dirty="0">
                <a:solidFill>
                  <a:srgbClr val="000080"/>
                </a:solidFill>
                <a:latin typeface="Arial" charset="0"/>
              </a:rPr>
              <a:t> + </a:t>
            </a:r>
            <a:r>
              <a:rPr lang="en-US" sz="320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 dirty="0">
                <a:solidFill>
                  <a:srgbClr val="000080"/>
                </a:solidFill>
                <a:latin typeface="Arial" charset="0"/>
              </a:rPr>
              <a:t>3</a:t>
            </a:r>
            <a:r>
              <a:rPr lang="en-US" sz="3200" dirty="0">
                <a:solidFill>
                  <a:srgbClr val="000080"/>
                </a:solidFill>
                <a:latin typeface="Arial" charset="0"/>
              </a:rPr>
              <a:t> +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Partial Pressures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200" y="1107232"/>
            <a:ext cx="937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428750" lvl="3" indent="-228600" eaLnBrk="1" hangingPunct="1">
              <a:spcBef>
                <a:spcPct val="20000"/>
              </a:spcBef>
            </a:pPr>
            <a:r>
              <a:rPr lang="en-US" sz="2800" i="1" dirty="0" err="1">
                <a:latin typeface="Arial" charset="0"/>
              </a:rPr>
              <a:t>P</a:t>
            </a:r>
            <a:r>
              <a:rPr lang="en-US" sz="2800" baseline="-25000" dirty="0" err="1">
                <a:latin typeface="Arial" charset="0"/>
              </a:rPr>
              <a:t>total</a:t>
            </a:r>
            <a:r>
              <a:rPr lang="en-US" sz="2800" dirty="0">
                <a:latin typeface="Arial" charset="0"/>
              </a:rPr>
              <a:t> = </a:t>
            </a:r>
            <a:r>
              <a:rPr lang="en-US" sz="2800" i="1" dirty="0">
                <a:latin typeface="Arial" charset="0"/>
              </a:rPr>
              <a:t>P</a:t>
            </a:r>
            <a:r>
              <a:rPr lang="en-US" sz="2800" baseline="-25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 + </a:t>
            </a:r>
            <a:r>
              <a:rPr lang="en-US" sz="2800" i="1" dirty="0">
                <a:latin typeface="Arial" charset="0"/>
              </a:rPr>
              <a:t>P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+ </a:t>
            </a:r>
            <a:r>
              <a:rPr lang="en-US" sz="2800" i="1" dirty="0">
                <a:latin typeface="Arial" charset="0"/>
              </a:rPr>
              <a:t>P</a:t>
            </a:r>
            <a:r>
              <a:rPr lang="en-US" sz="2800" baseline="-25000" dirty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 + …</a:t>
            </a:r>
          </a:p>
          <a:p>
            <a:pPr marL="1428750" lvl="3" indent="-228600" eaLnBrk="1" hangingPunct="1"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  <a:p>
            <a:pPr marL="1428750" lvl="3" indent="-228600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P</a:t>
            </a:r>
            <a:r>
              <a:rPr lang="en-US" sz="2800" baseline="-25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 =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 (        );  P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=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(        ); and so on</a:t>
            </a:r>
          </a:p>
          <a:p>
            <a:pPr marL="1428750" lvl="3" indent="-228600"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  <a:p>
            <a:pPr marL="1428750" lvl="3" indent="-228600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P</a:t>
            </a:r>
            <a:r>
              <a:rPr lang="en-US" sz="2800" baseline="-25000" dirty="0">
                <a:latin typeface="Arial" charset="0"/>
              </a:rPr>
              <a:t>t</a:t>
            </a:r>
            <a:r>
              <a:rPr lang="en-US" sz="2800" dirty="0">
                <a:latin typeface="Arial" charset="0"/>
              </a:rPr>
              <a:t> = (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+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+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+..)         =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t</a:t>
            </a:r>
            <a:r>
              <a:rPr lang="en-US" sz="2800" dirty="0">
                <a:latin typeface="Arial" charset="0"/>
              </a:rPr>
              <a:t>(       )</a:t>
            </a:r>
          </a:p>
          <a:p>
            <a:pPr marL="1428750" lvl="3" indent="-228600"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  <a:p>
            <a:pPr marL="1428750" lvl="3" indent="-228600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  </a:t>
            </a:r>
          </a:p>
          <a:p>
            <a:pPr marL="1428750" lvl="3" indent="-228600" eaLnBrk="1" hangingPunct="1"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42912" y="1976645"/>
            <a:ext cx="657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RT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2578864" y="2446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62381" y="1945432"/>
            <a:ext cx="657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RT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5105400" y="2402632"/>
            <a:ext cx="609600" cy="10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62400" y="2936032"/>
            <a:ext cx="657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RT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038600" y="3425364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28702" y="3016593"/>
            <a:ext cx="657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RT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562600" y="3469432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69662" y="4904184"/>
            <a:ext cx="55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197166" y="539443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9791" y="514380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8436" y="4904184"/>
            <a:ext cx="1394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RT/V</a:t>
            </a:r>
            <a:endParaRPr lang="en-US" sz="2800" i="1" baseline="-25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RT/V</a:t>
            </a:r>
            <a:endParaRPr lang="en-US" sz="28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438400" y="5372400"/>
            <a:ext cx="1524000" cy="43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514380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68073" y="4904184"/>
            <a:ext cx="518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4495800" y="540453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12226" y="6123384"/>
            <a:ext cx="2164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=          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3473" y="5931277"/>
            <a:ext cx="518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2057400" y="6396052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581400" y="6199584"/>
            <a:ext cx="14478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12466" y="6133564"/>
            <a:ext cx="1883734" cy="5232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=  X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P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467544" y="40579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Dividing equation (1) by equation (2)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8324800" y="3212976"/>
            <a:ext cx="63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(2)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8316416" y="2113692"/>
            <a:ext cx="63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(1)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3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659688" cy="1584176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A 5.00 L scuba tank contains 1.05 mole of O</a:t>
            </a:r>
            <a:r>
              <a:rPr lang="en-US" sz="2800" baseline="-25000" dirty="0">
                <a:solidFill>
                  <a:schemeClr val="accent2"/>
                </a:solidFill>
              </a:rPr>
              <a:t>2 </a:t>
            </a:r>
            <a:r>
              <a:rPr lang="en-US" sz="2800" dirty="0">
                <a:solidFill>
                  <a:schemeClr val="accent2"/>
                </a:solidFill>
              </a:rPr>
              <a:t>and 0.418 mole He at 25°C.  What is the partial pressure of each gas, and what is the total pressure in the tank?</a:t>
            </a:r>
          </a:p>
          <a:p>
            <a:pPr algn="just">
              <a:buFontTx/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algn="just"/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5792" y="2492896"/>
            <a:ext cx="7067128" cy="274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 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P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 P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V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=  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1.47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x  0.0821 L-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x  298 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5.00 L	(K mol)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		=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7.19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Kinetic-Molecular Theory</a:t>
            </a:r>
          </a:p>
        </p:txBody>
      </p:sp>
      <p:pic>
        <p:nvPicPr>
          <p:cNvPr id="3" name="Picture 7" descr="10_17"/>
          <p:cNvPicPr>
            <a:picLocks noChangeAspect="1" noChangeArrowheads="1"/>
          </p:cNvPicPr>
          <p:nvPr/>
        </p:nvPicPr>
        <p:blipFill>
          <a:blip r:embed="rId3" cstate="print"/>
          <a:srcRect b="3720"/>
          <a:stretch>
            <a:fillRect/>
          </a:stretch>
        </p:blipFill>
        <p:spPr>
          <a:xfrm>
            <a:off x="762000" y="1524000"/>
            <a:ext cx="3281363" cy="4568825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7200" y="1981200"/>
            <a:ext cx="4419600" cy="2819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This is a model that aids in our understanding of what happens to gas particles as environmental conditions change.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7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Tenets of Kinetic-Molecular Theory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8001000" cy="1752600"/>
          </a:xfrm>
          <a:prstGeom prst="rect">
            <a:avLst/>
          </a:prstGeom>
        </p:spPr>
        <p:txBody>
          <a:bodyPr/>
          <a:lstStyle/>
          <a:p>
            <a:pPr marL="8572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Gases consist of large numbers of molecules that are in continuous, random motion.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3810000"/>
            <a:ext cx="7620000" cy="2057400"/>
          </a:xfrm>
          <a:prstGeom prst="rect">
            <a:avLst/>
          </a:prstGeom>
        </p:spPr>
        <p:txBody>
          <a:bodyPr/>
          <a:lstStyle/>
          <a:p>
            <a:pPr marL="8572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combined volume of all the molecules of the gas is negligible relative to the total volume in which the gas is contained.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5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Tenets of Kinetic-Molecular Theory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981200"/>
            <a:ext cx="6934200" cy="13716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and repulsive forces between gas molecules are negligible.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6800" y="3581400"/>
            <a:ext cx="7162800" cy="22098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can be transferred between molecules during collisions, but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kinetic energy of the molecules does not change with time, as long as the temperature of the gas remains constant.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53000" y="2133600"/>
            <a:ext cx="4038600" cy="28194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average kinetic energy 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of the molecules is proportional to the absolute temperature.</a:t>
            </a:r>
          </a:p>
        </p:txBody>
      </p:sp>
      <p:pic>
        <p:nvPicPr>
          <p:cNvPr id="4" name="Picture 15" descr="10_18"/>
          <p:cNvPicPr>
            <a:picLocks noChangeAspect="1" noChangeArrowheads="1"/>
          </p:cNvPicPr>
          <p:nvPr/>
        </p:nvPicPr>
        <p:blipFill>
          <a:blip r:embed="rId3" cstate="print"/>
          <a:srcRect b="3853"/>
          <a:stretch>
            <a:fillRect/>
          </a:stretch>
        </p:blipFill>
        <p:spPr>
          <a:xfrm>
            <a:off x="228600" y="1981200"/>
            <a:ext cx="4800600" cy="376396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Tenets of Kinetic-Molecular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5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1680" y="1057664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>
                <a:solidFill>
                  <a:srgbClr val="FF0000"/>
                </a:solidFill>
              </a:rPr>
              <a:t>The Fundamental Equation of The Kinetic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5616" y="2583219"/>
                <a:ext cx="2724527" cy="10175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𝑃𝑉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𝑚𝑁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83219"/>
                <a:ext cx="2724527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35596" y="4145790"/>
                <a:ext cx="7326560" cy="2380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called mean square speed of one molecule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number of molecules of ideal gas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/>
                  <a:t> mass of the gas molecule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145790"/>
                <a:ext cx="7326560" cy="2380652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6322D2B-D39B-45C7-B8C1-EA8CB6529CD1}"/>
              </a:ext>
            </a:extLst>
          </p:cNvPr>
          <p:cNvSpPr txBox="1"/>
          <p:nvPr/>
        </p:nvSpPr>
        <p:spPr>
          <a:xfrm>
            <a:off x="2838993" y="151136"/>
            <a:ext cx="34660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See Part 1 Section 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0783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0029"/>
                <a:ext cx="8229600" cy="5576888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sz="3000" dirty="0"/>
                  <a:t>On the other hand, the average of kinetic energy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/>
                          </a:rPr>
                          <m:t>𝑘𝑒</m:t>
                        </m:r>
                      </m:e>
                    </m:acc>
                  </m:oMath>
                </a14:m>
                <a:r>
                  <a:rPr lang="en-US" sz="3000" dirty="0"/>
                  <a:t> of one molecule related to speed of it as shown:</a:t>
                </a:r>
              </a:p>
              <a:p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𝑘𝑒</m:t>
                          </m:r>
                        </m:e>
                      </m:acc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called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Boltzmann’s constant </a:t>
                </a:r>
                <a:r>
                  <a:rPr lang="en-US" sz="2800" dirty="0"/>
                  <a:t>and has the value 1.38×10</a:t>
                </a:r>
                <a:r>
                  <a:rPr lang="en-US" sz="2800" baseline="30000" dirty="0"/>
                  <a:t>-23 </a:t>
                </a:r>
                <a:r>
                  <a:rPr lang="en-US" sz="2800" dirty="0"/>
                  <a:t>J.K</a:t>
                </a:r>
                <a:r>
                  <a:rPr lang="en-US" sz="2800" baseline="30000" dirty="0"/>
                  <a:t>-1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r>
                  <a:rPr lang="en-US" sz="2800" dirty="0"/>
                  <a:t>For all molecules: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𝑘𝑒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×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𝑚𝑁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endParaRPr lang="en-US" sz="2800" dirty="0"/>
              </a:p>
              <a:p>
                <a:r>
                  <a:rPr lang="en-US" sz="28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𝑘𝑒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𝑚𝑁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0029"/>
                <a:ext cx="8229600" cy="5576888"/>
              </a:xfrm>
              <a:blipFill>
                <a:blip r:embed="rId2"/>
                <a:stretch>
                  <a:fillRect l="-1333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BEA40-8331-4FF9-A1E8-1FF0D3A5F223}"/>
              </a:ext>
            </a:extLst>
          </p:cNvPr>
          <p:cNvSpPr txBox="1"/>
          <p:nvPr/>
        </p:nvSpPr>
        <p:spPr>
          <a:xfrm>
            <a:off x="2838993" y="332656"/>
            <a:ext cx="34660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See Part 1 Section 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0652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58618" y="1196752"/>
                <a:ext cx="4094582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𝑘𝑒</m:t>
                          </m:r>
                        </m:e>
                      </m:acc>
                      <m:sSub>
                        <m:sSub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18" y="1196752"/>
                <a:ext cx="4094582" cy="9566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9592" y="620688"/>
            <a:ext cx="2210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one mole: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636912"/>
            <a:ext cx="28541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 for one mole: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35896" y="3006244"/>
                <a:ext cx="2181302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𝑅𝑇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06244"/>
                <a:ext cx="2181302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36326" y="4863408"/>
                <a:ext cx="278044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26" y="4863408"/>
                <a:ext cx="2780441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/>
              <a:t>Chapter 1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Molecular kinetic theory of gases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476672"/>
                <a:ext cx="7859216" cy="5537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Example:</a:t>
                </a:r>
              </a:p>
              <a:p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A tank used for filling helium balloons has a volume of 0.3 m</a:t>
                </a:r>
                <a:r>
                  <a:rPr lang="en-US" sz="2400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3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and contains 2.00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mol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of helium behaves like an ideal gas.</a:t>
                </a:r>
              </a:p>
              <a:p>
                <a:pPr algn="just"/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1- What is the total translational kinetic energy of the gas atoms?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n= 2.00 </a:t>
                </a:r>
                <a:r>
                  <a:rPr lang="en-US" sz="2400" dirty="0" err="1"/>
                  <a:t>mol</a:t>
                </a:r>
                <a:r>
                  <a:rPr lang="en-US" sz="2400" dirty="0"/>
                  <a:t> and T = 293 K, use the  equation: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𝑛𝑅𝑇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2.00 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8.314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293 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=7.30 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7859216" cy="5537926"/>
              </a:xfrm>
              <a:prstGeom prst="rect">
                <a:avLst/>
              </a:prstGeom>
              <a:blipFill>
                <a:blip r:embed="rId2"/>
                <a:stretch>
                  <a:fillRect l="-1164" t="-880" r="-1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44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5576" y="476672"/>
                <a:ext cx="7704856" cy="1891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2- what is the average kinetic energy per atom?</a:t>
                </a:r>
              </a:p>
              <a:p>
                <a:pPr lvl="0"/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1.38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293 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=6.07×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7704856" cy="1891800"/>
              </a:xfrm>
              <a:prstGeom prst="rect">
                <a:avLst/>
              </a:prstGeom>
              <a:blipFill>
                <a:blip r:embed="rId2"/>
                <a:stretch>
                  <a:fillRect l="-396" t="-2572" b="-2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837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7" y="54868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molecule speeds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737" y="1477533"/>
                <a:ext cx="8229600" cy="53807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The average speed</a:t>
                </a:r>
                <a:r>
                  <a:rPr lang="en-US" sz="2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70C0"/>
                    </a:solidFill>
                  </a:rPr>
                  <a:t>The most probable speed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prstClr val="black"/>
                    </a:solidFill>
                  </a:rPr>
                  <a:t>P</a:t>
                </a:r>
                <a:r>
                  <a:rPr lang="en-US" sz="2400" dirty="0">
                    <a:solidFill>
                      <a:prstClr val="black"/>
                    </a:solidFill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70C0"/>
                    </a:solidFill>
                  </a:rPr>
                  <a:t>The root mean square (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rms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speed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prstClr val="black"/>
                    </a:solidFill>
                  </a:rPr>
                  <a:t>rms</a:t>
                </a:r>
                <a:r>
                  <a:rPr lang="en-US" sz="2400" dirty="0">
                    <a:solidFill>
                      <a:prstClr val="black"/>
                    </a:solidFill>
                  </a:rPr>
                  <a:t>:</a:t>
                </a:r>
              </a:p>
              <a:p>
                <a:pPr>
                  <a:spcBef>
                    <a:spcPts val="0"/>
                  </a:spcBef>
                </a:pPr>
                <a:endParaRPr lang="en-GB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37" y="1477533"/>
                <a:ext cx="8229600" cy="5380707"/>
              </a:xfrm>
              <a:blipFill>
                <a:blip r:embed="rId2"/>
                <a:stretch>
                  <a:fillRect l="-963" t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123D3-BA57-4FBD-83E2-BB648B20AE4B}"/>
              </a:ext>
            </a:extLst>
          </p:cNvPr>
          <p:cNvSpPr txBox="1"/>
          <p:nvPr/>
        </p:nvSpPr>
        <p:spPr>
          <a:xfrm>
            <a:off x="2771800" y="0"/>
            <a:ext cx="34660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See Part 1 Section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58851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Maxwell distribution of speeds</a:t>
            </a:r>
          </a:p>
        </p:txBody>
      </p:sp>
      <p:pic>
        <p:nvPicPr>
          <p:cNvPr id="4" name="Content Placeholder 3" descr="http://hyperphysics.phy-astr.gsu.edu/hbase/kinetic/imgkin/mxspd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4481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4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Diffusion</a:t>
            </a:r>
            <a:endParaRPr lang="en-US" dirty="0"/>
          </a:p>
        </p:txBody>
      </p:sp>
      <p:pic>
        <p:nvPicPr>
          <p:cNvPr id="4" name="Picture 10" descr="10_22"/>
          <p:cNvPicPr>
            <a:picLocks noChangeAspect="1" noChangeArrowheads="1"/>
          </p:cNvPicPr>
          <p:nvPr/>
        </p:nvPicPr>
        <p:blipFill>
          <a:blip r:embed="rId2" cstate="print"/>
          <a:srcRect b="4762"/>
          <a:stretch>
            <a:fillRect/>
          </a:stretch>
        </p:blipFill>
        <p:spPr>
          <a:xfrm>
            <a:off x="5095875" y="1524000"/>
            <a:ext cx="3286125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594838"/>
            <a:ext cx="44644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    Diffusion is the spread of one substance throughout a space or throughout a second substance.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6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From the equation (b):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3000" i="1">
                        <a:latin typeface="Cambria Math"/>
                      </a:rPr>
                      <m:t>=3</m:t>
                    </m:r>
                    <m:r>
                      <a:rPr lang="en-US" sz="3000" i="1">
                        <a:latin typeface="Cambria Math"/>
                      </a:rPr>
                      <m:t>𝑅𝑇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×</m:t>
                        </m:r>
                        <m:r>
                          <a:rPr lang="en-US" sz="3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000" dirty="0"/>
                  <a:t> the molar mass (kg / </a:t>
                </a:r>
                <a:r>
                  <a:rPr lang="en-US" sz="3000" dirty="0" err="1"/>
                  <a:t>mol</a:t>
                </a:r>
                <a:r>
                  <a:rPr lang="en-US" sz="3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</m:t>
                    </m:r>
                    <m:acc>
                      <m:accPr>
                        <m:chr m:val="̅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3000" i="1">
                        <a:latin typeface="Cambria Math"/>
                      </a:rPr>
                      <m:t>=3</m:t>
                    </m:r>
                    <m:r>
                      <a:rPr lang="en-US" sz="3000" i="1">
                        <a:latin typeface="Cambria Math"/>
                      </a:rPr>
                      <m:t>𝑅𝑇</m:t>
                    </m:r>
                  </m:oMath>
                </a14:m>
                <a:endParaRPr lang="en-US" sz="30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  <m:r>
                          <a:rPr lang="en-US" sz="3000" i="1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en-US" sz="3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e>
                    </m:rad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𝑅𝑇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 cstate="print"/>
                <a:stretch>
                  <a:fillRect l="-1481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6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41764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3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3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sz="3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3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rad>
                    </m:oMath>
                  </m:oMathPara>
                </a14:m>
                <a:endParaRPr lang="en-US" sz="3500" dirty="0"/>
              </a:p>
              <a:p>
                <a:pPr marL="0" indent="0" algn="ctr">
                  <a:buNone/>
                </a:pPr>
                <a:endParaRPr lang="en-US" sz="3500" dirty="0"/>
              </a:p>
              <a:p>
                <a:pPr marL="0" indent="0" algn="just">
                  <a:buNone/>
                </a:pPr>
                <a:r>
                  <a:rPr lang="en-US" sz="3500" dirty="0"/>
                  <a:t>This molecular speed called </a:t>
                </a:r>
                <a:r>
                  <a:rPr lang="en-US" sz="3500" dirty="0">
                    <a:solidFill>
                      <a:srgbClr val="FF0000"/>
                    </a:solidFill>
                  </a:rPr>
                  <a:t>root-mean-square speed </a:t>
                </a:r>
                <a:r>
                  <a:rPr lang="en-US" sz="35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3500" i="1" baseline="-25000" dirty="0" err="1">
                    <a:solidFill>
                      <a:srgbClr val="FF0000"/>
                    </a:solidFill>
                  </a:rPr>
                  <a:t>rms</a:t>
                </a:r>
                <a:r>
                  <a:rPr lang="en-US" sz="3500" dirty="0"/>
                  <a:t>of the molecules, which is the square root of the mean of the squares of the speeds of the molecules.</a:t>
                </a:r>
              </a:p>
              <a:p>
                <a:endParaRPr lang="en-US" sz="3500" dirty="0"/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4176464"/>
              </a:xfrm>
              <a:blipFill rotWithShape="1">
                <a:blip r:embed="rId2" cstate="print"/>
                <a:stretch>
                  <a:fillRect l="-222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06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</a:rPr>
                  <a:t>Note!!</a:t>
                </a:r>
              </a:p>
              <a:p>
                <a:pPr marL="0" indent="0">
                  <a:buNone/>
                </a:pPr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000" dirty="0"/>
              </a:p>
              <a:p>
                <a:r>
                  <a:rPr lang="en-US" sz="3000" dirty="0"/>
                  <a:t>The 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R</a:t>
                </a:r>
                <a:r>
                  <a:rPr lang="en-US" sz="3000" dirty="0"/>
                  <a:t> must be: </a:t>
                </a:r>
              </a:p>
              <a:p>
                <a:pPr marL="0" indent="0" algn="ctr">
                  <a:buNone/>
                </a:pPr>
                <a:r>
                  <a:rPr lang="en-US" sz="3000" dirty="0"/>
                  <a:t>8.314 </a:t>
                </a:r>
                <a:r>
                  <a:rPr lang="en-US" sz="3000" dirty="0">
                    <a:solidFill>
                      <a:srgbClr val="00B050"/>
                    </a:solidFill>
                  </a:rPr>
                  <a:t>J.mol</a:t>
                </a:r>
                <a:r>
                  <a:rPr lang="en-US" sz="3000" baseline="30000" dirty="0">
                    <a:solidFill>
                      <a:srgbClr val="00B050"/>
                    </a:solidFill>
                  </a:rPr>
                  <a:t>-1</a:t>
                </a:r>
                <a:r>
                  <a:rPr lang="en-US" sz="3000" dirty="0">
                    <a:solidFill>
                      <a:srgbClr val="00B050"/>
                    </a:solidFill>
                  </a:rPr>
                  <a:t>.K</a:t>
                </a:r>
                <a:r>
                  <a:rPr lang="en-US" sz="3000" baseline="30000" dirty="0">
                    <a:solidFill>
                      <a:srgbClr val="00B050"/>
                    </a:solidFill>
                  </a:rPr>
                  <a:t>-1</a:t>
                </a:r>
                <a:r>
                  <a:rPr lang="en-US" sz="3000" dirty="0"/>
                  <a:t>or </a:t>
                </a:r>
                <a:r>
                  <a:rPr lang="en-US" sz="3000" dirty="0">
                    <a:solidFill>
                      <a:srgbClr val="00B050"/>
                    </a:solidFill>
                  </a:rPr>
                  <a:t>m</a:t>
                </a:r>
                <a:r>
                  <a:rPr lang="en-US" sz="3000" baseline="30000" dirty="0">
                    <a:solidFill>
                      <a:srgbClr val="00B050"/>
                    </a:solidFill>
                  </a:rPr>
                  <a:t>3</a:t>
                </a:r>
                <a:r>
                  <a:rPr lang="en-US" sz="3000" dirty="0">
                    <a:solidFill>
                      <a:srgbClr val="00B050"/>
                    </a:solidFill>
                  </a:rPr>
                  <a:t>.Pa. mol</a:t>
                </a:r>
                <a:r>
                  <a:rPr lang="en-US" sz="3000" baseline="30000" dirty="0">
                    <a:solidFill>
                      <a:srgbClr val="00B050"/>
                    </a:solidFill>
                  </a:rPr>
                  <a:t>-1</a:t>
                </a:r>
                <a:r>
                  <a:rPr lang="en-US" sz="3000" dirty="0">
                    <a:solidFill>
                      <a:srgbClr val="00B050"/>
                    </a:solidFill>
                  </a:rPr>
                  <a:t>.K</a:t>
                </a:r>
                <a:r>
                  <a:rPr lang="en-US" sz="3000" baseline="30000" dirty="0">
                    <a:solidFill>
                      <a:srgbClr val="00B050"/>
                    </a:solidFill>
                  </a:rPr>
                  <a:t>-1</a:t>
                </a:r>
              </a:p>
              <a:p>
                <a:pPr marL="0" indent="0" algn="ctr">
                  <a:buNone/>
                </a:pPr>
                <a:endParaRPr lang="en-US" sz="3000" dirty="0">
                  <a:solidFill>
                    <a:srgbClr val="00B050"/>
                  </a:solidFill>
                </a:endParaRPr>
              </a:p>
              <a:p>
                <a:r>
                  <a:rPr lang="en-US" sz="3000" dirty="0"/>
                  <a:t>The 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M</a:t>
                </a:r>
                <a:r>
                  <a:rPr lang="en-US" sz="3000" dirty="0"/>
                  <a:t> must be in </a:t>
                </a:r>
                <a:r>
                  <a:rPr lang="en-US" sz="3000" dirty="0">
                    <a:solidFill>
                      <a:srgbClr val="00B050"/>
                    </a:solidFill>
                  </a:rPr>
                  <a:t>kg/</a:t>
                </a:r>
                <a:r>
                  <a:rPr lang="en-US" sz="3000" dirty="0" err="1">
                    <a:solidFill>
                      <a:srgbClr val="00B050"/>
                    </a:solidFill>
                  </a:rPr>
                  <a:t>mol</a:t>
                </a:r>
                <a:r>
                  <a:rPr lang="en-US" sz="3000" dirty="0"/>
                  <a:t> units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 rotWithShape="0">
                <a:blip r:embed="rId2"/>
                <a:stretch>
                  <a:fillRect l="-1481" t="-11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78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Because: J.mol</a:t>
                </a:r>
                <a:r>
                  <a:rPr lang="en-US" baseline="30000" dirty="0"/>
                  <a:t>-1</a:t>
                </a:r>
                <a:r>
                  <a:rPr lang="en-US" dirty="0"/>
                  <a:t>.K</a:t>
                </a:r>
                <a:r>
                  <a:rPr lang="en-US" baseline="30000" dirty="0"/>
                  <a:t>-1 </a:t>
                </a:r>
                <a:r>
                  <a:rPr lang="en-US" dirty="0"/>
                  <a:t>= kg.m</a:t>
                </a:r>
                <a:r>
                  <a:rPr lang="en-US" baseline="30000" dirty="0"/>
                  <a:t>2</a:t>
                </a:r>
                <a:r>
                  <a:rPr lang="en-US" dirty="0"/>
                  <a:t>.s</a:t>
                </a:r>
                <a:r>
                  <a:rPr lang="en-US" baseline="30000" dirty="0"/>
                  <a:t>-2</a:t>
                </a:r>
                <a:r>
                  <a:rPr lang="en-US" dirty="0"/>
                  <a:t>. mol</a:t>
                </a:r>
                <a:r>
                  <a:rPr lang="en-US" baseline="30000" dirty="0"/>
                  <a:t>-1</a:t>
                </a:r>
                <a:r>
                  <a:rPr lang="en-US" dirty="0"/>
                  <a:t>.K</a:t>
                </a:r>
                <a:r>
                  <a:rPr lang="en-US" baseline="30000" dirty="0"/>
                  <a:t>-1</a:t>
                </a:r>
                <a:endParaRPr lang="en-US" dirty="0"/>
              </a:p>
              <a:p>
                <a:r>
                  <a:rPr lang="en-US" dirty="0"/>
                  <a:t>From Einstein equation: </a:t>
                </a:r>
                <a:r>
                  <a:rPr lang="en-US" dirty="0">
                    <a:solidFill>
                      <a:srgbClr val="FF0000"/>
                    </a:solidFill>
                  </a:rPr>
                  <a:t>E=m.c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, the units are: </a:t>
                </a:r>
              </a:p>
              <a:p>
                <a:pPr marL="0" indent="0" algn="ctr">
                  <a:buNone/>
                </a:pPr>
                <a:r>
                  <a:rPr lang="en-US" dirty="0"/>
                  <a:t>J = kg.m</a:t>
                </a:r>
                <a:r>
                  <a:rPr lang="en-US" baseline="30000" dirty="0"/>
                  <a:t>2</a:t>
                </a:r>
                <a:r>
                  <a:rPr lang="en-US" dirty="0"/>
                  <a:t>.s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r>
                  <a:rPr lang="en-US" dirty="0"/>
                  <a:t>Also Pa = kg.m</a:t>
                </a:r>
                <a:r>
                  <a:rPr lang="en-US" baseline="30000" dirty="0"/>
                  <a:t>-1</a:t>
                </a:r>
                <a:r>
                  <a:rPr lang="en-US" dirty="0"/>
                  <a:t>.s</a:t>
                </a:r>
                <a:r>
                  <a:rPr lang="en-US" baseline="30000" dirty="0"/>
                  <a:t>-2 </a:t>
                </a:r>
                <a:endParaRPr lang="en-US" dirty="0"/>
              </a:p>
              <a:p>
                <a:r>
                  <a:rPr lang="en-US" dirty="0"/>
                  <a:t>so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 = 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.(kg.m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dirty="0">
                    <a:solidFill>
                      <a:srgbClr val="FF0000"/>
                    </a:solidFill>
                  </a:rPr>
                  <a:t>.s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-2</a:t>
                </a:r>
                <a:r>
                  <a:rPr lang="en-US" dirty="0">
                    <a:solidFill>
                      <a:srgbClr val="FF0000"/>
                    </a:solidFill>
                  </a:rPr>
                  <a:t>).mol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dirty="0">
                    <a:solidFill>
                      <a:srgbClr val="FF0000"/>
                    </a:solidFill>
                  </a:rPr>
                  <a:t>.K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-1 </a:t>
                </a:r>
                <a:r>
                  <a:rPr lang="en-US" dirty="0">
                    <a:solidFill>
                      <a:srgbClr val="FF0000"/>
                    </a:solidFill>
                  </a:rPr>
                  <a:t>= kg.m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. s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-2</a:t>
                </a:r>
                <a:r>
                  <a:rPr lang="en-US" dirty="0">
                    <a:solidFill>
                      <a:srgbClr val="FF0000"/>
                    </a:solidFill>
                  </a:rPr>
                  <a:t>.mol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dirty="0">
                    <a:solidFill>
                      <a:srgbClr val="FF0000"/>
                    </a:solidFill>
                  </a:rPr>
                  <a:t>.K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-1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𝑘𝑔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.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.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𝑚𝑜𝑙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×</m:t>
                            </m:r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𝑘𝑔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𝑚𝑜𝑙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.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  <a:blipFill rotWithShape="1">
                <a:blip r:embed="rId2" cstate="print"/>
                <a:stretch>
                  <a:fillRect l="-1556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41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00" y="2492896"/>
            <a:ext cx="8208912" cy="23762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1904" y="83671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79646">
                    <a:lumMod val="50000"/>
                  </a:srgbClr>
                </a:solidFill>
              </a:rPr>
              <a:t>Calculate the </a:t>
            </a:r>
            <a:r>
              <a:rPr lang="en-US" sz="3000" dirty="0" err="1">
                <a:solidFill>
                  <a:srgbClr val="F79646">
                    <a:lumMod val="50000"/>
                  </a:srgbClr>
                </a:solidFill>
              </a:rPr>
              <a:t>rms</a:t>
            </a:r>
            <a:r>
              <a:rPr lang="en-US" sz="3000" dirty="0">
                <a:solidFill>
                  <a:srgbClr val="F79646">
                    <a:lumMod val="50000"/>
                  </a:srgbClr>
                </a:solidFill>
              </a:rPr>
              <a:t> speed, </a:t>
            </a:r>
            <a:r>
              <a:rPr lang="en-US" sz="3000" i="1" dirty="0">
                <a:solidFill>
                  <a:srgbClr val="F79646">
                    <a:lumMod val="50000"/>
                  </a:srgbClr>
                </a:solidFill>
              </a:rPr>
              <a:t>u</a:t>
            </a:r>
            <a:r>
              <a:rPr lang="en-US" sz="3000" dirty="0">
                <a:solidFill>
                  <a:srgbClr val="F79646">
                    <a:lumMod val="50000"/>
                  </a:srgbClr>
                </a:solidFill>
              </a:rPr>
              <a:t>, of an N</a:t>
            </a:r>
            <a:r>
              <a:rPr lang="en-US" sz="3000" baseline="-25000" dirty="0">
                <a:solidFill>
                  <a:srgbClr val="F79646">
                    <a:lumMod val="50000"/>
                  </a:srgbClr>
                </a:solidFill>
              </a:rPr>
              <a:t>2</a:t>
            </a:r>
            <a:r>
              <a:rPr lang="en-US" sz="3000" dirty="0">
                <a:solidFill>
                  <a:srgbClr val="F79646">
                    <a:lumMod val="50000"/>
                  </a:srgbClr>
                </a:solidFill>
              </a:rPr>
              <a:t> molecule at </a:t>
            </a:r>
          </a:p>
          <a:p>
            <a:pPr algn="just"/>
            <a:r>
              <a:rPr lang="en-US" sz="3000" dirty="0">
                <a:solidFill>
                  <a:srgbClr val="F79646">
                    <a:lumMod val="50000"/>
                  </a:srgbClr>
                </a:solidFill>
              </a:rPr>
              <a:t>25 °C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552" y="485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Gases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45840" y="1981200"/>
            <a:ext cx="6838528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Unlike liquids and solids, gases</a:t>
            </a: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expand to fill their containers;</a:t>
            </a: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are highly compressible;</a:t>
            </a: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extremely low densities.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4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Effusion</a:t>
            </a:r>
          </a:p>
        </p:txBody>
      </p:sp>
      <p:pic>
        <p:nvPicPr>
          <p:cNvPr id="3" name="Picture 10" descr="10_20"/>
          <p:cNvPicPr>
            <a:picLocks noChangeAspect="1" noChangeArrowheads="1"/>
          </p:cNvPicPr>
          <p:nvPr/>
        </p:nvPicPr>
        <p:blipFill>
          <a:blip r:embed="rId3" cstate="print"/>
          <a:srcRect b="4688"/>
          <a:stretch>
            <a:fillRect/>
          </a:stretch>
        </p:blipFill>
        <p:spPr>
          <a:xfrm>
            <a:off x="609600" y="1447800"/>
            <a:ext cx="3402013" cy="46482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8200" y="1981200"/>
            <a:ext cx="3886200" cy="3505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Effusion is the escape of gas molecules through a tiny hole into an evacuated space.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1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Effusion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difference in the  rates of effusion for helium and nitrogen, for example, explains a helium balloon would deflate faster.</a:t>
            </a:r>
          </a:p>
        </p:txBody>
      </p:sp>
      <p:pic>
        <p:nvPicPr>
          <p:cNvPr id="6" name="Picture 6" descr="10_21"/>
          <p:cNvPicPr>
            <a:picLocks noChangeAspect="1" noChangeArrowheads="1"/>
          </p:cNvPicPr>
          <p:nvPr/>
        </p:nvPicPr>
        <p:blipFill>
          <a:blip r:embed="rId3" cstate="print"/>
          <a:srcRect l="1695" t="15967" r="1695" b="6195"/>
          <a:stretch>
            <a:fillRect/>
          </a:stretch>
        </p:blipFill>
        <p:spPr>
          <a:xfrm>
            <a:off x="3721914" y="1447800"/>
            <a:ext cx="5117286" cy="42671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41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Graham's Law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98460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</a:t>
            </a:r>
            <a:r>
              <a:rPr lang="en-US" sz="2400" i="1" dirty="0"/>
              <a:t>r</a:t>
            </a:r>
            <a:r>
              <a:rPr lang="en-US" sz="2400" i="1" baseline="-25000" dirty="0"/>
              <a:t>1</a:t>
            </a:r>
            <a:r>
              <a:rPr lang="en-US" sz="2400" dirty="0"/>
              <a:t> &amp; </a:t>
            </a:r>
            <a:r>
              <a:rPr lang="en-US" sz="2400" i="1" dirty="0"/>
              <a:t>r</a:t>
            </a:r>
            <a:r>
              <a:rPr lang="en-US" sz="2400" i="1" baseline="-25000" dirty="0"/>
              <a:t>2</a:t>
            </a:r>
            <a:r>
              <a:rPr lang="en-US" sz="2400" dirty="0"/>
              <a:t> are rates of effusion of the two substances.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371600"/>
            <a:ext cx="675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root-mean-</a:t>
            </a:r>
            <a:r>
              <a:rPr lang="en-US" sz="2800" dirty="0" err="1"/>
              <a:t>sqaure</a:t>
            </a:r>
            <a:r>
              <a:rPr lang="en-US" sz="2800" dirty="0"/>
              <a:t> speed </a:t>
            </a:r>
            <a:r>
              <a:rPr lang="en-US" sz="2800" dirty="0" err="1"/>
              <a:t>u</a:t>
            </a:r>
            <a:r>
              <a:rPr lang="en-US" sz="2800" baseline="-25000" dirty="0" err="1"/>
              <a:t>rms</a:t>
            </a:r>
            <a:r>
              <a:rPr lang="en-US" sz="2800" dirty="0"/>
              <a:t>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15924" y="1988840"/>
                <a:ext cx="2075376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24" y="1988840"/>
                <a:ext cx="2075376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47118" y="3228916"/>
                <a:ext cx="4572000" cy="27022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𝑅𝑇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𝑅𝑇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118" y="3228916"/>
                <a:ext cx="4572000" cy="27022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7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552" y="620688"/>
                <a:ext cx="7992888" cy="222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 the same volume: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7992888" cy="2227148"/>
              </a:xfrm>
              <a:prstGeom prst="rect">
                <a:avLst/>
              </a:prstGeom>
              <a:blipFill rotWithShape="1">
                <a:blip r:embed="rId2"/>
                <a:stretch>
                  <a:fillRect l="-1602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4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An unknown gas composed of homonuclear diatomic molecules effuses at a rate that is only 0.355 times that of O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at the same temperature. Calculate the molar mass of the unknown, and identify it.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Graham's Law</a:t>
            </a:r>
          </a:p>
        </p:txBody>
      </p:sp>
      <p:pic>
        <p:nvPicPr>
          <p:cNvPr id="4" name="Picture 1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2971800"/>
            <a:ext cx="3052445" cy="3352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3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7137" y="1009142"/>
            <a:ext cx="7355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The collision frequency and the mean free path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3608" y="2455692"/>
                <a:ext cx="7488832" cy="4265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The collision number (frequency) that happened by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one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</a:rPr>
                  <a:t> molecule per one second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</a:rPr>
                  <a:t> is: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 collision s</a:t>
                </a:r>
                <a:r>
                  <a:rPr lang="en-US" sz="2800" baseline="30000" dirty="0">
                    <a:solidFill>
                      <a:prstClr val="black"/>
                    </a:solidFill>
                  </a:rPr>
                  <a:t>-1</a:t>
                </a:r>
              </a:p>
              <a:p>
                <a:pPr lvl="0">
                  <a:lnSpc>
                    <a:spcPct val="150000"/>
                  </a:lnSpc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average speed of A molecules in unit (m.s</a:t>
                </a:r>
                <a:r>
                  <a:rPr lang="en-US" sz="2400" baseline="30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-1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ar-S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 diameter of A molecule, also call the diameter of collision in unit (m)</a:t>
                </a:r>
              </a:p>
              <a:p>
                <a:pPr lvl="0"/>
                <a:r>
                  <a:rPr lang="en-US" sz="2400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aseline="-25000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number of A molecules</a:t>
                </a:r>
              </a:p>
              <a:p>
                <a:pPr lvl="0"/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V   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volume in unit (m</a:t>
                </a:r>
                <a:r>
                  <a:rPr lang="en-US" sz="2400" baseline="30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55692"/>
                <a:ext cx="7488832" cy="4265783"/>
              </a:xfrm>
              <a:prstGeom prst="rect">
                <a:avLst/>
              </a:prstGeom>
              <a:blipFill>
                <a:blip r:embed="rId2"/>
                <a:stretch>
                  <a:fillRect l="-1221" t="-1143" b="-2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E2D18E-1DE6-49A9-BF5D-323FA401D8CD}"/>
              </a:ext>
            </a:extLst>
          </p:cNvPr>
          <p:cNvSpPr txBox="1"/>
          <p:nvPr/>
        </p:nvSpPr>
        <p:spPr>
          <a:xfrm>
            <a:off x="2838993" y="260648"/>
            <a:ext cx="34660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See Part 1 Section 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4481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3568" y="260648"/>
                <a:ext cx="7848872" cy="5799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</a:rPr>
                  <a:t> molecule collide with another molecule, it will take a specific distance before collide with another molecule. This distance called 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mean free path </a:t>
                </a:r>
                <a:r>
                  <a:rPr lang="el-GR" sz="2400" dirty="0">
                    <a:solidFill>
                      <a:srgbClr val="FF0000"/>
                    </a:solidFill>
                  </a:rPr>
                  <a:t>λ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lvl="0"/>
                <a:endParaRPr lang="en-US" sz="2400" dirty="0">
                  <a:solidFill>
                    <a:srgbClr val="FF0000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/>
                  <a:t>This equation prove that reducing the pressure in a system will decrease the number of collision and increase length of the mean free path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0648"/>
                <a:ext cx="7848872" cy="5799216"/>
              </a:xfrm>
              <a:prstGeom prst="rect">
                <a:avLst/>
              </a:prstGeom>
              <a:blipFill rotWithShape="0">
                <a:blip r:embed="rId2"/>
                <a:stretch>
                  <a:fillRect l="-1165" t="-841" b="-1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7726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 Gases</a:t>
            </a:r>
          </a:p>
        </p:txBody>
      </p:sp>
      <p:pic>
        <p:nvPicPr>
          <p:cNvPr id="3" name="Picture 9" descr="10_2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984375"/>
            <a:ext cx="4433888" cy="365442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the real world, the behavior of gases only conforms to the ideal-gas equation at relatively high temperature and low pressure.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6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 Gases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Even the same gas will show wildly different behavior under high pressure at different temperatures.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10_24"/>
          <p:cNvPicPr>
            <a:picLocks noChangeAspect="1" noChangeArrowheads="1"/>
          </p:cNvPicPr>
          <p:nvPr/>
        </p:nvPicPr>
        <p:blipFill>
          <a:blip r:embed="rId3" cstate="print"/>
          <a:srcRect b="5089"/>
          <a:stretch>
            <a:fillRect/>
          </a:stretch>
        </p:blipFill>
        <p:spPr>
          <a:xfrm>
            <a:off x="4191000" y="1916113"/>
            <a:ext cx="4495800" cy="34940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286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Deviations from Ideal Behavior</a:t>
            </a:r>
          </a:p>
        </p:txBody>
      </p:sp>
      <p:pic>
        <p:nvPicPr>
          <p:cNvPr id="3" name="Picture 9" descr="10_25"/>
          <p:cNvPicPr>
            <a:picLocks noChangeAspect="1" noChangeArrowheads="1"/>
          </p:cNvPicPr>
          <p:nvPr/>
        </p:nvPicPr>
        <p:blipFill>
          <a:blip r:embed="rId3" cstate="print"/>
          <a:srcRect b="10921"/>
          <a:stretch>
            <a:fillRect/>
          </a:stretch>
        </p:blipFill>
        <p:spPr>
          <a:xfrm>
            <a:off x="523059" y="1600200"/>
            <a:ext cx="3848100" cy="2740025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1000" y="4419600"/>
            <a:ext cx="82296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assumptions made in the kinetic-molecular model (negligible volume of gas molecules themselves, no attractive forces between gas molecules, etc.) break down at high pressure and/or low temperature.</a:t>
            </a:r>
          </a:p>
        </p:txBody>
      </p:sp>
      <p:pic>
        <p:nvPicPr>
          <p:cNvPr id="6" name="Picture 5" descr="10_25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97093"/>
            <a:ext cx="4466284" cy="32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00808"/>
            <a:ext cx="3810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Pressure is the amount of force applied to an area.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4343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Atmospheric pressure is the weight of air per unit of area.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47800" y="3068960"/>
            <a:ext cx="1543050" cy="1190625"/>
            <a:chOff x="912" y="2016"/>
            <a:chExt cx="972" cy="750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 =</a:t>
              </a:r>
              <a:endParaRPr lang="en-US" sz="4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F</a:t>
              </a:r>
            </a:p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118" name="Picture 22" descr="10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467"/>
          <a:stretch>
            <a:fillRect/>
          </a:stretch>
        </p:blipFill>
        <p:spPr>
          <a:xfrm>
            <a:off x="4648200" y="1828800"/>
            <a:ext cx="3913188" cy="353695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797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Corrections for Non-ideal Behavior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438400"/>
            <a:ext cx="77724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ideal-gas equation can be adjusted to take these deviations from ideal behavior into account.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4267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</a:rPr>
              <a:t>The corrected ideal-gas equation is known as the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van der Waals equation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van der Waals Equation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82713" y="1066800"/>
            <a:ext cx="5803900" cy="1200150"/>
            <a:chOff x="1099" y="768"/>
            <a:chExt cx="3656" cy="756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544" y="979"/>
              <a:ext cx="22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) (</a:t>
              </a:r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  <a:cs typeface="Arial" charset="0"/>
                </a:rPr>
                <a:t>−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nb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) = </a:t>
              </a:r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nRT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07" y="768"/>
              <a:ext cx="624" cy="756"/>
              <a:chOff x="192" y="2160"/>
              <a:chExt cx="624" cy="756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237" y="2160"/>
                <a:ext cx="547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n</a:t>
                </a:r>
                <a:r>
                  <a:rPr lang="en-US" sz="3600" baseline="30000" dirty="0">
                    <a:solidFill>
                      <a:srgbClr val="000080"/>
                    </a:solidFill>
                    <a:latin typeface="Arial" charset="0"/>
                  </a:rPr>
                  <a:t>2</a:t>
                </a:r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  <a:p>
                <a:pPr algn="ctr"/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V</a:t>
                </a:r>
                <a:r>
                  <a:rPr lang="en-US" sz="3600" baseline="30000" dirty="0">
                    <a:solidFill>
                      <a:srgbClr val="000080"/>
                    </a:solidFill>
                    <a:latin typeface="Arial" charset="0"/>
                  </a:rPr>
                  <a:t>2</a:t>
                </a:r>
                <a:endParaRPr lang="en-US" sz="3600" dirty="0">
                  <a:solidFill>
                    <a:srgbClr val="000080"/>
                  </a:solidFill>
                  <a:latin typeface="Arial" charset="0"/>
                </a:endParaRPr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192" y="25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099" y="979"/>
              <a:ext cx="73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(</a:t>
              </a:r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 + </a:t>
              </a:r>
            </a:p>
          </p:txBody>
        </p:sp>
      </p:grpSp>
      <p:pic>
        <p:nvPicPr>
          <p:cNvPr id="9" name="Picture 21" descr="10_T03"/>
          <p:cNvPicPr>
            <a:picLocks noChangeAspect="1" noChangeArrowheads="1"/>
          </p:cNvPicPr>
          <p:nvPr/>
        </p:nvPicPr>
        <p:blipFill>
          <a:blip r:embed="rId3" cstate="print"/>
          <a:srcRect b="3415"/>
          <a:stretch>
            <a:fillRect/>
          </a:stretch>
        </p:blipFill>
        <p:spPr>
          <a:xfrm>
            <a:off x="2095500" y="2667000"/>
            <a:ext cx="4953000" cy="35464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53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35589" y="909285"/>
                <a:ext cx="3626122" cy="1018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GB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en-GB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e>
                            <m:sup>
                              <m:r>
                                <a:rPr lang="en-GB" sz="3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3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89" y="909285"/>
                <a:ext cx="3626122" cy="101874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59832" y="2359642"/>
            <a:ext cx="1663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Observed </a:t>
            </a:r>
          </a:p>
          <a:p>
            <a:r>
              <a:rPr lang="en-US" sz="2800" dirty="0"/>
              <a:t>pressure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40738" y="2459525"/>
            <a:ext cx="172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Correction</a:t>
            </a:r>
          </a:p>
          <a:p>
            <a:r>
              <a:rPr lang="en-US" sz="2800" dirty="0"/>
              <a:t>term</a:t>
            </a:r>
            <a:endParaRPr lang="en-GB" sz="2800" dirty="0"/>
          </a:p>
        </p:txBody>
      </p:sp>
      <p:cxnSp>
        <p:nvCxnSpPr>
          <p:cNvPr id="6" name="Straight Arrow Connector 5"/>
          <p:cNvCxnSpPr>
            <a:stCxn id="3" idx="0"/>
            <a:endCxn id="2" idx="2"/>
          </p:cNvCxnSpPr>
          <p:nvPr/>
        </p:nvCxnSpPr>
        <p:spPr>
          <a:xfrm flipV="1">
            <a:off x="3891791" y="1928025"/>
            <a:ext cx="456859" cy="43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1944972"/>
            <a:ext cx="586375" cy="54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64658" y="3581400"/>
                <a:ext cx="33753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GB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en-GB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𝑛𝑏</m:t>
                      </m:r>
                    </m:oMath>
                  </m:oMathPara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58" y="3581400"/>
                <a:ext cx="3375348" cy="5539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96939" y="4757502"/>
            <a:ext cx="1663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Observed </a:t>
            </a:r>
          </a:p>
          <a:p>
            <a:r>
              <a:rPr lang="en-US" sz="2800" dirty="0"/>
              <a:t>volume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2641" y="4755620"/>
            <a:ext cx="172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Correction</a:t>
            </a:r>
          </a:p>
          <a:p>
            <a:r>
              <a:rPr lang="en-US" sz="2800" dirty="0"/>
              <a:t>term</a:t>
            </a:r>
            <a:endParaRPr lang="en-GB" sz="2800" dirty="0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3928898" y="4104621"/>
            <a:ext cx="566902" cy="652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40739" y="4191001"/>
            <a:ext cx="559453" cy="566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303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8800" y="762000"/>
                <a:ext cx="5080750" cy="120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</m:e>
                                <m:sup>
                                  <m:r>
                                    <a:rPr lang="en-GB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GB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𝑛𝑏</m:t>
                          </m:r>
                        </m:e>
                      </m:d>
                      <m:r>
                        <a:rPr lang="en-GB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62000"/>
                <a:ext cx="5080750" cy="120879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644140" y="1623060"/>
            <a:ext cx="579119" cy="1600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Brace 4"/>
          <p:cNvSpPr/>
          <p:nvPr/>
        </p:nvSpPr>
        <p:spPr>
          <a:xfrm rot="16200000">
            <a:off x="4472940" y="1252096"/>
            <a:ext cx="579119" cy="1600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>
            <a:off x="2438400" y="2712719"/>
            <a:ext cx="495300" cy="48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4762500" y="2341755"/>
            <a:ext cx="495300" cy="630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1" y="3200400"/>
            <a:ext cx="296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Corrected pressure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0901" y="2973979"/>
            <a:ext cx="278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Corrected volume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861048"/>
            <a:ext cx="73152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constant “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”</a:t>
            </a:r>
            <a:r>
              <a:rPr lang="en-US" sz="2800" dirty="0"/>
              <a:t> is a measure of how strongly the gas molecules attract one another.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constant “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”</a:t>
            </a:r>
            <a:r>
              <a:rPr lang="en-US" sz="2800" dirty="0"/>
              <a:t> is a measure of the finite volume occupied by the molecules.</a:t>
            </a:r>
            <a:endParaRPr lang="en-GB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01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81000"/>
                <a:ext cx="82296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/>
                  <a:t> accounts for the attractive forces.</a:t>
                </a:r>
              </a:p>
              <a:p>
                <a:pPr algn="just"/>
                <a:r>
                  <a:rPr lang="en-GB" sz="2800" dirty="0"/>
                  <a:t>The equation adjusts the pressure </a:t>
                </a:r>
                <a:r>
                  <a:rPr lang="en-GB" sz="2800" dirty="0">
                    <a:solidFill>
                      <a:srgbClr val="0070C0"/>
                    </a:solidFill>
                  </a:rPr>
                  <a:t>upward</a:t>
                </a:r>
                <a:r>
                  <a:rPr lang="en-GB" sz="2800" dirty="0"/>
                  <a:t> by adding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/>
                  <a:t> because attractive forces between molecules tend to reduce the pressure.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term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nb</a:t>
                </a:r>
                <a:r>
                  <a:rPr lang="en-US" sz="2800" dirty="0"/>
                  <a:t> accounts for the small but finite volume occupied by the gas molecules.</a:t>
                </a:r>
              </a:p>
              <a:p>
                <a:pPr algn="just"/>
                <a:r>
                  <a:rPr lang="en-US" sz="2800" dirty="0"/>
                  <a:t>The equation adjusts the volume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downward</a:t>
                </a:r>
                <a:r>
                  <a:rPr lang="en-US" sz="2800" dirty="0"/>
                  <a:t> by subtracting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nb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to give the volume that would be available to the molecules in the ideal case.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81000"/>
                <a:ext cx="8229600" cy="6096000"/>
              </a:xfrm>
              <a:blipFill>
                <a:blip r:embed="rId2"/>
                <a:stretch>
                  <a:fillRect l="-1333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75656" y="5805264"/>
            <a:ext cx="6831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WATCH THE UNITS OF “a” and “b” constants!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49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9600" y="764704"/>
            <a:ext cx="807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993300"/>
                </a:solidFill>
              </a:rPr>
              <a:t>If 1.000 mol of an ideal gas were confined to 22.41 L at 0.0 °C, it would exert a pressure of 1.000 atm. Use the van der Waals equation and the constants in Table 10.3 to estimate the pressure exerted by 1.000 mol of Cl</a:t>
            </a:r>
            <a:r>
              <a:rPr lang="en-US" sz="2800" baseline="-25000" dirty="0">
                <a:solidFill>
                  <a:srgbClr val="993300"/>
                </a:solidFill>
              </a:rPr>
              <a:t>2</a:t>
            </a:r>
            <a:r>
              <a:rPr lang="en-US" sz="2800" dirty="0">
                <a:solidFill>
                  <a:srgbClr val="993300"/>
                </a:solidFill>
              </a:rPr>
              <a:t>(</a:t>
            </a:r>
            <a:r>
              <a:rPr lang="en-US" sz="2800" i="1" dirty="0">
                <a:solidFill>
                  <a:srgbClr val="993300"/>
                </a:solidFill>
              </a:rPr>
              <a:t>g</a:t>
            </a:r>
            <a:r>
              <a:rPr lang="en-US" sz="2800" dirty="0">
                <a:solidFill>
                  <a:srgbClr val="993300"/>
                </a:solidFill>
              </a:rPr>
              <a:t>) in 22.41 L at 0.0 °C.</a:t>
            </a:r>
          </a:p>
        </p:txBody>
      </p:sp>
      <p:pic>
        <p:nvPicPr>
          <p:cNvPr id="11" name="Picture 12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2514600" cy="855768"/>
          </a:xfrm>
          <a:prstGeom prst="rect">
            <a:avLst/>
          </a:prstGeom>
          <a:noFill/>
        </p:spPr>
      </p:pic>
      <p:pic>
        <p:nvPicPr>
          <p:cNvPr id="12" name="Picture 13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86" y="4293096"/>
            <a:ext cx="8305490" cy="1828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Units of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600" y="1844824"/>
                <a:ext cx="7943800" cy="4555976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Pascals</a:t>
                </a:r>
                <a:r>
                  <a:rPr lang="en-US" dirty="0"/>
                  <a:t> (SI units)</a:t>
                </a:r>
              </a:p>
              <a:p>
                <a:pPr lvl="1"/>
                <a:r>
                  <a:rPr lang="en-US" dirty="0"/>
                  <a:t>	1 Pa = 1 N/m</a:t>
                </a:r>
                <a:r>
                  <a:rPr lang="en-US" baseline="30000" dirty="0"/>
                  <a:t>2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600" y="1844824"/>
                <a:ext cx="7943800" cy="4555976"/>
              </a:xfrm>
              <a:blipFill rotWithShape="1">
                <a:blip r:embed="rId3" cstate="print"/>
                <a:stretch>
                  <a:fillRect l="-1687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787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Units of Pressure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876800" cy="2743200"/>
          </a:xfrm>
        </p:spPr>
        <p:txBody>
          <a:bodyPr/>
          <a:lstStyle/>
          <a:p>
            <a:r>
              <a:rPr lang="en-US" sz="2800" dirty="0"/>
              <a:t>mm Hg or torr</a:t>
            </a:r>
          </a:p>
          <a:p>
            <a:pPr marL="457200" lvl="1" indent="0"/>
            <a:r>
              <a:rPr lang="en-US" dirty="0"/>
              <a:t>These units are literally the difference in the heights measured in mm (</a:t>
            </a:r>
            <a:r>
              <a:rPr lang="en-US" i="1" dirty="0">
                <a:latin typeface="Times New Roman" pitchFamily="1" charset="0"/>
              </a:rPr>
              <a:t>h</a:t>
            </a:r>
            <a:r>
              <a:rPr lang="en-US" dirty="0"/>
              <a:t>) of two connected columns of mercury.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" y="510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Atmosphere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1.00 atm = 760 torr</a:t>
            </a:r>
          </a:p>
        </p:txBody>
      </p:sp>
      <p:pic>
        <p:nvPicPr>
          <p:cNvPr id="8211" name="Picture 19" descr="10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20"/>
          <a:stretch>
            <a:fillRect/>
          </a:stretch>
        </p:blipFill>
        <p:spPr>
          <a:xfrm>
            <a:off x="5283200" y="1600200"/>
            <a:ext cx="3098800" cy="4125913"/>
          </a:xfrm>
        </p:spPr>
      </p:pic>
      <p:sp>
        <p:nvSpPr>
          <p:cNvPr id="8" name="TextBox 7"/>
          <p:cNvSpPr txBox="1"/>
          <p:nvPr/>
        </p:nvSpPr>
        <p:spPr>
          <a:xfrm>
            <a:off x="5580112" y="58772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mercury barometer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AF9C1-5E1D-420C-8597-42D8353168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0395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8061</TotalTime>
  <Words>3081</Words>
  <Application>Microsoft Macintosh PowerPoint</Application>
  <PresentationFormat>On-screen Show (4:3)</PresentationFormat>
  <Paragraphs>619</Paragraphs>
  <Slides>75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Cambria Math</vt:lpstr>
      <vt:lpstr>Symbol</vt:lpstr>
      <vt:lpstr>Times New Roman</vt:lpstr>
      <vt:lpstr>Office Theme</vt:lpstr>
      <vt:lpstr>CHEM 230: Principles of Physical Chemistry</vt:lpstr>
      <vt:lpstr>CHEM 230: Principles of Physical Chemistry </vt:lpstr>
      <vt:lpstr>Content of the Course:</vt:lpstr>
      <vt:lpstr>Course Evaluation:</vt:lpstr>
      <vt:lpstr>Chapter 1</vt:lpstr>
      <vt:lpstr>PowerPoint Presentation</vt:lpstr>
      <vt:lpstr>Pressure</vt:lpstr>
      <vt:lpstr>Units of Pressure</vt:lpstr>
      <vt:lpstr>Units of Pressure</vt:lpstr>
      <vt:lpstr>PowerPoint Presentation</vt:lpstr>
      <vt:lpstr>Standard Pressure</vt:lpstr>
      <vt:lpstr>Boyle’s Law</vt:lpstr>
      <vt:lpstr>Boyle’s Law</vt:lpstr>
      <vt:lpstr>As P and V are inversely proportional</vt:lpstr>
      <vt:lpstr>Charles’s Law</vt:lpstr>
      <vt:lpstr>Charles’s Law</vt:lpstr>
      <vt:lpstr>PowerPoint Presentation</vt:lpstr>
      <vt:lpstr>Avogadro’s Law</vt:lpstr>
      <vt:lpstr>Ideal-Gas Equation</vt:lpstr>
      <vt:lpstr>Ideal-Gas Equation</vt:lpstr>
      <vt:lpstr>Ideal-Gas Equation</vt:lpstr>
      <vt:lpstr>PowerPoint Presentation</vt:lpstr>
      <vt:lpstr>Relating the Ideal-Gas Equation and the Gas Laws</vt:lpstr>
      <vt:lpstr>PowerPoint Presentation</vt:lpstr>
      <vt:lpstr>Relating the Ideal-Gas Equation and the Gas Laws</vt:lpstr>
      <vt:lpstr>PowerPoint Presentation</vt:lpstr>
      <vt:lpstr>Relating the Ideal-Gas Equation and the Gas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molecule speeds</vt:lpstr>
      <vt:lpstr>Maxwell distribution of speeds</vt:lpstr>
      <vt:lpstr>The Diffusion</vt:lpstr>
      <vt:lpstr>The Diffusion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230: Principles of Physical Chemistry</dc:title>
  <dc:creator>Abdulaziz Alghamdi</dc:creator>
  <cp:lastModifiedBy>Abdullah M. Al Souwaileh</cp:lastModifiedBy>
  <cp:revision>148</cp:revision>
  <dcterms:created xsi:type="dcterms:W3CDTF">2006-08-16T00:00:00Z</dcterms:created>
  <dcterms:modified xsi:type="dcterms:W3CDTF">2023-03-14T05:04:47Z</dcterms:modified>
</cp:coreProperties>
</file>