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64" r:id="rId5"/>
    <p:sldId id="267" r:id="rId6"/>
    <p:sldId id="268" r:id="rId7"/>
    <p:sldId id="269" r:id="rId8"/>
    <p:sldId id="27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429" autoAdjust="0"/>
    <p:restoredTop sz="94660"/>
  </p:normalViewPr>
  <p:slideViewPr>
    <p:cSldViewPr>
      <p:cViewPr varScale="1">
        <p:scale>
          <a:sx n="86" d="100"/>
          <a:sy n="86" d="100"/>
        </p:scale>
        <p:origin x="-155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A400F0-251A-4A17-B394-D9B8CB5FBD0B}" type="datetimeFigureOut">
              <a:rPr lang="en-GB" smtClean="0"/>
              <a:pPr/>
              <a:t>08/09/2014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383C43-0E43-4A3A-A952-93599A2E56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38883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51909-818E-4AC3-9470-1E2F1E7B0923}" type="datetime1">
              <a:rPr lang="en-GB" smtClean="0"/>
              <a:pPr/>
              <a:t>08/09/2014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بدور الراشد الحُميد</a:t>
            </a:r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A325-4EDD-4312-A575-3569FBC3AA6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2CED-1B04-4EE1-B7CE-14AF240EADCF}" type="datetime1">
              <a:rPr lang="en-GB" smtClean="0"/>
              <a:pPr/>
              <a:t>08/09/2014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بدور الراشد الحُميد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A325-4EDD-4312-A575-3569FBC3AA6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1C0CC-1EAF-4E9A-BFE6-5B193508DD99}" type="datetime1">
              <a:rPr lang="en-GB" smtClean="0"/>
              <a:pPr/>
              <a:t>08/09/2014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بدور الراشد الحُميد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A325-4EDD-4312-A575-3569FBC3AA6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88AF-7B99-4CBA-8CB4-5F33C3FE2333}" type="datetime1">
              <a:rPr lang="en-GB" smtClean="0"/>
              <a:pPr/>
              <a:t>08/09/2014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بدور الراشد الحُميد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A325-4EDD-4312-A575-3569FBC3AA6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A12A6-287C-4CB5-BD26-A68986F43511}" type="datetime1">
              <a:rPr lang="en-GB" smtClean="0"/>
              <a:pPr/>
              <a:t>08/09/2014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بدور الراشد الحُميد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A325-4EDD-4312-A575-3569FBC3AA6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C9E0-E491-4ED5-BE04-366DF58EA617}" type="datetime1">
              <a:rPr lang="en-GB" smtClean="0"/>
              <a:pPr/>
              <a:t>08/09/2014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بدور الراشد الحُميد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A325-4EDD-4312-A575-3569FBC3AA6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B135A-FFD0-421D-BC06-D05A3E96EC01}" type="datetime1">
              <a:rPr lang="en-GB" smtClean="0"/>
              <a:pPr/>
              <a:t>08/09/2014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بدور الراشد الحُميد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A325-4EDD-4312-A575-3569FBC3AA6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B23CE-0ED1-4FCD-93F2-60759B4ECDEA}" type="datetime1">
              <a:rPr lang="en-GB" smtClean="0"/>
              <a:pPr/>
              <a:t>08/09/2014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بدور الراشد الحُميد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A325-4EDD-4312-A575-3569FBC3AA6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C4268-82BB-4757-88DD-C39497CEAA73}" type="datetime1">
              <a:rPr lang="en-GB" smtClean="0"/>
              <a:pPr/>
              <a:t>08/09/2014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بدور الراشد الحُميد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A325-4EDD-4312-A575-3569FBC3AA6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CB635-3CC6-4AEF-A159-5F96AC02D138}" type="datetime1">
              <a:rPr lang="en-GB" smtClean="0"/>
              <a:pPr/>
              <a:t>08/09/2014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بدور الراشد الحُميد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A325-4EDD-4312-A575-3569FBC3AA6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5F1D-9886-49A9-9DE4-B628A47C5961}" type="datetime1">
              <a:rPr lang="en-GB" smtClean="0"/>
              <a:pPr/>
              <a:t>08/09/2014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بدور الراشد الحُميد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7B8A325-4EDD-4312-A575-3569FBC3AA6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8DCDC34-AA1F-4EB9-9B16-791946C1973D}" type="datetime1">
              <a:rPr lang="en-GB" smtClean="0"/>
              <a:pPr/>
              <a:t>08/09/2014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ar-SA" smtClean="0"/>
              <a:t>أ. بدور الراشد الحُميد</a:t>
            </a: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7B8A325-4EDD-4312-A575-3569FBC3AA6F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392288"/>
            <a:ext cx="7851648" cy="1828800"/>
          </a:xfrm>
        </p:spPr>
        <p:txBody>
          <a:bodyPr/>
          <a:lstStyle/>
          <a:p>
            <a:pPr algn="ctr"/>
            <a:r>
              <a:rPr lang="ar-SA" dirty="0">
                <a:solidFill>
                  <a:schemeClr val="tx1"/>
                </a:solidFill>
              </a:rPr>
              <a:t>الفصل </a:t>
            </a:r>
            <a:r>
              <a:rPr lang="ar-SA" dirty="0" smtClean="0">
                <a:solidFill>
                  <a:schemeClr val="tx1"/>
                </a:solidFill>
              </a:rPr>
              <a:t>الثالث: الأنظمة الاقتصادية وتحليلها للمشكلة الاقتصادية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21718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 smtClean="0"/>
              <a:t>النظام الاقتصادي: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علم الاقتصاد نشأ ونما خلال الثورة الصناعية وما صاحبها</a:t>
            </a:r>
            <a:r>
              <a:rPr lang="ar-SA" dirty="0"/>
              <a:t>،</a:t>
            </a:r>
            <a:r>
              <a:rPr lang="ar-SA" dirty="0" smtClean="0"/>
              <a:t> وتطور مع تطور الإنتاج والمعرفة وأدوات التحليل.</a:t>
            </a:r>
          </a:p>
          <a:p>
            <a:pPr algn="r" rtl="1"/>
            <a:r>
              <a:rPr lang="ar-SA" b="1" dirty="0" smtClean="0">
                <a:solidFill>
                  <a:schemeClr val="tx2"/>
                </a:solidFill>
              </a:rPr>
              <a:t>النظام الاقتصادي:</a:t>
            </a:r>
          </a:p>
          <a:p>
            <a:pPr marL="0" indent="0" algn="r" rtl="1">
              <a:buNone/>
            </a:pPr>
            <a:r>
              <a:rPr lang="ar-SA" dirty="0" smtClean="0"/>
              <a:t>          هو الأطر الفلسفية والمنهجية والتنظيمية التي تحدد وتنفذ القضايا المتعلقة بالإنتاج والاستهلاك والتوزيع.</a:t>
            </a:r>
          </a:p>
          <a:p>
            <a:pPr algn="r" rtl="1"/>
            <a:r>
              <a:rPr lang="ar-SA" b="1" dirty="0" smtClean="0">
                <a:solidFill>
                  <a:schemeClr val="tx2"/>
                </a:solidFill>
              </a:rPr>
              <a:t>بعض النظم الاقتصادية:</a:t>
            </a:r>
          </a:p>
          <a:p>
            <a:pPr marL="0" indent="0" algn="r" rtl="1">
              <a:buNone/>
            </a:pPr>
            <a:r>
              <a:rPr lang="ar-SA" dirty="0">
                <a:solidFill>
                  <a:schemeClr val="tx2"/>
                </a:solidFill>
              </a:rPr>
              <a:t> </a:t>
            </a:r>
            <a:r>
              <a:rPr lang="ar-SA" dirty="0" smtClean="0">
                <a:solidFill>
                  <a:schemeClr val="tx2"/>
                </a:solidFill>
              </a:rPr>
              <a:t>         </a:t>
            </a:r>
            <a:r>
              <a:rPr lang="ar-SA" dirty="0" smtClean="0"/>
              <a:t>المجتمع الرعوي القديم / النظام الاقتصادي في الإسلام / النظام الاقتصادي الرأسمالي / النظام الاقتصادي الاشتراكي.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بدور الراشد الحُميد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A325-4EDD-4312-A575-3569FBC3AA6F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3966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914400" indent="-914400" algn="r" rtl="1">
              <a:buFont typeface="+mj-lt"/>
              <a:buAutoNum type="arabicPeriod"/>
            </a:pPr>
            <a:r>
              <a:rPr lang="ar-SA" b="1" dirty="0" smtClean="0"/>
              <a:t>النظام الاقتصادي الرأسمالي </a:t>
            </a:r>
            <a:r>
              <a:rPr lang="en-GB" b="1" dirty="0" smtClean="0"/>
              <a:t>Capitalism</a:t>
            </a:r>
            <a:r>
              <a:rPr lang="ar-SA" b="1" dirty="0" smtClean="0"/>
              <a:t> 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dirty="0" smtClean="0"/>
              <a:t>الاقتصادي الاسكتلندي آدم سميث أول من صاغ مبادئ النظام الرأسمالي في كتابه «ثروة الأمم»، تبعه </a:t>
            </a:r>
            <a:r>
              <a:rPr lang="ar-SA" dirty="0" smtClean="0"/>
              <a:t>آخرون.</a:t>
            </a:r>
          </a:p>
          <a:p>
            <a:pPr algn="r" rtl="1"/>
            <a:r>
              <a:rPr lang="ar-SA" b="1" dirty="0" smtClean="0">
                <a:solidFill>
                  <a:schemeClr val="tx2"/>
                </a:solidFill>
              </a:rPr>
              <a:t>فرضيات </a:t>
            </a:r>
            <a:r>
              <a:rPr lang="ar-SA" b="1" dirty="0" smtClean="0">
                <a:solidFill>
                  <a:schemeClr val="tx2"/>
                </a:solidFill>
              </a:rPr>
              <a:t>النظام الرأسمالي: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 smtClean="0"/>
              <a:t>الملكية </a:t>
            </a:r>
            <a:r>
              <a:rPr lang="ar-SA" dirty="0" smtClean="0">
                <a:solidFill>
                  <a:schemeClr val="tx2"/>
                </a:solidFill>
              </a:rPr>
              <a:t>الخاصة</a:t>
            </a:r>
            <a:r>
              <a:rPr lang="ar-SA" dirty="0" smtClean="0"/>
              <a:t> لموارد الإنتاج.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 smtClean="0"/>
              <a:t>أهمية دافع تحقيق المصلحة </a:t>
            </a:r>
            <a:r>
              <a:rPr lang="ar-SA" dirty="0" smtClean="0">
                <a:solidFill>
                  <a:schemeClr val="tx2"/>
                </a:solidFill>
              </a:rPr>
              <a:t>الخاصة</a:t>
            </a:r>
            <a:r>
              <a:rPr lang="ar-SA" dirty="0" smtClean="0"/>
              <a:t>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 smtClean="0"/>
              <a:t>سيادة </a:t>
            </a:r>
            <a:r>
              <a:rPr lang="ar-SA" dirty="0" smtClean="0">
                <a:solidFill>
                  <a:schemeClr val="tx2"/>
                </a:solidFill>
              </a:rPr>
              <a:t>المنافسة الكاملة</a:t>
            </a:r>
            <a:r>
              <a:rPr lang="ar-SA" dirty="0" smtClean="0"/>
              <a:t>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 smtClean="0"/>
              <a:t>إعطاء الدور </a:t>
            </a:r>
            <a:r>
              <a:rPr lang="ar-SA" dirty="0" smtClean="0">
                <a:solidFill>
                  <a:schemeClr val="tx2"/>
                </a:solidFill>
              </a:rPr>
              <a:t>للسوق ونظام الأسعار</a:t>
            </a:r>
            <a:r>
              <a:rPr lang="ar-SA" dirty="0" smtClean="0"/>
              <a:t>.</a:t>
            </a:r>
          </a:p>
          <a:p>
            <a:pPr marL="514350" indent="-514350" algn="r" rtl="1"/>
            <a:r>
              <a:rPr lang="ar-SA" dirty="0" smtClean="0"/>
              <a:t>الأفراد في سعيهم لتحقيق مصالحهم الذاتية يعملون على تحقيق المصلحة العامة كما لو كانت هناك يد خفية </a:t>
            </a:r>
            <a:r>
              <a:rPr lang="ar-SA" dirty="0" smtClean="0"/>
              <a:t>تحركهم </a:t>
            </a:r>
            <a:r>
              <a:rPr lang="ar-SA" dirty="0" smtClean="0"/>
              <a:t>لتحقيق المصلحتين معاً</a:t>
            </a:r>
            <a:r>
              <a:rPr lang="ar-SA" dirty="0" smtClean="0"/>
              <a:t>.</a:t>
            </a:r>
            <a:endParaRPr lang="ar-SA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بدور الراشد الحُميد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A325-4EDD-4312-A575-3569FBC3AA6F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2412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914400" indent="-914400" algn="r" rtl="1">
              <a:buFont typeface="+mj-lt"/>
              <a:buAutoNum type="arabicPeriod" startAt="2"/>
            </a:pPr>
            <a:r>
              <a:rPr lang="ar-SA" b="1" dirty="0" smtClean="0"/>
              <a:t>النظام الاقتصادي الاشتراكي </a:t>
            </a:r>
            <a:r>
              <a:rPr lang="en-GB" b="1" dirty="0" smtClean="0"/>
              <a:t>Socialism</a:t>
            </a:r>
            <a:r>
              <a:rPr lang="ar-SA" b="1" dirty="0" smtClean="0"/>
              <a:t> 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تعرضت الرأسمالية لانتقادات مختلفة خلال تاريخها، إلا أن </a:t>
            </a:r>
            <a:r>
              <a:rPr lang="ar-SA" dirty="0" smtClean="0">
                <a:solidFill>
                  <a:schemeClr val="tx2"/>
                </a:solidFill>
              </a:rPr>
              <a:t>أهم انتقاد </a:t>
            </a:r>
            <a:r>
              <a:rPr lang="ar-SA" dirty="0" smtClean="0"/>
              <a:t>لها تمثل في الفكر الماركسي (نسبة لكارل ماركس) والنظام الاشتراكي السائد في كثير من </a:t>
            </a:r>
            <a:r>
              <a:rPr lang="ar-SA" dirty="0" smtClean="0"/>
              <a:t>الدول.</a:t>
            </a:r>
            <a:endParaRPr lang="ar-SA" dirty="0" smtClean="0"/>
          </a:p>
          <a:p>
            <a:pPr algn="r" rtl="1"/>
            <a:r>
              <a:rPr lang="ar-SA" b="1" dirty="0" smtClean="0">
                <a:solidFill>
                  <a:schemeClr val="tx2"/>
                </a:solidFill>
              </a:rPr>
              <a:t>فرضيات النظام الاشتراكي: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 smtClean="0"/>
              <a:t>الملكية </a:t>
            </a:r>
            <a:r>
              <a:rPr lang="ar-SA" dirty="0" smtClean="0">
                <a:solidFill>
                  <a:schemeClr val="tx2"/>
                </a:solidFill>
              </a:rPr>
              <a:t>العامة</a:t>
            </a:r>
            <a:r>
              <a:rPr lang="ar-SA" dirty="0" smtClean="0"/>
              <a:t> لموارد الإنتاج.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 smtClean="0"/>
              <a:t>أهمية دافع تحقيق المصلحة </a:t>
            </a:r>
            <a:r>
              <a:rPr lang="ar-SA" dirty="0" smtClean="0">
                <a:solidFill>
                  <a:schemeClr val="tx2"/>
                </a:solidFill>
              </a:rPr>
              <a:t>العامة</a:t>
            </a:r>
            <a:r>
              <a:rPr lang="ar-SA" dirty="0" smtClean="0"/>
              <a:t>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 smtClean="0"/>
              <a:t>إعطاء الدور الأساسي </a:t>
            </a:r>
            <a:r>
              <a:rPr lang="ar-SA" dirty="0" smtClean="0">
                <a:solidFill>
                  <a:schemeClr val="tx2"/>
                </a:solidFill>
              </a:rPr>
              <a:t>لنظام التخطيط المركزي</a:t>
            </a:r>
            <a:r>
              <a:rPr lang="ar-SA" dirty="0" smtClean="0"/>
              <a:t>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 smtClean="0"/>
              <a:t>التوزيع </a:t>
            </a:r>
            <a:r>
              <a:rPr lang="ar-SA" dirty="0" smtClean="0">
                <a:solidFill>
                  <a:schemeClr val="tx2"/>
                </a:solidFill>
              </a:rPr>
              <a:t>بمقدار العمل المبذول</a:t>
            </a:r>
            <a:r>
              <a:rPr lang="ar-SA" dirty="0" smtClean="0"/>
              <a:t>. </a:t>
            </a:r>
            <a:r>
              <a:rPr lang="ar-SA" sz="1800" dirty="0" smtClean="0"/>
              <a:t>«من كل حسب جهده لكل حسب عمله»</a:t>
            </a:r>
          </a:p>
          <a:p>
            <a:pPr algn="r" rtl="1">
              <a:buNone/>
            </a:pPr>
            <a:endParaRPr lang="ar-SA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بدور الراشد الحُميد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A325-4EDD-4312-A575-3569FBC3AA6F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8242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 smtClean="0"/>
              <a:t>معايير تقييم النظام الاقتصادي وسياساته: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يرتبط تقييم النظام الاقتصادي بالإطار التطبيقي و يختلف من دولة لأخرى.</a:t>
            </a:r>
          </a:p>
          <a:p>
            <a:pPr algn="r" rtl="1"/>
            <a:r>
              <a:rPr lang="ar-SA" b="1" dirty="0" smtClean="0">
                <a:solidFill>
                  <a:schemeClr val="tx2"/>
                </a:solidFill>
              </a:rPr>
              <a:t>بعض </a:t>
            </a:r>
            <a:r>
              <a:rPr lang="ar-SA" b="1" dirty="0" smtClean="0">
                <a:solidFill>
                  <a:schemeClr val="tx2"/>
                </a:solidFill>
              </a:rPr>
              <a:t>معايير تقييم درجات الأداء الاقتصادي لأي نظام: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 smtClean="0"/>
              <a:t>النمو الاقتصادي.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 smtClean="0"/>
              <a:t>الكفاءة.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 smtClean="0"/>
              <a:t>توزيع الدخل.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 smtClean="0"/>
              <a:t>الاستقرار </a:t>
            </a:r>
            <a:r>
              <a:rPr lang="ar-SA" dirty="0" smtClean="0"/>
              <a:t>الاقتصادي</a:t>
            </a:r>
            <a:r>
              <a:rPr lang="ar-SA" dirty="0" smtClean="0"/>
              <a:t>.</a:t>
            </a:r>
          </a:p>
          <a:p>
            <a:pPr marL="514350" indent="-514350" algn="r" rtl="1">
              <a:buNone/>
            </a:pPr>
            <a:endParaRPr lang="ar-SA" dirty="0" smtClean="0"/>
          </a:p>
          <a:p>
            <a:pPr marL="514350" indent="-514350" algn="r" rtl="1"/>
            <a:r>
              <a:rPr lang="ar-SA" dirty="0" smtClean="0"/>
              <a:t>هذه المعايير متشابكة.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بدور الراشد الحُميد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A325-4EDD-4312-A575-3569FBC3AA6F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4358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914400" indent="-914400" algn="r" rtl="1"/>
            <a:r>
              <a:rPr lang="ar-SA" b="1" dirty="0" smtClean="0"/>
              <a:t>معايير تقييم النظام الاقتصادي وسياساته: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89864"/>
          </a:xfrm>
        </p:spPr>
        <p:txBody>
          <a:bodyPr>
            <a:normAutofit/>
          </a:bodyPr>
          <a:lstStyle/>
          <a:p>
            <a:pPr marL="514350" indent="-514350" algn="r" rtl="1">
              <a:buFont typeface="+mj-lt"/>
              <a:buAutoNum type="arabicPeriod"/>
            </a:pPr>
            <a:r>
              <a:rPr lang="ar-SA" b="1" dirty="0" smtClean="0">
                <a:solidFill>
                  <a:schemeClr val="tx2"/>
                </a:solidFill>
              </a:rPr>
              <a:t>النمو </a:t>
            </a:r>
            <a:r>
              <a:rPr lang="ar-SA" b="1" dirty="0" smtClean="0">
                <a:solidFill>
                  <a:schemeClr val="tx2"/>
                </a:solidFill>
              </a:rPr>
              <a:t>الاقتصادي: </a:t>
            </a:r>
            <a:r>
              <a:rPr lang="ar-SA" dirty="0" smtClean="0"/>
              <a:t>هو </a:t>
            </a:r>
            <a:r>
              <a:rPr lang="ar-SA" dirty="0" smtClean="0"/>
              <a:t>الزيادة في حجم الإنتاج الكلي الذي يحققه الاقتصاد.</a:t>
            </a:r>
          </a:p>
          <a:p>
            <a:pPr algn="r" rtl="1">
              <a:buNone/>
            </a:pPr>
            <a:r>
              <a:rPr lang="ar-SA" b="1" dirty="0" smtClean="0">
                <a:solidFill>
                  <a:schemeClr val="tx2"/>
                </a:solidFill>
              </a:rPr>
              <a:t>المقياس المتبع </a:t>
            </a:r>
            <a:r>
              <a:rPr lang="ar-SA" b="1" dirty="0" smtClean="0">
                <a:solidFill>
                  <a:schemeClr val="tx2"/>
                </a:solidFill>
              </a:rPr>
              <a:t>له:</a:t>
            </a:r>
            <a:r>
              <a:rPr lang="ar-SA" b="1" dirty="0" smtClean="0">
                <a:solidFill>
                  <a:schemeClr val="tx2"/>
                </a:solidFill>
              </a:rPr>
              <a:t> </a:t>
            </a:r>
            <a:r>
              <a:rPr lang="ar-SA" dirty="0" smtClean="0"/>
              <a:t>نسبة </a:t>
            </a:r>
            <a:r>
              <a:rPr lang="ar-SA" dirty="0" smtClean="0"/>
              <a:t>التغير المئوي في الناتج المجلي </a:t>
            </a:r>
            <a:r>
              <a:rPr lang="ar-SA" dirty="0" smtClean="0"/>
              <a:t>الإجمالي </a:t>
            </a:r>
            <a:r>
              <a:rPr lang="en-GB" dirty="0" smtClean="0"/>
              <a:t>(GDP)</a:t>
            </a:r>
            <a:r>
              <a:rPr lang="ar-SA" dirty="0" smtClean="0"/>
              <a:t>.</a:t>
            </a:r>
            <a:endParaRPr lang="ar-SA" dirty="0" smtClean="0"/>
          </a:p>
          <a:p>
            <a:pPr algn="r" rtl="1">
              <a:buNone/>
            </a:pPr>
            <a:r>
              <a:rPr lang="ar-SA" b="1" dirty="0" smtClean="0">
                <a:solidFill>
                  <a:schemeClr val="tx2"/>
                </a:solidFill>
              </a:rPr>
              <a:t>يؤخذ عليه: </a:t>
            </a:r>
            <a:r>
              <a:rPr lang="ar-SA" dirty="0" smtClean="0"/>
              <a:t>أنه غير كامل في قياس أداء النظام حيث يركز على الزيادة في الإنتاج و يهمل </a:t>
            </a:r>
            <a:r>
              <a:rPr lang="ar-SA" dirty="0" smtClean="0"/>
              <a:t>نوعية </a:t>
            </a:r>
            <a:r>
              <a:rPr lang="ar-SA" dirty="0" smtClean="0"/>
              <a:t>وكفاءة الإنتاج </a:t>
            </a:r>
            <a:r>
              <a:rPr lang="ar-SA" dirty="0" smtClean="0"/>
              <a:t>وتوزيعه.</a:t>
            </a:r>
          </a:p>
          <a:p>
            <a:pPr algn="r" rtl="1">
              <a:buNone/>
            </a:pPr>
            <a:endParaRPr lang="ar-SA" dirty="0" smtClean="0"/>
          </a:p>
          <a:p>
            <a:pPr marL="514350" indent="-514350" algn="r" rtl="1">
              <a:buFont typeface="+mj-lt"/>
              <a:buAutoNum type="arabicPeriod" startAt="2"/>
            </a:pPr>
            <a:r>
              <a:rPr lang="ar-SA" b="1" dirty="0" smtClean="0">
                <a:solidFill>
                  <a:schemeClr val="tx2"/>
                </a:solidFill>
              </a:rPr>
              <a:t>الكفاءة: </a:t>
            </a:r>
            <a:r>
              <a:rPr lang="ar-SA" dirty="0" smtClean="0"/>
              <a:t>مدى </a:t>
            </a:r>
            <a:r>
              <a:rPr lang="ar-SA" dirty="0" smtClean="0"/>
              <a:t>فعالية النظام الاقتصادي في استخدام موارده في وقت معين أو خلال فترات زمنية.</a:t>
            </a:r>
          </a:p>
          <a:p>
            <a:pPr algn="r" rtl="1">
              <a:buNone/>
            </a:pPr>
            <a:r>
              <a:rPr lang="ar-SA" b="1" dirty="0" smtClean="0">
                <a:solidFill>
                  <a:schemeClr val="tx2"/>
                </a:solidFill>
              </a:rPr>
              <a:t>طرق قياس </a:t>
            </a:r>
            <a:r>
              <a:rPr lang="ar-SA" b="1" dirty="0" smtClean="0">
                <a:solidFill>
                  <a:schemeClr val="tx2"/>
                </a:solidFill>
              </a:rPr>
              <a:t>الكفاءة: </a:t>
            </a:r>
            <a:r>
              <a:rPr lang="ar-SA" dirty="0" smtClean="0"/>
              <a:t>احتساب </a:t>
            </a:r>
            <a:r>
              <a:rPr lang="ar-SA" dirty="0" smtClean="0"/>
              <a:t>نسبة الإنتاج المتحقق إلى عناصر الإنتاج المستخدمة فيه.</a:t>
            </a:r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بدور الراشد الحُميد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A325-4EDD-4312-A575-3569FBC3AA6F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0815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0" indent="-914400" algn="r" rtl="1"/>
            <a:r>
              <a:rPr lang="ar-SA" b="1" dirty="0" smtClean="0"/>
              <a:t>معايير تقييم النظام الاقتصادي وسياساته: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89864"/>
          </a:xfrm>
        </p:spPr>
        <p:txBody>
          <a:bodyPr>
            <a:normAutofit/>
          </a:bodyPr>
          <a:lstStyle/>
          <a:p>
            <a:pPr marL="514350" indent="-514350" algn="r" rtl="1">
              <a:buFont typeface="+mj-lt"/>
              <a:buAutoNum type="arabicPeriod" startAt="3"/>
            </a:pPr>
            <a:r>
              <a:rPr lang="ar-SA" b="1" dirty="0" smtClean="0">
                <a:solidFill>
                  <a:schemeClr val="tx2"/>
                </a:solidFill>
              </a:rPr>
              <a:t>توزيع الدخل: </a:t>
            </a:r>
            <a:r>
              <a:rPr lang="ar-SA" dirty="0" smtClean="0"/>
              <a:t>مدى </a:t>
            </a:r>
            <a:r>
              <a:rPr lang="ar-SA" dirty="0" smtClean="0"/>
              <a:t>عدالة النظام في توزيع الناتج بين أفراده</a:t>
            </a:r>
            <a:r>
              <a:rPr lang="ar-SA" dirty="0" smtClean="0"/>
              <a:t>.</a:t>
            </a:r>
          </a:p>
          <a:p>
            <a:pPr marL="514350" indent="-514350" algn="r" rtl="1">
              <a:buFont typeface="+mj-lt"/>
              <a:buAutoNum type="arabicPeriod" startAt="3"/>
            </a:pPr>
            <a:endParaRPr lang="ar-SA" dirty="0" smtClean="0"/>
          </a:p>
          <a:p>
            <a:pPr marL="514350" indent="-514350" algn="r" rtl="1">
              <a:buFont typeface="+mj-lt"/>
              <a:buAutoNum type="arabicPeriod" startAt="4"/>
            </a:pPr>
            <a:r>
              <a:rPr lang="ar-SA" b="1" dirty="0" smtClean="0">
                <a:solidFill>
                  <a:schemeClr val="tx2"/>
                </a:solidFill>
              </a:rPr>
              <a:t>الاستقرار: </a:t>
            </a:r>
            <a:r>
              <a:rPr lang="ar-SA" dirty="0" smtClean="0"/>
              <a:t>كثرة </a:t>
            </a:r>
            <a:r>
              <a:rPr lang="ar-SA" dirty="0" smtClean="0"/>
              <a:t>أو قلة الهزات الاقتصادية وكيفية الخروج منها والتكاليف المترتبة على ذلك بالإضافة إلى كيفية تحقيق معدلات متدنية من البطالة أو التضخم.</a:t>
            </a:r>
          </a:p>
          <a:p>
            <a:pPr marL="0" indent="0" algn="r" rtl="1">
              <a:buNone/>
            </a:pPr>
            <a:endParaRPr lang="ar-SA" dirty="0" smtClean="0"/>
          </a:p>
          <a:p>
            <a:pPr marL="0" indent="0" algn="r" rtl="1">
              <a:buNone/>
            </a:pPr>
            <a:endParaRPr lang="ar-SA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بدور الراشد الحُميد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A325-4EDD-4312-A575-3569FBC3AA6F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3946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 smtClean="0"/>
              <a:t>الخلاصة: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/>
              <a:t>النظام </a:t>
            </a:r>
            <a:r>
              <a:rPr lang="ar-SA" dirty="0" smtClean="0"/>
              <a:t>الاقتصادي هو مجموعة </a:t>
            </a:r>
            <a:r>
              <a:rPr lang="ar-SA" dirty="0"/>
              <a:t>الأطر الفلسفية والمنهجية والتنظيمية التي تحدد وتنفذ القضايا المتعلقة بالإنتاج والاستهلاك والتوزيع</a:t>
            </a:r>
            <a:r>
              <a:rPr lang="ar-SA" dirty="0" smtClean="0"/>
              <a:t>.</a:t>
            </a:r>
            <a:endParaRPr lang="ar-SA" dirty="0" smtClean="0"/>
          </a:p>
          <a:p>
            <a:pPr algn="r" rtl="1"/>
            <a:r>
              <a:rPr lang="ar-SA" dirty="0" smtClean="0"/>
              <a:t>يعتمد </a:t>
            </a:r>
            <a:r>
              <a:rPr lang="ar-SA" dirty="0" smtClean="0"/>
              <a:t>تقييم أداء النظام الاقتصادي على مؤشرات عدة متداخلة منها النمو الاقتصادي والكفاءة والعدالة والاستقرار.</a:t>
            </a:r>
          </a:p>
          <a:p>
            <a:pPr algn="r" rtl="1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بدور الراشد الحُميد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A325-4EDD-4312-A575-3569FBC3AA6F}" type="slidenum">
              <a:rPr lang="en-GB" smtClean="0"/>
              <a:pPr/>
              <a:t>8</a:t>
            </a:fld>
            <a:endParaRPr lang="en-GB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71471" y="3786190"/>
          <a:ext cx="7786743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083"/>
                <a:gridCol w="2571768"/>
                <a:gridCol w="2428892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600" dirty="0" smtClean="0"/>
                        <a:t>النظام الاشتراكي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600" dirty="0" smtClean="0"/>
                        <a:t>النظام الرأسمالي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600" dirty="0" smtClean="0"/>
                        <a:t>وجه المقارنة</a:t>
                      </a:r>
                      <a:endParaRPr lang="en-US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600" dirty="0" smtClean="0"/>
                        <a:t>عامة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600" dirty="0" smtClean="0"/>
                        <a:t>خاصة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600" dirty="0" smtClean="0"/>
                        <a:t>ملكية موارد الإنتاج</a:t>
                      </a:r>
                      <a:endParaRPr lang="en-US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600" dirty="0" smtClean="0"/>
                        <a:t>عامة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600" dirty="0" smtClean="0"/>
                        <a:t>خاصة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600" dirty="0" smtClean="0"/>
                        <a:t>المصلحة</a:t>
                      </a:r>
                      <a:endParaRPr lang="en-US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600" dirty="0" smtClean="0"/>
                        <a:t>نظام التخطيط المركزي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600" dirty="0" smtClean="0"/>
                        <a:t>السوق و نظام الأسعار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600" dirty="0" smtClean="0"/>
                        <a:t>الدور الرئيسي</a:t>
                      </a:r>
                      <a:endParaRPr lang="en-US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600" dirty="0" smtClean="0"/>
                        <a:t>بمقدار العمل المبذول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600" dirty="0" smtClean="0"/>
                        <a:t>حسب</a:t>
                      </a:r>
                      <a:r>
                        <a:rPr lang="ar-SA" sz="2600" baseline="0" dirty="0" smtClean="0"/>
                        <a:t> المنافسة الكاملة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600" dirty="0" smtClean="0"/>
                        <a:t>التوزيع</a:t>
                      </a:r>
                      <a:endParaRPr lang="en-US" sz="2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4277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17508</TotalTime>
  <Words>490</Words>
  <Application>Microsoft Office PowerPoint</Application>
  <PresentationFormat>On-screen Show (4:3)</PresentationFormat>
  <Paragraphs>74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الفصل الثالث: الأنظمة الاقتصادية وتحليلها للمشكلة الاقتصادية</vt:lpstr>
      <vt:lpstr>النظام الاقتصادي:</vt:lpstr>
      <vt:lpstr>النظام الاقتصادي الرأسمالي Capitalism :</vt:lpstr>
      <vt:lpstr>النظام الاقتصادي الاشتراكي Socialism :</vt:lpstr>
      <vt:lpstr>معايير تقييم النظام الاقتصادي وسياساته:</vt:lpstr>
      <vt:lpstr>معايير تقييم النظام الاقتصادي وسياساته:</vt:lpstr>
      <vt:lpstr>معايير تقييم النظام الاقتصادي وسياساته:</vt:lpstr>
      <vt:lpstr>الخلاصة: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الثالث: الأنظمة الاقتصادية وتحليلها للمشكلة الاقتصادية</dc:title>
  <dc:creator>Bodour</dc:creator>
  <cp:lastModifiedBy>sare</cp:lastModifiedBy>
  <cp:revision>44</cp:revision>
  <dcterms:created xsi:type="dcterms:W3CDTF">2013-01-19T13:28:28Z</dcterms:created>
  <dcterms:modified xsi:type="dcterms:W3CDTF">2014-09-08T10:29:10Z</dcterms:modified>
</cp:coreProperties>
</file>