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59" r:id="rId5"/>
    <p:sldId id="261" r:id="rId6"/>
    <p:sldId id="262" r:id="rId7"/>
    <p:sldId id="263" r:id="rId8"/>
    <p:sldId id="264" r:id="rId9"/>
    <p:sldId id="265" r:id="rId10"/>
    <p:sldId id="267"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3" r:id="rId27"/>
    <p:sldId id="284" r:id="rId28"/>
    <p:sldId id="285" r:id="rId29"/>
    <p:sldId id="286" r:id="rId30"/>
    <p:sldId id="318" r:id="rId31"/>
    <p:sldId id="287" r:id="rId32"/>
    <p:sldId id="288" r:id="rId33"/>
    <p:sldId id="289" r:id="rId34"/>
    <p:sldId id="290" r:id="rId35"/>
    <p:sldId id="291" r:id="rId36"/>
    <p:sldId id="292" r:id="rId37"/>
    <p:sldId id="293" r:id="rId38"/>
    <p:sldId id="294" r:id="rId39"/>
    <p:sldId id="295" r:id="rId40"/>
    <p:sldId id="297" r:id="rId41"/>
    <p:sldId id="298" r:id="rId42"/>
    <p:sldId id="299" r:id="rId43"/>
    <p:sldId id="300" r:id="rId44"/>
    <p:sldId id="301" r:id="rId45"/>
    <p:sldId id="307" r:id="rId46"/>
    <p:sldId id="302" r:id="rId47"/>
    <p:sldId id="303" r:id="rId48"/>
    <p:sldId id="304" r:id="rId49"/>
    <p:sldId id="305" r:id="rId50"/>
    <p:sldId id="306" r:id="rId51"/>
    <p:sldId id="308" r:id="rId52"/>
    <p:sldId id="309" r:id="rId53"/>
    <p:sldId id="310" r:id="rId54"/>
    <p:sldId id="311" r:id="rId55"/>
    <p:sldId id="312" r:id="rId56"/>
    <p:sldId id="313" r:id="rId57"/>
    <p:sldId id="314" r:id="rId58"/>
    <p:sldId id="315" r:id="rId59"/>
    <p:sldId id="316" r:id="rId60"/>
    <p:sldId id="317"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CEA9B7-A853-4D2F-8565-C94D2227FE69}">
          <p14:sldIdLst>
            <p14:sldId id="257"/>
            <p14:sldId id="258"/>
            <p14:sldId id="260"/>
            <p14:sldId id="259"/>
            <p14:sldId id="261"/>
            <p14:sldId id="262"/>
            <p14:sldId id="263"/>
            <p14:sldId id="264"/>
            <p14:sldId id="265"/>
            <p14:sldId id="267"/>
            <p14:sldId id="266"/>
            <p14:sldId id="268"/>
            <p14:sldId id="269"/>
            <p14:sldId id="270"/>
            <p14:sldId id="271"/>
            <p14:sldId id="272"/>
            <p14:sldId id="273"/>
            <p14:sldId id="274"/>
            <p14:sldId id="275"/>
            <p14:sldId id="276"/>
            <p14:sldId id="277"/>
            <p14:sldId id="278"/>
            <p14:sldId id="279"/>
            <p14:sldId id="280"/>
            <p14:sldId id="282"/>
            <p14:sldId id="283"/>
            <p14:sldId id="284"/>
            <p14:sldId id="285"/>
            <p14:sldId id="286"/>
            <p14:sldId id="318"/>
            <p14:sldId id="287"/>
            <p14:sldId id="288"/>
            <p14:sldId id="289"/>
            <p14:sldId id="290"/>
            <p14:sldId id="291"/>
            <p14:sldId id="292"/>
            <p14:sldId id="293"/>
            <p14:sldId id="294"/>
            <p14:sldId id="295"/>
            <p14:sldId id="297"/>
            <p14:sldId id="298"/>
            <p14:sldId id="299"/>
            <p14:sldId id="300"/>
            <p14:sldId id="301"/>
            <p14:sldId id="307"/>
            <p14:sldId id="302"/>
            <p14:sldId id="303"/>
            <p14:sldId id="304"/>
            <p14:sldId id="305"/>
            <p14:sldId id="306"/>
            <p14:sldId id="308"/>
            <p14:sldId id="309"/>
            <p14:sldId id="310"/>
            <p14:sldId id="311"/>
            <p14:sldId id="312"/>
            <p14:sldId id="313"/>
            <p14:sldId id="314"/>
            <p14:sldId id="315"/>
            <p14:sldId id="316"/>
            <p14:sldId id="317"/>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ulaziz Alghamdi" initials="AA" lastIdx="1" clrIdx="0">
    <p:extLst>
      <p:ext uri="{19B8F6BF-5375-455C-9EA6-DF929625EA0E}">
        <p15:presenceInfo xmlns:p15="http://schemas.microsoft.com/office/powerpoint/2012/main" userId="647af25006cfea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94" autoAdjust="0"/>
  </p:normalViewPr>
  <p:slideViewPr>
    <p:cSldViewPr snapToGrid="0">
      <p:cViewPr varScale="1">
        <p:scale>
          <a:sx n="108" d="100"/>
          <a:sy n="108" d="100"/>
        </p:scale>
        <p:origin x="714" y="102"/>
      </p:cViewPr>
      <p:guideLst/>
    </p:cSldViewPr>
  </p:slideViewPr>
  <p:outlineViewPr>
    <p:cViewPr>
      <p:scale>
        <a:sx n="33" d="100"/>
        <a:sy n="33" d="100"/>
      </p:scale>
      <p:origin x="0" y="-8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A467-7AEF-4A76-ACC5-D249ACB494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3516C6-2D92-4CA8-BD48-CA985B151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8D1922-B7C5-4C3C-9470-1E50C5A18ABD}"/>
              </a:ext>
            </a:extLst>
          </p:cNvPr>
          <p:cNvSpPr>
            <a:spLocks noGrp="1"/>
          </p:cNvSpPr>
          <p:nvPr>
            <p:ph type="dt" sz="half" idx="10"/>
          </p:nvPr>
        </p:nvSpPr>
        <p:spPr/>
        <p:txBody>
          <a:bodyPr/>
          <a:lstStyle/>
          <a:p>
            <a:fld id="{FEAC1D00-E1A7-453C-9514-875BAF96CEB7}" type="datetimeFigureOut">
              <a:rPr lang="en-GB" smtClean="0"/>
              <a:t>07/11/2019</a:t>
            </a:fld>
            <a:endParaRPr lang="en-GB"/>
          </a:p>
        </p:txBody>
      </p:sp>
      <p:sp>
        <p:nvSpPr>
          <p:cNvPr id="5" name="Footer Placeholder 4">
            <a:extLst>
              <a:ext uri="{FF2B5EF4-FFF2-40B4-BE49-F238E27FC236}">
                <a16:creationId xmlns:a16="http://schemas.microsoft.com/office/drawing/2014/main" id="{D4E883D4-D9F4-4197-9A53-563E12C440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F94F52-5FCF-4CC3-BDF0-C54F4F21A7CD}"/>
              </a:ext>
            </a:extLst>
          </p:cNvPr>
          <p:cNvSpPr>
            <a:spLocks noGrp="1"/>
          </p:cNvSpPr>
          <p:nvPr>
            <p:ph type="sldNum" sz="quarter" idx="12"/>
          </p:nvPr>
        </p:nvSpPr>
        <p:spPr/>
        <p:txBody>
          <a:bodyPr/>
          <a:lstStyle/>
          <a:p>
            <a:fld id="{67B5D489-B302-4C56-887C-F1457CDB630E}" type="slidenum">
              <a:rPr lang="en-GB" smtClean="0"/>
              <a:t>‹#›</a:t>
            </a:fld>
            <a:endParaRPr lang="en-GB"/>
          </a:p>
        </p:txBody>
      </p:sp>
    </p:spTree>
    <p:extLst>
      <p:ext uri="{BB962C8B-B14F-4D97-AF65-F5344CB8AC3E}">
        <p14:creationId xmlns:p14="http://schemas.microsoft.com/office/powerpoint/2010/main" val="1318088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71D1A-13F3-4CF8-A387-D4B442C4814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DCE31F-C959-4F2B-82C8-EF6872AB4A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429C07-AA7D-413C-81E6-0D5F7A6BD2C0}"/>
              </a:ext>
            </a:extLst>
          </p:cNvPr>
          <p:cNvSpPr>
            <a:spLocks noGrp="1"/>
          </p:cNvSpPr>
          <p:nvPr>
            <p:ph type="dt" sz="half" idx="10"/>
          </p:nvPr>
        </p:nvSpPr>
        <p:spPr/>
        <p:txBody>
          <a:bodyPr/>
          <a:lstStyle/>
          <a:p>
            <a:fld id="{FEAC1D00-E1A7-453C-9514-875BAF96CEB7}" type="datetimeFigureOut">
              <a:rPr lang="en-GB" smtClean="0"/>
              <a:t>07/11/2019</a:t>
            </a:fld>
            <a:endParaRPr lang="en-GB"/>
          </a:p>
        </p:txBody>
      </p:sp>
      <p:sp>
        <p:nvSpPr>
          <p:cNvPr id="5" name="Footer Placeholder 4">
            <a:extLst>
              <a:ext uri="{FF2B5EF4-FFF2-40B4-BE49-F238E27FC236}">
                <a16:creationId xmlns:a16="http://schemas.microsoft.com/office/drawing/2014/main" id="{3BA5467F-BB3A-44BE-95DA-E7EB07E701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41D6D2-A196-4A9E-AD70-8ADD4805B45D}"/>
              </a:ext>
            </a:extLst>
          </p:cNvPr>
          <p:cNvSpPr>
            <a:spLocks noGrp="1"/>
          </p:cNvSpPr>
          <p:nvPr>
            <p:ph type="sldNum" sz="quarter" idx="12"/>
          </p:nvPr>
        </p:nvSpPr>
        <p:spPr/>
        <p:txBody>
          <a:bodyPr/>
          <a:lstStyle/>
          <a:p>
            <a:fld id="{67B5D489-B302-4C56-887C-F1457CDB630E}" type="slidenum">
              <a:rPr lang="en-GB" smtClean="0"/>
              <a:t>‹#›</a:t>
            </a:fld>
            <a:endParaRPr lang="en-GB"/>
          </a:p>
        </p:txBody>
      </p:sp>
    </p:spTree>
    <p:extLst>
      <p:ext uri="{BB962C8B-B14F-4D97-AF65-F5344CB8AC3E}">
        <p14:creationId xmlns:p14="http://schemas.microsoft.com/office/powerpoint/2010/main" val="54013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56EA84-27B3-4054-B9B1-B00F0DD956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0111AE-FBAB-41C6-B945-25DA0B1270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E14913-1AE8-4A33-A5B4-8017CA0BE9D3}"/>
              </a:ext>
            </a:extLst>
          </p:cNvPr>
          <p:cNvSpPr>
            <a:spLocks noGrp="1"/>
          </p:cNvSpPr>
          <p:nvPr>
            <p:ph type="dt" sz="half" idx="10"/>
          </p:nvPr>
        </p:nvSpPr>
        <p:spPr/>
        <p:txBody>
          <a:bodyPr/>
          <a:lstStyle/>
          <a:p>
            <a:fld id="{FEAC1D00-E1A7-453C-9514-875BAF96CEB7}" type="datetimeFigureOut">
              <a:rPr lang="en-GB" smtClean="0"/>
              <a:t>07/11/2019</a:t>
            </a:fld>
            <a:endParaRPr lang="en-GB"/>
          </a:p>
        </p:txBody>
      </p:sp>
      <p:sp>
        <p:nvSpPr>
          <p:cNvPr id="5" name="Footer Placeholder 4">
            <a:extLst>
              <a:ext uri="{FF2B5EF4-FFF2-40B4-BE49-F238E27FC236}">
                <a16:creationId xmlns:a16="http://schemas.microsoft.com/office/drawing/2014/main" id="{EBFA293E-FC81-404C-946D-359990BC77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E1896A-E2F5-46CB-9D63-D46DFE3AE414}"/>
              </a:ext>
            </a:extLst>
          </p:cNvPr>
          <p:cNvSpPr>
            <a:spLocks noGrp="1"/>
          </p:cNvSpPr>
          <p:nvPr>
            <p:ph type="sldNum" sz="quarter" idx="12"/>
          </p:nvPr>
        </p:nvSpPr>
        <p:spPr/>
        <p:txBody>
          <a:bodyPr/>
          <a:lstStyle/>
          <a:p>
            <a:fld id="{67B5D489-B302-4C56-887C-F1457CDB630E}" type="slidenum">
              <a:rPr lang="en-GB" smtClean="0"/>
              <a:t>‹#›</a:t>
            </a:fld>
            <a:endParaRPr lang="en-GB"/>
          </a:p>
        </p:txBody>
      </p:sp>
    </p:spTree>
    <p:extLst>
      <p:ext uri="{BB962C8B-B14F-4D97-AF65-F5344CB8AC3E}">
        <p14:creationId xmlns:p14="http://schemas.microsoft.com/office/powerpoint/2010/main" val="2176621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DF710-9860-4463-89D4-046CC90910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ED94B9-82AE-413C-AC0B-1F01B5C82E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6CD312-BB07-4880-AA9E-EB50254A9361}"/>
              </a:ext>
            </a:extLst>
          </p:cNvPr>
          <p:cNvSpPr>
            <a:spLocks noGrp="1"/>
          </p:cNvSpPr>
          <p:nvPr>
            <p:ph type="dt" sz="half" idx="10"/>
          </p:nvPr>
        </p:nvSpPr>
        <p:spPr/>
        <p:txBody>
          <a:bodyPr/>
          <a:lstStyle/>
          <a:p>
            <a:fld id="{FEAC1D00-E1A7-453C-9514-875BAF96CEB7}" type="datetimeFigureOut">
              <a:rPr lang="en-GB" smtClean="0"/>
              <a:t>07/11/2019</a:t>
            </a:fld>
            <a:endParaRPr lang="en-GB"/>
          </a:p>
        </p:txBody>
      </p:sp>
      <p:sp>
        <p:nvSpPr>
          <p:cNvPr id="5" name="Footer Placeholder 4">
            <a:extLst>
              <a:ext uri="{FF2B5EF4-FFF2-40B4-BE49-F238E27FC236}">
                <a16:creationId xmlns:a16="http://schemas.microsoft.com/office/drawing/2014/main" id="{78013044-53EC-477B-AF77-34415709E9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1EF48F-EDFB-4DC8-BC62-54F8A0AD196B}"/>
              </a:ext>
            </a:extLst>
          </p:cNvPr>
          <p:cNvSpPr>
            <a:spLocks noGrp="1"/>
          </p:cNvSpPr>
          <p:nvPr>
            <p:ph type="sldNum" sz="quarter" idx="12"/>
          </p:nvPr>
        </p:nvSpPr>
        <p:spPr/>
        <p:txBody>
          <a:bodyPr/>
          <a:lstStyle/>
          <a:p>
            <a:fld id="{67B5D489-B302-4C56-887C-F1457CDB630E}" type="slidenum">
              <a:rPr lang="en-GB" smtClean="0"/>
              <a:t>‹#›</a:t>
            </a:fld>
            <a:endParaRPr lang="en-GB"/>
          </a:p>
        </p:txBody>
      </p:sp>
    </p:spTree>
    <p:extLst>
      <p:ext uri="{BB962C8B-B14F-4D97-AF65-F5344CB8AC3E}">
        <p14:creationId xmlns:p14="http://schemas.microsoft.com/office/powerpoint/2010/main" val="228031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B762C-4D07-454B-95B6-69BE20B822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F478512-7C39-4A84-B5CC-C8766137F3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8FFAA-A386-43B6-A6C8-0FF8C0C1CA43}"/>
              </a:ext>
            </a:extLst>
          </p:cNvPr>
          <p:cNvSpPr>
            <a:spLocks noGrp="1"/>
          </p:cNvSpPr>
          <p:nvPr>
            <p:ph type="dt" sz="half" idx="10"/>
          </p:nvPr>
        </p:nvSpPr>
        <p:spPr/>
        <p:txBody>
          <a:bodyPr/>
          <a:lstStyle/>
          <a:p>
            <a:fld id="{FEAC1D00-E1A7-453C-9514-875BAF96CEB7}" type="datetimeFigureOut">
              <a:rPr lang="en-GB" smtClean="0"/>
              <a:t>07/11/2019</a:t>
            </a:fld>
            <a:endParaRPr lang="en-GB"/>
          </a:p>
        </p:txBody>
      </p:sp>
      <p:sp>
        <p:nvSpPr>
          <p:cNvPr id="5" name="Footer Placeholder 4">
            <a:extLst>
              <a:ext uri="{FF2B5EF4-FFF2-40B4-BE49-F238E27FC236}">
                <a16:creationId xmlns:a16="http://schemas.microsoft.com/office/drawing/2014/main" id="{AFD73D4D-4689-4FF4-9A1A-6D7793BF04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14BA7F-BE98-42E9-9B48-F24875E82794}"/>
              </a:ext>
            </a:extLst>
          </p:cNvPr>
          <p:cNvSpPr>
            <a:spLocks noGrp="1"/>
          </p:cNvSpPr>
          <p:nvPr>
            <p:ph type="sldNum" sz="quarter" idx="12"/>
          </p:nvPr>
        </p:nvSpPr>
        <p:spPr/>
        <p:txBody>
          <a:bodyPr/>
          <a:lstStyle/>
          <a:p>
            <a:fld id="{67B5D489-B302-4C56-887C-F1457CDB630E}" type="slidenum">
              <a:rPr lang="en-GB" smtClean="0"/>
              <a:t>‹#›</a:t>
            </a:fld>
            <a:endParaRPr lang="en-GB"/>
          </a:p>
        </p:txBody>
      </p:sp>
    </p:spTree>
    <p:extLst>
      <p:ext uri="{BB962C8B-B14F-4D97-AF65-F5344CB8AC3E}">
        <p14:creationId xmlns:p14="http://schemas.microsoft.com/office/powerpoint/2010/main" val="3039134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8F3F-45B8-4D2F-85C7-AC9B24FB28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B71BEA-C834-47EC-93E6-6939407990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66134C-B37D-4E95-AE31-89FB7C9751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21CC85-BEC8-491B-9A99-4083F238BE8C}"/>
              </a:ext>
            </a:extLst>
          </p:cNvPr>
          <p:cNvSpPr>
            <a:spLocks noGrp="1"/>
          </p:cNvSpPr>
          <p:nvPr>
            <p:ph type="dt" sz="half" idx="10"/>
          </p:nvPr>
        </p:nvSpPr>
        <p:spPr/>
        <p:txBody>
          <a:bodyPr/>
          <a:lstStyle/>
          <a:p>
            <a:fld id="{FEAC1D00-E1A7-453C-9514-875BAF96CEB7}" type="datetimeFigureOut">
              <a:rPr lang="en-GB" smtClean="0"/>
              <a:t>07/11/2019</a:t>
            </a:fld>
            <a:endParaRPr lang="en-GB"/>
          </a:p>
        </p:txBody>
      </p:sp>
      <p:sp>
        <p:nvSpPr>
          <p:cNvPr id="6" name="Footer Placeholder 5">
            <a:extLst>
              <a:ext uri="{FF2B5EF4-FFF2-40B4-BE49-F238E27FC236}">
                <a16:creationId xmlns:a16="http://schemas.microsoft.com/office/drawing/2014/main" id="{4CD3FB79-BED8-4040-A5CB-89C6AA8BB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86017B-59E8-4A51-A5C3-935284EE140E}"/>
              </a:ext>
            </a:extLst>
          </p:cNvPr>
          <p:cNvSpPr>
            <a:spLocks noGrp="1"/>
          </p:cNvSpPr>
          <p:nvPr>
            <p:ph type="sldNum" sz="quarter" idx="12"/>
          </p:nvPr>
        </p:nvSpPr>
        <p:spPr/>
        <p:txBody>
          <a:bodyPr/>
          <a:lstStyle/>
          <a:p>
            <a:fld id="{67B5D489-B302-4C56-887C-F1457CDB630E}" type="slidenum">
              <a:rPr lang="en-GB" smtClean="0"/>
              <a:t>‹#›</a:t>
            </a:fld>
            <a:endParaRPr lang="en-GB"/>
          </a:p>
        </p:txBody>
      </p:sp>
    </p:spTree>
    <p:extLst>
      <p:ext uri="{BB962C8B-B14F-4D97-AF65-F5344CB8AC3E}">
        <p14:creationId xmlns:p14="http://schemas.microsoft.com/office/powerpoint/2010/main" val="358979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43254-AE6B-469D-ABCD-6B0D5E1F97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47836F-BA0C-4E48-B43B-8A372A15D3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F4024F-77AF-4119-B726-996E3FD44B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389D46-349B-4CD4-88AF-91F4203125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F8DB03-8DBA-4339-8599-81427F92E1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85448D-5A19-4111-9D8D-F2827C6B3E38}"/>
              </a:ext>
            </a:extLst>
          </p:cNvPr>
          <p:cNvSpPr>
            <a:spLocks noGrp="1"/>
          </p:cNvSpPr>
          <p:nvPr>
            <p:ph type="dt" sz="half" idx="10"/>
          </p:nvPr>
        </p:nvSpPr>
        <p:spPr/>
        <p:txBody>
          <a:bodyPr/>
          <a:lstStyle/>
          <a:p>
            <a:fld id="{FEAC1D00-E1A7-453C-9514-875BAF96CEB7}" type="datetimeFigureOut">
              <a:rPr lang="en-GB" smtClean="0"/>
              <a:t>07/11/2019</a:t>
            </a:fld>
            <a:endParaRPr lang="en-GB"/>
          </a:p>
        </p:txBody>
      </p:sp>
      <p:sp>
        <p:nvSpPr>
          <p:cNvPr id="8" name="Footer Placeholder 7">
            <a:extLst>
              <a:ext uri="{FF2B5EF4-FFF2-40B4-BE49-F238E27FC236}">
                <a16:creationId xmlns:a16="http://schemas.microsoft.com/office/drawing/2014/main" id="{08A9CB02-575C-4CA6-A6A1-6881EC264F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60A5BF-F630-4944-B67A-AFDFC75FD27A}"/>
              </a:ext>
            </a:extLst>
          </p:cNvPr>
          <p:cNvSpPr>
            <a:spLocks noGrp="1"/>
          </p:cNvSpPr>
          <p:nvPr>
            <p:ph type="sldNum" sz="quarter" idx="12"/>
          </p:nvPr>
        </p:nvSpPr>
        <p:spPr/>
        <p:txBody>
          <a:bodyPr/>
          <a:lstStyle/>
          <a:p>
            <a:fld id="{67B5D489-B302-4C56-887C-F1457CDB630E}" type="slidenum">
              <a:rPr lang="en-GB" smtClean="0"/>
              <a:t>‹#›</a:t>
            </a:fld>
            <a:endParaRPr lang="en-GB"/>
          </a:p>
        </p:txBody>
      </p:sp>
    </p:spTree>
    <p:extLst>
      <p:ext uri="{BB962C8B-B14F-4D97-AF65-F5344CB8AC3E}">
        <p14:creationId xmlns:p14="http://schemas.microsoft.com/office/powerpoint/2010/main" val="41311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9137-0B92-40F0-B951-DCCD8D1396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B963C8-656C-41B4-B9E6-AB0D6A5621CA}"/>
              </a:ext>
            </a:extLst>
          </p:cNvPr>
          <p:cNvSpPr>
            <a:spLocks noGrp="1"/>
          </p:cNvSpPr>
          <p:nvPr>
            <p:ph type="dt" sz="half" idx="10"/>
          </p:nvPr>
        </p:nvSpPr>
        <p:spPr/>
        <p:txBody>
          <a:bodyPr/>
          <a:lstStyle/>
          <a:p>
            <a:fld id="{FEAC1D00-E1A7-453C-9514-875BAF96CEB7}" type="datetimeFigureOut">
              <a:rPr lang="en-GB" smtClean="0"/>
              <a:t>07/11/2019</a:t>
            </a:fld>
            <a:endParaRPr lang="en-GB"/>
          </a:p>
        </p:txBody>
      </p:sp>
      <p:sp>
        <p:nvSpPr>
          <p:cNvPr id="4" name="Footer Placeholder 3">
            <a:extLst>
              <a:ext uri="{FF2B5EF4-FFF2-40B4-BE49-F238E27FC236}">
                <a16:creationId xmlns:a16="http://schemas.microsoft.com/office/drawing/2014/main" id="{9E6F8EE4-7EE9-4739-952E-75005C221F4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267E417-DCC0-429F-A07B-EC134D5528CF}"/>
              </a:ext>
            </a:extLst>
          </p:cNvPr>
          <p:cNvSpPr>
            <a:spLocks noGrp="1"/>
          </p:cNvSpPr>
          <p:nvPr>
            <p:ph type="sldNum" sz="quarter" idx="12"/>
          </p:nvPr>
        </p:nvSpPr>
        <p:spPr/>
        <p:txBody>
          <a:bodyPr/>
          <a:lstStyle/>
          <a:p>
            <a:fld id="{67B5D489-B302-4C56-887C-F1457CDB630E}" type="slidenum">
              <a:rPr lang="en-GB" smtClean="0"/>
              <a:t>‹#›</a:t>
            </a:fld>
            <a:endParaRPr lang="en-GB"/>
          </a:p>
        </p:txBody>
      </p:sp>
    </p:spTree>
    <p:extLst>
      <p:ext uri="{BB962C8B-B14F-4D97-AF65-F5344CB8AC3E}">
        <p14:creationId xmlns:p14="http://schemas.microsoft.com/office/powerpoint/2010/main" val="366165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4FE844-7FE4-47E5-8821-66EF422F8F98}"/>
              </a:ext>
            </a:extLst>
          </p:cNvPr>
          <p:cNvSpPr>
            <a:spLocks noGrp="1"/>
          </p:cNvSpPr>
          <p:nvPr>
            <p:ph type="dt" sz="half" idx="10"/>
          </p:nvPr>
        </p:nvSpPr>
        <p:spPr/>
        <p:txBody>
          <a:bodyPr/>
          <a:lstStyle/>
          <a:p>
            <a:fld id="{FEAC1D00-E1A7-453C-9514-875BAF96CEB7}" type="datetimeFigureOut">
              <a:rPr lang="en-GB" smtClean="0"/>
              <a:t>07/11/2019</a:t>
            </a:fld>
            <a:endParaRPr lang="en-GB"/>
          </a:p>
        </p:txBody>
      </p:sp>
      <p:sp>
        <p:nvSpPr>
          <p:cNvPr id="3" name="Footer Placeholder 2">
            <a:extLst>
              <a:ext uri="{FF2B5EF4-FFF2-40B4-BE49-F238E27FC236}">
                <a16:creationId xmlns:a16="http://schemas.microsoft.com/office/drawing/2014/main" id="{47A4BE9B-AF58-43A9-B001-17BD97DF174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2B89A8-9159-4025-960D-168FCA403E0E}"/>
              </a:ext>
            </a:extLst>
          </p:cNvPr>
          <p:cNvSpPr>
            <a:spLocks noGrp="1"/>
          </p:cNvSpPr>
          <p:nvPr>
            <p:ph type="sldNum" sz="quarter" idx="12"/>
          </p:nvPr>
        </p:nvSpPr>
        <p:spPr/>
        <p:txBody>
          <a:bodyPr/>
          <a:lstStyle/>
          <a:p>
            <a:fld id="{67B5D489-B302-4C56-887C-F1457CDB630E}" type="slidenum">
              <a:rPr lang="en-GB" smtClean="0"/>
              <a:t>‹#›</a:t>
            </a:fld>
            <a:endParaRPr lang="en-GB"/>
          </a:p>
        </p:txBody>
      </p:sp>
    </p:spTree>
    <p:extLst>
      <p:ext uri="{BB962C8B-B14F-4D97-AF65-F5344CB8AC3E}">
        <p14:creationId xmlns:p14="http://schemas.microsoft.com/office/powerpoint/2010/main" val="1173929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1E95-61E0-49D2-A0F1-1A674AFED1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F50CAF-2673-4761-951B-F6E1F098DF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C20E711-ABE2-432B-93E9-EE9B3078FA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15387-13B6-4B4B-839A-78481929E325}"/>
              </a:ext>
            </a:extLst>
          </p:cNvPr>
          <p:cNvSpPr>
            <a:spLocks noGrp="1"/>
          </p:cNvSpPr>
          <p:nvPr>
            <p:ph type="dt" sz="half" idx="10"/>
          </p:nvPr>
        </p:nvSpPr>
        <p:spPr/>
        <p:txBody>
          <a:bodyPr/>
          <a:lstStyle/>
          <a:p>
            <a:fld id="{FEAC1D00-E1A7-453C-9514-875BAF96CEB7}" type="datetimeFigureOut">
              <a:rPr lang="en-GB" smtClean="0"/>
              <a:t>07/11/2019</a:t>
            </a:fld>
            <a:endParaRPr lang="en-GB"/>
          </a:p>
        </p:txBody>
      </p:sp>
      <p:sp>
        <p:nvSpPr>
          <p:cNvPr id="6" name="Footer Placeholder 5">
            <a:extLst>
              <a:ext uri="{FF2B5EF4-FFF2-40B4-BE49-F238E27FC236}">
                <a16:creationId xmlns:a16="http://schemas.microsoft.com/office/drawing/2014/main" id="{930A2E5B-19A2-4485-95BC-96EE22146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7D831E-BDC7-49A6-8E07-43448EADE132}"/>
              </a:ext>
            </a:extLst>
          </p:cNvPr>
          <p:cNvSpPr>
            <a:spLocks noGrp="1"/>
          </p:cNvSpPr>
          <p:nvPr>
            <p:ph type="sldNum" sz="quarter" idx="12"/>
          </p:nvPr>
        </p:nvSpPr>
        <p:spPr/>
        <p:txBody>
          <a:bodyPr/>
          <a:lstStyle/>
          <a:p>
            <a:fld id="{67B5D489-B302-4C56-887C-F1457CDB630E}" type="slidenum">
              <a:rPr lang="en-GB" smtClean="0"/>
              <a:t>‹#›</a:t>
            </a:fld>
            <a:endParaRPr lang="en-GB"/>
          </a:p>
        </p:txBody>
      </p:sp>
    </p:spTree>
    <p:extLst>
      <p:ext uri="{BB962C8B-B14F-4D97-AF65-F5344CB8AC3E}">
        <p14:creationId xmlns:p14="http://schemas.microsoft.com/office/powerpoint/2010/main" val="250765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0C049-2245-4B12-8B55-F2DAE4E106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ECD1CF-EDC2-4089-949C-BD30C6763F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4C92775-43B3-43FF-893E-74088DFE8A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28283A-6B40-4648-BCFD-97A9965F94F3}"/>
              </a:ext>
            </a:extLst>
          </p:cNvPr>
          <p:cNvSpPr>
            <a:spLocks noGrp="1"/>
          </p:cNvSpPr>
          <p:nvPr>
            <p:ph type="dt" sz="half" idx="10"/>
          </p:nvPr>
        </p:nvSpPr>
        <p:spPr/>
        <p:txBody>
          <a:bodyPr/>
          <a:lstStyle/>
          <a:p>
            <a:fld id="{FEAC1D00-E1A7-453C-9514-875BAF96CEB7}" type="datetimeFigureOut">
              <a:rPr lang="en-GB" smtClean="0"/>
              <a:t>07/11/2019</a:t>
            </a:fld>
            <a:endParaRPr lang="en-GB"/>
          </a:p>
        </p:txBody>
      </p:sp>
      <p:sp>
        <p:nvSpPr>
          <p:cNvPr id="6" name="Footer Placeholder 5">
            <a:extLst>
              <a:ext uri="{FF2B5EF4-FFF2-40B4-BE49-F238E27FC236}">
                <a16:creationId xmlns:a16="http://schemas.microsoft.com/office/drawing/2014/main" id="{D01D72D3-C5CB-41BB-8951-37EBDD9AC9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B4B66A-4CEC-4471-8490-E0CBD00DD9B9}"/>
              </a:ext>
            </a:extLst>
          </p:cNvPr>
          <p:cNvSpPr>
            <a:spLocks noGrp="1"/>
          </p:cNvSpPr>
          <p:nvPr>
            <p:ph type="sldNum" sz="quarter" idx="12"/>
          </p:nvPr>
        </p:nvSpPr>
        <p:spPr/>
        <p:txBody>
          <a:bodyPr/>
          <a:lstStyle/>
          <a:p>
            <a:fld id="{67B5D489-B302-4C56-887C-F1457CDB630E}" type="slidenum">
              <a:rPr lang="en-GB" smtClean="0"/>
              <a:t>‹#›</a:t>
            </a:fld>
            <a:endParaRPr lang="en-GB"/>
          </a:p>
        </p:txBody>
      </p:sp>
    </p:spTree>
    <p:extLst>
      <p:ext uri="{BB962C8B-B14F-4D97-AF65-F5344CB8AC3E}">
        <p14:creationId xmlns:p14="http://schemas.microsoft.com/office/powerpoint/2010/main" val="326732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83FAA1-D50A-45CD-A730-0E4075CB5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CEDE08-57C5-4A96-948E-FCFBAF5D5E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0081A4-E75A-4E01-B909-B0583927C1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C1D00-E1A7-453C-9514-875BAF96CEB7}" type="datetimeFigureOut">
              <a:rPr lang="en-GB" smtClean="0"/>
              <a:t>07/11/2019</a:t>
            </a:fld>
            <a:endParaRPr lang="en-GB"/>
          </a:p>
        </p:txBody>
      </p:sp>
      <p:sp>
        <p:nvSpPr>
          <p:cNvPr id="5" name="Footer Placeholder 4">
            <a:extLst>
              <a:ext uri="{FF2B5EF4-FFF2-40B4-BE49-F238E27FC236}">
                <a16:creationId xmlns:a16="http://schemas.microsoft.com/office/drawing/2014/main" id="{3FA6280C-B902-4AA8-98C7-97F1E61CD7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5BDB8F4-FB7D-475B-9DDA-AF034C093E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5D489-B302-4C56-887C-F1457CDB630E}" type="slidenum">
              <a:rPr lang="en-GB" smtClean="0"/>
              <a:t>‹#›</a:t>
            </a:fld>
            <a:endParaRPr lang="en-GB"/>
          </a:p>
        </p:txBody>
      </p:sp>
    </p:spTree>
    <p:extLst>
      <p:ext uri="{BB962C8B-B14F-4D97-AF65-F5344CB8AC3E}">
        <p14:creationId xmlns:p14="http://schemas.microsoft.com/office/powerpoint/2010/main" val="2643910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7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7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com.sa/url?sa=i&amp;rct=j&amp;q=&amp;esrc=s&amp;source=images&amp;cd=&amp;cad=rja&amp;uact=8&amp;ved=0ahUKEwiYo_-y6ZHPAhUDbBoKHQRfDYkQjRwIBw&amp;url=https://zoomapps.wordpress.com/2015/05/12/what-is-the-relationship-between-the-second-law-of-thermodynamics-and-entropy/&amp;psig=AFQjCNGHju0W3fps7JpH3meM9ZLOFcf3-g&amp;ust=1474044357777429" TargetMode="Externa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3B7886-7D43-4A10-A463-31663D8958F2}"/>
              </a:ext>
            </a:extLst>
          </p:cNvPr>
          <p:cNvSpPr txBox="1"/>
          <p:nvPr/>
        </p:nvSpPr>
        <p:spPr>
          <a:xfrm>
            <a:off x="454070" y="1690062"/>
            <a:ext cx="11283859" cy="3477875"/>
          </a:xfrm>
          <a:prstGeom prst="rect">
            <a:avLst/>
          </a:prstGeom>
          <a:noFill/>
        </p:spPr>
        <p:txBody>
          <a:bodyPr wrap="none" rtlCol="0">
            <a:spAutoFit/>
          </a:bodyPr>
          <a:lstStyle/>
          <a:p>
            <a:pPr algn="ctr"/>
            <a:r>
              <a:rPr lang="en-US" sz="4400" dirty="0"/>
              <a:t>Chapter 5</a:t>
            </a:r>
          </a:p>
          <a:p>
            <a:pPr algn="ctr"/>
            <a:endParaRPr lang="en-US" sz="4400" dirty="0"/>
          </a:p>
          <a:p>
            <a:pPr algn="ctr"/>
            <a:r>
              <a:rPr lang="en-US" sz="4400" b="1" dirty="0">
                <a:solidFill>
                  <a:srgbClr val="FF0000"/>
                </a:solidFill>
              </a:rPr>
              <a:t>Entropy (s) </a:t>
            </a:r>
          </a:p>
          <a:p>
            <a:pPr algn="ctr"/>
            <a:r>
              <a:rPr lang="en-US" sz="4400" b="1" dirty="0">
                <a:solidFill>
                  <a:srgbClr val="FF0000"/>
                </a:solidFill>
              </a:rPr>
              <a:t>And</a:t>
            </a:r>
          </a:p>
          <a:p>
            <a:pPr algn="ctr"/>
            <a:r>
              <a:rPr lang="en-US" sz="4400" b="1" dirty="0">
                <a:solidFill>
                  <a:srgbClr val="FF0000"/>
                </a:solidFill>
              </a:rPr>
              <a:t>The Second and Third Laws of Thermodynamics</a:t>
            </a:r>
            <a:endParaRPr lang="en-GB" sz="4400" b="1" dirty="0">
              <a:solidFill>
                <a:srgbClr val="FF0000"/>
              </a:solidFill>
            </a:endParaRPr>
          </a:p>
        </p:txBody>
      </p:sp>
    </p:spTree>
    <p:extLst>
      <p:ext uri="{BB962C8B-B14F-4D97-AF65-F5344CB8AC3E}">
        <p14:creationId xmlns:p14="http://schemas.microsoft.com/office/powerpoint/2010/main" val="120997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he diagram shows a schematic representation of a system that goes from state one with entropy S sub one to state two with entropy S sub two. The two states are shown as two circles drawn a distance apart. Two arrows represent two different processes to take the system from state one to state two. A straight arrow pointing from state one to state two shows a reversible process. The change in entropy for this process is given by delta S equals Q divided by T. The second process is marked as a curving arrow from state one to state two, showing an irreversible process. The change in entropy for this process is given by delta S sub irreversible equals delta S sub reversible equals S sub two minus S sub one.">
            <a:extLst>
              <a:ext uri="{FF2B5EF4-FFF2-40B4-BE49-F238E27FC236}">
                <a16:creationId xmlns:a16="http://schemas.microsoft.com/office/drawing/2014/main" id="{1EE8D532-4C67-4306-97C2-8EB1415BA1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41721" y="502023"/>
            <a:ext cx="3454216" cy="30051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F314640-2D5B-4B06-8046-DA22A49B4A11}"/>
              </a:ext>
            </a:extLst>
          </p:cNvPr>
          <p:cNvSpPr/>
          <p:nvPr/>
        </p:nvSpPr>
        <p:spPr>
          <a:xfrm>
            <a:off x="896471" y="3827946"/>
            <a:ext cx="10578353" cy="2805063"/>
          </a:xfrm>
          <a:prstGeom prst="rect">
            <a:avLst/>
          </a:prstGeom>
        </p:spPr>
        <p:txBody>
          <a:bodyPr wrap="square">
            <a:spAutoFit/>
          </a:bodyPr>
          <a:lstStyle/>
          <a:p>
            <a:pPr algn="just">
              <a:lnSpc>
                <a:spcPct val="150000"/>
              </a:lnSpc>
            </a:pPr>
            <a:r>
              <a:rPr lang="en-US" altLang="zh-CN" sz="2400" dirty="0"/>
              <a:t>Although the relation: S = (Q/T) applies to </a:t>
            </a:r>
            <a:r>
              <a:rPr lang="en-US" altLang="zh-CN" sz="2400" dirty="0">
                <a:solidFill>
                  <a:srgbClr val="00B050"/>
                </a:solidFill>
              </a:rPr>
              <a:t>reversible processes</a:t>
            </a:r>
            <a:r>
              <a:rPr lang="en-US" altLang="zh-CN" sz="2400" dirty="0"/>
              <a:t>, it can be used </a:t>
            </a:r>
            <a:r>
              <a:rPr lang="en-US" sz="2400" dirty="0"/>
              <a:t>to find the entropy change for an </a:t>
            </a:r>
            <a:r>
              <a:rPr lang="en-US" sz="2400" dirty="0">
                <a:solidFill>
                  <a:srgbClr val="00B050"/>
                </a:solidFill>
              </a:rPr>
              <a:t>irreversible process </a:t>
            </a:r>
            <a:r>
              <a:rPr lang="en-US" sz="2400" dirty="0"/>
              <a:t>occurring in a closed system, just replace that process with any reversible process that connects the same initial and final states – entropy is state function - and calculate the entropy change for this reversible process.</a:t>
            </a:r>
            <a:endParaRPr lang="en-GB" sz="2400" dirty="0"/>
          </a:p>
        </p:txBody>
      </p:sp>
    </p:spTree>
    <p:extLst>
      <p:ext uri="{BB962C8B-B14F-4D97-AF65-F5344CB8AC3E}">
        <p14:creationId xmlns:p14="http://schemas.microsoft.com/office/powerpoint/2010/main" val="53781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4A04C6-66A3-43C5-963A-43A93DFC1CB0}"/>
              </a:ext>
            </a:extLst>
          </p:cNvPr>
          <p:cNvSpPr txBox="1"/>
          <p:nvPr/>
        </p:nvSpPr>
        <p:spPr>
          <a:xfrm>
            <a:off x="1129553" y="582705"/>
            <a:ext cx="7893058" cy="5755422"/>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solidFill>
                  <a:srgbClr val="FF0000"/>
                </a:solidFill>
              </a:rPr>
              <a:t>Entropy change: reversible process (ideal)</a:t>
            </a:r>
          </a:p>
          <a:p>
            <a:endParaRPr lang="en-US" sz="2400" dirty="0"/>
          </a:p>
          <a:p>
            <a:r>
              <a:rPr lang="en-GB" sz="2400" dirty="0"/>
              <a:t>The entropy of universe does not change for reversible proses</a:t>
            </a:r>
          </a:p>
          <a:p>
            <a:endParaRPr lang="en-GB" sz="2400" dirty="0"/>
          </a:p>
          <a:p>
            <a:r>
              <a:rPr lang="en-GB" sz="2400" dirty="0"/>
              <a:t>∆</a:t>
            </a:r>
            <a:r>
              <a:rPr lang="en-GB" sz="2400" dirty="0" err="1"/>
              <a:t>S</a:t>
            </a:r>
            <a:r>
              <a:rPr lang="en-GB" sz="2400" baseline="-25000" dirty="0" err="1"/>
              <a:t>univ</a:t>
            </a:r>
            <a:r>
              <a:rPr lang="en-GB" sz="2400" baseline="-25000" dirty="0"/>
              <a:t> </a:t>
            </a:r>
            <a:r>
              <a:rPr lang="en-GB" sz="2400" dirty="0"/>
              <a:t> = ∆</a:t>
            </a:r>
            <a:r>
              <a:rPr lang="en-GB" sz="2400" dirty="0" err="1"/>
              <a:t>S</a:t>
            </a:r>
            <a:r>
              <a:rPr lang="en-GB" sz="2400" baseline="-25000" dirty="0" err="1"/>
              <a:t>sys</a:t>
            </a:r>
            <a:r>
              <a:rPr lang="en-GB" sz="2400" baseline="-25000" dirty="0"/>
              <a:t> </a:t>
            </a:r>
            <a:r>
              <a:rPr lang="en-GB" sz="2400" dirty="0"/>
              <a:t>+ ∆</a:t>
            </a:r>
            <a:r>
              <a:rPr lang="en-GB" sz="2400" dirty="0" err="1"/>
              <a:t>S</a:t>
            </a:r>
            <a:r>
              <a:rPr lang="en-GB" sz="2400" baseline="-25000" dirty="0" err="1"/>
              <a:t>sur</a:t>
            </a:r>
            <a:r>
              <a:rPr lang="en-GB" sz="2400" baseline="-25000" dirty="0"/>
              <a:t> </a:t>
            </a:r>
            <a:r>
              <a:rPr lang="en-GB" sz="2400" dirty="0"/>
              <a:t>= 0</a:t>
            </a:r>
          </a:p>
          <a:p>
            <a:endParaRPr lang="en-GB" sz="2400" dirty="0"/>
          </a:p>
          <a:p>
            <a:r>
              <a:rPr lang="en-GB" sz="2400" dirty="0"/>
              <a:t>(</a:t>
            </a:r>
            <a:r>
              <a:rPr lang="en-GB" sz="2400" dirty="0" err="1"/>
              <a:t>q</a:t>
            </a:r>
            <a:r>
              <a:rPr lang="en-GB" sz="2400" baseline="-25000" dirty="0" err="1"/>
              <a:t>reversible</a:t>
            </a:r>
            <a:r>
              <a:rPr lang="en-GB" sz="2400" dirty="0"/>
              <a:t>)</a:t>
            </a:r>
            <a:r>
              <a:rPr lang="en-GB" sz="2400" baseline="-25000" dirty="0"/>
              <a:t>surroundings </a:t>
            </a:r>
            <a:r>
              <a:rPr lang="en-GB" sz="2400" dirty="0"/>
              <a:t>= -(</a:t>
            </a:r>
            <a:r>
              <a:rPr lang="en-GB" sz="2400" dirty="0" err="1"/>
              <a:t>q</a:t>
            </a:r>
            <a:r>
              <a:rPr lang="en-GB" sz="2400" baseline="-25000" dirty="0" err="1"/>
              <a:t>reversible</a:t>
            </a:r>
            <a:r>
              <a:rPr lang="en-GB" sz="2400" dirty="0"/>
              <a:t>)</a:t>
            </a:r>
            <a:r>
              <a:rPr lang="en-GB" sz="2400" baseline="-25000" dirty="0"/>
              <a:t>system</a:t>
            </a:r>
          </a:p>
          <a:p>
            <a:endParaRPr lang="en-GB" sz="2400" baseline="-25000" dirty="0"/>
          </a:p>
          <a:p>
            <a:r>
              <a:rPr lang="en-GB" sz="2400" dirty="0">
                <a:solidFill>
                  <a:srgbClr val="00B050"/>
                </a:solidFill>
              </a:rPr>
              <a:t>∆</a:t>
            </a:r>
            <a:r>
              <a:rPr lang="en-GB" sz="2400" dirty="0" err="1">
                <a:solidFill>
                  <a:srgbClr val="00B050"/>
                </a:solidFill>
              </a:rPr>
              <a:t>S</a:t>
            </a:r>
            <a:r>
              <a:rPr lang="en-GB" sz="2400" baseline="-25000" dirty="0" err="1">
                <a:solidFill>
                  <a:srgbClr val="00B050"/>
                </a:solidFill>
              </a:rPr>
              <a:t>sys</a:t>
            </a:r>
            <a:r>
              <a:rPr lang="en-GB" sz="2400" baseline="-25000" dirty="0">
                <a:solidFill>
                  <a:srgbClr val="00B050"/>
                </a:solidFill>
              </a:rPr>
              <a:t> </a:t>
            </a:r>
            <a:r>
              <a:rPr lang="en-GB" sz="2400" dirty="0">
                <a:solidFill>
                  <a:srgbClr val="00B050"/>
                </a:solidFill>
              </a:rPr>
              <a:t>= - ∆</a:t>
            </a:r>
            <a:r>
              <a:rPr lang="en-GB" sz="2400" dirty="0" err="1">
                <a:solidFill>
                  <a:srgbClr val="00B050"/>
                </a:solidFill>
              </a:rPr>
              <a:t>S</a:t>
            </a:r>
            <a:r>
              <a:rPr lang="en-GB" sz="2400" baseline="-25000" dirty="0" err="1">
                <a:solidFill>
                  <a:srgbClr val="00B050"/>
                </a:solidFill>
              </a:rPr>
              <a:t>sur</a:t>
            </a:r>
            <a:endParaRPr lang="en-GB" sz="2400" baseline="-25000" dirty="0">
              <a:solidFill>
                <a:srgbClr val="00B050"/>
              </a:solidFill>
            </a:endParaRPr>
          </a:p>
          <a:p>
            <a:endParaRPr lang="en-GB" sz="2400" baseline="-25000" dirty="0"/>
          </a:p>
          <a:p>
            <a:r>
              <a:rPr lang="en-US" sz="2400" dirty="0">
                <a:solidFill>
                  <a:srgbClr val="FF0000"/>
                </a:solidFill>
              </a:rPr>
              <a:t>Entropy change: irreversible process (real, spontaneous)</a:t>
            </a:r>
          </a:p>
          <a:p>
            <a:endParaRPr lang="en-GB" sz="2400" dirty="0"/>
          </a:p>
          <a:p>
            <a:r>
              <a:rPr lang="en-GB" sz="2400" dirty="0"/>
              <a:t>∆</a:t>
            </a:r>
            <a:r>
              <a:rPr lang="en-GB" sz="2400" dirty="0" err="1"/>
              <a:t>S</a:t>
            </a:r>
            <a:r>
              <a:rPr lang="en-GB" sz="2400" baseline="-25000" dirty="0" err="1"/>
              <a:t>univ</a:t>
            </a:r>
            <a:r>
              <a:rPr lang="en-GB" sz="2400" baseline="-25000" dirty="0"/>
              <a:t> </a:t>
            </a:r>
            <a:r>
              <a:rPr lang="en-GB" sz="2400" dirty="0"/>
              <a:t> = ∆</a:t>
            </a:r>
            <a:r>
              <a:rPr lang="en-GB" sz="2400" dirty="0" err="1"/>
              <a:t>S</a:t>
            </a:r>
            <a:r>
              <a:rPr lang="en-GB" sz="2400" baseline="-25000" dirty="0" err="1"/>
              <a:t>sys</a:t>
            </a:r>
            <a:r>
              <a:rPr lang="en-GB" sz="2400" baseline="-25000" dirty="0"/>
              <a:t> </a:t>
            </a:r>
            <a:r>
              <a:rPr lang="en-GB" sz="2400" dirty="0"/>
              <a:t>+ ∆</a:t>
            </a:r>
            <a:r>
              <a:rPr lang="en-GB" sz="2400" dirty="0" err="1"/>
              <a:t>S</a:t>
            </a:r>
            <a:r>
              <a:rPr lang="en-GB" sz="2400" baseline="-25000" dirty="0" err="1"/>
              <a:t>sur</a:t>
            </a:r>
            <a:r>
              <a:rPr lang="en-GB" sz="2400" baseline="-25000" dirty="0"/>
              <a:t>  </a:t>
            </a:r>
            <a:r>
              <a:rPr lang="en-GB" sz="2400" dirty="0"/>
              <a:t>&gt; 0</a:t>
            </a:r>
          </a:p>
          <a:p>
            <a:endParaRPr lang="en-GB" sz="2400" dirty="0"/>
          </a:p>
          <a:p>
            <a:r>
              <a:rPr lang="en-GB" sz="2400" dirty="0"/>
              <a:t>Will be explained later!</a:t>
            </a:r>
          </a:p>
          <a:p>
            <a:endParaRPr lang="en-GB" sz="2400" dirty="0"/>
          </a:p>
        </p:txBody>
      </p:sp>
    </p:spTree>
    <p:extLst>
      <p:ext uri="{BB962C8B-B14F-4D97-AF65-F5344CB8AC3E}">
        <p14:creationId xmlns:p14="http://schemas.microsoft.com/office/powerpoint/2010/main" val="4061628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AC77E74-703C-4BF4-AB6E-B564F35E6195}"/>
                  </a:ext>
                </a:extLst>
              </p:cNvPr>
              <p:cNvSpPr txBox="1"/>
              <p:nvPr/>
            </p:nvSpPr>
            <p:spPr>
              <a:xfrm>
                <a:off x="1067668" y="296091"/>
                <a:ext cx="10056664" cy="6265818"/>
              </a:xfrm>
              <a:prstGeom prst="rect">
                <a:avLst/>
              </a:prstGeom>
              <a:noFill/>
            </p:spPr>
            <p:txBody>
              <a:bodyPr wrap="none" rtlCol="0">
                <a:spAutoFit/>
              </a:bodyPr>
              <a:lstStyle/>
              <a:p>
                <a:pPr>
                  <a:lnSpc>
                    <a:spcPct val="150000"/>
                  </a:lnSpc>
                </a:pPr>
                <a:r>
                  <a:rPr lang="en-US" sz="2400" dirty="0">
                    <a:solidFill>
                      <a:srgbClr val="FF0000"/>
                    </a:solidFill>
                  </a:rPr>
                  <a:t>Entropy change with temperature change:</a:t>
                </a:r>
              </a:p>
              <a:p>
                <a:pPr>
                  <a:lnSpc>
                    <a:spcPct val="150000"/>
                  </a:lnSpc>
                </a:pPr>
                <a:endParaRPr lang="en-US" sz="2400" dirty="0"/>
              </a:p>
              <a:p>
                <a:pPr>
                  <a:lnSpc>
                    <a:spcPct val="150000"/>
                  </a:lnSpc>
                </a:pPr>
                <a:r>
                  <a:rPr lang="en-US" sz="2400" dirty="0"/>
                  <a:t>After integration</a:t>
                </a:r>
              </a:p>
              <a:p>
                <a:pPr>
                  <a:lnSpc>
                    <a:spcPct val="150000"/>
                  </a:lnSpc>
                </a:pPr>
                <a14:m>
                  <m:oMathPara xmlns:m="http://schemas.openxmlformats.org/officeDocument/2006/math">
                    <m:oMathParaPr>
                      <m:jc m:val="centerGroup"/>
                    </m:oMathParaPr>
                    <m:oMath xmlns:m="http://schemas.openxmlformats.org/officeDocument/2006/math">
                      <m:r>
                        <a:rPr lang="en-GB" sz="240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𝑆</m:t>
                      </m:r>
                      <m:r>
                        <a:rPr lang="en-US" sz="2400" b="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𝑞</m:t>
                      </m:r>
                      <m:func>
                        <m:funcPr>
                          <m:ctrlPr>
                            <a:rPr lang="en-US" sz="2400" b="0" i="1" smtClean="0">
                              <a:solidFill>
                                <a:srgbClr val="FF0000"/>
                              </a:solidFill>
                              <a:latin typeface="Cambria Math" panose="02040503050406030204" pitchFamily="18" charset="0"/>
                              <a:ea typeface="Cambria Math" panose="02040503050406030204" pitchFamily="18" charset="0"/>
                            </a:rPr>
                          </m:ctrlPr>
                        </m:funcPr>
                        <m:fName>
                          <m:r>
                            <m:rPr>
                              <m:sty m:val="p"/>
                            </m:rPr>
                            <a:rPr lang="en-US" sz="2400" b="0" i="0" smtClean="0">
                              <a:solidFill>
                                <a:srgbClr val="FF0000"/>
                              </a:solidFill>
                              <a:latin typeface="Cambria Math" panose="02040503050406030204" pitchFamily="18" charset="0"/>
                              <a:ea typeface="Cambria Math" panose="02040503050406030204" pitchFamily="18" charset="0"/>
                            </a:rPr>
                            <m:t>ln</m:t>
                          </m:r>
                        </m:fName>
                        <m:e>
                          <m:d>
                            <m:dPr>
                              <m:ctrlPr>
                                <a:rPr lang="en-US" sz="2400" b="0" i="1" smtClean="0">
                                  <a:solidFill>
                                    <a:srgbClr val="FF0000"/>
                                  </a:solidFill>
                                  <a:latin typeface="Cambria Math" panose="02040503050406030204" pitchFamily="18" charset="0"/>
                                  <a:ea typeface="Cambria Math" panose="02040503050406030204" pitchFamily="18" charset="0"/>
                                </a:rPr>
                              </m:ctrlPr>
                            </m:dPr>
                            <m:e>
                              <m:f>
                                <m:fPr>
                                  <m:ctrlPr>
                                    <a:rPr lang="en-US" sz="2400" b="0" i="1" smtClean="0">
                                      <a:solidFill>
                                        <a:srgbClr val="FF0000"/>
                                      </a:solidFill>
                                      <a:latin typeface="Cambria Math" panose="02040503050406030204" pitchFamily="18" charset="0"/>
                                      <a:ea typeface="Cambria Math" panose="02040503050406030204" pitchFamily="18" charset="0"/>
                                    </a:rPr>
                                  </m:ctrlPr>
                                </m:fPr>
                                <m:num>
                                  <m:sSub>
                                    <m:sSubPr>
                                      <m:ctrlPr>
                                        <a:rPr lang="en-US" sz="2400" b="0" i="1" smtClean="0">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𝑇</m:t>
                                      </m:r>
                                    </m:e>
                                    <m:sub>
                                      <m:r>
                                        <a:rPr lang="en-US" sz="2400" b="0" i="1" smtClean="0">
                                          <a:solidFill>
                                            <a:srgbClr val="FF0000"/>
                                          </a:solidFill>
                                          <a:latin typeface="Cambria Math" panose="02040503050406030204" pitchFamily="18" charset="0"/>
                                          <a:ea typeface="Cambria Math" panose="02040503050406030204" pitchFamily="18" charset="0"/>
                                        </a:rPr>
                                        <m:t>2</m:t>
                                      </m:r>
                                    </m:sub>
                                  </m:sSub>
                                </m:num>
                                <m:den>
                                  <m:sSub>
                                    <m:sSubPr>
                                      <m:ctrlPr>
                                        <a:rPr lang="en-US" sz="2400" b="0" i="1" smtClean="0">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𝑇</m:t>
                                      </m:r>
                                    </m:e>
                                    <m:sub>
                                      <m:r>
                                        <a:rPr lang="en-US" sz="2400" b="0" i="1" smtClean="0">
                                          <a:solidFill>
                                            <a:srgbClr val="FF0000"/>
                                          </a:solidFill>
                                          <a:latin typeface="Cambria Math" panose="02040503050406030204" pitchFamily="18" charset="0"/>
                                          <a:ea typeface="Cambria Math" panose="02040503050406030204" pitchFamily="18" charset="0"/>
                                        </a:rPr>
                                        <m:t>1</m:t>
                                      </m:r>
                                    </m:sub>
                                  </m:sSub>
                                </m:den>
                              </m:f>
                            </m:e>
                          </m:d>
                        </m:e>
                      </m:func>
                    </m:oMath>
                  </m:oMathPara>
                </a14:m>
                <a:endParaRPr lang="en-GB" sz="2400" dirty="0"/>
              </a:p>
              <a:p>
                <a:pPr>
                  <a:lnSpc>
                    <a:spcPct val="150000"/>
                  </a:lnSpc>
                </a:pPr>
                <a:r>
                  <a:rPr lang="en-GB" sz="2400" dirty="0"/>
                  <a:t>This confirm that entropy increases with temperature when a system is heated.</a:t>
                </a:r>
              </a:p>
              <a:p>
                <a:pPr>
                  <a:lnSpc>
                    <a:spcPct val="150000"/>
                  </a:lnSpc>
                </a:pPr>
                <a:r>
                  <a:rPr lang="en-GB" sz="2400" dirty="0">
                    <a:solidFill>
                      <a:srgbClr val="00B050"/>
                    </a:solidFill>
                  </a:rPr>
                  <a:t>In general, entropy increase when:</a:t>
                </a:r>
              </a:p>
              <a:p>
                <a:pPr marL="342900" indent="-342900">
                  <a:lnSpc>
                    <a:spcPct val="150000"/>
                  </a:lnSpc>
                  <a:buFont typeface="Arial" panose="020B0604020202020204" pitchFamily="34" charset="0"/>
                  <a:buChar char="•"/>
                </a:pPr>
                <a:r>
                  <a:rPr lang="en-GB" sz="2400" dirty="0"/>
                  <a:t>Gases are from liquids and solids.</a:t>
                </a:r>
              </a:p>
              <a:p>
                <a:pPr marL="342900" indent="-342900">
                  <a:lnSpc>
                    <a:spcPct val="150000"/>
                  </a:lnSpc>
                  <a:buFont typeface="Arial" panose="020B0604020202020204" pitchFamily="34" charset="0"/>
                  <a:buChar char="•"/>
                </a:pPr>
                <a:r>
                  <a:rPr lang="en-GB" sz="2400" dirty="0"/>
                  <a:t>Liquid or solutions are formed from solid.</a:t>
                </a:r>
              </a:p>
              <a:p>
                <a:pPr marL="342900" indent="-342900">
                  <a:lnSpc>
                    <a:spcPct val="150000"/>
                  </a:lnSpc>
                  <a:buFont typeface="Arial" panose="020B0604020202020204" pitchFamily="34" charset="0"/>
                  <a:buChar char="•"/>
                </a:pPr>
                <a:r>
                  <a:rPr lang="en-GB" sz="2400" dirty="0"/>
                  <a:t>The number of gas molecules increase.</a:t>
                </a:r>
              </a:p>
              <a:p>
                <a:pPr marL="342900" indent="-342900">
                  <a:lnSpc>
                    <a:spcPct val="150000"/>
                  </a:lnSpc>
                  <a:buFont typeface="Arial" panose="020B0604020202020204" pitchFamily="34" charset="0"/>
                  <a:buChar char="•"/>
                </a:pPr>
                <a:r>
                  <a:rPr lang="en-GB" sz="2400" dirty="0"/>
                  <a:t>The number of moles increase.</a:t>
                </a:r>
              </a:p>
            </p:txBody>
          </p:sp>
        </mc:Choice>
        <mc:Fallback xmlns="">
          <p:sp>
            <p:nvSpPr>
              <p:cNvPr id="2" name="TextBox 1">
                <a:extLst>
                  <a:ext uri="{FF2B5EF4-FFF2-40B4-BE49-F238E27FC236}">
                    <a16:creationId xmlns:a16="http://schemas.microsoft.com/office/drawing/2014/main" id="{5AC77E74-703C-4BF4-AB6E-B564F35E6195}"/>
                  </a:ext>
                </a:extLst>
              </p:cNvPr>
              <p:cNvSpPr txBox="1">
                <a:spLocks noRot="1" noChangeAspect="1" noMove="1" noResize="1" noEditPoints="1" noAdjustHandles="1" noChangeArrowheads="1" noChangeShapeType="1" noTextEdit="1"/>
              </p:cNvSpPr>
              <p:nvPr/>
            </p:nvSpPr>
            <p:spPr>
              <a:xfrm>
                <a:off x="1067668" y="296091"/>
                <a:ext cx="10056664" cy="6265818"/>
              </a:xfrm>
              <a:prstGeom prst="rect">
                <a:avLst/>
              </a:prstGeom>
              <a:blipFill>
                <a:blip r:embed="rId2"/>
                <a:stretch>
                  <a:fillRect l="-909" b="-1363"/>
                </a:stretch>
              </a:blipFill>
            </p:spPr>
            <p:txBody>
              <a:bodyPr/>
              <a:lstStyle/>
              <a:p>
                <a:r>
                  <a:rPr lang="en-GB">
                    <a:noFill/>
                  </a:rPr>
                  <a:t> </a:t>
                </a:r>
              </a:p>
            </p:txBody>
          </p:sp>
        </mc:Fallback>
      </mc:AlternateContent>
    </p:spTree>
    <p:extLst>
      <p:ext uri="{BB962C8B-B14F-4D97-AF65-F5344CB8AC3E}">
        <p14:creationId xmlns:p14="http://schemas.microsoft.com/office/powerpoint/2010/main" val="1172067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FB3B2E-D5B8-4A25-BD4E-217D34917F58}"/>
              </a:ext>
            </a:extLst>
          </p:cNvPr>
          <p:cNvSpPr txBox="1"/>
          <p:nvPr/>
        </p:nvSpPr>
        <p:spPr>
          <a:xfrm>
            <a:off x="1568825" y="851647"/>
            <a:ext cx="9348558" cy="5021055"/>
          </a:xfrm>
          <a:prstGeom prst="rect">
            <a:avLst/>
          </a:prstGeom>
          <a:noFill/>
        </p:spPr>
        <p:txBody>
          <a:bodyPr wrap="square" rtlCol="0">
            <a:spAutoFit/>
          </a:bodyPr>
          <a:lstStyle/>
          <a:p>
            <a:pPr algn="just">
              <a:lnSpc>
                <a:spcPct val="150000"/>
              </a:lnSpc>
            </a:pPr>
            <a:r>
              <a:rPr lang="en-US" sz="2400" dirty="0"/>
              <a:t>The Entropy is described as a measure of randomness or disorder of the system. The fundamental definition of entropy is given by the Boltzmann equation: </a:t>
            </a:r>
          </a:p>
          <a:p>
            <a:pPr algn="ctr">
              <a:lnSpc>
                <a:spcPct val="150000"/>
              </a:lnSpc>
            </a:pPr>
            <a:r>
              <a:rPr lang="en-US" sz="2400" dirty="0">
                <a:solidFill>
                  <a:srgbClr val="FF0000"/>
                </a:solidFill>
              </a:rPr>
              <a:t>S = k</a:t>
            </a:r>
            <a:r>
              <a:rPr lang="en-US" sz="2400" baseline="-25000" dirty="0">
                <a:solidFill>
                  <a:srgbClr val="FF0000"/>
                </a:solidFill>
              </a:rPr>
              <a:t>B</a:t>
            </a:r>
            <a:r>
              <a:rPr lang="en-US" sz="2400" dirty="0">
                <a:solidFill>
                  <a:srgbClr val="FF0000"/>
                </a:solidFill>
              </a:rPr>
              <a:t> ln </a:t>
            </a:r>
            <a:r>
              <a:rPr lang="el-GR" sz="2400" dirty="0">
                <a:solidFill>
                  <a:srgbClr val="FF0000"/>
                </a:solidFill>
              </a:rPr>
              <a:t>Ω</a:t>
            </a:r>
            <a:endParaRPr lang="en-US" sz="2400" dirty="0">
              <a:solidFill>
                <a:srgbClr val="FF0000"/>
              </a:solidFill>
            </a:endParaRPr>
          </a:p>
          <a:p>
            <a:pPr algn="just">
              <a:lnSpc>
                <a:spcPct val="150000"/>
              </a:lnSpc>
            </a:pPr>
            <a:r>
              <a:rPr lang="en-US" sz="2400" dirty="0"/>
              <a:t>Where </a:t>
            </a:r>
            <a:r>
              <a:rPr lang="el-GR" sz="2400" dirty="0"/>
              <a:t>Ω</a:t>
            </a:r>
            <a:r>
              <a:rPr lang="en-US" sz="2400" dirty="0"/>
              <a:t> is the number of ways of arranging the molecules of the system and k</a:t>
            </a:r>
            <a:r>
              <a:rPr lang="en-US" sz="2400" baseline="-25000" dirty="0"/>
              <a:t>B</a:t>
            </a:r>
            <a:r>
              <a:rPr lang="en-US" sz="2400" dirty="0"/>
              <a:t> is Boltzmann constant.</a:t>
            </a:r>
          </a:p>
          <a:p>
            <a:pPr algn="just">
              <a:lnSpc>
                <a:spcPct val="150000"/>
              </a:lnSpc>
            </a:pPr>
            <a:r>
              <a:rPr lang="en-US" sz="2400" dirty="0">
                <a:solidFill>
                  <a:srgbClr val="00B050"/>
                </a:solidFill>
              </a:rPr>
              <a:t>This equation will used later in the residual </a:t>
            </a:r>
            <a:r>
              <a:rPr lang="en-US" sz="2400" dirty="0" err="1">
                <a:solidFill>
                  <a:srgbClr val="00B050"/>
                </a:solidFill>
              </a:rPr>
              <a:t>enteropy</a:t>
            </a:r>
            <a:r>
              <a:rPr lang="en-US" sz="2400" dirty="0"/>
              <a:t>, and it forms the basis of the powerful methods of statistical thermodynamics. </a:t>
            </a:r>
          </a:p>
          <a:p>
            <a:pPr>
              <a:lnSpc>
                <a:spcPct val="150000"/>
              </a:lnSpc>
            </a:pPr>
            <a:endParaRPr lang="en-US" sz="2400" dirty="0"/>
          </a:p>
        </p:txBody>
      </p:sp>
    </p:spTree>
    <p:extLst>
      <p:ext uri="{BB962C8B-B14F-4D97-AF65-F5344CB8AC3E}">
        <p14:creationId xmlns:p14="http://schemas.microsoft.com/office/powerpoint/2010/main" val="2565586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BBA9F1-9D9F-4A0E-99B0-E5E2A76669D0}"/>
              </a:ext>
            </a:extLst>
          </p:cNvPr>
          <p:cNvSpPr/>
          <p:nvPr/>
        </p:nvSpPr>
        <p:spPr>
          <a:xfrm>
            <a:off x="1219200" y="457646"/>
            <a:ext cx="9753599" cy="5575052"/>
          </a:xfrm>
          <a:prstGeom prst="rect">
            <a:avLst/>
          </a:prstGeom>
        </p:spPr>
        <p:txBody>
          <a:bodyPr wrap="square">
            <a:spAutoFit/>
          </a:bodyPr>
          <a:lstStyle/>
          <a:p>
            <a:pPr>
              <a:lnSpc>
                <a:spcPct val="150000"/>
              </a:lnSpc>
            </a:pPr>
            <a:r>
              <a:rPr lang="en-US" sz="2400" dirty="0">
                <a:solidFill>
                  <a:srgbClr val="FF0000"/>
                </a:solidFill>
              </a:rPr>
              <a:t>Sign of Entropy</a:t>
            </a:r>
          </a:p>
          <a:p>
            <a:pPr>
              <a:lnSpc>
                <a:spcPct val="150000"/>
              </a:lnSpc>
            </a:pPr>
            <a:endParaRPr lang="en-US" sz="2400" dirty="0"/>
          </a:p>
          <a:p>
            <a:pPr>
              <a:lnSpc>
                <a:spcPct val="150000"/>
              </a:lnSpc>
            </a:pPr>
            <a:r>
              <a:rPr lang="en-US" sz="2400" dirty="0"/>
              <a:t>If </a:t>
            </a:r>
            <a:r>
              <a:rPr lang="en-US" sz="2400" dirty="0" err="1"/>
              <a:t>disorderness</a:t>
            </a:r>
            <a:r>
              <a:rPr lang="en-US" sz="2400" dirty="0"/>
              <a:t> is increasing: </a:t>
            </a:r>
            <a:r>
              <a:rPr lang="en-US" sz="2400" dirty="0">
                <a:solidFill>
                  <a:srgbClr val="00B050"/>
                </a:solidFill>
              </a:rPr>
              <a:t>positive</a:t>
            </a:r>
          </a:p>
          <a:p>
            <a:pPr>
              <a:lnSpc>
                <a:spcPct val="150000"/>
              </a:lnSpc>
            </a:pPr>
            <a:r>
              <a:rPr lang="en-US" sz="2400" dirty="0"/>
              <a:t>If </a:t>
            </a:r>
            <a:r>
              <a:rPr lang="en-US" sz="2400" dirty="0" err="1"/>
              <a:t>disorderness</a:t>
            </a:r>
            <a:r>
              <a:rPr lang="en-US" sz="2400" dirty="0"/>
              <a:t> is decreasing: </a:t>
            </a:r>
            <a:r>
              <a:rPr lang="en-US" sz="2400" dirty="0">
                <a:solidFill>
                  <a:srgbClr val="00B050"/>
                </a:solidFill>
              </a:rPr>
              <a:t>negative</a:t>
            </a:r>
          </a:p>
          <a:p>
            <a:pPr>
              <a:lnSpc>
                <a:spcPct val="150000"/>
              </a:lnSpc>
            </a:pPr>
            <a:endParaRPr lang="en-US" sz="2400" dirty="0">
              <a:solidFill>
                <a:srgbClr val="00B050"/>
              </a:solidFill>
            </a:endParaRPr>
          </a:p>
          <a:p>
            <a:pPr>
              <a:lnSpc>
                <a:spcPct val="150000"/>
              </a:lnSpc>
            </a:pPr>
            <a:r>
              <a:rPr lang="en-US" sz="2400" dirty="0">
                <a:solidFill>
                  <a:srgbClr val="FF0000"/>
                </a:solidFill>
              </a:rPr>
              <a:t>For example: </a:t>
            </a:r>
          </a:p>
          <a:p>
            <a:pPr>
              <a:lnSpc>
                <a:spcPct val="150000"/>
              </a:lnSpc>
            </a:pPr>
            <a:r>
              <a:rPr lang="en-US" sz="2400" dirty="0"/>
              <a:t>I</a:t>
            </a:r>
            <a:r>
              <a:rPr lang="en-US" sz="2400" baseline="-25000" dirty="0"/>
              <a:t>2</a:t>
            </a:r>
            <a:r>
              <a:rPr lang="en-US" sz="2400" dirty="0"/>
              <a:t> (s) </a:t>
            </a:r>
            <a:r>
              <a:rPr lang="en-US" sz="2400" dirty="0">
                <a:latin typeface="Abadi" panose="020B0604020104020204" pitchFamily="34" charset="0"/>
              </a:rPr>
              <a:t>→</a:t>
            </a:r>
            <a:r>
              <a:rPr lang="en-US" sz="2400" dirty="0"/>
              <a:t> I</a:t>
            </a:r>
            <a:r>
              <a:rPr lang="en-US" sz="2400" baseline="-25000" dirty="0"/>
              <a:t>2</a:t>
            </a:r>
            <a:r>
              <a:rPr lang="en-US" sz="2400" dirty="0"/>
              <a:t> (</a:t>
            </a:r>
            <a:r>
              <a:rPr lang="en-US" sz="2400" dirty="0" err="1"/>
              <a:t>aq</a:t>
            </a:r>
            <a:r>
              <a:rPr lang="en-US" sz="2400" dirty="0"/>
              <a:t>)                                </a:t>
            </a:r>
            <a:r>
              <a:rPr lang="en-US" sz="2400" dirty="0">
                <a:solidFill>
                  <a:srgbClr val="0070C0"/>
                </a:solidFill>
              </a:rPr>
              <a:t>order </a:t>
            </a:r>
            <a:r>
              <a:rPr lang="en-US" sz="2400" dirty="0">
                <a:solidFill>
                  <a:srgbClr val="0070C0"/>
                </a:solidFill>
                <a:latin typeface="Abadi" panose="020B0604020104020204" pitchFamily="34" charset="0"/>
              </a:rPr>
              <a:t>→</a:t>
            </a:r>
            <a:r>
              <a:rPr lang="en-US" sz="2400" dirty="0">
                <a:solidFill>
                  <a:srgbClr val="0070C0"/>
                </a:solidFill>
              </a:rPr>
              <a:t> disorder        </a:t>
            </a:r>
            <a:r>
              <a:rPr lang="en-US" sz="2400" dirty="0">
                <a:solidFill>
                  <a:srgbClr val="00B050"/>
                </a:solidFill>
              </a:rPr>
              <a:t>∆S = positive</a:t>
            </a:r>
          </a:p>
          <a:p>
            <a:pPr>
              <a:lnSpc>
                <a:spcPct val="150000"/>
              </a:lnSpc>
            </a:pPr>
            <a:r>
              <a:rPr lang="en-US" sz="2400" dirty="0"/>
              <a:t>2H</a:t>
            </a:r>
            <a:r>
              <a:rPr lang="en-US" sz="2400" baseline="-25000" dirty="0"/>
              <a:t>2</a:t>
            </a:r>
            <a:r>
              <a:rPr lang="en-US" sz="2400" dirty="0"/>
              <a:t> (g) + O</a:t>
            </a:r>
            <a:r>
              <a:rPr lang="en-US" sz="2400" baseline="-25000" dirty="0"/>
              <a:t>2</a:t>
            </a:r>
            <a:r>
              <a:rPr lang="en-US" sz="2400" dirty="0"/>
              <a:t> (g) </a:t>
            </a:r>
            <a:r>
              <a:rPr lang="en-US" sz="2400" dirty="0">
                <a:latin typeface="Abadi" panose="020B0604020104020204" pitchFamily="34" charset="0"/>
              </a:rPr>
              <a:t>→</a:t>
            </a:r>
            <a:r>
              <a:rPr lang="en-US" sz="2400" dirty="0"/>
              <a:t> 2H</a:t>
            </a:r>
            <a:r>
              <a:rPr lang="en-US" sz="2400" baseline="-25000" dirty="0"/>
              <a:t>2</a:t>
            </a:r>
            <a:r>
              <a:rPr lang="en-US" sz="2400" dirty="0"/>
              <a:t>O (l)          </a:t>
            </a:r>
            <a:r>
              <a:rPr lang="en-US" sz="2400" dirty="0">
                <a:solidFill>
                  <a:srgbClr val="0070C0"/>
                </a:solidFill>
              </a:rPr>
              <a:t>disorder </a:t>
            </a:r>
            <a:r>
              <a:rPr lang="en-US" sz="2400" dirty="0">
                <a:solidFill>
                  <a:srgbClr val="0070C0"/>
                </a:solidFill>
                <a:latin typeface="Abadi" panose="020B0604020104020204" pitchFamily="34" charset="0"/>
              </a:rPr>
              <a:t>→</a:t>
            </a:r>
            <a:r>
              <a:rPr lang="en-US" sz="2400" dirty="0">
                <a:solidFill>
                  <a:srgbClr val="0070C0"/>
                </a:solidFill>
              </a:rPr>
              <a:t> order        </a:t>
            </a:r>
            <a:r>
              <a:rPr lang="en-US" sz="2400" dirty="0">
                <a:solidFill>
                  <a:srgbClr val="00B050"/>
                </a:solidFill>
              </a:rPr>
              <a:t>∆S = negative </a:t>
            </a:r>
          </a:p>
          <a:p>
            <a:pPr>
              <a:lnSpc>
                <a:spcPct val="150000"/>
              </a:lnSpc>
            </a:pPr>
            <a:r>
              <a:rPr lang="en-US" sz="2400" dirty="0"/>
              <a:t>H</a:t>
            </a:r>
            <a:r>
              <a:rPr lang="en-US" sz="2400" baseline="-25000" dirty="0"/>
              <a:t>2</a:t>
            </a:r>
            <a:r>
              <a:rPr lang="en-US" sz="2400" dirty="0"/>
              <a:t> (g) </a:t>
            </a:r>
            <a:r>
              <a:rPr lang="en-US" sz="2400" dirty="0">
                <a:latin typeface="Abadi" panose="020B0604020104020204" pitchFamily="34" charset="0"/>
              </a:rPr>
              <a:t>→</a:t>
            </a:r>
            <a:r>
              <a:rPr lang="en-US" sz="2400" dirty="0"/>
              <a:t> 2H (g)                              </a:t>
            </a:r>
            <a:r>
              <a:rPr lang="en-US" sz="2400" dirty="0">
                <a:solidFill>
                  <a:srgbClr val="0070C0"/>
                </a:solidFill>
              </a:rPr>
              <a:t>molecule </a:t>
            </a:r>
            <a:r>
              <a:rPr lang="en-US" sz="2400" dirty="0">
                <a:solidFill>
                  <a:srgbClr val="0070C0"/>
                </a:solidFill>
                <a:latin typeface="Abadi" panose="020B0604020104020204" pitchFamily="34" charset="0"/>
              </a:rPr>
              <a:t>→</a:t>
            </a:r>
            <a:r>
              <a:rPr lang="en-US" sz="2400" dirty="0">
                <a:solidFill>
                  <a:srgbClr val="0070C0"/>
                </a:solidFill>
              </a:rPr>
              <a:t> atoms      </a:t>
            </a:r>
            <a:r>
              <a:rPr lang="en-US" sz="2400" dirty="0">
                <a:solidFill>
                  <a:srgbClr val="00B050"/>
                </a:solidFill>
              </a:rPr>
              <a:t>∆S = positive </a:t>
            </a:r>
          </a:p>
          <a:p>
            <a:pPr>
              <a:lnSpc>
                <a:spcPct val="150000"/>
              </a:lnSpc>
            </a:pPr>
            <a:r>
              <a:rPr lang="en-US" sz="2400" dirty="0"/>
              <a:t>CaCO</a:t>
            </a:r>
            <a:r>
              <a:rPr lang="en-US" sz="2400" baseline="-25000" dirty="0"/>
              <a:t>3</a:t>
            </a:r>
            <a:r>
              <a:rPr lang="en-US" sz="2400" dirty="0"/>
              <a:t> (s) </a:t>
            </a:r>
            <a:r>
              <a:rPr lang="en-US" sz="2400" dirty="0">
                <a:latin typeface="Abadi" panose="020B0604020104020204" pitchFamily="34" charset="0"/>
              </a:rPr>
              <a:t>→</a:t>
            </a:r>
            <a:r>
              <a:rPr lang="en-US" sz="2400" dirty="0"/>
              <a:t> </a:t>
            </a:r>
            <a:r>
              <a:rPr lang="en-US" sz="2400" dirty="0" err="1"/>
              <a:t>CaO</a:t>
            </a:r>
            <a:r>
              <a:rPr lang="en-US" sz="2400" dirty="0"/>
              <a:t> (s) + CO</a:t>
            </a:r>
            <a:r>
              <a:rPr lang="en-US" sz="2400" baseline="-25000" dirty="0"/>
              <a:t>2</a:t>
            </a:r>
            <a:r>
              <a:rPr lang="en-US" sz="2400" dirty="0"/>
              <a:t> (g)     </a:t>
            </a:r>
            <a:r>
              <a:rPr lang="en-US" sz="2400" dirty="0">
                <a:solidFill>
                  <a:srgbClr val="0070C0"/>
                </a:solidFill>
              </a:rPr>
              <a:t>order </a:t>
            </a:r>
            <a:r>
              <a:rPr lang="en-US" sz="2400" dirty="0">
                <a:solidFill>
                  <a:srgbClr val="0070C0"/>
                </a:solidFill>
                <a:latin typeface="Abadi" panose="020B0604020104020204" pitchFamily="34" charset="0"/>
              </a:rPr>
              <a:t>→</a:t>
            </a:r>
            <a:r>
              <a:rPr lang="en-US" sz="2400" dirty="0">
                <a:solidFill>
                  <a:srgbClr val="0070C0"/>
                </a:solidFill>
              </a:rPr>
              <a:t> disorder         </a:t>
            </a:r>
            <a:r>
              <a:rPr lang="en-US" sz="2400" dirty="0">
                <a:solidFill>
                  <a:srgbClr val="00B050"/>
                </a:solidFill>
              </a:rPr>
              <a:t>∆S = positive </a:t>
            </a:r>
          </a:p>
        </p:txBody>
      </p:sp>
    </p:spTree>
    <p:extLst>
      <p:ext uri="{BB962C8B-B14F-4D97-AF65-F5344CB8AC3E}">
        <p14:creationId xmlns:p14="http://schemas.microsoft.com/office/powerpoint/2010/main" val="3973169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7374A4-2544-485E-84D1-6B559F8D3F74}"/>
              </a:ext>
            </a:extLst>
          </p:cNvPr>
          <p:cNvSpPr txBox="1"/>
          <p:nvPr/>
        </p:nvSpPr>
        <p:spPr>
          <a:xfrm>
            <a:off x="1111624" y="642660"/>
            <a:ext cx="10264589" cy="5572679"/>
          </a:xfrm>
          <a:prstGeom prst="rect">
            <a:avLst/>
          </a:prstGeom>
          <a:noFill/>
        </p:spPr>
        <p:txBody>
          <a:bodyPr wrap="square" rtlCol="0">
            <a:spAutoFit/>
          </a:bodyPr>
          <a:lstStyle/>
          <a:p>
            <a:pPr>
              <a:lnSpc>
                <a:spcPct val="150000"/>
              </a:lnSpc>
            </a:pPr>
            <a:r>
              <a:rPr lang="en-US" sz="2400" dirty="0">
                <a:solidFill>
                  <a:srgbClr val="FF0000"/>
                </a:solidFill>
              </a:rPr>
              <a:t>Example</a:t>
            </a:r>
          </a:p>
          <a:p>
            <a:pPr>
              <a:lnSpc>
                <a:spcPct val="150000"/>
              </a:lnSpc>
            </a:pPr>
            <a:endParaRPr lang="en-US" sz="2400" dirty="0"/>
          </a:p>
          <a:p>
            <a:pPr>
              <a:lnSpc>
                <a:spcPct val="150000"/>
              </a:lnSpc>
            </a:pPr>
            <a:r>
              <a:rPr lang="en-US" sz="2400" dirty="0"/>
              <a:t>1- which of the following reactions would you expect to have the greatest increase in entropy?</a:t>
            </a:r>
          </a:p>
          <a:p>
            <a:pPr>
              <a:lnSpc>
                <a:spcPct val="150000"/>
              </a:lnSpc>
            </a:pPr>
            <a:endParaRPr lang="en-US" sz="2400" dirty="0"/>
          </a:p>
          <a:p>
            <a:pPr marL="342900" indent="-342900">
              <a:lnSpc>
                <a:spcPct val="150000"/>
              </a:lnSpc>
              <a:buAutoNum type="alphaUcParenR"/>
            </a:pPr>
            <a:r>
              <a:rPr lang="en-US" sz="2400" dirty="0"/>
              <a:t>H</a:t>
            </a:r>
            <a:r>
              <a:rPr lang="en-US" sz="2400" baseline="-25000" dirty="0"/>
              <a:t>2</a:t>
            </a:r>
            <a:r>
              <a:rPr lang="en-US" sz="2400" dirty="0"/>
              <a:t>O (g) </a:t>
            </a:r>
            <a:r>
              <a:rPr lang="en-US" sz="2400" dirty="0">
                <a:latin typeface="Abadi" panose="020B0604020104020204" pitchFamily="34" charset="0"/>
              </a:rPr>
              <a:t>→</a:t>
            </a:r>
            <a:r>
              <a:rPr lang="en-US" sz="2400" dirty="0"/>
              <a:t> H</a:t>
            </a:r>
            <a:r>
              <a:rPr lang="en-US" sz="2400" baseline="-25000" dirty="0"/>
              <a:t>2</a:t>
            </a:r>
            <a:r>
              <a:rPr lang="en-US" sz="2400" dirty="0"/>
              <a:t>O (l)</a:t>
            </a:r>
          </a:p>
          <a:p>
            <a:pPr marL="342900" indent="-342900">
              <a:lnSpc>
                <a:spcPct val="150000"/>
              </a:lnSpc>
              <a:buAutoNum type="alphaUcParenR"/>
            </a:pPr>
            <a:r>
              <a:rPr lang="en-US" sz="2400" dirty="0"/>
              <a:t>C(s) + O</a:t>
            </a:r>
            <a:r>
              <a:rPr lang="en-US" sz="2400" baseline="-25000" dirty="0"/>
              <a:t>2</a:t>
            </a:r>
            <a:r>
              <a:rPr lang="en-US" sz="2400" dirty="0"/>
              <a:t> (g) </a:t>
            </a:r>
            <a:r>
              <a:rPr lang="en-US" sz="2400" dirty="0">
                <a:latin typeface="Abadi" panose="020B0604020104020204" pitchFamily="34" charset="0"/>
              </a:rPr>
              <a:t>→</a:t>
            </a:r>
            <a:r>
              <a:rPr lang="en-US" sz="2400" dirty="0"/>
              <a:t> CO</a:t>
            </a:r>
            <a:r>
              <a:rPr lang="en-US" sz="2400" baseline="-25000" dirty="0"/>
              <a:t>2</a:t>
            </a:r>
            <a:r>
              <a:rPr lang="en-US" sz="2400" dirty="0"/>
              <a:t> (g)</a:t>
            </a:r>
          </a:p>
          <a:p>
            <a:pPr marL="342900" indent="-342900">
              <a:lnSpc>
                <a:spcPct val="150000"/>
              </a:lnSpc>
              <a:buAutoNum type="alphaUcParenR"/>
            </a:pPr>
            <a:r>
              <a:rPr lang="en-US" sz="2400" dirty="0"/>
              <a:t>Ca (s) + H</a:t>
            </a:r>
            <a:r>
              <a:rPr lang="en-US" sz="2400" baseline="-25000" dirty="0"/>
              <a:t>2</a:t>
            </a:r>
            <a:r>
              <a:rPr lang="en-US" sz="2400" dirty="0"/>
              <a:t> (g) </a:t>
            </a:r>
            <a:r>
              <a:rPr lang="en-US" sz="2400" dirty="0">
                <a:latin typeface="Abadi" panose="020B0604020104020204" pitchFamily="34" charset="0"/>
              </a:rPr>
              <a:t>→</a:t>
            </a:r>
            <a:r>
              <a:rPr lang="en-US" sz="2400" dirty="0"/>
              <a:t> CaH</a:t>
            </a:r>
            <a:r>
              <a:rPr lang="en-US" sz="2400" baseline="-25000" dirty="0"/>
              <a:t>2</a:t>
            </a:r>
            <a:r>
              <a:rPr lang="en-US" sz="2400" dirty="0"/>
              <a:t> (s)</a:t>
            </a:r>
          </a:p>
          <a:p>
            <a:pPr marL="342900" indent="-342900">
              <a:lnSpc>
                <a:spcPct val="150000"/>
              </a:lnSpc>
              <a:buAutoNum type="alphaUcParenR"/>
            </a:pPr>
            <a:r>
              <a:rPr lang="en-US" sz="2400" dirty="0"/>
              <a:t>N</a:t>
            </a:r>
            <a:r>
              <a:rPr lang="en-US" sz="2400" baseline="-25000" dirty="0"/>
              <a:t>2</a:t>
            </a:r>
            <a:r>
              <a:rPr lang="en-US" sz="2400" dirty="0"/>
              <a:t> (g) + 2H</a:t>
            </a:r>
            <a:r>
              <a:rPr lang="en-US" sz="2400" baseline="-25000" dirty="0"/>
              <a:t>2</a:t>
            </a:r>
            <a:r>
              <a:rPr lang="en-US" sz="2400" dirty="0"/>
              <a:t> (g) </a:t>
            </a:r>
            <a:r>
              <a:rPr lang="en-US" sz="2400" dirty="0">
                <a:latin typeface="Abadi" panose="020B0604020104020204" pitchFamily="34" charset="0"/>
              </a:rPr>
              <a:t>→</a:t>
            </a:r>
            <a:r>
              <a:rPr lang="en-US" sz="2400" dirty="0"/>
              <a:t> 2NH</a:t>
            </a:r>
            <a:r>
              <a:rPr lang="en-US" sz="2400" baseline="-25000" dirty="0"/>
              <a:t>3</a:t>
            </a:r>
            <a:r>
              <a:rPr lang="en-US" sz="2400" dirty="0"/>
              <a:t> (g)</a:t>
            </a:r>
          </a:p>
          <a:p>
            <a:pPr marL="342900" indent="-342900">
              <a:lnSpc>
                <a:spcPct val="150000"/>
              </a:lnSpc>
              <a:buAutoNum type="alphaUcParenR"/>
            </a:pPr>
            <a:r>
              <a:rPr lang="en-US" sz="2400" dirty="0"/>
              <a:t>2KClO (s) </a:t>
            </a:r>
            <a:r>
              <a:rPr lang="en-US" sz="2400" dirty="0">
                <a:latin typeface="Abadi" panose="020B0604020104020204" pitchFamily="34" charset="0"/>
              </a:rPr>
              <a:t>→</a:t>
            </a:r>
            <a:r>
              <a:rPr lang="en-US" sz="2400" dirty="0"/>
              <a:t> 2KCl (s) + 3O</a:t>
            </a:r>
            <a:r>
              <a:rPr lang="en-US" sz="2400" baseline="-25000" dirty="0"/>
              <a:t>2</a:t>
            </a:r>
            <a:r>
              <a:rPr lang="en-US" sz="2400" dirty="0"/>
              <a:t> (g)</a:t>
            </a:r>
            <a:endParaRPr lang="en-GB" sz="2400" dirty="0"/>
          </a:p>
        </p:txBody>
      </p:sp>
    </p:spTree>
    <p:extLst>
      <p:ext uri="{BB962C8B-B14F-4D97-AF65-F5344CB8AC3E}">
        <p14:creationId xmlns:p14="http://schemas.microsoft.com/office/powerpoint/2010/main" val="2363481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2BF208-3BD7-487D-BA98-7F570BD95E2A}"/>
              </a:ext>
            </a:extLst>
          </p:cNvPr>
          <p:cNvSpPr txBox="1"/>
          <p:nvPr/>
        </p:nvSpPr>
        <p:spPr>
          <a:xfrm>
            <a:off x="824753" y="860612"/>
            <a:ext cx="10300447" cy="4278094"/>
          </a:xfrm>
          <a:prstGeom prst="rect">
            <a:avLst/>
          </a:prstGeom>
          <a:noFill/>
        </p:spPr>
        <p:txBody>
          <a:bodyPr wrap="square" rtlCol="0">
            <a:spAutoFit/>
          </a:bodyPr>
          <a:lstStyle/>
          <a:p>
            <a:r>
              <a:rPr lang="en-US" sz="3200" dirty="0">
                <a:solidFill>
                  <a:srgbClr val="FF0000"/>
                </a:solidFill>
              </a:rPr>
              <a:t>Entropy in First Law</a:t>
            </a:r>
          </a:p>
          <a:p>
            <a:endParaRPr lang="en-US" sz="2400" dirty="0"/>
          </a:p>
          <a:p>
            <a:r>
              <a:rPr lang="en-US" sz="2400" dirty="0"/>
              <a:t>The zeroth law                the temperature</a:t>
            </a:r>
          </a:p>
          <a:p>
            <a:r>
              <a:rPr lang="en-US" sz="2400" dirty="0"/>
              <a:t>The first law                the internal energy </a:t>
            </a:r>
          </a:p>
          <a:p>
            <a:r>
              <a:rPr lang="en-US" sz="2400" dirty="0"/>
              <a:t>The second law                the entropy</a:t>
            </a:r>
          </a:p>
          <a:p>
            <a:endParaRPr lang="en-US" sz="2400" dirty="0"/>
          </a:p>
          <a:p>
            <a:r>
              <a:rPr lang="en-US" sz="2400" dirty="0"/>
              <a:t>First law:   </a:t>
            </a:r>
            <a:r>
              <a:rPr lang="en-US" sz="2400" dirty="0">
                <a:solidFill>
                  <a:srgbClr val="00B050"/>
                </a:solidFill>
              </a:rPr>
              <a:t>∆U = q + w    </a:t>
            </a:r>
            <a:r>
              <a:rPr lang="en-US" sz="2400" dirty="0"/>
              <a:t>and </a:t>
            </a:r>
            <a:r>
              <a:rPr lang="en-US" sz="2400" dirty="0">
                <a:solidFill>
                  <a:srgbClr val="00B050"/>
                </a:solidFill>
              </a:rPr>
              <a:t>w = -P∆V</a:t>
            </a:r>
          </a:p>
          <a:p>
            <a:endParaRPr lang="en-US" sz="2400" dirty="0"/>
          </a:p>
          <a:p>
            <a:r>
              <a:rPr lang="en-US" sz="2400" dirty="0"/>
              <a:t>Second law:  </a:t>
            </a:r>
            <a:r>
              <a:rPr lang="en-US" sz="2400" dirty="0">
                <a:solidFill>
                  <a:srgbClr val="00B050"/>
                </a:solidFill>
              </a:rPr>
              <a:t>∆S = q/T   </a:t>
            </a:r>
            <a:r>
              <a:rPr lang="en-US" sz="2400" dirty="0"/>
              <a:t>so  </a:t>
            </a:r>
            <a:r>
              <a:rPr lang="en-US" sz="2400" dirty="0">
                <a:solidFill>
                  <a:srgbClr val="00B050"/>
                </a:solidFill>
              </a:rPr>
              <a:t>q = T∆S </a:t>
            </a:r>
          </a:p>
          <a:p>
            <a:endParaRPr lang="en-US" sz="2400" dirty="0"/>
          </a:p>
          <a:p>
            <a:r>
              <a:rPr lang="en-US" sz="2400" dirty="0"/>
              <a:t>Therefore: </a:t>
            </a:r>
            <a:r>
              <a:rPr lang="en-US" sz="2400" dirty="0">
                <a:solidFill>
                  <a:srgbClr val="FF0000"/>
                </a:solidFill>
              </a:rPr>
              <a:t>∆U = T∆S - P∆V    </a:t>
            </a:r>
            <a:r>
              <a:rPr lang="en-US" sz="2400" dirty="0"/>
              <a:t>at constant pressure</a:t>
            </a:r>
            <a:endParaRPr lang="en-GB" sz="2400" dirty="0"/>
          </a:p>
        </p:txBody>
      </p:sp>
      <p:cxnSp>
        <p:nvCxnSpPr>
          <p:cNvPr id="4" name="Straight Arrow Connector 3">
            <a:extLst>
              <a:ext uri="{FF2B5EF4-FFF2-40B4-BE49-F238E27FC236}">
                <a16:creationId xmlns:a16="http://schemas.microsoft.com/office/drawing/2014/main" id="{0205492B-214B-45E5-95DB-8E3ED6DE5BEA}"/>
              </a:ext>
            </a:extLst>
          </p:cNvPr>
          <p:cNvCxnSpPr/>
          <p:nvPr/>
        </p:nvCxnSpPr>
        <p:spPr>
          <a:xfrm>
            <a:off x="2922493" y="1945340"/>
            <a:ext cx="78889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ED54BE4-B191-4059-877C-ABD34334F0D2}"/>
              </a:ext>
            </a:extLst>
          </p:cNvPr>
          <p:cNvCxnSpPr/>
          <p:nvPr/>
        </p:nvCxnSpPr>
        <p:spPr>
          <a:xfrm>
            <a:off x="2528046" y="2303928"/>
            <a:ext cx="78889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C55240E-CA46-46DA-B5AF-D733858BCACC}"/>
              </a:ext>
            </a:extLst>
          </p:cNvPr>
          <p:cNvCxnSpPr/>
          <p:nvPr/>
        </p:nvCxnSpPr>
        <p:spPr>
          <a:xfrm>
            <a:off x="2994209" y="2716306"/>
            <a:ext cx="78889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223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FB9BCAC-B09D-44A3-A6B8-B8DF7C0EC38B}"/>
                  </a:ext>
                </a:extLst>
              </p:cNvPr>
              <p:cNvSpPr txBox="1"/>
              <p:nvPr/>
            </p:nvSpPr>
            <p:spPr>
              <a:xfrm>
                <a:off x="1066800" y="362904"/>
                <a:ext cx="10258425" cy="6132192"/>
              </a:xfrm>
              <a:prstGeom prst="rect">
                <a:avLst/>
              </a:prstGeom>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solidFill>
                      <a:srgbClr val="FF0000"/>
                    </a:solidFill>
                  </a:rPr>
                  <a:t>Entropy change accompanying specific processes</a:t>
                </a:r>
              </a:p>
              <a:p>
                <a:endParaRPr lang="en-US" sz="3200" dirty="0">
                  <a:solidFill>
                    <a:srgbClr val="FF0000"/>
                  </a:solidFill>
                </a:endParaRPr>
              </a:p>
              <a:p>
                <a:r>
                  <a:rPr lang="en-US" sz="3200" dirty="0">
                    <a:solidFill>
                      <a:srgbClr val="FF0000"/>
                    </a:solidFill>
                  </a:rPr>
                  <a:t>1) Entropy of Phase Transition at Transition Temperature</a:t>
                </a:r>
                <a:endParaRPr lang="en-GB" sz="3200" dirty="0">
                  <a:solidFill>
                    <a:srgbClr val="FF0000"/>
                  </a:solidFill>
                </a:endParaRPr>
              </a:p>
              <a:p>
                <a:pPr marL="342900" indent="-342900">
                  <a:lnSpc>
                    <a:spcPct val="150000"/>
                  </a:lnSpc>
                  <a:buFont typeface="Arial" panose="020B0604020202020204" pitchFamily="34" charset="0"/>
                  <a:buChar char="•"/>
                </a:pPr>
                <a:r>
                  <a:rPr lang="en-GB" sz="2400" dirty="0"/>
                  <a:t>Entropy increase when the phase change to more random </a:t>
                </a:r>
              </a:p>
              <a:p>
                <a:pPr marL="342900" indent="-342900">
                  <a:lnSpc>
                    <a:spcPct val="150000"/>
                  </a:lnSpc>
                  <a:buFont typeface="Arial" panose="020B0604020202020204" pitchFamily="34" charset="0"/>
                  <a:buChar char="•"/>
                </a:pPr>
                <a:r>
                  <a:rPr lang="en-GB" sz="2400" dirty="0"/>
                  <a:t>such as from solid to liquid or liquid to gas.</a:t>
                </a:r>
              </a:p>
              <a:p>
                <a:pPr marL="342900" indent="-342900">
                  <a:lnSpc>
                    <a:spcPct val="150000"/>
                  </a:lnSpc>
                  <a:buFont typeface="Arial" panose="020B0604020202020204" pitchFamily="34" charset="0"/>
                  <a:buChar char="•"/>
                </a:pPr>
                <a:r>
                  <a:rPr lang="en-GB" sz="2400" dirty="0"/>
                  <a:t>At transition temperature the two phases in the system are in equilibrium.</a:t>
                </a:r>
              </a:p>
              <a:p>
                <a:pPr marL="342900" indent="-342900">
                  <a:lnSpc>
                    <a:spcPct val="150000"/>
                  </a:lnSpc>
                  <a:buFont typeface="Arial" panose="020B0604020202020204" pitchFamily="34" charset="0"/>
                  <a:buChar char="•"/>
                </a:pPr>
                <a:r>
                  <a:rPr lang="en-GB" sz="2400" dirty="0"/>
                  <a:t>Phase transitions occur normally at constant pressure. </a:t>
                </a:r>
              </a:p>
              <a:p>
                <a:pPr marL="342900" indent="-342900">
                  <a:lnSpc>
                    <a:spcPct val="150000"/>
                  </a:lnSpc>
                  <a:buFont typeface="Arial" panose="020B0604020202020204" pitchFamily="34" charset="0"/>
                  <a:buChar char="•"/>
                </a:pPr>
                <a:r>
                  <a:rPr lang="en-GB" sz="2400" dirty="0"/>
                  <a:t>so </a:t>
                </a:r>
                <a:r>
                  <a:rPr lang="en-GB" sz="2400" dirty="0" err="1">
                    <a:solidFill>
                      <a:srgbClr val="FF0000"/>
                    </a:solidFill>
                  </a:rPr>
                  <a:t>q</a:t>
                </a:r>
                <a:r>
                  <a:rPr lang="en-GB" sz="2400" baseline="-25000" dirty="0" err="1">
                    <a:solidFill>
                      <a:srgbClr val="FF0000"/>
                    </a:solidFill>
                  </a:rPr>
                  <a:t>P</a:t>
                </a:r>
                <a:r>
                  <a:rPr lang="en-GB" sz="2400" dirty="0">
                    <a:solidFill>
                      <a:srgbClr val="FF0000"/>
                    </a:solidFill>
                  </a:rPr>
                  <a:t> = ∆</a:t>
                </a:r>
                <a:r>
                  <a:rPr lang="en-GB" sz="2400" dirty="0" err="1">
                    <a:solidFill>
                      <a:srgbClr val="FF0000"/>
                    </a:solidFill>
                  </a:rPr>
                  <a:t>H</a:t>
                </a:r>
                <a:r>
                  <a:rPr lang="en-GB" sz="2400" baseline="-25000" dirty="0" err="1">
                    <a:solidFill>
                      <a:srgbClr val="FF0000"/>
                    </a:solidFill>
                  </a:rPr>
                  <a:t>tr</a:t>
                </a:r>
                <a:r>
                  <a:rPr lang="en-GB" sz="2400" baseline="-25000" dirty="0">
                    <a:solidFill>
                      <a:srgbClr val="FF0000"/>
                    </a:solidFill>
                  </a:rPr>
                  <a:t>          </a:t>
                </a:r>
                <a:r>
                  <a:rPr lang="en-GB" sz="2400" dirty="0">
                    <a:solidFill>
                      <a:schemeClr val="tx1"/>
                    </a:solidFill>
                  </a:rPr>
                  <a:t>and</a:t>
                </a:r>
                <a:r>
                  <a:rPr lang="en-GB" sz="2400" baseline="-25000" dirty="0">
                    <a:solidFill>
                      <a:schemeClr val="tx1"/>
                    </a:solidFill>
                  </a:rPr>
                  <a:t> </a:t>
                </a:r>
                <a:r>
                  <a:rPr lang="en-GB" sz="2400" baseline="-25000" dirty="0">
                    <a:solidFill>
                      <a:srgbClr val="FF0000"/>
                    </a:solidFill>
                  </a:rPr>
                  <a:t>               </a:t>
                </a:r>
                <a14:m>
                  <m:oMath xmlns:m="http://schemas.openxmlformats.org/officeDocument/2006/math">
                    <m:r>
                      <a:rPr lang="en-GB" sz="240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𝑆</m:t>
                    </m:r>
                    <m:r>
                      <a:rPr lang="en-US" sz="2400" b="0" i="1" smtClean="0">
                        <a:solidFill>
                          <a:srgbClr val="FF0000"/>
                        </a:solidFill>
                        <a:latin typeface="Cambria Math" panose="02040503050406030204" pitchFamily="18" charset="0"/>
                        <a:ea typeface="Cambria Math" panose="02040503050406030204" pitchFamily="18" charset="0"/>
                      </a:rPr>
                      <m:t>=</m:t>
                    </m:r>
                    <m:f>
                      <m:fPr>
                        <m:ctrlPr>
                          <a:rPr lang="en-US" sz="2400" b="0" i="1" smtClean="0">
                            <a:solidFill>
                              <a:srgbClr val="FF0000"/>
                            </a:solidFill>
                            <a:latin typeface="Cambria Math" panose="02040503050406030204" pitchFamily="18" charset="0"/>
                            <a:ea typeface="Cambria Math" panose="02040503050406030204" pitchFamily="18" charset="0"/>
                          </a:rPr>
                        </m:ctrlPr>
                      </m:fPr>
                      <m:num>
                        <m:sSub>
                          <m:sSubPr>
                            <m:ctrlPr>
                              <a:rPr lang="en-US" sz="2400" b="0" i="1" smtClean="0">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𝐻</m:t>
                            </m:r>
                          </m:e>
                          <m:sub>
                            <m:r>
                              <a:rPr lang="en-US" sz="2400" b="0" i="1" smtClean="0">
                                <a:solidFill>
                                  <a:srgbClr val="FF0000"/>
                                </a:solidFill>
                                <a:latin typeface="Cambria Math" panose="02040503050406030204" pitchFamily="18" charset="0"/>
                                <a:ea typeface="Cambria Math" panose="02040503050406030204" pitchFamily="18" charset="0"/>
                              </a:rPr>
                              <m:t>𝑡𝑟</m:t>
                            </m:r>
                          </m:sub>
                        </m:sSub>
                      </m:num>
                      <m:den>
                        <m:sSub>
                          <m:sSubPr>
                            <m:ctrlPr>
                              <a:rPr lang="en-US" sz="2400" b="0" i="1" smtClean="0">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𝑇</m:t>
                            </m:r>
                          </m:e>
                          <m:sub>
                            <m:r>
                              <a:rPr lang="en-US" sz="2400" b="0" i="1" smtClean="0">
                                <a:solidFill>
                                  <a:srgbClr val="FF0000"/>
                                </a:solidFill>
                                <a:latin typeface="Cambria Math" panose="02040503050406030204" pitchFamily="18" charset="0"/>
                                <a:ea typeface="Cambria Math" panose="02040503050406030204" pitchFamily="18" charset="0"/>
                              </a:rPr>
                              <m:t>𝑡𝑟</m:t>
                            </m:r>
                          </m:sub>
                        </m:sSub>
                      </m:den>
                    </m:f>
                  </m:oMath>
                </a14:m>
                <a:r>
                  <a:rPr lang="en-GB" sz="2400" dirty="0">
                    <a:solidFill>
                      <a:srgbClr val="FF0000"/>
                    </a:solidFill>
                  </a:rPr>
                  <a:t>     </a:t>
                </a:r>
              </a:p>
              <a:p>
                <a:pPr>
                  <a:lnSpc>
                    <a:spcPct val="150000"/>
                  </a:lnSpc>
                </a:pPr>
                <a:r>
                  <a:rPr lang="en-GB" sz="2400" dirty="0">
                    <a:solidFill>
                      <a:schemeClr val="tx1"/>
                    </a:solidFill>
                  </a:rPr>
                  <a:t>If the phase transition is </a:t>
                </a:r>
                <a:r>
                  <a:rPr lang="en-GB" sz="2400" dirty="0">
                    <a:solidFill>
                      <a:srgbClr val="0070C0"/>
                    </a:solidFill>
                  </a:rPr>
                  <a:t>exothermic</a:t>
                </a:r>
                <a:r>
                  <a:rPr lang="en-GB" sz="2400" dirty="0">
                    <a:solidFill>
                      <a:srgbClr val="FF0000"/>
                    </a:solidFill>
                  </a:rPr>
                  <a:t> </a:t>
                </a:r>
                <a:r>
                  <a:rPr lang="en-GB" sz="2400" dirty="0">
                    <a:solidFill>
                      <a:srgbClr val="00B050"/>
                    </a:solidFill>
                  </a:rPr>
                  <a:t>∆</a:t>
                </a:r>
                <a:r>
                  <a:rPr lang="en-GB" sz="2400" dirty="0" err="1">
                    <a:solidFill>
                      <a:srgbClr val="00B050"/>
                    </a:solidFill>
                  </a:rPr>
                  <a:t>H</a:t>
                </a:r>
                <a:r>
                  <a:rPr lang="en-GB" sz="2400" baseline="-25000" dirty="0" err="1">
                    <a:solidFill>
                      <a:srgbClr val="00B050"/>
                    </a:solidFill>
                  </a:rPr>
                  <a:t>tr</a:t>
                </a:r>
                <a:r>
                  <a:rPr lang="en-GB" sz="2400" dirty="0">
                    <a:solidFill>
                      <a:srgbClr val="00B050"/>
                    </a:solidFill>
                  </a:rPr>
                  <a:t> &lt; 0</a:t>
                </a:r>
                <a:r>
                  <a:rPr lang="en-GB" sz="2400" dirty="0">
                    <a:solidFill>
                      <a:schemeClr val="tx1"/>
                    </a:solidFill>
                  </a:rPr>
                  <a:t>, then the entropy is </a:t>
                </a:r>
                <a:r>
                  <a:rPr lang="en-GB" sz="2400" dirty="0">
                    <a:solidFill>
                      <a:srgbClr val="00B050"/>
                    </a:solidFill>
                  </a:rPr>
                  <a:t>negative</a:t>
                </a:r>
                <a:r>
                  <a:rPr lang="en-GB" sz="2400" dirty="0">
                    <a:solidFill>
                      <a:srgbClr val="FF0000"/>
                    </a:solidFill>
                  </a:rPr>
                  <a:t>.</a:t>
                </a:r>
              </a:p>
              <a:p>
                <a:pPr>
                  <a:lnSpc>
                    <a:spcPct val="150000"/>
                  </a:lnSpc>
                </a:pPr>
                <a:r>
                  <a:rPr lang="en-GB" sz="2400" dirty="0">
                    <a:solidFill>
                      <a:schemeClr val="tx1"/>
                    </a:solidFill>
                  </a:rPr>
                  <a:t>If the phase transition is </a:t>
                </a:r>
                <a:r>
                  <a:rPr lang="en-GB" sz="2400" dirty="0">
                    <a:solidFill>
                      <a:srgbClr val="0070C0"/>
                    </a:solidFill>
                  </a:rPr>
                  <a:t>endothermic</a:t>
                </a:r>
                <a:r>
                  <a:rPr lang="en-GB" sz="2400" dirty="0">
                    <a:solidFill>
                      <a:srgbClr val="FF0000"/>
                    </a:solidFill>
                  </a:rPr>
                  <a:t> </a:t>
                </a:r>
                <a:r>
                  <a:rPr lang="en-GB" sz="2400" dirty="0">
                    <a:solidFill>
                      <a:srgbClr val="00B050"/>
                    </a:solidFill>
                  </a:rPr>
                  <a:t>∆</a:t>
                </a:r>
                <a:r>
                  <a:rPr lang="en-GB" sz="2400" dirty="0" err="1">
                    <a:solidFill>
                      <a:srgbClr val="00B050"/>
                    </a:solidFill>
                  </a:rPr>
                  <a:t>H</a:t>
                </a:r>
                <a:r>
                  <a:rPr lang="en-GB" sz="2400" baseline="-25000" dirty="0" err="1">
                    <a:solidFill>
                      <a:srgbClr val="00B050"/>
                    </a:solidFill>
                  </a:rPr>
                  <a:t>tr</a:t>
                </a:r>
                <a:r>
                  <a:rPr lang="en-GB" sz="2400" dirty="0">
                    <a:solidFill>
                      <a:srgbClr val="00B050"/>
                    </a:solidFill>
                  </a:rPr>
                  <a:t> &gt; 0</a:t>
                </a:r>
                <a:r>
                  <a:rPr lang="en-GB" sz="2400" dirty="0">
                    <a:solidFill>
                      <a:schemeClr val="tx1"/>
                    </a:solidFill>
                  </a:rPr>
                  <a:t>, then the entropy is </a:t>
                </a:r>
                <a:r>
                  <a:rPr lang="en-GB" sz="2400" dirty="0">
                    <a:solidFill>
                      <a:srgbClr val="00B050"/>
                    </a:solidFill>
                  </a:rPr>
                  <a:t>positive</a:t>
                </a:r>
                <a:r>
                  <a:rPr lang="en-GB" sz="2400" dirty="0">
                    <a:solidFill>
                      <a:srgbClr val="FF0000"/>
                    </a:solidFill>
                  </a:rPr>
                  <a:t>.</a:t>
                </a:r>
              </a:p>
              <a:p>
                <a:endParaRPr lang="en-GB" sz="2400" dirty="0">
                  <a:solidFill>
                    <a:srgbClr val="FF0000"/>
                  </a:solidFill>
                </a:endParaRPr>
              </a:p>
            </p:txBody>
          </p:sp>
        </mc:Choice>
        <mc:Fallback xmlns="">
          <p:sp>
            <p:nvSpPr>
              <p:cNvPr id="2" name="TextBox 1">
                <a:extLst>
                  <a:ext uri="{FF2B5EF4-FFF2-40B4-BE49-F238E27FC236}">
                    <a16:creationId xmlns:a16="http://schemas.microsoft.com/office/drawing/2014/main" id="{CFB9BCAC-B09D-44A3-A6B8-B8DF7C0EC38B}"/>
                  </a:ext>
                </a:extLst>
              </p:cNvPr>
              <p:cNvSpPr txBox="1">
                <a:spLocks noRot="1" noChangeAspect="1" noMove="1" noResize="1" noEditPoints="1" noAdjustHandles="1" noChangeArrowheads="1" noChangeShapeType="1" noTextEdit="1"/>
              </p:cNvSpPr>
              <p:nvPr/>
            </p:nvSpPr>
            <p:spPr>
              <a:xfrm>
                <a:off x="1066800" y="362904"/>
                <a:ext cx="10258425" cy="6132192"/>
              </a:xfrm>
              <a:prstGeom prst="rect">
                <a:avLst/>
              </a:prstGeom>
              <a:blipFill>
                <a:blip r:embed="rId2"/>
                <a:stretch>
                  <a:fillRect l="-1485" t="-1294"/>
                </a:stretch>
              </a:blipFill>
              <a:ln w="19050">
                <a:noFill/>
              </a:ln>
            </p:spPr>
            <p:txBody>
              <a:bodyPr/>
              <a:lstStyle/>
              <a:p>
                <a:r>
                  <a:rPr lang="en-GB">
                    <a:noFill/>
                  </a:rPr>
                  <a:t> </a:t>
                </a:r>
              </a:p>
            </p:txBody>
          </p:sp>
        </mc:Fallback>
      </mc:AlternateContent>
    </p:spTree>
    <p:extLst>
      <p:ext uri="{BB962C8B-B14F-4D97-AF65-F5344CB8AC3E}">
        <p14:creationId xmlns:p14="http://schemas.microsoft.com/office/powerpoint/2010/main" val="1641061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D40486-8838-463B-A658-7BFC7E198344}"/>
              </a:ext>
            </a:extLst>
          </p:cNvPr>
          <p:cNvSpPr txBox="1"/>
          <p:nvPr/>
        </p:nvSpPr>
        <p:spPr>
          <a:xfrm>
            <a:off x="752475" y="266700"/>
            <a:ext cx="10496550" cy="1143070"/>
          </a:xfrm>
          <a:prstGeom prst="rect">
            <a:avLst/>
          </a:prstGeom>
          <a:noFill/>
        </p:spPr>
        <p:txBody>
          <a:bodyPr wrap="square" rtlCol="0">
            <a:spAutoFit/>
          </a:bodyPr>
          <a:lstStyle/>
          <a:p>
            <a:pPr>
              <a:lnSpc>
                <a:spcPct val="150000"/>
              </a:lnSpc>
            </a:pPr>
            <a:r>
              <a:rPr lang="en-US" sz="2400" dirty="0"/>
              <a:t>Some experimental entropies of phase transition at 1 atm, ∆S</a:t>
            </a:r>
            <a:r>
              <a:rPr lang="en-US" sz="2400" baseline="30000" dirty="0"/>
              <a:t>o </a:t>
            </a:r>
            <a:r>
              <a:rPr lang="en-US" sz="2400" dirty="0"/>
              <a:t>(in J K</a:t>
            </a:r>
            <a:r>
              <a:rPr lang="en-US" sz="2400" baseline="30000" dirty="0"/>
              <a:t>-1 </a:t>
            </a:r>
            <a:r>
              <a:rPr lang="en-US" sz="2400" dirty="0"/>
              <a:t>mol</a:t>
            </a:r>
            <a:r>
              <a:rPr lang="en-US" sz="2400" baseline="30000" dirty="0"/>
              <a:t>-1</a:t>
            </a:r>
            <a:r>
              <a:rPr lang="en-US" sz="2400" dirty="0"/>
              <a:t>)</a:t>
            </a:r>
          </a:p>
          <a:p>
            <a:pPr>
              <a:lnSpc>
                <a:spcPct val="150000"/>
              </a:lnSpc>
            </a:pPr>
            <a:r>
              <a:rPr lang="en-US" sz="2400" dirty="0"/>
              <a:t> notice: </a:t>
            </a:r>
            <a:r>
              <a:rPr lang="en-GB" sz="2400" dirty="0">
                <a:solidFill>
                  <a:srgbClr val="FF0000"/>
                </a:solidFill>
              </a:rPr>
              <a:t>∆</a:t>
            </a:r>
            <a:r>
              <a:rPr lang="en-GB" sz="2400" dirty="0" err="1">
                <a:solidFill>
                  <a:srgbClr val="FF0000"/>
                </a:solidFill>
              </a:rPr>
              <a:t>H</a:t>
            </a:r>
            <a:r>
              <a:rPr lang="en-GB" sz="2400" baseline="-25000" dirty="0" err="1">
                <a:solidFill>
                  <a:srgbClr val="FF0000"/>
                </a:solidFill>
              </a:rPr>
              <a:t>tr</a:t>
            </a:r>
            <a:r>
              <a:rPr lang="en-GB" sz="2400" baseline="-25000" dirty="0">
                <a:solidFill>
                  <a:srgbClr val="FF0000"/>
                </a:solidFill>
              </a:rPr>
              <a:t> </a:t>
            </a:r>
            <a:r>
              <a:rPr lang="en-GB" sz="2400" dirty="0">
                <a:solidFill>
                  <a:srgbClr val="FF0000"/>
                </a:solidFill>
              </a:rPr>
              <a:t>= </a:t>
            </a:r>
            <a:r>
              <a:rPr lang="en-GB" sz="2400" dirty="0" err="1">
                <a:solidFill>
                  <a:srgbClr val="FF0000"/>
                </a:solidFill>
              </a:rPr>
              <a:t>T</a:t>
            </a:r>
            <a:r>
              <a:rPr lang="en-GB" sz="2400" baseline="-25000" dirty="0" err="1">
                <a:solidFill>
                  <a:srgbClr val="FF0000"/>
                </a:solidFill>
              </a:rPr>
              <a:t>tr</a:t>
            </a:r>
            <a:r>
              <a:rPr lang="en-GB" sz="2400" dirty="0" err="1">
                <a:solidFill>
                  <a:srgbClr val="FF0000"/>
                </a:solidFill>
              </a:rPr>
              <a:t>∆S</a:t>
            </a:r>
            <a:r>
              <a:rPr lang="en-US" sz="2400" dirty="0"/>
              <a:t> </a:t>
            </a:r>
          </a:p>
        </p:txBody>
      </p:sp>
      <p:graphicFrame>
        <p:nvGraphicFramePr>
          <p:cNvPr id="4" name="Table 4">
            <a:extLst>
              <a:ext uri="{FF2B5EF4-FFF2-40B4-BE49-F238E27FC236}">
                <a16:creationId xmlns:a16="http://schemas.microsoft.com/office/drawing/2014/main" id="{B204D58C-2491-4DC9-A8DB-BC4153623B5B}"/>
              </a:ext>
            </a:extLst>
          </p:cNvPr>
          <p:cNvGraphicFramePr>
            <a:graphicFrameLocks noGrp="1"/>
          </p:cNvGraphicFramePr>
          <p:nvPr>
            <p:extLst>
              <p:ext uri="{D42A27DB-BD31-4B8C-83A1-F6EECF244321}">
                <p14:modId xmlns:p14="http://schemas.microsoft.com/office/powerpoint/2010/main" val="1481347539"/>
              </p:ext>
            </p:extLst>
          </p:nvPr>
        </p:nvGraphicFramePr>
        <p:xfrm>
          <a:off x="2032000" y="1510241"/>
          <a:ext cx="8127999" cy="5191760"/>
        </p:xfrm>
        <a:graphic>
          <a:graphicData uri="http://schemas.openxmlformats.org/drawingml/2006/table">
            <a:tbl>
              <a:tblPr firstRow="1" bandRow="1">
                <a:tableStyleId>{5C22544A-7EE6-4342-B048-85BDC9FD1C3A}</a:tableStyleId>
              </a:tblPr>
              <a:tblGrid>
                <a:gridCol w="1635125">
                  <a:extLst>
                    <a:ext uri="{9D8B030D-6E8A-4147-A177-3AD203B41FA5}">
                      <a16:colId xmlns:a16="http://schemas.microsoft.com/office/drawing/2014/main" val="2305922002"/>
                    </a:ext>
                  </a:extLst>
                </a:gridCol>
                <a:gridCol w="3038475">
                  <a:extLst>
                    <a:ext uri="{9D8B030D-6E8A-4147-A177-3AD203B41FA5}">
                      <a16:colId xmlns:a16="http://schemas.microsoft.com/office/drawing/2014/main" val="4202987954"/>
                    </a:ext>
                  </a:extLst>
                </a:gridCol>
                <a:gridCol w="3454399">
                  <a:extLst>
                    <a:ext uri="{9D8B030D-6E8A-4147-A177-3AD203B41FA5}">
                      <a16:colId xmlns:a16="http://schemas.microsoft.com/office/drawing/2014/main" val="2162149076"/>
                    </a:ext>
                  </a:extLst>
                </a:gridCol>
              </a:tblGrid>
              <a:tr h="370840">
                <a:tc>
                  <a:txBody>
                    <a:bodyPr/>
                    <a:lstStyle/>
                    <a:p>
                      <a:pPr algn="ctr"/>
                      <a:endParaRPr lang="en-GB" dirty="0"/>
                    </a:p>
                  </a:txBody>
                  <a:tcPr/>
                </a:tc>
                <a:tc>
                  <a:txBody>
                    <a:bodyPr/>
                    <a:lstStyle/>
                    <a:p>
                      <a:pPr algn="ctr"/>
                      <a:r>
                        <a:rPr lang="en-US" sz="1800" dirty="0"/>
                        <a:t>∆S</a:t>
                      </a:r>
                      <a:r>
                        <a:rPr lang="en-US" sz="1800" baseline="30000" dirty="0"/>
                        <a:t>o     </a:t>
                      </a:r>
                      <a:r>
                        <a:rPr lang="en-US" dirty="0"/>
                        <a:t>Fusion at </a:t>
                      </a:r>
                      <a:r>
                        <a:rPr lang="en-US" dirty="0" err="1"/>
                        <a:t>T</a:t>
                      </a:r>
                      <a:r>
                        <a:rPr lang="en-US" baseline="-25000" dirty="0" err="1"/>
                        <a:t>f</a:t>
                      </a:r>
                      <a:endParaRPr lang="en-GB" dirty="0"/>
                    </a:p>
                  </a:txBody>
                  <a:tcPr/>
                </a:tc>
                <a:tc>
                  <a:txBody>
                    <a:bodyPr/>
                    <a:lstStyle/>
                    <a:p>
                      <a:pPr algn="ctr"/>
                      <a:r>
                        <a:rPr lang="en-US" sz="1800" dirty="0"/>
                        <a:t>∆S</a:t>
                      </a:r>
                      <a:r>
                        <a:rPr lang="en-US" sz="1800" baseline="30000" dirty="0"/>
                        <a:t>o     </a:t>
                      </a:r>
                      <a:r>
                        <a:rPr lang="en-US" dirty="0"/>
                        <a:t>Vaporization at T</a:t>
                      </a:r>
                      <a:r>
                        <a:rPr lang="en-US" baseline="-25000" dirty="0"/>
                        <a:t>b</a:t>
                      </a:r>
                      <a:endParaRPr lang="en-GB" dirty="0"/>
                    </a:p>
                  </a:txBody>
                  <a:tcPr/>
                </a:tc>
                <a:extLst>
                  <a:ext uri="{0D108BD9-81ED-4DB2-BD59-A6C34878D82A}">
                    <a16:rowId xmlns:a16="http://schemas.microsoft.com/office/drawing/2014/main" val="379611147"/>
                  </a:ext>
                </a:extLst>
              </a:tr>
              <a:tr h="370840">
                <a:tc>
                  <a:txBody>
                    <a:bodyPr/>
                    <a:lstStyle/>
                    <a:p>
                      <a:r>
                        <a:rPr lang="en-US" dirty="0" err="1"/>
                        <a:t>Ar</a:t>
                      </a:r>
                      <a:endParaRPr lang="en-GB" dirty="0"/>
                    </a:p>
                  </a:txBody>
                  <a:tcPr/>
                </a:tc>
                <a:tc>
                  <a:txBody>
                    <a:bodyPr/>
                    <a:lstStyle/>
                    <a:p>
                      <a:r>
                        <a:rPr lang="en-US" dirty="0"/>
                        <a:t>14.17     (at   83.8 K)</a:t>
                      </a:r>
                      <a:endParaRPr lang="en-GB" dirty="0"/>
                    </a:p>
                  </a:txBody>
                  <a:tcPr/>
                </a:tc>
                <a:tc>
                  <a:txBody>
                    <a:bodyPr/>
                    <a:lstStyle/>
                    <a:p>
                      <a:r>
                        <a:rPr lang="en-US" dirty="0"/>
                        <a:t>74.53     (at 87.3 K)</a:t>
                      </a:r>
                      <a:endParaRPr lang="en-GB" dirty="0"/>
                    </a:p>
                  </a:txBody>
                  <a:tcPr/>
                </a:tc>
                <a:extLst>
                  <a:ext uri="{0D108BD9-81ED-4DB2-BD59-A6C34878D82A}">
                    <a16:rowId xmlns:a16="http://schemas.microsoft.com/office/drawing/2014/main" val="1032291324"/>
                  </a:ext>
                </a:extLst>
              </a:tr>
              <a:tr h="370840">
                <a:tc>
                  <a:txBody>
                    <a:bodyPr/>
                    <a:lstStyle/>
                    <a:p>
                      <a:r>
                        <a:rPr lang="en-US" dirty="0"/>
                        <a:t>Br</a:t>
                      </a:r>
                      <a:r>
                        <a:rPr lang="en-US" baseline="-25000" dirty="0"/>
                        <a:t>2</a:t>
                      </a:r>
                      <a:endParaRPr lang="en-GB" dirty="0"/>
                    </a:p>
                  </a:txBody>
                  <a:tcPr/>
                </a:tc>
                <a:tc>
                  <a:txBody>
                    <a:bodyPr/>
                    <a:lstStyle/>
                    <a:p>
                      <a:r>
                        <a:rPr lang="en-US" dirty="0"/>
                        <a:t>39.76     (at   265.9 K)</a:t>
                      </a:r>
                      <a:endParaRPr lang="en-GB" dirty="0"/>
                    </a:p>
                  </a:txBody>
                  <a:tcPr/>
                </a:tc>
                <a:tc>
                  <a:txBody>
                    <a:bodyPr/>
                    <a:lstStyle/>
                    <a:p>
                      <a:r>
                        <a:rPr lang="en-US" dirty="0"/>
                        <a:t>88.61     (at 332.4 K)</a:t>
                      </a:r>
                      <a:endParaRPr lang="en-GB" dirty="0"/>
                    </a:p>
                  </a:txBody>
                  <a:tcPr/>
                </a:tc>
                <a:extLst>
                  <a:ext uri="{0D108BD9-81ED-4DB2-BD59-A6C34878D82A}">
                    <a16:rowId xmlns:a16="http://schemas.microsoft.com/office/drawing/2014/main" val="869698432"/>
                  </a:ext>
                </a:extLst>
              </a:tr>
              <a:tr h="370840">
                <a:tc>
                  <a:txBody>
                    <a:bodyPr/>
                    <a:lstStyle/>
                    <a:p>
                      <a:r>
                        <a:rPr lang="en-US" dirty="0"/>
                        <a:t>C</a:t>
                      </a:r>
                      <a:r>
                        <a:rPr lang="en-US" baseline="-25000" dirty="0"/>
                        <a:t>6</a:t>
                      </a:r>
                      <a:r>
                        <a:rPr lang="en-US" baseline="0" dirty="0"/>
                        <a:t>H</a:t>
                      </a:r>
                      <a:r>
                        <a:rPr lang="en-US" baseline="-25000" dirty="0"/>
                        <a:t>6</a:t>
                      </a:r>
                      <a:endParaRPr lang="en-GB" dirty="0"/>
                    </a:p>
                  </a:txBody>
                  <a:tcPr/>
                </a:tc>
                <a:tc>
                  <a:txBody>
                    <a:bodyPr/>
                    <a:lstStyle/>
                    <a:p>
                      <a:r>
                        <a:rPr lang="en-US" dirty="0"/>
                        <a:t>38.00     (at   278.6 K)</a:t>
                      </a:r>
                      <a:endParaRPr lang="en-GB" dirty="0"/>
                    </a:p>
                  </a:txBody>
                  <a:tcPr/>
                </a:tc>
                <a:tc>
                  <a:txBody>
                    <a:bodyPr/>
                    <a:lstStyle/>
                    <a:p>
                      <a:r>
                        <a:rPr lang="en-US" dirty="0"/>
                        <a:t>87.19     (at 353.2 K)</a:t>
                      </a:r>
                      <a:endParaRPr lang="en-GB" dirty="0"/>
                    </a:p>
                  </a:txBody>
                  <a:tcPr/>
                </a:tc>
                <a:extLst>
                  <a:ext uri="{0D108BD9-81ED-4DB2-BD59-A6C34878D82A}">
                    <a16:rowId xmlns:a16="http://schemas.microsoft.com/office/drawing/2014/main" val="2562413411"/>
                  </a:ext>
                </a:extLst>
              </a:tr>
              <a:tr h="370840">
                <a:tc>
                  <a:txBody>
                    <a:bodyPr/>
                    <a:lstStyle/>
                    <a:p>
                      <a:r>
                        <a:rPr lang="en-US" dirty="0"/>
                        <a:t>CH</a:t>
                      </a:r>
                      <a:r>
                        <a:rPr lang="en-US" baseline="-25000" dirty="0"/>
                        <a:t>3</a:t>
                      </a:r>
                      <a:r>
                        <a:rPr lang="en-US" baseline="0" dirty="0"/>
                        <a:t>COOH</a:t>
                      </a:r>
                      <a:endParaRPr lang="en-GB" dirty="0"/>
                    </a:p>
                  </a:txBody>
                  <a:tcPr/>
                </a:tc>
                <a:tc>
                  <a:txBody>
                    <a:bodyPr/>
                    <a:lstStyle/>
                    <a:p>
                      <a:r>
                        <a:rPr lang="en-US" dirty="0"/>
                        <a:t>40.40     (at   289.8 K)</a:t>
                      </a:r>
                      <a:endParaRPr lang="en-GB" dirty="0"/>
                    </a:p>
                  </a:txBody>
                  <a:tcPr/>
                </a:tc>
                <a:tc>
                  <a:txBody>
                    <a:bodyPr/>
                    <a:lstStyle/>
                    <a:p>
                      <a:r>
                        <a:rPr lang="en-US" dirty="0"/>
                        <a:t>61.90     (at 391.4 K)</a:t>
                      </a:r>
                      <a:endParaRPr lang="en-GB" dirty="0"/>
                    </a:p>
                  </a:txBody>
                  <a:tcPr/>
                </a:tc>
                <a:extLst>
                  <a:ext uri="{0D108BD9-81ED-4DB2-BD59-A6C34878D82A}">
                    <a16:rowId xmlns:a16="http://schemas.microsoft.com/office/drawing/2014/main" val="864140587"/>
                  </a:ext>
                </a:extLst>
              </a:tr>
              <a:tr h="370840">
                <a:tc>
                  <a:txBody>
                    <a:bodyPr/>
                    <a:lstStyle/>
                    <a:p>
                      <a:r>
                        <a:rPr lang="en-US" dirty="0"/>
                        <a:t>CH</a:t>
                      </a:r>
                      <a:r>
                        <a:rPr lang="en-US" baseline="-25000" dirty="0"/>
                        <a:t>3</a:t>
                      </a:r>
                      <a:r>
                        <a:rPr lang="en-US" baseline="0" dirty="0"/>
                        <a:t>OH</a:t>
                      </a:r>
                      <a:endParaRPr lang="en-GB" dirty="0"/>
                    </a:p>
                  </a:txBody>
                  <a:tcPr/>
                </a:tc>
                <a:tc>
                  <a:txBody>
                    <a:bodyPr/>
                    <a:lstStyle/>
                    <a:p>
                      <a:r>
                        <a:rPr lang="en-US" dirty="0"/>
                        <a:t>18.03     (at   175.2 K)</a:t>
                      </a:r>
                      <a:endParaRPr lang="en-GB" dirty="0"/>
                    </a:p>
                  </a:txBody>
                  <a:tcPr/>
                </a:tc>
                <a:tc>
                  <a:txBody>
                    <a:bodyPr/>
                    <a:lstStyle/>
                    <a:p>
                      <a:r>
                        <a:rPr lang="en-US" dirty="0"/>
                        <a:t>104.60   (at 337.2 K)</a:t>
                      </a:r>
                      <a:endParaRPr lang="en-GB" dirty="0"/>
                    </a:p>
                  </a:txBody>
                  <a:tcPr/>
                </a:tc>
                <a:extLst>
                  <a:ext uri="{0D108BD9-81ED-4DB2-BD59-A6C34878D82A}">
                    <a16:rowId xmlns:a16="http://schemas.microsoft.com/office/drawing/2014/main" val="3282800564"/>
                  </a:ext>
                </a:extLst>
              </a:tr>
              <a:tr h="370840">
                <a:tc>
                  <a:txBody>
                    <a:bodyPr/>
                    <a:lstStyle/>
                    <a:p>
                      <a:r>
                        <a:rPr lang="en-US" dirty="0"/>
                        <a:t>Cl</a:t>
                      </a:r>
                      <a:r>
                        <a:rPr lang="en-US" baseline="-25000" dirty="0"/>
                        <a:t>2</a:t>
                      </a:r>
                      <a:endParaRPr lang="en-GB" dirty="0"/>
                    </a:p>
                  </a:txBody>
                  <a:tcPr/>
                </a:tc>
                <a:tc>
                  <a:txBody>
                    <a:bodyPr/>
                    <a:lstStyle/>
                    <a:p>
                      <a:r>
                        <a:rPr lang="en-US" dirty="0"/>
                        <a:t>37.22     (at   172.1 K)</a:t>
                      </a:r>
                      <a:endParaRPr lang="en-GB" dirty="0"/>
                    </a:p>
                  </a:txBody>
                  <a:tcPr/>
                </a:tc>
                <a:tc>
                  <a:txBody>
                    <a:bodyPr/>
                    <a:lstStyle/>
                    <a:p>
                      <a:r>
                        <a:rPr lang="en-US" dirty="0"/>
                        <a:t>85.38     (at 239.0 K)</a:t>
                      </a:r>
                      <a:endParaRPr lang="en-GB" dirty="0"/>
                    </a:p>
                  </a:txBody>
                  <a:tcPr/>
                </a:tc>
                <a:extLst>
                  <a:ext uri="{0D108BD9-81ED-4DB2-BD59-A6C34878D82A}">
                    <a16:rowId xmlns:a16="http://schemas.microsoft.com/office/drawing/2014/main" val="1424745041"/>
                  </a:ext>
                </a:extLst>
              </a:tr>
              <a:tr h="370840">
                <a:tc>
                  <a:txBody>
                    <a:bodyPr/>
                    <a:lstStyle/>
                    <a:p>
                      <a:r>
                        <a:rPr lang="en-US" dirty="0"/>
                        <a:t>H</a:t>
                      </a:r>
                      <a:r>
                        <a:rPr lang="en-US" baseline="-25000" dirty="0"/>
                        <a:t>2</a:t>
                      </a:r>
                      <a:endParaRPr lang="en-GB" dirty="0"/>
                    </a:p>
                  </a:txBody>
                  <a:tcPr/>
                </a:tc>
                <a:tc>
                  <a:txBody>
                    <a:bodyPr/>
                    <a:lstStyle/>
                    <a:p>
                      <a:r>
                        <a:rPr lang="en-US" dirty="0"/>
                        <a:t>8.38       (at    14.0 K)</a:t>
                      </a:r>
                      <a:endParaRPr lang="en-GB" dirty="0"/>
                    </a:p>
                  </a:txBody>
                  <a:tcPr/>
                </a:tc>
                <a:tc>
                  <a:txBody>
                    <a:bodyPr/>
                    <a:lstStyle/>
                    <a:p>
                      <a:r>
                        <a:rPr lang="en-US" dirty="0"/>
                        <a:t>44.96      (at 20.38 K)</a:t>
                      </a:r>
                      <a:endParaRPr lang="en-GB" dirty="0"/>
                    </a:p>
                  </a:txBody>
                  <a:tcPr/>
                </a:tc>
                <a:extLst>
                  <a:ext uri="{0D108BD9-81ED-4DB2-BD59-A6C34878D82A}">
                    <a16:rowId xmlns:a16="http://schemas.microsoft.com/office/drawing/2014/main" val="3570362456"/>
                  </a:ext>
                </a:extLst>
              </a:tr>
              <a:tr h="370840">
                <a:tc>
                  <a:txBody>
                    <a:bodyPr/>
                    <a:lstStyle/>
                    <a:p>
                      <a:r>
                        <a:rPr lang="en-US" dirty="0"/>
                        <a:t>H</a:t>
                      </a:r>
                      <a:r>
                        <a:rPr lang="en-US" baseline="-25000" dirty="0"/>
                        <a:t>2</a:t>
                      </a:r>
                      <a:r>
                        <a:rPr lang="en-US" baseline="0" dirty="0"/>
                        <a:t>O</a:t>
                      </a:r>
                      <a:endParaRPr lang="en-GB" dirty="0"/>
                    </a:p>
                  </a:txBody>
                  <a:tcPr/>
                </a:tc>
                <a:tc>
                  <a:txBody>
                    <a:bodyPr/>
                    <a:lstStyle/>
                    <a:p>
                      <a:r>
                        <a:rPr lang="en-US" dirty="0"/>
                        <a:t>22.00     (at    273.2 K)</a:t>
                      </a:r>
                      <a:endParaRPr lang="en-GB" dirty="0"/>
                    </a:p>
                  </a:txBody>
                  <a:tcPr/>
                </a:tc>
                <a:tc>
                  <a:txBody>
                    <a:bodyPr/>
                    <a:lstStyle/>
                    <a:p>
                      <a:r>
                        <a:rPr lang="en-US" dirty="0"/>
                        <a:t>109.00    (at 373.2 K)</a:t>
                      </a:r>
                      <a:endParaRPr lang="en-GB" dirty="0"/>
                    </a:p>
                  </a:txBody>
                  <a:tcPr/>
                </a:tc>
                <a:extLst>
                  <a:ext uri="{0D108BD9-81ED-4DB2-BD59-A6C34878D82A}">
                    <a16:rowId xmlns:a16="http://schemas.microsoft.com/office/drawing/2014/main" val="358395558"/>
                  </a:ext>
                </a:extLst>
              </a:tr>
              <a:tr h="370840">
                <a:tc>
                  <a:txBody>
                    <a:bodyPr/>
                    <a:lstStyle/>
                    <a:p>
                      <a:r>
                        <a:rPr lang="en-US" dirty="0"/>
                        <a:t>H</a:t>
                      </a:r>
                      <a:r>
                        <a:rPr lang="en-US" baseline="-25000" dirty="0"/>
                        <a:t>2</a:t>
                      </a:r>
                      <a:r>
                        <a:rPr lang="en-US" baseline="0" dirty="0"/>
                        <a:t>S</a:t>
                      </a:r>
                      <a:endParaRPr lang="en-GB" dirty="0"/>
                    </a:p>
                  </a:txBody>
                  <a:tcPr/>
                </a:tc>
                <a:tc>
                  <a:txBody>
                    <a:bodyPr/>
                    <a:lstStyle/>
                    <a:p>
                      <a:r>
                        <a:rPr lang="en-US" dirty="0"/>
                        <a:t>12.67     (at    187.6 K)</a:t>
                      </a:r>
                      <a:endParaRPr lang="en-GB" dirty="0"/>
                    </a:p>
                  </a:txBody>
                  <a:tcPr/>
                </a:tc>
                <a:tc>
                  <a:txBody>
                    <a:bodyPr/>
                    <a:lstStyle/>
                    <a:p>
                      <a:r>
                        <a:rPr lang="en-US" dirty="0"/>
                        <a:t>87.75       (at 212.9 K)</a:t>
                      </a:r>
                      <a:endParaRPr lang="en-GB" dirty="0"/>
                    </a:p>
                  </a:txBody>
                  <a:tcPr/>
                </a:tc>
                <a:extLst>
                  <a:ext uri="{0D108BD9-81ED-4DB2-BD59-A6C34878D82A}">
                    <a16:rowId xmlns:a16="http://schemas.microsoft.com/office/drawing/2014/main" val="1722804907"/>
                  </a:ext>
                </a:extLst>
              </a:tr>
              <a:tr h="370840">
                <a:tc>
                  <a:txBody>
                    <a:bodyPr/>
                    <a:lstStyle/>
                    <a:p>
                      <a:r>
                        <a:rPr lang="en-US" dirty="0"/>
                        <a:t>He</a:t>
                      </a:r>
                      <a:endParaRPr lang="en-GB" dirty="0"/>
                    </a:p>
                  </a:txBody>
                  <a:tcPr/>
                </a:tc>
                <a:tc>
                  <a:txBody>
                    <a:bodyPr/>
                    <a:lstStyle/>
                    <a:p>
                      <a:r>
                        <a:rPr lang="en-US" dirty="0"/>
                        <a:t>4.80       (at   1.8 K and 30 bar)</a:t>
                      </a:r>
                      <a:endParaRPr lang="en-GB" dirty="0"/>
                    </a:p>
                  </a:txBody>
                  <a:tcPr/>
                </a:tc>
                <a:tc>
                  <a:txBody>
                    <a:bodyPr/>
                    <a:lstStyle/>
                    <a:p>
                      <a:r>
                        <a:rPr lang="en-US" dirty="0"/>
                        <a:t>19.9         (at 4.22 K)</a:t>
                      </a:r>
                      <a:endParaRPr lang="en-GB" dirty="0"/>
                    </a:p>
                  </a:txBody>
                  <a:tcPr/>
                </a:tc>
                <a:extLst>
                  <a:ext uri="{0D108BD9-81ED-4DB2-BD59-A6C34878D82A}">
                    <a16:rowId xmlns:a16="http://schemas.microsoft.com/office/drawing/2014/main" val="3397255913"/>
                  </a:ext>
                </a:extLst>
              </a:tr>
              <a:tr h="370840">
                <a:tc>
                  <a:txBody>
                    <a:bodyPr/>
                    <a:lstStyle/>
                    <a:p>
                      <a:r>
                        <a:rPr lang="en-US" dirty="0"/>
                        <a:t>N</a:t>
                      </a:r>
                      <a:r>
                        <a:rPr lang="en-US" baseline="-25000" dirty="0"/>
                        <a:t>2</a:t>
                      </a:r>
                      <a:endParaRPr lang="en-GB" dirty="0"/>
                    </a:p>
                  </a:txBody>
                  <a:tcPr/>
                </a:tc>
                <a:tc>
                  <a:txBody>
                    <a:bodyPr/>
                    <a:lstStyle/>
                    <a:p>
                      <a:r>
                        <a:rPr lang="en-US" dirty="0"/>
                        <a:t>11.39     (at   63.2 K)</a:t>
                      </a:r>
                      <a:endParaRPr lang="en-GB" dirty="0"/>
                    </a:p>
                  </a:txBody>
                  <a:tcPr/>
                </a:tc>
                <a:tc>
                  <a:txBody>
                    <a:bodyPr/>
                    <a:lstStyle/>
                    <a:p>
                      <a:r>
                        <a:rPr lang="en-US" dirty="0"/>
                        <a:t>75.22       (at 77.4 K)</a:t>
                      </a:r>
                      <a:endParaRPr lang="en-GB" dirty="0"/>
                    </a:p>
                  </a:txBody>
                  <a:tcPr/>
                </a:tc>
                <a:extLst>
                  <a:ext uri="{0D108BD9-81ED-4DB2-BD59-A6C34878D82A}">
                    <a16:rowId xmlns:a16="http://schemas.microsoft.com/office/drawing/2014/main" val="3174415360"/>
                  </a:ext>
                </a:extLst>
              </a:tr>
              <a:tr h="370840">
                <a:tc>
                  <a:txBody>
                    <a:bodyPr/>
                    <a:lstStyle/>
                    <a:p>
                      <a:r>
                        <a:rPr lang="en-US" dirty="0"/>
                        <a:t>NH</a:t>
                      </a:r>
                      <a:r>
                        <a:rPr lang="en-US" baseline="-25000" dirty="0"/>
                        <a:t>3</a:t>
                      </a:r>
                      <a:endParaRPr lang="en-GB" dirty="0"/>
                    </a:p>
                  </a:txBody>
                  <a:tcPr/>
                </a:tc>
                <a:tc>
                  <a:txBody>
                    <a:bodyPr/>
                    <a:lstStyle/>
                    <a:p>
                      <a:r>
                        <a:rPr lang="en-US" dirty="0"/>
                        <a:t>28.93     (at    195.4 K)</a:t>
                      </a:r>
                      <a:endParaRPr lang="en-GB" dirty="0"/>
                    </a:p>
                  </a:txBody>
                  <a:tcPr/>
                </a:tc>
                <a:tc>
                  <a:txBody>
                    <a:bodyPr/>
                    <a:lstStyle/>
                    <a:p>
                      <a:r>
                        <a:rPr lang="en-US" dirty="0"/>
                        <a:t>97.41       (at 239.73 K)</a:t>
                      </a:r>
                      <a:endParaRPr lang="en-GB" dirty="0"/>
                    </a:p>
                  </a:txBody>
                  <a:tcPr/>
                </a:tc>
                <a:extLst>
                  <a:ext uri="{0D108BD9-81ED-4DB2-BD59-A6C34878D82A}">
                    <a16:rowId xmlns:a16="http://schemas.microsoft.com/office/drawing/2014/main" val="2847242860"/>
                  </a:ext>
                </a:extLst>
              </a:tr>
              <a:tr h="370840">
                <a:tc>
                  <a:txBody>
                    <a:bodyPr/>
                    <a:lstStyle/>
                    <a:p>
                      <a:r>
                        <a:rPr lang="en-US" dirty="0"/>
                        <a:t>O</a:t>
                      </a:r>
                      <a:r>
                        <a:rPr lang="en-US" baseline="-25000" dirty="0"/>
                        <a:t>2</a:t>
                      </a:r>
                      <a:endParaRPr lang="en-GB" dirty="0"/>
                    </a:p>
                  </a:txBody>
                  <a:tcPr/>
                </a:tc>
                <a:tc>
                  <a:txBody>
                    <a:bodyPr/>
                    <a:lstStyle/>
                    <a:p>
                      <a:r>
                        <a:rPr lang="en-US" dirty="0"/>
                        <a:t>8.17       (at    54.4 K)</a:t>
                      </a:r>
                      <a:endParaRPr lang="en-GB" dirty="0"/>
                    </a:p>
                  </a:txBody>
                  <a:tcPr/>
                </a:tc>
                <a:tc>
                  <a:txBody>
                    <a:bodyPr/>
                    <a:lstStyle/>
                    <a:p>
                      <a:r>
                        <a:rPr lang="en-US" dirty="0"/>
                        <a:t>75.63       (at 90.2 K)</a:t>
                      </a:r>
                      <a:endParaRPr lang="en-GB" dirty="0"/>
                    </a:p>
                  </a:txBody>
                  <a:tcPr/>
                </a:tc>
                <a:extLst>
                  <a:ext uri="{0D108BD9-81ED-4DB2-BD59-A6C34878D82A}">
                    <a16:rowId xmlns:a16="http://schemas.microsoft.com/office/drawing/2014/main" val="3795846659"/>
                  </a:ext>
                </a:extLst>
              </a:tr>
            </a:tbl>
          </a:graphicData>
        </a:graphic>
      </p:graphicFrame>
    </p:spTree>
    <p:extLst>
      <p:ext uri="{BB962C8B-B14F-4D97-AF65-F5344CB8AC3E}">
        <p14:creationId xmlns:p14="http://schemas.microsoft.com/office/powerpoint/2010/main" val="2626649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0B93A5-C149-49D2-91BF-54CA0333130B}"/>
              </a:ext>
            </a:extLst>
          </p:cNvPr>
          <p:cNvSpPr txBox="1"/>
          <p:nvPr/>
        </p:nvSpPr>
        <p:spPr>
          <a:xfrm>
            <a:off x="781050" y="542925"/>
            <a:ext cx="10591800" cy="5021055"/>
          </a:xfrm>
          <a:prstGeom prst="rect">
            <a:avLst/>
          </a:prstGeom>
          <a:noFill/>
        </p:spPr>
        <p:txBody>
          <a:bodyPr wrap="square" rtlCol="0">
            <a:spAutoFit/>
          </a:bodyPr>
          <a:lstStyle/>
          <a:p>
            <a:pPr algn="just">
              <a:lnSpc>
                <a:spcPct val="150000"/>
              </a:lnSpc>
            </a:pPr>
            <a:r>
              <a:rPr lang="en-US" sz="2400" dirty="0">
                <a:solidFill>
                  <a:srgbClr val="FF0000"/>
                </a:solidFill>
              </a:rPr>
              <a:t>Examples</a:t>
            </a:r>
          </a:p>
          <a:p>
            <a:pPr algn="just">
              <a:lnSpc>
                <a:spcPct val="150000"/>
              </a:lnSpc>
            </a:pPr>
            <a:endParaRPr lang="en-US" sz="2400" dirty="0"/>
          </a:p>
          <a:p>
            <a:pPr algn="just">
              <a:lnSpc>
                <a:spcPct val="150000"/>
              </a:lnSpc>
            </a:pPr>
            <a:r>
              <a:rPr lang="en-US" sz="2400" dirty="0"/>
              <a:t>2- The molar heats of fusion and vaporization of benzene are 10.6 kJ/mol and 30.8 kJ/mol, respectively. Calculate the entropy changes for the solid-liquid and liquid-vapor transitions for benzene. At 1 atm pressure, benzene melts at 5.5 </a:t>
            </a:r>
            <a:r>
              <a:rPr lang="en-US" sz="2400" dirty="0">
                <a:ea typeface="Yu Gothic UI Semilight" panose="020B0400000000000000" pitchFamily="34" charset="-128"/>
              </a:rPr>
              <a:t>℃ and boils at 80.1 ℃.</a:t>
            </a:r>
          </a:p>
          <a:p>
            <a:pPr algn="just">
              <a:lnSpc>
                <a:spcPct val="150000"/>
              </a:lnSpc>
            </a:pPr>
            <a:endParaRPr lang="en-US" sz="2400" dirty="0">
              <a:ea typeface="Yu Gothic UI Semilight" panose="020B0400000000000000" pitchFamily="34" charset="-128"/>
            </a:endParaRPr>
          </a:p>
          <a:p>
            <a:pPr algn="just">
              <a:lnSpc>
                <a:spcPct val="150000"/>
              </a:lnSpc>
            </a:pPr>
            <a:r>
              <a:rPr lang="en-US" sz="2400" dirty="0">
                <a:ea typeface="Yu Gothic UI Semilight" panose="020B0400000000000000" pitchFamily="34" charset="-128"/>
              </a:rPr>
              <a:t>3- Calculate the entropy changes involved in the conversion of 5 mole of ice at 0 ℃  to liquid at 1 atm; the enthalpy of fusion per mole of ice is 6008 J/mol.</a:t>
            </a:r>
            <a:endParaRPr lang="en-GB" sz="2400" dirty="0"/>
          </a:p>
        </p:txBody>
      </p:sp>
    </p:spTree>
    <p:extLst>
      <p:ext uri="{BB962C8B-B14F-4D97-AF65-F5344CB8AC3E}">
        <p14:creationId xmlns:p14="http://schemas.microsoft.com/office/powerpoint/2010/main" val="1730127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5EE5ED-8AD5-4A78-A168-0FC3C5D55C83}"/>
              </a:ext>
            </a:extLst>
          </p:cNvPr>
          <p:cNvSpPr txBox="1"/>
          <p:nvPr/>
        </p:nvSpPr>
        <p:spPr>
          <a:xfrm>
            <a:off x="820270" y="779931"/>
            <a:ext cx="10551459" cy="5139869"/>
          </a:xfrm>
          <a:prstGeom prst="rect">
            <a:avLst/>
          </a:prstGeom>
          <a:noFill/>
        </p:spPr>
        <p:txBody>
          <a:bodyPr wrap="square" rtlCol="0">
            <a:spAutoFit/>
          </a:bodyPr>
          <a:lstStyle/>
          <a:p>
            <a:pPr algn="ctr"/>
            <a:r>
              <a:rPr lang="en-US" sz="4000" b="1" dirty="0">
                <a:solidFill>
                  <a:srgbClr val="FF0000"/>
                </a:solidFill>
              </a:rPr>
              <a:t>The Second Law of Thermodynamics</a:t>
            </a:r>
          </a:p>
          <a:p>
            <a:endParaRPr lang="en-GB" sz="2800" b="1" dirty="0"/>
          </a:p>
          <a:p>
            <a:r>
              <a:rPr lang="en-GB" sz="2800" b="1" dirty="0"/>
              <a:t>The second law of thermodynamics can be stated in several ways:</a:t>
            </a:r>
          </a:p>
          <a:p>
            <a:endParaRPr lang="en-GB" sz="2400" dirty="0"/>
          </a:p>
          <a:p>
            <a:pPr>
              <a:lnSpc>
                <a:spcPct val="150000"/>
              </a:lnSpc>
            </a:pPr>
            <a:r>
              <a:rPr lang="en-GB" sz="2400" b="1" dirty="0">
                <a:solidFill>
                  <a:srgbClr val="00B0F0"/>
                </a:solidFill>
              </a:rPr>
              <a:t>Kelvin state:</a:t>
            </a:r>
          </a:p>
          <a:p>
            <a:pPr algn="just">
              <a:lnSpc>
                <a:spcPct val="150000"/>
              </a:lnSpc>
            </a:pPr>
            <a:r>
              <a:rPr lang="en-GB" sz="2400" dirty="0"/>
              <a:t>No cyclic process is possible in which heat is taken from a hot source and converted completely into work.</a:t>
            </a:r>
          </a:p>
          <a:p>
            <a:pPr algn="just">
              <a:lnSpc>
                <a:spcPct val="150000"/>
              </a:lnSpc>
            </a:pPr>
            <a:r>
              <a:rPr lang="en-GB" sz="2400" dirty="0"/>
              <a:t>Which means that there is no ways to convert all the energy of the system into work without losing energy.</a:t>
            </a:r>
          </a:p>
          <a:p>
            <a:endParaRPr lang="en-GB" sz="2800" dirty="0"/>
          </a:p>
        </p:txBody>
      </p:sp>
    </p:spTree>
    <p:extLst>
      <p:ext uri="{BB962C8B-B14F-4D97-AF65-F5344CB8AC3E}">
        <p14:creationId xmlns:p14="http://schemas.microsoft.com/office/powerpoint/2010/main" val="2878088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A6D4420-0CF3-4E4D-B267-4387EB418109}"/>
                  </a:ext>
                </a:extLst>
              </p:cNvPr>
              <p:cNvSpPr txBox="1"/>
              <p:nvPr/>
            </p:nvSpPr>
            <p:spPr>
              <a:xfrm>
                <a:off x="788895" y="457200"/>
                <a:ext cx="10748682" cy="5811719"/>
              </a:xfrm>
              <a:prstGeom prst="rect">
                <a:avLst/>
              </a:prstGeom>
              <a:noFill/>
            </p:spPr>
            <p:txBody>
              <a:bodyPr wrap="square" rtlCol="0">
                <a:spAutoFit/>
              </a:bodyPr>
              <a:lstStyle/>
              <a:p>
                <a:r>
                  <a:rPr lang="en-US" sz="3200" dirty="0">
                    <a:solidFill>
                      <a:srgbClr val="FF0000"/>
                    </a:solidFill>
                  </a:rPr>
                  <a:t>2) Entropy Change for Reversible Isothermal Expansion of Ideal Gases</a:t>
                </a:r>
              </a:p>
              <a:p>
                <a:endParaRPr lang="en-US" sz="3200" dirty="0">
                  <a:solidFill>
                    <a:srgbClr val="FF0000"/>
                  </a:solidFill>
                </a:endParaRPr>
              </a:p>
              <a:p>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𝑞</m:t>
                          </m:r>
                        </m:e>
                        <m:sub>
                          <m:r>
                            <a:rPr lang="en-US" sz="2400" b="0" i="1" smtClean="0">
                              <a:solidFill>
                                <a:schemeClr val="tx1"/>
                              </a:solidFill>
                              <a:latin typeface="Cambria Math" panose="02040503050406030204" pitchFamily="18" charset="0"/>
                            </a:rPr>
                            <m:t>𝑟𝑒𝑣</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𝑤</m:t>
                          </m:r>
                        </m:e>
                        <m:sub>
                          <m:r>
                            <a:rPr lang="en-US" sz="2400" b="0" i="1" smtClean="0">
                              <a:solidFill>
                                <a:schemeClr val="tx1"/>
                              </a:solidFill>
                              <a:latin typeface="Cambria Math" panose="02040503050406030204" pitchFamily="18" charset="0"/>
                            </a:rPr>
                            <m:t>𝑟𝑒𝑣</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𝑃𝑑𝑉</m:t>
                      </m:r>
                      <m:r>
                        <a:rPr lang="en-US" sz="2400" b="0" i="1"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𝑛𝑅𝑇</m:t>
                          </m:r>
                        </m:num>
                        <m:den>
                          <m:r>
                            <a:rPr lang="en-US" sz="2400" b="0" i="1" smtClean="0">
                              <a:solidFill>
                                <a:schemeClr val="tx1"/>
                              </a:solidFill>
                              <a:latin typeface="Cambria Math" panose="02040503050406030204" pitchFamily="18" charset="0"/>
                            </a:rPr>
                            <m:t>𝑉</m:t>
                          </m:r>
                        </m:den>
                      </m:f>
                      <m:r>
                        <a:rPr lang="en-US" sz="2400" b="0" i="1" smtClean="0">
                          <a:solidFill>
                            <a:schemeClr val="tx1"/>
                          </a:solidFill>
                          <a:latin typeface="Cambria Math" panose="02040503050406030204" pitchFamily="18" charset="0"/>
                        </a:rPr>
                        <m:t>𝑑𝑉</m:t>
                      </m:r>
                    </m:oMath>
                  </m:oMathPara>
                </a14:m>
                <a:endParaRPr lang="en-US" sz="2400" b="0" dirty="0">
                  <a:solidFill>
                    <a:schemeClr val="tx1"/>
                  </a:solidFill>
                </a:endParaRPr>
              </a:p>
              <a:p>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𝑆</m:t>
                      </m:r>
                      <m:r>
                        <a:rPr lang="en-US" sz="2400" b="0" i="1" smtClean="0">
                          <a:solidFill>
                            <a:srgbClr val="FF0000"/>
                          </a:solidFill>
                          <a:latin typeface="Cambria Math" panose="02040503050406030204" pitchFamily="18" charset="0"/>
                          <a:ea typeface="Cambria Math" panose="02040503050406030204" pitchFamily="18" charset="0"/>
                        </a:rPr>
                        <m:t>=</m:t>
                      </m:r>
                      <m:nary>
                        <m:naryPr>
                          <m:ctrlPr>
                            <a:rPr lang="en-US" sz="2400" b="0" i="1" smtClean="0">
                              <a:solidFill>
                                <a:schemeClr val="tx1"/>
                              </a:solidFill>
                              <a:latin typeface="Cambria Math" panose="02040503050406030204" pitchFamily="18" charset="0"/>
                              <a:ea typeface="Cambria Math" panose="02040503050406030204" pitchFamily="18" charset="0"/>
                            </a:rPr>
                          </m:ctrlPr>
                        </m:naryPr>
                        <m:sub>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𝑉</m:t>
                              </m:r>
                            </m:e>
                            <m:sub>
                              <m:r>
                                <a:rPr lang="en-US" sz="2400" b="0" i="1" smtClean="0">
                                  <a:solidFill>
                                    <a:schemeClr val="tx1"/>
                                  </a:solidFill>
                                  <a:latin typeface="Cambria Math" panose="02040503050406030204" pitchFamily="18" charset="0"/>
                                  <a:ea typeface="Cambria Math" panose="02040503050406030204" pitchFamily="18" charset="0"/>
                                </a:rPr>
                                <m:t>1</m:t>
                              </m:r>
                            </m:sub>
                          </m:sSub>
                        </m:sub>
                        <m:sup>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𝑉</m:t>
                              </m:r>
                            </m:e>
                            <m:sub>
                              <m:r>
                                <a:rPr lang="en-US" sz="2400" b="0" i="1" smtClean="0">
                                  <a:solidFill>
                                    <a:schemeClr val="tx1"/>
                                  </a:solidFill>
                                  <a:latin typeface="Cambria Math" panose="02040503050406030204" pitchFamily="18" charset="0"/>
                                  <a:ea typeface="Cambria Math" panose="02040503050406030204" pitchFamily="18" charset="0"/>
                                </a:rPr>
                                <m:t>2</m:t>
                              </m:r>
                            </m:sub>
                          </m:sSub>
                        </m:sup>
                        <m:e>
                          <m:f>
                            <m:fPr>
                              <m:ctrlPr>
                                <a:rPr lang="en-US" sz="2400" b="0" i="1" smtClean="0">
                                  <a:solidFill>
                                    <a:schemeClr val="tx1"/>
                                  </a:solidFill>
                                  <a:latin typeface="Cambria Math" panose="02040503050406030204" pitchFamily="18" charset="0"/>
                                  <a:ea typeface="Cambria Math" panose="02040503050406030204" pitchFamily="18" charset="0"/>
                                </a:rPr>
                              </m:ctrlPr>
                            </m:fPr>
                            <m:num>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𝑞</m:t>
                                  </m:r>
                                </m:e>
                                <m:sub>
                                  <m:r>
                                    <a:rPr lang="en-US" sz="2400" b="0" i="1" smtClean="0">
                                      <a:solidFill>
                                        <a:schemeClr val="tx1"/>
                                      </a:solidFill>
                                      <a:latin typeface="Cambria Math" panose="02040503050406030204" pitchFamily="18" charset="0"/>
                                      <a:ea typeface="Cambria Math" panose="02040503050406030204" pitchFamily="18" charset="0"/>
                                    </a:rPr>
                                    <m:t>𝑟𝑒𝑣</m:t>
                                  </m:r>
                                </m:sub>
                              </m:sSub>
                            </m:num>
                            <m:den>
                              <m:r>
                                <a:rPr lang="en-US" sz="2400" b="0" i="1" smtClean="0">
                                  <a:solidFill>
                                    <a:schemeClr val="tx1"/>
                                  </a:solidFill>
                                  <a:latin typeface="Cambria Math" panose="02040503050406030204" pitchFamily="18" charset="0"/>
                                  <a:ea typeface="Cambria Math" panose="02040503050406030204" pitchFamily="18" charset="0"/>
                                </a:rPr>
                                <m:t>𝑇</m:t>
                              </m:r>
                            </m:den>
                          </m:f>
                        </m:e>
                      </m:nary>
                      <m:r>
                        <a:rPr lang="en-US" sz="2400" b="0" i="1" smtClean="0">
                          <a:solidFill>
                            <a:schemeClr val="tx1"/>
                          </a:solidFill>
                          <a:latin typeface="Cambria Math" panose="02040503050406030204" pitchFamily="18" charset="0"/>
                          <a:ea typeface="Cambria Math" panose="02040503050406030204" pitchFamily="18" charset="0"/>
                        </a:rPr>
                        <m:t>=</m:t>
                      </m:r>
                      <m:nary>
                        <m:naryPr>
                          <m:ctrlPr>
                            <a:rPr lang="en-US" sz="2400" i="1">
                              <a:solidFill>
                                <a:schemeClr val="tx1"/>
                              </a:solidFill>
                              <a:latin typeface="Cambria Math" panose="02040503050406030204" pitchFamily="18" charset="0"/>
                              <a:ea typeface="Cambria Math" panose="02040503050406030204" pitchFamily="18" charset="0"/>
                            </a:rPr>
                          </m:ctrlPr>
                        </m:naryPr>
                        <m:sub>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𝑉</m:t>
                              </m:r>
                            </m:e>
                            <m:sub>
                              <m:r>
                                <a:rPr lang="en-US" sz="2400" i="1">
                                  <a:solidFill>
                                    <a:schemeClr val="tx1"/>
                                  </a:solidFill>
                                  <a:latin typeface="Cambria Math" panose="02040503050406030204" pitchFamily="18" charset="0"/>
                                  <a:ea typeface="Cambria Math" panose="02040503050406030204" pitchFamily="18" charset="0"/>
                                </a:rPr>
                                <m:t>1</m:t>
                              </m:r>
                            </m:sub>
                          </m:sSub>
                        </m:sub>
                        <m:sup>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𝑉</m:t>
                              </m:r>
                            </m:e>
                            <m:sub>
                              <m:r>
                                <a:rPr lang="en-US" sz="2400" i="1">
                                  <a:solidFill>
                                    <a:schemeClr val="tx1"/>
                                  </a:solidFill>
                                  <a:latin typeface="Cambria Math" panose="02040503050406030204" pitchFamily="18" charset="0"/>
                                  <a:ea typeface="Cambria Math" panose="02040503050406030204" pitchFamily="18" charset="0"/>
                                </a:rPr>
                                <m:t>2</m:t>
                              </m:r>
                            </m:sub>
                          </m:sSub>
                        </m:sup>
                        <m:e>
                          <m:r>
                            <a:rPr lang="en-US" sz="2400" b="0" i="1" smtClean="0">
                              <a:solidFill>
                                <a:schemeClr val="tx1"/>
                              </a:solidFill>
                              <a:latin typeface="Cambria Math" panose="02040503050406030204" pitchFamily="18" charset="0"/>
                              <a:ea typeface="Cambria Math" panose="02040503050406030204" pitchFamily="18" charset="0"/>
                            </a:rPr>
                            <m:t>𝑛𝑅</m:t>
                          </m:r>
                          <m:d>
                            <m:dPr>
                              <m:ctrlPr>
                                <a:rPr lang="en-US" sz="2400" b="0" i="1" smtClean="0">
                                  <a:solidFill>
                                    <a:schemeClr val="tx1"/>
                                  </a:solidFill>
                                  <a:latin typeface="Cambria Math" panose="02040503050406030204" pitchFamily="18" charset="0"/>
                                  <a:ea typeface="Cambria Math" panose="02040503050406030204" pitchFamily="18" charset="0"/>
                                </a:rPr>
                              </m:ctrlPr>
                            </m:dPr>
                            <m:e>
                              <m:f>
                                <m:fPr>
                                  <m:ctrlPr>
                                    <a:rPr lang="en-US" sz="2400" i="1">
                                      <a:solidFill>
                                        <a:schemeClr val="tx1"/>
                                      </a:solidFill>
                                      <a:latin typeface="Cambria Math" panose="02040503050406030204" pitchFamily="18" charset="0"/>
                                      <a:ea typeface="Cambria Math" panose="02040503050406030204" pitchFamily="18" charset="0"/>
                                    </a:rPr>
                                  </m:ctrlPr>
                                </m:fPr>
                                <m:num>
                                  <m:r>
                                    <a:rPr lang="en-US" sz="2400" i="1">
                                      <a:solidFill>
                                        <a:schemeClr val="tx1"/>
                                      </a:solidFill>
                                      <a:latin typeface="Cambria Math" panose="02040503050406030204" pitchFamily="18" charset="0"/>
                                      <a:ea typeface="Cambria Math" panose="02040503050406030204" pitchFamily="18" charset="0"/>
                                    </a:rPr>
                                    <m:t>𝑑𝑉</m:t>
                                  </m:r>
                                </m:num>
                                <m:den>
                                  <m:r>
                                    <a:rPr lang="en-US" sz="2400" i="1">
                                      <a:solidFill>
                                        <a:schemeClr val="tx1"/>
                                      </a:solidFill>
                                      <a:latin typeface="Cambria Math" panose="02040503050406030204" pitchFamily="18" charset="0"/>
                                      <a:ea typeface="Cambria Math" panose="02040503050406030204" pitchFamily="18" charset="0"/>
                                    </a:rPr>
                                    <m:t>𝑉</m:t>
                                  </m:r>
                                </m:den>
                              </m:f>
                            </m:e>
                          </m:d>
                        </m:e>
                      </m:nary>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𝑛𝑅</m:t>
                      </m:r>
                      <m:func>
                        <m:funcPr>
                          <m:ctrlPr>
                            <a:rPr lang="en-US" sz="2400" b="0" i="1" smtClean="0">
                              <a:solidFill>
                                <a:srgbClr val="FF0000"/>
                              </a:solidFill>
                              <a:latin typeface="Cambria Math" panose="02040503050406030204" pitchFamily="18" charset="0"/>
                              <a:ea typeface="Cambria Math" panose="02040503050406030204" pitchFamily="18" charset="0"/>
                            </a:rPr>
                          </m:ctrlPr>
                        </m:funcPr>
                        <m:fName>
                          <m:r>
                            <m:rPr>
                              <m:sty m:val="p"/>
                            </m:rPr>
                            <a:rPr lang="en-US" sz="2400" b="0" i="0" smtClean="0">
                              <a:solidFill>
                                <a:srgbClr val="FF0000"/>
                              </a:solidFill>
                              <a:latin typeface="Cambria Math" panose="02040503050406030204" pitchFamily="18" charset="0"/>
                              <a:ea typeface="Cambria Math" panose="02040503050406030204" pitchFamily="18" charset="0"/>
                            </a:rPr>
                            <m:t>ln</m:t>
                          </m:r>
                        </m:fName>
                        <m:e>
                          <m:d>
                            <m:dPr>
                              <m:ctrlPr>
                                <a:rPr lang="en-US" sz="2400" b="0" i="1" smtClean="0">
                                  <a:solidFill>
                                    <a:srgbClr val="FF0000"/>
                                  </a:solidFill>
                                  <a:latin typeface="Cambria Math" panose="02040503050406030204" pitchFamily="18" charset="0"/>
                                  <a:ea typeface="Cambria Math" panose="02040503050406030204" pitchFamily="18" charset="0"/>
                                </a:rPr>
                              </m:ctrlPr>
                            </m:dPr>
                            <m:e>
                              <m:f>
                                <m:fPr>
                                  <m:ctrlPr>
                                    <a:rPr lang="en-US" sz="2400" b="0" i="1" smtClean="0">
                                      <a:solidFill>
                                        <a:srgbClr val="FF0000"/>
                                      </a:solidFill>
                                      <a:latin typeface="Cambria Math" panose="02040503050406030204" pitchFamily="18" charset="0"/>
                                      <a:ea typeface="Cambria Math" panose="02040503050406030204" pitchFamily="18" charset="0"/>
                                    </a:rPr>
                                  </m:ctrlPr>
                                </m:fPr>
                                <m:num>
                                  <m:sSub>
                                    <m:sSubPr>
                                      <m:ctrlPr>
                                        <a:rPr lang="en-US" sz="2400" b="0" i="1" smtClean="0">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𝑉</m:t>
                                      </m:r>
                                    </m:e>
                                    <m:sub>
                                      <m:r>
                                        <a:rPr lang="en-US" sz="2400" b="0" i="1" smtClean="0">
                                          <a:solidFill>
                                            <a:srgbClr val="FF0000"/>
                                          </a:solidFill>
                                          <a:latin typeface="Cambria Math" panose="02040503050406030204" pitchFamily="18" charset="0"/>
                                          <a:ea typeface="Cambria Math" panose="02040503050406030204" pitchFamily="18" charset="0"/>
                                        </a:rPr>
                                        <m:t>2</m:t>
                                      </m:r>
                                    </m:sub>
                                  </m:sSub>
                                </m:num>
                                <m:den>
                                  <m:sSub>
                                    <m:sSubPr>
                                      <m:ctrlPr>
                                        <a:rPr lang="en-US" sz="2400" b="0" i="1" smtClean="0">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𝑉</m:t>
                                      </m:r>
                                    </m:e>
                                    <m:sub>
                                      <m:r>
                                        <a:rPr lang="en-US" sz="2400" b="0" i="1" smtClean="0">
                                          <a:solidFill>
                                            <a:srgbClr val="FF0000"/>
                                          </a:solidFill>
                                          <a:latin typeface="Cambria Math" panose="02040503050406030204" pitchFamily="18" charset="0"/>
                                          <a:ea typeface="Cambria Math" panose="02040503050406030204" pitchFamily="18" charset="0"/>
                                        </a:rPr>
                                        <m:t>1</m:t>
                                      </m:r>
                                    </m:sub>
                                  </m:sSub>
                                </m:den>
                              </m:f>
                            </m:e>
                          </m:d>
                        </m:e>
                      </m:func>
                    </m:oMath>
                  </m:oMathPara>
                </a14:m>
                <a:endParaRPr lang="en-US" sz="2400" dirty="0">
                  <a:solidFill>
                    <a:srgbClr val="FF0000"/>
                  </a:solidFill>
                </a:endParaRPr>
              </a:p>
              <a:p>
                <a:endParaRPr lang="en-US" sz="2400" dirty="0">
                  <a:solidFill>
                    <a:srgbClr val="FF0000"/>
                  </a:solidFill>
                </a:endParaRPr>
              </a:p>
              <a:p>
                <a:pPr>
                  <a:lnSpc>
                    <a:spcPct val="150000"/>
                  </a:lnSpc>
                </a:pPr>
                <a:r>
                  <a:rPr lang="en-US" sz="2400" dirty="0"/>
                  <a:t>since at constant temperature: </a:t>
                </a:r>
                <a:r>
                  <a:rPr lang="en-US" sz="2400" dirty="0">
                    <a:solidFill>
                      <a:srgbClr val="00B050"/>
                    </a:solidFill>
                  </a:rPr>
                  <a:t>P</a:t>
                </a:r>
                <a:r>
                  <a:rPr lang="en-US" sz="2400" baseline="-25000" dirty="0">
                    <a:solidFill>
                      <a:srgbClr val="00B050"/>
                    </a:solidFill>
                  </a:rPr>
                  <a:t>1</a:t>
                </a:r>
                <a:r>
                  <a:rPr lang="en-US" sz="2400" dirty="0">
                    <a:solidFill>
                      <a:srgbClr val="00B050"/>
                    </a:solidFill>
                  </a:rPr>
                  <a:t>/P</a:t>
                </a:r>
                <a:r>
                  <a:rPr lang="en-US" sz="2400" baseline="-25000" dirty="0">
                    <a:solidFill>
                      <a:srgbClr val="00B050"/>
                    </a:solidFill>
                  </a:rPr>
                  <a:t>2 </a:t>
                </a:r>
                <a:r>
                  <a:rPr lang="en-US" sz="2400" dirty="0">
                    <a:solidFill>
                      <a:srgbClr val="00B050"/>
                    </a:solidFill>
                  </a:rPr>
                  <a:t>= V</a:t>
                </a:r>
                <a:r>
                  <a:rPr lang="en-US" sz="2400" baseline="-25000" dirty="0">
                    <a:solidFill>
                      <a:srgbClr val="00B050"/>
                    </a:solidFill>
                  </a:rPr>
                  <a:t>2</a:t>
                </a:r>
                <a:r>
                  <a:rPr lang="en-US" sz="2400" dirty="0">
                    <a:solidFill>
                      <a:srgbClr val="00B050"/>
                    </a:solidFill>
                  </a:rPr>
                  <a:t>/V</a:t>
                </a:r>
                <a:r>
                  <a:rPr lang="en-US" sz="2400" baseline="-25000" dirty="0">
                    <a:solidFill>
                      <a:srgbClr val="00B050"/>
                    </a:solidFill>
                  </a:rPr>
                  <a:t>1</a:t>
                </a:r>
              </a:p>
              <a:p>
                <a:pPr>
                  <a:lnSpc>
                    <a:spcPct val="150000"/>
                  </a:lnSpc>
                </a:pPr>
                <a:r>
                  <a:rPr lang="en-US" sz="2400" dirty="0"/>
                  <a:t>therefore:</a:t>
                </a:r>
              </a:p>
              <a:p>
                <a:endParaRPr lang="en-US" sz="2400" dirty="0">
                  <a:solidFill>
                    <a:srgbClr val="FF0000"/>
                  </a:solidFill>
                </a:endParaRPr>
              </a:p>
              <a:p>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𝑆</m:t>
                      </m:r>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𝑛𝑅</m:t>
                      </m:r>
                      <m:func>
                        <m:funcPr>
                          <m:ctrlPr>
                            <a:rPr lang="en-US" sz="2400" i="1">
                              <a:solidFill>
                                <a:srgbClr val="FF0000"/>
                              </a:solidFill>
                              <a:latin typeface="Cambria Math" panose="02040503050406030204" pitchFamily="18" charset="0"/>
                              <a:ea typeface="Cambria Math" panose="02040503050406030204" pitchFamily="18" charset="0"/>
                            </a:rPr>
                          </m:ctrlPr>
                        </m:funcPr>
                        <m:fName>
                          <m:r>
                            <m:rPr>
                              <m:sty m:val="p"/>
                            </m:rPr>
                            <a:rPr lang="en-US" sz="2400">
                              <a:solidFill>
                                <a:srgbClr val="FF0000"/>
                              </a:solidFill>
                              <a:latin typeface="Cambria Math" panose="02040503050406030204" pitchFamily="18" charset="0"/>
                              <a:ea typeface="Cambria Math" panose="02040503050406030204" pitchFamily="18" charset="0"/>
                            </a:rPr>
                            <m:t>ln</m:t>
                          </m:r>
                        </m:fName>
                        <m:e>
                          <m:d>
                            <m:dPr>
                              <m:ctrlPr>
                                <a:rPr lang="en-US" sz="2400" i="1">
                                  <a:solidFill>
                                    <a:srgbClr val="FF0000"/>
                                  </a:solidFill>
                                  <a:latin typeface="Cambria Math" panose="02040503050406030204" pitchFamily="18" charset="0"/>
                                  <a:ea typeface="Cambria Math" panose="02040503050406030204" pitchFamily="18" charset="0"/>
                                </a:rPr>
                              </m:ctrlPr>
                            </m:dPr>
                            <m:e>
                              <m:f>
                                <m:fPr>
                                  <m:ctrlPr>
                                    <a:rPr lang="en-US" sz="2400" i="1">
                                      <a:solidFill>
                                        <a:srgbClr val="FF0000"/>
                                      </a:solidFill>
                                      <a:latin typeface="Cambria Math" panose="02040503050406030204" pitchFamily="18" charset="0"/>
                                      <a:ea typeface="Cambria Math" panose="02040503050406030204" pitchFamily="18" charset="0"/>
                                    </a:rPr>
                                  </m:ctrlPr>
                                </m:fPr>
                                <m:num>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𝑃</m:t>
                                      </m:r>
                                    </m:e>
                                    <m:sub>
                                      <m:r>
                                        <a:rPr lang="en-US" sz="2400" b="0" i="1" smtClean="0">
                                          <a:solidFill>
                                            <a:srgbClr val="FF0000"/>
                                          </a:solidFill>
                                          <a:latin typeface="Cambria Math" panose="02040503050406030204" pitchFamily="18" charset="0"/>
                                          <a:ea typeface="Cambria Math" panose="02040503050406030204" pitchFamily="18" charset="0"/>
                                        </a:rPr>
                                        <m:t>1</m:t>
                                      </m:r>
                                    </m:sub>
                                  </m:sSub>
                                </m:num>
                                <m:den>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𝑃</m:t>
                                      </m:r>
                                    </m:e>
                                    <m:sub>
                                      <m:r>
                                        <a:rPr lang="en-US" sz="2400" b="0" i="1" smtClean="0">
                                          <a:solidFill>
                                            <a:srgbClr val="FF0000"/>
                                          </a:solidFill>
                                          <a:latin typeface="Cambria Math" panose="02040503050406030204" pitchFamily="18" charset="0"/>
                                          <a:ea typeface="Cambria Math" panose="02040503050406030204" pitchFamily="18" charset="0"/>
                                        </a:rPr>
                                        <m:t>2</m:t>
                                      </m:r>
                                    </m:sub>
                                  </m:sSub>
                                </m:den>
                              </m:f>
                            </m:e>
                          </m:d>
                        </m:e>
                      </m:func>
                    </m:oMath>
                  </m:oMathPara>
                </a14:m>
                <a:endParaRPr lang="en-US" sz="2400" dirty="0">
                  <a:solidFill>
                    <a:srgbClr val="FF0000"/>
                  </a:solidFill>
                </a:endParaRPr>
              </a:p>
            </p:txBody>
          </p:sp>
        </mc:Choice>
        <mc:Fallback xmlns="">
          <p:sp>
            <p:nvSpPr>
              <p:cNvPr id="2" name="TextBox 1">
                <a:extLst>
                  <a:ext uri="{FF2B5EF4-FFF2-40B4-BE49-F238E27FC236}">
                    <a16:creationId xmlns:a16="http://schemas.microsoft.com/office/drawing/2014/main" id="{8A6D4420-0CF3-4E4D-B267-4387EB418109}"/>
                  </a:ext>
                </a:extLst>
              </p:cNvPr>
              <p:cNvSpPr txBox="1">
                <a:spLocks noRot="1" noChangeAspect="1" noMove="1" noResize="1" noEditPoints="1" noAdjustHandles="1" noChangeArrowheads="1" noChangeShapeType="1" noTextEdit="1"/>
              </p:cNvSpPr>
              <p:nvPr/>
            </p:nvSpPr>
            <p:spPr>
              <a:xfrm>
                <a:off x="788895" y="457200"/>
                <a:ext cx="10748682" cy="5811719"/>
              </a:xfrm>
              <a:prstGeom prst="rect">
                <a:avLst/>
              </a:prstGeom>
              <a:blipFill>
                <a:blip r:embed="rId2"/>
                <a:stretch>
                  <a:fillRect l="-1417" t="-1364" r="-397"/>
                </a:stretch>
              </a:blipFill>
            </p:spPr>
            <p:txBody>
              <a:bodyPr/>
              <a:lstStyle/>
              <a:p>
                <a:r>
                  <a:rPr lang="en-GB">
                    <a:noFill/>
                  </a:rPr>
                  <a:t> </a:t>
                </a:r>
              </a:p>
            </p:txBody>
          </p:sp>
        </mc:Fallback>
      </mc:AlternateContent>
    </p:spTree>
    <p:extLst>
      <p:ext uri="{BB962C8B-B14F-4D97-AF65-F5344CB8AC3E}">
        <p14:creationId xmlns:p14="http://schemas.microsoft.com/office/powerpoint/2010/main" val="2189167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34B44B-5704-4941-9CF3-C9D53B0FBF5D}"/>
              </a:ext>
            </a:extLst>
          </p:cNvPr>
          <p:cNvSpPr txBox="1"/>
          <p:nvPr/>
        </p:nvSpPr>
        <p:spPr>
          <a:xfrm>
            <a:off x="1111624" y="779929"/>
            <a:ext cx="10230631" cy="2805063"/>
          </a:xfrm>
          <a:prstGeom prst="rect">
            <a:avLst/>
          </a:prstGeom>
          <a:noFill/>
        </p:spPr>
        <p:txBody>
          <a:bodyPr wrap="square" rtlCol="0">
            <a:spAutoFit/>
          </a:bodyPr>
          <a:lstStyle/>
          <a:p>
            <a:pPr algn="just">
              <a:lnSpc>
                <a:spcPct val="150000"/>
              </a:lnSpc>
            </a:pPr>
            <a:r>
              <a:rPr lang="en-US" sz="2400" dirty="0">
                <a:solidFill>
                  <a:srgbClr val="FF0000"/>
                </a:solidFill>
              </a:rPr>
              <a:t>Example</a:t>
            </a:r>
          </a:p>
          <a:p>
            <a:pPr algn="just">
              <a:lnSpc>
                <a:spcPct val="150000"/>
              </a:lnSpc>
            </a:pPr>
            <a:endParaRPr lang="en-US" sz="2400" dirty="0"/>
          </a:p>
          <a:p>
            <a:pPr algn="just">
              <a:lnSpc>
                <a:spcPct val="150000"/>
              </a:lnSpc>
            </a:pPr>
            <a:r>
              <a:rPr lang="en-US" sz="2400" dirty="0"/>
              <a:t>4- Calculate the entropy change when 1 mole of an ideal gas expands reversibly from an initial volume of 1 dm</a:t>
            </a:r>
            <a:r>
              <a:rPr lang="en-US" sz="2400" baseline="30000" dirty="0"/>
              <a:t>3</a:t>
            </a:r>
            <a:r>
              <a:rPr lang="en-US" sz="2400" dirty="0"/>
              <a:t> to final volume of 10 dm</a:t>
            </a:r>
            <a:r>
              <a:rPr lang="en-US" sz="2400" baseline="30000" dirty="0"/>
              <a:t>3</a:t>
            </a:r>
            <a:r>
              <a:rPr lang="en-US" sz="2400" dirty="0"/>
              <a:t> at a constant temperature of 298 K</a:t>
            </a:r>
            <a:endParaRPr lang="en-GB" sz="2400" dirty="0"/>
          </a:p>
        </p:txBody>
      </p:sp>
    </p:spTree>
    <p:extLst>
      <p:ext uri="{BB962C8B-B14F-4D97-AF65-F5344CB8AC3E}">
        <p14:creationId xmlns:p14="http://schemas.microsoft.com/office/powerpoint/2010/main" val="1955325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F49EF68-72D2-4785-AF9F-0F9C3D397BF2}"/>
                  </a:ext>
                </a:extLst>
              </p:cNvPr>
              <p:cNvSpPr txBox="1"/>
              <p:nvPr/>
            </p:nvSpPr>
            <p:spPr>
              <a:xfrm>
                <a:off x="1201271" y="806824"/>
                <a:ext cx="9433288" cy="5410712"/>
              </a:xfrm>
              <a:prstGeom prst="rect">
                <a:avLst/>
              </a:prstGeom>
              <a:noFill/>
            </p:spPr>
            <p:txBody>
              <a:bodyPr wrap="none" rtlCol="0">
                <a:spAutoFit/>
              </a:bodyPr>
              <a:lstStyle/>
              <a:p>
                <a:r>
                  <a:rPr lang="en-US" sz="3200" dirty="0">
                    <a:solidFill>
                      <a:srgbClr val="FF0000"/>
                    </a:solidFill>
                  </a:rPr>
                  <a:t>3) Entropy change on Heating or Cooling of a Substance</a:t>
                </a:r>
              </a:p>
              <a:p>
                <a:endParaRPr lang="en-GB" sz="3200" dirty="0">
                  <a:solidFill>
                    <a:srgbClr val="FF0000"/>
                  </a:solidFill>
                </a:endParaRPr>
              </a:p>
              <a:p>
                <a:r>
                  <a:rPr lang="en-GB" sz="2400" b="1" u="sng" dirty="0">
                    <a:solidFill>
                      <a:srgbClr val="00B050"/>
                    </a:solidFill>
                  </a:rPr>
                  <a:t>First</a:t>
                </a:r>
                <a:r>
                  <a:rPr lang="en-GB" sz="2400" b="1" dirty="0">
                    <a:solidFill>
                      <a:srgbClr val="00B050"/>
                    </a:solidFill>
                  </a:rPr>
                  <a:t>: if heat capacities are independent of temperature.</a:t>
                </a:r>
              </a:p>
              <a:p>
                <a:endParaRPr lang="en-GB" sz="2400" dirty="0">
                  <a:solidFill>
                    <a:srgbClr val="FF0000"/>
                  </a:solidFill>
                </a:endParaRPr>
              </a:p>
              <a:p>
                <a:r>
                  <a:rPr lang="en-GB" sz="2400" dirty="0">
                    <a:solidFill>
                      <a:srgbClr val="0070C0"/>
                    </a:solidFill>
                  </a:rPr>
                  <a:t>a) Reversible process at constant volume</a:t>
                </a:r>
              </a:p>
              <a:p>
                <a:r>
                  <a:rPr lang="en-GB" sz="2400" dirty="0" err="1">
                    <a:solidFill>
                      <a:srgbClr val="FF0000"/>
                    </a:solidFill>
                  </a:rPr>
                  <a:t>q</a:t>
                </a:r>
                <a:r>
                  <a:rPr lang="en-GB" sz="2400" baseline="-25000" dirty="0" err="1">
                    <a:solidFill>
                      <a:srgbClr val="FF0000"/>
                    </a:solidFill>
                  </a:rPr>
                  <a:t>rev</a:t>
                </a:r>
                <a:r>
                  <a:rPr lang="en-GB" sz="2400" dirty="0">
                    <a:solidFill>
                      <a:srgbClr val="FF0000"/>
                    </a:solidFill>
                  </a:rPr>
                  <a:t> = </a:t>
                </a:r>
                <a:r>
                  <a:rPr lang="en-GB" sz="2400" dirty="0" err="1">
                    <a:solidFill>
                      <a:srgbClr val="FF0000"/>
                    </a:solidFill>
                  </a:rPr>
                  <a:t>C</a:t>
                </a:r>
                <a:r>
                  <a:rPr lang="en-GB" sz="2400" baseline="-25000" dirty="0" err="1">
                    <a:solidFill>
                      <a:srgbClr val="FF0000"/>
                    </a:solidFill>
                  </a:rPr>
                  <a:t>v</a:t>
                </a:r>
                <a:r>
                  <a:rPr lang="en-GB" sz="2400" dirty="0" err="1">
                    <a:solidFill>
                      <a:srgbClr val="FF0000"/>
                    </a:solidFill>
                  </a:rPr>
                  <a:t>d</a:t>
                </a:r>
                <a:r>
                  <a:rPr lang="en-US" sz="2400" dirty="0">
                    <a:solidFill>
                      <a:srgbClr val="FF0000"/>
                    </a:solidFill>
                  </a:rPr>
                  <a:t>T </a:t>
                </a:r>
              </a:p>
              <a:p>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𝑆</m:t>
                      </m:r>
                      <m:r>
                        <a:rPr lang="en-US" sz="2400" b="0" i="1" smtClean="0">
                          <a:solidFill>
                            <a:srgbClr val="FF0000"/>
                          </a:solidFill>
                          <a:latin typeface="Cambria Math" panose="02040503050406030204" pitchFamily="18" charset="0"/>
                          <a:ea typeface="Cambria Math" panose="02040503050406030204" pitchFamily="18" charset="0"/>
                        </a:rPr>
                        <m:t>=</m:t>
                      </m:r>
                      <m:f>
                        <m:fPr>
                          <m:ctrlPr>
                            <a:rPr lang="en-US" sz="2400" b="0" i="1" smtClean="0">
                              <a:solidFill>
                                <a:schemeClr val="bg2">
                                  <a:lumMod val="10000"/>
                                </a:schemeClr>
                              </a:solidFill>
                              <a:latin typeface="Cambria Math" panose="02040503050406030204" pitchFamily="18" charset="0"/>
                              <a:ea typeface="Cambria Math" panose="02040503050406030204" pitchFamily="18" charset="0"/>
                            </a:rPr>
                          </m:ctrlPr>
                        </m:fPr>
                        <m:num>
                          <m:r>
                            <m:rPr>
                              <m:nor/>
                            </m:rPr>
                            <a:rPr lang="en-GB" sz="2400" dirty="0">
                              <a:solidFill>
                                <a:schemeClr val="bg2">
                                  <a:lumMod val="10000"/>
                                </a:schemeClr>
                              </a:solidFill>
                            </a:rPr>
                            <m:t>C</m:t>
                          </m:r>
                          <m:r>
                            <m:rPr>
                              <m:nor/>
                            </m:rPr>
                            <a:rPr lang="en-GB" sz="2400" baseline="-25000" dirty="0">
                              <a:solidFill>
                                <a:schemeClr val="bg2">
                                  <a:lumMod val="10000"/>
                                </a:schemeClr>
                              </a:solidFill>
                            </a:rPr>
                            <m:t>v</m:t>
                          </m:r>
                          <m:r>
                            <a:rPr lang="en-US" sz="2400" b="0" i="1" smtClean="0">
                              <a:solidFill>
                                <a:schemeClr val="bg2">
                                  <a:lumMod val="10000"/>
                                </a:schemeClr>
                              </a:solidFill>
                              <a:latin typeface="Cambria Math" panose="02040503050406030204" pitchFamily="18" charset="0"/>
                              <a:ea typeface="Cambria Math" panose="02040503050406030204" pitchFamily="18" charset="0"/>
                            </a:rPr>
                            <m:t>𝑑</m:t>
                          </m:r>
                          <m:r>
                            <m:rPr>
                              <m:nor/>
                            </m:rPr>
                            <a:rPr lang="en-US" sz="2400" dirty="0">
                              <a:solidFill>
                                <a:schemeClr val="bg2">
                                  <a:lumMod val="10000"/>
                                </a:schemeClr>
                              </a:solidFill>
                            </a:rPr>
                            <m:t>T</m:t>
                          </m:r>
                        </m:num>
                        <m:den>
                          <m:r>
                            <a:rPr lang="en-US" sz="2400" b="0" i="1" smtClean="0">
                              <a:solidFill>
                                <a:schemeClr val="bg2">
                                  <a:lumMod val="10000"/>
                                </a:schemeClr>
                              </a:solidFill>
                              <a:latin typeface="Cambria Math" panose="02040503050406030204" pitchFamily="18" charset="0"/>
                              <a:ea typeface="Cambria Math" panose="02040503050406030204" pitchFamily="18" charset="0"/>
                            </a:rPr>
                            <m:t>𝑇</m:t>
                          </m:r>
                        </m:den>
                      </m:f>
                      <m:r>
                        <a:rPr lang="en-US" sz="2400" b="0" i="1" smtClean="0">
                          <a:solidFill>
                            <a:schemeClr val="bg2">
                              <a:lumMod val="10000"/>
                            </a:schemeClr>
                          </a:solidFill>
                          <a:latin typeface="Cambria Math" panose="02040503050406030204" pitchFamily="18" charset="0"/>
                          <a:ea typeface="Cambria Math" panose="02040503050406030204" pitchFamily="18" charset="0"/>
                        </a:rPr>
                        <m:t>=</m:t>
                      </m:r>
                      <m:nary>
                        <m:naryPr>
                          <m:ctrlPr>
                            <a:rPr lang="en-US" sz="2400" b="0" i="1" smtClean="0">
                              <a:solidFill>
                                <a:schemeClr val="bg2">
                                  <a:lumMod val="10000"/>
                                </a:schemeClr>
                              </a:solidFill>
                              <a:latin typeface="Cambria Math" panose="02040503050406030204" pitchFamily="18" charset="0"/>
                              <a:ea typeface="Cambria Math" panose="02040503050406030204" pitchFamily="18" charset="0"/>
                            </a:rPr>
                          </m:ctrlPr>
                        </m:naryPr>
                        <m:sub>
                          <m:sSub>
                            <m:sSubPr>
                              <m:ctrlPr>
                                <a:rPr lang="en-US" sz="2400" b="0" i="1" smtClean="0">
                                  <a:solidFill>
                                    <a:schemeClr val="bg2">
                                      <a:lumMod val="10000"/>
                                    </a:schemeClr>
                                  </a:solidFill>
                                  <a:latin typeface="Cambria Math" panose="02040503050406030204" pitchFamily="18" charset="0"/>
                                  <a:ea typeface="Cambria Math" panose="02040503050406030204" pitchFamily="18" charset="0"/>
                                </a:rPr>
                              </m:ctrlPr>
                            </m:sSubPr>
                            <m:e>
                              <m:r>
                                <a:rPr lang="en-US" sz="2400" b="0" i="1" smtClean="0">
                                  <a:solidFill>
                                    <a:schemeClr val="bg2">
                                      <a:lumMod val="10000"/>
                                    </a:schemeClr>
                                  </a:solidFill>
                                  <a:latin typeface="Cambria Math" panose="02040503050406030204" pitchFamily="18" charset="0"/>
                                  <a:ea typeface="Cambria Math" panose="02040503050406030204" pitchFamily="18" charset="0"/>
                                </a:rPr>
                                <m:t>𝑇</m:t>
                              </m:r>
                            </m:e>
                            <m:sub>
                              <m:r>
                                <a:rPr lang="en-US" sz="2400" b="0" i="1" smtClean="0">
                                  <a:solidFill>
                                    <a:schemeClr val="bg2">
                                      <a:lumMod val="10000"/>
                                    </a:schemeClr>
                                  </a:solidFill>
                                  <a:latin typeface="Cambria Math" panose="02040503050406030204" pitchFamily="18" charset="0"/>
                                  <a:ea typeface="Cambria Math" panose="02040503050406030204" pitchFamily="18" charset="0"/>
                                </a:rPr>
                                <m:t>1</m:t>
                              </m:r>
                            </m:sub>
                          </m:sSub>
                        </m:sub>
                        <m:sup>
                          <m:sSub>
                            <m:sSubPr>
                              <m:ctrlPr>
                                <a:rPr lang="en-US" sz="2400" b="0" i="1" smtClean="0">
                                  <a:solidFill>
                                    <a:schemeClr val="bg2">
                                      <a:lumMod val="10000"/>
                                    </a:schemeClr>
                                  </a:solidFill>
                                  <a:latin typeface="Cambria Math" panose="02040503050406030204" pitchFamily="18" charset="0"/>
                                  <a:ea typeface="Cambria Math" panose="02040503050406030204" pitchFamily="18" charset="0"/>
                                </a:rPr>
                              </m:ctrlPr>
                            </m:sSubPr>
                            <m:e>
                              <m:r>
                                <a:rPr lang="en-US" sz="2400" b="0" i="1" smtClean="0">
                                  <a:solidFill>
                                    <a:schemeClr val="bg2">
                                      <a:lumMod val="10000"/>
                                    </a:schemeClr>
                                  </a:solidFill>
                                  <a:latin typeface="Cambria Math" panose="02040503050406030204" pitchFamily="18" charset="0"/>
                                  <a:ea typeface="Cambria Math" panose="02040503050406030204" pitchFamily="18" charset="0"/>
                                </a:rPr>
                                <m:t>𝑇</m:t>
                              </m:r>
                            </m:e>
                            <m:sub>
                              <m:r>
                                <a:rPr lang="en-US" sz="2400" b="0" i="1" smtClean="0">
                                  <a:solidFill>
                                    <a:schemeClr val="bg2">
                                      <a:lumMod val="10000"/>
                                    </a:schemeClr>
                                  </a:solidFill>
                                  <a:latin typeface="Cambria Math" panose="02040503050406030204" pitchFamily="18" charset="0"/>
                                  <a:ea typeface="Cambria Math" panose="02040503050406030204" pitchFamily="18" charset="0"/>
                                </a:rPr>
                                <m:t>2</m:t>
                              </m:r>
                            </m:sub>
                          </m:sSub>
                        </m:sup>
                        <m:e>
                          <m:f>
                            <m:fPr>
                              <m:ctrlPr>
                                <a:rPr lang="en-US" sz="2400" b="0" i="1" smtClean="0">
                                  <a:solidFill>
                                    <a:schemeClr val="bg2">
                                      <a:lumMod val="10000"/>
                                    </a:schemeClr>
                                  </a:solidFill>
                                  <a:latin typeface="Cambria Math" panose="02040503050406030204" pitchFamily="18" charset="0"/>
                                  <a:ea typeface="Cambria Math" panose="02040503050406030204" pitchFamily="18" charset="0"/>
                                </a:rPr>
                              </m:ctrlPr>
                            </m:fPr>
                            <m:num>
                              <m:sSub>
                                <m:sSubPr>
                                  <m:ctrlPr>
                                    <a:rPr lang="en-US" sz="2400" b="0" i="1" smtClean="0">
                                      <a:solidFill>
                                        <a:schemeClr val="bg2">
                                          <a:lumMod val="10000"/>
                                        </a:schemeClr>
                                      </a:solidFill>
                                      <a:latin typeface="Cambria Math" panose="02040503050406030204" pitchFamily="18" charset="0"/>
                                      <a:ea typeface="Cambria Math" panose="02040503050406030204" pitchFamily="18" charset="0"/>
                                    </a:rPr>
                                  </m:ctrlPr>
                                </m:sSubPr>
                                <m:e>
                                  <m:r>
                                    <a:rPr lang="en-US" sz="2400" b="0" i="1" smtClean="0">
                                      <a:solidFill>
                                        <a:schemeClr val="bg2">
                                          <a:lumMod val="10000"/>
                                        </a:schemeClr>
                                      </a:solidFill>
                                      <a:latin typeface="Cambria Math" panose="02040503050406030204" pitchFamily="18" charset="0"/>
                                      <a:ea typeface="Cambria Math" panose="02040503050406030204" pitchFamily="18" charset="0"/>
                                    </a:rPr>
                                    <m:t>𝐶</m:t>
                                  </m:r>
                                </m:e>
                                <m:sub>
                                  <m:r>
                                    <a:rPr lang="en-US" sz="2400" b="0" i="1" smtClean="0">
                                      <a:solidFill>
                                        <a:schemeClr val="bg2">
                                          <a:lumMod val="10000"/>
                                        </a:schemeClr>
                                      </a:solidFill>
                                      <a:latin typeface="Cambria Math" panose="02040503050406030204" pitchFamily="18" charset="0"/>
                                      <a:ea typeface="Cambria Math" panose="02040503050406030204" pitchFamily="18" charset="0"/>
                                    </a:rPr>
                                    <m:t>𝑉</m:t>
                                  </m:r>
                                </m:sub>
                              </m:sSub>
                              <m:r>
                                <a:rPr lang="en-US" sz="2400" b="0" i="1" smtClean="0">
                                  <a:solidFill>
                                    <a:schemeClr val="bg2">
                                      <a:lumMod val="10000"/>
                                    </a:schemeClr>
                                  </a:solidFill>
                                  <a:latin typeface="Cambria Math" panose="02040503050406030204" pitchFamily="18" charset="0"/>
                                  <a:ea typeface="Cambria Math" panose="02040503050406030204" pitchFamily="18" charset="0"/>
                                </a:rPr>
                                <m:t>𝑑𝑇</m:t>
                              </m:r>
                            </m:num>
                            <m:den>
                              <m:r>
                                <a:rPr lang="en-US" sz="2400" b="0" i="1" smtClean="0">
                                  <a:solidFill>
                                    <a:schemeClr val="bg2">
                                      <a:lumMod val="10000"/>
                                    </a:schemeClr>
                                  </a:solidFill>
                                  <a:latin typeface="Cambria Math" panose="02040503050406030204" pitchFamily="18" charset="0"/>
                                  <a:ea typeface="Cambria Math" panose="02040503050406030204" pitchFamily="18" charset="0"/>
                                </a:rPr>
                                <m:t>𝑇</m:t>
                              </m:r>
                            </m:den>
                          </m:f>
                        </m:e>
                      </m:nary>
                      <m:r>
                        <a:rPr lang="en-US" sz="2400" b="0" i="1" smtClean="0">
                          <a:solidFill>
                            <a:schemeClr val="bg2">
                              <a:lumMod val="10000"/>
                            </a:schemeClr>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𝑛</m:t>
                      </m:r>
                      <m:sSub>
                        <m:sSubPr>
                          <m:ctrlPr>
                            <a:rPr lang="en-US" sz="2400" b="0" i="1" smtClean="0">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𝐶</m:t>
                          </m:r>
                        </m:e>
                        <m:sub>
                          <m:r>
                            <a:rPr lang="en-US" sz="2400" b="0" i="1" smtClean="0">
                              <a:solidFill>
                                <a:srgbClr val="FF0000"/>
                              </a:solidFill>
                              <a:latin typeface="Cambria Math" panose="02040503050406030204" pitchFamily="18" charset="0"/>
                              <a:ea typeface="Cambria Math" panose="02040503050406030204" pitchFamily="18" charset="0"/>
                            </a:rPr>
                            <m:t>𝑉</m:t>
                          </m:r>
                          <m:r>
                            <a:rPr lang="en-US" sz="2400" b="0" i="1" smtClean="0">
                              <a:solidFill>
                                <a:srgbClr val="FF0000"/>
                              </a:solidFill>
                              <a:latin typeface="Cambria Math" panose="02040503050406030204" pitchFamily="18" charset="0"/>
                              <a:ea typeface="Cambria Math" panose="02040503050406030204" pitchFamily="18" charset="0"/>
                            </a:rPr>
                            <m:t>, </m:t>
                          </m:r>
                          <m:r>
                            <a:rPr lang="en-US" sz="2400" b="0" i="1" smtClean="0">
                              <a:solidFill>
                                <a:srgbClr val="FF0000"/>
                              </a:solidFill>
                              <a:latin typeface="Cambria Math" panose="02040503050406030204" pitchFamily="18" charset="0"/>
                              <a:ea typeface="Cambria Math" panose="02040503050406030204" pitchFamily="18" charset="0"/>
                            </a:rPr>
                            <m:t>𝑚</m:t>
                          </m:r>
                        </m:sub>
                      </m:sSub>
                      <m:func>
                        <m:funcPr>
                          <m:ctrlPr>
                            <a:rPr lang="en-US" sz="2400" b="0" i="1" smtClean="0">
                              <a:solidFill>
                                <a:srgbClr val="FF0000"/>
                              </a:solidFill>
                              <a:latin typeface="Cambria Math" panose="02040503050406030204" pitchFamily="18" charset="0"/>
                              <a:ea typeface="Cambria Math" panose="02040503050406030204" pitchFamily="18" charset="0"/>
                            </a:rPr>
                          </m:ctrlPr>
                        </m:funcPr>
                        <m:fName>
                          <m:r>
                            <m:rPr>
                              <m:sty m:val="p"/>
                            </m:rPr>
                            <a:rPr lang="en-US" sz="2400" b="0" i="0" smtClean="0">
                              <a:solidFill>
                                <a:srgbClr val="FF0000"/>
                              </a:solidFill>
                              <a:latin typeface="Cambria Math" panose="02040503050406030204" pitchFamily="18" charset="0"/>
                              <a:ea typeface="Cambria Math" panose="02040503050406030204" pitchFamily="18" charset="0"/>
                            </a:rPr>
                            <m:t>ln</m:t>
                          </m:r>
                        </m:fName>
                        <m:e>
                          <m:d>
                            <m:dPr>
                              <m:ctrlPr>
                                <a:rPr lang="en-US" sz="2400" b="0" i="1" smtClean="0">
                                  <a:solidFill>
                                    <a:srgbClr val="FF0000"/>
                                  </a:solidFill>
                                  <a:latin typeface="Cambria Math" panose="02040503050406030204" pitchFamily="18" charset="0"/>
                                  <a:ea typeface="Cambria Math" panose="02040503050406030204" pitchFamily="18" charset="0"/>
                                </a:rPr>
                              </m:ctrlPr>
                            </m:dPr>
                            <m:e>
                              <m:f>
                                <m:fPr>
                                  <m:ctrlPr>
                                    <a:rPr lang="en-US" sz="2400" i="1">
                                      <a:solidFill>
                                        <a:srgbClr val="FF0000"/>
                                      </a:solidFill>
                                      <a:latin typeface="Cambria Math" panose="02040503050406030204" pitchFamily="18" charset="0"/>
                                      <a:ea typeface="Cambria Math" panose="02040503050406030204" pitchFamily="18" charset="0"/>
                                    </a:rPr>
                                  </m:ctrlPr>
                                </m:fPr>
                                <m:num>
                                  <m:sSub>
                                    <m:sSubPr>
                                      <m:ctrlPr>
                                        <a:rPr lang="en-US" sz="2400" i="1" smtClean="0">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𝑇</m:t>
                                      </m:r>
                                    </m:e>
                                    <m:sub>
                                      <m:r>
                                        <a:rPr lang="en-US" sz="2400" b="0" i="1" smtClean="0">
                                          <a:solidFill>
                                            <a:srgbClr val="FF0000"/>
                                          </a:solidFill>
                                          <a:latin typeface="Cambria Math" panose="02040503050406030204" pitchFamily="18" charset="0"/>
                                          <a:ea typeface="Cambria Math" panose="02040503050406030204" pitchFamily="18" charset="0"/>
                                        </a:rPr>
                                        <m:t>2</m:t>
                                      </m:r>
                                    </m:sub>
                                  </m:sSub>
                                </m:num>
                                <m:den>
                                  <m:sSub>
                                    <m:sSubPr>
                                      <m:ctrlPr>
                                        <a:rPr lang="en-US" sz="2400" i="1" smtClean="0">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𝑇</m:t>
                                      </m:r>
                                    </m:e>
                                    <m:sub>
                                      <m:r>
                                        <a:rPr lang="en-US" sz="2400" b="0" i="1" smtClean="0">
                                          <a:solidFill>
                                            <a:srgbClr val="FF0000"/>
                                          </a:solidFill>
                                          <a:latin typeface="Cambria Math" panose="02040503050406030204" pitchFamily="18" charset="0"/>
                                          <a:ea typeface="Cambria Math" panose="02040503050406030204" pitchFamily="18" charset="0"/>
                                        </a:rPr>
                                        <m:t>1</m:t>
                                      </m:r>
                                    </m:sub>
                                  </m:sSub>
                                </m:den>
                              </m:f>
                            </m:e>
                          </m:d>
                        </m:e>
                      </m:func>
                    </m:oMath>
                  </m:oMathPara>
                </a14:m>
                <a:endParaRPr lang="en-US" sz="2400" dirty="0">
                  <a:solidFill>
                    <a:srgbClr val="FF0000"/>
                  </a:solidFill>
                </a:endParaRPr>
              </a:p>
              <a:p>
                <a:endParaRPr lang="en-US" sz="2400" dirty="0">
                  <a:solidFill>
                    <a:srgbClr val="FF0000"/>
                  </a:solidFill>
                </a:endParaRPr>
              </a:p>
              <a:p>
                <a:r>
                  <a:rPr lang="en-GB" sz="2400" dirty="0">
                    <a:solidFill>
                      <a:srgbClr val="0070C0"/>
                    </a:solidFill>
                  </a:rPr>
                  <a:t>b) Reversible process at constant pressure</a:t>
                </a:r>
              </a:p>
              <a:p>
                <a:endParaRPr lang="en-GB" sz="2400" dirty="0">
                  <a:solidFill>
                    <a:srgbClr val="FF0000"/>
                  </a:solidFill>
                </a:endParaRPr>
              </a:p>
              <a:p>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𝑆</m:t>
                      </m:r>
                      <m:r>
                        <a:rPr lang="en-US" sz="2400" i="1">
                          <a:solidFill>
                            <a:srgbClr val="FF0000"/>
                          </a:solidFill>
                          <a:latin typeface="Cambria Math" panose="02040503050406030204" pitchFamily="18" charset="0"/>
                          <a:ea typeface="Cambria Math" panose="02040503050406030204" pitchFamily="18" charset="0"/>
                        </a:rPr>
                        <m:t>=</m:t>
                      </m:r>
                      <m:f>
                        <m:fPr>
                          <m:ctrlPr>
                            <a:rPr lang="en-US" sz="2400" i="1" smtClean="0">
                              <a:solidFill>
                                <a:schemeClr val="bg2">
                                  <a:lumMod val="10000"/>
                                </a:schemeClr>
                              </a:solidFill>
                              <a:latin typeface="Cambria Math" panose="02040503050406030204" pitchFamily="18" charset="0"/>
                              <a:ea typeface="Cambria Math" panose="02040503050406030204" pitchFamily="18" charset="0"/>
                            </a:rPr>
                          </m:ctrlPr>
                        </m:fPr>
                        <m:num>
                          <m:r>
                            <m:rPr>
                              <m:nor/>
                            </m:rPr>
                            <a:rPr lang="en-GB" sz="2400" dirty="0">
                              <a:solidFill>
                                <a:schemeClr val="bg2">
                                  <a:lumMod val="10000"/>
                                </a:schemeClr>
                              </a:solidFill>
                            </a:rPr>
                            <m:t>C</m:t>
                          </m:r>
                          <m:r>
                            <m:rPr>
                              <m:nor/>
                            </m:rPr>
                            <a:rPr lang="en-US" sz="2400" b="0" i="0" baseline="-25000" dirty="0" smtClean="0">
                              <a:solidFill>
                                <a:schemeClr val="bg2">
                                  <a:lumMod val="10000"/>
                                </a:schemeClr>
                              </a:solidFill>
                            </a:rPr>
                            <m:t>P</m:t>
                          </m:r>
                          <m:r>
                            <a:rPr lang="en-US" sz="2400" i="1">
                              <a:solidFill>
                                <a:schemeClr val="bg2">
                                  <a:lumMod val="10000"/>
                                </a:schemeClr>
                              </a:solidFill>
                              <a:latin typeface="Cambria Math" panose="02040503050406030204" pitchFamily="18" charset="0"/>
                              <a:ea typeface="Cambria Math" panose="02040503050406030204" pitchFamily="18" charset="0"/>
                            </a:rPr>
                            <m:t>𝑑</m:t>
                          </m:r>
                          <m:r>
                            <m:rPr>
                              <m:nor/>
                            </m:rPr>
                            <a:rPr lang="en-US" sz="2400" dirty="0">
                              <a:solidFill>
                                <a:schemeClr val="bg2">
                                  <a:lumMod val="10000"/>
                                </a:schemeClr>
                              </a:solidFill>
                            </a:rPr>
                            <m:t>T</m:t>
                          </m:r>
                        </m:num>
                        <m:den>
                          <m:r>
                            <a:rPr lang="en-US" sz="2400" i="1">
                              <a:solidFill>
                                <a:schemeClr val="bg2">
                                  <a:lumMod val="10000"/>
                                </a:schemeClr>
                              </a:solidFill>
                              <a:latin typeface="Cambria Math" panose="02040503050406030204" pitchFamily="18" charset="0"/>
                              <a:ea typeface="Cambria Math" panose="02040503050406030204" pitchFamily="18" charset="0"/>
                            </a:rPr>
                            <m:t>𝑇</m:t>
                          </m:r>
                        </m:den>
                      </m:f>
                      <m:r>
                        <a:rPr lang="en-US" sz="2400" i="1">
                          <a:solidFill>
                            <a:schemeClr val="bg2">
                              <a:lumMod val="10000"/>
                            </a:schemeClr>
                          </a:solidFill>
                          <a:latin typeface="Cambria Math" panose="02040503050406030204" pitchFamily="18" charset="0"/>
                          <a:ea typeface="Cambria Math" panose="02040503050406030204" pitchFamily="18" charset="0"/>
                        </a:rPr>
                        <m:t>=</m:t>
                      </m:r>
                      <m:nary>
                        <m:naryPr>
                          <m:ctrlPr>
                            <a:rPr lang="en-US" sz="2400" i="1">
                              <a:solidFill>
                                <a:schemeClr val="bg2">
                                  <a:lumMod val="10000"/>
                                </a:schemeClr>
                              </a:solidFill>
                              <a:latin typeface="Cambria Math" panose="02040503050406030204" pitchFamily="18" charset="0"/>
                              <a:ea typeface="Cambria Math" panose="02040503050406030204" pitchFamily="18" charset="0"/>
                            </a:rPr>
                          </m:ctrlPr>
                        </m:naryPr>
                        <m:sub>
                          <m:sSub>
                            <m:sSubPr>
                              <m:ctrlPr>
                                <a:rPr lang="en-US" sz="2400" i="1">
                                  <a:solidFill>
                                    <a:schemeClr val="bg2">
                                      <a:lumMod val="10000"/>
                                    </a:schemeClr>
                                  </a:solidFill>
                                  <a:latin typeface="Cambria Math" panose="02040503050406030204" pitchFamily="18" charset="0"/>
                                  <a:ea typeface="Cambria Math" panose="02040503050406030204" pitchFamily="18" charset="0"/>
                                </a:rPr>
                              </m:ctrlPr>
                            </m:sSubPr>
                            <m:e>
                              <m:r>
                                <a:rPr lang="en-US" sz="2400" i="1">
                                  <a:solidFill>
                                    <a:schemeClr val="bg2">
                                      <a:lumMod val="10000"/>
                                    </a:schemeClr>
                                  </a:solidFill>
                                  <a:latin typeface="Cambria Math" panose="02040503050406030204" pitchFamily="18" charset="0"/>
                                  <a:ea typeface="Cambria Math" panose="02040503050406030204" pitchFamily="18" charset="0"/>
                                </a:rPr>
                                <m:t>𝑇</m:t>
                              </m:r>
                            </m:e>
                            <m:sub>
                              <m:r>
                                <a:rPr lang="en-US" sz="2400" i="1">
                                  <a:solidFill>
                                    <a:schemeClr val="bg2">
                                      <a:lumMod val="10000"/>
                                    </a:schemeClr>
                                  </a:solidFill>
                                  <a:latin typeface="Cambria Math" panose="02040503050406030204" pitchFamily="18" charset="0"/>
                                  <a:ea typeface="Cambria Math" panose="02040503050406030204" pitchFamily="18" charset="0"/>
                                </a:rPr>
                                <m:t>1</m:t>
                              </m:r>
                            </m:sub>
                          </m:sSub>
                        </m:sub>
                        <m:sup>
                          <m:sSub>
                            <m:sSubPr>
                              <m:ctrlPr>
                                <a:rPr lang="en-US" sz="2400" i="1">
                                  <a:solidFill>
                                    <a:schemeClr val="bg2">
                                      <a:lumMod val="10000"/>
                                    </a:schemeClr>
                                  </a:solidFill>
                                  <a:latin typeface="Cambria Math" panose="02040503050406030204" pitchFamily="18" charset="0"/>
                                  <a:ea typeface="Cambria Math" panose="02040503050406030204" pitchFamily="18" charset="0"/>
                                </a:rPr>
                              </m:ctrlPr>
                            </m:sSubPr>
                            <m:e>
                              <m:r>
                                <a:rPr lang="en-US" sz="2400" i="1">
                                  <a:solidFill>
                                    <a:schemeClr val="bg2">
                                      <a:lumMod val="10000"/>
                                    </a:schemeClr>
                                  </a:solidFill>
                                  <a:latin typeface="Cambria Math" panose="02040503050406030204" pitchFamily="18" charset="0"/>
                                  <a:ea typeface="Cambria Math" panose="02040503050406030204" pitchFamily="18" charset="0"/>
                                </a:rPr>
                                <m:t>𝑇</m:t>
                              </m:r>
                            </m:e>
                            <m:sub>
                              <m:r>
                                <a:rPr lang="en-US" sz="2400" i="1">
                                  <a:solidFill>
                                    <a:schemeClr val="bg2">
                                      <a:lumMod val="10000"/>
                                    </a:schemeClr>
                                  </a:solidFill>
                                  <a:latin typeface="Cambria Math" panose="02040503050406030204" pitchFamily="18" charset="0"/>
                                  <a:ea typeface="Cambria Math" panose="02040503050406030204" pitchFamily="18" charset="0"/>
                                </a:rPr>
                                <m:t>2</m:t>
                              </m:r>
                            </m:sub>
                          </m:sSub>
                        </m:sup>
                        <m:e>
                          <m:f>
                            <m:fPr>
                              <m:ctrlPr>
                                <a:rPr lang="en-US" sz="2400" i="1">
                                  <a:solidFill>
                                    <a:schemeClr val="bg2">
                                      <a:lumMod val="10000"/>
                                    </a:schemeClr>
                                  </a:solidFill>
                                  <a:latin typeface="Cambria Math" panose="02040503050406030204" pitchFamily="18" charset="0"/>
                                  <a:ea typeface="Cambria Math" panose="02040503050406030204" pitchFamily="18" charset="0"/>
                                </a:rPr>
                              </m:ctrlPr>
                            </m:fPr>
                            <m:num>
                              <m:sSub>
                                <m:sSubPr>
                                  <m:ctrlPr>
                                    <a:rPr lang="en-US" sz="2400" i="1">
                                      <a:solidFill>
                                        <a:schemeClr val="bg2">
                                          <a:lumMod val="10000"/>
                                        </a:schemeClr>
                                      </a:solidFill>
                                      <a:latin typeface="Cambria Math" panose="02040503050406030204" pitchFamily="18" charset="0"/>
                                      <a:ea typeface="Cambria Math" panose="02040503050406030204" pitchFamily="18" charset="0"/>
                                    </a:rPr>
                                  </m:ctrlPr>
                                </m:sSubPr>
                                <m:e>
                                  <m:r>
                                    <a:rPr lang="en-US" sz="2400" i="1">
                                      <a:solidFill>
                                        <a:schemeClr val="bg2">
                                          <a:lumMod val="10000"/>
                                        </a:schemeClr>
                                      </a:solidFill>
                                      <a:latin typeface="Cambria Math" panose="02040503050406030204" pitchFamily="18" charset="0"/>
                                      <a:ea typeface="Cambria Math" panose="02040503050406030204" pitchFamily="18" charset="0"/>
                                    </a:rPr>
                                    <m:t>𝐶</m:t>
                                  </m:r>
                                </m:e>
                                <m:sub>
                                  <m:r>
                                    <a:rPr lang="en-US" sz="2400" b="0" i="1" smtClean="0">
                                      <a:solidFill>
                                        <a:schemeClr val="bg2">
                                          <a:lumMod val="10000"/>
                                        </a:schemeClr>
                                      </a:solidFill>
                                      <a:latin typeface="Cambria Math" panose="02040503050406030204" pitchFamily="18" charset="0"/>
                                      <a:ea typeface="Cambria Math" panose="02040503050406030204" pitchFamily="18" charset="0"/>
                                    </a:rPr>
                                    <m:t>𝑃</m:t>
                                  </m:r>
                                </m:sub>
                              </m:sSub>
                              <m:r>
                                <a:rPr lang="en-US" sz="2400" i="1">
                                  <a:solidFill>
                                    <a:schemeClr val="bg2">
                                      <a:lumMod val="10000"/>
                                    </a:schemeClr>
                                  </a:solidFill>
                                  <a:latin typeface="Cambria Math" panose="02040503050406030204" pitchFamily="18" charset="0"/>
                                  <a:ea typeface="Cambria Math" panose="02040503050406030204" pitchFamily="18" charset="0"/>
                                </a:rPr>
                                <m:t>𝑑𝑇</m:t>
                              </m:r>
                            </m:num>
                            <m:den>
                              <m:r>
                                <a:rPr lang="en-US" sz="2400" i="1">
                                  <a:solidFill>
                                    <a:schemeClr val="bg2">
                                      <a:lumMod val="10000"/>
                                    </a:schemeClr>
                                  </a:solidFill>
                                  <a:latin typeface="Cambria Math" panose="02040503050406030204" pitchFamily="18" charset="0"/>
                                  <a:ea typeface="Cambria Math" panose="02040503050406030204" pitchFamily="18" charset="0"/>
                                </a:rPr>
                                <m:t>𝑇</m:t>
                              </m:r>
                            </m:den>
                          </m:f>
                        </m:e>
                      </m:nary>
                      <m:r>
                        <a:rPr lang="en-US" sz="2400" i="1">
                          <a:solidFill>
                            <a:schemeClr val="bg2">
                              <a:lumMod val="10000"/>
                            </a:schemeClr>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𝑛</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𝐶</m:t>
                          </m:r>
                        </m:e>
                        <m:sub>
                          <m:r>
                            <a:rPr lang="en-US" sz="2400" b="0" i="1" smtClean="0">
                              <a:solidFill>
                                <a:srgbClr val="FF0000"/>
                              </a:solidFill>
                              <a:latin typeface="Cambria Math" panose="02040503050406030204" pitchFamily="18" charset="0"/>
                              <a:ea typeface="Cambria Math" panose="02040503050406030204" pitchFamily="18" charset="0"/>
                            </a:rPr>
                            <m:t>𝑃</m:t>
                          </m:r>
                          <m:r>
                            <a:rPr lang="en-US" sz="2400" i="1">
                              <a:solidFill>
                                <a:srgbClr val="FF0000"/>
                              </a:solidFill>
                              <a:latin typeface="Cambria Math" panose="02040503050406030204" pitchFamily="18" charset="0"/>
                              <a:ea typeface="Cambria Math" panose="02040503050406030204" pitchFamily="18" charset="0"/>
                            </a:rPr>
                            <m:t>, </m:t>
                          </m:r>
                          <m:r>
                            <a:rPr lang="en-US" sz="2400" i="1">
                              <a:solidFill>
                                <a:srgbClr val="FF0000"/>
                              </a:solidFill>
                              <a:latin typeface="Cambria Math" panose="02040503050406030204" pitchFamily="18" charset="0"/>
                              <a:ea typeface="Cambria Math" panose="02040503050406030204" pitchFamily="18" charset="0"/>
                            </a:rPr>
                            <m:t>𝑚</m:t>
                          </m:r>
                        </m:sub>
                      </m:sSub>
                      <m:func>
                        <m:funcPr>
                          <m:ctrlPr>
                            <a:rPr lang="en-US" sz="2400" i="1">
                              <a:solidFill>
                                <a:srgbClr val="FF0000"/>
                              </a:solidFill>
                              <a:latin typeface="Cambria Math" panose="02040503050406030204" pitchFamily="18" charset="0"/>
                              <a:ea typeface="Cambria Math" panose="02040503050406030204" pitchFamily="18" charset="0"/>
                            </a:rPr>
                          </m:ctrlPr>
                        </m:funcPr>
                        <m:fName>
                          <m:r>
                            <m:rPr>
                              <m:sty m:val="p"/>
                            </m:rPr>
                            <a:rPr lang="en-US" sz="2400">
                              <a:solidFill>
                                <a:srgbClr val="FF0000"/>
                              </a:solidFill>
                              <a:latin typeface="Cambria Math" panose="02040503050406030204" pitchFamily="18" charset="0"/>
                              <a:ea typeface="Cambria Math" panose="02040503050406030204" pitchFamily="18" charset="0"/>
                            </a:rPr>
                            <m:t>ln</m:t>
                          </m:r>
                        </m:fName>
                        <m:e>
                          <m:d>
                            <m:dPr>
                              <m:ctrlPr>
                                <a:rPr lang="en-US" sz="2400" i="1">
                                  <a:solidFill>
                                    <a:srgbClr val="FF0000"/>
                                  </a:solidFill>
                                  <a:latin typeface="Cambria Math" panose="02040503050406030204" pitchFamily="18" charset="0"/>
                                  <a:ea typeface="Cambria Math" panose="02040503050406030204" pitchFamily="18" charset="0"/>
                                </a:rPr>
                              </m:ctrlPr>
                            </m:dPr>
                            <m:e>
                              <m:f>
                                <m:fPr>
                                  <m:ctrlPr>
                                    <a:rPr lang="en-US" sz="2400" i="1">
                                      <a:solidFill>
                                        <a:srgbClr val="FF0000"/>
                                      </a:solidFill>
                                      <a:latin typeface="Cambria Math" panose="02040503050406030204" pitchFamily="18" charset="0"/>
                                      <a:ea typeface="Cambria Math" panose="02040503050406030204" pitchFamily="18" charset="0"/>
                                    </a:rPr>
                                  </m:ctrlPr>
                                </m:fPr>
                                <m:num>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2</m:t>
                                      </m:r>
                                    </m:sub>
                                  </m:sSub>
                                </m:num>
                                <m:den>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1</m:t>
                                      </m:r>
                                    </m:sub>
                                  </m:sSub>
                                </m:den>
                              </m:f>
                            </m:e>
                          </m:d>
                        </m:e>
                      </m:func>
                    </m:oMath>
                  </m:oMathPara>
                </a14:m>
                <a:endParaRPr lang="en-US" sz="2400" dirty="0">
                  <a:solidFill>
                    <a:srgbClr val="FF0000"/>
                  </a:solidFill>
                </a:endParaRPr>
              </a:p>
            </p:txBody>
          </p:sp>
        </mc:Choice>
        <mc:Fallback xmlns="">
          <p:sp>
            <p:nvSpPr>
              <p:cNvPr id="2" name="TextBox 1">
                <a:extLst>
                  <a:ext uri="{FF2B5EF4-FFF2-40B4-BE49-F238E27FC236}">
                    <a16:creationId xmlns:a16="http://schemas.microsoft.com/office/drawing/2014/main" id="{7F49EF68-72D2-4785-AF9F-0F9C3D397BF2}"/>
                  </a:ext>
                </a:extLst>
              </p:cNvPr>
              <p:cNvSpPr txBox="1">
                <a:spLocks noRot="1" noChangeAspect="1" noMove="1" noResize="1" noEditPoints="1" noAdjustHandles="1" noChangeArrowheads="1" noChangeShapeType="1" noTextEdit="1"/>
              </p:cNvSpPr>
              <p:nvPr/>
            </p:nvSpPr>
            <p:spPr>
              <a:xfrm>
                <a:off x="1201271" y="806824"/>
                <a:ext cx="9433288" cy="5410712"/>
              </a:xfrm>
              <a:prstGeom prst="rect">
                <a:avLst/>
              </a:prstGeom>
              <a:blipFill>
                <a:blip r:embed="rId2"/>
                <a:stretch>
                  <a:fillRect l="-1615" t="-1464" r="-646"/>
                </a:stretch>
              </a:blipFill>
            </p:spPr>
            <p:txBody>
              <a:bodyPr/>
              <a:lstStyle/>
              <a:p>
                <a:r>
                  <a:rPr lang="en-GB">
                    <a:noFill/>
                  </a:rPr>
                  <a:t> </a:t>
                </a:r>
              </a:p>
            </p:txBody>
          </p:sp>
        </mc:Fallback>
      </mc:AlternateContent>
    </p:spTree>
    <p:extLst>
      <p:ext uri="{BB962C8B-B14F-4D97-AF65-F5344CB8AC3E}">
        <p14:creationId xmlns:p14="http://schemas.microsoft.com/office/powerpoint/2010/main" val="917815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1E5644A-FA9E-4810-904A-AF9B938CF662}"/>
                  </a:ext>
                </a:extLst>
              </p:cNvPr>
              <p:cNvSpPr txBox="1"/>
              <p:nvPr/>
            </p:nvSpPr>
            <p:spPr>
              <a:xfrm>
                <a:off x="1084731" y="690282"/>
                <a:ext cx="10309412" cy="3563732"/>
              </a:xfrm>
              <a:prstGeom prst="rect">
                <a:avLst/>
              </a:prstGeom>
              <a:noFill/>
            </p:spPr>
            <p:txBody>
              <a:bodyPr wrap="square" rtlCol="0">
                <a:spAutoFit/>
              </a:bodyPr>
              <a:lstStyle/>
              <a:p>
                <a:r>
                  <a:rPr lang="en-US" sz="2400" b="1" u="sng" dirty="0">
                    <a:solidFill>
                      <a:srgbClr val="00B050"/>
                    </a:solidFill>
                  </a:rPr>
                  <a:t>Second</a:t>
                </a:r>
                <a:r>
                  <a:rPr lang="en-US" sz="2400" b="1" dirty="0">
                    <a:solidFill>
                      <a:srgbClr val="00B050"/>
                    </a:solidFill>
                  </a:rPr>
                  <a:t>: If the heat capacities vary with temperature, whether at constant volume or pressure</a:t>
                </a:r>
              </a:p>
              <a:p>
                <a:endParaRPr lang="en-US" sz="2400" b="1" dirty="0">
                  <a:solidFill>
                    <a:srgbClr val="00B050"/>
                  </a:solidFill>
                </a:endParaRPr>
              </a:p>
              <a:p>
                <a:pPr/>
                <a14:m>
                  <m:oMathPara xmlns:m="http://schemas.openxmlformats.org/officeDocument/2006/math">
                    <m:oMathParaPr>
                      <m:jc m:val="centerGroup"/>
                    </m:oMathParaPr>
                    <m:oMath xmlns:m="http://schemas.openxmlformats.org/officeDocument/2006/math">
                      <m:r>
                        <a:rPr lang="en-GB" sz="2400" b="1" i="1" smtClean="0">
                          <a:solidFill>
                            <a:srgbClr val="00B050"/>
                          </a:solidFill>
                          <a:latin typeface="Cambria Math" panose="02040503050406030204" pitchFamily="18" charset="0"/>
                          <a:ea typeface="Cambria Math" panose="02040503050406030204" pitchFamily="18" charset="0"/>
                        </a:rPr>
                        <m:t>∆</m:t>
                      </m:r>
                      <m:r>
                        <a:rPr lang="en-US" sz="2400" b="1" i="1" smtClean="0">
                          <a:solidFill>
                            <a:srgbClr val="00B050"/>
                          </a:solidFill>
                          <a:latin typeface="Cambria Math" panose="02040503050406030204" pitchFamily="18" charset="0"/>
                          <a:ea typeface="Cambria Math" panose="02040503050406030204" pitchFamily="18" charset="0"/>
                        </a:rPr>
                        <m:t>𝑺</m:t>
                      </m:r>
                      <m:r>
                        <a:rPr lang="en-US" sz="2400" b="1" i="1" smtClean="0">
                          <a:solidFill>
                            <a:srgbClr val="00B050"/>
                          </a:solidFill>
                          <a:latin typeface="Cambria Math" panose="02040503050406030204" pitchFamily="18" charset="0"/>
                          <a:ea typeface="Cambria Math" panose="02040503050406030204" pitchFamily="18" charset="0"/>
                        </a:rPr>
                        <m:t>=</m:t>
                      </m:r>
                      <m:nary>
                        <m:naryPr>
                          <m:ctrlPr>
                            <a:rPr lang="en-US" sz="2400" i="1">
                              <a:solidFill>
                                <a:schemeClr val="bg2">
                                  <a:lumMod val="10000"/>
                                </a:schemeClr>
                              </a:solidFill>
                              <a:latin typeface="Cambria Math" panose="02040503050406030204" pitchFamily="18" charset="0"/>
                              <a:ea typeface="Cambria Math" panose="02040503050406030204" pitchFamily="18" charset="0"/>
                            </a:rPr>
                          </m:ctrlPr>
                        </m:naryPr>
                        <m:sub>
                          <m:sSub>
                            <m:sSubPr>
                              <m:ctrlPr>
                                <a:rPr lang="en-US" sz="2400" i="1">
                                  <a:solidFill>
                                    <a:schemeClr val="bg2">
                                      <a:lumMod val="10000"/>
                                    </a:schemeClr>
                                  </a:solidFill>
                                  <a:latin typeface="Cambria Math" panose="02040503050406030204" pitchFamily="18" charset="0"/>
                                  <a:ea typeface="Cambria Math" panose="02040503050406030204" pitchFamily="18" charset="0"/>
                                </a:rPr>
                              </m:ctrlPr>
                            </m:sSubPr>
                            <m:e>
                              <m:r>
                                <a:rPr lang="en-US" sz="2400" i="1">
                                  <a:solidFill>
                                    <a:schemeClr val="bg2">
                                      <a:lumMod val="10000"/>
                                    </a:schemeClr>
                                  </a:solidFill>
                                  <a:latin typeface="Cambria Math" panose="02040503050406030204" pitchFamily="18" charset="0"/>
                                  <a:ea typeface="Cambria Math" panose="02040503050406030204" pitchFamily="18" charset="0"/>
                                </a:rPr>
                                <m:t>𝑇</m:t>
                              </m:r>
                            </m:e>
                            <m:sub>
                              <m:r>
                                <a:rPr lang="en-US" sz="2400" i="1">
                                  <a:solidFill>
                                    <a:schemeClr val="bg2">
                                      <a:lumMod val="10000"/>
                                    </a:schemeClr>
                                  </a:solidFill>
                                  <a:latin typeface="Cambria Math" panose="02040503050406030204" pitchFamily="18" charset="0"/>
                                  <a:ea typeface="Cambria Math" panose="02040503050406030204" pitchFamily="18" charset="0"/>
                                </a:rPr>
                                <m:t>1</m:t>
                              </m:r>
                            </m:sub>
                          </m:sSub>
                        </m:sub>
                        <m:sup>
                          <m:sSub>
                            <m:sSubPr>
                              <m:ctrlPr>
                                <a:rPr lang="en-US" sz="2400" i="1">
                                  <a:solidFill>
                                    <a:schemeClr val="bg2">
                                      <a:lumMod val="10000"/>
                                    </a:schemeClr>
                                  </a:solidFill>
                                  <a:latin typeface="Cambria Math" panose="02040503050406030204" pitchFamily="18" charset="0"/>
                                  <a:ea typeface="Cambria Math" panose="02040503050406030204" pitchFamily="18" charset="0"/>
                                </a:rPr>
                              </m:ctrlPr>
                            </m:sSubPr>
                            <m:e>
                              <m:r>
                                <a:rPr lang="en-US" sz="2400" i="1">
                                  <a:solidFill>
                                    <a:schemeClr val="bg2">
                                      <a:lumMod val="10000"/>
                                    </a:schemeClr>
                                  </a:solidFill>
                                  <a:latin typeface="Cambria Math" panose="02040503050406030204" pitchFamily="18" charset="0"/>
                                  <a:ea typeface="Cambria Math" panose="02040503050406030204" pitchFamily="18" charset="0"/>
                                </a:rPr>
                                <m:t>𝑇</m:t>
                              </m:r>
                            </m:e>
                            <m:sub>
                              <m:r>
                                <a:rPr lang="en-US" sz="2400" i="1">
                                  <a:solidFill>
                                    <a:schemeClr val="bg2">
                                      <a:lumMod val="10000"/>
                                    </a:schemeClr>
                                  </a:solidFill>
                                  <a:latin typeface="Cambria Math" panose="02040503050406030204" pitchFamily="18" charset="0"/>
                                  <a:ea typeface="Cambria Math" panose="02040503050406030204" pitchFamily="18" charset="0"/>
                                </a:rPr>
                                <m:t>2</m:t>
                              </m:r>
                            </m:sub>
                          </m:sSub>
                        </m:sup>
                        <m:e>
                          <m:f>
                            <m:fPr>
                              <m:ctrlPr>
                                <a:rPr lang="en-US" sz="2400" i="1">
                                  <a:solidFill>
                                    <a:schemeClr val="bg2">
                                      <a:lumMod val="10000"/>
                                    </a:schemeClr>
                                  </a:solidFill>
                                  <a:latin typeface="Cambria Math" panose="02040503050406030204" pitchFamily="18" charset="0"/>
                                  <a:ea typeface="Cambria Math" panose="02040503050406030204" pitchFamily="18" charset="0"/>
                                </a:rPr>
                              </m:ctrlPr>
                            </m:fPr>
                            <m:num>
                              <m:r>
                                <a:rPr lang="en-US" sz="2400" b="0" i="1" smtClean="0">
                                  <a:solidFill>
                                    <a:srgbClr val="FF0000"/>
                                  </a:solidFill>
                                  <a:latin typeface="Cambria Math" panose="02040503050406030204" pitchFamily="18" charset="0"/>
                                  <a:ea typeface="Cambria Math" panose="02040503050406030204" pitchFamily="18" charset="0"/>
                                </a:rPr>
                                <m:t>𝐶</m:t>
                              </m:r>
                              <m:r>
                                <a:rPr lang="en-US" sz="2400" i="1">
                                  <a:solidFill>
                                    <a:schemeClr val="bg2">
                                      <a:lumMod val="10000"/>
                                    </a:schemeClr>
                                  </a:solidFill>
                                  <a:latin typeface="Cambria Math" panose="02040503050406030204" pitchFamily="18" charset="0"/>
                                  <a:ea typeface="Cambria Math" panose="02040503050406030204" pitchFamily="18" charset="0"/>
                                </a:rPr>
                                <m:t>𝑑𝑇</m:t>
                              </m:r>
                            </m:num>
                            <m:den>
                              <m:r>
                                <a:rPr lang="en-US" sz="2400" i="1">
                                  <a:solidFill>
                                    <a:schemeClr val="bg2">
                                      <a:lumMod val="10000"/>
                                    </a:schemeClr>
                                  </a:solidFill>
                                  <a:latin typeface="Cambria Math" panose="02040503050406030204" pitchFamily="18" charset="0"/>
                                  <a:ea typeface="Cambria Math" panose="02040503050406030204" pitchFamily="18" charset="0"/>
                                </a:rPr>
                                <m:t>𝑇</m:t>
                              </m:r>
                            </m:den>
                          </m:f>
                        </m:e>
                      </m:nary>
                      <m:r>
                        <a:rPr lang="en-US" sz="2400" b="0" i="1" smtClean="0">
                          <a:solidFill>
                            <a:schemeClr val="bg2">
                              <a:lumMod val="10000"/>
                            </a:schemeClr>
                          </a:solidFill>
                          <a:latin typeface="Cambria Math" panose="02040503050406030204" pitchFamily="18" charset="0"/>
                          <a:ea typeface="Cambria Math" panose="02040503050406030204" pitchFamily="18" charset="0"/>
                        </a:rPr>
                        <m:t>=</m:t>
                      </m:r>
                      <m:nary>
                        <m:naryPr>
                          <m:ctrlPr>
                            <a:rPr lang="en-US" sz="2400" b="0" i="1" smtClean="0">
                              <a:solidFill>
                                <a:schemeClr val="bg2">
                                  <a:lumMod val="10000"/>
                                </a:schemeClr>
                              </a:solidFill>
                              <a:latin typeface="Cambria Math" panose="02040503050406030204" pitchFamily="18" charset="0"/>
                              <a:ea typeface="Cambria Math" panose="02040503050406030204" pitchFamily="18" charset="0"/>
                            </a:rPr>
                          </m:ctrlPr>
                        </m:naryPr>
                        <m:sub>
                          <m:sSub>
                            <m:sSubPr>
                              <m:ctrlPr>
                                <a:rPr lang="en-US" sz="2400" i="1">
                                  <a:solidFill>
                                    <a:schemeClr val="bg2">
                                      <a:lumMod val="10000"/>
                                    </a:schemeClr>
                                  </a:solidFill>
                                  <a:latin typeface="Cambria Math" panose="02040503050406030204" pitchFamily="18" charset="0"/>
                                  <a:ea typeface="Cambria Math" panose="02040503050406030204" pitchFamily="18" charset="0"/>
                                </a:rPr>
                              </m:ctrlPr>
                            </m:sSubPr>
                            <m:e>
                              <m:r>
                                <a:rPr lang="en-US" sz="2400" i="1">
                                  <a:solidFill>
                                    <a:schemeClr val="bg2">
                                      <a:lumMod val="10000"/>
                                    </a:schemeClr>
                                  </a:solidFill>
                                  <a:latin typeface="Cambria Math" panose="02040503050406030204" pitchFamily="18" charset="0"/>
                                  <a:ea typeface="Cambria Math" panose="02040503050406030204" pitchFamily="18" charset="0"/>
                                </a:rPr>
                                <m:t>𝑇</m:t>
                              </m:r>
                            </m:e>
                            <m:sub>
                              <m:r>
                                <a:rPr lang="en-US" sz="2400" i="1">
                                  <a:solidFill>
                                    <a:schemeClr val="bg2">
                                      <a:lumMod val="10000"/>
                                    </a:schemeClr>
                                  </a:solidFill>
                                  <a:latin typeface="Cambria Math" panose="02040503050406030204" pitchFamily="18" charset="0"/>
                                  <a:ea typeface="Cambria Math" panose="02040503050406030204" pitchFamily="18" charset="0"/>
                                </a:rPr>
                                <m:t>1</m:t>
                              </m:r>
                            </m:sub>
                          </m:sSub>
                        </m:sub>
                        <m:sup>
                          <m:sSub>
                            <m:sSubPr>
                              <m:ctrlPr>
                                <a:rPr lang="en-US" sz="2400" i="1">
                                  <a:solidFill>
                                    <a:schemeClr val="bg2">
                                      <a:lumMod val="10000"/>
                                    </a:schemeClr>
                                  </a:solidFill>
                                  <a:latin typeface="Cambria Math" panose="02040503050406030204" pitchFamily="18" charset="0"/>
                                  <a:ea typeface="Cambria Math" panose="02040503050406030204" pitchFamily="18" charset="0"/>
                                </a:rPr>
                              </m:ctrlPr>
                            </m:sSubPr>
                            <m:e>
                              <m:r>
                                <a:rPr lang="en-US" sz="2400" i="1">
                                  <a:solidFill>
                                    <a:schemeClr val="bg2">
                                      <a:lumMod val="10000"/>
                                    </a:schemeClr>
                                  </a:solidFill>
                                  <a:latin typeface="Cambria Math" panose="02040503050406030204" pitchFamily="18" charset="0"/>
                                  <a:ea typeface="Cambria Math" panose="02040503050406030204" pitchFamily="18" charset="0"/>
                                </a:rPr>
                                <m:t>𝑇</m:t>
                              </m:r>
                            </m:e>
                            <m:sub>
                              <m:r>
                                <a:rPr lang="en-US" sz="2400" i="1">
                                  <a:solidFill>
                                    <a:schemeClr val="bg2">
                                      <a:lumMod val="10000"/>
                                    </a:schemeClr>
                                  </a:solidFill>
                                  <a:latin typeface="Cambria Math" panose="02040503050406030204" pitchFamily="18" charset="0"/>
                                  <a:ea typeface="Cambria Math" panose="02040503050406030204" pitchFamily="18" charset="0"/>
                                </a:rPr>
                                <m:t>2</m:t>
                              </m:r>
                            </m:sub>
                          </m:sSub>
                        </m:sup>
                        <m:e>
                          <m:f>
                            <m:fPr>
                              <m:ctrlPr>
                                <a:rPr lang="en-US" sz="2400" b="1" i="1">
                                  <a:solidFill>
                                    <a:srgbClr val="00B050"/>
                                  </a:solidFill>
                                  <a:latin typeface="Cambria Math" panose="02040503050406030204" pitchFamily="18" charset="0"/>
                                  <a:ea typeface="Cambria Math" panose="02040503050406030204" pitchFamily="18" charset="0"/>
                                </a:rPr>
                              </m:ctrlPr>
                            </m:fPr>
                            <m:num>
                              <m:d>
                                <m:dPr>
                                  <m:ctrlPr>
                                    <a:rPr lang="en-US" sz="2400" i="1">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𝑎</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𝑏𝑇</m:t>
                                  </m:r>
                                  <m:r>
                                    <a:rPr lang="en-US" sz="2400" i="1">
                                      <a:solidFill>
                                        <a:srgbClr val="FF0000"/>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𝑐</m:t>
                                      </m:r>
                                    </m:num>
                                    <m:den>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𝑇</m:t>
                                          </m:r>
                                        </m:e>
                                        <m:sup>
                                          <m:r>
                                            <a:rPr lang="en-US" sz="2400" i="1">
                                              <a:solidFill>
                                                <a:srgbClr val="FF0000"/>
                                              </a:solidFill>
                                              <a:latin typeface="Cambria Math" panose="02040503050406030204" pitchFamily="18" charset="0"/>
                                            </a:rPr>
                                            <m:t>2</m:t>
                                          </m:r>
                                        </m:sup>
                                      </m:sSup>
                                    </m:den>
                                  </m:f>
                                </m:e>
                              </m:d>
                            </m:num>
                            <m:den>
                              <m:r>
                                <a:rPr lang="en-US" sz="2400" b="1" i="1">
                                  <a:solidFill>
                                    <a:srgbClr val="00B050"/>
                                  </a:solidFill>
                                  <a:latin typeface="Cambria Math" panose="02040503050406030204" pitchFamily="18" charset="0"/>
                                  <a:ea typeface="Cambria Math" panose="02040503050406030204" pitchFamily="18" charset="0"/>
                                </a:rPr>
                                <m:t>𝑻</m:t>
                              </m:r>
                            </m:den>
                          </m:f>
                        </m:e>
                      </m:nary>
                      <m:r>
                        <a:rPr lang="en-US" sz="2400" b="1" i="1" smtClean="0">
                          <a:solidFill>
                            <a:srgbClr val="00B050"/>
                          </a:solidFill>
                          <a:latin typeface="Cambria Math" panose="02040503050406030204" pitchFamily="18" charset="0"/>
                          <a:ea typeface="Cambria Math" panose="02040503050406030204" pitchFamily="18" charset="0"/>
                        </a:rPr>
                        <m:t>=</m:t>
                      </m:r>
                      <m:nary>
                        <m:naryPr>
                          <m:ctrlPr>
                            <a:rPr lang="en-US" sz="2400" b="1" i="1" smtClean="0">
                              <a:solidFill>
                                <a:schemeClr val="tx1"/>
                              </a:solidFill>
                              <a:latin typeface="Cambria Math" panose="02040503050406030204" pitchFamily="18" charset="0"/>
                              <a:ea typeface="Cambria Math" panose="02040503050406030204" pitchFamily="18" charset="0"/>
                            </a:rPr>
                          </m:ctrlPr>
                        </m:naryPr>
                        <m:sub>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𝑇</m:t>
                              </m:r>
                            </m:e>
                            <m:sub>
                              <m:r>
                                <a:rPr lang="en-US" sz="2400" i="1">
                                  <a:solidFill>
                                    <a:schemeClr val="tx1"/>
                                  </a:solidFill>
                                  <a:latin typeface="Cambria Math" panose="02040503050406030204" pitchFamily="18" charset="0"/>
                                  <a:ea typeface="Cambria Math" panose="02040503050406030204" pitchFamily="18" charset="0"/>
                                </a:rPr>
                                <m:t>1</m:t>
                              </m:r>
                            </m:sub>
                          </m:sSub>
                        </m:sub>
                        <m:sup>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𝑇</m:t>
                              </m:r>
                            </m:e>
                            <m:sub>
                              <m:r>
                                <a:rPr lang="en-US" sz="2400" i="1">
                                  <a:solidFill>
                                    <a:schemeClr val="tx1"/>
                                  </a:solidFill>
                                  <a:latin typeface="Cambria Math" panose="02040503050406030204" pitchFamily="18" charset="0"/>
                                  <a:ea typeface="Cambria Math" panose="02040503050406030204" pitchFamily="18" charset="0"/>
                                </a:rPr>
                                <m:t>2</m:t>
                              </m:r>
                            </m:sub>
                          </m:sSub>
                        </m:sup>
                        <m:e>
                          <m:f>
                            <m:fPr>
                              <m:ctrlPr>
                                <a:rPr lang="en-US" sz="2400" i="1">
                                  <a:solidFill>
                                    <a:schemeClr val="tx1"/>
                                  </a:solidFill>
                                  <a:latin typeface="Cambria Math" panose="02040503050406030204" pitchFamily="18" charset="0"/>
                                  <a:ea typeface="Cambria Math" panose="02040503050406030204" pitchFamily="18" charset="0"/>
                                </a:rPr>
                              </m:ctrlPr>
                            </m:fPr>
                            <m:num>
                              <m:r>
                                <a:rPr lang="en-US" sz="2400" b="0" i="1">
                                  <a:solidFill>
                                    <a:schemeClr val="tx1"/>
                                  </a:solidFill>
                                  <a:latin typeface="Cambria Math" panose="02040503050406030204" pitchFamily="18" charset="0"/>
                                  <a:ea typeface="Cambria Math" panose="02040503050406030204" pitchFamily="18" charset="0"/>
                                </a:rPr>
                                <m:t>𝑎</m:t>
                              </m:r>
                            </m:num>
                            <m:den>
                              <m:r>
                                <a:rPr lang="en-US" sz="2400" b="0" i="1">
                                  <a:solidFill>
                                    <a:schemeClr val="tx1"/>
                                  </a:solidFill>
                                  <a:latin typeface="Cambria Math" panose="02040503050406030204" pitchFamily="18" charset="0"/>
                                  <a:ea typeface="Cambria Math" panose="02040503050406030204" pitchFamily="18" charset="0"/>
                                </a:rPr>
                                <m:t>𝑇</m:t>
                              </m:r>
                            </m:den>
                          </m:f>
                          <m:r>
                            <a:rPr lang="en-US" sz="2400" b="0" i="1">
                              <a:solidFill>
                                <a:schemeClr val="tx1"/>
                              </a:solidFill>
                              <a:latin typeface="Cambria Math" panose="02040503050406030204" pitchFamily="18" charset="0"/>
                              <a:ea typeface="Cambria Math" panose="02040503050406030204" pitchFamily="18" charset="0"/>
                            </a:rPr>
                            <m:t>+</m:t>
                          </m:r>
                          <m:r>
                            <a:rPr lang="en-US" sz="2400" b="0" i="1">
                              <a:solidFill>
                                <a:schemeClr val="tx1"/>
                              </a:solidFill>
                              <a:latin typeface="Cambria Math" panose="02040503050406030204" pitchFamily="18" charset="0"/>
                              <a:ea typeface="Cambria Math" panose="02040503050406030204" pitchFamily="18" charset="0"/>
                            </a:rPr>
                            <m:t>𝑏</m:t>
                          </m:r>
                          <m:r>
                            <a:rPr lang="en-US" sz="2400" b="0" i="1">
                              <a:solidFill>
                                <a:schemeClr val="tx1"/>
                              </a:solidFill>
                              <a:latin typeface="Cambria Math" panose="02040503050406030204" pitchFamily="18" charset="0"/>
                              <a:ea typeface="Cambria Math" panose="02040503050406030204" pitchFamily="18" charset="0"/>
                            </a:rPr>
                            <m:t>+</m:t>
                          </m:r>
                          <m:f>
                            <m:fPr>
                              <m:ctrlPr>
                                <a:rPr lang="en-US" sz="2400" i="1">
                                  <a:solidFill>
                                    <a:schemeClr val="tx1"/>
                                  </a:solidFill>
                                  <a:latin typeface="Cambria Math" panose="02040503050406030204" pitchFamily="18" charset="0"/>
                                  <a:ea typeface="Cambria Math" panose="02040503050406030204" pitchFamily="18" charset="0"/>
                                </a:rPr>
                              </m:ctrlPr>
                            </m:fPr>
                            <m:num>
                              <m:r>
                                <a:rPr lang="en-US" sz="2400" b="0" i="1">
                                  <a:solidFill>
                                    <a:schemeClr val="tx1"/>
                                  </a:solidFill>
                                  <a:latin typeface="Cambria Math" panose="02040503050406030204" pitchFamily="18" charset="0"/>
                                  <a:ea typeface="Cambria Math" panose="02040503050406030204" pitchFamily="18" charset="0"/>
                                </a:rPr>
                                <m:t>𝑐</m:t>
                              </m:r>
                            </m:num>
                            <m:den>
                              <m:sSup>
                                <m:sSupPr>
                                  <m:ctrlPr>
                                    <a:rPr lang="en-US" sz="2400" i="1">
                                      <a:solidFill>
                                        <a:schemeClr val="tx1"/>
                                      </a:solidFill>
                                      <a:latin typeface="Cambria Math" panose="02040503050406030204" pitchFamily="18" charset="0"/>
                                      <a:ea typeface="Cambria Math" panose="02040503050406030204" pitchFamily="18" charset="0"/>
                                    </a:rPr>
                                  </m:ctrlPr>
                                </m:sSupPr>
                                <m:e>
                                  <m:r>
                                    <a:rPr lang="en-US" sz="2400" b="0" i="1">
                                      <a:solidFill>
                                        <a:schemeClr val="tx1"/>
                                      </a:solidFill>
                                      <a:latin typeface="Cambria Math" panose="02040503050406030204" pitchFamily="18" charset="0"/>
                                      <a:ea typeface="Cambria Math" panose="02040503050406030204" pitchFamily="18" charset="0"/>
                                    </a:rPr>
                                    <m:t>𝑇</m:t>
                                  </m:r>
                                </m:e>
                                <m:sup>
                                  <m:r>
                                    <a:rPr lang="en-US" sz="2400" b="0" i="1">
                                      <a:solidFill>
                                        <a:schemeClr val="tx1"/>
                                      </a:solidFill>
                                      <a:latin typeface="Cambria Math" panose="02040503050406030204" pitchFamily="18" charset="0"/>
                                      <a:ea typeface="Cambria Math" panose="02040503050406030204" pitchFamily="18" charset="0"/>
                                    </a:rPr>
                                    <m:t>3</m:t>
                                  </m:r>
                                </m:sup>
                              </m:sSup>
                            </m:den>
                          </m:f>
                        </m:e>
                      </m:nary>
                    </m:oMath>
                  </m:oMathPara>
                </a14:m>
                <a:endParaRPr lang="en-GB" sz="2400" b="1" dirty="0">
                  <a:solidFill>
                    <a:srgbClr val="00B050"/>
                  </a:solidFill>
                </a:endParaRPr>
              </a:p>
              <a:p>
                <a:endParaRPr lang="en-GB" sz="2400" b="1" dirty="0">
                  <a:solidFill>
                    <a:srgbClr val="00B050"/>
                  </a:solidFill>
                </a:endParaRPr>
              </a:p>
              <a:p>
                <a:pPr/>
                <a14:m>
                  <m:oMathPara xmlns:m="http://schemas.openxmlformats.org/officeDocument/2006/math">
                    <m:oMathParaPr>
                      <m:jc m:val="centerGroup"/>
                    </m:oMathParaPr>
                    <m:oMath xmlns:m="http://schemas.openxmlformats.org/officeDocument/2006/math">
                      <m:r>
                        <a:rPr lang="en-GB" sz="2400" b="0" i="1" smtClean="0">
                          <a:solidFill>
                            <a:srgbClr val="FF0000"/>
                          </a:solidFill>
                          <a:latin typeface="Cambria Math" panose="02040503050406030204" pitchFamily="18" charset="0"/>
                          <a:ea typeface="Cambria Math" panose="02040503050406030204" pitchFamily="18" charset="0"/>
                        </a:rPr>
                        <m:t>∆</m:t>
                      </m:r>
                      <m:r>
                        <a:rPr lang="en-US" sz="2400" b="0" i="1">
                          <a:solidFill>
                            <a:srgbClr val="FF0000"/>
                          </a:solidFill>
                          <a:latin typeface="Cambria Math" panose="02040503050406030204" pitchFamily="18" charset="0"/>
                          <a:ea typeface="Cambria Math" panose="02040503050406030204" pitchFamily="18" charset="0"/>
                        </a:rPr>
                        <m:t>𝑆</m:t>
                      </m:r>
                      <m:r>
                        <a:rPr lang="en-US" sz="2400" b="0" i="1">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𝑎</m:t>
                      </m:r>
                      <m:func>
                        <m:funcPr>
                          <m:ctrlPr>
                            <a:rPr lang="en-US" sz="2400" i="1" smtClean="0">
                              <a:solidFill>
                                <a:srgbClr val="FF0000"/>
                              </a:solidFill>
                              <a:latin typeface="Cambria Math" panose="02040503050406030204" pitchFamily="18" charset="0"/>
                              <a:ea typeface="Cambria Math" panose="02040503050406030204" pitchFamily="18" charset="0"/>
                            </a:rPr>
                          </m:ctrlPr>
                        </m:funcPr>
                        <m:fName>
                          <m:r>
                            <m:rPr>
                              <m:sty m:val="p"/>
                            </m:rPr>
                            <a:rPr lang="en-US" sz="2400" b="0" i="0" smtClean="0">
                              <a:solidFill>
                                <a:srgbClr val="FF0000"/>
                              </a:solidFill>
                              <a:latin typeface="Cambria Math" panose="02040503050406030204" pitchFamily="18" charset="0"/>
                              <a:ea typeface="Cambria Math" panose="02040503050406030204" pitchFamily="18" charset="0"/>
                            </a:rPr>
                            <m:t>ln</m:t>
                          </m:r>
                        </m:fName>
                        <m:e>
                          <m:f>
                            <m:fPr>
                              <m:ctrlPr>
                                <a:rPr lang="en-US" sz="2400" i="1" smtClean="0">
                                  <a:solidFill>
                                    <a:srgbClr val="FF0000"/>
                                  </a:solidFill>
                                  <a:latin typeface="Cambria Math" panose="02040503050406030204" pitchFamily="18" charset="0"/>
                                  <a:ea typeface="Cambria Math" panose="02040503050406030204" pitchFamily="18" charset="0"/>
                                </a:rPr>
                              </m:ctrlPr>
                            </m:fPr>
                            <m:num>
                              <m:sSub>
                                <m:sSubPr>
                                  <m:ctrlPr>
                                    <a:rPr lang="en-US" sz="2400" i="1" smtClean="0">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𝑇</m:t>
                                  </m:r>
                                </m:e>
                                <m:sub>
                                  <m:r>
                                    <a:rPr lang="en-US" sz="2400" b="0" i="1" smtClean="0">
                                      <a:solidFill>
                                        <a:srgbClr val="FF0000"/>
                                      </a:solidFill>
                                      <a:latin typeface="Cambria Math" panose="02040503050406030204" pitchFamily="18" charset="0"/>
                                      <a:ea typeface="Cambria Math" panose="02040503050406030204" pitchFamily="18" charset="0"/>
                                    </a:rPr>
                                    <m:t>2</m:t>
                                  </m:r>
                                </m:sub>
                              </m:sSub>
                            </m:num>
                            <m:den>
                              <m:sSub>
                                <m:sSubPr>
                                  <m:ctrlPr>
                                    <a:rPr lang="en-US" sz="2400" i="1" smtClean="0">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𝑇</m:t>
                                  </m:r>
                                </m:e>
                                <m:sub>
                                  <m:r>
                                    <a:rPr lang="en-US" sz="2400" b="0" i="1" smtClean="0">
                                      <a:solidFill>
                                        <a:srgbClr val="FF0000"/>
                                      </a:solidFill>
                                      <a:latin typeface="Cambria Math" panose="02040503050406030204" pitchFamily="18" charset="0"/>
                                      <a:ea typeface="Cambria Math" panose="02040503050406030204" pitchFamily="18" charset="0"/>
                                    </a:rPr>
                                    <m:t>1</m:t>
                                  </m:r>
                                </m:sub>
                              </m:sSub>
                            </m:den>
                          </m:f>
                        </m:e>
                      </m:func>
                      <m:r>
                        <a:rPr lang="en-US" sz="2400" b="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𝑏</m:t>
                      </m:r>
                      <m:d>
                        <m:dPr>
                          <m:ctrlPr>
                            <a:rPr lang="en-US" sz="2400" i="1" smtClean="0">
                              <a:solidFill>
                                <a:srgbClr val="FF0000"/>
                              </a:solidFill>
                              <a:latin typeface="Cambria Math" panose="02040503050406030204" pitchFamily="18" charset="0"/>
                              <a:ea typeface="Cambria Math" panose="02040503050406030204" pitchFamily="18" charset="0"/>
                            </a:rPr>
                          </m:ctrlPr>
                        </m:dPr>
                        <m:e>
                          <m:sSub>
                            <m:sSubPr>
                              <m:ctrlPr>
                                <a:rPr lang="en-US" sz="2400" i="1" smtClean="0">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𝑇</m:t>
                              </m:r>
                            </m:e>
                            <m:sub>
                              <m:r>
                                <a:rPr lang="en-US" sz="2400" b="0" i="1" smtClean="0">
                                  <a:solidFill>
                                    <a:srgbClr val="FF0000"/>
                                  </a:solidFill>
                                  <a:latin typeface="Cambria Math" panose="02040503050406030204" pitchFamily="18" charset="0"/>
                                  <a:ea typeface="Cambria Math" panose="02040503050406030204" pitchFamily="18" charset="0"/>
                                </a:rPr>
                                <m:t>2</m:t>
                              </m:r>
                            </m:sub>
                          </m:sSub>
                          <m:r>
                            <a:rPr lang="en-US" sz="2400" b="0" i="1" smtClean="0">
                              <a:solidFill>
                                <a:srgbClr val="FF0000"/>
                              </a:solidFill>
                              <a:latin typeface="Cambria Math" panose="02040503050406030204" pitchFamily="18" charset="0"/>
                              <a:ea typeface="Cambria Math" panose="02040503050406030204" pitchFamily="18" charset="0"/>
                            </a:rPr>
                            <m:t>−</m:t>
                          </m:r>
                          <m:sSub>
                            <m:sSubPr>
                              <m:ctrlPr>
                                <a:rPr lang="en-US" sz="2400" i="1" smtClean="0">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𝑇</m:t>
                              </m:r>
                            </m:e>
                            <m:sub>
                              <m:r>
                                <a:rPr lang="en-US" sz="2400" b="0" i="1" smtClean="0">
                                  <a:solidFill>
                                    <a:srgbClr val="FF0000"/>
                                  </a:solidFill>
                                  <a:latin typeface="Cambria Math" panose="02040503050406030204" pitchFamily="18" charset="0"/>
                                  <a:ea typeface="Cambria Math" panose="02040503050406030204" pitchFamily="18" charset="0"/>
                                </a:rPr>
                                <m:t>1</m:t>
                              </m:r>
                            </m:sub>
                          </m:sSub>
                        </m:e>
                      </m:d>
                      <m:r>
                        <a:rPr lang="en-US" sz="2400" b="0" i="1" smtClean="0">
                          <a:solidFill>
                            <a:srgbClr val="FF0000"/>
                          </a:solidFill>
                          <a:latin typeface="Cambria Math" panose="02040503050406030204" pitchFamily="18" charset="0"/>
                          <a:ea typeface="Cambria Math" panose="02040503050406030204" pitchFamily="18" charset="0"/>
                        </a:rPr>
                        <m:t>−</m:t>
                      </m:r>
                      <m:f>
                        <m:fPr>
                          <m:ctrlPr>
                            <a:rPr lang="en-US" sz="2400" i="1" smtClean="0">
                              <a:solidFill>
                                <a:srgbClr val="FF0000"/>
                              </a:solidFill>
                              <a:latin typeface="Cambria Math" panose="02040503050406030204" pitchFamily="18" charset="0"/>
                              <a:ea typeface="Cambria Math" panose="02040503050406030204" pitchFamily="18" charset="0"/>
                            </a:rPr>
                          </m:ctrlPr>
                        </m:fPr>
                        <m:num>
                          <m:r>
                            <a:rPr lang="en-US" sz="2400" b="0" i="1" smtClean="0">
                              <a:solidFill>
                                <a:srgbClr val="FF0000"/>
                              </a:solidFill>
                              <a:latin typeface="Cambria Math" panose="02040503050406030204" pitchFamily="18" charset="0"/>
                              <a:ea typeface="Cambria Math" panose="02040503050406030204" pitchFamily="18" charset="0"/>
                            </a:rPr>
                            <m:t>𝑐</m:t>
                          </m:r>
                        </m:num>
                        <m:den>
                          <m:r>
                            <a:rPr lang="en-US" sz="2400" b="0" i="1" smtClean="0">
                              <a:solidFill>
                                <a:srgbClr val="FF0000"/>
                              </a:solidFill>
                              <a:latin typeface="Cambria Math" panose="02040503050406030204" pitchFamily="18" charset="0"/>
                              <a:ea typeface="Cambria Math" panose="02040503050406030204" pitchFamily="18" charset="0"/>
                            </a:rPr>
                            <m:t>2</m:t>
                          </m:r>
                        </m:den>
                      </m:f>
                      <m:d>
                        <m:dPr>
                          <m:ctrlPr>
                            <a:rPr lang="en-US" sz="2400" i="1" smtClean="0">
                              <a:solidFill>
                                <a:srgbClr val="FF0000"/>
                              </a:solidFill>
                              <a:latin typeface="Cambria Math" panose="02040503050406030204" pitchFamily="18" charset="0"/>
                              <a:ea typeface="Cambria Math" panose="02040503050406030204" pitchFamily="18" charset="0"/>
                            </a:rPr>
                          </m:ctrlPr>
                        </m:dPr>
                        <m:e>
                          <m:f>
                            <m:fPr>
                              <m:ctrlPr>
                                <a:rPr lang="en-US" sz="2400" i="1" smtClean="0">
                                  <a:solidFill>
                                    <a:srgbClr val="FF0000"/>
                                  </a:solidFill>
                                  <a:latin typeface="Cambria Math" panose="02040503050406030204" pitchFamily="18" charset="0"/>
                                  <a:ea typeface="Cambria Math" panose="02040503050406030204" pitchFamily="18" charset="0"/>
                                </a:rPr>
                              </m:ctrlPr>
                            </m:fPr>
                            <m:num>
                              <m:r>
                                <a:rPr lang="en-US" sz="2400" b="0" i="1" smtClean="0">
                                  <a:solidFill>
                                    <a:srgbClr val="FF0000"/>
                                  </a:solidFill>
                                  <a:latin typeface="Cambria Math" panose="02040503050406030204" pitchFamily="18" charset="0"/>
                                  <a:ea typeface="Cambria Math" panose="02040503050406030204" pitchFamily="18" charset="0"/>
                                </a:rPr>
                                <m:t>1</m:t>
                              </m:r>
                            </m:num>
                            <m:den>
                              <m:sSubSup>
                                <m:sSubSupPr>
                                  <m:ctrlPr>
                                    <a:rPr lang="en-US" sz="2400" i="1" smtClean="0">
                                      <a:solidFill>
                                        <a:srgbClr val="FF0000"/>
                                      </a:solidFill>
                                      <a:latin typeface="Cambria Math" panose="02040503050406030204" pitchFamily="18" charset="0"/>
                                      <a:ea typeface="Cambria Math" panose="02040503050406030204" pitchFamily="18" charset="0"/>
                                    </a:rPr>
                                  </m:ctrlPr>
                                </m:sSubSupPr>
                                <m:e>
                                  <m:r>
                                    <a:rPr lang="en-US" sz="2400" b="0" i="1" smtClean="0">
                                      <a:solidFill>
                                        <a:srgbClr val="FF0000"/>
                                      </a:solidFill>
                                      <a:latin typeface="Cambria Math" panose="02040503050406030204" pitchFamily="18" charset="0"/>
                                      <a:ea typeface="Cambria Math" panose="02040503050406030204" pitchFamily="18" charset="0"/>
                                    </a:rPr>
                                    <m:t>𝑇</m:t>
                                  </m:r>
                                </m:e>
                                <m:sub>
                                  <m:r>
                                    <a:rPr lang="en-US" sz="2400" b="0" i="1" smtClean="0">
                                      <a:solidFill>
                                        <a:srgbClr val="FF0000"/>
                                      </a:solidFill>
                                      <a:latin typeface="Cambria Math" panose="02040503050406030204" pitchFamily="18" charset="0"/>
                                      <a:ea typeface="Cambria Math" panose="02040503050406030204" pitchFamily="18" charset="0"/>
                                    </a:rPr>
                                    <m:t>2</m:t>
                                  </m:r>
                                </m:sub>
                                <m:sup>
                                  <m:r>
                                    <a:rPr lang="en-US" sz="2400" b="0" i="1" smtClean="0">
                                      <a:solidFill>
                                        <a:srgbClr val="FF0000"/>
                                      </a:solidFill>
                                      <a:latin typeface="Cambria Math" panose="02040503050406030204" pitchFamily="18" charset="0"/>
                                      <a:ea typeface="Cambria Math" panose="02040503050406030204" pitchFamily="18" charset="0"/>
                                    </a:rPr>
                                    <m:t>2</m:t>
                                  </m:r>
                                </m:sup>
                              </m:sSubSup>
                            </m:den>
                          </m:f>
                          <m:r>
                            <a:rPr lang="en-US" sz="2400" b="0" i="1" smtClean="0">
                              <a:solidFill>
                                <a:srgbClr val="FF0000"/>
                              </a:solidFill>
                              <a:latin typeface="Cambria Math" panose="02040503050406030204" pitchFamily="18" charset="0"/>
                              <a:ea typeface="Cambria Math" panose="02040503050406030204" pitchFamily="18" charset="0"/>
                            </a:rPr>
                            <m:t>−</m:t>
                          </m:r>
                          <m:f>
                            <m:fPr>
                              <m:ctrlPr>
                                <a:rPr lang="en-US" sz="2400" i="1" smtClean="0">
                                  <a:solidFill>
                                    <a:srgbClr val="FF0000"/>
                                  </a:solidFill>
                                  <a:latin typeface="Cambria Math" panose="02040503050406030204" pitchFamily="18" charset="0"/>
                                  <a:ea typeface="Cambria Math" panose="02040503050406030204" pitchFamily="18" charset="0"/>
                                </a:rPr>
                              </m:ctrlPr>
                            </m:fPr>
                            <m:num>
                              <m:r>
                                <a:rPr lang="en-US" sz="2400" b="0" i="1" smtClean="0">
                                  <a:solidFill>
                                    <a:srgbClr val="FF0000"/>
                                  </a:solidFill>
                                  <a:latin typeface="Cambria Math" panose="02040503050406030204" pitchFamily="18" charset="0"/>
                                  <a:ea typeface="Cambria Math" panose="02040503050406030204" pitchFamily="18" charset="0"/>
                                </a:rPr>
                                <m:t>1</m:t>
                              </m:r>
                            </m:num>
                            <m:den>
                              <m:sSubSup>
                                <m:sSubSupPr>
                                  <m:ctrlPr>
                                    <a:rPr lang="en-US" sz="2400" i="1" smtClean="0">
                                      <a:solidFill>
                                        <a:srgbClr val="FF0000"/>
                                      </a:solidFill>
                                      <a:latin typeface="Cambria Math" panose="02040503050406030204" pitchFamily="18" charset="0"/>
                                      <a:ea typeface="Cambria Math" panose="02040503050406030204" pitchFamily="18" charset="0"/>
                                    </a:rPr>
                                  </m:ctrlPr>
                                </m:sSubSupPr>
                                <m:e>
                                  <m:r>
                                    <a:rPr lang="en-US" sz="2400" b="0" i="1" smtClean="0">
                                      <a:solidFill>
                                        <a:srgbClr val="FF0000"/>
                                      </a:solidFill>
                                      <a:latin typeface="Cambria Math" panose="02040503050406030204" pitchFamily="18" charset="0"/>
                                      <a:ea typeface="Cambria Math" panose="02040503050406030204" pitchFamily="18" charset="0"/>
                                    </a:rPr>
                                    <m:t>𝑇</m:t>
                                  </m:r>
                                </m:e>
                                <m:sub>
                                  <m:r>
                                    <a:rPr lang="en-US" sz="2400" b="0" i="1" smtClean="0">
                                      <a:solidFill>
                                        <a:srgbClr val="FF0000"/>
                                      </a:solidFill>
                                      <a:latin typeface="Cambria Math" panose="02040503050406030204" pitchFamily="18" charset="0"/>
                                      <a:ea typeface="Cambria Math" panose="02040503050406030204" pitchFamily="18" charset="0"/>
                                    </a:rPr>
                                    <m:t>1</m:t>
                                  </m:r>
                                </m:sub>
                                <m:sup>
                                  <m:r>
                                    <a:rPr lang="en-US" sz="2400" b="0" i="1" smtClean="0">
                                      <a:solidFill>
                                        <a:srgbClr val="FF0000"/>
                                      </a:solidFill>
                                      <a:latin typeface="Cambria Math" panose="02040503050406030204" pitchFamily="18" charset="0"/>
                                      <a:ea typeface="Cambria Math" panose="02040503050406030204" pitchFamily="18" charset="0"/>
                                    </a:rPr>
                                    <m:t>2</m:t>
                                  </m:r>
                                </m:sup>
                              </m:sSubSup>
                            </m:den>
                          </m:f>
                        </m:e>
                      </m:d>
                    </m:oMath>
                  </m:oMathPara>
                </a14:m>
                <a:endParaRPr lang="en-GB" sz="2400" dirty="0">
                  <a:solidFill>
                    <a:srgbClr val="FF0000"/>
                  </a:solidFill>
                </a:endParaRPr>
              </a:p>
            </p:txBody>
          </p:sp>
        </mc:Choice>
        <mc:Fallback xmlns="">
          <p:sp>
            <p:nvSpPr>
              <p:cNvPr id="2" name="TextBox 1">
                <a:extLst>
                  <a:ext uri="{FF2B5EF4-FFF2-40B4-BE49-F238E27FC236}">
                    <a16:creationId xmlns:a16="http://schemas.microsoft.com/office/drawing/2014/main" id="{C1E5644A-FA9E-4810-904A-AF9B938CF662}"/>
                  </a:ext>
                </a:extLst>
              </p:cNvPr>
              <p:cNvSpPr txBox="1">
                <a:spLocks noRot="1" noChangeAspect="1" noMove="1" noResize="1" noEditPoints="1" noAdjustHandles="1" noChangeArrowheads="1" noChangeShapeType="1" noTextEdit="1"/>
              </p:cNvSpPr>
              <p:nvPr/>
            </p:nvSpPr>
            <p:spPr>
              <a:xfrm>
                <a:off x="1084731" y="690282"/>
                <a:ext cx="10309412" cy="3563732"/>
              </a:xfrm>
              <a:prstGeom prst="rect">
                <a:avLst/>
              </a:prstGeom>
              <a:blipFill>
                <a:blip r:embed="rId2"/>
                <a:stretch>
                  <a:fillRect l="-946" t="-1368"/>
                </a:stretch>
              </a:blipFill>
            </p:spPr>
            <p:txBody>
              <a:bodyPr/>
              <a:lstStyle/>
              <a:p>
                <a:r>
                  <a:rPr lang="en-GB">
                    <a:noFill/>
                  </a:rPr>
                  <a:t> </a:t>
                </a:r>
              </a:p>
            </p:txBody>
          </p:sp>
        </mc:Fallback>
      </mc:AlternateContent>
    </p:spTree>
    <p:extLst>
      <p:ext uri="{BB962C8B-B14F-4D97-AF65-F5344CB8AC3E}">
        <p14:creationId xmlns:p14="http://schemas.microsoft.com/office/powerpoint/2010/main" val="1644661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AAA87B1-7175-4DB0-AEE0-B0A98CBB5937}"/>
                  </a:ext>
                </a:extLst>
              </p:cNvPr>
              <p:cNvSpPr txBox="1"/>
              <p:nvPr/>
            </p:nvSpPr>
            <p:spPr>
              <a:xfrm>
                <a:off x="811306" y="374125"/>
                <a:ext cx="10820400" cy="6109749"/>
              </a:xfrm>
              <a:prstGeom prst="rect">
                <a:avLst/>
              </a:prstGeom>
              <a:noFill/>
            </p:spPr>
            <p:txBody>
              <a:bodyPr wrap="square" rtlCol="0">
                <a:spAutoFit/>
              </a:bodyPr>
              <a:lstStyle/>
              <a:p>
                <a:r>
                  <a:rPr lang="en-US" sz="3200" dirty="0">
                    <a:solidFill>
                      <a:srgbClr val="FF0000"/>
                    </a:solidFill>
                  </a:rPr>
                  <a:t>4) Entropy Change for Simultaneous Heating and Expansion of an Ideal Gas</a:t>
                </a:r>
              </a:p>
              <a:p>
                <a:pPr marL="514350" indent="-514350">
                  <a:lnSpc>
                    <a:spcPct val="150000"/>
                  </a:lnSpc>
                  <a:buAutoNum type="alphaLcParenR"/>
                </a:pPr>
                <a:r>
                  <a:rPr lang="en-US" sz="2400" dirty="0">
                    <a:solidFill>
                      <a:srgbClr val="0070C0"/>
                    </a:solidFill>
                  </a:rPr>
                  <a:t>Temperature and volume are changed</a:t>
                </a:r>
              </a:p>
              <a:p>
                <a:pPr>
                  <a:lnSpc>
                    <a:spcPct val="150000"/>
                  </a:lnSpc>
                </a:pPr>
                <a:r>
                  <a:rPr lang="en-US" sz="2400" u="sng" dirty="0">
                    <a:solidFill>
                      <a:srgbClr val="00B050"/>
                    </a:solidFill>
                  </a:rPr>
                  <a:t>First step</a:t>
                </a:r>
                <a:r>
                  <a:rPr lang="en-US" sz="2400" dirty="0">
                    <a:solidFill>
                      <a:srgbClr val="00B050"/>
                    </a:solidFill>
                  </a:rPr>
                  <a:t>: Expand the gas isothermally at temperature T</a:t>
                </a:r>
                <a:r>
                  <a:rPr lang="en-US" sz="2400" baseline="-25000" dirty="0">
                    <a:solidFill>
                      <a:srgbClr val="00B050"/>
                    </a:solidFill>
                  </a:rPr>
                  <a:t>1</a:t>
                </a:r>
                <a:r>
                  <a:rPr lang="en-US" sz="2400" dirty="0">
                    <a:solidFill>
                      <a:srgbClr val="00B050"/>
                    </a:solidFill>
                  </a:rPr>
                  <a:t> from V</a:t>
                </a:r>
                <a:r>
                  <a:rPr lang="en-US" sz="2400" baseline="-25000" dirty="0">
                    <a:solidFill>
                      <a:srgbClr val="00B050"/>
                    </a:solidFill>
                  </a:rPr>
                  <a:t>1</a:t>
                </a:r>
                <a:r>
                  <a:rPr lang="en-US" sz="2400" dirty="0">
                    <a:solidFill>
                      <a:srgbClr val="00B050"/>
                    </a:solidFill>
                  </a:rPr>
                  <a:t> to V</a:t>
                </a:r>
                <a:r>
                  <a:rPr lang="en-US" sz="2400" baseline="-25000" dirty="0">
                    <a:solidFill>
                      <a:srgbClr val="00B050"/>
                    </a:solidFill>
                  </a:rPr>
                  <a:t>2</a:t>
                </a:r>
                <a:r>
                  <a:rPr lang="en-US" sz="2400" dirty="0">
                    <a:solidFill>
                      <a:srgbClr val="00B050"/>
                    </a:solidFill>
                  </a:rPr>
                  <a:t>:</a:t>
                </a:r>
                <a:endParaRPr lang="en-US" sz="2400" baseline="-25000" dirty="0">
                  <a:solidFill>
                    <a:srgbClr val="00B050"/>
                  </a:solidFill>
                </a:endParaRPr>
              </a:p>
              <a:p>
                <a:pPr algn="ctr">
                  <a:lnSpc>
                    <a:spcPct val="150000"/>
                  </a:lnSpc>
                </a:pPr>
                <a:r>
                  <a:rPr lang="en-US" sz="2400" dirty="0">
                    <a:solidFill>
                      <a:srgbClr val="FF0000"/>
                    </a:solidFill>
                  </a:rPr>
                  <a:t>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sSub>
                      <m:sSubPr>
                        <m:ctrlPr>
                          <a:rPr lang="en-US" sz="240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𝑆</m:t>
                        </m:r>
                      </m:e>
                      <m:sub>
                        <m:r>
                          <a:rPr lang="en-US" sz="2400" b="0" i="1" smtClean="0">
                            <a:solidFill>
                              <a:schemeClr val="tx1"/>
                            </a:solidFill>
                            <a:latin typeface="Cambria Math" panose="02040503050406030204" pitchFamily="18" charset="0"/>
                            <a:ea typeface="Cambria Math" panose="02040503050406030204" pitchFamily="18" charset="0"/>
                          </a:rPr>
                          <m:t>1</m:t>
                        </m:r>
                      </m:sub>
                    </m:sSub>
                    <m:r>
                      <a:rPr lang="en-US" sz="2400" b="0" i="1" smtClean="0">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𝑛𝑅</m:t>
                    </m:r>
                    <m:func>
                      <m:funcPr>
                        <m:ctrlPr>
                          <a:rPr lang="en-US" sz="2400" i="1">
                            <a:solidFill>
                              <a:schemeClr val="tx1"/>
                            </a:solidFill>
                            <a:latin typeface="Cambria Math" panose="02040503050406030204" pitchFamily="18" charset="0"/>
                            <a:ea typeface="Cambria Math" panose="02040503050406030204" pitchFamily="18" charset="0"/>
                          </a:rPr>
                        </m:ctrlPr>
                      </m:funcPr>
                      <m:fName>
                        <m:r>
                          <m:rPr>
                            <m:sty m:val="p"/>
                          </m:rPr>
                          <a:rPr lang="en-US" sz="2400">
                            <a:solidFill>
                              <a:schemeClr val="tx1"/>
                            </a:solidFill>
                            <a:latin typeface="Cambria Math" panose="02040503050406030204" pitchFamily="18" charset="0"/>
                            <a:ea typeface="Cambria Math" panose="02040503050406030204" pitchFamily="18" charset="0"/>
                          </a:rPr>
                          <m:t>ln</m:t>
                        </m:r>
                      </m:fName>
                      <m:e>
                        <m:d>
                          <m:dPr>
                            <m:ctrlPr>
                              <a:rPr lang="en-US" sz="2400" i="1">
                                <a:solidFill>
                                  <a:schemeClr val="tx1"/>
                                </a:solidFill>
                                <a:latin typeface="Cambria Math" panose="02040503050406030204" pitchFamily="18" charset="0"/>
                                <a:ea typeface="Cambria Math" panose="02040503050406030204" pitchFamily="18" charset="0"/>
                              </a:rPr>
                            </m:ctrlPr>
                          </m:dPr>
                          <m:e>
                            <m:f>
                              <m:fPr>
                                <m:ctrlPr>
                                  <a:rPr lang="en-US" sz="2400" i="1">
                                    <a:solidFill>
                                      <a:schemeClr val="tx1"/>
                                    </a:solidFill>
                                    <a:latin typeface="Cambria Math" panose="02040503050406030204" pitchFamily="18" charset="0"/>
                                    <a:ea typeface="Cambria Math" panose="02040503050406030204" pitchFamily="18" charset="0"/>
                                  </a:rPr>
                                </m:ctrlPr>
                              </m:fPr>
                              <m:num>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𝑉</m:t>
                                    </m:r>
                                  </m:e>
                                  <m:sub>
                                    <m:r>
                                      <a:rPr lang="en-US" sz="2400" i="1">
                                        <a:solidFill>
                                          <a:schemeClr val="tx1"/>
                                        </a:solidFill>
                                        <a:latin typeface="Cambria Math" panose="02040503050406030204" pitchFamily="18" charset="0"/>
                                        <a:ea typeface="Cambria Math" panose="02040503050406030204" pitchFamily="18" charset="0"/>
                                      </a:rPr>
                                      <m:t>2</m:t>
                                    </m:r>
                                  </m:sub>
                                </m:sSub>
                              </m:num>
                              <m:den>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𝑉</m:t>
                                    </m:r>
                                  </m:e>
                                  <m:sub>
                                    <m:r>
                                      <a:rPr lang="en-US" sz="2400" i="1">
                                        <a:solidFill>
                                          <a:schemeClr val="tx1"/>
                                        </a:solidFill>
                                        <a:latin typeface="Cambria Math" panose="02040503050406030204" pitchFamily="18" charset="0"/>
                                        <a:ea typeface="Cambria Math" panose="02040503050406030204" pitchFamily="18" charset="0"/>
                                      </a:rPr>
                                      <m:t>1</m:t>
                                    </m:r>
                                  </m:sub>
                                </m:sSub>
                              </m:den>
                            </m:f>
                          </m:e>
                        </m:d>
                      </m:e>
                    </m:func>
                  </m:oMath>
                </a14:m>
                <a:endParaRPr lang="en-US" sz="2400" dirty="0">
                  <a:solidFill>
                    <a:srgbClr val="FF0000"/>
                  </a:solidFill>
                </a:endParaRPr>
              </a:p>
              <a:p>
                <a:pPr>
                  <a:lnSpc>
                    <a:spcPct val="150000"/>
                  </a:lnSpc>
                </a:pPr>
                <a:r>
                  <a:rPr lang="en-GB" sz="2400" u="sng" dirty="0">
                    <a:solidFill>
                      <a:srgbClr val="00B050"/>
                    </a:solidFill>
                  </a:rPr>
                  <a:t>Second step</a:t>
                </a:r>
                <a:r>
                  <a:rPr lang="en-GB" sz="2400" dirty="0">
                    <a:solidFill>
                      <a:srgbClr val="00B050"/>
                    </a:solidFill>
                  </a:rPr>
                  <a:t>: Heat the gas from T</a:t>
                </a:r>
                <a:r>
                  <a:rPr lang="en-GB" sz="2400" baseline="-25000" dirty="0">
                    <a:solidFill>
                      <a:srgbClr val="00B050"/>
                    </a:solidFill>
                  </a:rPr>
                  <a:t>1</a:t>
                </a:r>
                <a:r>
                  <a:rPr lang="en-GB" sz="2400" dirty="0">
                    <a:solidFill>
                      <a:srgbClr val="00B050"/>
                    </a:solidFill>
                  </a:rPr>
                  <a:t> to T</a:t>
                </a:r>
                <a:r>
                  <a:rPr lang="en-GB" sz="2400" baseline="-25000" dirty="0">
                    <a:solidFill>
                      <a:srgbClr val="00B050"/>
                    </a:solidFill>
                  </a:rPr>
                  <a:t>2</a:t>
                </a:r>
                <a:r>
                  <a:rPr lang="en-GB" sz="2400" dirty="0">
                    <a:solidFill>
                      <a:srgbClr val="00B050"/>
                    </a:solidFill>
                  </a:rPr>
                  <a:t> at constant volume V</a:t>
                </a:r>
                <a:r>
                  <a:rPr lang="en-GB" sz="2400" baseline="-25000" dirty="0">
                    <a:solidFill>
                      <a:srgbClr val="00B050"/>
                    </a:solidFill>
                  </a:rPr>
                  <a:t>2</a:t>
                </a:r>
                <a:r>
                  <a:rPr lang="en-GB" sz="2400" dirty="0">
                    <a:solidFill>
                      <a:srgbClr val="00B050"/>
                    </a:solidFill>
                  </a:rPr>
                  <a:t>:</a:t>
                </a:r>
                <a:endParaRPr lang="en-GB" sz="2400" baseline="-25000" dirty="0">
                  <a:solidFill>
                    <a:srgbClr val="00B050"/>
                  </a:solidFill>
                </a:endParaRPr>
              </a:p>
              <a:p>
                <a:pPr>
                  <a:lnSpc>
                    <a:spcPct val="150000"/>
                  </a:lnSpc>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sSub>
                        <m:sSubPr>
                          <m:ctrlPr>
                            <a:rPr lang="en-US" sz="2400" i="1" smtClean="0">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𝑆</m:t>
                          </m:r>
                        </m:e>
                        <m:sub>
                          <m:r>
                            <a:rPr lang="en-US" sz="2400" b="0" i="1" smtClean="0">
                              <a:solidFill>
                                <a:schemeClr val="tx1"/>
                              </a:solidFill>
                              <a:latin typeface="Cambria Math" panose="02040503050406030204" pitchFamily="18" charset="0"/>
                              <a:ea typeface="Cambria Math" panose="02040503050406030204" pitchFamily="18" charset="0"/>
                            </a:rPr>
                            <m:t>2</m:t>
                          </m:r>
                        </m:sub>
                      </m:sSub>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𝑛</m:t>
                      </m:r>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𝐶</m:t>
                          </m:r>
                        </m:e>
                        <m:sub>
                          <m:r>
                            <a:rPr lang="en-US" sz="2400" i="1">
                              <a:solidFill>
                                <a:schemeClr val="tx1"/>
                              </a:solidFill>
                              <a:latin typeface="Cambria Math" panose="02040503050406030204" pitchFamily="18" charset="0"/>
                              <a:ea typeface="Cambria Math" panose="02040503050406030204" pitchFamily="18" charset="0"/>
                            </a:rPr>
                            <m:t>𝑉</m:t>
                          </m:r>
                          <m:r>
                            <a:rPr lang="en-US" sz="2400" i="1">
                              <a:solidFill>
                                <a:schemeClr val="tx1"/>
                              </a:solidFill>
                              <a:latin typeface="Cambria Math" panose="02040503050406030204" pitchFamily="18" charset="0"/>
                              <a:ea typeface="Cambria Math" panose="02040503050406030204" pitchFamily="18" charset="0"/>
                            </a:rPr>
                            <m:t>, </m:t>
                          </m:r>
                          <m:r>
                            <a:rPr lang="en-US" sz="2400" i="1">
                              <a:solidFill>
                                <a:schemeClr val="tx1"/>
                              </a:solidFill>
                              <a:latin typeface="Cambria Math" panose="02040503050406030204" pitchFamily="18" charset="0"/>
                              <a:ea typeface="Cambria Math" panose="02040503050406030204" pitchFamily="18" charset="0"/>
                            </a:rPr>
                            <m:t>𝑚</m:t>
                          </m:r>
                        </m:sub>
                      </m:sSub>
                      <m:func>
                        <m:funcPr>
                          <m:ctrlPr>
                            <a:rPr lang="en-US" sz="2400" i="1">
                              <a:solidFill>
                                <a:schemeClr val="tx1"/>
                              </a:solidFill>
                              <a:latin typeface="Cambria Math" panose="02040503050406030204" pitchFamily="18" charset="0"/>
                              <a:ea typeface="Cambria Math" panose="02040503050406030204" pitchFamily="18" charset="0"/>
                            </a:rPr>
                          </m:ctrlPr>
                        </m:funcPr>
                        <m:fName>
                          <m:r>
                            <m:rPr>
                              <m:sty m:val="p"/>
                            </m:rPr>
                            <a:rPr lang="en-US" sz="2400">
                              <a:solidFill>
                                <a:schemeClr val="tx1"/>
                              </a:solidFill>
                              <a:latin typeface="Cambria Math" panose="02040503050406030204" pitchFamily="18" charset="0"/>
                              <a:ea typeface="Cambria Math" panose="02040503050406030204" pitchFamily="18" charset="0"/>
                            </a:rPr>
                            <m:t>ln</m:t>
                          </m:r>
                        </m:fName>
                        <m:e>
                          <m:d>
                            <m:dPr>
                              <m:ctrlPr>
                                <a:rPr lang="en-US" sz="2400" i="1">
                                  <a:solidFill>
                                    <a:schemeClr val="tx1"/>
                                  </a:solidFill>
                                  <a:latin typeface="Cambria Math" panose="02040503050406030204" pitchFamily="18" charset="0"/>
                                  <a:ea typeface="Cambria Math" panose="02040503050406030204" pitchFamily="18" charset="0"/>
                                </a:rPr>
                              </m:ctrlPr>
                            </m:dPr>
                            <m:e>
                              <m:f>
                                <m:fPr>
                                  <m:ctrlPr>
                                    <a:rPr lang="en-US" sz="2400" i="1">
                                      <a:solidFill>
                                        <a:schemeClr val="tx1"/>
                                      </a:solidFill>
                                      <a:latin typeface="Cambria Math" panose="02040503050406030204" pitchFamily="18" charset="0"/>
                                      <a:ea typeface="Cambria Math" panose="02040503050406030204" pitchFamily="18" charset="0"/>
                                    </a:rPr>
                                  </m:ctrlPr>
                                </m:fPr>
                                <m:num>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𝑇</m:t>
                                      </m:r>
                                    </m:e>
                                    <m:sub>
                                      <m:r>
                                        <a:rPr lang="en-US" sz="2400" i="1">
                                          <a:solidFill>
                                            <a:schemeClr val="tx1"/>
                                          </a:solidFill>
                                          <a:latin typeface="Cambria Math" panose="02040503050406030204" pitchFamily="18" charset="0"/>
                                          <a:ea typeface="Cambria Math" panose="02040503050406030204" pitchFamily="18" charset="0"/>
                                        </a:rPr>
                                        <m:t>2</m:t>
                                      </m:r>
                                    </m:sub>
                                  </m:sSub>
                                </m:num>
                                <m:den>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𝑇</m:t>
                                      </m:r>
                                    </m:e>
                                    <m:sub>
                                      <m:r>
                                        <a:rPr lang="en-US" sz="2400" i="1">
                                          <a:solidFill>
                                            <a:schemeClr val="tx1"/>
                                          </a:solidFill>
                                          <a:latin typeface="Cambria Math" panose="02040503050406030204" pitchFamily="18" charset="0"/>
                                          <a:ea typeface="Cambria Math" panose="02040503050406030204" pitchFamily="18" charset="0"/>
                                        </a:rPr>
                                        <m:t>1</m:t>
                                      </m:r>
                                    </m:sub>
                                  </m:sSub>
                                </m:den>
                              </m:f>
                            </m:e>
                          </m:d>
                        </m:e>
                      </m:func>
                    </m:oMath>
                  </m:oMathPara>
                </a14:m>
                <a:endParaRPr lang="en-GB" sz="2400" dirty="0">
                  <a:solidFill>
                    <a:schemeClr val="tx1"/>
                  </a:solidFill>
                </a:endParaRPr>
              </a:p>
              <a:p>
                <a:pPr>
                  <a:lnSpc>
                    <a:spcPct val="150000"/>
                  </a:lnSpc>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𝑆</m:t>
                          </m:r>
                        </m:e>
                        <m:sub>
                          <m:r>
                            <a:rPr lang="en-US" sz="2400" b="0" i="1" smtClean="0">
                              <a:solidFill>
                                <a:srgbClr val="FF0000"/>
                              </a:solidFill>
                              <a:latin typeface="Cambria Math" panose="02040503050406030204" pitchFamily="18" charset="0"/>
                              <a:ea typeface="Cambria Math" panose="02040503050406030204" pitchFamily="18" charset="0"/>
                            </a:rPr>
                            <m:t>𝑠𝑦𝑠𝑡𝑒𝑚</m:t>
                          </m:r>
                        </m:sub>
                      </m:sSub>
                      <m:r>
                        <a:rPr lang="en-US" sz="2400" b="0" i="1" smtClean="0">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𝑆</m:t>
                          </m:r>
                        </m:e>
                        <m:sub>
                          <m:r>
                            <a:rPr lang="en-US" sz="2400" b="0" i="1" smtClean="0">
                              <a:solidFill>
                                <a:srgbClr val="FF0000"/>
                              </a:solidFill>
                              <a:latin typeface="Cambria Math" panose="02040503050406030204" pitchFamily="18" charset="0"/>
                              <a:ea typeface="Cambria Math" panose="02040503050406030204" pitchFamily="18" charset="0"/>
                            </a:rPr>
                            <m:t>1</m:t>
                          </m:r>
                        </m:sub>
                      </m:sSub>
                      <m:r>
                        <a:rPr lang="en-US" sz="2400" b="0" i="1" smtClean="0">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𝑆</m:t>
                          </m:r>
                        </m:e>
                        <m:sub>
                          <m:r>
                            <a:rPr lang="en-US" sz="2400" i="1">
                              <a:solidFill>
                                <a:srgbClr val="FF0000"/>
                              </a:solidFill>
                              <a:latin typeface="Cambria Math" panose="02040503050406030204" pitchFamily="18" charset="0"/>
                              <a:ea typeface="Cambria Math" panose="02040503050406030204" pitchFamily="18" charset="0"/>
                            </a:rPr>
                            <m:t>2</m:t>
                          </m:r>
                        </m:sub>
                      </m:sSub>
                      <m:r>
                        <a:rPr lang="en-US" sz="2400" b="0" i="1" smtClean="0">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𝑛𝑅</m:t>
                      </m:r>
                      <m:func>
                        <m:funcPr>
                          <m:ctrlPr>
                            <a:rPr lang="en-US" sz="2400" i="1">
                              <a:solidFill>
                                <a:srgbClr val="FF0000"/>
                              </a:solidFill>
                              <a:latin typeface="Cambria Math" panose="02040503050406030204" pitchFamily="18" charset="0"/>
                              <a:ea typeface="Cambria Math" panose="02040503050406030204" pitchFamily="18" charset="0"/>
                            </a:rPr>
                          </m:ctrlPr>
                        </m:funcPr>
                        <m:fName>
                          <m:r>
                            <m:rPr>
                              <m:sty m:val="p"/>
                            </m:rPr>
                            <a:rPr lang="en-US" sz="2400">
                              <a:solidFill>
                                <a:srgbClr val="FF0000"/>
                              </a:solidFill>
                              <a:latin typeface="Cambria Math" panose="02040503050406030204" pitchFamily="18" charset="0"/>
                              <a:ea typeface="Cambria Math" panose="02040503050406030204" pitchFamily="18" charset="0"/>
                            </a:rPr>
                            <m:t>ln</m:t>
                          </m:r>
                        </m:fName>
                        <m:e>
                          <m:d>
                            <m:dPr>
                              <m:ctrlPr>
                                <a:rPr lang="en-US" sz="2400" i="1">
                                  <a:solidFill>
                                    <a:srgbClr val="FF0000"/>
                                  </a:solidFill>
                                  <a:latin typeface="Cambria Math" panose="02040503050406030204" pitchFamily="18" charset="0"/>
                                  <a:ea typeface="Cambria Math" panose="02040503050406030204" pitchFamily="18" charset="0"/>
                                </a:rPr>
                              </m:ctrlPr>
                            </m:dPr>
                            <m:e>
                              <m:f>
                                <m:fPr>
                                  <m:ctrlPr>
                                    <a:rPr lang="en-US" sz="2400" i="1">
                                      <a:solidFill>
                                        <a:srgbClr val="FF0000"/>
                                      </a:solidFill>
                                      <a:latin typeface="Cambria Math" panose="02040503050406030204" pitchFamily="18" charset="0"/>
                                      <a:ea typeface="Cambria Math" panose="02040503050406030204" pitchFamily="18" charset="0"/>
                                    </a:rPr>
                                  </m:ctrlPr>
                                </m:fPr>
                                <m:num>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𝑉</m:t>
                                      </m:r>
                                    </m:e>
                                    <m:sub>
                                      <m:r>
                                        <a:rPr lang="en-US" sz="2400" i="1">
                                          <a:solidFill>
                                            <a:srgbClr val="FF0000"/>
                                          </a:solidFill>
                                          <a:latin typeface="Cambria Math" panose="02040503050406030204" pitchFamily="18" charset="0"/>
                                          <a:ea typeface="Cambria Math" panose="02040503050406030204" pitchFamily="18" charset="0"/>
                                        </a:rPr>
                                        <m:t>2</m:t>
                                      </m:r>
                                    </m:sub>
                                  </m:sSub>
                                </m:num>
                                <m:den>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𝑉</m:t>
                                      </m:r>
                                    </m:e>
                                    <m:sub>
                                      <m:r>
                                        <a:rPr lang="en-US" sz="2400" i="1">
                                          <a:solidFill>
                                            <a:srgbClr val="FF0000"/>
                                          </a:solidFill>
                                          <a:latin typeface="Cambria Math" panose="02040503050406030204" pitchFamily="18" charset="0"/>
                                          <a:ea typeface="Cambria Math" panose="02040503050406030204" pitchFamily="18" charset="0"/>
                                        </a:rPr>
                                        <m:t>1</m:t>
                                      </m:r>
                                    </m:sub>
                                  </m:sSub>
                                </m:den>
                              </m:f>
                            </m:e>
                          </m:d>
                        </m:e>
                      </m:func>
                      <m:r>
                        <a:rPr lang="en-US" sz="2400" b="0" i="0" smtClean="0">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𝑛</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𝐶</m:t>
                          </m:r>
                        </m:e>
                        <m:sub>
                          <m:r>
                            <a:rPr lang="en-US" sz="2400" i="1">
                              <a:solidFill>
                                <a:srgbClr val="FF0000"/>
                              </a:solidFill>
                              <a:latin typeface="Cambria Math" panose="02040503050406030204" pitchFamily="18" charset="0"/>
                              <a:ea typeface="Cambria Math" panose="02040503050406030204" pitchFamily="18" charset="0"/>
                            </a:rPr>
                            <m:t>𝑉</m:t>
                          </m:r>
                          <m:r>
                            <a:rPr lang="en-US" sz="2400" i="1">
                              <a:solidFill>
                                <a:srgbClr val="FF0000"/>
                              </a:solidFill>
                              <a:latin typeface="Cambria Math" panose="02040503050406030204" pitchFamily="18" charset="0"/>
                              <a:ea typeface="Cambria Math" panose="02040503050406030204" pitchFamily="18" charset="0"/>
                            </a:rPr>
                            <m:t>, </m:t>
                          </m:r>
                          <m:r>
                            <a:rPr lang="en-US" sz="2400" i="1">
                              <a:solidFill>
                                <a:srgbClr val="FF0000"/>
                              </a:solidFill>
                              <a:latin typeface="Cambria Math" panose="02040503050406030204" pitchFamily="18" charset="0"/>
                              <a:ea typeface="Cambria Math" panose="02040503050406030204" pitchFamily="18" charset="0"/>
                            </a:rPr>
                            <m:t>𝑚</m:t>
                          </m:r>
                        </m:sub>
                      </m:sSub>
                      <m:func>
                        <m:funcPr>
                          <m:ctrlPr>
                            <a:rPr lang="en-US" sz="2400" i="1">
                              <a:solidFill>
                                <a:srgbClr val="FF0000"/>
                              </a:solidFill>
                              <a:latin typeface="Cambria Math" panose="02040503050406030204" pitchFamily="18" charset="0"/>
                              <a:ea typeface="Cambria Math" panose="02040503050406030204" pitchFamily="18" charset="0"/>
                            </a:rPr>
                          </m:ctrlPr>
                        </m:funcPr>
                        <m:fName>
                          <m:r>
                            <m:rPr>
                              <m:sty m:val="p"/>
                            </m:rPr>
                            <a:rPr lang="en-US" sz="2400">
                              <a:solidFill>
                                <a:srgbClr val="FF0000"/>
                              </a:solidFill>
                              <a:latin typeface="Cambria Math" panose="02040503050406030204" pitchFamily="18" charset="0"/>
                              <a:ea typeface="Cambria Math" panose="02040503050406030204" pitchFamily="18" charset="0"/>
                            </a:rPr>
                            <m:t>ln</m:t>
                          </m:r>
                        </m:fName>
                        <m:e>
                          <m:d>
                            <m:dPr>
                              <m:ctrlPr>
                                <a:rPr lang="en-US" sz="2400" i="1">
                                  <a:solidFill>
                                    <a:srgbClr val="FF0000"/>
                                  </a:solidFill>
                                  <a:latin typeface="Cambria Math" panose="02040503050406030204" pitchFamily="18" charset="0"/>
                                  <a:ea typeface="Cambria Math" panose="02040503050406030204" pitchFamily="18" charset="0"/>
                                </a:rPr>
                              </m:ctrlPr>
                            </m:dPr>
                            <m:e>
                              <m:f>
                                <m:fPr>
                                  <m:ctrlPr>
                                    <a:rPr lang="en-US" sz="2400" i="1">
                                      <a:solidFill>
                                        <a:srgbClr val="FF0000"/>
                                      </a:solidFill>
                                      <a:latin typeface="Cambria Math" panose="02040503050406030204" pitchFamily="18" charset="0"/>
                                      <a:ea typeface="Cambria Math" panose="02040503050406030204" pitchFamily="18" charset="0"/>
                                    </a:rPr>
                                  </m:ctrlPr>
                                </m:fPr>
                                <m:num>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2</m:t>
                                      </m:r>
                                    </m:sub>
                                  </m:sSub>
                                </m:num>
                                <m:den>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1</m:t>
                                      </m:r>
                                    </m:sub>
                                  </m:sSub>
                                </m:den>
                              </m:f>
                            </m:e>
                          </m:d>
                        </m:e>
                      </m:func>
                    </m:oMath>
                  </m:oMathPara>
                </a14:m>
                <a:endParaRPr lang="en-GB" sz="2400" dirty="0">
                  <a:solidFill>
                    <a:srgbClr val="FF0000"/>
                  </a:solidFill>
                </a:endParaRPr>
              </a:p>
            </p:txBody>
          </p:sp>
        </mc:Choice>
        <mc:Fallback xmlns="">
          <p:sp>
            <p:nvSpPr>
              <p:cNvPr id="2" name="TextBox 1">
                <a:extLst>
                  <a:ext uri="{FF2B5EF4-FFF2-40B4-BE49-F238E27FC236}">
                    <a16:creationId xmlns:a16="http://schemas.microsoft.com/office/drawing/2014/main" id="{EAAA87B1-7175-4DB0-AEE0-B0A98CBB5937}"/>
                  </a:ext>
                </a:extLst>
              </p:cNvPr>
              <p:cNvSpPr txBox="1">
                <a:spLocks noRot="1" noChangeAspect="1" noMove="1" noResize="1" noEditPoints="1" noAdjustHandles="1" noChangeArrowheads="1" noChangeShapeType="1" noTextEdit="1"/>
              </p:cNvSpPr>
              <p:nvPr/>
            </p:nvSpPr>
            <p:spPr>
              <a:xfrm>
                <a:off x="811306" y="374125"/>
                <a:ext cx="10820400" cy="6109749"/>
              </a:xfrm>
              <a:prstGeom prst="rect">
                <a:avLst/>
              </a:prstGeom>
              <a:blipFill>
                <a:blip r:embed="rId2"/>
                <a:stretch>
                  <a:fillRect l="-1408" t="-1296"/>
                </a:stretch>
              </a:blipFill>
            </p:spPr>
            <p:txBody>
              <a:bodyPr/>
              <a:lstStyle/>
              <a:p>
                <a:r>
                  <a:rPr lang="en-GB">
                    <a:noFill/>
                  </a:rPr>
                  <a:t> </a:t>
                </a:r>
              </a:p>
            </p:txBody>
          </p:sp>
        </mc:Fallback>
      </mc:AlternateContent>
    </p:spTree>
    <p:extLst>
      <p:ext uri="{BB962C8B-B14F-4D97-AF65-F5344CB8AC3E}">
        <p14:creationId xmlns:p14="http://schemas.microsoft.com/office/powerpoint/2010/main" val="2320859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EFAA873-B7E9-4852-9634-26327F09E0E0}"/>
                  </a:ext>
                </a:extLst>
              </p:cNvPr>
              <p:cNvSpPr txBox="1"/>
              <p:nvPr/>
            </p:nvSpPr>
            <p:spPr>
              <a:xfrm>
                <a:off x="703729" y="130693"/>
                <a:ext cx="10784542" cy="6596614"/>
              </a:xfrm>
              <a:prstGeom prst="rect">
                <a:avLst/>
              </a:prstGeom>
              <a:noFill/>
            </p:spPr>
            <p:txBody>
              <a:bodyPr wrap="square" rtlCol="0">
                <a:spAutoFit/>
              </a:bodyPr>
              <a:lstStyle/>
              <a:p>
                <a:pPr>
                  <a:lnSpc>
                    <a:spcPct val="150000"/>
                  </a:lnSpc>
                </a:pPr>
                <a:r>
                  <a:rPr lang="en-US" sz="2400" dirty="0"/>
                  <a:t>or </a:t>
                </a:r>
                <a:r>
                  <a:rPr lang="en-GB" sz="2400" dirty="0"/>
                  <a:t>Heat the gas from T</a:t>
                </a:r>
                <a:r>
                  <a:rPr lang="en-GB" sz="2400" baseline="-25000" dirty="0"/>
                  <a:t>1</a:t>
                </a:r>
                <a:r>
                  <a:rPr lang="en-GB" sz="2400" dirty="0"/>
                  <a:t> to T</a:t>
                </a:r>
                <a:r>
                  <a:rPr lang="en-GB" sz="2400" baseline="-25000" dirty="0"/>
                  <a:t>2</a:t>
                </a:r>
                <a:r>
                  <a:rPr lang="en-GB" sz="2400" dirty="0"/>
                  <a:t> at constant volume </a:t>
                </a:r>
                <a:r>
                  <a:rPr lang="en-GB" sz="2400" dirty="0">
                    <a:solidFill>
                      <a:srgbClr val="FF0000"/>
                    </a:solidFill>
                  </a:rPr>
                  <a:t>V</a:t>
                </a:r>
                <a:r>
                  <a:rPr lang="en-GB" sz="2400" baseline="-25000" dirty="0">
                    <a:solidFill>
                      <a:srgbClr val="FF0000"/>
                    </a:solidFill>
                  </a:rPr>
                  <a:t>1</a:t>
                </a:r>
                <a:r>
                  <a:rPr lang="en-GB" sz="2400" dirty="0"/>
                  <a:t>,</a:t>
                </a:r>
                <a:r>
                  <a:rPr lang="en-GB" sz="2400" baseline="-25000" dirty="0"/>
                  <a:t> </a:t>
                </a:r>
                <a:r>
                  <a:rPr lang="en-GB" sz="2400" dirty="0"/>
                  <a:t>then </a:t>
                </a:r>
                <a:r>
                  <a:rPr lang="en-US" sz="2400" dirty="0"/>
                  <a:t>Expand the gas isothermally at temperature </a:t>
                </a:r>
                <a:r>
                  <a:rPr lang="en-US" sz="2400" dirty="0">
                    <a:solidFill>
                      <a:srgbClr val="FF0000"/>
                    </a:solidFill>
                  </a:rPr>
                  <a:t>T</a:t>
                </a:r>
                <a:r>
                  <a:rPr lang="en-US" sz="2400" baseline="-25000" dirty="0">
                    <a:solidFill>
                      <a:srgbClr val="FF0000"/>
                    </a:solidFill>
                  </a:rPr>
                  <a:t>2</a:t>
                </a:r>
                <a:r>
                  <a:rPr lang="en-US" sz="2400" dirty="0"/>
                  <a:t> from V</a:t>
                </a:r>
                <a:r>
                  <a:rPr lang="en-US" sz="2400" baseline="-25000" dirty="0"/>
                  <a:t>1</a:t>
                </a:r>
                <a:r>
                  <a:rPr lang="en-US" sz="2400" dirty="0"/>
                  <a:t> to V</a:t>
                </a:r>
                <a:r>
                  <a:rPr lang="en-US" sz="2400" baseline="-25000" dirty="0"/>
                  <a:t>2</a:t>
                </a:r>
                <a:r>
                  <a:rPr lang="en-GB" sz="2400" dirty="0"/>
                  <a:t> </a:t>
                </a:r>
                <a:r>
                  <a:rPr lang="en-US" sz="2400" dirty="0"/>
                  <a:t> </a:t>
                </a:r>
              </a:p>
              <a:p>
                <a:pPr>
                  <a:lnSpc>
                    <a:spcPct val="150000"/>
                  </a:lnSpc>
                </a:pPr>
                <a:r>
                  <a:rPr lang="en-US" sz="2400" dirty="0">
                    <a:solidFill>
                      <a:srgbClr val="0070C0"/>
                    </a:solidFill>
                  </a:rPr>
                  <a:t>b)  Temperature and pressure are changed</a:t>
                </a:r>
              </a:p>
              <a:p>
                <a:pPr>
                  <a:lnSpc>
                    <a:spcPct val="150000"/>
                  </a:lnSpc>
                </a:pPr>
                <a:r>
                  <a:rPr lang="en-GB" sz="2400" u="sng" dirty="0">
                    <a:solidFill>
                      <a:srgbClr val="00B050"/>
                    </a:solidFill>
                  </a:rPr>
                  <a:t>First step</a:t>
                </a:r>
                <a:r>
                  <a:rPr lang="en-GB" sz="2400" dirty="0">
                    <a:solidFill>
                      <a:srgbClr val="00B050"/>
                    </a:solidFill>
                  </a:rPr>
                  <a:t>: Heat the gas from T</a:t>
                </a:r>
                <a:r>
                  <a:rPr lang="en-GB" sz="2400" baseline="-25000" dirty="0">
                    <a:solidFill>
                      <a:srgbClr val="00B050"/>
                    </a:solidFill>
                  </a:rPr>
                  <a:t>1</a:t>
                </a:r>
                <a:r>
                  <a:rPr lang="en-GB" sz="2400" dirty="0">
                    <a:solidFill>
                      <a:srgbClr val="00B050"/>
                    </a:solidFill>
                  </a:rPr>
                  <a:t> to T</a:t>
                </a:r>
                <a:r>
                  <a:rPr lang="en-GB" sz="2400" baseline="-25000" dirty="0">
                    <a:solidFill>
                      <a:srgbClr val="00B050"/>
                    </a:solidFill>
                  </a:rPr>
                  <a:t>2</a:t>
                </a:r>
                <a:r>
                  <a:rPr lang="en-GB" sz="2400" dirty="0">
                    <a:solidFill>
                      <a:srgbClr val="00B050"/>
                    </a:solidFill>
                  </a:rPr>
                  <a:t> at constant pressure P</a:t>
                </a:r>
                <a:r>
                  <a:rPr lang="en-GB" sz="2400" baseline="-25000" dirty="0">
                    <a:solidFill>
                      <a:srgbClr val="00B050"/>
                    </a:solidFill>
                  </a:rPr>
                  <a:t>1</a:t>
                </a:r>
                <a:r>
                  <a:rPr lang="en-GB" sz="2400" dirty="0">
                    <a:solidFill>
                      <a:srgbClr val="00B050"/>
                    </a:solidFill>
                  </a:rPr>
                  <a:t>:</a:t>
                </a:r>
              </a:p>
              <a:p>
                <a:pPr>
                  <a:lnSpc>
                    <a:spcPct val="150000"/>
                  </a:lnSpc>
                </a:pPr>
                <a14:m>
                  <m:oMathPara xmlns:m="http://schemas.openxmlformats.org/officeDocument/2006/math">
                    <m:oMathParaPr>
                      <m:jc m:val="centerGroup"/>
                    </m:oMathParaPr>
                    <m:oMath xmlns:m="http://schemas.openxmlformats.org/officeDocument/2006/math">
                      <m:r>
                        <a:rPr lang="en-US" sz="2400" i="1" smtClean="0">
                          <a:solidFill>
                            <a:schemeClr val="tx1">
                              <a:lumMod val="95000"/>
                              <a:lumOff val="5000"/>
                            </a:schemeClr>
                          </a:solidFill>
                          <a:latin typeface="Cambria Math" panose="02040503050406030204" pitchFamily="18" charset="0"/>
                          <a:ea typeface="Cambria Math" panose="02040503050406030204" pitchFamily="18" charset="0"/>
                        </a:rPr>
                        <m:t>∆</m:t>
                      </m:r>
                      <m:sSub>
                        <m:sSubPr>
                          <m:ctrlPr>
                            <a:rPr lang="en-US" sz="2400" i="1" smtClean="0">
                              <a:solidFill>
                                <a:schemeClr val="tx1">
                                  <a:lumMod val="95000"/>
                                  <a:lumOff val="5000"/>
                                </a:schemeClr>
                              </a:solidFill>
                              <a:latin typeface="Cambria Math" panose="02040503050406030204" pitchFamily="18" charset="0"/>
                              <a:ea typeface="Cambria Math" panose="02040503050406030204" pitchFamily="18" charset="0"/>
                            </a:rPr>
                          </m:ctrlPr>
                        </m:sSubPr>
                        <m:e>
                          <m:r>
                            <a:rPr lang="en-US" sz="2400" i="1">
                              <a:solidFill>
                                <a:schemeClr val="tx1">
                                  <a:lumMod val="95000"/>
                                  <a:lumOff val="5000"/>
                                </a:schemeClr>
                              </a:solidFill>
                              <a:latin typeface="Cambria Math" panose="02040503050406030204" pitchFamily="18" charset="0"/>
                              <a:ea typeface="Cambria Math" panose="02040503050406030204" pitchFamily="18" charset="0"/>
                            </a:rPr>
                            <m:t>𝑆</m:t>
                          </m:r>
                        </m:e>
                        <m:sub>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1</m:t>
                          </m:r>
                        </m:sub>
                      </m:sSub>
                      <m:r>
                        <a:rPr lang="en-US" sz="2400" i="1">
                          <a:solidFill>
                            <a:schemeClr val="tx1">
                              <a:lumMod val="95000"/>
                              <a:lumOff val="5000"/>
                            </a:schemeClr>
                          </a:solidFill>
                          <a:latin typeface="Cambria Math" panose="02040503050406030204" pitchFamily="18" charset="0"/>
                          <a:ea typeface="Cambria Math" panose="02040503050406030204" pitchFamily="18" charset="0"/>
                        </a:rPr>
                        <m:t>=</m:t>
                      </m:r>
                      <m:r>
                        <a:rPr lang="en-US" sz="2400" i="1">
                          <a:solidFill>
                            <a:schemeClr val="tx1">
                              <a:lumMod val="95000"/>
                              <a:lumOff val="5000"/>
                            </a:schemeClr>
                          </a:solidFill>
                          <a:latin typeface="Cambria Math" panose="02040503050406030204" pitchFamily="18" charset="0"/>
                          <a:ea typeface="Cambria Math" panose="02040503050406030204" pitchFamily="18" charset="0"/>
                        </a:rPr>
                        <m:t>𝑛</m:t>
                      </m:r>
                      <m:sSub>
                        <m:sSubPr>
                          <m:ctrlPr>
                            <a:rPr lang="en-US" sz="2400" i="1">
                              <a:solidFill>
                                <a:schemeClr val="tx1">
                                  <a:lumMod val="95000"/>
                                  <a:lumOff val="5000"/>
                                </a:schemeClr>
                              </a:solidFill>
                              <a:latin typeface="Cambria Math" panose="02040503050406030204" pitchFamily="18" charset="0"/>
                              <a:ea typeface="Cambria Math" panose="02040503050406030204" pitchFamily="18" charset="0"/>
                            </a:rPr>
                          </m:ctrlPr>
                        </m:sSubPr>
                        <m:e>
                          <m:r>
                            <a:rPr lang="en-US" sz="2400" i="1">
                              <a:solidFill>
                                <a:schemeClr val="tx1">
                                  <a:lumMod val="95000"/>
                                  <a:lumOff val="5000"/>
                                </a:schemeClr>
                              </a:solidFill>
                              <a:latin typeface="Cambria Math" panose="02040503050406030204" pitchFamily="18" charset="0"/>
                              <a:ea typeface="Cambria Math" panose="02040503050406030204" pitchFamily="18" charset="0"/>
                            </a:rPr>
                            <m:t>𝐶</m:t>
                          </m:r>
                        </m:e>
                        <m:sub>
                          <m:r>
                            <a:rPr lang="en-US" sz="2400" i="1">
                              <a:solidFill>
                                <a:schemeClr val="tx1">
                                  <a:lumMod val="95000"/>
                                  <a:lumOff val="5000"/>
                                </a:schemeClr>
                              </a:solidFill>
                              <a:latin typeface="Cambria Math" panose="02040503050406030204" pitchFamily="18" charset="0"/>
                              <a:ea typeface="Cambria Math" panose="02040503050406030204" pitchFamily="18" charset="0"/>
                            </a:rPr>
                            <m:t>𝑃</m:t>
                          </m:r>
                          <m:r>
                            <a:rPr lang="en-US" sz="2400" i="1">
                              <a:solidFill>
                                <a:schemeClr val="tx1">
                                  <a:lumMod val="95000"/>
                                  <a:lumOff val="5000"/>
                                </a:schemeClr>
                              </a:solidFill>
                              <a:latin typeface="Cambria Math" panose="02040503050406030204" pitchFamily="18" charset="0"/>
                              <a:ea typeface="Cambria Math" panose="02040503050406030204" pitchFamily="18" charset="0"/>
                            </a:rPr>
                            <m:t>, </m:t>
                          </m:r>
                          <m:r>
                            <a:rPr lang="en-US" sz="2400" i="1">
                              <a:solidFill>
                                <a:schemeClr val="tx1">
                                  <a:lumMod val="95000"/>
                                  <a:lumOff val="5000"/>
                                </a:schemeClr>
                              </a:solidFill>
                              <a:latin typeface="Cambria Math" panose="02040503050406030204" pitchFamily="18" charset="0"/>
                              <a:ea typeface="Cambria Math" panose="02040503050406030204" pitchFamily="18" charset="0"/>
                            </a:rPr>
                            <m:t>𝑚</m:t>
                          </m:r>
                        </m:sub>
                      </m:sSub>
                      <m:func>
                        <m:funcPr>
                          <m:ctrlPr>
                            <a:rPr lang="en-US" sz="2400" i="1">
                              <a:solidFill>
                                <a:schemeClr val="tx1">
                                  <a:lumMod val="95000"/>
                                  <a:lumOff val="5000"/>
                                </a:schemeClr>
                              </a:solidFill>
                              <a:latin typeface="Cambria Math" panose="02040503050406030204" pitchFamily="18" charset="0"/>
                              <a:ea typeface="Cambria Math" panose="02040503050406030204" pitchFamily="18" charset="0"/>
                            </a:rPr>
                          </m:ctrlPr>
                        </m:funcPr>
                        <m:fName>
                          <m:r>
                            <m:rPr>
                              <m:sty m:val="p"/>
                            </m:rPr>
                            <a:rPr lang="en-US" sz="2400">
                              <a:solidFill>
                                <a:schemeClr val="tx1">
                                  <a:lumMod val="95000"/>
                                  <a:lumOff val="5000"/>
                                </a:schemeClr>
                              </a:solidFill>
                              <a:latin typeface="Cambria Math" panose="02040503050406030204" pitchFamily="18" charset="0"/>
                              <a:ea typeface="Cambria Math" panose="02040503050406030204" pitchFamily="18" charset="0"/>
                            </a:rPr>
                            <m:t>ln</m:t>
                          </m:r>
                        </m:fName>
                        <m:e>
                          <m:d>
                            <m:dPr>
                              <m:ctrlPr>
                                <a:rPr lang="en-US" sz="2400" i="1">
                                  <a:solidFill>
                                    <a:schemeClr val="tx1">
                                      <a:lumMod val="95000"/>
                                      <a:lumOff val="5000"/>
                                    </a:schemeClr>
                                  </a:solidFill>
                                  <a:latin typeface="Cambria Math" panose="02040503050406030204" pitchFamily="18" charset="0"/>
                                  <a:ea typeface="Cambria Math" panose="02040503050406030204" pitchFamily="18" charset="0"/>
                                </a:rPr>
                              </m:ctrlPr>
                            </m:dPr>
                            <m:e>
                              <m:f>
                                <m:fPr>
                                  <m:ctrlPr>
                                    <a:rPr lang="en-US" sz="2400" i="1">
                                      <a:solidFill>
                                        <a:schemeClr val="tx1">
                                          <a:lumMod val="95000"/>
                                          <a:lumOff val="5000"/>
                                        </a:schemeClr>
                                      </a:solidFill>
                                      <a:latin typeface="Cambria Math" panose="02040503050406030204" pitchFamily="18" charset="0"/>
                                      <a:ea typeface="Cambria Math" panose="02040503050406030204" pitchFamily="18" charset="0"/>
                                    </a:rPr>
                                  </m:ctrlPr>
                                </m:fPr>
                                <m:num>
                                  <m:sSub>
                                    <m:sSubPr>
                                      <m:ctrlPr>
                                        <a:rPr lang="en-US" sz="2400" i="1">
                                          <a:solidFill>
                                            <a:schemeClr val="tx1">
                                              <a:lumMod val="95000"/>
                                              <a:lumOff val="5000"/>
                                            </a:schemeClr>
                                          </a:solidFill>
                                          <a:latin typeface="Cambria Math" panose="02040503050406030204" pitchFamily="18" charset="0"/>
                                          <a:ea typeface="Cambria Math" panose="02040503050406030204" pitchFamily="18" charset="0"/>
                                        </a:rPr>
                                      </m:ctrlPr>
                                    </m:sSubPr>
                                    <m:e>
                                      <m:r>
                                        <a:rPr lang="en-US" sz="2400" i="1">
                                          <a:solidFill>
                                            <a:schemeClr val="tx1">
                                              <a:lumMod val="95000"/>
                                              <a:lumOff val="5000"/>
                                            </a:schemeClr>
                                          </a:solidFill>
                                          <a:latin typeface="Cambria Math" panose="02040503050406030204" pitchFamily="18" charset="0"/>
                                          <a:ea typeface="Cambria Math" panose="02040503050406030204" pitchFamily="18" charset="0"/>
                                        </a:rPr>
                                        <m:t>𝑇</m:t>
                                      </m:r>
                                    </m:e>
                                    <m:sub>
                                      <m:r>
                                        <a:rPr lang="en-US" sz="2400" i="1">
                                          <a:solidFill>
                                            <a:schemeClr val="tx1">
                                              <a:lumMod val="95000"/>
                                              <a:lumOff val="5000"/>
                                            </a:schemeClr>
                                          </a:solidFill>
                                          <a:latin typeface="Cambria Math" panose="02040503050406030204" pitchFamily="18" charset="0"/>
                                          <a:ea typeface="Cambria Math" panose="02040503050406030204" pitchFamily="18" charset="0"/>
                                        </a:rPr>
                                        <m:t>2</m:t>
                                      </m:r>
                                    </m:sub>
                                  </m:sSub>
                                </m:num>
                                <m:den>
                                  <m:sSub>
                                    <m:sSubPr>
                                      <m:ctrlPr>
                                        <a:rPr lang="en-US" sz="2400" i="1">
                                          <a:solidFill>
                                            <a:schemeClr val="tx1">
                                              <a:lumMod val="95000"/>
                                              <a:lumOff val="5000"/>
                                            </a:schemeClr>
                                          </a:solidFill>
                                          <a:latin typeface="Cambria Math" panose="02040503050406030204" pitchFamily="18" charset="0"/>
                                          <a:ea typeface="Cambria Math" panose="02040503050406030204" pitchFamily="18" charset="0"/>
                                        </a:rPr>
                                      </m:ctrlPr>
                                    </m:sSubPr>
                                    <m:e>
                                      <m:r>
                                        <a:rPr lang="en-US" sz="2400" i="1">
                                          <a:solidFill>
                                            <a:schemeClr val="tx1">
                                              <a:lumMod val="95000"/>
                                              <a:lumOff val="5000"/>
                                            </a:schemeClr>
                                          </a:solidFill>
                                          <a:latin typeface="Cambria Math" panose="02040503050406030204" pitchFamily="18" charset="0"/>
                                          <a:ea typeface="Cambria Math" panose="02040503050406030204" pitchFamily="18" charset="0"/>
                                        </a:rPr>
                                        <m:t>𝑇</m:t>
                                      </m:r>
                                    </m:e>
                                    <m:sub>
                                      <m:r>
                                        <a:rPr lang="en-US" sz="2400" i="1">
                                          <a:solidFill>
                                            <a:schemeClr val="tx1">
                                              <a:lumMod val="95000"/>
                                              <a:lumOff val="5000"/>
                                            </a:schemeClr>
                                          </a:solidFill>
                                          <a:latin typeface="Cambria Math" panose="02040503050406030204" pitchFamily="18" charset="0"/>
                                          <a:ea typeface="Cambria Math" panose="02040503050406030204" pitchFamily="18" charset="0"/>
                                        </a:rPr>
                                        <m:t>1</m:t>
                                      </m:r>
                                    </m:sub>
                                  </m:sSub>
                                </m:den>
                              </m:f>
                            </m:e>
                          </m:d>
                        </m:e>
                      </m:func>
                    </m:oMath>
                  </m:oMathPara>
                </a14:m>
                <a:endParaRPr lang="en-US" sz="2400" dirty="0">
                  <a:solidFill>
                    <a:srgbClr val="FF0000"/>
                  </a:solidFill>
                </a:endParaRPr>
              </a:p>
              <a:p>
                <a:pPr>
                  <a:lnSpc>
                    <a:spcPct val="150000"/>
                  </a:lnSpc>
                </a:pPr>
                <a:r>
                  <a:rPr lang="en-GB" sz="2400" u="sng" dirty="0">
                    <a:solidFill>
                      <a:srgbClr val="00B050"/>
                    </a:solidFill>
                  </a:rPr>
                  <a:t>Second step</a:t>
                </a:r>
                <a:r>
                  <a:rPr lang="en-GB" sz="2400" dirty="0">
                    <a:solidFill>
                      <a:srgbClr val="00B050"/>
                    </a:solidFill>
                  </a:rPr>
                  <a:t>: Expand the gas isothermally from P</a:t>
                </a:r>
                <a:r>
                  <a:rPr lang="en-GB" sz="2400" baseline="-25000" dirty="0">
                    <a:solidFill>
                      <a:srgbClr val="00B050"/>
                    </a:solidFill>
                  </a:rPr>
                  <a:t>1</a:t>
                </a:r>
                <a:r>
                  <a:rPr lang="en-GB" sz="2400" dirty="0">
                    <a:solidFill>
                      <a:srgbClr val="00B050"/>
                    </a:solidFill>
                  </a:rPr>
                  <a:t> to P</a:t>
                </a:r>
                <a:r>
                  <a:rPr lang="en-GB" sz="2400" baseline="-25000" dirty="0">
                    <a:solidFill>
                      <a:srgbClr val="00B050"/>
                    </a:solidFill>
                  </a:rPr>
                  <a:t>2</a:t>
                </a:r>
                <a:r>
                  <a:rPr lang="en-GB" sz="2400" dirty="0">
                    <a:solidFill>
                      <a:srgbClr val="00B050"/>
                    </a:solidFill>
                  </a:rPr>
                  <a:t> at constant temperature T</a:t>
                </a:r>
                <a:r>
                  <a:rPr lang="en-GB" sz="2400" baseline="-25000" dirty="0">
                    <a:solidFill>
                      <a:srgbClr val="00B050"/>
                    </a:solidFill>
                  </a:rPr>
                  <a:t>2</a:t>
                </a:r>
                <a:r>
                  <a:rPr lang="en-GB" sz="2400" dirty="0">
                    <a:solidFill>
                      <a:srgbClr val="00B050"/>
                    </a:solidFill>
                  </a:rPr>
                  <a:t>:</a:t>
                </a:r>
              </a:p>
              <a:p>
                <a:pPr>
                  <a:lnSpc>
                    <a:spcPct val="150000"/>
                  </a:lnSpc>
                </a:pPr>
                <a14:m>
                  <m:oMathPara xmlns:m="http://schemas.openxmlformats.org/officeDocument/2006/math">
                    <m:oMathParaPr>
                      <m:jc m:val="centerGroup"/>
                    </m:oMathParaPr>
                    <m:oMath xmlns:m="http://schemas.openxmlformats.org/officeDocument/2006/math">
                      <m:r>
                        <a:rPr lang="en-US" sz="2400" i="1" smtClean="0">
                          <a:solidFill>
                            <a:schemeClr val="tx1">
                              <a:lumMod val="95000"/>
                              <a:lumOff val="5000"/>
                            </a:schemeClr>
                          </a:solidFill>
                          <a:latin typeface="Cambria Math" panose="02040503050406030204" pitchFamily="18" charset="0"/>
                          <a:ea typeface="Cambria Math" panose="02040503050406030204" pitchFamily="18" charset="0"/>
                        </a:rPr>
                        <m:t>∆</m:t>
                      </m:r>
                      <m:sSub>
                        <m:sSubPr>
                          <m:ctrlPr>
                            <a:rPr lang="en-US" sz="2400" i="1" smtClean="0">
                              <a:solidFill>
                                <a:schemeClr val="tx1">
                                  <a:lumMod val="95000"/>
                                  <a:lumOff val="5000"/>
                                </a:schemeClr>
                              </a:solidFill>
                              <a:latin typeface="Cambria Math" panose="02040503050406030204" pitchFamily="18" charset="0"/>
                              <a:ea typeface="Cambria Math" panose="02040503050406030204" pitchFamily="18" charset="0"/>
                            </a:rPr>
                          </m:ctrlPr>
                        </m:sSubPr>
                        <m:e>
                          <m:r>
                            <a:rPr lang="en-US" sz="2400" i="1">
                              <a:solidFill>
                                <a:schemeClr val="tx1">
                                  <a:lumMod val="95000"/>
                                  <a:lumOff val="5000"/>
                                </a:schemeClr>
                              </a:solidFill>
                              <a:latin typeface="Cambria Math" panose="02040503050406030204" pitchFamily="18" charset="0"/>
                              <a:ea typeface="Cambria Math" panose="02040503050406030204" pitchFamily="18" charset="0"/>
                            </a:rPr>
                            <m:t>𝑆</m:t>
                          </m:r>
                        </m:e>
                        <m:sub>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2</m:t>
                          </m:r>
                        </m:sub>
                      </m:sSub>
                      <m:r>
                        <a:rPr lang="en-US" sz="2400" i="1">
                          <a:solidFill>
                            <a:schemeClr val="tx1">
                              <a:lumMod val="95000"/>
                              <a:lumOff val="5000"/>
                            </a:schemeClr>
                          </a:solidFill>
                          <a:latin typeface="Cambria Math" panose="02040503050406030204" pitchFamily="18" charset="0"/>
                          <a:ea typeface="Cambria Math" panose="02040503050406030204" pitchFamily="18" charset="0"/>
                        </a:rPr>
                        <m:t>=</m:t>
                      </m:r>
                      <m:r>
                        <a:rPr lang="en-US" sz="2400" i="1">
                          <a:solidFill>
                            <a:schemeClr val="tx1">
                              <a:lumMod val="95000"/>
                              <a:lumOff val="5000"/>
                            </a:schemeClr>
                          </a:solidFill>
                          <a:latin typeface="Cambria Math" panose="02040503050406030204" pitchFamily="18" charset="0"/>
                          <a:ea typeface="Cambria Math" panose="02040503050406030204" pitchFamily="18" charset="0"/>
                        </a:rPr>
                        <m:t>𝑛𝑅</m:t>
                      </m:r>
                      <m:func>
                        <m:funcPr>
                          <m:ctrlPr>
                            <a:rPr lang="en-US" sz="2400" i="1">
                              <a:solidFill>
                                <a:schemeClr val="tx1">
                                  <a:lumMod val="95000"/>
                                  <a:lumOff val="5000"/>
                                </a:schemeClr>
                              </a:solidFill>
                              <a:latin typeface="Cambria Math" panose="02040503050406030204" pitchFamily="18" charset="0"/>
                              <a:ea typeface="Cambria Math" panose="02040503050406030204" pitchFamily="18" charset="0"/>
                            </a:rPr>
                          </m:ctrlPr>
                        </m:funcPr>
                        <m:fName>
                          <m:r>
                            <m:rPr>
                              <m:sty m:val="p"/>
                            </m:rPr>
                            <a:rPr lang="en-US" sz="2400">
                              <a:solidFill>
                                <a:schemeClr val="tx1">
                                  <a:lumMod val="95000"/>
                                  <a:lumOff val="5000"/>
                                </a:schemeClr>
                              </a:solidFill>
                              <a:latin typeface="Cambria Math" panose="02040503050406030204" pitchFamily="18" charset="0"/>
                              <a:ea typeface="Cambria Math" panose="02040503050406030204" pitchFamily="18" charset="0"/>
                            </a:rPr>
                            <m:t>ln</m:t>
                          </m:r>
                        </m:fName>
                        <m:e>
                          <m:d>
                            <m:dPr>
                              <m:ctrlPr>
                                <a:rPr lang="en-US" sz="2400" i="1">
                                  <a:solidFill>
                                    <a:schemeClr val="tx1">
                                      <a:lumMod val="95000"/>
                                      <a:lumOff val="5000"/>
                                    </a:schemeClr>
                                  </a:solidFill>
                                  <a:latin typeface="Cambria Math" panose="02040503050406030204" pitchFamily="18" charset="0"/>
                                  <a:ea typeface="Cambria Math" panose="02040503050406030204" pitchFamily="18" charset="0"/>
                                </a:rPr>
                              </m:ctrlPr>
                            </m:dPr>
                            <m:e>
                              <m:f>
                                <m:fPr>
                                  <m:ctrlPr>
                                    <a:rPr lang="en-US" sz="2400" i="1">
                                      <a:solidFill>
                                        <a:schemeClr val="tx1">
                                          <a:lumMod val="95000"/>
                                          <a:lumOff val="5000"/>
                                        </a:schemeClr>
                                      </a:solidFill>
                                      <a:latin typeface="Cambria Math" panose="02040503050406030204" pitchFamily="18" charset="0"/>
                                      <a:ea typeface="Cambria Math" panose="02040503050406030204" pitchFamily="18" charset="0"/>
                                    </a:rPr>
                                  </m:ctrlPr>
                                </m:fPr>
                                <m:num>
                                  <m:sSub>
                                    <m:sSubPr>
                                      <m:ctrlPr>
                                        <a:rPr lang="en-US" sz="2400" i="1">
                                          <a:solidFill>
                                            <a:schemeClr val="tx1">
                                              <a:lumMod val="95000"/>
                                              <a:lumOff val="5000"/>
                                            </a:schemeClr>
                                          </a:solidFill>
                                          <a:latin typeface="Cambria Math" panose="02040503050406030204" pitchFamily="18" charset="0"/>
                                          <a:ea typeface="Cambria Math" panose="02040503050406030204" pitchFamily="18" charset="0"/>
                                        </a:rPr>
                                      </m:ctrlPr>
                                    </m:sSubPr>
                                    <m:e>
                                      <m:r>
                                        <a:rPr lang="en-US" sz="2400" i="1">
                                          <a:solidFill>
                                            <a:schemeClr val="tx1">
                                              <a:lumMod val="95000"/>
                                              <a:lumOff val="5000"/>
                                            </a:schemeClr>
                                          </a:solidFill>
                                          <a:latin typeface="Cambria Math" panose="02040503050406030204" pitchFamily="18" charset="0"/>
                                          <a:ea typeface="Cambria Math" panose="02040503050406030204" pitchFamily="18" charset="0"/>
                                        </a:rPr>
                                        <m:t>𝑃</m:t>
                                      </m:r>
                                    </m:e>
                                    <m:sub>
                                      <m:r>
                                        <a:rPr lang="en-US" sz="2400" i="1">
                                          <a:solidFill>
                                            <a:schemeClr val="tx1">
                                              <a:lumMod val="95000"/>
                                              <a:lumOff val="5000"/>
                                            </a:schemeClr>
                                          </a:solidFill>
                                          <a:latin typeface="Cambria Math" panose="02040503050406030204" pitchFamily="18" charset="0"/>
                                          <a:ea typeface="Cambria Math" panose="02040503050406030204" pitchFamily="18" charset="0"/>
                                        </a:rPr>
                                        <m:t>1</m:t>
                                      </m:r>
                                    </m:sub>
                                  </m:sSub>
                                </m:num>
                                <m:den>
                                  <m:sSub>
                                    <m:sSubPr>
                                      <m:ctrlPr>
                                        <a:rPr lang="en-US" sz="2400" i="1">
                                          <a:solidFill>
                                            <a:schemeClr val="tx1">
                                              <a:lumMod val="95000"/>
                                              <a:lumOff val="5000"/>
                                            </a:schemeClr>
                                          </a:solidFill>
                                          <a:latin typeface="Cambria Math" panose="02040503050406030204" pitchFamily="18" charset="0"/>
                                          <a:ea typeface="Cambria Math" panose="02040503050406030204" pitchFamily="18" charset="0"/>
                                        </a:rPr>
                                      </m:ctrlPr>
                                    </m:sSubPr>
                                    <m:e>
                                      <m:r>
                                        <a:rPr lang="en-US" sz="2400" i="1">
                                          <a:solidFill>
                                            <a:schemeClr val="tx1">
                                              <a:lumMod val="95000"/>
                                              <a:lumOff val="5000"/>
                                            </a:schemeClr>
                                          </a:solidFill>
                                          <a:latin typeface="Cambria Math" panose="02040503050406030204" pitchFamily="18" charset="0"/>
                                          <a:ea typeface="Cambria Math" panose="02040503050406030204" pitchFamily="18" charset="0"/>
                                        </a:rPr>
                                        <m:t>𝑃</m:t>
                                      </m:r>
                                    </m:e>
                                    <m:sub>
                                      <m:r>
                                        <a:rPr lang="en-US" sz="2400" i="1">
                                          <a:solidFill>
                                            <a:schemeClr val="tx1">
                                              <a:lumMod val="95000"/>
                                              <a:lumOff val="5000"/>
                                            </a:schemeClr>
                                          </a:solidFill>
                                          <a:latin typeface="Cambria Math" panose="02040503050406030204" pitchFamily="18" charset="0"/>
                                          <a:ea typeface="Cambria Math" panose="02040503050406030204" pitchFamily="18" charset="0"/>
                                        </a:rPr>
                                        <m:t>2</m:t>
                                      </m:r>
                                    </m:sub>
                                  </m:sSub>
                                </m:den>
                              </m:f>
                            </m:e>
                          </m:d>
                        </m:e>
                      </m:func>
                    </m:oMath>
                  </m:oMathPara>
                </a14:m>
                <a:endParaRPr lang="en-US" sz="2400" dirty="0">
                  <a:solidFill>
                    <a:srgbClr val="FF0000"/>
                  </a:solidFill>
                </a:endParaRPr>
              </a:p>
              <a:p>
                <a:pPr>
                  <a:lnSpc>
                    <a:spcPct val="150000"/>
                  </a:lnSpc>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𝑆</m:t>
                          </m:r>
                        </m:e>
                        <m:sub>
                          <m:r>
                            <a:rPr lang="en-US" sz="2400" i="1">
                              <a:solidFill>
                                <a:srgbClr val="FF0000"/>
                              </a:solidFill>
                              <a:latin typeface="Cambria Math" panose="02040503050406030204" pitchFamily="18" charset="0"/>
                              <a:ea typeface="Cambria Math" panose="02040503050406030204" pitchFamily="18" charset="0"/>
                            </a:rPr>
                            <m:t>𝑠𝑦𝑠𝑡𝑒𝑚</m:t>
                          </m:r>
                        </m:sub>
                      </m:sSub>
                      <m:r>
                        <a:rPr lang="en-US" sz="2400" i="1">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𝑆</m:t>
                          </m:r>
                        </m:e>
                        <m:sub>
                          <m:r>
                            <a:rPr lang="en-US" sz="2400" i="1">
                              <a:solidFill>
                                <a:srgbClr val="FF0000"/>
                              </a:solidFill>
                              <a:latin typeface="Cambria Math" panose="02040503050406030204" pitchFamily="18" charset="0"/>
                              <a:ea typeface="Cambria Math" panose="02040503050406030204" pitchFamily="18" charset="0"/>
                            </a:rPr>
                            <m:t>1</m:t>
                          </m:r>
                        </m:sub>
                      </m:sSub>
                      <m:r>
                        <a:rPr lang="en-US" sz="2400" i="1">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𝑆</m:t>
                          </m:r>
                        </m:e>
                        <m:sub>
                          <m:r>
                            <a:rPr lang="en-US" sz="2400" i="1">
                              <a:solidFill>
                                <a:srgbClr val="FF0000"/>
                              </a:solidFill>
                              <a:latin typeface="Cambria Math" panose="02040503050406030204" pitchFamily="18" charset="0"/>
                              <a:ea typeface="Cambria Math" panose="02040503050406030204" pitchFamily="18" charset="0"/>
                            </a:rPr>
                            <m:t>2</m:t>
                          </m:r>
                        </m:sub>
                      </m:sSub>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𝑛𝑅</m:t>
                      </m:r>
                      <m:func>
                        <m:funcPr>
                          <m:ctrlPr>
                            <a:rPr lang="en-US" sz="2400" i="1">
                              <a:solidFill>
                                <a:srgbClr val="FF0000"/>
                              </a:solidFill>
                              <a:latin typeface="Cambria Math" panose="02040503050406030204" pitchFamily="18" charset="0"/>
                              <a:ea typeface="Cambria Math" panose="02040503050406030204" pitchFamily="18" charset="0"/>
                            </a:rPr>
                          </m:ctrlPr>
                        </m:funcPr>
                        <m:fName>
                          <m:r>
                            <m:rPr>
                              <m:sty m:val="p"/>
                            </m:rPr>
                            <a:rPr lang="en-US" sz="2400">
                              <a:solidFill>
                                <a:srgbClr val="FF0000"/>
                              </a:solidFill>
                              <a:latin typeface="Cambria Math" panose="02040503050406030204" pitchFamily="18" charset="0"/>
                              <a:ea typeface="Cambria Math" panose="02040503050406030204" pitchFamily="18" charset="0"/>
                            </a:rPr>
                            <m:t>ln</m:t>
                          </m:r>
                        </m:fName>
                        <m:e>
                          <m:d>
                            <m:dPr>
                              <m:ctrlPr>
                                <a:rPr lang="en-US" sz="2400" i="1">
                                  <a:solidFill>
                                    <a:srgbClr val="FF0000"/>
                                  </a:solidFill>
                                  <a:latin typeface="Cambria Math" panose="02040503050406030204" pitchFamily="18" charset="0"/>
                                  <a:ea typeface="Cambria Math" panose="02040503050406030204" pitchFamily="18" charset="0"/>
                                </a:rPr>
                              </m:ctrlPr>
                            </m:dPr>
                            <m:e>
                              <m:f>
                                <m:fPr>
                                  <m:ctrlPr>
                                    <a:rPr lang="en-US" sz="2400" i="1">
                                      <a:solidFill>
                                        <a:srgbClr val="FF0000"/>
                                      </a:solidFill>
                                      <a:latin typeface="Cambria Math" panose="02040503050406030204" pitchFamily="18" charset="0"/>
                                      <a:ea typeface="Cambria Math" panose="02040503050406030204" pitchFamily="18" charset="0"/>
                                    </a:rPr>
                                  </m:ctrlPr>
                                </m:fPr>
                                <m:num>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𝑃</m:t>
                                      </m:r>
                                    </m:e>
                                    <m:sub>
                                      <m:r>
                                        <a:rPr lang="en-US" sz="2400" b="0" i="1" smtClean="0">
                                          <a:solidFill>
                                            <a:srgbClr val="FF0000"/>
                                          </a:solidFill>
                                          <a:latin typeface="Cambria Math" panose="02040503050406030204" pitchFamily="18" charset="0"/>
                                          <a:ea typeface="Cambria Math" panose="02040503050406030204" pitchFamily="18" charset="0"/>
                                        </a:rPr>
                                        <m:t>1</m:t>
                                      </m:r>
                                    </m:sub>
                                  </m:sSub>
                                </m:num>
                                <m:den>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𝑃</m:t>
                                      </m:r>
                                    </m:e>
                                    <m:sub>
                                      <m:r>
                                        <a:rPr lang="en-US" sz="2400" b="0" i="1" smtClean="0">
                                          <a:solidFill>
                                            <a:srgbClr val="FF0000"/>
                                          </a:solidFill>
                                          <a:latin typeface="Cambria Math" panose="02040503050406030204" pitchFamily="18" charset="0"/>
                                          <a:ea typeface="Cambria Math" panose="02040503050406030204" pitchFamily="18" charset="0"/>
                                        </a:rPr>
                                        <m:t>2</m:t>
                                      </m:r>
                                    </m:sub>
                                  </m:sSub>
                                </m:den>
                              </m:f>
                            </m:e>
                          </m:d>
                        </m:e>
                      </m:func>
                      <m:r>
                        <a:rPr lang="en-US" sz="2400">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𝑛</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𝐶</m:t>
                          </m:r>
                        </m:e>
                        <m:sub>
                          <m:r>
                            <a:rPr lang="en-US" sz="2400" b="0" i="1" smtClean="0">
                              <a:solidFill>
                                <a:srgbClr val="FF0000"/>
                              </a:solidFill>
                              <a:latin typeface="Cambria Math" panose="02040503050406030204" pitchFamily="18" charset="0"/>
                              <a:ea typeface="Cambria Math" panose="02040503050406030204" pitchFamily="18" charset="0"/>
                            </a:rPr>
                            <m:t>𝑃</m:t>
                          </m:r>
                          <m:r>
                            <a:rPr lang="en-US" sz="2400" i="1">
                              <a:solidFill>
                                <a:srgbClr val="FF0000"/>
                              </a:solidFill>
                              <a:latin typeface="Cambria Math" panose="02040503050406030204" pitchFamily="18" charset="0"/>
                              <a:ea typeface="Cambria Math" panose="02040503050406030204" pitchFamily="18" charset="0"/>
                            </a:rPr>
                            <m:t>, </m:t>
                          </m:r>
                          <m:r>
                            <a:rPr lang="en-US" sz="2400" i="1">
                              <a:solidFill>
                                <a:srgbClr val="FF0000"/>
                              </a:solidFill>
                              <a:latin typeface="Cambria Math" panose="02040503050406030204" pitchFamily="18" charset="0"/>
                              <a:ea typeface="Cambria Math" panose="02040503050406030204" pitchFamily="18" charset="0"/>
                            </a:rPr>
                            <m:t>𝑚</m:t>
                          </m:r>
                        </m:sub>
                      </m:sSub>
                      <m:func>
                        <m:funcPr>
                          <m:ctrlPr>
                            <a:rPr lang="en-US" sz="2400" i="1">
                              <a:solidFill>
                                <a:srgbClr val="FF0000"/>
                              </a:solidFill>
                              <a:latin typeface="Cambria Math" panose="02040503050406030204" pitchFamily="18" charset="0"/>
                              <a:ea typeface="Cambria Math" panose="02040503050406030204" pitchFamily="18" charset="0"/>
                            </a:rPr>
                          </m:ctrlPr>
                        </m:funcPr>
                        <m:fName>
                          <m:r>
                            <m:rPr>
                              <m:sty m:val="p"/>
                            </m:rPr>
                            <a:rPr lang="en-US" sz="2400">
                              <a:solidFill>
                                <a:srgbClr val="FF0000"/>
                              </a:solidFill>
                              <a:latin typeface="Cambria Math" panose="02040503050406030204" pitchFamily="18" charset="0"/>
                              <a:ea typeface="Cambria Math" panose="02040503050406030204" pitchFamily="18" charset="0"/>
                            </a:rPr>
                            <m:t>ln</m:t>
                          </m:r>
                        </m:fName>
                        <m:e>
                          <m:d>
                            <m:dPr>
                              <m:ctrlPr>
                                <a:rPr lang="en-US" sz="2400" i="1">
                                  <a:solidFill>
                                    <a:srgbClr val="FF0000"/>
                                  </a:solidFill>
                                  <a:latin typeface="Cambria Math" panose="02040503050406030204" pitchFamily="18" charset="0"/>
                                  <a:ea typeface="Cambria Math" panose="02040503050406030204" pitchFamily="18" charset="0"/>
                                </a:rPr>
                              </m:ctrlPr>
                            </m:dPr>
                            <m:e>
                              <m:f>
                                <m:fPr>
                                  <m:ctrlPr>
                                    <a:rPr lang="en-US" sz="2400" i="1">
                                      <a:solidFill>
                                        <a:srgbClr val="FF0000"/>
                                      </a:solidFill>
                                      <a:latin typeface="Cambria Math" panose="02040503050406030204" pitchFamily="18" charset="0"/>
                                      <a:ea typeface="Cambria Math" panose="02040503050406030204" pitchFamily="18" charset="0"/>
                                    </a:rPr>
                                  </m:ctrlPr>
                                </m:fPr>
                                <m:num>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2</m:t>
                                      </m:r>
                                    </m:sub>
                                  </m:sSub>
                                </m:num>
                                <m:den>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1</m:t>
                                      </m:r>
                                    </m:sub>
                                  </m:sSub>
                                </m:den>
                              </m:f>
                            </m:e>
                          </m:d>
                        </m:e>
                      </m:func>
                    </m:oMath>
                  </m:oMathPara>
                </a14:m>
                <a:endParaRPr lang="en-GB" sz="2400" dirty="0">
                  <a:solidFill>
                    <a:srgbClr val="FF0000"/>
                  </a:solidFill>
                </a:endParaRPr>
              </a:p>
            </p:txBody>
          </p:sp>
        </mc:Choice>
        <mc:Fallback xmlns="">
          <p:sp>
            <p:nvSpPr>
              <p:cNvPr id="2" name="TextBox 1">
                <a:extLst>
                  <a:ext uri="{FF2B5EF4-FFF2-40B4-BE49-F238E27FC236}">
                    <a16:creationId xmlns:a16="http://schemas.microsoft.com/office/drawing/2014/main" id="{BEFAA873-B7E9-4852-9634-26327F09E0E0}"/>
                  </a:ext>
                </a:extLst>
              </p:cNvPr>
              <p:cNvSpPr txBox="1">
                <a:spLocks noRot="1" noChangeAspect="1" noMove="1" noResize="1" noEditPoints="1" noAdjustHandles="1" noChangeArrowheads="1" noChangeShapeType="1" noTextEdit="1"/>
              </p:cNvSpPr>
              <p:nvPr/>
            </p:nvSpPr>
            <p:spPr>
              <a:xfrm>
                <a:off x="703729" y="130693"/>
                <a:ext cx="10784542" cy="6596614"/>
              </a:xfrm>
              <a:prstGeom prst="rect">
                <a:avLst/>
              </a:prstGeom>
              <a:blipFill>
                <a:blip r:embed="rId2"/>
                <a:stretch>
                  <a:fillRect l="-847" r="-734"/>
                </a:stretch>
              </a:blipFill>
            </p:spPr>
            <p:txBody>
              <a:bodyPr/>
              <a:lstStyle/>
              <a:p>
                <a:r>
                  <a:rPr lang="en-GB">
                    <a:noFill/>
                  </a:rPr>
                  <a:t> </a:t>
                </a:r>
              </a:p>
            </p:txBody>
          </p:sp>
        </mc:Fallback>
      </mc:AlternateContent>
    </p:spTree>
    <p:extLst>
      <p:ext uri="{BB962C8B-B14F-4D97-AF65-F5344CB8AC3E}">
        <p14:creationId xmlns:p14="http://schemas.microsoft.com/office/powerpoint/2010/main" val="545685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071B7A-3F76-4AD4-98E5-FC9A09B9902F}"/>
              </a:ext>
            </a:extLst>
          </p:cNvPr>
          <p:cNvSpPr txBox="1"/>
          <p:nvPr/>
        </p:nvSpPr>
        <p:spPr>
          <a:xfrm>
            <a:off x="786585" y="918472"/>
            <a:ext cx="10618830" cy="5021055"/>
          </a:xfrm>
          <a:prstGeom prst="rect">
            <a:avLst/>
          </a:prstGeom>
          <a:noFill/>
        </p:spPr>
        <p:txBody>
          <a:bodyPr wrap="square" rtlCol="0">
            <a:spAutoFit/>
          </a:bodyPr>
          <a:lstStyle/>
          <a:p>
            <a:pPr algn="just">
              <a:lnSpc>
                <a:spcPct val="150000"/>
              </a:lnSpc>
            </a:pPr>
            <a:r>
              <a:rPr lang="en-US" sz="2400" dirty="0">
                <a:solidFill>
                  <a:srgbClr val="FF0000"/>
                </a:solidFill>
              </a:rPr>
              <a:t>Example</a:t>
            </a:r>
          </a:p>
          <a:p>
            <a:pPr algn="just">
              <a:lnSpc>
                <a:spcPct val="150000"/>
              </a:lnSpc>
            </a:pPr>
            <a:endParaRPr lang="en-US" sz="2400" dirty="0"/>
          </a:p>
          <a:p>
            <a:pPr algn="just">
              <a:lnSpc>
                <a:spcPct val="150000"/>
              </a:lnSpc>
            </a:pPr>
            <a:r>
              <a:rPr lang="en-GB" sz="2400" dirty="0"/>
              <a:t>5- A 5.0-mol sample of an ideal gas (C</a:t>
            </a:r>
            <a:r>
              <a:rPr lang="en-GB" sz="2400" baseline="-25000" dirty="0"/>
              <a:t>V </a:t>
            </a:r>
            <a:r>
              <a:rPr lang="en-GB" sz="2400" dirty="0"/>
              <a:t> = 3/2 R) is initially at 10 </a:t>
            </a:r>
            <a:r>
              <a:rPr lang="en-GB" sz="2400" dirty="0" err="1"/>
              <a:t>atm</a:t>
            </a:r>
            <a:r>
              <a:rPr lang="en-GB" sz="2400" dirty="0"/>
              <a:t> pressure and 300 K. What is the entropy change if the gas heated to 500 K (a) at constant volume, (b) at constant pressure</a:t>
            </a:r>
            <a:r>
              <a:rPr lang="en-US" sz="2400" dirty="0"/>
              <a:t>.</a:t>
            </a:r>
          </a:p>
          <a:p>
            <a:pPr algn="just">
              <a:lnSpc>
                <a:spcPct val="150000"/>
              </a:lnSpc>
            </a:pPr>
            <a:endParaRPr lang="en-US" sz="2400" dirty="0"/>
          </a:p>
          <a:p>
            <a:pPr algn="just">
              <a:lnSpc>
                <a:spcPct val="150000"/>
              </a:lnSpc>
            </a:pPr>
            <a:r>
              <a:rPr lang="en-US" sz="2400" dirty="0"/>
              <a:t>6- A 250-g sample of water at 80 </a:t>
            </a:r>
            <a:r>
              <a:rPr lang="en-US" sz="2400" dirty="0">
                <a:ea typeface="Yu Gothic UI Semilight" panose="020B0400000000000000" pitchFamily="34" charset="-128"/>
              </a:rPr>
              <a:t>℃ is mixed with 250 g of water at 10 ℃. Find the entropy changes for (a) the hot water, (b) the cool water and (c) the system. (C</a:t>
            </a:r>
            <a:r>
              <a:rPr lang="en-US" sz="2400" baseline="-25000" dirty="0">
                <a:ea typeface="Yu Gothic UI Semilight" panose="020B0400000000000000" pitchFamily="34" charset="-128"/>
              </a:rPr>
              <a:t>P</a:t>
            </a:r>
            <a:r>
              <a:rPr lang="en-US" sz="2400" dirty="0">
                <a:ea typeface="Yu Gothic UI Semilight" panose="020B0400000000000000" pitchFamily="34" charset="-128"/>
              </a:rPr>
              <a:t> of water is 75.31 J K</a:t>
            </a:r>
            <a:r>
              <a:rPr lang="en-US" sz="2400" baseline="30000" dirty="0">
                <a:ea typeface="Yu Gothic UI Semilight" panose="020B0400000000000000" pitchFamily="34" charset="-128"/>
              </a:rPr>
              <a:t>-1 </a:t>
            </a:r>
            <a:r>
              <a:rPr lang="en-US" sz="2400" dirty="0">
                <a:ea typeface="Yu Gothic UI Semilight" panose="020B0400000000000000" pitchFamily="34" charset="-128"/>
              </a:rPr>
              <a:t>mol</a:t>
            </a:r>
            <a:r>
              <a:rPr lang="en-US" sz="2400" baseline="30000" dirty="0">
                <a:ea typeface="Yu Gothic UI Semilight" panose="020B0400000000000000" pitchFamily="34" charset="-128"/>
              </a:rPr>
              <a:t>-1</a:t>
            </a:r>
            <a:r>
              <a:rPr lang="en-US" sz="2400" dirty="0">
                <a:ea typeface="Yu Gothic UI Semilight" panose="020B0400000000000000" pitchFamily="34" charset="-128"/>
              </a:rPr>
              <a:t>)</a:t>
            </a:r>
          </a:p>
        </p:txBody>
      </p:sp>
    </p:spTree>
    <p:extLst>
      <p:ext uri="{BB962C8B-B14F-4D97-AF65-F5344CB8AC3E}">
        <p14:creationId xmlns:p14="http://schemas.microsoft.com/office/powerpoint/2010/main" val="2970949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1E556D-D773-49CE-98A6-5EF42A40C0E8}"/>
              </a:ext>
            </a:extLst>
          </p:cNvPr>
          <p:cNvSpPr/>
          <p:nvPr/>
        </p:nvSpPr>
        <p:spPr>
          <a:xfrm>
            <a:off x="900953" y="1153772"/>
            <a:ext cx="10390094" cy="3913059"/>
          </a:xfrm>
          <a:prstGeom prst="rect">
            <a:avLst/>
          </a:prstGeom>
        </p:spPr>
        <p:txBody>
          <a:bodyPr wrap="square">
            <a:spAutoFit/>
          </a:bodyPr>
          <a:lstStyle/>
          <a:p>
            <a:pPr algn="just">
              <a:lnSpc>
                <a:spcPct val="150000"/>
              </a:lnSpc>
            </a:pPr>
            <a:r>
              <a:rPr lang="en-US" sz="2400" dirty="0">
                <a:ea typeface="Yu Gothic UI Semilight" panose="020B0400000000000000" pitchFamily="34" charset="-128"/>
              </a:rPr>
              <a:t>7- For a certain ideal gas C</a:t>
            </a:r>
            <a:r>
              <a:rPr lang="en-US" sz="2400" baseline="-25000" dirty="0">
                <a:ea typeface="Yu Gothic UI Semilight" panose="020B0400000000000000" pitchFamily="34" charset="-128"/>
              </a:rPr>
              <a:t>P </a:t>
            </a:r>
            <a:r>
              <a:rPr lang="en-US" sz="2400" dirty="0">
                <a:ea typeface="Yu Gothic UI Semilight" panose="020B0400000000000000" pitchFamily="34" charset="-128"/>
              </a:rPr>
              <a:t>= 2.5 R ( J K</a:t>
            </a:r>
            <a:r>
              <a:rPr lang="en-US" sz="2400" baseline="30000" dirty="0">
                <a:ea typeface="Yu Gothic UI Semilight" panose="020B0400000000000000" pitchFamily="34" charset="-128"/>
              </a:rPr>
              <a:t>-1</a:t>
            </a:r>
            <a:r>
              <a:rPr lang="en-US" sz="2400" dirty="0">
                <a:ea typeface="Yu Gothic UI Semilight" panose="020B0400000000000000" pitchFamily="34" charset="-128"/>
              </a:rPr>
              <a:t> mol</a:t>
            </a:r>
            <a:r>
              <a:rPr lang="en-US" sz="2400" baseline="30000" dirty="0">
                <a:ea typeface="Yu Gothic UI Semilight" panose="020B0400000000000000" pitchFamily="34" charset="-128"/>
              </a:rPr>
              <a:t>-1</a:t>
            </a:r>
            <a:r>
              <a:rPr lang="en-US" sz="2400" dirty="0">
                <a:ea typeface="Yu Gothic UI Semilight" panose="020B0400000000000000" pitchFamily="34" charset="-128"/>
              </a:rPr>
              <a:t>) . calculate the change in entropy suffered by 3 moles of the gas on being cooled from 600 to 300 K at constant volume.</a:t>
            </a:r>
          </a:p>
          <a:p>
            <a:pPr algn="just">
              <a:lnSpc>
                <a:spcPct val="150000"/>
              </a:lnSpc>
            </a:pPr>
            <a:endParaRPr lang="en-US" sz="2400" dirty="0">
              <a:ea typeface="Yu Gothic UI Semilight" panose="020B0400000000000000" pitchFamily="34" charset="-128"/>
            </a:endParaRPr>
          </a:p>
          <a:p>
            <a:pPr algn="just">
              <a:lnSpc>
                <a:spcPct val="150000"/>
              </a:lnSpc>
            </a:pPr>
            <a:r>
              <a:rPr lang="en-US" sz="2400" dirty="0">
                <a:ea typeface="Yu Gothic UI Semilight" panose="020B0400000000000000" pitchFamily="34" charset="-128"/>
              </a:rPr>
              <a:t>8- Calculate ∆S when 1 mole of water H</a:t>
            </a:r>
            <a:r>
              <a:rPr lang="en-US" sz="2400" baseline="-25000" dirty="0">
                <a:ea typeface="Yu Gothic UI Semilight" panose="020B0400000000000000" pitchFamily="34" charset="-128"/>
              </a:rPr>
              <a:t>2</a:t>
            </a:r>
            <a:r>
              <a:rPr lang="en-US" sz="2400" dirty="0">
                <a:ea typeface="Yu Gothic UI Semilight" panose="020B0400000000000000" pitchFamily="34" charset="-128"/>
              </a:rPr>
              <a:t>O is heated from 263 to 283 K at 1 atm where C</a:t>
            </a:r>
            <a:r>
              <a:rPr lang="en-US" sz="2400" baseline="-25000" dirty="0">
                <a:ea typeface="Yu Gothic UI Semilight" panose="020B0400000000000000" pitchFamily="34" charset="-128"/>
              </a:rPr>
              <a:t>P</a:t>
            </a:r>
            <a:r>
              <a:rPr lang="en-US" sz="2400" dirty="0">
                <a:ea typeface="Yu Gothic UI Semilight" panose="020B0400000000000000" pitchFamily="34" charset="-128"/>
              </a:rPr>
              <a:t> (ice) = 2.09 + 0.126T ( J K</a:t>
            </a:r>
            <a:r>
              <a:rPr lang="en-US" sz="2400" baseline="30000" dirty="0">
                <a:ea typeface="Yu Gothic UI Semilight" panose="020B0400000000000000" pitchFamily="34" charset="-128"/>
              </a:rPr>
              <a:t>-1</a:t>
            </a:r>
            <a:r>
              <a:rPr lang="en-US" sz="2400" dirty="0">
                <a:ea typeface="Yu Gothic UI Semilight" panose="020B0400000000000000" pitchFamily="34" charset="-128"/>
              </a:rPr>
              <a:t> mol</a:t>
            </a:r>
            <a:r>
              <a:rPr lang="en-US" sz="2400" baseline="30000" dirty="0">
                <a:ea typeface="Yu Gothic UI Semilight" panose="020B0400000000000000" pitchFamily="34" charset="-128"/>
              </a:rPr>
              <a:t>-1</a:t>
            </a:r>
            <a:r>
              <a:rPr lang="en-US" sz="2400" dirty="0">
                <a:ea typeface="Yu Gothic UI Semilight" panose="020B0400000000000000" pitchFamily="34" charset="-128"/>
              </a:rPr>
              <a:t>) , ∆H</a:t>
            </a:r>
            <a:r>
              <a:rPr lang="en-US" sz="2400" baseline="-25000" dirty="0">
                <a:ea typeface="Yu Gothic UI Semilight" panose="020B0400000000000000" pitchFamily="34" charset="-128"/>
              </a:rPr>
              <a:t>f</a:t>
            </a:r>
            <a:r>
              <a:rPr lang="en-US" sz="2400" dirty="0">
                <a:ea typeface="Yu Gothic UI Semilight" panose="020B0400000000000000" pitchFamily="34" charset="-128"/>
              </a:rPr>
              <a:t> = 6.01 kJ mol</a:t>
            </a:r>
            <a:r>
              <a:rPr lang="en-US" sz="2400" baseline="30000" dirty="0">
                <a:ea typeface="Yu Gothic UI Semilight" panose="020B0400000000000000" pitchFamily="34" charset="-128"/>
              </a:rPr>
              <a:t>-1</a:t>
            </a:r>
            <a:r>
              <a:rPr lang="en-US" sz="2400" dirty="0">
                <a:ea typeface="Yu Gothic UI Semilight" panose="020B0400000000000000" pitchFamily="34" charset="-128"/>
              </a:rPr>
              <a:t> and C</a:t>
            </a:r>
            <a:r>
              <a:rPr lang="en-US" sz="2400" baseline="-25000" dirty="0">
                <a:ea typeface="Yu Gothic UI Semilight" panose="020B0400000000000000" pitchFamily="34" charset="-128"/>
              </a:rPr>
              <a:t>P</a:t>
            </a:r>
            <a:r>
              <a:rPr lang="en-US" sz="2400" dirty="0">
                <a:ea typeface="Yu Gothic UI Semilight" panose="020B0400000000000000" pitchFamily="34" charset="-128"/>
              </a:rPr>
              <a:t> (water) = 75.31 J K</a:t>
            </a:r>
            <a:r>
              <a:rPr lang="en-US" sz="2400" baseline="30000" dirty="0">
                <a:ea typeface="Yu Gothic UI Semilight" panose="020B0400000000000000" pitchFamily="34" charset="-128"/>
              </a:rPr>
              <a:t>-1 </a:t>
            </a:r>
            <a:r>
              <a:rPr lang="en-US" sz="2400" dirty="0">
                <a:ea typeface="Yu Gothic UI Semilight" panose="020B0400000000000000" pitchFamily="34" charset="-128"/>
              </a:rPr>
              <a:t>mol</a:t>
            </a:r>
            <a:r>
              <a:rPr lang="en-US" sz="2400" baseline="30000" dirty="0">
                <a:ea typeface="Yu Gothic UI Semilight" panose="020B0400000000000000" pitchFamily="34" charset="-128"/>
              </a:rPr>
              <a:t>-1</a:t>
            </a:r>
            <a:r>
              <a:rPr lang="en-US" sz="2400" dirty="0">
                <a:ea typeface="Yu Gothic UI Semilight" panose="020B0400000000000000" pitchFamily="34" charset="-128"/>
              </a:rPr>
              <a:t>.</a:t>
            </a:r>
            <a:endParaRPr lang="en-GB" sz="2400" dirty="0"/>
          </a:p>
        </p:txBody>
      </p:sp>
    </p:spTree>
    <p:extLst>
      <p:ext uri="{BB962C8B-B14F-4D97-AF65-F5344CB8AC3E}">
        <p14:creationId xmlns:p14="http://schemas.microsoft.com/office/powerpoint/2010/main" val="3007411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4DB2C9-8774-4D40-98FC-CE946A2D0448}"/>
              </a:ext>
            </a:extLst>
          </p:cNvPr>
          <p:cNvSpPr txBox="1"/>
          <p:nvPr/>
        </p:nvSpPr>
        <p:spPr>
          <a:xfrm>
            <a:off x="831680" y="843272"/>
            <a:ext cx="10528639" cy="3359061"/>
          </a:xfrm>
          <a:prstGeom prst="rect">
            <a:avLst/>
          </a:prstGeom>
          <a:noFill/>
        </p:spPr>
        <p:txBody>
          <a:bodyPr wrap="square" rtlCol="0">
            <a:spAutoFit/>
          </a:bodyPr>
          <a:lstStyle/>
          <a:p>
            <a:pPr algn="just">
              <a:lnSpc>
                <a:spcPct val="150000"/>
              </a:lnSpc>
            </a:pPr>
            <a:r>
              <a:rPr lang="en-US" sz="2400" dirty="0">
                <a:solidFill>
                  <a:srgbClr val="FF0000"/>
                </a:solidFill>
              </a:rPr>
              <a:t>Solved Example</a:t>
            </a:r>
          </a:p>
          <a:p>
            <a:pPr algn="just">
              <a:lnSpc>
                <a:spcPct val="150000"/>
              </a:lnSpc>
            </a:pPr>
            <a:endParaRPr lang="en-US" sz="2400" dirty="0"/>
          </a:p>
          <a:p>
            <a:pPr algn="just">
              <a:lnSpc>
                <a:spcPct val="150000"/>
              </a:lnSpc>
            </a:pPr>
            <a:r>
              <a:rPr lang="en-GB" sz="2400" dirty="0"/>
              <a:t>9- </a:t>
            </a:r>
            <a:r>
              <a:rPr lang="en-US" sz="2400" dirty="0"/>
              <a:t>Calculate the entropy change when argon at 25 </a:t>
            </a:r>
            <a:r>
              <a:rPr lang="en-US" sz="2400" dirty="0">
                <a:ea typeface="Yu Gothic UI Semilight" panose="020B0400000000000000" pitchFamily="34" charset="-128"/>
              </a:rPr>
              <a:t>℃ and 1.00 atm in a container of volume 500 cm</a:t>
            </a:r>
            <a:r>
              <a:rPr lang="en-US" sz="2400" baseline="30000" dirty="0">
                <a:ea typeface="Yu Gothic UI Semilight" panose="020B0400000000000000" pitchFamily="34" charset="-128"/>
              </a:rPr>
              <a:t>3</a:t>
            </a:r>
            <a:r>
              <a:rPr lang="en-US" sz="2400" dirty="0">
                <a:ea typeface="Yu Gothic UI Semilight" panose="020B0400000000000000" pitchFamily="34" charset="-128"/>
              </a:rPr>
              <a:t> and  is compressed to 50.0 cm</a:t>
            </a:r>
            <a:r>
              <a:rPr lang="en-US" sz="2400" baseline="30000" dirty="0">
                <a:ea typeface="Yu Gothic UI Semilight" panose="020B0400000000000000" pitchFamily="34" charset="-128"/>
              </a:rPr>
              <a:t>3 </a:t>
            </a:r>
            <a:r>
              <a:rPr lang="en-US" sz="2400" dirty="0">
                <a:ea typeface="Yu Gothic UI Semilight" panose="020B0400000000000000" pitchFamily="34" charset="-128"/>
              </a:rPr>
              <a:t>and is simultaneously cooled to        -25 ℃?  (</a:t>
            </a:r>
            <a:r>
              <a:rPr lang="en-US" sz="2400" dirty="0" err="1">
                <a:ea typeface="Yu Gothic UI Semilight" panose="020B0400000000000000" pitchFamily="34" charset="-128"/>
              </a:rPr>
              <a:t>C</a:t>
            </a:r>
            <a:r>
              <a:rPr lang="en-US" sz="2400" baseline="-25000" dirty="0" err="1">
                <a:ea typeface="Yu Gothic UI Semilight" panose="020B0400000000000000" pitchFamily="34" charset="-128"/>
              </a:rPr>
              <a:t>P,m</a:t>
            </a:r>
            <a:r>
              <a:rPr lang="en-US" sz="2400" dirty="0">
                <a:ea typeface="Yu Gothic UI Semilight" panose="020B0400000000000000" pitchFamily="34" charset="-128"/>
              </a:rPr>
              <a:t> of argon is 20.786 J K</a:t>
            </a:r>
            <a:r>
              <a:rPr lang="en-US" sz="2400" baseline="30000" dirty="0">
                <a:ea typeface="Yu Gothic UI Semilight" panose="020B0400000000000000" pitchFamily="34" charset="-128"/>
              </a:rPr>
              <a:t>-1</a:t>
            </a:r>
            <a:r>
              <a:rPr lang="en-US" sz="2400" dirty="0">
                <a:ea typeface="Yu Gothic UI Semilight" panose="020B0400000000000000" pitchFamily="34" charset="-128"/>
              </a:rPr>
              <a:t> mol</a:t>
            </a:r>
            <a:r>
              <a:rPr lang="en-US" sz="2400" baseline="30000" dirty="0">
                <a:ea typeface="Yu Gothic UI Semilight" panose="020B0400000000000000" pitchFamily="34" charset="-128"/>
              </a:rPr>
              <a:t>-1</a:t>
            </a:r>
            <a:r>
              <a:rPr lang="en-US" sz="2400" dirty="0">
                <a:ea typeface="Yu Gothic UI Semilight" panose="020B0400000000000000" pitchFamily="34" charset="-128"/>
              </a:rPr>
              <a:t>)</a:t>
            </a:r>
          </a:p>
          <a:p>
            <a:pPr algn="just">
              <a:lnSpc>
                <a:spcPct val="150000"/>
              </a:lnSpc>
            </a:pPr>
            <a:endParaRPr lang="en-US" sz="2400" dirty="0">
              <a:ea typeface="Yu Gothic UI Semilight" panose="020B0400000000000000" pitchFamily="34" charset="-128"/>
            </a:endParaRPr>
          </a:p>
        </p:txBody>
      </p:sp>
    </p:spTree>
    <p:extLst>
      <p:ext uri="{BB962C8B-B14F-4D97-AF65-F5344CB8AC3E}">
        <p14:creationId xmlns:p14="http://schemas.microsoft.com/office/powerpoint/2010/main" val="158281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461A7C1-CDDE-4B36-A671-6870D5091D76}"/>
                  </a:ext>
                </a:extLst>
              </p:cNvPr>
              <p:cNvSpPr/>
              <p:nvPr/>
            </p:nvSpPr>
            <p:spPr>
              <a:xfrm>
                <a:off x="708968" y="375754"/>
                <a:ext cx="11248570" cy="5761898"/>
              </a:xfrm>
              <a:prstGeom prst="rect">
                <a:avLst/>
              </a:prstGeom>
            </p:spPr>
            <p:txBody>
              <a:bodyPr wrap="square">
                <a:spAutoFit/>
              </a:bodyPr>
              <a:lstStyle/>
              <a:p>
                <a:pPr>
                  <a:lnSpc>
                    <a:spcPct val="150000"/>
                  </a:lnSpc>
                </a:pPr>
                <a:r>
                  <a:rPr lang="en-US" sz="2400" dirty="0">
                    <a:solidFill>
                      <a:srgbClr val="FF0000"/>
                    </a:solidFill>
                    <a:ea typeface="Yu Gothic UI Semilight" panose="020B0400000000000000" pitchFamily="34" charset="-128"/>
                  </a:rPr>
                  <a:t>Solution</a:t>
                </a:r>
              </a:p>
              <a:p>
                <a:pPr>
                  <a:lnSpc>
                    <a:spcPct val="150000"/>
                  </a:lnSpc>
                </a:pPr>
                <a:r>
                  <a:rPr lang="en-US" sz="2400" dirty="0">
                    <a:ea typeface="Yu Gothic UI Semilight" panose="020B0400000000000000" pitchFamily="34" charset="-128"/>
                  </a:rPr>
                  <a:t>500 cm</a:t>
                </a:r>
                <a:r>
                  <a:rPr lang="en-US" sz="2400" baseline="30000" dirty="0">
                    <a:ea typeface="Yu Gothic UI Semilight" panose="020B0400000000000000" pitchFamily="34" charset="-128"/>
                  </a:rPr>
                  <a:t>3</a:t>
                </a:r>
                <a:r>
                  <a:rPr lang="en-US" sz="2400" dirty="0">
                    <a:ea typeface="Yu Gothic UI Semilight" panose="020B0400000000000000" pitchFamily="34" charset="-128"/>
                  </a:rPr>
                  <a:t> </a:t>
                </a:r>
                <a:r>
                  <a:rPr lang="en-US" sz="2400" dirty="0">
                    <a:solidFill>
                      <a:srgbClr val="00B050"/>
                    </a:solidFill>
                    <a:ea typeface="Yu Gothic UI Semilight" panose="020B0400000000000000" pitchFamily="34" charset="-128"/>
                  </a:rPr>
                  <a:t>converted to </a:t>
                </a:r>
                <a:r>
                  <a:rPr lang="en-US" sz="2400" dirty="0">
                    <a:ea typeface="Yu Gothic UI Semilight" panose="020B0400000000000000" pitchFamily="34" charset="-128"/>
                  </a:rPr>
                  <a:t>0.05 L and 50 cm</a:t>
                </a:r>
                <a:r>
                  <a:rPr lang="en-US" sz="2400" baseline="30000" dirty="0">
                    <a:ea typeface="Yu Gothic UI Semilight" panose="020B0400000000000000" pitchFamily="34" charset="-128"/>
                  </a:rPr>
                  <a:t>3</a:t>
                </a:r>
                <a:r>
                  <a:rPr lang="en-US" sz="2400" dirty="0">
                    <a:ea typeface="Yu Gothic UI Semilight" panose="020B0400000000000000" pitchFamily="34" charset="-128"/>
                  </a:rPr>
                  <a:t> </a:t>
                </a:r>
                <a:r>
                  <a:rPr lang="en-US" sz="2400" dirty="0">
                    <a:solidFill>
                      <a:srgbClr val="00B050"/>
                    </a:solidFill>
                    <a:ea typeface="Yu Gothic UI Semilight" panose="020B0400000000000000" pitchFamily="34" charset="-128"/>
                  </a:rPr>
                  <a:t>converted to </a:t>
                </a:r>
                <a:r>
                  <a:rPr lang="en-US" sz="2400" dirty="0">
                    <a:ea typeface="Yu Gothic UI Semilight" panose="020B0400000000000000" pitchFamily="34" charset="-128"/>
                  </a:rPr>
                  <a:t>0.05 L</a:t>
                </a:r>
              </a:p>
              <a:p>
                <a:pPr>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𝑃𝑉</m:t>
                          </m:r>
                        </m:num>
                        <m:den>
                          <m:r>
                            <a:rPr lang="en-US" sz="2000" i="1">
                              <a:latin typeface="Cambria Math" panose="02040503050406030204" pitchFamily="18" charset="0"/>
                            </a:rPr>
                            <m:t>𝑅𝑇</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0</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0</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5</m:t>
                          </m:r>
                        </m:num>
                        <m:den>
                          <m:r>
                            <a:rPr lang="en-US" sz="2000" i="1">
                              <a:latin typeface="Cambria Math" panose="02040503050406030204" pitchFamily="18" charset="0"/>
                            </a:rPr>
                            <m:t>0</m:t>
                          </m:r>
                          <m:r>
                            <a:rPr lang="en-US" sz="2000" i="1">
                              <a:latin typeface="Cambria Math" panose="02040503050406030204" pitchFamily="18" charset="0"/>
                            </a:rPr>
                            <m:t>.</m:t>
                          </m:r>
                          <m:r>
                            <a:rPr lang="en-US" sz="2000" i="1">
                              <a:latin typeface="Cambria Math" panose="02040503050406030204" pitchFamily="18" charset="0"/>
                            </a:rPr>
                            <m:t>082</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298</m:t>
                          </m:r>
                        </m:den>
                      </m:f>
                      <m:r>
                        <a:rPr lang="en-US" sz="2000" i="1">
                          <a:latin typeface="Cambria Math" panose="02040503050406030204" pitchFamily="18" charset="0"/>
                        </a:rPr>
                        <m:t>=</m:t>
                      </m:r>
                      <m:r>
                        <a:rPr lang="en-US" sz="2000" i="1">
                          <a:latin typeface="Cambria Math" panose="02040503050406030204" pitchFamily="18" charset="0"/>
                        </a:rPr>
                        <m:t>0</m:t>
                      </m:r>
                      <m:r>
                        <a:rPr lang="en-US" sz="2000" i="1">
                          <a:latin typeface="Cambria Math" panose="02040503050406030204" pitchFamily="18" charset="0"/>
                        </a:rPr>
                        <m:t>.</m:t>
                      </m:r>
                      <m:r>
                        <a:rPr lang="en-US" sz="2000" i="1">
                          <a:latin typeface="Cambria Math" panose="02040503050406030204" pitchFamily="18" charset="0"/>
                        </a:rPr>
                        <m:t>0204</m:t>
                      </m:r>
                      <m:r>
                        <a:rPr lang="en-US" sz="2000" i="1">
                          <a:latin typeface="Cambria Math" panose="02040503050406030204" pitchFamily="18" charset="0"/>
                        </a:rPr>
                        <m:t> </m:t>
                      </m:r>
                      <m:r>
                        <a:rPr lang="en-US" sz="2000" i="1">
                          <a:latin typeface="Cambria Math" panose="02040503050406030204" pitchFamily="18" charset="0"/>
                        </a:rPr>
                        <m:t>𝑚𝑜𝑙</m:t>
                      </m:r>
                    </m:oMath>
                  </m:oMathPara>
                </a14:m>
                <a:endParaRPr lang="en-US" sz="2000" dirty="0"/>
              </a:p>
              <a:p>
                <a:pPr>
                  <a:lnSpc>
                    <a:spcPct val="150000"/>
                  </a:lnSpc>
                </a:pPr>
                <a:r>
                  <a:rPr lang="en-GB" sz="2400" dirty="0">
                    <a:solidFill>
                      <a:srgbClr val="0070C0"/>
                    </a:solidFill>
                  </a:rPr>
                  <a:t>step 1 reversible isothermal compression</a:t>
                </a:r>
              </a:p>
              <a:p>
                <a:pPr>
                  <a:lnSpc>
                    <a:spcPct val="150000"/>
                  </a:lnSpc>
                </a:pPr>
                <a14:m>
                  <m:oMathPara xmlns:m="http://schemas.openxmlformats.org/officeDocument/2006/math">
                    <m:oMathParaPr>
                      <m:jc m:val="left"/>
                    </m:oMathParaPr>
                    <m:oMath xmlns:m="http://schemas.openxmlformats.org/officeDocument/2006/math">
                      <m:sSub>
                        <m:sSubPr>
                          <m:ctrlPr>
                            <a:rPr lang="en-US" sz="2000" i="1">
                              <a:solidFill>
                                <a:srgbClr val="FF0000"/>
                              </a:solidFill>
                              <a:latin typeface="Cambria Math" panose="02040503050406030204" pitchFamily="18" charset="0"/>
                              <a:ea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𝑆</m:t>
                          </m:r>
                        </m:e>
                        <m:sub>
                          <m:r>
                            <a:rPr lang="en-US" sz="2000" i="1">
                              <a:solidFill>
                                <a:srgbClr val="FF0000"/>
                              </a:solidFill>
                              <a:latin typeface="Cambria Math" panose="02040503050406030204" pitchFamily="18" charset="0"/>
                              <a:ea typeface="Cambria Math" panose="02040503050406030204" pitchFamily="18" charset="0"/>
                            </a:rPr>
                            <m:t>𝑠𝑦𝑠</m:t>
                          </m:r>
                        </m:sub>
                      </m:sSub>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𝑛𝑅</m:t>
                      </m:r>
                      <m:func>
                        <m:funcPr>
                          <m:ctrlPr>
                            <a:rPr lang="en-US" sz="2000" i="1">
                              <a:solidFill>
                                <a:srgbClr val="FF0000"/>
                              </a:solidFill>
                              <a:latin typeface="Cambria Math" panose="02040503050406030204" pitchFamily="18" charset="0"/>
                              <a:ea typeface="Cambria Math" panose="02040503050406030204" pitchFamily="18" charset="0"/>
                            </a:rPr>
                          </m:ctrlPr>
                        </m:funcPr>
                        <m:fName>
                          <m:r>
                            <m:rPr>
                              <m:sty m:val="p"/>
                            </m:rPr>
                            <a:rPr lang="en-US" sz="2000">
                              <a:solidFill>
                                <a:srgbClr val="FF0000"/>
                              </a:solidFill>
                              <a:latin typeface="Cambria Math" panose="02040503050406030204" pitchFamily="18" charset="0"/>
                              <a:ea typeface="Cambria Math" panose="02040503050406030204" pitchFamily="18" charset="0"/>
                            </a:rPr>
                            <m:t>ln</m:t>
                          </m:r>
                        </m:fName>
                        <m:e>
                          <m:d>
                            <m:dPr>
                              <m:ctrlPr>
                                <a:rPr lang="en-US" sz="2000" i="1">
                                  <a:solidFill>
                                    <a:srgbClr val="FF0000"/>
                                  </a:solidFill>
                                  <a:latin typeface="Cambria Math" panose="02040503050406030204" pitchFamily="18" charset="0"/>
                                  <a:ea typeface="Cambria Math" panose="02040503050406030204" pitchFamily="18" charset="0"/>
                                </a:rPr>
                              </m:ctrlPr>
                            </m:dPr>
                            <m:e>
                              <m:f>
                                <m:fPr>
                                  <m:ctrlPr>
                                    <a:rPr lang="en-US" sz="2000" i="1">
                                      <a:solidFill>
                                        <a:srgbClr val="FF0000"/>
                                      </a:solidFill>
                                      <a:latin typeface="Cambria Math" panose="02040503050406030204" pitchFamily="18" charset="0"/>
                                      <a:ea typeface="Cambria Math" panose="02040503050406030204" pitchFamily="18" charset="0"/>
                                    </a:rPr>
                                  </m:ctrlPr>
                                </m:fPr>
                                <m:num>
                                  <m:sSub>
                                    <m:sSubPr>
                                      <m:ctrlPr>
                                        <a:rPr lang="en-US" sz="2000" i="1">
                                          <a:solidFill>
                                            <a:srgbClr val="FF0000"/>
                                          </a:solidFill>
                                          <a:latin typeface="Cambria Math" panose="02040503050406030204" pitchFamily="18" charset="0"/>
                                          <a:ea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𝑉</m:t>
                                      </m:r>
                                    </m:e>
                                    <m:sub>
                                      <m:r>
                                        <a:rPr lang="en-US" sz="2000" i="1">
                                          <a:solidFill>
                                            <a:srgbClr val="FF0000"/>
                                          </a:solidFill>
                                          <a:latin typeface="Cambria Math" panose="02040503050406030204" pitchFamily="18" charset="0"/>
                                          <a:ea typeface="Cambria Math" panose="02040503050406030204" pitchFamily="18" charset="0"/>
                                        </a:rPr>
                                        <m:t>2</m:t>
                                      </m:r>
                                    </m:sub>
                                  </m:sSub>
                                </m:num>
                                <m:den>
                                  <m:sSub>
                                    <m:sSubPr>
                                      <m:ctrlPr>
                                        <a:rPr lang="en-US" sz="2000" i="1">
                                          <a:solidFill>
                                            <a:srgbClr val="FF0000"/>
                                          </a:solidFill>
                                          <a:latin typeface="Cambria Math" panose="02040503050406030204" pitchFamily="18" charset="0"/>
                                          <a:ea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𝑉</m:t>
                                      </m:r>
                                    </m:e>
                                    <m:sub>
                                      <m:r>
                                        <a:rPr lang="en-US" sz="2000" i="1">
                                          <a:solidFill>
                                            <a:srgbClr val="FF0000"/>
                                          </a:solidFill>
                                          <a:latin typeface="Cambria Math" panose="02040503050406030204" pitchFamily="18" charset="0"/>
                                          <a:ea typeface="Cambria Math" panose="02040503050406030204" pitchFamily="18" charset="0"/>
                                        </a:rPr>
                                        <m:t>1</m:t>
                                      </m:r>
                                    </m:sub>
                                  </m:sSub>
                                </m:den>
                              </m:f>
                            </m:e>
                          </m:d>
                        </m:e>
                      </m:func>
                      <m:r>
                        <a:rPr lang="en-US" sz="2000" i="1" smtClean="0">
                          <a:solidFill>
                            <a:schemeClr val="tx1"/>
                          </a:solidFill>
                          <a:latin typeface="Cambria Math" panose="02040503050406030204" pitchFamily="18" charset="0"/>
                          <a:ea typeface="Cambria Math" panose="02040503050406030204" pitchFamily="18" charset="0"/>
                        </a:rPr>
                        <m:t>=</m:t>
                      </m:r>
                      <m:r>
                        <a:rPr lang="en-US" sz="2000" i="1" smtClean="0">
                          <a:solidFill>
                            <a:schemeClr val="tx1"/>
                          </a:solidFill>
                          <a:latin typeface="Cambria Math" panose="02040503050406030204" pitchFamily="18" charset="0"/>
                          <a:ea typeface="Cambria Math" panose="02040503050406030204" pitchFamily="18" charset="0"/>
                        </a:rPr>
                        <m:t>0</m:t>
                      </m:r>
                      <m:r>
                        <a:rPr lang="en-US" sz="2000" i="1" smtClean="0">
                          <a:solidFill>
                            <a:schemeClr val="tx1"/>
                          </a:solidFill>
                          <a:latin typeface="Cambria Math" panose="02040503050406030204" pitchFamily="18" charset="0"/>
                          <a:ea typeface="Cambria Math" panose="02040503050406030204" pitchFamily="18" charset="0"/>
                        </a:rPr>
                        <m:t>.</m:t>
                      </m:r>
                      <m:r>
                        <a:rPr lang="en-US" sz="2000" i="1" smtClean="0">
                          <a:solidFill>
                            <a:schemeClr val="tx1"/>
                          </a:solidFill>
                          <a:latin typeface="Cambria Math" panose="02040503050406030204" pitchFamily="18" charset="0"/>
                          <a:ea typeface="Cambria Math" panose="02040503050406030204" pitchFamily="18" charset="0"/>
                        </a:rPr>
                        <m:t>0204</m:t>
                      </m:r>
                      <m:r>
                        <a:rPr lang="en-US" sz="2000" i="1" smtClean="0">
                          <a:solidFill>
                            <a:schemeClr val="tx1"/>
                          </a:solidFill>
                          <a:latin typeface="Cambria Math" panose="02040503050406030204" pitchFamily="18" charset="0"/>
                          <a:ea typeface="Cambria Math" panose="02040503050406030204" pitchFamily="18" charset="0"/>
                        </a:rPr>
                        <m:t>×</m:t>
                      </m:r>
                      <m:r>
                        <a:rPr lang="en-US" sz="2000" i="1" smtClean="0">
                          <a:solidFill>
                            <a:schemeClr val="tx1"/>
                          </a:solidFill>
                          <a:latin typeface="Cambria Math" panose="02040503050406030204" pitchFamily="18" charset="0"/>
                          <a:ea typeface="Cambria Math" panose="02040503050406030204" pitchFamily="18" charset="0"/>
                        </a:rPr>
                        <m:t>8</m:t>
                      </m:r>
                      <m:r>
                        <a:rPr lang="en-US" sz="2000" i="1" smtClean="0">
                          <a:solidFill>
                            <a:schemeClr val="tx1"/>
                          </a:solidFill>
                          <a:latin typeface="Cambria Math" panose="02040503050406030204" pitchFamily="18" charset="0"/>
                          <a:ea typeface="Cambria Math" panose="02040503050406030204" pitchFamily="18" charset="0"/>
                        </a:rPr>
                        <m:t>.</m:t>
                      </m:r>
                      <m:r>
                        <a:rPr lang="en-US" sz="2000" i="1" smtClean="0">
                          <a:solidFill>
                            <a:schemeClr val="tx1"/>
                          </a:solidFill>
                          <a:latin typeface="Cambria Math" panose="02040503050406030204" pitchFamily="18" charset="0"/>
                          <a:ea typeface="Cambria Math" panose="02040503050406030204" pitchFamily="18" charset="0"/>
                        </a:rPr>
                        <m:t>314</m:t>
                      </m:r>
                      <m:r>
                        <a:rPr lang="en-US" sz="2000" i="1" smtClean="0">
                          <a:solidFill>
                            <a:schemeClr val="tx1"/>
                          </a:solidFill>
                          <a:latin typeface="Cambria Math" panose="02040503050406030204" pitchFamily="18" charset="0"/>
                          <a:ea typeface="Cambria Math" panose="02040503050406030204" pitchFamily="18" charset="0"/>
                        </a:rPr>
                        <m:t>×</m:t>
                      </m:r>
                      <m:func>
                        <m:funcPr>
                          <m:ctrlPr>
                            <a:rPr lang="en-US" sz="2000" i="1">
                              <a:solidFill>
                                <a:schemeClr val="tx1"/>
                              </a:solidFill>
                              <a:latin typeface="Cambria Math" panose="02040503050406030204" pitchFamily="18" charset="0"/>
                              <a:ea typeface="Cambria Math" panose="02040503050406030204" pitchFamily="18" charset="0"/>
                            </a:rPr>
                          </m:ctrlPr>
                        </m:funcPr>
                        <m:fName>
                          <m:r>
                            <m:rPr>
                              <m:sty m:val="p"/>
                            </m:rPr>
                            <a:rPr lang="en-US" sz="2000">
                              <a:solidFill>
                                <a:schemeClr val="tx1"/>
                              </a:solidFill>
                              <a:latin typeface="Cambria Math" panose="02040503050406030204" pitchFamily="18" charset="0"/>
                              <a:ea typeface="Cambria Math" panose="02040503050406030204" pitchFamily="18" charset="0"/>
                            </a:rPr>
                            <m:t>ln</m:t>
                          </m:r>
                        </m:fName>
                        <m:e>
                          <m:d>
                            <m:dPr>
                              <m:ctrlPr>
                                <a:rPr lang="en-US" sz="2000" i="1">
                                  <a:solidFill>
                                    <a:schemeClr val="tx1"/>
                                  </a:solidFill>
                                  <a:latin typeface="Cambria Math" panose="02040503050406030204" pitchFamily="18" charset="0"/>
                                  <a:ea typeface="Cambria Math" panose="02040503050406030204" pitchFamily="18" charset="0"/>
                                </a:rPr>
                              </m:ctrlPr>
                            </m:dPr>
                            <m:e>
                              <m:f>
                                <m:fPr>
                                  <m:ctrlPr>
                                    <a:rPr lang="en-US" sz="2000" i="1">
                                      <a:solidFill>
                                        <a:schemeClr val="tx1"/>
                                      </a:solidFill>
                                      <a:latin typeface="Cambria Math" panose="02040503050406030204" pitchFamily="18" charset="0"/>
                                      <a:ea typeface="Cambria Math" panose="02040503050406030204" pitchFamily="18" charset="0"/>
                                    </a:rPr>
                                  </m:ctrlPr>
                                </m:fPr>
                                <m:num>
                                  <m:r>
                                    <a:rPr lang="en-US" sz="2000" i="1">
                                      <a:solidFill>
                                        <a:schemeClr val="tx1"/>
                                      </a:solidFill>
                                      <a:latin typeface="Cambria Math" panose="02040503050406030204" pitchFamily="18" charset="0"/>
                                      <a:ea typeface="Cambria Math" panose="02040503050406030204" pitchFamily="18" charset="0"/>
                                    </a:rPr>
                                    <m:t>0</m:t>
                                  </m:r>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050</m:t>
                                  </m:r>
                                </m:num>
                                <m:den>
                                  <m:r>
                                    <a:rPr lang="en-US" sz="2000" i="1">
                                      <a:solidFill>
                                        <a:schemeClr val="tx1"/>
                                      </a:solidFill>
                                      <a:latin typeface="Cambria Math" panose="02040503050406030204" pitchFamily="18" charset="0"/>
                                      <a:ea typeface="Cambria Math" panose="02040503050406030204" pitchFamily="18" charset="0"/>
                                    </a:rPr>
                                    <m:t>0</m:t>
                                  </m:r>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500</m:t>
                                  </m:r>
                                </m:den>
                              </m:f>
                            </m:e>
                          </m:d>
                        </m:e>
                      </m:func>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0</m:t>
                      </m:r>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391</m:t>
                      </m:r>
                      <m:r>
                        <a:rPr lang="en-US" sz="2000" i="1">
                          <a:solidFill>
                            <a:schemeClr val="tx1"/>
                          </a:solidFill>
                          <a:latin typeface="Cambria Math" panose="02040503050406030204" pitchFamily="18" charset="0"/>
                          <a:ea typeface="Cambria Math" panose="02040503050406030204" pitchFamily="18" charset="0"/>
                        </a:rPr>
                        <m:t> </m:t>
                      </m:r>
                      <m:r>
                        <a:rPr lang="en-US" sz="2000" i="1">
                          <a:solidFill>
                            <a:schemeClr val="tx1"/>
                          </a:solidFill>
                          <a:latin typeface="Cambria Math" panose="02040503050406030204" pitchFamily="18" charset="0"/>
                          <a:ea typeface="Cambria Math" panose="02040503050406030204" pitchFamily="18" charset="0"/>
                        </a:rPr>
                        <m:t>𝐽</m:t>
                      </m:r>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𝐾</m:t>
                          </m:r>
                        </m:e>
                        <m:sup>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1</m:t>
                          </m:r>
                        </m:sup>
                      </m:sSup>
                    </m:oMath>
                  </m:oMathPara>
                </a14:m>
                <a:endParaRPr lang="en-US" sz="2400" dirty="0">
                  <a:solidFill>
                    <a:srgbClr val="FF0000"/>
                  </a:solidFill>
                  <a:ea typeface="Cambria Math" panose="02040503050406030204" pitchFamily="18" charset="0"/>
                </a:endParaRPr>
              </a:p>
              <a:p>
                <a:pPr>
                  <a:lnSpc>
                    <a:spcPct val="150000"/>
                  </a:lnSpc>
                </a:pPr>
                <a:r>
                  <a:rPr lang="en-US" sz="2400" dirty="0">
                    <a:solidFill>
                      <a:srgbClr val="0070C0"/>
                    </a:solidFill>
                  </a:rPr>
                  <a:t>step 2 reversible cooling at constant volume</a:t>
                </a:r>
              </a:p>
              <a:p>
                <a:pPr>
                  <a:lnSpc>
                    <a:spcPct val="150000"/>
                  </a:lnSpc>
                </a:pPr>
                <a14:m>
                  <m:oMathPara xmlns:m="http://schemas.openxmlformats.org/officeDocument/2006/math">
                    <m:oMathParaPr>
                      <m:jc m:val="left"/>
                    </m:oMathParaPr>
                    <m:oMath xmlns:m="http://schemas.openxmlformats.org/officeDocument/2006/math">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𝑆</m:t>
                      </m:r>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𝑛</m:t>
                      </m:r>
                      <m:sSub>
                        <m:sSubPr>
                          <m:ctrlPr>
                            <a:rPr lang="en-US" sz="2000" i="1">
                              <a:solidFill>
                                <a:srgbClr val="FF0000"/>
                              </a:solidFill>
                              <a:latin typeface="Cambria Math" panose="02040503050406030204" pitchFamily="18" charset="0"/>
                              <a:ea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𝐶</m:t>
                          </m:r>
                        </m:e>
                        <m:sub>
                          <m:r>
                            <a:rPr lang="en-US" sz="2000" i="1">
                              <a:solidFill>
                                <a:srgbClr val="FF0000"/>
                              </a:solidFill>
                              <a:latin typeface="Cambria Math" panose="02040503050406030204" pitchFamily="18" charset="0"/>
                              <a:ea typeface="Cambria Math" panose="02040503050406030204" pitchFamily="18" charset="0"/>
                            </a:rPr>
                            <m:t>𝑉</m:t>
                          </m:r>
                          <m:r>
                            <a:rPr lang="en-US" sz="2000" i="1">
                              <a:solidFill>
                                <a:srgbClr val="FF0000"/>
                              </a:solidFill>
                              <a:latin typeface="Cambria Math" panose="02040503050406030204" pitchFamily="18" charset="0"/>
                              <a:ea typeface="Cambria Math" panose="02040503050406030204" pitchFamily="18" charset="0"/>
                            </a:rPr>
                            <m:t>, </m:t>
                          </m:r>
                          <m:r>
                            <a:rPr lang="en-US" sz="2000" i="1">
                              <a:solidFill>
                                <a:srgbClr val="FF0000"/>
                              </a:solidFill>
                              <a:latin typeface="Cambria Math" panose="02040503050406030204" pitchFamily="18" charset="0"/>
                              <a:ea typeface="Cambria Math" panose="02040503050406030204" pitchFamily="18" charset="0"/>
                            </a:rPr>
                            <m:t>𝑚</m:t>
                          </m:r>
                        </m:sub>
                      </m:sSub>
                      <m:func>
                        <m:funcPr>
                          <m:ctrlPr>
                            <a:rPr lang="en-US" sz="2000" i="1">
                              <a:solidFill>
                                <a:srgbClr val="FF0000"/>
                              </a:solidFill>
                              <a:latin typeface="Cambria Math" panose="02040503050406030204" pitchFamily="18" charset="0"/>
                              <a:ea typeface="Cambria Math" panose="02040503050406030204" pitchFamily="18" charset="0"/>
                            </a:rPr>
                          </m:ctrlPr>
                        </m:funcPr>
                        <m:fName>
                          <m:r>
                            <m:rPr>
                              <m:sty m:val="p"/>
                            </m:rPr>
                            <a:rPr lang="en-US" sz="2000">
                              <a:solidFill>
                                <a:srgbClr val="FF0000"/>
                              </a:solidFill>
                              <a:latin typeface="Cambria Math" panose="02040503050406030204" pitchFamily="18" charset="0"/>
                              <a:ea typeface="Cambria Math" panose="02040503050406030204" pitchFamily="18" charset="0"/>
                            </a:rPr>
                            <m:t>ln</m:t>
                          </m:r>
                        </m:fName>
                        <m:e>
                          <m:d>
                            <m:dPr>
                              <m:ctrlPr>
                                <a:rPr lang="en-US" sz="2000" i="1">
                                  <a:solidFill>
                                    <a:srgbClr val="FF0000"/>
                                  </a:solidFill>
                                  <a:latin typeface="Cambria Math" panose="02040503050406030204" pitchFamily="18" charset="0"/>
                                  <a:ea typeface="Cambria Math" panose="02040503050406030204" pitchFamily="18" charset="0"/>
                                </a:rPr>
                              </m:ctrlPr>
                            </m:dPr>
                            <m:e>
                              <m:f>
                                <m:fPr>
                                  <m:ctrlPr>
                                    <a:rPr lang="en-US" sz="2000" i="1">
                                      <a:solidFill>
                                        <a:srgbClr val="FF0000"/>
                                      </a:solidFill>
                                      <a:latin typeface="Cambria Math" panose="02040503050406030204" pitchFamily="18" charset="0"/>
                                      <a:ea typeface="Cambria Math" panose="02040503050406030204" pitchFamily="18" charset="0"/>
                                    </a:rPr>
                                  </m:ctrlPr>
                                </m:fPr>
                                <m:num>
                                  <m:sSub>
                                    <m:sSubPr>
                                      <m:ctrlPr>
                                        <a:rPr lang="en-US" sz="2000" i="1">
                                          <a:solidFill>
                                            <a:srgbClr val="FF0000"/>
                                          </a:solidFill>
                                          <a:latin typeface="Cambria Math" panose="02040503050406030204" pitchFamily="18" charset="0"/>
                                          <a:ea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𝑇</m:t>
                                      </m:r>
                                    </m:e>
                                    <m:sub>
                                      <m:r>
                                        <a:rPr lang="en-US" sz="2000" i="1">
                                          <a:solidFill>
                                            <a:srgbClr val="FF0000"/>
                                          </a:solidFill>
                                          <a:latin typeface="Cambria Math" panose="02040503050406030204" pitchFamily="18" charset="0"/>
                                          <a:ea typeface="Cambria Math" panose="02040503050406030204" pitchFamily="18" charset="0"/>
                                        </a:rPr>
                                        <m:t>2</m:t>
                                      </m:r>
                                    </m:sub>
                                  </m:sSub>
                                </m:num>
                                <m:den>
                                  <m:sSub>
                                    <m:sSubPr>
                                      <m:ctrlPr>
                                        <a:rPr lang="en-US" sz="2000" i="1">
                                          <a:solidFill>
                                            <a:srgbClr val="FF0000"/>
                                          </a:solidFill>
                                          <a:latin typeface="Cambria Math" panose="02040503050406030204" pitchFamily="18" charset="0"/>
                                          <a:ea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𝑇</m:t>
                                      </m:r>
                                    </m:e>
                                    <m:sub>
                                      <m:r>
                                        <a:rPr lang="en-US" sz="2000" i="1">
                                          <a:solidFill>
                                            <a:srgbClr val="FF0000"/>
                                          </a:solidFill>
                                          <a:latin typeface="Cambria Math" panose="02040503050406030204" pitchFamily="18" charset="0"/>
                                          <a:ea typeface="Cambria Math" panose="02040503050406030204" pitchFamily="18" charset="0"/>
                                        </a:rPr>
                                        <m:t>1</m:t>
                                      </m:r>
                                    </m:sub>
                                  </m:sSub>
                                </m:den>
                              </m:f>
                            </m:e>
                          </m:d>
                        </m:e>
                      </m:func>
                      <m:r>
                        <a:rPr lang="en-US" sz="2000" i="1" smtClean="0">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𝑛</m:t>
                      </m:r>
                      <m:sSub>
                        <m:sSubPr>
                          <m:ctrlPr>
                            <a:rPr lang="en-US" sz="2000" i="1">
                              <a:solidFill>
                                <a:schemeClr val="tx1"/>
                              </a:solidFill>
                              <a:latin typeface="Cambria Math" panose="02040503050406030204" pitchFamily="18" charset="0"/>
                              <a:ea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𝐶</m:t>
                          </m:r>
                        </m:e>
                        <m:sub>
                          <m:r>
                            <a:rPr lang="en-US" sz="2000" i="1">
                              <a:solidFill>
                                <a:schemeClr val="tx1"/>
                              </a:solidFill>
                              <a:latin typeface="Cambria Math" panose="02040503050406030204" pitchFamily="18" charset="0"/>
                              <a:ea typeface="Cambria Math" panose="02040503050406030204" pitchFamily="18" charset="0"/>
                            </a:rPr>
                            <m:t>𝑃</m:t>
                          </m:r>
                          <m:r>
                            <a:rPr lang="en-US" sz="2000" i="1">
                              <a:solidFill>
                                <a:schemeClr val="tx1"/>
                              </a:solidFill>
                              <a:latin typeface="Cambria Math" panose="02040503050406030204" pitchFamily="18" charset="0"/>
                              <a:ea typeface="Cambria Math" panose="02040503050406030204" pitchFamily="18" charset="0"/>
                            </a:rPr>
                            <m:t>, </m:t>
                          </m:r>
                          <m:r>
                            <a:rPr lang="en-US" sz="2000" i="1">
                              <a:solidFill>
                                <a:schemeClr val="tx1"/>
                              </a:solidFill>
                              <a:latin typeface="Cambria Math" panose="02040503050406030204" pitchFamily="18" charset="0"/>
                              <a:ea typeface="Cambria Math" panose="02040503050406030204" pitchFamily="18" charset="0"/>
                            </a:rPr>
                            <m:t>𝑚</m:t>
                          </m:r>
                        </m:sub>
                      </m:sSub>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𝑅</m:t>
                      </m:r>
                      <m:r>
                        <a:rPr lang="en-US" sz="2000" i="1">
                          <a:solidFill>
                            <a:schemeClr val="tx1"/>
                          </a:solidFill>
                          <a:latin typeface="Cambria Math" panose="02040503050406030204" pitchFamily="18" charset="0"/>
                          <a:ea typeface="Cambria Math" panose="02040503050406030204" pitchFamily="18" charset="0"/>
                        </a:rPr>
                        <m:t>)</m:t>
                      </m:r>
                      <m:func>
                        <m:funcPr>
                          <m:ctrlPr>
                            <a:rPr lang="en-US" sz="2000" i="1">
                              <a:solidFill>
                                <a:schemeClr val="tx1"/>
                              </a:solidFill>
                              <a:latin typeface="Cambria Math" panose="02040503050406030204" pitchFamily="18" charset="0"/>
                              <a:ea typeface="Cambria Math" panose="02040503050406030204" pitchFamily="18" charset="0"/>
                            </a:rPr>
                          </m:ctrlPr>
                        </m:funcPr>
                        <m:fName>
                          <m:r>
                            <m:rPr>
                              <m:sty m:val="p"/>
                            </m:rPr>
                            <a:rPr lang="en-US" sz="2000">
                              <a:solidFill>
                                <a:schemeClr val="tx1"/>
                              </a:solidFill>
                              <a:latin typeface="Cambria Math" panose="02040503050406030204" pitchFamily="18" charset="0"/>
                              <a:ea typeface="Cambria Math" panose="02040503050406030204" pitchFamily="18" charset="0"/>
                            </a:rPr>
                            <m:t>ln</m:t>
                          </m:r>
                        </m:fName>
                        <m:e>
                          <m:d>
                            <m:dPr>
                              <m:ctrlPr>
                                <a:rPr lang="en-US" sz="2000" i="1">
                                  <a:solidFill>
                                    <a:schemeClr val="tx1"/>
                                  </a:solidFill>
                                  <a:latin typeface="Cambria Math" panose="02040503050406030204" pitchFamily="18" charset="0"/>
                                  <a:ea typeface="Cambria Math" panose="02040503050406030204" pitchFamily="18" charset="0"/>
                                </a:rPr>
                              </m:ctrlPr>
                            </m:dPr>
                            <m:e>
                              <m:f>
                                <m:fPr>
                                  <m:ctrlPr>
                                    <a:rPr lang="en-US" sz="2000" i="1">
                                      <a:solidFill>
                                        <a:schemeClr val="tx1"/>
                                      </a:solidFill>
                                      <a:latin typeface="Cambria Math" panose="02040503050406030204" pitchFamily="18" charset="0"/>
                                      <a:ea typeface="Cambria Math" panose="02040503050406030204" pitchFamily="18" charset="0"/>
                                    </a:rPr>
                                  </m:ctrlPr>
                                </m:fPr>
                                <m:num>
                                  <m:sSub>
                                    <m:sSubPr>
                                      <m:ctrlPr>
                                        <a:rPr lang="en-US" sz="2000" i="1">
                                          <a:solidFill>
                                            <a:schemeClr val="tx1"/>
                                          </a:solidFill>
                                          <a:latin typeface="Cambria Math" panose="02040503050406030204" pitchFamily="18" charset="0"/>
                                          <a:ea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𝑇</m:t>
                                      </m:r>
                                    </m:e>
                                    <m:sub>
                                      <m:r>
                                        <a:rPr lang="en-US" sz="2000" i="1">
                                          <a:solidFill>
                                            <a:schemeClr val="tx1"/>
                                          </a:solidFill>
                                          <a:latin typeface="Cambria Math" panose="02040503050406030204" pitchFamily="18" charset="0"/>
                                          <a:ea typeface="Cambria Math" panose="02040503050406030204" pitchFamily="18" charset="0"/>
                                        </a:rPr>
                                        <m:t>2</m:t>
                                      </m:r>
                                    </m:sub>
                                  </m:sSub>
                                </m:num>
                                <m:den>
                                  <m:sSub>
                                    <m:sSubPr>
                                      <m:ctrlPr>
                                        <a:rPr lang="en-US" sz="2000" i="1">
                                          <a:solidFill>
                                            <a:schemeClr val="tx1"/>
                                          </a:solidFill>
                                          <a:latin typeface="Cambria Math" panose="02040503050406030204" pitchFamily="18" charset="0"/>
                                          <a:ea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𝑇</m:t>
                                      </m:r>
                                    </m:e>
                                    <m:sub>
                                      <m:r>
                                        <a:rPr lang="en-US" sz="2000" i="1">
                                          <a:solidFill>
                                            <a:schemeClr val="tx1"/>
                                          </a:solidFill>
                                          <a:latin typeface="Cambria Math" panose="02040503050406030204" pitchFamily="18" charset="0"/>
                                          <a:ea typeface="Cambria Math" panose="02040503050406030204" pitchFamily="18" charset="0"/>
                                        </a:rPr>
                                        <m:t>1</m:t>
                                      </m:r>
                                    </m:sub>
                                  </m:sSub>
                                </m:den>
                              </m:f>
                            </m:e>
                          </m:d>
                        </m:e>
                      </m:func>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0</m:t>
                      </m:r>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0204</m:t>
                      </m:r>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20</m:t>
                      </m:r>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786</m:t>
                      </m:r>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8</m:t>
                      </m:r>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314</m:t>
                      </m:r>
                      <m:r>
                        <a:rPr lang="en-US" sz="2000" i="1">
                          <a:solidFill>
                            <a:schemeClr val="tx1"/>
                          </a:solidFill>
                          <a:latin typeface="Cambria Math" panose="02040503050406030204" pitchFamily="18" charset="0"/>
                          <a:ea typeface="Cambria Math" panose="02040503050406030204" pitchFamily="18" charset="0"/>
                        </a:rPr>
                        <m:t>)×</m:t>
                      </m:r>
                      <m:func>
                        <m:funcPr>
                          <m:ctrlPr>
                            <a:rPr lang="en-US" sz="2000" i="1">
                              <a:solidFill>
                                <a:schemeClr val="tx1"/>
                              </a:solidFill>
                              <a:latin typeface="Cambria Math" panose="02040503050406030204" pitchFamily="18" charset="0"/>
                              <a:ea typeface="Cambria Math" panose="02040503050406030204" pitchFamily="18" charset="0"/>
                            </a:rPr>
                          </m:ctrlPr>
                        </m:funcPr>
                        <m:fName>
                          <m:r>
                            <m:rPr>
                              <m:sty m:val="p"/>
                            </m:rPr>
                            <a:rPr lang="en-US" sz="2000">
                              <a:solidFill>
                                <a:schemeClr val="tx1"/>
                              </a:solidFill>
                              <a:latin typeface="Cambria Math" panose="02040503050406030204" pitchFamily="18" charset="0"/>
                              <a:ea typeface="Cambria Math" panose="02040503050406030204" pitchFamily="18" charset="0"/>
                            </a:rPr>
                            <m:t>ln</m:t>
                          </m:r>
                        </m:fName>
                        <m:e>
                          <m:d>
                            <m:dPr>
                              <m:ctrlPr>
                                <a:rPr lang="en-US" sz="2000" i="1">
                                  <a:solidFill>
                                    <a:schemeClr val="tx1"/>
                                  </a:solidFill>
                                  <a:latin typeface="Cambria Math" panose="02040503050406030204" pitchFamily="18" charset="0"/>
                                  <a:ea typeface="Cambria Math" panose="02040503050406030204" pitchFamily="18" charset="0"/>
                                </a:rPr>
                              </m:ctrlPr>
                            </m:dPr>
                            <m:e>
                              <m:f>
                                <m:fPr>
                                  <m:ctrlPr>
                                    <a:rPr lang="en-US" sz="2000" i="1">
                                      <a:solidFill>
                                        <a:schemeClr val="tx1"/>
                                      </a:solidFill>
                                      <a:latin typeface="Cambria Math" panose="02040503050406030204" pitchFamily="18" charset="0"/>
                                      <a:ea typeface="Cambria Math" panose="02040503050406030204" pitchFamily="18" charset="0"/>
                                    </a:rPr>
                                  </m:ctrlPr>
                                </m:fPr>
                                <m:num>
                                  <m:r>
                                    <a:rPr lang="en-US" sz="2000" i="1">
                                      <a:solidFill>
                                        <a:schemeClr val="tx1"/>
                                      </a:solidFill>
                                      <a:latin typeface="Cambria Math" panose="02040503050406030204" pitchFamily="18" charset="0"/>
                                      <a:ea typeface="Cambria Math" panose="02040503050406030204" pitchFamily="18" charset="0"/>
                                    </a:rPr>
                                    <m:t>223</m:t>
                                  </m:r>
                                </m:num>
                                <m:den>
                                  <m:r>
                                    <a:rPr lang="en-US" sz="2000" i="1">
                                      <a:solidFill>
                                        <a:schemeClr val="tx1"/>
                                      </a:solidFill>
                                      <a:latin typeface="Cambria Math" panose="02040503050406030204" pitchFamily="18" charset="0"/>
                                      <a:ea typeface="Cambria Math" panose="02040503050406030204" pitchFamily="18" charset="0"/>
                                    </a:rPr>
                                    <m:t>298</m:t>
                                  </m:r>
                                </m:den>
                              </m:f>
                            </m:e>
                          </m:d>
                        </m:e>
                      </m:func>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0</m:t>
                      </m:r>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0738</m:t>
                      </m:r>
                      <m:r>
                        <a:rPr lang="en-US" sz="2000" i="1">
                          <a:solidFill>
                            <a:schemeClr val="tx1"/>
                          </a:solidFill>
                          <a:latin typeface="Cambria Math" panose="02040503050406030204" pitchFamily="18" charset="0"/>
                          <a:ea typeface="Cambria Math" panose="02040503050406030204" pitchFamily="18" charset="0"/>
                        </a:rPr>
                        <m:t> </m:t>
                      </m:r>
                      <m:r>
                        <a:rPr lang="en-US" sz="2000" i="1">
                          <a:solidFill>
                            <a:schemeClr val="tx1"/>
                          </a:solidFill>
                          <a:latin typeface="Cambria Math" panose="02040503050406030204" pitchFamily="18" charset="0"/>
                          <a:ea typeface="Cambria Math" panose="02040503050406030204" pitchFamily="18" charset="0"/>
                        </a:rPr>
                        <m:t>𝐽</m:t>
                      </m:r>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𝐾</m:t>
                          </m:r>
                        </m:e>
                        <m:sup>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1</m:t>
                          </m:r>
                        </m:sup>
                      </m:sSup>
                    </m:oMath>
                  </m:oMathPara>
                </a14:m>
                <a:endParaRPr lang="en-US" sz="2000" dirty="0">
                  <a:solidFill>
                    <a:srgbClr val="FF0000"/>
                  </a:solidFill>
                </a:endParaRPr>
              </a:p>
              <a:p>
                <a:pPr>
                  <a:lnSpc>
                    <a:spcPct val="150000"/>
                  </a:lnSpc>
                </a:pPr>
                <a:r>
                  <a:rPr lang="en-GB" sz="2400" dirty="0">
                    <a:solidFill>
                      <a:srgbClr val="0070C0"/>
                    </a:solidFill>
                  </a:rPr>
                  <a:t>Finally</a:t>
                </a:r>
                <a:r>
                  <a:rPr lang="en-GB" sz="2400" dirty="0"/>
                  <a:t>       </a:t>
                </a:r>
                <a14:m>
                  <m:oMath xmlns:m="http://schemas.openxmlformats.org/officeDocument/2006/math">
                    <m:sSub>
                      <m:sSubPr>
                        <m:ctrlPr>
                          <a:rPr lang="en-US" sz="2000" i="1">
                            <a:solidFill>
                              <a:srgbClr val="FF0000"/>
                            </a:solidFill>
                            <a:latin typeface="Cambria Math" panose="02040503050406030204" pitchFamily="18" charset="0"/>
                            <a:ea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𝑆</m:t>
                        </m:r>
                      </m:e>
                      <m:sub>
                        <m:r>
                          <a:rPr lang="en-US" sz="2000" i="1">
                            <a:solidFill>
                              <a:srgbClr val="FF0000"/>
                            </a:solidFill>
                            <a:latin typeface="Cambria Math" panose="02040503050406030204" pitchFamily="18" charset="0"/>
                            <a:ea typeface="Cambria Math" panose="02040503050406030204" pitchFamily="18" charset="0"/>
                          </a:rPr>
                          <m:t>𝑠𝑦𝑠</m:t>
                        </m:r>
                      </m:sub>
                    </m:sSub>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0</m:t>
                    </m:r>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391</m:t>
                    </m:r>
                    <m:r>
                      <a:rPr lang="en-US" sz="2000" i="1">
                        <a:solidFill>
                          <a:srgbClr val="FF0000"/>
                        </a:solidFill>
                        <a:latin typeface="Cambria Math" panose="02040503050406030204" pitchFamily="18" charset="0"/>
                        <a:ea typeface="Cambria Math" panose="02040503050406030204" pitchFamily="18" charset="0"/>
                      </a:rPr>
                      <m:t>+</m:t>
                    </m:r>
                    <m:d>
                      <m:dPr>
                        <m:ctrlPr>
                          <a:rPr lang="en-US" sz="2000" i="1">
                            <a:solidFill>
                              <a:srgbClr val="FF0000"/>
                            </a:solidFill>
                            <a:latin typeface="Cambria Math" panose="02040503050406030204" pitchFamily="18" charset="0"/>
                            <a:ea typeface="Cambria Math" panose="02040503050406030204" pitchFamily="18" charset="0"/>
                          </a:rPr>
                        </m:ctrlPr>
                      </m:dPr>
                      <m:e>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0</m:t>
                        </m:r>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0738</m:t>
                        </m:r>
                      </m:e>
                    </m:d>
                    <m:r>
                      <a:rPr lang="en-US" sz="2000" i="1">
                        <a:solidFill>
                          <a:srgbClr val="FF0000"/>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0</m:t>
                    </m:r>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465</m:t>
                    </m:r>
                    <m:r>
                      <a:rPr lang="en-US" sz="2000" i="1">
                        <a:solidFill>
                          <a:srgbClr val="FF0000"/>
                        </a:solidFill>
                        <a:latin typeface="Cambria Math" panose="02040503050406030204" pitchFamily="18" charset="0"/>
                        <a:ea typeface="Cambria Math" panose="02040503050406030204" pitchFamily="18" charset="0"/>
                      </a:rPr>
                      <m:t> </m:t>
                    </m:r>
                    <m:r>
                      <a:rPr lang="en-US" sz="2000" i="1">
                        <a:solidFill>
                          <a:srgbClr val="FF0000"/>
                        </a:solidFill>
                        <a:latin typeface="Cambria Math" panose="02040503050406030204" pitchFamily="18" charset="0"/>
                        <a:ea typeface="Cambria Math" panose="02040503050406030204" pitchFamily="18" charset="0"/>
                      </a:rPr>
                      <m:t>𝐽</m:t>
                    </m:r>
                    <m:sSup>
                      <m:sSupPr>
                        <m:ctrlPr>
                          <a:rPr lang="en-US" sz="2000" i="1">
                            <a:solidFill>
                              <a:srgbClr val="FF0000"/>
                            </a:solidFill>
                            <a:latin typeface="Cambria Math" panose="02040503050406030204" pitchFamily="18" charset="0"/>
                            <a:ea typeface="Cambria Math" panose="02040503050406030204" pitchFamily="18" charset="0"/>
                          </a:rPr>
                        </m:ctrlPr>
                      </m:sSupPr>
                      <m:e>
                        <m:r>
                          <a:rPr lang="en-US" sz="2000" i="1">
                            <a:solidFill>
                              <a:srgbClr val="FF0000"/>
                            </a:solidFill>
                            <a:latin typeface="Cambria Math" panose="02040503050406030204" pitchFamily="18" charset="0"/>
                            <a:ea typeface="Cambria Math" panose="02040503050406030204" pitchFamily="18" charset="0"/>
                          </a:rPr>
                          <m:t>𝐾</m:t>
                        </m:r>
                      </m:e>
                      <m:sup>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1</m:t>
                        </m:r>
                      </m:sup>
                    </m:sSup>
                  </m:oMath>
                </a14:m>
                <a:endParaRPr lang="en-GB" sz="2400" dirty="0"/>
              </a:p>
            </p:txBody>
          </p:sp>
        </mc:Choice>
        <mc:Fallback xmlns="">
          <p:sp>
            <p:nvSpPr>
              <p:cNvPr id="2" name="Rectangle 1">
                <a:extLst>
                  <a:ext uri="{FF2B5EF4-FFF2-40B4-BE49-F238E27FC236}">
                    <a16:creationId xmlns:a16="http://schemas.microsoft.com/office/drawing/2014/main" id="{4461A7C1-CDDE-4B36-A671-6870D5091D76}"/>
                  </a:ext>
                </a:extLst>
              </p:cNvPr>
              <p:cNvSpPr>
                <a:spLocks noRot="1" noChangeAspect="1" noMove="1" noResize="1" noEditPoints="1" noAdjustHandles="1" noChangeArrowheads="1" noChangeShapeType="1" noTextEdit="1"/>
              </p:cNvSpPr>
              <p:nvPr/>
            </p:nvSpPr>
            <p:spPr>
              <a:xfrm>
                <a:off x="708968" y="375754"/>
                <a:ext cx="11248570" cy="5761898"/>
              </a:xfrm>
              <a:prstGeom prst="rect">
                <a:avLst/>
              </a:prstGeom>
              <a:blipFill>
                <a:blip r:embed="rId2"/>
                <a:stretch>
                  <a:fillRect l="-813" b="-1376"/>
                </a:stretch>
              </a:blipFill>
            </p:spPr>
            <p:txBody>
              <a:bodyPr/>
              <a:lstStyle/>
              <a:p>
                <a:r>
                  <a:rPr lang="ar-SA">
                    <a:noFill/>
                  </a:rPr>
                  <a:t> </a:t>
                </a:r>
              </a:p>
            </p:txBody>
          </p:sp>
        </mc:Fallback>
      </mc:AlternateContent>
    </p:spTree>
    <p:extLst>
      <p:ext uri="{BB962C8B-B14F-4D97-AF65-F5344CB8AC3E}">
        <p14:creationId xmlns:p14="http://schemas.microsoft.com/office/powerpoint/2010/main" val="281719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11DBAC-DABC-4936-8863-98712A9A4475}"/>
              </a:ext>
            </a:extLst>
          </p:cNvPr>
          <p:cNvSpPr/>
          <p:nvPr/>
        </p:nvSpPr>
        <p:spPr>
          <a:xfrm>
            <a:off x="2465294" y="1337981"/>
            <a:ext cx="1730188" cy="591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Hot source</a:t>
            </a:r>
            <a:endParaRPr lang="en-GB" dirty="0"/>
          </a:p>
        </p:txBody>
      </p:sp>
      <p:sp>
        <p:nvSpPr>
          <p:cNvPr id="3" name="Oval 2">
            <a:extLst>
              <a:ext uri="{FF2B5EF4-FFF2-40B4-BE49-F238E27FC236}">
                <a16:creationId xmlns:a16="http://schemas.microsoft.com/office/drawing/2014/main" id="{AEE0FFF7-9608-4B07-ACFB-7EE12FDB6B6E}"/>
              </a:ext>
            </a:extLst>
          </p:cNvPr>
          <p:cNvSpPr/>
          <p:nvPr/>
        </p:nvSpPr>
        <p:spPr>
          <a:xfrm>
            <a:off x="2707341" y="2783541"/>
            <a:ext cx="1147482" cy="1120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Engine</a:t>
            </a:r>
            <a:endParaRPr lang="en-GB" dirty="0"/>
          </a:p>
        </p:txBody>
      </p:sp>
      <p:sp>
        <p:nvSpPr>
          <p:cNvPr id="4" name="Arrow: Down 3">
            <a:extLst>
              <a:ext uri="{FF2B5EF4-FFF2-40B4-BE49-F238E27FC236}">
                <a16:creationId xmlns:a16="http://schemas.microsoft.com/office/drawing/2014/main" id="{FF057BDB-C518-4209-8B0F-AB5DD7281562}"/>
              </a:ext>
            </a:extLst>
          </p:cNvPr>
          <p:cNvSpPr/>
          <p:nvPr/>
        </p:nvSpPr>
        <p:spPr>
          <a:xfrm>
            <a:off x="3173506" y="1929651"/>
            <a:ext cx="233082" cy="8538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extLst>
              <a:ext uri="{FF2B5EF4-FFF2-40B4-BE49-F238E27FC236}">
                <a16:creationId xmlns:a16="http://schemas.microsoft.com/office/drawing/2014/main" id="{874F421E-4818-47E7-B472-AB2EB79D4732}"/>
              </a:ext>
            </a:extLst>
          </p:cNvPr>
          <p:cNvSpPr/>
          <p:nvPr/>
        </p:nvSpPr>
        <p:spPr>
          <a:xfrm>
            <a:off x="3854823" y="3334871"/>
            <a:ext cx="851648" cy="2330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B911F0D-A2A1-413B-9F93-1AB48DFB80F0}"/>
              </a:ext>
            </a:extLst>
          </p:cNvPr>
          <p:cNvSpPr txBox="1"/>
          <p:nvPr/>
        </p:nvSpPr>
        <p:spPr>
          <a:xfrm>
            <a:off x="2315734" y="2118374"/>
            <a:ext cx="884666" cy="369332"/>
          </a:xfrm>
          <a:prstGeom prst="rect">
            <a:avLst/>
          </a:prstGeom>
          <a:noFill/>
        </p:spPr>
        <p:txBody>
          <a:bodyPr wrap="none" rtlCol="0">
            <a:spAutoFit/>
          </a:bodyPr>
          <a:lstStyle/>
          <a:p>
            <a:r>
              <a:rPr lang="en-US" dirty="0"/>
              <a:t>Heat </a:t>
            </a:r>
            <a:r>
              <a:rPr lang="en-US" dirty="0" err="1"/>
              <a:t>q</a:t>
            </a:r>
            <a:r>
              <a:rPr lang="en-US" baseline="-25000" dirty="0" err="1"/>
              <a:t>h</a:t>
            </a:r>
            <a:endParaRPr lang="en-GB" dirty="0"/>
          </a:p>
        </p:txBody>
      </p:sp>
      <p:sp>
        <p:nvSpPr>
          <p:cNvPr id="7" name="TextBox 6">
            <a:extLst>
              <a:ext uri="{FF2B5EF4-FFF2-40B4-BE49-F238E27FC236}">
                <a16:creationId xmlns:a16="http://schemas.microsoft.com/office/drawing/2014/main" id="{39974253-F6DF-4641-87D6-877A772CB7B9}"/>
              </a:ext>
            </a:extLst>
          </p:cNvPr>
          <p:cNvSpPr txBox="1"/>
          <p:nvPr/>
        </p:nvSpPr>
        <p:spPr>
          <a:xfrm>
            <a:off x="3953730" y="2965539"/>
            <a:ext cx="653833" cy="369332"/>
          </a:xfrm>
          <a:prstGeom prst="rect">
            <a:avLst/>
          </a:prstGeom>
          <a:noFill/>
        </p:spPr>
        <p:txBody>
          <a:bodyPr wrap="none" rtlCol="0">
            <a:spAutoFit/>
          </a:bodyPr>
          <a:lstStyle/>
          <a:p>
            <a:r>
              <a:rPr lang="en-US" dirty="0"/>
              <a:t>work</a:t>
            </a:r>
            <a:endParaRPr lang="en-GB" dirty="0"/>
          </a:p>
        </p:txBody>
      </p:sp>
      <p:sp>
        <p:nvSpPr>
          <p:cNvPr id="8" name="TextBox 7">
            <a:extLst>
              <a:ext uri="{FF2B5EF4-FFF2-40B4-BE49-F238E27FC236}">
                <a16:creationId xmlns:a16="http://schemas.microsoft.com/office/drawing/2014/main" id="{41E3F110-2448-40F2-BD31-0687CFAE2BD2}"/>
              </a:ext>
            </a:extLst>
          </p:cNvPr>
          <p:cNvSpPr txBox="1"/>
          <p:nvPr/>
        </p:nvSpPr>
        <p:spPr>
          <a:xfrm>
            <a:off x="2569603" y="5665694"/>
            <a:ext cx="1564852" cy="461665"/>
          </a:xfrm>
          <a:prstGeom prst="rect">
            <a:avLst/>
          </a:prstGeom>
          <a:noFill/>
        </p:spPr>
        <p:txBody>
          <a:bodyPr wrap="none" rtlCol="0">
            <a:spAutoFit/>
          </a:bodyPr>
          <a:lstStyle/>
          <a:p>
            <a:r>
              <a:rPr lang="en-US" sz="2400" b="1" dirty="0">
                <a:solidFill>
                  <a:srgbClr val="FF0000"/>
                </a:solidFill>
              </a:rPr>
              <a:t>Impossible</a:t>
            </a:r>
            <a:endParaRPr lang="en-GB" sz="2400" b="1" dirty="0">
              <a:solidFill>
                <a:srgbClr val="FF0000"/>
              </a:solidFill>
            </a:endParaRPr>
          </a:p>
        </p:txBody>
      </p:sp>
      <p:sp>
        <p:nvSpPr>
          <p:cNvPr id="9" name="Rectangle 8">
            <a:extLst>
              <a:ext uri="{FF2B5EF4-FFF2-40B4-BE49-F238E27FC236}">
                <a16:creationId xmlns:a16="http://schemas.microsoft.com/office/drawing/2014/main" id="{A259C93C-7ED1-4C3F-B7F4-39A0EEB6EF79}"/>
              </a:ext>
            </a:extLst>
          </p:cNvPr>
          <p:cNvSpPr/>
          <p:nvPr/>
        </p:nvSpPr>
        <p:spPr>
          <a:xfrm>
            <a:off x="6719345" y="1337981"/>
            <a:ext cx="1730188" cy="591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Hot source</a:t>
            </a:r>
            <a:endParaRPr lang="en-GB" dirty="0"/>
          </a:p>
        </p:txBody>
      </p:sp>
      <p:sp>
        <p:nvSpPr>
          <p:cNvPr id="10" name="Oval 9">
            <a:extLst>
              <a:ext uri="{FF2B5EF4-FFF2-40B4-BE49-F238E27FC236}">
                <a16:creationId xmlns:a16="http://schemas.microsoft.com/office/drawing/2014/main" id="{A9803B51-55AE-4FC8-86C7-C29C3A96A0C8}"/>
              </a:ext>
            </a:extLst>
          </p:cNvPr>
          <p:cNvSpPr/>
          <p:nvPr/>
        </p:nvSpPr>
        <p:spPr>
          <a:xfrm>
            <a:off x="6961392" y="2783541"/>
            <a:ext cx="1147482" cy="1120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Engine</a:t>
            </a:r>
            <a:endParaRPr lang="en-GB" dirty="0"/>
          </a:p>
        </p:txBody>
      </p:sp>
      <p:sp>
        <p:nvSpPr>
          <p:cNvPr id="11" name="Arrow: Down 10">
            <a:extLst>
              <a:ext uri="{FF2B5EF4-FFF2-40B4-BE49-F238E27FC236}">
                <a16:creationId xmlns:a16="http://schemas.microsoft.com/office/drawing/2014/main" id="{B751C75C-5BF4-446C-BE14-BF95D889D12A}"/>
              </a:ext>
            </a:extLst>
          </p:cNvPr>
          <p:cNvSpPr/>
          <p:nvPr/>
        </p:nvSpPr>
        <p:spPr>
          <a:xfrm>
            <a:off x="7427557" y="1929651"/>
            <a:ext cx="233082" cy="8538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7E85863F-124E-4A22-AC84-4F031EADA91F}"/>
              </a:ext>
            </a:extLst>
          </p:cNvPr>
          <p:cNvSpPr/>
          <p:nvPr/>
        </p:nvSpPr>
        <p:spPr>
          <a:xfrm>
            <a:off x="8108874" y="3334871"/>
            <a:ext cx="851648" cy="2330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7EF9647-8FA4-4A14-840B-979CA27F3017}"/>
              </a:ext>
            </a:extLst>
          </p:cNvPr>
          <p:cNvSpPr txBox="1"/>
          <p:nvPr/>
        </p:nvSpPr>
        <p:spPr>
          <a:xfrm>
            <a:off x="6569785" y="2118374"/>
            <a:ext cx="884666" cy="369332"/>
          </a:xfrm>
          <a:prstGeom prst="rect">
            <a:avLst/>
          </a:prstGeom>
          <a:noFill/>
        </p:spPr>
        <p:txBody>
          <a:bodyPr wrap="none" rtlCol="0">
            <a:spAutoFit/>
          </a:bodyPr>
          <a:lstStyle/>
          <a:p>
            <a:r>
              <a:rPr lang="en-US" dirty="0"/>
              <a:t>Heat </a:t>
            </a:r>
            <a:r>
              <a:rPr lang="en-US" dirty="0" err="1"/>
              <a:t>q</a:t>
            </a:r>
            <a:r>
              <a:rPr lang="en-US" baseline="-25000" dirty="0" err="1"/>
              <a:t>h</a:t>
            </a:r>
            <a:endParaRPr lang="en-GB" dirty="0"/>
          </a:p>
        </p:txBody>
      </p:sp>
      <p:sp>
        <p:nvSpPr>
          <p:cNvPr id="14" name="TextBox 13">
            <a:extLst>
              <a:ext uri="{FF2B5EF4-FFF2-40B4-BE49-F238E27FC236}">
                <a16:creationId xmlns:a16="http://schemas.microsoft.com/office/drawing/2014/main" id="{AE3B1CE6-1C15-4550-9906-CF58491DD7E1}"/>
              </a:ext>
            </a:extLst>
          </p:cNvPr>
          <p:cNvSpPr txBox="1"/>
          <p:nvPr/>
        </p:nvSpPr>
        <p:spPr>
          <a:xfrm>
            <a:off x="8207781" y="2965539"/>
            <a:ext cx="653833" cy="369332"/>
          </a:xfrm>
          <a:prstGeom prst="rect">
            <a:avLst/>
          </a:prstGeom>
          <a:noFill/>
        </p:spPr>
        <p:txBody>
          <a:bodyPr wrap="none" rtlCol="0">
            <a:spAutoFit/>
          </a:bodyPr>
          <a:lstStyle/>
          <a:p>
            <a:r>
              <a:rPr lang="en-US" dirty="0"/>
              <a:t>work</a:t>
            </a:r>
            <a:endParaRPr lang="en-GB" dirty="0"/>
          </a:p>
        </p:txBody>
      </p:sp>
      <p:sp>
        <p:nvSpPr>
          <p:cNvPr id="15" name="Arrow: Down 14">
            <a:extLst>
              <a:ext uri="{FF2B5EF4-FFF2-40B4-BE49-F238E27FC236}">
                <a16:creationId xmlns:a16="http://schemas.microsoft.com/office/drawing/2014/main" id="{D426C004-9961-4A9B-A8CA-D2986377324E}"/>
              </a:ext>
            </a:extLst>
          </p:cNvPr>
          <p:cNvSpPr/>
          <p:nvPr/>
        </p:nvSpPr>
        <p:spPr>
          <a:xfrm>
            <a:off x="7427557" y="3931909"/>
            <a:ext cx="233082" cy="8538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6BE165D-EC98-4E0F-AB39-FD5FC8AF111C}"/>
              </a:ext>
            </a:extLst>
          </p:cNvPr>
          <p:cNvSpPr/>
          <p:nvPr/>
        </p:nvSpPr>
        <p:spPr>
          <a:xfrm>
            <a:off x="6719345" y="4813578"/>
            <a:ext cx="1730188" cy="591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Cold sink</a:t>
            </a:r>
            <a:endParaRPr lang="en-GB" dirty="0"/>
          </a:p>
        </p:txBody>
      </p:sp>
      <p:sp>
        <p:nvSpPr>
          <p:cNvPr id="17" name="TextBox 16">
            <a:extLst>
              <a:ext uri="{FF2B5EF4-FFF2-40B4-BE49-F238E27FC236}">
                <a16:creationId xmlns:a16="http://schemas.microsoft.com/office/drawing/2014/main" id="{460E6A89-993C-40B4-B7E1-0AEB13D90EC2}"/>
              </a:ext>
            </a:extLst>
          </p:cNvPr>
          <p:cNvSpPr txBox="1"/>
          <p:nvPr/>
        </p:nvSpPr>
        <p:spPr>
          <a:xfrm>
            <a:off x="6610424" y="4070857"/>
            <a:ext cx="870238" cy="369332"/>
          </a:xfrm>
          <a:prstGeom prst="rect">
            <a:avLst/>
          </a:prstGeom>
          <a:noFill/>
        </p:spPr>
        <p:txBody>
          <a:bodyPr wrap="none" rtlCol="0">
            <a:spAutoFit/>
          </a:bodyPr>
          <a:lstStyle/>
          <a:p>
            <a:r>
              <a:rPr lang="en-US" dirty="0"/>
              <a:t>Heat q</a:t>
            </a:r>
            <a:r>
              <a:rPr lang="en-US" baseline="-25000" dirty="0"/>
              <a:t>c</a:t>
            </a:r>
            <a:endParaRPr lang="en-GB" dirty="0"/>
          </a:p>
        </p:txBody>
      </p:sp>
      <p:sp>
        <p:nvSpPr>
          <p:cNvPr id="18" name="TextBox 17">
            <a:extLst>
              <a:ext uri="{FF2B5EF4-FFF2-40B4-BE49-F238E27FC236}">
                <a16:creationId xmlns:a16="http://schemas.microsoft.com/office/drawing/2014/main" id="{E1AF59BD-2920-4425-BCF3-730EA04A8F08}"/>
              </a:ext>
            </a:extLst>
          </p:cNvPr>
          <p:cNvSpPr txBox="1"/>
          <p:nvPr/>
        </p:nvSpPr>
        <p:spPr>
          <a:xfrm>
            <a:off x="6941208" y="5665693"/>
            <a:ext cx="1226490" cy="461665"/>
          </a:xfrm>
          <a:prstGeom prst="rect">
            <a:avLst/>
          </a:prstGeom>
          <a:noFill/>
        </p:spPr>
        <p:txBody>
          <a:bodyPr wrap="none" rtlCol="0">
            <a:spAutoFit/>
          </a:bodyPr>
          <a:lstStyle/>
          <a:p>
            <a:r>
              <a:rPr lang="en-US" sz="2400" b="1" dirty="0">
                <a:solidFill>
                  <a:srgbClr val="00B050"/>
                </a:solidFill>
              </a:rPr>
              <a:t>Possible</a:t>
            </a:r>
            <a:endParaRPr lang="en-GB" sz="2400" b="1" dirty="0">
              <a:solidFill>
                <a:srgbClr val="00B050"/>
              </a:solidFill>
            </a:endParaRPr>
          </a:p>
        </p:txBody>
      </p:sp>
      <p:sp>
        <p:nvSpPr>
          <p:cNvPr id="19" name="TextBox 18">
            <a:extLst>
              <a:ext uri="{FF2B5EF4-FFF2-40B4-BE49-F238E27FC236}">
                <a16:creationId xmlns:a16="http://schemas.microsoft.com/office/drawing/2014/main" id="{56159F1E-CEDF-466D-B1E9-E99735DE44D0}"/>
              </a:ext>
            </a:extLst>
          </p:cNvPr>
          <p:cNvSpPr txBox="1"/>
          <p:nvPr/>
        </p:nvSpPr>
        <p:spPr>
          <a:xfrm>
            <a:off x="8533896" y="1449150"/>
            <a:ext cx="447558" cy="461665"/>
          </a:xfrm>
          <a:prstGeom prst="rect">
            <a:avLst/>
          </a:prstGeom>
          <a:noFill/>
        </p:spPr>
        <p:txBody>
          <a:bodyPr wrap="none" rtlCol="0">
            <a:spAutoFit/>
          </a:bodyPr>
          <a:lstStyle/>
          <a:p>
            <a:r>
              <a:rPr lang="en-US" sz="2400" b="1" dirty="0"/>
              <a:t>T</a:t>
            </a:r>
            <a:r>
              <a:rPr lang="en-US" sz="2400" b="1" baseline="-25000" dirty="0"/>
              <a:t>h</a:t>
            </a:r>
            <a:endParaRPr lang="en-GB" sz="2400" b="1" dirty="0"/>
          </a:p>
        </p:txBody>
      </p:sp>
      <p:sp>
        <p:nvSpPr>
          <p:cNvPr id="20" name="TextBox 19">
            <a:extLst>
              <a:ext uri="{FF2B5EF4-FFF2-40B4-BE49-F238E27FC236}">
                <a16:creationId xmlns:a16="http://schemas.microsoft.com/office/drawing/2014/main" id="{3E7FEAF3-D0C5-4FBD-A1A0-B077570C3B0D}"/>
              </a:ext>
            </a:extLst>
          </p:cNvPr>
          <p:cNvSpPr txBox="1"/>
          <p:nvPr/>
        </p:nvSpPr>
        <p:spPr>
          <a:xfrm>
            <a:off x="8484588" y="4924747"/>
            <a:ext cx="395301" cy="461665"/>
          </a:xfrm>
          <a:prstGeom prst="rect">
            <a:avLst/>
          </a:prstGeom>
          <a:noFill/>
        </p:spPr>
        <p:txBody>
          <a:bodyPr wrap="none" rtlCol="0">
            <a:spAutoFit/>
          </a:bodyPr>
          <a:lstStyle/>
          <a:p>
            <a:r>
              <a:rPr lang="en-US" sz="2400" b="1" dirty="0"/>
              <a:t>T</a:t>
            </a:r>
            <a:r>
              <a:rPr lang="en-US" sz="2400" b="1" baseline="-25000" dirty="0"/>
              <a:t>c</a:t>
            </a:r>
            <a:endParaRPr lang="en-GB" sz="2400" b="1" dirty="0"/>
          </a:p>
        </p:txBody>
      </p:sp>
    </p:spTree>
    <p:extLst>
      <p:ext uri="{BB962C8B-B14F-4D97-AF65-F5344CB8AC3E}">
        <p14:creationId xmlns:p14="http://schemas.microsoft.com/office/powerpoint/2010/main" val="809447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646EE85-F388-4887-9C72-7D516333C99B}"/>
                  </a:ext>
                </a:extLst>
              </p:cNvPr>
              <p:cNvSpPr txBox="1"/>
              <p:nvPr/>
            </p:nvSpPr>
            <p:spPr>
              <a:xfrm>
                <a:off x="846667" y="485422"/>
                <a:ext cx="10487377" cy="5430526"/>
              </a:xfrm>
              <a:prstGeom prst="rect">
                <a:avLst/>
              </a:prstGeom>
              <a:noFill/>
            </p:spPr>
            <p:txBody>
              <a:bodyPr wrap="square" rtlCol="1">
                <a:spAutoFit/>
              </a:bodyPr>
              <a:lstStyle/>
              <a:p>
                <a:r>
                  <a:rPr lang="en-US" sz="3200" dirty="0">
                    <a:solidFill>
                      <a:srgbClr val="FF0000"/>
                    </a:solidFill>
                  </a:rPr>
                  <a:t>5) Entropy Change for Free Expansion</a:t>
                </a:r>
              </a:p>
              <a:p>
                <a:endParaRPr lang="en-US" dirty="0">
                  <a:solidFill>
                    <a:srgbClr val="FF0000"/>
                  </a:solidFill>
                </a:endParaRPr>
              </a:p>
              <a:p>
                <a:pPr algn="just">
                  <a:lnSpc>
                    <a:spcPct val="150000"/>
                  </a:lnSpc>
                </a:pPr>
                <a:r>
                  <a:rPr lang="en-US" sz="2400" dirty="0">
                    <a:solidFill>
                      <a:schemeClr val="tx1"/>
                    </a:solidFill>
                  </a:rPr>
                  <a:t>Free expansion means increase the system volume by expansion into vacuum. This process is </a:t>
                </a:r>
                <a:r>
                  <a:rPr lang="en-US" sz="2400" dirty="0">
                    <a:solidFill>
                      <a:srgbClr val="0070C0"/>
                    </a:solidFill>
                  </a:rPr>
                  <a:t>irreversible</a:t>
                </a:r>
                <a:r>
                  <a:rPr lang="en-US" sz="2400" dirty="0">
                    <a:solidFill>
                      <a:schemeClr val="tx1"/>
                    </a:solidFill>
                  </a:rPr>
                  <a:t>, and it is also </a:t>
                </a:r>
                <a:r>
                  <a:rPr lang="en-US" sz="2400" dirty="0">
                    <a:solidFill>
                      <a:srgbClr val="0070C0"/>
                    </a:solidFill>
                  </a:rPr>
                  <a:t>isothermal</a:t>
                </a:r>
                <a:r>
                  <a:rPr lang="en-US" sz="2400" dirty="0">
                    <a:solidFill>
                      <a:schemeClr val="tx1"/>
                    </a:solidFill>
                  </a:rPr>
                  <a:t> process.</a:t>
                </a:r>
              </a:p>
              <a:p>
                <a:pPr algn="just">
                  <a:lnSpc>
                    <a:spcPct val="150000"/>
                  </a:lnSpc>
                </a:pPr>
                <a:r>
                  <a:rPr lang="en-US" sz="2400" dirty="0">
                    <a:solidFill>
                      <a:schemeClr val="tx1"/>
                    </a:solidFill>
                  </a:rPr>
                  <a:t>The entropy change can be obtained by:</a:t>
                </a:r>
              </a:p>
              <a:p>
                <a:pPr algn="just">
                  <a:lnSpc>
                    <a:spcPct val="150000"/>
                  </a:lnSpc>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rPr>
                        <m:t>∆</m:t>
                      </m:r>
                      <m:sSub>
                        <m:sSubPr>
                          <m:ctrlPr>
                            <a:rPr lang="en-US" sz="2400" i="1" smtClean="0">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𝑆</m:t>
                          </m:r>
                        </m:e>
                        <m:sub>
                          <m:r>
                            <a:rPr lang="en-US" sz="2400" b="0" i="1" smtClean="0">
                              <a:solidFill>
                                <a:srgbClr val="FF0000"/>
                              </a:solidFill>
                              <a:latin typeface="Cambria Math" panose="02040503050406030204" pitchFamily="18" charset="0"/>
                              <a:ea typeface="Cambria Math" panose="02040503050406030204" pitchFamily="18" charset="0"/>
                            </a:rPr>
                            <m:t>𝑠𝑦𝑠</m:t>
                          </m:r>
                        </m:sub>
                      </m:sSub>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𝑛𝑅</m:t>
                      </m:r>
                      <m:func>
                        <m:funcPr>
                          <m:ctrlPr>
                            <a:rPr lang="en-US" sz="2400" i="1">
                              <a:solidFill>
                                <a:srgbClr val="FF0000"/>
                              </a:solidFill>
                              <a:latin typeface="Cambria Math" panose="02040503050406030204" pitchFamily="18" charset="0"/>
                              <a:ea typeface="Cambria Math" panose="02040503050406030204" pitchFamily="18" charset="0"/>
                            </a:rPr>
                          </m:ctrlPr>
                        </m:funcPr>
                        <m:fName>
                          <m:r>
                            <m:rPr>
                              <m:sty m:val="p"/>
                            </m:rPr>
                            <a:rPr lang="en-US" sz="2400">
                              <a:solidFill>
                                <a:srgbClr val="FF0000"/>
                              </a:solidFill>
                              <a:latin typeface="Cambria Math" panose="02040503050406030204" pitchFamily="18" charset="0"/>
                              <a:ea typeface="Cambria Math" panose="02040503050406030204" pitchFamily="18" charset="0"/>
                            </a:rPr>
                            <m:t>ln</m:t>
                          </m:r>
                        </m:fName>
                        <m:e>
                          <m:d>
                            <m:dPr>
                              <m:ctrlPr>
                                <a:rPr lang="en-US" sz="2400" i="1">
                                  <a:solidFill>
                                    <a:srgbClr val="FF0000"/>
                                  </a:solidFill>
                                  <a:latin typeface="Cambria Math" panose="02040503050406030204" pitchFamily="18" charset="0"/>
                                  <a:ea typeface="Cambria Math" panose="02040503050406030204" pitchFamily="18" charset="0"/>
                                </a:rPr>
                              </m:ctrlPr>
                            </m:dPr>
                            <m:e>
                              <m:f>
                                <m:fPr>
                                  <m:ctrlPr>
                                    <a:rPr lang="en-US" sz="2400" i="1">
                                      <a:solidFill>
                                        <a:srgbClr val="FF0000"/>
                                      </a:solidFill>
                                      <a:latin typeface="Cambria Math" panose="02040503050406030204" pitchFamily="18" charset="0"/>
                                      <a:ea typeface="Cambria Math" panose="02040503050406030204" pitchFamily="18" charset="0"/>
                                    </a:rPr>
                                  </m:ctrlPr>
                                </m:fPr>
                                <m:num>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𝑉</m:t>
                                      </m:r>
                                    </m:e>
                                    <m:sub>
                                      <m:r>
                                        <a:rPr lang="en-US" sz="2400" i="1">
                                          <a:solidFill>
                                            <a:srgbClr val="FF0000"/>
                                          </a:solidFill>
                                          <a:latin typeface="Cambria Math" panose="02040503050406030204" pitchFamily="18" charset="0"/>
                                          <a:ea typeface="Cambria Math" panose="02040503050406030204" pitchFamily="18" charset="0"/>
                                        </a:rPr>
                                        <m:t>2</m:t>
                                      </m:r>
                                    </m:sub>
                                  </m:sSub>
                                </m:num>
                                <m:den>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𝑉</m:t>
                                      </m:r>
                                    </m:e>
                                    <m:sub>
                                      <m:r>
                                        <a:rPr lang="en-US" sz="2400" i="1">
                                          <a:solidFill>
                                            <a:srgbClr val="FF0000"/>
                                          </a:solidFill>
                                          <a:latin typeface="Cambria Math" panose="02040503050406030204" pitchFamily="18" charset="0"/>
                                          <a:ea typeface="Cambria Math" panose="02040503050406030204" pitchFamily="18" charset="0"/>
                                        </a:rPr>
                                        <m:t>1</m:t>
                                      </m:r>
                                    </m:sub>
                                  </m:sSub>
                                </m:den>
                              </m:f>
                            </m:e>
                          </m:d>
                        </m:e>
                      </m:func>
                    </m:oMath>
                  </m:oMathPara>
                </a14:m>
                <a:endParaRPr lang="en-US" sz="2400" dirty="0">
                  <a:solidFill>
                    <a:schemeClr val="tx1"/>
                  </a:solidFill>
                </a:endParaRPr>
              </a:p>
              <a:p>
                <a:pPr algn="just">
                  <a:lnSpc>
                    <a:spcPct val="150000"/>
                  </a:lnSpc>
                </a:pPr>
                <a:r>
                  <a:rPr lang="en-US" sz="2400" dirty="0">
                    <a:solidFill>
                      <a:schemeClr val="tx1"/>
                    </a:solidFill>
                  </a:rPr>
                  <a:t>However, There is no change in the entropy of the surroundings because there is no interaction between the system and the surroundings</a:t>
                </a:r>
                <a:r>
                  <a:rPr lang="en-US" sz="2400" dirty="0"/>
                  <a:t>, </a:t>
                </a:r>
                <a:r>
                  <a:rPr lang="en-US" sz="2400" dirty="0">
                    <a:solidFill>
                      <a:schemeClr val="tx1"/>
                    </a:solidFill>
                  </a:rPr>
                  <a:t>therefore:</a:t>
                </a:r>
              </a:p>
              <a:p>
                <a:pPr>
                  <a:lnSpc>
                    <a:spcPct val="150000"/>
                  </a:lnSpc>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𝑆</m:t>
                          </m:r>
                        </m:e>
                        <m:sub>
                          <m:r>
                            <a:rPr lang="en-US" sz="2400" i="1">
                              <a:solidFill>
                                <a:srgbClr val="FF0000"/>
                              </a:solidFill>
                              <a:latin typeface="Cambria Math" panose="02040503050406030204" pitchFamily="18" charset="0"/>
                              <a:ea typeface="Cambria Math" panose="02040503050406030204" pitchFamily="18" charset="0"/>
                            </a:rPr>
                            <m:t>𝑠</m:t>
                          </m:r>
                          <m:r>
                            <a:rPr lang="en-US" sz="2400" b="0" i="1" smtClean="0">
                              <a:solidFill>
                                <a:srgbClr val="FF0000"/>
                              </a:solidFill>
                              <a:latin typeface="Cambria Math" panose="02040503050406030204" pitchFamily="18" charset="0"/>
                              <a:ea typeface="Cambria Math" panose="02040503050406030204" pitchFamily="18" charset="0"/>
                            </a:rPr>
                            <m:t>𝑢𝑟𝑟</m:t>
                          </m:r>
                        </m:sub>
                      </m:sSub>
                      <m:r>
                        <a:rPr lang="en-US" sz="2400" b="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0</m:t>
                      </m:r>
                    </m:oMath>
                  </m:oMathPara>
                </a14:m>
                <a:endParaRPr lang="en-US" sz="2400" dirty="0">
                  <a:solidFill>
                    <a:srgbClr val="FF0000"/>
                  </a:solidFill>
                </a:endParaRPr>
              </a:p>
            </p:txBody>
          </p:sp>
        </mc:Choice>
        <mc:Fallback xmlns="">
          <p:sp>
            <p:nvSpPr>
              <p:cNvPr id="2" name="TextBox 1">
                <a:extLst>
                  <a:ext uri="{FF2B5EF4-FFF2-40B4-BE49-F238E27FC236}">
                    <a16:creationId xmlns:a16="http://schemas.microsoft.com/office/drawing/2014/main" id="{B646EE85-F388-4887-9C72-7D516333C99B}"/>
                  </a:ext>
                </a:extLst>
              </p:cNvPr>
              <p:cNvSpPr txBox="1">
                <a:spLocks noRot="1" noChangeAspect="1" noMove="1" noResize="1" noEditPoints="1" noAdjustHandles="1" noChangeArrowheads="1" noChangeShapeType="1" noTextEdit="1"/>
              </p:cNvSpPr>
              <p:nvPr/>
            </p:nvSpPr>
            <p:spPr>
              <a:xfrm>
                <a:off x="846667" y="485422"/>
                <a:ext cx="10487377" cy="5430526"/>
              </a:xfrm>
              <a:prstGeom prst="rect">
                <a:avLst/>
              </a:prstGeom>
              <a:blipFill>
                <a:blip r:embed="rId2"/>
                <a:stretch>
                  <a:fillRect l="-1512" t="-1461" r="-872"/>
                </a:stretch>
              </a:blipFill>
            </p:spPr>
            <p:txBody>
              <a:bodyPr/>
              <a:lstStyle/>
              <a:p>
                <a:r>
                  <a:rPr lang="ar-SA">
                    <a:noFill/>
                  </a:rPr>
                  <a:t> </a:t>
                </a:r>
              </a:p>
            </p:txBody>
          </p:sp>
        </mc:Fallback>
      </mc:AlternateContent>
    </p:spTree>
    <p:extLst>
      <p:ext uri="{BB962C8B-B14F-4D97-AF65-F5344CB8AC3E}">
        <p14:creationId xmlns:p14="http://schemas.microsoft.com/office/powerpoint/2010/main" val="3285223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2B452B-9061-4A10-9360-608B148592D4}"/>
              </a:ext>
            </a:extLst>
          </p:cNvPr>
          <p:cNvSpPr txBox="1"/>
          <p:nvPr/>
        </p:nvSpPr>
        <p:spPr>
          <a:xfrm>
            <a:off x="684562" y="411982"/>
            <a:ext cx="10822875" cy="6093976"/>
          </a:xfrm>
          <a:prstGeom prst="rect">
            <a:avLst/>
          </a:prstGeom>
          <a:noFill/>
        </p:spPr>
        <p:txBody>
          <a:bodyPr wrap="square" rtlCol="0">
            <a:spAutoFit/>
          </a:bodyPr>
          <a:lstStyle/>
          <a:p>
            <a:pPr algn="ctr">
              <a:lnSpc>
                <a:spcPct val="150000"/>
              </a:lnSpc>
            </a:pPr>
            <a:r>
              <a:rPr lang="en-US" sz="3600" dirty="0">
                <a:solidFill>
                  <a:srgbClr val="FF0000"/>
                </a:solidFill>
              </a:rPr>
              <a:t>Applications of Second law of Thermodynamics</a:t>
            </a:r>
          </a:p>
          <a:p>
            <a:pPr algn="ctr">
              <a:lnSpc>
                <a:spcPct val="150000"/>
              </a:lnSpc>
            </a:pPr>
            <a:r>
              <a:rPr lang="en-US" sz="2400" b="1" dirty="0">
                <a:solidFill>
                  <a:srgbClr val="00B050"/>
                </a:solidFill>
              </a:rPr>
              <a:t>Heat engines, Carnot’s principle, the Carnot's engine, Carnot’s cycle, heat pump, refrigerator and air conditioner</a:t>
            </a:r>
          </a:p>
          <a:p>
            <a:pPr algn="just">
              <a:lnSpc>
                <a:spcPct val="150000"/>
              </a:lnSpc>
            </a:pPr>
            <a:endParaRPr lang="en-US" sz="2400" b="1" dirty="0">
              <a:solidFill>
                <a:srgbClr val="00B050"/>
              </a:solidFill>
            </a:endParaRPr>
          </a:p>
          <a:p>
            <a:pPr algn="just">
              <a:lnSpc>
                <a:spcPct val="150000"/>
              </a:lnSpc>
            </a:pPr>
            <a:r>
              <a:rPr lang="en-US" sz="3200" b="1" dirty="0">
                <a:solidFill>
                  <a:srgbClr val="0070C0"/>
                </a:solidFill>
              </a:rPr>
              <a:t>1- Heat engines</a:t>
            </a:r>
          </a:p>
          <a:p>
            <a:pPr algn="just">
              <a:lnSpc>
                <a:spcPct val="150000"/>
              </a:lnSpc>
            </a:pPr>
            <a:r>
              <a:rPr lang="en-US" sz="2400" dirty="0"/>
              <a:t>A heat engine is any device that uses heat to perform work. It has three essential features:</a:t>
            </a:r>
          </a:p>
          <a:p>
            <a:pPr algn="just">
              <a:lnSpc>
                <a:spcPct val="150000"/>
              </a:lnSpc>
            </a:pPr>
            <a:r>
              <a:rPr lang="en-US" sz="2400" b="1" dirty="0">
                <a:solidFill>
                  <a:srgbClr val="FF0000"/>
                </a:solidFill>
              </a:rPr>
              <a:t>1-</a:t>
            </a:r>
            <a:r>
              <a:rPr lang="en-US" sz="2400" dirty="0"/>
              <a:t> Heat is supplied to the engine at a relatively high input temperature from a place called the hot source (reservoir).</a:t>
            </a:r>
          </a:p>
          <a:p>
            <a:pPr algn="just"/>
            <a:endParaRPr lang="en-US" dirty="0"/>
          </a:p>
          <a:p>
            <a:pPr algn="just"/>
            <a:endParaRPr lang="en-GB" dirty="0"/>
          </a:p>
        </p:txBody>
      </p:sp>
    </p:spTree>
    <p:extLst>
      <p:ext uri="{BB962C8B-B14F-4D97-AF65-F5344CB8AC3E}">
        <p14:creationId xmlns:p14="http://schemas.microsoft.com/office/powerpoint/2010/main" val="918975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699012-2EBD-448B-B479-39CD9548913B}"/>
              </a:ext>
            </a:extLst>
          </p:cNvPr>
          <p:cNvSpPr/>
          <p:nvPr/>
        </p:nvSpPr>
        <p:spPr>
          <a:xfrm>
            <a:off x="745156" y="362751"/>
            <a:ext cx="7894394" cy="6129050"/>
          </a:xfrm>
          <a:prstGeom prst="rect">
            <a:avLst/>
          </a:prstGeom>
        </p:spPr>
        <p:txBody>
          <a:bodyPr wrap="square">
            <a:spAutoFit/>
          </a:bodyPr>
          <a:lstStyle/>
          <a:p>
            <a:pPr algn="just">
              <a:lnSpc>
                <a:spcPct val="150000"/>
              </a:lnSpc>
            </a:pPr>
            <a:r>
              <a:rPr lang="en-US" sz="2400" b="1" dirty="0">
                <a:solidFill>
                  <a:srgbClr val="FF0000"/>
                </a:solidFill>
              </a:rPr>
              <a:t>2-</a:t>
            </a:r>
            <a:r>
              <a:rPr lang="en-US" sz="2400" dirty="0"/>
              <a:t> Part of the input heat is used to perform work by the working substance of the engine, which is the material within the engine that does the work.</a:t>
            </a:r>
          </a:p>
          <a:p>
            <a:pPr algn="just">
              <a:lnSpc>
                <a:spcPct val="150000"/>
              </a:lnSpc>
            </a:pPr>
            <a:r>
              <a:rPr lang="en-US" sz="2400" dirty="0"/>
              <a:t>(e.g. the gasoline-air mixture in an automobile engine).</a:t>
            </a:r>
          </a:p>
          <a:p>
            <a:pPr algn="just">
              <a:lnSpc>
                <a:spcPct val="150000"/>
              </a:lnSpc>
            </a:pPr>
            <a:r>
              <a:rPr lang="en-US" sz="2400" b="1" dirty="0">
                <a:solidFill>
                  <a:srgbClr val="FF0000"/>
                </a:solidFill>
              </a:rPr>
              <a:t>3-</a:t>
            </a:r>
            <a:r>
              <a:rPr lang="en-US" sz="2400" dirty="0"/>
              <a:t> The remainder of the input heat is rejected to a place called cold sink (reservoir) which has a temperature lower than input temperature.</a:t>
            </a:r>
          </a:p>
          <a:p>
            <a:pPr algn="just">
              <a:lnSpc>
                <a:spcPct val="150000"/>
              </a:lnSpc>
            </a:pPr>
            <a:r>
              <a:rPr lang="en-US" sz="2400" dirty="0">
                <a:solidFill>
                  <a:srgbClr val="FF0000"/>
                </a:solidFill>
              </a:rPr>
              <a:t>note:</a:t>
            </a:r>
            <a:r>
              <a:rPr lang="en-US" sz="2400" dirty="0">
                <a:solidFill>
                  <a:srgbClr val="00B050"/>
                </a:solidFill>
              </a:rPr>
              <a:t> </a:t>
            </a:r>
            <a:r>
              <a:rPr lang="en-US" sz="2400" dirty="0" err="1">
                <a:solidFill>
                  <a:srgbClr val="0070C0"/>
                </a:solidFill>
              </a:rPr>
              <a:t>q</a:t>
            </a:r>
            <a:r>
              <a:rPr lang="en-US" sz="2400" baseline="-25000" dirty="0" err="1">
                <a:solidFill>
                  <a:srgbClr val="0070C0"/>
                </a:solidFill>
              </a:rPr>
              <a:t>h</a:t>
            </a:r>
            <a:r>
              <a:rPr lang="en-US" sz="2400" dirty="0">
                <a:solidFill>
                  <a:srgbClr val="0070C0"/>
                </a:solidFill>
              </a:rPr>
              <a:t> , q</a:t>
            </a:r>
            <a:r>
              <a:rPr lang="en-US" sz="2400" baseline="-25000" dirty="0">
                <a:solidFill>
                  <a:srgbClr val="0070C0"/>
                </a:solidFill>
              </a:rPr>
              <a:t>c</a:t>
            </a:r>
            <a:r>
              <a:rPr lang="en-US" sz="2400" dirty="0">
                <a:solidFill>
                  <a:srgbClr val="0070C0"/>
                </a:solidFill>
              </a:rPr>
              <a:t> and w when appeared in an equation they do not have negative values assigned to them.</a:t>
            </a:r>
          </a:p>
          <a:p>
            <a:pPr algn="just">
              <a:lnSpc>
                <a:spcPct val="150000"/>
              </a:lnSpc>
            </a:pPr>
            <a:r>
              <a:rPr lang="en-US" sz="2400" dirty="0">
                <a:solidFill>
                  <a:srgbClr val="00B050"/>
                </a:solidFill>
              </a:rPr>
              <a:t>A system taken in closed cycle ∆U = 0, therefore, net heat absorbed = work done</a:t>
            </a:r>
          </a:p>
        </p:txBody>
      </p:sp>
      <p:sp>
        <p:nvSpPr>
          <p:cNvPr id="3" name="Rectangle 2">
            <a:extLst>
              <a:ext uri="{FF2B5EF4-FFF2-40B4-BE49-F238E27FC236}">
                <a16:creationId xmlns:a16="http://schemas.microsoft.com/office/drawing/2014/main" id="{FC48FDFD-FAA7-4DFA-8C4F-8D1F241E4E31}"/>
              </a:ext>
            </a:extLst>
          </p:cNvPr>
          <p:cNvSpPr/>
          <p:nvPr/>
        </p:nvSpPr>
        <p:spPr>
          <a:xfrm>
            <a:off x="9537364" y="1197304"/>
            <a:ext cx="1730188" cy="591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Hot source</a:t>
            </a:r>
            <a:endParaRPr lang="en-GB" dirty="0"/>
          </a:p>
        </p:txBody>
      </p:sp>
      <p:sp>
        <p:nvSpPr>
          <p:cNvPr id="4" name="Oval 3">
            <a:extLst>
              <a:ext uri="{FF2B5EF4-FFF2-40B4-BE49-F238E27FC236}">
                <a16:creationId xmlns:a16="http://schemas.microsoft.com/office/drawing/2014/main" id="{70BC8FBF-3659-4D63-A9DF-B7376FF87199}"/>
              </a:ext>
            </a:extLst>
          </p:cNvPr>
          <p:cNvSpPr/>
          <p:nvPr/>
        </p:nvSpPr>
        <p:spPr>
          <a:xfrm>
            <a:off x="9779411" y="2642864"/>
            <a:ext cx="1147482" cy="1120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Engine</a:t>
            </a:r>
            <a:endParaRPr lang="en-GB" dirty="0"/>
          </a:p>
        </p:txBody>
      </p:sp>
      <p:sp>
        <p:nvSpPr>
          <p:cNvPr id="5" name="Arrow: Down 4">
            <a:extLst>
              <a:ext uri="{FF2B5EF4-FFF2-40B4-BE49-F238E27FC236}">
                <a16:creationId xmlns:a16="http://schemas.microsoft.com/office/drawing/2014/main" id="{5DA04D22-3A99-4617-BC43-2A8135CAE227}"/>
              </a:ext>
            </a:extLst>
          </p:cNvPr>
          <p:cNvSpPr/>
          <p:nvPr/>
        </p:nvSpPr>
        <p:spPr>
          <a:xfrm>
            <a:off x="10245576" y="1788974"/>
            <a:ext cx="233082" cy="8538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57E5E192-05F2-4C99-9F55-ECE1B952EEAC}"/>
              </a:ext>
            </a:extLst>
          </p:cNvPr>
          <p:cNvSpPr/>
          <p:nvPr/>
        </p:nvSpPr>
        <p:spPr>
          <a:xfrm>
            <a:off x="10926893" y="3194194"/>
            <a:ext cx="851648" cy="2330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B9C8FCF-BD46-40B4-853C-0E91DF344999}"/>
              </a:ext>
            </a:extLst>
          </p:cNvPr>
          <p:cNvSpPr txBox="1"/>
          <p:nvPr/>
        </p:nvSpPr>
        <p:spPr>
          <a:xfrm>
            <a:off x="9465519" y="2019392"/>
            <a:ext cx="884666" cy="369332"/>
          </a:xfrm>
          <a:prstGeom prst="rect">
            <a:avLst/>
          </a:prstGeom>
          <a:noFill/>
        </p:spPr>
        <p:txBody>
          <a:bodyPr wrap="none" rtlCol="0">
            <a:spAutoFit/>
          </a:bodyPr>
          <a:lstStyle/>
          <a:p>
            <a:r>
              <a:rPr lang="en-US" dirty="0"/>
              <a:t>Heat </a:t>
            </a:r>
            <a:r>
              <a:rPr lang="en-US" dirty="0" err="1"/>
              <a:t>q</a:t>
            </a:r>
            <a:r>
              <a:rPr lang="en-US" baseline="-25000" dirty="0" err="1"/>
              <a:t>h</a:t>
            </a:r>
            <a:endParaRPr lang="en-GB" dirty="0"/>
          </a:p>
        </p:txBody>
      </p:sp>
      <p:sp>
        <p:nvSpPr>
          <p:cNvPr id="8" name="TextBox 7">
            <a:extLst>
              <a:ext uri="{FF2B5EF4-FFF2-40B4-BE49-F238E27FC236}">
                <a16:creationId xmlns:a16="http://schemas.microsoft.com/office/drawing/2014/main" id="{9DBCCB66-2929-4BAC-8738-907D15E92DE5}"/>
              </a:ext>
            </a:extLst>
          </p:cNvPr>
          <p:cNvSpPr txBox="1"/>
          <p:nvPr/>
        </p:nvSpPr>
        <p:spPr>
          <a:xfrm>
            <a:off x="11025800" y="2824862"/>
            <a:ext cx="653833" cy="369332"/>
          </a:xfrm>
          <a:prstGeom prst="rect">
            <a:avLst/>
          </a:prstGeom>
          <a:noFill/>
        </p:spPr>
        <p:txBody>
          <a:bodyPr wrap="none" rtlCol="0">
            <a:spAutoFit/>
          </a:bodyPr>
          <a:lstStyle/>
          <a:p>
            <a:r>
              <a:rPr lang="en-US" dirty="0"/>
              <a:t>work</a:t>
            </a:r>
            <a:endParaRPr lang="en-GB" dirty="0"/>
          </a:p>
        </p:txBody>
      </p:sp>
      <p:sp>
        <p:nvSpPr>
          <p:cNvPr id="9" name="Arrow: Down 8">
            <a:extLst>
              <a:ext uri="{FF2B5EF4-FFF2-40B4-BE49-F238E27FC236}">
                <a16:creationId xmlns:a16="http://schemas.microsoft.com/office/drawing/2014/main" id="{7CB1E8D1-07E7-4800-9C00-EB366A43D2A4}"/>
              </a:ext>
            </a:extLst>
          </p:cNvPr>
          <p:cNvSpPr/>
          <p:nvPr/>
        </p:nvSpPr>
        <p:spPr>
          <a:xfrm>
            <a:off x="10245576" y="3791232"/>
            <a:ext cx="233082" cy="8538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9F257EA-3DC4-4CA5-AC4E-10DF6243C89C}"/>
              </a:ext>
            </a:extLst>
          </p:cNvPr>
          <p:cNvSpPr/>
          <p:nvPr/>
        </p:nvSpPr>
        <p:spPr>
          <a:xfrm>
            <a:off x="9537364" y="4672901"/>
            <a:ext cx="1730188" cy="591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Cold sink</a:t>
            </a:r>
            <a:endParaRPr lang="en-GB" dirty="0"/>
          </a:p>
        </p:txBody>
      </p:sp>
      <p:sp>
        <p:nvSpPr>
          <p:cNvPr id="11" name="TextBox 10">
            <a:extLst>
              <a:ext uri="{FF2B5EF4-FFF2-40B4-BE49-F238E27FC236}">
                <a16:creationId xmlns:a16="http://schemas.microsoft.com/office/drawing/2014/main" id="{634562AD-A5DC-4257-AED2-E5E2269AF097}"/>
              </a:ext>
            </a:extLst>
          </p:cNvPr>
          <p:cNvSpPr txBox="1"/>
          <p:nvPr/>
        </p:nvSpPr>
        <p:spPr>
          <a:xfrm>
            <a:off x="9428443" y="3930180"/>
            <a:ext cx="870238" cy="369332"/>
          </a:xfrm>
          <a:prstGeom prst="rect">
            <a:avLst/>
          </a:prstGeom>
          <a:noFill/>
        </p:spPr>
        <p:txBody>
          <a:bodyPr wrap="none" rtlCol="0">
            <a:spAutoFit/>
          </a:bodyPr>
          <a:lstStyle/>
          <a:p>
            <a:r>
              <a:rPr lang="en-US" dirty="0"/>
              <a:t>Heat q</a:t>
            </a:r>
            <a:r>
              <a:rPr lang="en-US" baseline="-25000" dirty="0"/>
              <a:t>c</a:t>
            </a:r>
            <a:endParaRPr lang="en-GB" dirty="0"/>
          </a:p>
        </p:txBody>
      </p:sp>
      <p:sp>
        <p:nvSpPr>
          <p:cNvPr id="12" name="TextBox 11">
            <a:extLst>
              <a:ext uri="{FF2B5EF4-FFF2-40B4-BE49-F238E27FC236}">
                <a16:creationId xmlns:a16="http://schemas.microsoft.com/office/drawing/2014/main" id="{B07D86EC-6657-4FCC-9F9F-B8894770811B}"/>
              </a:ext>
            </a:extLst>
          </p:cNvPr>
          <p:cNvSpPr txBox="1"/>
          <p:nvPr/>
        </p:nvSpPr>
        <p:spPr>
          <a:xfrm>
            <a:off x="11351915" y="1308473"/>
            <a:ext cx="447558" cy="461665"/>
          </a:xfrm>
          <a:prstGeom prst="rect">
            <a:avLst/>
          </a:prstGeom>
          <a:noFill/>
        </p:spPr>
        <p:txBody>
          <a:bodyPr wrap="none" rtlCol="0">
            <a:spAutoFit/>
          </a:bodyPr>
          <a:lstStyle/>
          <a:p>
            <a:r>
              <a:rPr lang="en-US" sz="2400" b="1" dirty="0"/>
              <a:t>T</a:t>
            </a:r>
            <a:r>
              <a:rPr lang="en-US" sz="2400" b="1" baseline="-25000" dirty="0"/>
              <a:t>h</a:t>
            </a:r>
            <a:endParaRPr lang="en-GB" sz="2400" b="1" dirty="0"/>
          </a:p>
        </p:txBody>
      </p:sp>
      <p:sp>
        <p:nvSpPr>
          <p:cNvPr id="13" name="TextBox 12">
            <a:extLst>
              <a:ext uri="{FF2B5EF4-FFF2-40B4-BE49-F238E27FC236}">
                <a16:creationId xmlns:a16="http://schemas.microsoft.com/office/drawing/2014/main" id="{3F81A0E6-D0E6-4061-8A2A-E3909EA71C41}"/>
              </a:ext>
            </a:extLst>
          </p:cNvPr>
          <p:cNvSpPr txBox="1"/>
          <p:nvPr/>
        </p:nvSpPr>
        <p:spPr>
          <a:xfrm>
            <a:off x="11302607" y="4784070"/>
            <a:ext cx="395301" cy="461665"/>
          </a:xfrm>
          <a:prstGeom prst="rect">
            <a:avLst/>
          </a:prstGeom>
          <a:noFill/>
        </p:spPr>
        <p:txBody>
          <a:bodyPr wrap="none" rtlCol="0">
            <a:spAutoFit/>
          </a:bodyPr>
          <a:lstStyle/>
          <a:p>
            <a:r>
              <a:rPr lang="en-US" sz="2400" b="1" dirty="0"/>
              <a:t>T</a:t>
            </a:r>
            <a:r>
              <a:rPr lang="en-US" sz="2400" b="1" baseline="-25000" dirty="0"/>
              <a:t>c</a:t>
            </a:r>
            <a:endParaRPr lang="en-GB" sz="2400" b="1" dirty="0"/>
          </a:p>
        </p:txBody>
      </p:sp>
      <p:sp>
        <p:nvSpPr>
          <p:cNvPr id="14" name="TextBox 13">
            <a:extLst>
              <a:ext uri="{FF2B5EF4-FFF2-40B4-BE49-F238E27FC236}">
                <a16:creationId xmlns:a16="http://schemas.microsoft.com/office/drawing/2014/main" id="{F4B50408-F0E2-417F-B521-FD94278DEAF6}"/>
              </a:ext>
            </a:extLst>
          </p:cNvPr>
          <p:cNvSpPr txBox="1"/>
          <p:nvPr/>
        </p:nvSpPr>
        <p:spPr>
          <a:xfrm>
            <a:off x="9622036" y="5545137"/>
            <a:ext cx="1952779"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3200" dirty="0" err="1"/>
              <a:t>q</a:t>
            </a:r>
            <a:r>
              <a:rPr lang="en-GB" sz="3200" baseline="-25000" dirty="0" err="1"/>
              <a:t>h</a:t>
            </a:r>
            <a:r>
              <a:rPr lang="en-GB" sz="3200" dirty="0"/>
              <a:t> = w + q</a:t>
            </a:r>
            <a:r>
              <a:rPr lang="en-GB" sz="3200" baseline="-25000" dirty="0"/>
              <a:t>c</a:t>
            </a:r>
            <a:endParaRPr lang="en-GB" sz="3200" dirty="0"/>
          </a:p>
        </p:txBody>
      </p:sp>
    </p:spTree>
    <p:extLst>
      <p:ext uri="{BB962C8B-B14F-4D97-AF65-F5344CB8AC3E}">
        <p14:creationId xmlns:p14="http://schemas.microsoft.com/office/powerpoint/2010/main" val="2956202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B73461F-BD2B-4C74-A328-FFFAEEF3EB1D}"/>
                  </a:ext>
                </a:extLst>
              </p:cNvPr>
              <p:cNvSpPr txBox="1"/>
              <p:nvPr/>
            </p:nvSpPr>
            <p:spPr>
              <a:xfrm>
                <a:off x="703384" y="532563"/>
                <a:ext cx="10902460" cy="6016199"/>
              </a:xfrm>
              <a:prstGeom prst="rect">
                <a:avLst/>
              </a:prstGeom>
              <a:noFill/>
            </p:spPr>
            <p:txBody>
              <a:bodyPr wrap="square" rtlCol="0">
                <a:spAutoFit/>
              </a:bodyPr>
              <a:lstStyle/>
              <a:p>
                <a:pPr>
                  <a:lnSpc>
                    <a:spcPct val="150000"/>
                  </a:lnSpc>
                </a:pPr>
                <a:r>
                  <a:rPr lang="en-US" sz="2400" dirty="0"/>
                  <a:t>Efficiencies are often quoted as percentages obtained by multiplying the ratio w/</a:t>
                </a:r>
                <a:r>
                  <a:rPr lang="en-US" sz="2400" dirty="0" err="1"/>
                  <a:t>q</a:t>
                </a:r>
                <a:r>
                  <a:rPr lang="en-US" sz="2400" baseline="-25000" dirty="0" err="1"/>
                  <a:t>h</a:t>
                </a:r>
                <a:r>
                  <a:rPr lang="en-US" sz="2400" baseline="-25000" dirty="0"/>
                  <a:t> </a:t>
                </a:r>
                <a:r>
                  <a:rPr lang="en-US" sz="2400" dirty="0"/>
                  <a:t>by a factor of 100.</a:t>
                </a:r>
              </a:p>
              <a:p>
                <a:pPr>
                  <a:lnSpc>
                    <a:spcPct val="150000"/>
                  </a:lnSpc>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𝑒</m:t>
                      </m:r>
                      <m:r>
                        <a:rPr lang="en-US" sz="2400" b="0" i="1" smtClean="0">
                          <a:solidFill>
                            <a:srgbClr val="FF0000"/>
                          </a:solidFill>
                          <a:latin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𝑤𝑜𝑟𝑘</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𝑑𝑜𝑛𝑒</m:t>
                          </m:r>
                        </m:num>
                        <m:den>
                          <m:r>
                            <a:rPr lang="en-US" sz="2400" b="0" i="1" smtClean="0">
                              <a:solidFill>
                                <a:srgbClr val="FF0000"/>
                              </a:solidFill>
                              <a:latin typeface="Cambria Math" panose="02040503050406030204" pitchFamily="18" charset="0"/>
                            </a:rPr>
                            <m:t>𝑖𝑛𝑝𝑢𝑡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h</m:t>
                          </m:r>
                          <m:r>
                            <a:rPr lang="en-US" sz="2400" b="0" i="1" smtClean="0">
                              <a:solidFill>
                                <a:srgbClr val="FF0000"/>
                              </a:solidFill>
                              <a:latin typeface="Cambria Math" panose="02040503050406030204" pitchFamily="18" charset="0"/>
                            </a:rPr>
                            <m:t>𝑒𝑎𝑡</m:t>
                          </m:r>
                        </m:den>
                      </m:f>
                      <m:r>
                        <a:rPr lang="en-US" sz="2400" b="0" i="1" smtClean="0">
                          <a:solidFill>
                            <a:srgbClr val="FF0000"/>
                          </a:solidFill>
                          <a:latin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𝑤</m:t>
                          </m:r>
                        </m:num>
                        <m:den>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𝑞</m:t>
                              </m:r>
                            </m:e>
                            <m:sub>
                              <m:r>
                                <a:rPr lang="en-US" sz="2400" b="0" i="1" smtClean="0">
                                  <a:solidFill>
                                    <a:srgbClr val="FF0000"/>
                                  </a:solidFill>
                                  <a:latin typeface="Cambria Math" panose="02040503050406030204" pitchFamily="18" charset="0"/>
                                </a:rPr>
                                <m:t>h</m:t>
                              </m:r>
                            </m:sub>
                          </m:sSub>
                        </m:den>
                      </m:f>
                    </m:oMath>
                  </m:oMathPara>
                </a14:m>
                <a:endParaRPr lang="en-GB" sz="2400" dirty="0"/>
              </a:p>
              <a:p>
                <a:pPr>
                  <a:lnSpc>
                    <a:spcPct val="150000"/>
                  </a:lnSpc>
                </a:pPr>
                <a:r>
                  <a:rPr lang="en-GB" sz="2400" dirty="0"/>
                  <a:t>and   </a:t>
                </a:r>
                <a:r>
                  <a:rPr lang="en-GB" sz="2400" dirty="0" err="1">
                    <a:solidFill>
                      <a:srgbClr val="0070C0"/>
                    </a:solidFill>
                  </a:rPr>
                  <a:t>q</a:t>
                </a:r>
                <a:r>
                  <a:rPr lang="en-GB" sz="2400" baseline="-25000" dirty="0" err="1">
                    <a:solidFill>
                      <a:srgbClr val="0070C0"/>
                    </a:solidFill>
                  </a:rPr>
                  <a:t>h</a:t>
                </a:r>
                <a:r>
                  <a:rPr lang="en-GB" sz="2400" dirty="0">
                    <a:solidFill>
                      <a:srgbClr val="0070C0"/>
                    </a:solidFill>
                  </a:rPr>
                  <a:t> = w + q</a:t>
                </a:r>
                <a:r>
                  <a:rPr lang="en-GB" sz="2400" baseline="-25000" dirty="0">
                    <a:solidFill>
                      <a:srgbClr val="0070C0"/>
                    </a:solidFill>
                  </a:rPr>
                  <a:t>c   </a:t>
                </a:r>
                <a:r>
                  <a:rPr lang="en-GB" sz="2400" dirty="0"/>
                  <a:t>therefore</a:t>
                </a:r>
                <a:r>
                  <a:rPr lang="en-GB" sz="2400" dirty="0">
                    <a:solidFill>
                      <a:srgbClr val="0070C0"/>
                    </a:solidFill>
                  </a:rPr>
                  <a:t>   w = </a:t>
                </a:r>
                <a:r>
                  <a:rPr lang="en-GB" sz="2400" dirty="0" err="1">
                    <a:solidFill>
                      <a:srgbClr val="0070C0"/>
                    </a:solidFill>
                  </a:rPr>
                  <a:t>q</a:t>
                </a:r>
                <a:r>
                  <a:rPr lang="en-GB" sz="2400" baseline="-25000" dirty="0" err="1">
                    <a:solidFill>
                      <a:srgbClr val="0070C0"/>
                    </a:solidFill>
                  </a:rPr>
                  <a:t>h</a:t>
                </a:r>
                <a:r>
                  <a:rPr lang="en-GB" sz="2400" baseline="-25000" dirty="0">
                    <a:solidFill>
                      <a:srgbClr val="0070C0"/>
                    </a:solidFill>
                  </a:rPr>
                  <a:t> </a:t>
                </a:r>
                <a:r>
                  <a:rPr lang="en-GB" sz="2400" dirty="0">
                    <a:solidFill>
                      <a:srgbClr val="0070C0"/>
                    </a:solidFill>
                  </a:rPr>
                  <a:t>– q</a:t>
                </a:r>
                <a:r>
                  <a:rPr lang="en-GB" sz="2400" baseline="-25000" dirty="0">
                    <a:solidFill>
                      <a:srgbClr val="0070C0"/>
                    </a:solidFill>
                  </a:rPr>
                  <a:t>c </a:t>
                </a:r>
              </a:p>
              <a:p>
                <a:pPr>
                  <a:lnSpc>
                    <a:spcPct val="150000"/>
                  </a:lnSpc>
                </a:pPr>
                <a:endParaRPr lang="en-GB" sz="2400" baseline="-25000" dirty="0">
                  <a:solidFill>
                    <a:srgbClr val="0070C0"/>
                  </a:solidFill>
                </a:endParaRPr>
              </a:p>
              <a:p>
                <a:pPr>
                  <a:lnSpc>
                    <a:spcPct val="150000"/>
                  </a:lnSpc>
                </a:pPr>
                <a:endParaRPr lang="en-GB" sz="2400" baseline="-25000" dirty="0">
                  <a:solidFill>
                    <a:srgbClr val="0070C0"/>
                  </a:solidFill>
                </a:endParaRPr>
              </a:p>
              <a:p>
                <a:pPr>
                  <a:lnSpc>
                    <a:spcPct val="150000"/>
                  </a:lnSpc>
                </a:pPr>
                <a:endParaRPr lang="en-GB" sz="2400" baseline="-25000" dirty="0">
                  <a:solidFill>
                    <a:srgbClr val="0070C0"/>
                  </a:solidFill>
                </a:endParaRPr>
              </a:p>
              <a:p>
                <a:pPr>
                  <a:lnSpc>
                    <a:spcPct val="150000"/>
                  </a:lnSpc>
                </a:pPr>
                <a:endParaRPr lang="en-GB" sz="2400" baseline="-25000" dirty="0">
                  <a:solidFill>
                    <a:srgbClr val="0070C0"/>
                  </a:solidFill>
                </a:endParaRPr>
              </a:p>
              <a:p>
                <a:pPr>
                  <a:lnSpc>
                    <a:spcPct val="150000"/>
                  </a:lnSpc>
                </a:pPr>
                <a:r>
                  <a:rPr lang="en-GB" sz="2400" dirty="0"/>
                  <a:t>Also</a:t>
                </a:r>
              </a:p>
              <a:p>
                <a:pPr>
                  <a:lnSpc>
                    <a:spcPct val="150000"/>
                  </a:lnSpc>
                </a:pPr>
                <a14:m>
                  <m:oMathPara xmlns:m="http://schemas.openxmlformats.org/officeDocument/2006/math">
                    <m:oMathParaPr>
                      <m:jc m:val="centerGroup"/>
                    </m:oMathParaPr>
                    <m:oMath xmlns:m="http://schemas.openxmlformats.org/officeDocument/2006/math">
                      <m:sSub>
                        <m:sSubPr>
                          <m:ctrlPr>
                            <a:rPr lang="en-GB"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𝑞</m:t>
                          </m:r>
                        </m:e>
                        <m:sub>
                          <m:r>
                            <a:rPr lang="en-US" sz="2400" b="0" i="1" smtClean="0">
                              <a:solidFill>
                                <a:srgbClr val="FF0000"/>
                              </a:solidFill>
                              <a:latin typeface="Cambria Math" panose="02040503050406030204" pitchFamily="18" charset="0"/>
                            </a:rPr>
                            <m:t>h</m:t>
                          </m:r>
                        </m:sub>
                      </m:sSub>
                      <m:r>
                        <a:rPr lang="en-US" sz="2400" b="0" i="1" smtClean="0">
                          <a:solidFill>
                            <a:srgbClr val="FF0000"/>
                          </a:solidFill>
                          <a:latin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𝑤</m:t>
                          </m:r>
                        </m:num>
                        <m:den>
                          <m:r>
                            <a:rPr lang="en-US" sz="2400" b="0" i="1" smtClean="0">
                              <a:solidFill>
                                <a:srgbClr val="FF0000"/>
                              </a:solidFill>
                              <a:latin typeface="Cambria Math" panose="02040503050406030204" pitchFamily="18" charset="0"/>
                            </a:rPr>
                            <m:t>𝑒</m:t>
                          </m:r>
                        </m:den>
                      </m:f>
                    </m:oMath>
                  </m:oMathPara>
                </a14:m>
                <a:endParaRPr lang="en-GB" sz="2400" dirty="0">
                  <a:solidFill>
                    <a:srgbClr val="0070C0"/>
                  </a:solidFill>
                </a:endParaRPr>
              </a:p>
            </p:txBody>
          </p:sp>
        </mc:Choice>
        <mc:Fallback xmlns="">
          <p:sp>
            <p:nvSpPr>
              <p:cNvPr id="2" name="TextBox 1">
                <a:extLst>
                  <a:ext uri="{FF2B5EF4-FFF2-40B4-BE49-F238E27FC236}">
                    <a16:creationId xmlns:a16="http://schemas.microsoft.com/office/drawing/2014/main" id="{FB73461F-BD2B-4C74-A328-FFFAEEF3EB1D}"/>
                  </a:ext>
                </a:extLst>
              </p:cNvPr>
              <p:cNvSpPr txBox="1">
                <a:spLocks noRot="1" noChangeAspect="1" noMove="1" noResize="1" noEditPoints="1" noAdjustHandles="1" noChangeArrowheads="1" noChangeShapeType="1" noTextEdit="1"/>
              </p:cNvSpPr>
              <p:nvPr/>
            </p:nvSpPr>
            <p:spPr>
              <a:xfrm>
                <a:off x="703384" y="532563"/>
                <a:ext cx="10902460" cy="6016199"/>
              </a:xfrm>
              <a:prstGeom prst="rect">
                <a:avLst/>
              </a:prstGeom>
              <a:blipFill>
                <a:blip r:embed="rId2"/>
                <a:stretch>
                  <a:fillRect l="-838" r="-2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6306754-AD83-4DC4-9E12-C9B89CCA54D8}"/>
                  </a:ext>
                </a:extLst>
              </p:cNvPr>
              <p:cNvSpPr/>
              <p:nvPr/>
            </p:nvSpPr>
            <p:spPr>
              <a:xfrm>
                <a:off x="4633717" y="3798506"/>
                <a:ext cx="3041795" cy="1134734"/>
              </a:xfrm>
              <a:prstGeom prst="rect">
                <a:avLst/>
              </a:prstGeom>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panose="02040503050406030204" pitchFamily="18" charset="0"/>
                        </a:rPr>
                        <m:t>𝑒</m:t>
                      </m:r>
                      <m:r>
                        <a:rPr lang="en-US" sz="2400" i="1" smtClean="0">
                          <a:solidFill>
                            <a:srgbClr val="FF0000"/>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sSub>
                            <m:sSubPr>
                              <m:ctrlPr>
                                <a:rPr lang="en-US"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𝑞</m:t>
                              </m:r>
                            </m:e>
                            <m:sub>
                              <m:r>
                                <a:rPr lang="en-US" sz="2400" b="0" i="1" smtClean="0">
                                  <a:solidFill>
                                    <a:srgbClr val="FF0000"/>
                                  </a:solidFill>
                                  <a:latin typeface="Cambria Math" panose="02040503050406030204" pitchFamily="18" charset="0"/>
                                </a:rPr>
                                <m:t>h</m:t>
                              </m:r>
                            </m:sub>
                          </m:sSub>
                          <m:r>
                            <a:rPr lang="en-US" sz="2400" b="0" i="1" smtClean="0">
                              <a:solidFill>
                                <a:srgbClr val="FF0000"/>
                              </a:solidFill>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𝑞</m:t>
                              </m:r>
                            </m:e>
                            <m:sub>
                              <m:r>
                                <a:rPr lang="en-US" sz="2400" b="0" i="1" smtClean="0">
                                  <a:solidFill>
                                    <a:srgbClr val="FF0000"/>
                                  </a:solidFill>
                                  <a:latin typeface="Cambria Math" panose="02040503050406030204" pitchFamily="18" charset="0"/>
                                </a:rPr>
                                <m:t>𝑐</m:t>
                              </m:r>
                            </m:sub>
                          </m:sSub>
                        </m:num>
                        <m:den>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𝑞</m:t>
                              </m:r>
                            </m:e>
                            <m:sub>
                              <m:r>
                                <a:rPr lang="en-US" sz="2400" i="1">
                                  <a:solidFill>
                                    <a:srgbClr val="FF0000"/>
                                  </a:solidFill>
                                  <a:latin typeface="Cambria Math" panose="02040503050406030204" pitchFamily="18" charset="0"/>
                                </a:rPr>
                                <m:t>h</m:t>
                              </m:r>
                            </m:sub>
                          </m:sSub>
                        </m:den>
                      </m:f>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1</m:t>
                      </m:r>
                      <m:r>
                        <a:rPr lang="en-US" sz="2400" b="0" i="1" smtClean="0">
                          <a:solidFill>
                            <a:srgbClr val="FF0000"/>
                          </a:solidFill>
                          <a:latin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𝑞</m:t>
                              </m:r>
                            </m:e>
                            <m:sub>
                              <m:r>
                                <a:rPr lang="en-US" sz="2400" b="0" i="1" smtClean="0">
                                  <a:solidFill>
                                    <a:srgbClr val="FF0000"/>
                                  </a:solidFill>
                                  <a:latin typeface="Cambria Math" panose="02040503050406030204" pitchFamily="18" charset="0"/>
                                </a:rPr>
                                <m:t>𝑐</m:t>
                              </m:r>
                            </m:sub>
                          </m:sSub>
                        </m:num>
                        <m:den>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𝑞</m:t>
                              </m:r>
                            </m:e>
                            <m:sub>
                              <m:r>
                                <a:rPr lang="en-US" sz="2400" b="0" i="1" smtClean="0">
                                  <a:solidFill>
                                    <a:srgbClr val="FF0000"/>
                                  </a:solidFill>
                                  <a:latin typeface="Cambria Math" panose="02040503050406030204" pitchFamily="18" charset="0"/>
                                </a:rPr>
                                <m:t>h</m:t>
                              </m:r>
                            </m:sub>
                          </m:sSub>
                        </m:den>
                      </m:f>
                    </m:oMath>
                  </m:oMathPara>
                </a14:m>
                <a:endParaRPr lang="en-GB" sz="2400" dirty="0">
                  <a:solidFill>
                    <a:srgbClr val="FF0000"/>
                  </a:solidFill>
                </a:endParaRPr>
              </a:p>
            </p:txBody>
          </p:sp>
        </mc:Choice>
        <mc:Fallback xmlns="">
          <p:sp>
            <p:nvSpPr>
              <p:cNvPr id="3" name="Rectangle 2">
                <a:extLst>
                  <a:ext uri="{FF2B5EF4-FFF2-40B4-BE49-F238E27FC236}">
                    <a16:creationId xmlns:a16="http://schemas.microsoft.com/office/drawing/2014/main" id="{E6306754-AD83-4DC4-9E12-C9B89CCA54D8}"/>
                  </a:ext>
                </a:extLst>
              </p:cNvPr>
              <p:cNvSpPr>
                <a:spLocks noRot="1" noChangeAspect="1" noMove="1" noResize="1" noEditPoints="1" noAdjustHandles="1" noChangeArrowheads="1" noChangeShapeType="1" noTextEdit="1"/>
              </p:cNvSpPr>
              <p:nvPr/>
            </p:nvSpPr>
            <p:spPr>
              <a:xfrm>
                <a:off x="4633717" y="3798506"/>
                <a:ext cx="3041795" cy="1134734"/>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601377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76FC438-1985-4A2D-B1E5-D1376E8EF91E}"/>
                  </a:ext>
                </a:extLst>
              </p:cNvPr>
              <p:cNvSpPr txBox="1"/>
              <p:nvPr/>
            </p:nvSpPr>
            <p:spPr>
              <a:xfrm>
                <a:off x="1195755" y="1024932"/>
                <a:ext cx="10339754" cy="4661084"/>
              </a:xfrm>
              <a:prstGeom prst="rect">
                <a:avLst/>
              </a:prstGeom>
              <a:noFill/>
            </p:spPr>
            <p:txBody>
              <a:bodyPr wrap="square" rtlCol="0">
                <a:spAutoFit/>
              </a:bodyPr>
              <a:lstStyle/>
              <a:p>
                <a:pPr>
                  <a:lnSpc>
                    <a:spcPct val="150000"/>
                  </a:lnSpc>
                </a:pPr>
                <a:r>
                  <a:rPr lang="en-US" sz="2400" dirty="0">
                    <a:solidFill>
                      <a:srgbClr val="FF0000"/>
                    </a:solidFill>
                  </a:rPr>
                  <a:t>Solved Example</a:t>
                </a:r>
              </a:p>
              <a:p>
                <a:pPr>
                  <a:lnSpc>
                    <a:spcPct val="150000"/>
                  </a:lnSpc>
                </a:pPr>
                <a:endParaRPr lang="en-US" sz="2400" dirty="0"/>
              </a:p>
              <a:p>
                <a:pPr>
                  <a:lnSpc>
                    <a:spcPct val="150000"/>
                  </a:lnSpc>
                </a:pPr>
                <a:r>
                  <a:rPr lang="en-US" sz="2400" dirty="0"/>
                  <a:t>10- An automobile engine has an efficiency of 22.0% and produce 2510 J as a work. How much heat is rejected by this engine?</a:t>
                </a:r>
              </a:p>
              <a:p>
                <a:pPr>
                  <a:lnSpc>
                    <a:spcPct val="150000"/>
                  </a:lnSpc>
                </a:pPr>
                <a:endParaRPr lang="en-US" sz="2400" dirty="0"/>
              </a:p>
              <a:p>
                <a:pPr>
                  <a:lnSpc>
                    <a:spcPct val="150000"/>
                  </a:lnSpc>
                </a:pPr>
                <a:r>
                  <a:rPr lang="en-US" sz="2400" dirty="0">
                    <a:solidFill>
                      <a:srgbClr val="FF0000"/>
                    </a:solidFill>
                  </a:rPr>
                  <a:t>Solution</a:t>
                </a:r>
              </a:p>
              <a:p>
                <a:pPr>
                  <a:lnSpc>
                    <a:spcPct val="150000"/>
                  </a:lnSpc>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𝑞</m:t>
                          </m:r>
                        </m:e>
                        <m:sub>
                          <m:r>
                            <a:rPr lang="en-US" sz="2400" b="0" i="1" smtClean="0">
                              <a:solidFill>
                                <a:srgbClr val="00B050"/>
                              </a:solidFill>
                              <a:latin typeface="Cambria Math" panose="02040503050406030204" pitchFamily="18" charset="0"/>
                            </a:rPr>
                            <m:t>h</m:t>
                          </m:r>
                        </m:sub>
                      </m:sSub>
                      <m:r>
                        <a:rPr lang="en-US" sz="2400" b="0" i="1"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𝑤</m:t>
                      </m:r>
                      <m:r>
                        <a:rPr lang="en-US" sz="2400" b="0" i="1" smtClean="0">
                          <a:latin typeface="Cambria Math" panose="02040503050406030204" pitchFamily="18" charset="0"/>
                        </a:rPr>
                        <m:t>=</m:t>
                      </m:r>
                      <m:f>
                        <m:fPr>
                          <m:ctrlPr>
                            <a:rPr lang="en-US" sz="2400" b="0" i="1" smtClean="0">
                              <a:solidFill>
                                <a:srgbClr val="0070C0"/>
                              </a:solidFill>
                              <a:latin typeface="Cambria Math" panose="02040503050406030204" pitchFamily="18" charset="0"/>
                            </a:rPr>
                          </m:ctrlPr>
                        </m:fPr>
                        <m:num>
                          <m:r>
                            <a:rPr lang="en-US" sz="2400" b="0" i="1" smtClean="0">
                              <a:solidFill>
                                <a:srgbClr val="0070C0"/>
                              </a:solidFill>
                              <a:latin typeface="Cambria Math" panose="02040503050406030204" pitchFamily="18" charset="0"/>
                            </a:rPr>
                            <m:t>𝑤</m:t>
                          </m:r>
                        </m:num>
                        <m:den>
                          <m:r>
                            <a:rPr lang="en-US" sz="2400" b="0" i="1" smtClean="0">
                              <a:solidFill>
                                <a:srgbClr val="0070C0"/>
                              </a:solidFill>
                              <a:latin typeface="Cambria Math" panose="02040503050406030204" pitchFamily="18" charset="0"/>
                            </a:rPr>
                            <m:t>𝑒</m:t>
                          </m:r>
                        </m:den>
                      </m:f>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𝑤</m:t>
                      </m:r>
                      <m:r>
                        <a:rPr lang="en-US" sz="2400" b="0" i="1" smtClean="0">
                          <a:latin typeface="Cambria Math" panose="02040503050406030204" pitchFamily="18" charset="0"/>
                        </a:rPr>
                        <m:t>=</m:t>
                      </m:r>
                      <m:r>
                        <a:rPr lang="en-US" sz="2400" b="0" i="1" smtClean="0">
                          <a:solidFill>
                            <a:schemeClr val="accent2">
                              <a:lumMod val="75000"/>
                            </a:schemeClr>
                          </a:solidFill>
                          <a:latin typeface="Cambria Math" panose="02040503050406030204" pitchFamily="18" charset="0"/>
                        </a:rPr>
                        <m:t>𝑤</m:t>
                      </m:r>
                      <m:d>
                        <m:dPr>
                          <m:ctrlPr>
                            <a:rPr lang="en-US" sz="2400" b="0" i="1" smtClean="0">
                              <a:solidFill>
                                <a:schemeClr val="accent2">
                                  <a:lumMod val="75000"/>
                                </a:schemeClr>
                              </a:solidFill>
                              <a:latin typeface="Cambria Math" panose="02040503050406030204" pitchFamily="18" charset="0"/>
                            </a:rPr>
                          </m:ctrlPr>
                        </m:dPr>
                        <m:e>
                          <m:f>
                            <m:fPr>
                              <m:ctrlPr>
                                <a:rPr lang="en-US" sz="2400" b="0" i="1" smtClean="0">
                                  <a:solidFill>
                                    <a:schemeClr val="accent2">
                                      <a:lumMod val="75000"/>
                                    </a:schemeClr>
                                  </a:solidFill>
                                  <a:latin typeface="Cambria Math" panose="02040503050406030204" pitchFamily="18" charset="0"/>
                                </a:rPr>
                              </m:ctrlPr>
                            </m:fPr>
                            <m:num>
                              <m:r>
                                <a:rPr lang="en-US" sz="2400" b="0" i="1" smtClean="0">
                                  <a:solidFill>
                                    <a:schemeClr val="accent2">
                                      <a:lumMod val="75000"/>
                                    </a:schemeClr>
                                  </a:solidFill>
                                  <a:latin typeface="Cambria Math" panose="02040503050406030204" pitchFamily="18" charset="0"/>
                                </a:rPr>
                                <m:t>1</m:t>
                              </m:r>
                            </m:num>
                            <m:den>
                              <m:r>
                                <a:rPr lang="en-US" sz="2400" b="0" i="1" smtClean="0">
                                  <a:solidFill>
                                    <a:schemeClr val="accent2">
                                      <a:lumMod val="75000"/>
                                    </a:schemeClr>
                                  </a:solidFill>
                                  <a:latin typeface="Cambria Math" panose="02040503050406030204" pitchFamily="18" charset="0"/>
                                </a:rPr>
                                <m:t>𝑒</m:t>
                              </m:r>
                            </m:den>
                          </m:f>
                          <m:r>
                            <a:rPr lang="en-US" sz="2400" b="0" i="1" smtClean="0">
                              <a:solidFill>
                                <a:schemeClr val="accent2">
                                  <a:lumMod val="75000"/>
                                </a:schemeClr>
                              </a:solidFill>
                              <a:latin typeface="Cambria Math" panose="02040503050406030204" pitchFamily="18" charset="0"/>
                            </a:rPr>
                            <m:t>−</m:t>
                          </m:r>
                          <m:r>
                            <a:rPr lang="en-US" sz="2400" b="0" i="1" smtClean="0">
                              <a:solidFill>
                                <a:schemeClr val="accent2">
                                  <a:lumMod val="75000"/>
                                </a:schemeClr>
                              </a:solidFill>
                              <a:latin typeface="Cambria Math" panose="02040503050406030204" pitchFamily="18" charset="0"/>
                            </a:rPr>
                            <m:t>1</m:t>
                          </m:r>
                        </m:e>
                      </m:d>
                      <m:r>
                        <a:rPr lang="en-US" sz="2400" b="0" i="1" smtClean="0">
                          <a:latin typeface="Cambria Math" panose="02040503050406030204" pitchFamily="18" charset="0"/>
                        </a:rPr>
                        <m:t>=</m:t>
                      </m:r>
                      <m:r>
                        <a:rPr lang="en-US" sz="2400" b="0" i="1" smtClean="0">
                          <a:solidFill>
                            <a:srgbClr val="7030A0"/>
                          </a:solidFill>
                          <a:latin typeface="Cambria Math" panose="02040503050406030204" pitchFamily="18" charset="0"/>
                        </a:rPr>
                        <m:t>2510</m:t>
                      </m:r>
                      <m:r>
                        <a:rPr lang="en-US" sz="2400" b="0" i="1" smtClean="0">
                          <a:solidFill>
                            <a:srgbClr val="7030A0"/>
                          </a:solidFill>
                          <a:latin typeface="Cambria Math" panose="02040503050406030204" pitchFamily="18" charset="0"/>
                          <a:ea typeface="Cambria Math" panose="02040503050406030204" pitchFamily="18" charset="0"/>
                        </a:rPr>
                        <m:t>×</m:t>
                      </m:r>
                      <m:d>
                        <m:dPr>
                          <m:ctrlPr>
                            <a:rPr lang="en-US" sz="2400" b="0" i="1" smtClean="0">
                              <a:solidFill>
                                <a:srgbClr val="7030A0"/>
                              </a:solidFill>
                              <a:latin typeface="Cambria Math" panose="02040503050406030204" pitchFamily="18" charset="0"/>
                            </a:rPr>
                          </m:ctrlPr>
                        </m:dPr>
                        <m:e>
                          <m:f>
                            <m:fPr>
                              <m:ctrlPr>
                                <a:rPr lang="en-US" sz="2400" b="0" i="1" smtClean="0">
                                  <a:solidFill>
                                    <a:srgbClr val="7030A0"/>
                                  </a:solidFill>
                                  <a:latin typeface="Cambria Math" panose="02040503050406030204" pitchFamily="18" charset="0"/>
                                </a:rPr>
                              </m:ctrlPr>
                            </m:fPr>
                            <m:num>
                              <m:r>
                                <a:rPr lang="en-US" sz="2400" b="0" i="1" smtClean="0">
                                  <a:solidFill>
                                    <a:srgbClr val="7030A0"/>
                                  </a:solidFill>
                                  <a:latin typeface="Cambria Math" panose="02040503050406030204" pitchFamily="18" charset="0"/>
                                </a:rPr>
                                <m:t>1</m:t>
                              </m:r>
                            </m:num>
                            <m:den>
                              <m:r>
                                <a:rPr lang="en-US" sz="2400" b="0" i="1" smtClean="0">
                                  <a:solidFill>
                                    <a:srgbClr val="7030A0"/>
                                  </a:solidFill>
                                  <a:latin typeface="Cambria Math" panose="02040503050406030204" pitchFamily="18" charset="0"/>
                                </a:rPr>
                                <m:t>0</m:t>
                              </m:r>
                              <m:r>
                                <a:rPr lang="en-US" sz="2400" b="0" i="1" smtClean="0">
                                  <a:solidFill>
                                    <a:srgbClr val="7030A0"/>
                                  </a:solidFill>
                                  <a:latin typeface="Cambria Math" panose="02040503050406030204" pitchFamily="18" charset="0"/>
                                </a:rPr>
                                <m:t>.</m:t>
                              </m:r>
                              <m:r>
                                <a:rPr lang="en-US" sz="2400" b="0" i="1" smtClean="0">
                                  <a:solidFill>
                                    <a:srgbClr val="7030A0"/>
                                  </a:solidFill>
                                  <a:latin typeface="Cambria Math" panose="02040503050406030204" pitchFamily="18" charset="0"/>
                                </a:rPr>
                                <m:t>22</m:t>
                              </m:r>
                            </m:den>
                          </m:f>
                          <m:r>
                            <a:rPr lang="en-US" sz="2400" b="0" i="1" smtClean="0">
                              <a:solidFill>
                                <a:srgbClr val="7030A0"/>
                              </a:solidFill>
                              <a:latin typeface="Cambria Math" panose="02040503050406030204" pitchFamily="18" charset="0"/>
                            </a:rPr>
                            <m:t>−</m:t>
                          </m:r>
                          <m:r>
                            <a:rPr lang="en-US" sz="2400" b="0" i="1" smtClean="0">
                              <a:solidFill>
                                <a:srgbClr val="7030A0"/>
                              </a:solidFill>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8900</m:t>
                      </m:r>
                      <m:r>
                        <a:rPr lang="en-US" sz="2400" b="0" i="1" smtClean="0">
                          <a:latin typeface="Cambria Math" panose="02040503050406030204" pitchFamily="18" charset="0"/>
                        </a:rPr>
                        <m:t> </m:t>
                      </m:r>
                      <m:r>
                        <a:rPr lang="en-US" sz="2400" b="0" i="1" smtClean="0">
                          <a:latin typeface="Cambria Math" panose="02040503050406030204" pitchFamily="18" charset="0"/>
                        </a:rPr>
                        <m:t>𝐽</m:t>
                      </m:r>
                    </m:oMath>
                  </m:oMathPara>
                </a14:m>
                <a:endParaRPr lang="en-GB" sz="2400" dirty="0"/>
              </a:p>
            </p:txBody>
          </p:sp>
        </mc:Choice>
        <mc:Fallback xmlns="">
          <p:sp>
            <p:nvSpPr>
              <p:cNvPr id="2" name="TextBox 1">
                <a:extLst>
                  <a:ext uri="{FF2B5EF4-FFF2-40B4-BE49-F238E27FC236}">
                    <a16:creationId xmlns:a16="http://schemas.microsoft.com/office/drawing/2014/main" id="{C76FC438-1985-4A2D-B1E5-D1376E8EF91E}"/>
                  </a:ext>
                </a:extLst>
              </p:cNvPr>
              <p:cNvSpPr txBox="1">
                <a:spLocks noRot="1" noChangeAspect="1" noMove="1" noResize="1" noEditPoints="1" noAdjustHandles="1" noChangeArrowheads="1" noChangeShapeType="1" noTextEdit="1"/>
              </p:cNvSpPr>
              <p:nvPr/>
            </p:nvSpPr>
            <p:spPr>
              <a:xfrm>
                <a:off x="1195755" y="1024932"/>
                <a:ext cx="10339754" cy="4661084"/>
              </a:xfrm>
              <a:prstGeom prst="rect">
                <a:avLst/>
              </a:prstGeom>
              <a:blipFill>
                <a:blip r:embed="rId2"/>
                <a:stretch>
                  <a:fillRect l="-884"/>
                </a:stretch>
              </a:blipFill>
            </p:spPr>
            <p:txBody>
              <a:bodyPr/>
              <a:lstStyle/>
              <a:p>
                <a:r>
                  <a:rPr lang="en-GB">
                    <a:noFill/>
                  </a:rPr>
                  <a:t> </a:t>
                </a:r>
              </a:p>
            </p:txBody>
          </p:sp>
        </mc:Fallback>
      </mc:AlternateContent>
    </p:spTree>
    <p:extLst>
      <p:ext uri="{BB962C8B-B14F-4D97-AF65-F5344CB8AC3E}">
        <p14:creationId xmlns:p14="http://schemas.microsoft.com/office/powerpoint/2010/main" val="2604998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EBEBA1-B32D-4C47-8075-85EE212064BF}"/>
              </a:ext>
            </a:extLst>
          </p:cNvPr>
          <p:cNvSpPr/>
          <p:nvPr/>
        </p:nvSpPr>
        <p:spPr>
          <a:xfrm>
            <a:off x="633046" y="400651"/>
            <a:ext cx="10781881" cy="6001643"/>
          </a:xfrm>
          <a:prstGeom prst="rect">
            <a:avLst/>
          </a:prstGeom>
        </p:spPr>
        <p:txBody>
          <a:bodyPr wrap="square">
            <a:spAutoFit/>
          </a:bodyPr>
          <a:lstStyle/>
          <a:p>
            <a:r>
              <a:rPr lang="en-US" sz="3200" b="1" dirty="0">
                <a:solidFill>
                  <a:srgbClr val="0070C0"/>
                </a:solidFill>
              </a:rPr>
              <a:t>2- Carnot’s principle and the Carnot's engine</a:t>
            </a:r>
          </a:p>
          <a:p>
            <a:endParaRPr lang="en-US" sz="3200" b="1" dirty="0">
              <a:solidFill>
                <a:srgbClr val="0070C0"/>
              </a:solidFill>
            </a:endParaRPr>
          </a:p>
          <a:p>
            <a:pPr algn="just">
              <a:lnSpc>
                <a:spcPct val="150000"/>
              </a:lnSpc>
            </a:pPr>
            <a:r>
              <a:rPr lang="en-US" sz="2400" dirty="0"/>
              <a:t>A reversible process is one in which both the system and its environment can be returned to exactly the states they were in before the process occurred. </a:t>
            </a:r>
          </a:p>
          <a:p>
            <a:pPr algn="just">
              <a:lnSpc>
                <a:spcPct val="150000"/>
              </a:lnSpc>
            </a:pPr>
            <a:r>
              <a:rPr lang="en-US" sz="2400" dirty="0">
                <a:solidFill>
                  <a:srgbClr val="FF0000"/>
                </a:solidFill>
              </a:rPr>
              <a:t>CARNOT’S PRINCIPLE: AN ALTERNATIVE STATEMENT OF THE SECOND LAW OF THERMODYNAMICS</a:t>
            </a:r>
          </a:p>
          <a:p>
            <a:pPr algn="just">
              <a:lnSpc>
                <a:spcPct val="150000"/>
              </a:lnSpc>
            </a:pPr>
            <a:r>
              <a:rPr lang="en-US" sz="2400" dirty="0"/>
              <a:t>No irreversible engine operating between two reservoirs (hot source and cold sink) at constant temperatures can have a greater efficiency than a reversible engine operating between the same temperatures. Furthermore, all reversible engines operating between the same temperatures have the same efficiency.</a:t>
            </a:r>
          </a:p>
          <a:p>
            <a:endParaRPr lang="en-US" sz="3200" b="1" dirty="0">
              <a:solidFill>
                <a:srgbClr val="0070C0"/>
              </a:solidFill>
            </a:endParaRPr>
          </a:p>
        </p:txBody>
      </p:sp>
    </p:spTree>
    <p:extLst>
      <p:ext uri="{BB962C8B-B14F-4D97-AF65-F5344CB8AC3E}">
        <p14:creationId xmlns:p14="http://schemas.microsoft.com/office/powerpoint/2010/main" val="195766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4BF9ED-C9E0-41D5-B272-35FFAC11C537}"/>
              </a:ext>
            </a:extLst>
          </p:cNvPr>
          <p:cNvSpPr/>
          <p:nvPr/>
        </p:nvSpPr>
        <p:spPr>
          <a:xfrm>
            <a:off x="8341609" y="974128"/>
            <a:ext cx="1730188" cy="591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Hot source</a:t>
            </a:r>
            <a:endParaRPr lang="en-GB" dirty="0"/>
          </a:p>
        </p:txBody>
      </p:sp>
      <p:sp>
        <p:nvSpPr>
          <p:cNvPr id="3" name="Oval 2">
            <a:extLst>
              <a:ext uri="{FF2B5EF4-FFF2-40B4-BE49-F238E27FC236}">
                <a16:creationId xmlns:a16="http://schemas.microsoft.com/office/drawing/2014/main" id="{3D00BC3B-2B21-464A-B6A7-0D6763110912}"/>
              </a:ext>
            </a:extLst>
          </p:cNvPr>
          <p:cNvSpPr/>
          <p:nvPr/>
        </p:nvSpPr>
        <p:spPr>
          <a:xfrm>
            <a:off x="8583656" y="2419688"/>
            <a:ext cx="1147482" cy="1120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Engine</a:t>
            </a:r>
            <a:endParaRPr lang="en-GB" dirty="0"/>
          </a:p>
        </p:txBody>
      </p:sp>
      <p:sp>
        <p:nvSpPr>
          <p:cNvPr id="4" name="Arrow: Down 3">
            <a:extLst>
              <a:ext uri="{FF2B5EF4-FFF2-40B4-BE49-F238E27FC236}">
                <a16:creationId xmlns:a16="http://schemas.microsoft.com/office/drawing/2014/main" id="{BD17C59A-3923-4D4D-B9BF-CA0D755B0C58}"/>
              </a:ext>
            </a:extLst>
          </p:cNvPr>
          <p:cNvSpPr/>
          <p:nvPr/>
        </p:nvSpPr>
        <p:spPr>
          <a:xfrm>
            <a:off x="9049821" y="1565798"/>
            <a:ext cx="233082" cy="8538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extLst>
              <a:ext uri="{FF2B5EF4-FFF2-40B4-BE49-F238E27FC236}">
                <a16:creationId xmlns:a16="http://schemas.microsoft.com/office/drawing/2014/main" id="{EC5CBF58-E1F0-4672-BD29-BFDC0B5FC1E6}"/>
              </a:ext>
            </a:extLst>
          </p:cNvPr>
          <p:cNvSpPr/>
          <p:nvPr/>
        </p:nvSpPr>
        <p:spPr>
          <a:xfrm>
            <a:off x="9731138" y="2971018"/>
            <a:ext cx="851648" cy="2330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D21C7FB-5693-48BD-A2E7-875FE49BC4CA}"/>
              </a:ext>
            </a:extLst>
          </p:cNvPr>
          <p:cNvSpPr txBox="1"/>
          <p:nvPr/>
        </p:nvSpPr>
        <p:spPr>
          <a:xfrm>
            <a:off x="8269764" y="1796216"/>
            <a:ext cx="884666" cy="369332"/>
          </a:xfrm>
          <a:prstGeom prst="rect">
            <a:avLst/>
          </a:prstGeom>
          <a:noFill/>
        </p:spPr>
        <p:txBody>
          <a:bodyPr wrap="none" rtlCol="0">
            <a:spAutoFit/>
          </a:bodyPr>
          <a:lstStyle/>
          <a:p>
            <a:r>
              <a:rPr lang="en-US" dirty="0"/>
              <a:t>Heat </a:t>
            </a:r>
            <a:r>
              <a:rPr lang="en-US" dirty="0" err="1"/>
              <a:t>q</a:t>
            </a:r>
            <a:r>
              <a:rPr lang="en-US" baseline="-25000" dirty="0" err="1"/>
              <a:t>h</a:t>
            </a:r>
            <a:endParaRPr lang="en-GB" dirty="0"/>
          </a:p>
        </p:txBody>
      </p:sp>
      <p:sp>
        <p:nvSpPr>
          <p:cNvPr id="7" name="TextBox 6">
            <a:extLst>
              <a:ext uri="{FF2B5EF4-FFF2-40B4-BE49-F238E27FC236}">
                <a16:creationId xmlns:a16="http://schemas.microsoft.com/office/drawing/2014/main" id="{24194F30-5D96-4126-89D6-DFFEBDA7370A}"/>
              </a:ext>
            </a:extLst>
          </p:cNvPr>
          <p:cNvSpPr txBox="1"/>
          <p:nvPr/>
        </p:nvSpPr>
        <p:spPr>
          <a:xfrm>
            <a:off x="9830045" y="2601686"/>
            <a:ext cx="653833" cy="369332"/>
          </a:xfrm>
          <a:prstGeom prst="rect">
            <a:avLst/>
          </a:prstGeom>
          <a:noFill/>
        </p:spPr>
        <p:txBody>
          <a:bodyPr wrap="none" rtlCol="0">
            <a:spAutoFit/>
          </a:bodyPr>
          <a:lstStyle/>
          <a:p>
            <a:r>
              <a:rPr lang="en-US" dirty="0"/>
              <a:t>work</a:t>
            </a:r>
            <a:endParaRPr lang="en-GB" dirty="0"/>
          </a:p>
        </p:txBody>
      </p:sp>
      <p:sp>
        <p:nvSpPr>
          <p:cNvPr id="8" name="Arrow: Down 7">
            <a:extLst>
              <a:ext uri="{FF2B5EF4-FFF2-40B4-BE49-F238E27FC236}">
                <a16:creationId xmlns:a16="http://schemas.microsoft.com/office/drawing/2014/main" id="{68D45118-C466-4EA3-B6C5-52CEE064D974}"/>
              </a:ext>
            </a:extLst>
          </p:cNvPr>
          <p:cNvSpPr/>
          <p:nvPr/>
        </p:nvSpPr>
        <p:spPr>
          <a:xfrm>
            <a:off x="9049821" y="3568056"/>
            <a:ext cx="233082" cy="8538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79F3E44-2082-4936-9493-FEB05F371290}"/>
              </a:ext>
            </a:extLst>
          </p:cNvPr>
          <p:cNvSpPr/>
          <p:nvPr/>
        </p:nvSpPr>
        <p:spPr>
          <a:xfrm>
            <a:off x="8341609" y="4449725"/>
            <a:ext cx="1730188" cy="591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Cold sink</a:t>
            </a:r>
            <a:endParaRPr lang="en-GB" dirty="0"/>
          </a:p>
        </p:txBody>
      </p:sp>
      <p:sp>
        <p:nvSpPr>
          <p:cNvPr id="10" name="TextBox 9">
            <a:extLst>
              <a:ext uri="{FF2B5EF4-FFF2-40B4-BE49-F238E27FC236}">
                <a16:creationId xmlns:a16="http://schemas.microsoft.com/office/drawing/2014/main" id="{55195359-5E25-47A2-81FC-441D68A8C7EB}"/>
              </a:ext>
            </a:extLst>
          </p:cNvPr>
          <p:cNvSpPr txBox="1"/>
          <p:nvPr/>
        </p:nvSpPr>
        <p:spPr>
          <a:xfrm>
            <a:off x="8232688" y="3707004"/>
            <a:ext cx="870238" cy="369332"/>
          </a:xfrm>
          <a:prstGeom prst="rect">
            <a:avLst/>
          </a:prstGeom>
          <a:noFill/>
        </p:spPr>
        <p:txBody>
          <a:bodyPr wrap="none" rtlCol="0">
            <a:spAutoFit/>
          </a:bodyPr>
          <a:lstStyle/>
          <a:p>
            <a:r>
              <a:rPr lang="en-US" dirty="0"/>
              <a:t>Heat q</a:t>
            </a:r>
            <a:r>
              <a:rPr lang="en-US" baseline="-25000" dirty="0"/>
              <a:t>c</a:t>
            </a:r>
            <a:endParaRPr lang="en-GB" dirty="0"/>
          </a:p>
        </p:txBody>
      </p:sp>
      <p:sp>
        <p:nvSpPr>
          <p:cNvPr id="11" name="TextBox 10">
            <a:extLst>
              <a:ext uri="{FF2B5EF4-FFF2-40B4-BE49-F238E27FC236}">
                <a16:creationId xmlns:a16="http://schemas.microsoft.com/office/drawing/2014/main" id="{F07F2C8C-B202-45AD-8C06-DE9A725D55B0}"/>
              </a:ext>
            </a:extLst>
          </p:cNvPr>
          <p:cNvSpPr txBox="1"/>
          <p:nvPr/>
        </p:nvSpPr>
        <p:spPr>
          <a:xfrm>
            <a:off x="10156160" y="1085297"/>
            <a:ext cx="447558" cy="461665"/>
          </a:xfrm>
          <a:prstGeom prst="rect">
            <a:avLst/>
          </a:prstGeom>
          <a:noFill/>
        </p:spPr>
        <p:txBody>
          <a:bodyPr wrap="none" rtlCol="0">
            <a:spAutoFit/>
          </a:bodyPr>
          <a:lstStyle/>
          <a:p>
            <a:r>
              <a:rPr lang="en-US" sz="2400" b="1" dirty="0"/>
              <a:t>T</a:t>
            </a:r>
            <a:r>
              <a:rPr lang="en-US" sz="2400" b="1" baseline="-25000" dirty="0"/>
              <a:t>h</a:t>
            </a:r>
            <a:endParaRPr lang="en-GB" sz="2400" b="1" dirty="0"/>
          </a:p>
        </p:txBody>
      </p:sp>
      <p:sp>
        <p:nvSpPr>
          <p:cNvPr id="12" name="TextBox 11">
            <a:extLst>
              <a:ext uri="{FF2B5EF4-FFF2-40B4-BE49-F238E27FC236}">
                <a16:creationId xmlns:a16="http://schemas.microsoft.com/office/drawing/2014/main" id="{761B2FF0-FF5E-4E4D-BDBC-CF382B35DBE8}"/>
              </a:ext>
            </a:extLst>
          </p:cNvPr>
          <p:cNvSpPr txBox="1"/>
          <p:nvPr/>
        </p:nvSpPr>
        <p:spPr>
          <a:xfrm>
            <a:off x="10106852" y="4560894"/>
            <a:ext cx="395301" cy="461665"/>
          </a:xfrm>
          <a:prstGeom prst="rect">
            <a:avLst/>
          </a:prstGeom>
          <a:noFill/>
        </p:spPr>
        <p:txBody>
          <a:bodyPr wrap="none" rtlCol="0">
            <a:spAutoFit/>
          </a:bodyPr>
          <a:lstStyle/>
          <a:p>
            <a:r>
              <a:rPr lang="en-US" sz="2400" b="1" dirty="0"/>
              <a:t>T</a:t>
            </a:r>
            <a:r>
              <a:rPr lang="en-US" sz="2400" b="1" baseline="-25000" dirty="0"/>
              <a:t>c</a:t>
            </a:r>
            <a:endParaRPr lang="en-GB" sz="2400" b="1" dirty="0"/>
          </a:p>
        </p:txBody>
      </p:sp>
      <p:sp>
        <p:nvSpPr>
          <p:cNvPr id="13" name="TextBox 12">
            <a:extLst>
              <a:ext uri="{FF2B5EF4-FFF2-40B4-BE49-F238E27FC236}">
                <a16:creationId xmlns:a16="http://schemas.microsoft.com/office/drawing/2014/main" id="{91770468-931D-4016-95F9-16434415722B}"/>
              </a:ext>
            </a:extLst>
          </p:cNvPr>
          <p:cNvSpPr txBox="1"/>
          <p:nvPr/>
        </p:nvSpPr>
        <p:spPr>
          <a:xfrm>
            <a:off x="8230313" y="5321961"/>
            <a:ext cx="1952779"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3200" dirty="0" err="1"/>
              <a:t>q</a:t>
            </a:r>
            <a:r>
              <a:rPr lang="en-GB" sz="3200" baseline="-25000" dirty="0" err="1"/>
              <a:t>h</a:t>
            </a:r>
            <a:r>
              <a:rPr lang="en-GB" sz="3200" dirty="0"/>
              <a:t> = w + q</a:t>
            </a:r>
            <a:r>
              <a:rPr lang="en-GB" sz="3200" baseline="-25000" dirty="0"/>
              <a:t>c</a:t>
            </a:r>
            <a:endParaRPr lang="en-GB" sz="3200" dirty="0"/>
          </a:p>
        </p:txBody>
      </p:sp>
      <p:sp>
        <p:nvSpPr>
          <p:cNvPr id="14" name="Rectangle 13">
            <a:extLst>
              <a:ext uri="{FF2B5EF4-FFF2-40B4-BE49-F238E27FC236}">
                <a16:creationId xmlns:a16="http://schemas.microsoft.com/office/drawing/2014/main" id="{C1948DD7-0CDB-4E9A-B904-6C54F2F77A45}"/>
              </a:ext>
            </a:extLst>
          </p:cNvPr>
          <p:cNvSpPr/>
          <p:nvPr/>
        </p:nvSpPr>
        <p:spPr>
          <a:xfrm>
            <a:off x="948426" y="652581"/>
            <a:ext cx="6345212" cy="4420890"/>
          </a:xfrm>
          <a:prstGeom prst="rect">
            <a:avLst/>
          </a:prstGeom>
        </p:spPr>
        <p:txBody>
          <a:bodyPr wrap="square">
            <a:spAutoFit/>
          </a:bodyPr>
          <a:lstStyle/>
          <a:p>
            <a:pPr algn="just">
              <a:lnSpc>
                <a:spcPct val="200000"/>
              </a:lnSpc>
              <a:spcBef>
                <a:spcPct val="50000"/>
              </a:spcBef>
            </a:pPr>
            <a:r>
              <a:rPr lang="en-US" altLang="zh-CN" sz="2400" dirty="0">
                <a:cs typeface="Times New Roman" pitchFamily="18" charset="0"/>
              </a:rPr>
              <a:t>A </a:t>
            </a:r>
            <a:r>
              <a:rPr lang="en-US" altLang="zh-CN" sz="2400" i="1" dirty="0">
                <a:solidFill>
                  <a:srgbClr val="990033"/>
                </a:solidFill>
                <a:cs typeface="Times New Roman" pitchFamily="18" charset="0"/>
              </a:rPr>
              <a:t>Carnot engine</a:t>
            </a:r>
            <a:r>
              <a:rPr lang="en-US" altLang="zh-CN" sz="2400" dirty="0">
                <a:cs typeface="Times New Roman" pitchFamily="18" charset="0"/>
              </a:rPr>
              <a:t> is a reversible engine in which all input heat </a:t>
            </a:r>
            <a:r>
              <a:rPr lang="en-US" altLang="zh-CN" sz="2400" i="1" dirty="0" err="1">
                <a:solidFill>
                  <a:srgbClr val="FF0000"/>
                </a:solidFill>
                <a:cs typeface="Times New Roman" pitchFamily="18" charset="0"/>
              </a:rPr>
              <a:t>q</a:t>
            </a:r>
            <a:r>
              <a:rPr lang="en-US" altLang="zh-CN" sz="2400" i="1" baseline="-25000" dirty="0" err="1">
                <a:solidFill>
                  <a:srgbClr val="FF0000"/>
                </a:solidFill>
                <a:cs typeface="Times New Roman" pitchFamily="18" charset="0"/>
              </a:rPr>
              <a:t>h</a:t>
            </a:r>
            <a:r>
              <a:rPr lang="en-US" altLang="zh-CN" sz="2400" dirty="0">
                <a:solidFill>
                  <a:srgbClr val="FF0000"/>
                </a:solidFill>
                <a:cs typeface="Times New Roman" pitchFamily="18" charset="0"/>
              </a:rPr>
              <a:t> </a:t>
            </a:r>
            <a:r>
              <a:rPr lang="en-US" altLang="zh-CN" sz="2400" dirty="0">
                <a:cs typeface="Times New Roman" pitchFamily="18" charset="0"/>
              </a:rPr>
              <a:t>originates from a hot reservoir (hot source) at a single temperature </a:t>
            </a:r>
            <a:r>
              <a:rPr lang="en-US" altLang="zh-CN" sz="2400" i="1" dirty="0">
                <a:solidFill>
                  <a:srgbClr val="FF0000"/>
                </a:solidFill>
                <a:cs typeface="Times New Roman" pitchFamily="18" charset="0"/>
              </a:rPr>
              <a:t>T</a:t>
            </a:r>
            <a:r>
              <a:rPr lang="en-US" altLang="zh-CN" sz="2400" i="1" baseline="-25000" dirty="0">
                <a:solidFill>
                  <a:srgbClr val="FF0000"/>
                </a:solidFill>
                <a:cs typeface="Times New Roman" pitchFamily="18" charset="0"/>
              </a:rPr>
              <a:t>h</a:t>
            </a:r>
            <a:r>
              <a:rPr lang="en-US" altLang="zh-CN" sz="2400" dirty="0">
                <a:cs typeface="Times New Roman" pitchFamily="18" charset="0"/>
              </a:rPr>
              <a:t>, and all rejected heat </a:t>
            </a:r>
            <a:r>
              <a:rPr lang="en-US" altLang="zh-CN" sz="2400" i="1" dirty="0">
                <a:solidFill>
                  <a:srgbClr val="FF0000"/>
                </a:solidFill>
                <a:cs typeface="Times New Roman" pitchFamily="18" charset="0"/>
              </a:rPr>
              <a:t>q</a:t>
            </a:r>
            <a:r>
              <a:rPr lang="en-US" altLang="zh-CN" sz="2400" i="1" baseline="-25000" dirty="0">
                <a:solidFill>
                  <a:srgbClr val="FF0000"/>
                </a:solidFill>
                <a:cs typeface="Times New Roman" pitchFamily="18" charset="0"/>
              </a:rPr>
              <a:t>c</a:t>
            </a:r>
            <a:r>
              <a:rPr lang="en-US" altLang="zh-CN" sz="2400" dirty="0">
                <a:cs typeface="Times New Roman" pitchFamily="18" charset="0"/>
              </a:rPr>
              <a:t> goes into a cold reservoir (cold sink) at a single temperature </a:t>
            </a:r>
            <a:r>
              <a:rPr lang="en-US" altLang="zh-CN" sz="2400" i="1" dirty="0">
                <a:solidFill>
                  <a:srgbClr val="FF0000"/>
                </a:solidFill>
                <a:cs typeface="Times New Roman" pitchFamily="18" charset="0"/>
              </a:rPr>
              <a:t>T</a:t>
            </a:r>
            <a:r>
              <a:rPr lang="en-US" altLang="zh-CN" sz="2400" i="1" baseline="-25000" dirty="0">
                <a:solidFill>
                  <a:srgbClr val="FF0000"/>
                </a:solidFill>
                <a:cs typeface="Times New Roman" pitchFamily="18" charset="0"/>
              </a:rPr>
              <a:t>c</a:t>
            </a:r>
            <a:r>
              <a:rPr lang="en-US" altLang="zh-CN" sz="2400" dirty="0">
                <a:cs typeface="Times New Roman" pitchFamily="18" charset="0"/>
              </a:rPr>
              <a:t>. The work done by the engine is </a:t>
            </a:r>
            <a:r>
              <a:rPr lang="en-US" altLang="zh-CN" sz="2400" i="1" dirty="0">
                <a:solidFill>
                  <a:srgbClr val="FF0000"/>
                </a:solidFill>
                <a:cs typeface="Times New Roman" pitchFamily="18" charset="0"/>
              </a:rPr>
              <a:t>w</a:t>
            </a:r>
            <a:r>
              <a:rPr lang="en-US" altLang="zh-CN" sz="2400" dirty="0">
                <a:solidFill>
                  <a:srgbClr val="FF0000"/>
                </a:solidFill>
                <a:cs typeface="Times New Roman" pitchFamily="18" charset="0"/>
              </a:rPr>
              <a:t>. </a:t>
            </a:r>
          </a:p>
        </p:txBody>
      </p:sp>
    </p:spTree>
    <p:extLst>
      <p:ext uri="{BB962C8B-B14F-4D97-AF65-F5344CB8AC3E}">
        <p14:creationId xmlns:p14="http://schemas.microsoft.com/office/powerpoint/2010/main" val="1541983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E7D47-12E5-4643-8C36-3B8CA5C0F203}"/>
              </a:ext>
            </a:extLst>
          </p:cNvPr>
          <p:cNvSpPr/>
          <p:nvPr/>
        </p:nvSpPr>
        <p:spPr>
          <a:xfrm>
            <a:off x="643658" y="350408"/>
            <a:ext cx="10484436" cy="2189510"/>
          </a:xfrm>
          <a:prstGeom prst="rect">
            <a:avLst/>
          </a:prstGeom>
        </p:spPr>
        <p:txBody>
          <a:bodyPr wrap="square">
            <a:spAutoFit/>
          </a:bodyPr>
          <a:lstStyle/>
          <a:p>
            <a:r>
              <a:rPr lang="en-US" altLang="zh-CN" sz="3200" b="1" dirty="0">
                <a:solidFill>
                  <a:srgbClr val="0070C0"/>
                </a:solidFill>
              </a:rPr>
              <a:t>3- The Carnot’s Cycle</a:t>
            </a:r>
          </a:p>
          <a:p>
            <a:pPr algn="just">
              <a:lnSpc>
                <a:spcPct val="150000"/>
              </a:lnSpc>
            </a:pPr>
            <a:r>
              <a:rPr lang="en-GB" altLang="zh-CN" sz="2400" dirty="0">
                <a:cs typeface="Times New Roman" pitchFamily="18" charset="0"/>
              </a:rPr>
              <a:t>The Carnot cycle has the greatest efficiency possible of an engine based on the assumption of the absence of incidental wasteful processes such as friction, and no conduction of heat between different parts of the engine at different temperature.</a:t>
            </a:r>
            <a:endParaRPr lang="en-US" altLang="zh-CN" sz="2400" dirty="0">
              <a:cs typeface="Times New Roman" pitchFamily="18" charset="0"/>
            </a:endParaRPr>
          </a:p>
        </p:txBody>
      </p:sp>
      <p:pic>
        <p:nvPicPr>
          <p:cNvPr id="1026" name="Picture 2" descr="Figure 1: An ideal gas-piston model of the Carnot cycle.">
            <a:extLst>
              <a:ext uri="{FF2B5EF4-FFF2-40B4-BE49-F238E27FC236}">
                <a16:creationId xmlns:a16="http://schemas.microsoft.com/office/drawing/2014/main" id="{C5F20B9A-BCBE-4632-B897-A50BE328F4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4592" y="2764741"/>
            <a:ext cx="7143750" cy="3962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EB71D3-C27D-493E-8D40-9C0A93405D18}"/>
              </a:ext>
            </a:extLst>
          </p:cNvPr>
          <p:cNvSpPr txBox="1"/>
          <p:nvPr/>
        </p:nvSpPr>
        <p:spPr>
          <a:xfrm>
            <a:off x="643658" y="3666078"/>
            <a:ext cx="3445755" cy="1133580"/>
          </a:xfrm>
          <a:prstGeom prst="rect">
            <a:avLst/>
          </a:prstGeom>
          <a:noFill/>
        </p:spPr>
        <p:txBody>
          <a:bodyPr wrap="square" rtlCol="0">
            <a:spAutoFit/>
          </a:bodyPr>
          <a:lstStyle/>
          <a:p>
            <a:pPr lvl="0" fontAlgn="base">
              <a:lnSpc>
                <a:spcPct val="150000"/>
              </a:lnSpc>
              <a:spcBef>
                <a:spcPct val="0"/>
              </a:spcBef>
              <a:spcAft>
                <a:spcPct val="0"/>
              </a:spcAft>
            </a:pPr>
            <a:r>
              <a:rPr lang="en-GB" sz="2400" dirty="0">
                <a:solidFill>
                  <a:srgbClr val="00B050"/>
                </a:solidFill>
                <a:ea typeface="Calibri" pitchFamily="34" charset="0"/>
                <a:cs typeface="Times New Roman" pitchFamily="18" charset="0"/>
              </a:rPr>
              <a:t>The Carnot cycle consists of four processes:</a:t>
            </a:r>
            <a:endParaRPr lang="en-GB" sz="2400" dirty="0">
              <a:solidFill>
                <a:srgbClr val="00B050"/>
              </a:solidFill>
              <a:cs typeface="Arial" pitchFamily="34" charset="0"/>
            </a:endParaRPr>
          </a:p>
        </p:txBody>
      </p:sp>
      <p:sp>
        <p:nvSpPr>
          <p:cNvPr id="4" name="TextBox 3">
            <a:extLst>
              <a:ext uri="{FF2B5EF4-FFF2-40B4-BE49-F238E27FC236}">
                <a16:creationId xmlns:a16="http://schemas.microsoft.com/office/drawing/2014/main" id="{46112679-E703-4D22-A520-D6E5B970468C}"/>
              </a:ext>
            </a:extLst>
          </p:cNvPr>
          <p:cNvSpPr txBox="1"/>
          <p:nvPr/>
        </p:nvSpPr>
        <p:spPr>
          <a:xfrm>
            <a:off x="6445862" y="3013501"/>
            <a:ext cx="1233159" cy="830997"/>
          </a:xfrm>
          <a:prstGeom prst="rect">
            <a:avLst/>
          </a:prstGeom>
          <a:solidFill>
            <a:schemeClr val="bg1"/>
          </a:solidFill>
        </p:spPr>
        <p:txBody>
          <a:bodyPr wrap="none" rtlCol="0">
            <a:spAutoFit/>
          </a:bodyPr>
          <a:lstStyle/>
          <a:p>
            <a:pPr algn="ctr"/>
            <a:r>
              <a:rPr lang="en-US" sz="1600" b="1" dirty="0"/>
              <a:t>Adiabatic</a:t>
            </a:r>
          </a:p>
          <a:p>
            <a:pPr algn="ctr"/>
            <a:r>
              <a:rPr lang="en-US" sz="1600" b="1" dirty="0"/>
              <a:t>Expansion</a:t>
            </a:r>
          </a:p>
          <a:p>
            <a:pPr algn="ctr"/>
            <a:r>
              <a:rPr lang="en-US" sz="1600" b="1" dirty="0"/>
              <a:t>from T</a:t>
            </a:r>
            <a:r>
              <a:rPr lang="en-US" sz="1600" b="1" baseline="-25000" dirty="0"/>
              <a:t>h</a:t>
            </a:r>
            <a:r>
              <a:rPr lang="en-US" sz="1600" b="1" dirty="0"/>
              <a:t> to T</a:t>
            </a:r>
            <a:r>
              <a:rPr lang="en-US" sz="1600" b="1" baseline="-25000" dirty="0"/>
              <a:t>c</a:t>
            </a:r>
            <a:endParaRPr lang="en-GB" sz="1600" b="1" dirty="0"/>
          </a:p>
        </p:txBody>
      </p:sp>
      <p:sp>
        <p:nvSpPr>
          <p:cNvPr id="7" name="TextBox 6">
            <a:extLst>
              <a:ext uri="{FF2B5EF4-FFF2-40B4-BE49-F238E27FC236}">
                <a16:creationId xmlns:a16="http://schemas.microsoft.com/office/drawing/2014/main" id="{9A3603F1-40EA-4938-8FF8-F722205DD270}"/>
              </a:ext>
            </a:extLst>
          </p:cNvPr>
          <p:cNvSpPr txBox="1"/>
          <p:nvPr/>
        </p:nvSpPr>
        <p:spPr>
          <a:xfrm>
            <a:off x="10036507" y="3180240"/>
            <a:ext cx="1290033" cy="830997"/>
          </a:xfrm>
          <a:prstGeom prst="rect">
            <a:avLst/>
          </a:prstGeom>
          <a:solidFill>
            <a:schemeClr val="bg1"/>
          </a:solidFill>
        </p:spPr>
        <p:txBody>
          <a:bodyPr wrap="none" rtlCol="0">
            <a:spAutoFit/>
          </a:bodyPr>
          <a:lstStyle/>
          <a:p>
            <a:pPr algn="ctr"/>
            <a:r>
              <a:rPr lang="en-US" sz="1600" b="1" dirty="0"/>
              <a:t>Adiabatic</a:t>
            </a:r>
          </a:p>
          <a:p>
            <a:pPr algn="ctr"/>
            <a:r>
              <a:rPr lang="en-US" sz="1600" b="1" dirty="0"/>
              <a:t>Compression</a:t>
            </a:r>
          </a:p>
          <a:p>
            <a:pPr algn="ctr"/>
            <a:r>
              <a:rPr lang="en-US" sz="1600" b="1" dirty="0"/>
              <a:t>from T</a:t>
            </a:r>
            <a:r>
              <a:rPr lang="en-US" sz="1600" b="1" baseline="-25000" dirty="0"/>
              <a:t>c</a:t>
            </a:r>
            <a:r>
              <a:rPr lang="en-US" sz="1600" b="1" dirty="0"/>
              <a:t> to T</a:t>
            </a:r>
            <a:r>
              <a:rPr lang="en-US" sz="1600" b="1" baseline="-25000" dirty="0"/>
              <a:t>h</a:t>
            </a:r>
            <a:endParaRPr lang="en-GB" sz="1600" b="1" dirty="0"/>
          </a:p>
        </p:txBody>
      </p:sp>
      <p:sp>
        <p:nvSpPr>
          <p:cNvPr id="8" name="TextBox 7">
            <a:extLst>
              <a:ext uri="{FF2B5EF4-FFF2-40B4-BE49-F238E27FC236}">
                <a16:creationId xmlns:a16="http://schemas.microsoft.com/office/drawing/2014/main" id="{875D8B46-8C03-4D27-9FE5-727FAC3463F1}"/>
              </a:ext>
            </a:extLst>
          </p:cNvPr>
          <p:cNvSpPr txBox="1"/>
          <p:nvPr/>
        </p:nvSpPr>
        <p:spPr>
          <a:xfrm>
            <a:off x="8212747" y="2764741"/>
            <a:ext cx="1290033" cy="830997"/>
          </a:xfrm>
          <a:prstGeom prst="rect">
            <a:avLst/>
          </a:prstGeom>
          <a:solidFill>
            <a:schemeClr val="bg1"/>
          </a:solidFill>
        </p:spPr>
        <p:txBody>
          <a:bodyPr wrap="none" rtlCol="0">
            <a:spAutoFit/>
          </a:bodyPr>
          <a:lstStyle/>
          <a:p>
            <a:pPr algn="ctr"/>
            <a:r>
              <a:rPr lang="en-US" sz="1600" b="1" dirty="0"/>
              <a:t>Isothermal</a:t>
            </a:r>
          </a:p>
          <a:p>
            <a:pPr algn="ctr"/>
            <a:r>
              <a:rPr lang="en-US" sz="1600" b="1" dirty="0"/>
              <a:t>Compression</a:t>
            </a:r>
          </a:p>
          <a:p>
            <a:pPr algn="ctr"/>
            <a:r>
              <a:rPr lang="en-US" sz="1600" b="1" dirty="0"/>
              <a:t>at T</a:t>
            </a:r>
            <a:r>
              <a:rPr lang="en-US" sz="1600" b="1" baseline="-25000" dirty="0"/>
              <a:t>c</a:t>
            </a:r>
            <a:endParaRPr lang="en-GB" sz="1600" b="1" dirty="0"/>
          </a:p>
        </p:txBody>
      </p:sp>
      <p:sp>
        <p:nvSpPr>
          <p:cNvPr id="5" name="TextBox 4">
            <a:extLst>
              <a:ext uri="{FF2B5EF4-FFF2-40B4-BE49-F238E27FC236}">
                <a16:creationId xmlns:a16="http://schemas.microsoft.com/office/drawing/2014/main" id="{E024FD9F-EB67-4B40-854F-7A5502CC73FB}"/>
              </a:ext>
            </a:extLst>
          </p:cNvPr>
          <p:cNvSpPr txBox="1"/>
          <p:nvPr/>
        </p:nvSpPr>
        <p:spPr>
          <a:xfrm>
            <a:off x="5339644" y="6276759"/>
            <a:ext cx="453970" cy="461665"/>
          </a:xfrm>
          <a:prstGeom prst="rect">
            <a:avLst/>
          </a:prstGeom>
          <a:solidFill>
            <a:schemeClr val="bg1"/>
          </a:solidFill>
        </p:spPr>
        <p:txBody>
          <a:bodyPr wrap="none" rtlCol="1">
            <a:spAutoFit/>
          </a:bodyPr>
          <a:lstStyle/>
          <a:p>
            <a:r>
              <a:rPr lang="en-GB" sz="2400" dirty="0" err="1">
                <a:solidFill>
                  <a:srgbClr val="FF0000"/>
                </a:solidFill>
              </a:rPr>
              <a:t>q</a:t>
            </a:r>
            <a:r>
              <a:rPr lang="en-GB" sz="2400" baseline="-25000" dirty="0" err="1">
                <a:solidFill>
                  <a:srgbClr val="FF0000"/>
                </a:solidFill>
              </a:rPr>
              <a:t>h</a:t>
            </a:r>
            <a:endParaRPr lang="ar-SA" sz="2400" dirty="0">
              <a:solidFill>
                <a:srgbClr val="FF0000"/>
              </a:solidFill>
            </a:endParaRPr>
          </a:p>
        </p:txBody>
      </p:sp>
      <p:sp>
        <p:nvSpPr>
          <p:cNvPr id="9" name="TextBox 8">
            <a:extLst>
              <a:ext uri="{FF2B5EF4-FFF2-40B4-BE49-F238E27FC236}">
                <a16:creationId xmlns:a16="http://schemas.microsoft.com/office/drawing/2014/main" id="{00AC9A51-873B-4907-A12D-3E2A2F1825C1}"/>
              </a:ext>
            </a:extLst>
          </p:cNvPr>
          <p:cNvSpPr txBox="1"/>
          <p:nvPr/>
        </p:nvSpPr>
        <p:spPr>
          <a:xfrm>
            <a:off x="9069648" y="6396335"/>
            <a:ext cx="433132" cy="461665"/>
          </a:xfrm>
          <a:prstGeom prst="rect">
            <a:avLst/>
          </a:prstGeom>
          <a:solidFill>
            <a:schemeClr val="bg1"/>
          </a:solidFill>
        </p:spPr>
        <p:txBody>
          <a:bodyPr wrap="square" rtlCol="1">
            <a:spAutoFit/>
          </a:bodyPr>
          <a:lstStyle/>
          <a:p>
            <a:r>
              <a:rPr lang="en-GB" sz="2400" dirty="0">
                <a:solidFill>
                  <a:srgbClr val="FF0000"/>
                </a:solidFill>
              </a:rPr>
              <a:t>q</a:t>
            </a:r>
            <a:r>
              <a:rPr lang="en-GB" sz="2400" baseline="-25000" dirty="0">
                <a:solidFill>
                  <a:srgbClr val="FF0000"/>
                </a:solidFill>
              </a:rPr>
              <a:t>c</a:t>
            </a:r>
            <a:endParaRPr lang="ar-SA" sz="2400" dirty="0">
              <a:solidFill>
                <a:srgbClr val="FF0000"/>
              </a:solidFill>
            </a:endParaRPr>
          </a:p>
        </p:txBody>
      </p:sp>
    </p:spTree>
    <p:extLst>
      <p:ext uri="{BB962C8B-B14F-4D97-AF65-F5344CB8AC3E}">
        <p14:creationId xmlns:p14="http://schemas.microsoft.com/office/powerpoint/2010/main" val="918116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8F433E-2D46-47A4-90E1-8DD5D19EF561}"/>
              </a:ext>
            </a:extLst>
          </p:cNvPr>
          <p:cNvSpPr/>
          <p:nvPr/>
        </p:nvSpPr>
        <p:spPr>
          <a:xfrm>
            <a:off x="904352" y="984132"/>
            <a:ext cx="10822075" cy="5584606"/>
          </a:xfrm>
          <a:prstGeom prst="rect">
            <a:avLst/>
          </a:prstGeom>
        </p:spPr>
        <p:txBody>
          <a:bodyPr wrap="square">
            <a:spAutoFit/>
          </a:bodyPr>
          <a:lstStyle/>
          <a:p>
            <a:pPr lvl="0" algn="just" fontAlgn="base">
              <a:lnSpc>
                <a:spcPct val="150000"/>
              </a:lnSpc>
              <a:spcBef>
                <a:spcPct val="0"/>
              </a:spcBef>
              <a:spcAft>
                <a:spcPct val="0"/>
              </a:spcAft>
            </a:pPr>
            <a:r>
              <a:rPr lang="en-GB" sz="2000" dirty="0">
                <a:solidFill>
                  <a:srgbClr val="0070C0"/>
                </a:solidFill>
                <a:ea typeface="Calibri" pitchFamily="34" charset="0"/>
                <a:cs typeface="Times New Roman" pitchFamily="18" charset="0"/>
              </a:rPr>
              <a:t>I- A reversible </a:t>
            </a:r>
            <a:r>
              <a:rPr lang="en-GB" sz="2000" u="sng" dirty="0">
                <a:solidFill>
                  <a:srgbClr val="0070C0"/>
                </a:solidFill>
                <a:ea typeface="Calibri" pitchFamily="34" charset="0"/>
                <a:cs typeface="Times New Roman" pitchFamily="18" charset="0"/>
              </a:rPr>
              <a:t>isothermal</a:t>
            </a:r>
            <a:r>
              <a:rPr lang="en-GB" sz="2000" dirty="0">
                <a:solidFill>
                  <a:srgbClr val="0070C0"/>
                </a:solidFill>
                <a:ea typeface="Calibri" pitchFamily="34" charset="0"/>
                <a:cs typeface="Times New Roman" pitchFamily="18" charset="0"/>
              </a:rPr>
              <a:t> gas expansion process. </a:t>
            </a:r>
            <a:r>
              <a:rPr lang="en-GB" sz="2000" dirty="0">
                <a:ea typeface="Calibri" pitchFamily="34" charset="0"/>
                <a:cs typeface="Times New Roman" pitchFamily="18" charset="0"/>
              </a:rPr>
              <a:t>In this process, the ideal gas in the system absorbs </a:t>
            </a:r>
            <a:r>
              <a:rPr lang="en-GB" sz="2000" dirty="0" err="1">
                <a:solidFill>
                  <a:srgbClr val="FF0000"/>
                </a:solidFill>
                <a:ea typeface="Calibri" pitchFamily="34" charset="0"/>
                <a:cs typeface="Times New Roman" pitchFamily="18" charset="0"/>
              </a:rPr>
              <a:t>q</a:t>
            </a:r>
            <a:r>
              <a:rPr lang="en-GB" sz="2000" baseline="-30000" dirty="0" err="1">
                <a:solidFill>
                  <a:srgbClr val="FF0000"/>
                </a:solidFill>
                <a:ea typeface="Calibri" pitchFamily="34" charset="0"/>
                <a:cs typeface="Times New Roman" pitchFamily="18" charset="0"/>
              </a:rPr>
              <a:t>h</a:t>
            </a:r>
            <a:r>
              <a:rPr lang="en-GB" sz="2000" dirty="0">
                <a:ea typeface="Calibri" pitchFamily="34" charset="0"/>
                <a:cs typeface="Times New Roman" pitchFamily="18" charset="0"/>
              </a:rPr>
              <a:t>  amount heat from a heat source at high temperature </a:t>
            </a:r>
            <a:r>
              <a:rPr lang="en-GB" sz="2000" dirty="0">
                <a:solidFill>
                  <a:srgbClr val="FF0000"/>
                </a:solidFill>
                <a:ea typeface="Calibri" pitchFamily="34" charset="0"/>
                <a:cs typeface="Times New Roman" pitchFamily="18" charset="0"/>
              </a:rPr>
              <a:t>T</a:t>
            </a:r>
            <a:r>
              <a:rPr lang="en-GB" sz="2000" baseline="-30000" dirty="0">
                <a:solidFill>
                  <a:srgbClr val="FF0000"/>
                </a:solidFill>
                <a:ea typeface="Calibri" pitchFamily="34" charset="0"/>
                <a:cs typeface="Times New Roman" pitchFamily="18" charset="0"/>
              </a:rPr>
              <a:t>h</a:t>
            </a:r>
            <a:r>
              <a:rPr lang="en-GB" sz="2000" dirty="0">
                <a:ea typeface="Calibri" pitchFamily="34" charset="0"/>
                <a:cs typeface="Times New Roman" pitchFamily="18" charset="0"/>
              </a:rPr>
              <a:t>, expands and does work on surrounding.</a:t>
            </a:r>
          </a:p>
          <a:p>
            <a:pPr lvl="0" algn="just" fontAlgn="base">
              <a:lnSpc>
                <a:spcPct val="150000"/>
              </a:lnSpc>
              <a:spcBef>
                <a:spcPct val="0"/>
              </a:spcBef>
              <a:spcAft>
                <a:spcPct val="0"/>
              </a:spcAft>
            </a:pPr>
            <a:endParaRPr lang="en-GB" sz="2000" dirty="0">
              <a:cs typeface="Arial" pitchFamily="34" charset="0"/>
            </a:endParaRPr>
          </a:p>
          <a:p>
            <a:pPr lvl="0" algn="just" eaLnBrk="0" fontAlgn="base" hangingPunct="0">
              <a:lnSpc>
                <a:spcPct val="150000"/>
              </a:lnSpc>
              <a:spcBef>
                <a:spcPct val="0"/>
              </a:spcBef>
              <a:spcAft>
                <a:spcPct val="0"/>
              </a:spcAft>
            </a:pPr>
            <a:r>
              <a:rPr lang="en-GB" sz="2000" dirty="0">
                <a:solidFill>
                  <a:srgbClr val="0070C0"/>
                </a:solidFill>
                <a:ea typeface="Calibri" pitchFamily="34" charset="0"/>
                <a:cs typeface="Times New Roman" pitchFamily="18" charset="0"/>
              </a:rPr>
              <a:t>II- A reversible </a:t>
            </a:r>
            <a:r>
              <a:rPr lang="en-GB" sz="2000" u="sng" dirty="0">
                <a:solidFill>
                  <a:srgbClr val="0070C0"/>
                </a:solidFill>
                <a:ea typeface="Calibri" pitchFamily="34" charset="0"/>
                <a:cs typeface="Times New Roman" pitchFamily="18" charset="0"/>
              </a:rPr>
              <a:t>adiabatic</a:t>
            </a:r>
            <a:r>
              <a:rPr lang="en-GB" sz="2000" dirty="0">
                <a:solidFill>
                  <a:srgbClr val="0070C0"/>
                </a:solidFill>
                <a:ea typeface="Calibri" pitchFamily="34" charset="0"/>
                <a:cs typeface="Times New Roman" pitchFamily="18" charset="0"/>
              </a:rPr>
              <a:t> gas expansion process</a:t>
            </a:r>
            <a:r>
              <a:rPr lang="en-GB" sz="2000" dirty="0">
                <a:ea typeface="Calibri" pitchFamily="34" charset="0"/>
                <a:cs typeface="Times New Roman" pitchFamily="18" charset="0"/>
              </a:rPr>
              <a:t>. In this process, the system is thermally insulated. The gas continues to expand and do work on surroundings, which causes the system to cool to a lower temperature, </a:t>
            </a:r>
            <a:r>
              <a:rPr lang="en-GB" sz="2000" dirty="0">
                <a:solidFill>
                  <a:srgbClr val="FF0000"/>
                </a:solidFill>
                <a:ea typeface="Calibri" pitchFamily="34" charset="0"/>
                <a:cs typeface="Times New Roman" pitchFamily="18" charset="0"/>
              </a:rPr>
              <a:t>T</a:t>
            </a:r>
            <a:r>
              <a:rPr lang="en-GB" sz="2000" baseline="-30000" dirty="0">
                <a:solidFill>
                  <a:srgbClr val="FF0000"/>
                </a:solidFill>
                <a:ea typeface="Calibri" pitchFamily="34" charset="0"/>
                <a:cs typeface="Times New Roman" pitchFamily="18" charset="0"/>
              </a:rPr>
              <a:t>c</a:t>
            </a:r>
            <a:r>
              <a:rPr lang="en-GB" sz="2000" baseline="-30000" dirty="0">
                <a:ea typeface="Calibri" pitchFamily="34" charset="0"/>
                <a:cs typeface="Times New Roman" pitchFamily="18" charset="0"/>
              </a:rPr>
              <a:t> </a:t>
            </a:r>
            <a:r>
              <a:rPr lang="en-GB" sz="2000" dirty="0">
                <a:ea typeface="Calibri" pitchFamily="34" charset="0"/>
                <a:cs typeface="Times New Roman" pitchFamily="18" charset="0"/>
              </a:rPr>
              <a:t>.</a:t>
            </a:r>
          </a:p>
          <a:p>
            <a:pPr lvl="0" algn="just" eaLnBrk="0" fontAlgn="base" hangingPunct="0">
              <a:lnSpc>
                <a:spcPct val="150000"/>
              </a:lnSpc>
              <a:spcBef>
                <a:spcPct val="0"/>
              </a:spcBef>
              <a:spcAft>
                <a:spcPct val="0"/>
              </a:spcAft>
            </a:pPr>
            <a:endParaRPr lang="en-GB" sz="2000" dirty="0">
              <a:cs typeface="Arial" pitchFamily="34" charset="0"/>
            </a:endParaRPr>
          </a:p>
          <a:p>
            <a:pPr lvl="0" algn="just" eaLnBrk="0" fontAlgn="base" hangingPunct="0">
              <a:lnSpc>
                <a:spcPct val="150000"/>
              </a:lnSpc>
              <a:spcBef>
                <a:spcPct val="0"/>
              </a:spcBef>
              <a:spcAft>
                <a:spcPct val="0"/>
              </a:spcAft>
            </a:pPr>
            <a:r>
              <a:rPr lang="en-GB" sz="2000" dirty="0">
                <a:solidFill>
                  <a:srgbClr val="0070C0"/>
                </a:solidFill>
                <a:ea typeface="Calibri" pitchFamily="34" charset="0"/>
                <a:cs typeface="Times New Roman" pitchFamily="18" charset="0"/>
              </a:rPr>
              <a:t>III- A reversible </a:t>
            </a:r>
            <a:r>
              <a:rPr lang="en-GB" sz="2000" u="sng" dirty="0">
                <a:solidFill>
                  <a:srgbClr val="0070C0"/>
                </a:solidFill>
                <a:ea typeface="Calibri" pitchFamily="34" charset="0"/>
                <a:cs typeface="Times New Roman" pitchFamily="18" charset="0"/>
              </a:rPr>
              <a:t>isothermal</a:t>
            </a:r>
            <a:r>
              <a:rPr lang="en-GB" sz="2000" dirty="0">
                <a:solidFill>
                  <a:srgbClr val="0070C0"/>
                </a:solidFill>
                <a:ea typeface="Calibri" pitchFamily="34" charset="0"/>
                <a:cs typeface="Times New Roman" pitchFamily="18" charset="0"/>
              </a:rPr>
              <a:t> gas compression process. </a:t>
            </a:r>
            <a:r>
              <a:rPr lang="en-GB" sz="2000" dirty="0">
                <a:ea typeface="Calibri" pitchFamily="34" charset="0"/>
                <a:cs typeface="Times New Roman" pitchFamily="18" charset="0"/>
              </a:rPr>
              <a:t>In this process, surroundings do work to the gas at </a:t>
            </a:r>
            <a:r>
              <a:rPr lang="en-GB" sz="2000" dirty="0">
                <a:solidFill>
                  <a:srgbClr val="FF0000"/>
                </a:solidFill>
                <a:ea typeface="Calibri" pitchFamily="34" charset="0"/>
                <a:cs typeface="Times New Roman" pitchFamily="18" charset="0"/>
              </a:rPr>
              <a:t>T</a:t>
            </a:r>
            <a:r>
              <a:rPr lang="en-GB" sz="2000" baseline="-30000" dirty="0">
                <a:solidFill>
                  <a:srgbClr val="FF0000"/>
                </a:solidFill>
                <a:ea typeface="Calibri" pitchFamily="34" charset="0"/>
                <a:cs typeface="Times New Roman" pitchFamily="18" charset="0"/>
              </a:rPr>
              <a:t>c</a:t>
            </a:r>
            <a:r>
              <a:rPr lang="en-GB" sz="2000" dirty="0">
                <a:ea typeface="Calibri" pitchFamily="34" charset="0"/>
                <a:cs typeface="Times New Roman" pitchFamily="18" charset="0"/>
              </a:rPr>
              <a:t>, and causes a loss of heat, </a:t>
            </a:r>
            <a:r>
              <a:rPr lang="en-GB" sz="2000" dirty="0">
                <a:solidFill>
                  <a:srgbClr val="FF0000"/>
                </a:solidFill>
                <a:ea typeface="Calibri" pitchFamily="34" charset="0"/>
                <a:cs typeface="Times New Roman" pitchFamily="18" charset="0"/>
              </a:rPr>
              <a:t>q</a:t>
            </a:r>
            <a:r>
              <a:rPr lang="en-GB" sz="2000" baseline="-30000" dirty="0">
                <a:solidFill>
                  <a:srgbClr val="FF0000"/>
                </a:solidFill>
                <a:ea typeface="Calibri" pitchFamily="34" charset="0"/>
                <a:cs typeface="Times New Roman" pitchFamily="18" charset="0"/>
              </a:rPr>
              <a:t>c</a:t>
            </a:r>
            <a:r>
              <a:rPr lang="en-GB" sz="2000" dirty="0">
                <a:ea typeface="Calibri" pitchFamily="34" charset="0"/>
                <a:cs typeface="Times New Roman" pitchFamily="18" charset="0"/>
              </a:rPr>
              <a:t> .</a:t>
            </a:r>
          </a:p>
          <a:p>
            <a:pPr lvl="0" algn="just" eaLnBrk="0" fontAlgn="base" hangingPunct="0">
              <a:lnSpc>
                <a:spcPct val="150000"/>
              </a:lnSpc>
              <a:spcBef>
                <a:spcPct val="0"/>
              </a:spcBef>
              <a:spcAft>
                <a:spcPct val="0"/>
              </a:spcAft>
            </a:pPr>
            <a:endParaRPr lang="en-GB" sz="2000" dirty="0">
              <a:cs typeface="Arial" pitchFamily="34" charset="0"/>
            </a:endParaRPr>
          </a:p>
          <a:p>
            <a:pPr lvl="0" algn="just" eaLnBrk="0" fontAlgn="base" hangingPunct="0">
              <a:lnSpc>
                <a:spcPct val="150000"/>
              </a:lnSpc>
              <a:spcBef>
                <a:spcPct val="0"/>
              </a:spcBef>
              <a:spcAft>
                <a:spcPct val="0"/>
              </a:spcAft>
            </a:pPr>
            <a:r>
              <a:rPr lang="en-GB" sz="2000" dirty="0">
                <a:solidFill>
                  <a:srgbClr val="0070C0"/>
                </a:solidFill>
                <a:ea typeface="Calibri" pitchFamily="34" charset="0"/>
                <a:cs typeface="Times New Roman" pitchFamily="18" charset="0"/>
              </a:rPr>
              <a:t>IV- A reversible </a:t>
            </a:r>
            <a:r>
              <a:rPr lang="en-GB" sz="2000" u="sng" dirty="0">
                <a:solidFill>
                  <a:srgbClr val="0070C0"/>
                </a:solidFill>
                <a:ea typeface="Calibri" pitchFamily="34" charset="0"/>
                <a:cs typeface="Times New Roman" pitchFamily="18" charset="0"/>
              </a:rPr>
              <a:t>adiabatic</a:t>
            </a:r>
            <a:r>
              <a:rPr lang="en-GB" sz="2000" dirty="0">
                <a:solidFill>
                  <a:srgbClr val="0070C0"/>
                </a:solidFill>
                <a:ea typeface="Calibri" pitchFamily="34" charset="0"/>
                <a:cs typeface="Times New Roman" pitchFamily="18" charset="0"/>
              </a:rPr>
              <a:t> gas compression process. </a:t>
            </a:r>
            <a:r>
              <a:rPr lang="en-GB" sz="2000" dirty="0">
                <a:ea typeface="Calibri" pitchFamily="34" charset="0"/>
                <a:cs typeface="Times New Roman" pitchFamily="18" charset="0"/>
              </a:rPr>
              <a:t>In this process, the system is thermally insulated. Surroundings continue to do work to the gas, which causes the temperature to rise back to </a:t>
            </a:r>
            <a:r>
              <a:rPr lang="en-GB" sz="2000" dirty="0">
                <a:solidFill>
                  <a:srgbClr val="FF0000"/>
                </a:solidFill>
                <a:ea typeface="Calibri" pitchFamily="34" charset="0"/>
                <a:cs typeface="Times New Roman" pitchFamily="18" charset="0"/>
              </a:rPr>
              <a:t>T</a:t>
            </a:r>
            <a:r>
              <a:rPr lang="en-GB" sz="2000" baseline="-30000" dirty="0">
                <a:solidFill>
                  <a:srgbClr val="FF0000"/>
                </a:solidFill>
                <a:ea typeface="Calibri" pitchFamily="34" charset="0"/>
                <a:cs typeface="Times New Roman" pitchFamily="18" charset="0"/>
              </a:rPr>
              <a:t>h</a:t>
            </a:r>
            <a:r>
              <a:rPr lang="en-GB" sz="2000" dirty="0">
                <a:ea typeface="Calibri" pitchFamily="34" charset="0"/>
                <a:cs typeface="Times New Roman" pitchFamily="18" charset="0"/>
              </a:rPr>
              <a:t>.</a:t>
            </a:r>
            <a:endParaRPr lang="en-GB" sz="2000" dirty="0">
              <a:cs typeface="Arial" pitchFamily="34" charset="0"/>
            </a:endParaRPr>
          </a:p>
        </p:txBody>
      </p:sp>
      <p:sp>
        <p:nvSpPr>
          <p:cNvPr id="3" name="Rectangle 2">
            <a:extLst>
              <a:ext uri="{FF2B5EF4-FFF2-40B4-BE49-F238E27FC236}">
                <a16:creationId xmlns:a16="http://schemas.microsoft.com/office/drawing/2014/main" id="{4302C7A3-B62E-4942-804D-5AA0825D4BF3}"/>
              </a:ext>
            </a:extLst>
          </p:cNvPr>
          <p:cNvSpPr/>
          <p:nvPr/>
        </p:nvSpPr>
        <p:spPr>
          <a:xfrm>
            <a:off x="904352" y="395060"/>
            <a:ext cx="5592685" cy="589072"/>
          </a:xfrm>
          <a:prstGeom prst="rect">
            <a:avLst/>
          </a:prstGeom>
        </p:spPr>
        <p:txBody>
          <a:bodyPr wrap="none">
            <a:spAutoFit/>
          </a:bodyPr>
          <a:lstStyle/>
          <a:p>
            <a:pPr lvl="0" fontAlgn="base">
              <a:lnSpc>
                <a:spcPct val="150000"/>
              </a:lnSpc>
              <a:spcBef>
                <a:spcPct val="0"/>
              </a:spcBef>
              <a:spcAft>
                <a:spcPct val="0"/>
              </a:spcAft>
            </a:pPr>
            <a:r>
              <a:rPr lang="en-GB" sz="2400" dirty="0">
                <a:solidFill>
                  <a:srgbClr val="00B050"/>
                </a:solidFill>
                <a:ea typeface="Calibri" pitchFamily="34" charset="0"/>
                <a:cs typeface="Times New Roman" pitchFamily="18" charset="0"/>
              </a:rPr>
              <a:t>The Carnot cycle consists of four processes:</a:t>
            </a:r>
            <a:endParaRPr lang="en-GB" sz="2400" dirty="0">
              <a:solidFill>
                <a:srgbClr val="00B050"/>
              </a:solidFill>
              <a:cs typeface="Arial" pitchFamily="34" charset="0"/>
            </a:endParaRPr>
          </a:p>
        </p:txBody>
      </p:sp>
    </p:spTree>
    <p:extLst>
      <p:ext uri="{BB962C8B-B14F-4D97-AF65-F5344CB8AC3E}">
        <p14:creationId xmlns:p14="http://schemas.microsoft.com/office/powerpoint/2010/main" val="3482199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ure 2: A P-V diagram of the Carnot Cycle.">
            <a:extLst>
              <a:ext uri="{FF2B5EF4-FFF2-40B4-BE49-F238E27FC236}">
                <a16:creationId xmlns:a16="http://schemas.microsoft.com/office/drawing/2014/main" id="{D8F3F879-A772-4038-A7C9-74CA18825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659" y="1212198"/>
            <a:ext cx="7536682" cy="48920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A7A2FDA-5A76-421E-865A-56E4FC004F93}"/>
              </a:ext>
            </a:extLst>
          </p:cNvPr>
          <p:cNvSpPr txBox="1"/>
          <p:nvPr/>
        </p:nvSpPr>
        <p:spPr>
          <a:xfrm>
            <a:off x="8021749" y="2873827"/>
            <a:ext cx="1725152" cy="461665"/>
          </a:xfrm>
          <a:prstGeom prst="rect">
            <a:avLst/>
          </a:prstGeom>
          <a:solidFill>
            <a:schemeClr val="bg1"/>
          </a:solidFill>
        </p:spPr>
        <p:txBody>
          <a:bodyPr wrap="none" rtlCol="0">
            <a:spAutoFit/>
          </a:bodyPr>
          <a:lstStyle/>
          <a:p>
            <a:r>
              <a:rPr lang="en-US" sz="2400" b="1" dirty="0"/>
              <a:t>T</a:t>
            </a:r>
            <a:r>
              <a:rPr lang="en-US" sz="2400" b="1" baseline="-25000" dirty="0"/>
              <a:t>1</a:t>
            </a:r>
            <a:r>
              <a:rPr lang="en-US" sz="2400" b="1" dirty="0"/>
              <a:t> = T</a:t>
            </a:r>
            <a:r>
              <a:rPr lang="en-US" sz="2400" b="1" baseline="-25000" dirty="0"/>
              <a:t>2</a:t>
            </a:r>
            <a:r>
              <a:rPr lang="en-US" sz="2400" b="1" dirty="0"/>
              <a:t> = T</a:t>
            </a:r>
            <a:r>
              <a:rPr lang="en-US" sz="2400" b="1" baseline="-25000" dirty="0"/>
              <a:t>hot</a:t>
            </a:r>
            <a:endParaRPr lang="en-GB" sz="2400" b="1" dirty="0"/>
          </a:p>
        </p:txBody>
      </p:sp>
      <p:sp>
        <p:nvSpPr>
          <p:cNvPr id="3" name="Rectangle 2">
            <a:extLst>
              <a:ext uri="{FF2B5EF4-FFF2-40B4-BE49-F238E27FC236}">
                <a16:creationId xmlns:a16="http://schemas.microsoft.com/office/drawing/2014/main" id="{9F17BBC5-68C4-4936-AF0E-F11752066163}"/>
              </a:ext>
            </a:extLst>
          </p:cNvPr>
          <p:cNvSpPr/>
          <p:nvPr/>
        </p:nvSpPr>
        <p:spPr>
          <a:xfrm>
            <a:off x="3346721" y="550478"/>
            <a:ext cx="5498557" cy="523220"/>
          </a:xfrm>
          <a:prstGeom prst="rect">
            <a:avLst/>
          </a:prstGeom>
        </p:spPr>
        <p:txBody>
          <a:bodyPr wrap="none">
            <a:spAutoFit/>
          </a:bodyPr>
          <a:lstStyle/>
          <a:p>
            <a:r>
              <a:rPr lang="en-GB" sz="2800" dirty="0">
                <a:solidFill>
                  <a:srgbClr val="3A964C"/>
                </a:solidFill>
                <a:latin typeface="Times New Roman" pitchFamily="18" charset="0"/>
                <a:cs typeface="Times New Roman" pitchFamily="18" charset="0"/>
              </a:rPr>
              <a:t>The P-V diagram of the Carnot cycle</a:t>
            </a:r>
          </a:p>
        </p:txBody>
      </p:sp>
      <p:sp>
        <p:nvSpPr>
          <p:cNvPr id="4" name="Rectangle 3">
            <a:extLst>
              <a:ext uri="{FF2B5EF4-FFF2-40B4-BE49-F238E27FC236}">
                <a16:creationId xmlns:a16="http://schemas.microsoft.com/office/drawing/2014/main" id="{074B09C8-531D-41D8-9289-409E32007477}"/>
              </a:ext>
            </a:extLst>
          </p:cNvPr>
          <p:cNvSpPr/>
          <p:nvPr/>
        </p:nvSpPr>
        <p:spPr>
          <a:xfrm>
            <a:off x="1517301" y="6104231"/>
            <a:ext cx="9314821" cy="400110"/>
          </a:xfrm>
          <a:prstGeom prst="rect">
            <a:avLst/>
          </a:prstGeom>
        </p:spPr>
        <p:txBody>
          <a:bodyPr wrap="square">
            <a:spAutoFit/>
          </a:bodyPr>
          <a:lstStyle/>
          <a:p>
            <a:r>
              <a:rPr lang="en-GB" sz="2000" dirty="0">
                <a:ea typeface="Calibri" pitchFamily="34" charset="0"/>
                <a:cs typeface="Times New Roman" pitchFamily="18" charset="0"/>
              </a:rPr>
              <a:t>In isothermal process I and III, ΔU=0 because ΔT=0. In adiabatic process II and IV, q=0</a:t>
            </a:r>
            <a:endParaRPr lang="en-GB" sz="2000" dirty="0"/>
          </a:p>
        </p:txBody>
      </p:sp>
      <p:sp>
        <p:nvSpPr>
          <p:cNvPr id="6" name="TextBox 5">
            <a:extLst>
              <a:ext uri="{FF2B5EF4-FFF2-40B4-BE49-F238E27FC236}">
                <a16:creationId xmlns:a16="http://schemas.microsoft.com/office/drawing/2014/main" id="{F3314F2A-0165-4E42-8F15-0526E52E1926}"/>
              </a:ext>
            </a:extLst>
          </p:cNvPr>
          <p:cNvSpPr txBox="1"/>
          <p:nvPr/>
        </p:nvSpPr>
        <p:spPr>
          <a:xfrm>
            <a:off x="8341714" y="4766288"/>
            <a:ext cx="1763111" cy="461665"/>
          </a:xfrm>
          <a:prstGeom prst="rect">
            <a:avLst/>
          </a:prstGeom>
          <a:solidFill>
            <a:schemeClr val="bg1"/>
          </a:solidFill>
        </p:spPr>
        <p:txBody>
          <a:bodyPr wrap="none" rtlCol="0">
            <a:spAutoFit/>
          </a:bodyPr>
          <a:lstStyle/>
          <a:p>
            <a:r>
              <a:rPr lang="en-US" sz="2400" b="1" dirty="0"/>
              <a:t>T</a:t>
            </a:r>
            <a:r>
              <a:rPr lang="en-US" sz="2400" b="1" baseline="-25000" dirty="0"/>
              <a:t>3</a:t>
            </a:r>
            <a:r>
              <a:rPr lang="en-US" sz="2400" b="1" dirty="0"/>
              <a:t> = T</a:t>
            </a:r>
            <a:r>
              <a:rPr lang="en-US" sz="2400" b="1" baseline="-25000" dirty="0"/>
              <a:t>4</a:t>
            </a:r>
            <a:r>
              <a:rPr lang="en-US" sz="2400" b="1" dirty="0"/>
              <a:t> = </a:t>
            </a:r>
            <a:r>
              <a:rPr lang="en-US" sz="2400" b="1" dirty="0" err="1"/>
              <a:t>T</a:t>
            </a:r>
            <a:r>
              <a:rPr lang="en-US" sz="2400" b="1" baseline="-25000" dirty="0" err="1"/>
              <a:t>cold</a:t>
            </a:r>
            <a:endParaRPr lang="en-GB" sz="2400" b="1" dirty="0"/>
          </a:p>
        </p:txBody>
      </p:sp>
      <p:sp>
        <p:nvSpPr>
          <p:cNvPr id="7" name="TextBox 6">
            <a:extLst>
              <a:ext uri="{FF2B5EF4-FFF2-40B4-BE49-F238E27FC236}">
                <a16:creationId xmlns:a16="http://schemas.microsoft.com/office/drawing/2014/main" id="{B7AF0DCF-6195-4E1E-90CE-AC0291E3D554}"/>
              </a:ext>
            </a:extLst>
          </p:cNvPr>
          <p:cNvSpPr txBox="1"/>
          <p:nvPr/>
        </p:nvSpPr>
        <p:spPr>
          <a:xfrm>
            <a:off x="7114288" y="5065927"/>
            <a:ext cx="519289" cy="400110"/>
          </a:xfrm>
          <a:prstGeom prst="rect">
            <a:avLst/>
          </a:prstGeom>
          <a:solidFill>
            <a:schemeClr val="bg1"/>
          </a:solidFill>
        </p:spPr>
        <p:txBody>
          <a:bodyPr wrap="square" rtlCol="1">
            <a:spAutoFit/>
          </a:bodyPr>
          <a:lstStyle/>
          <a:p>
            <a:r>
              <a:rPr lang="en-GB" sz="2000" dirty="0">
                <a:solidFill>
                  <a:srgbClr val="FF0000"/>
                </a:solidFill>
              </a:rPr>
              <a:t>q</a:t>
            </a:r>
            <a:r>
              <a:rPr lang="en-GB" sz="2000" baseline="-25000" dirty="0">
                <a:solidFill>
                  <a:srgbClr val="FF0000"/>
                </a:solidFill>
              </a:rPr>
              <a:t>c</a:t>
            </a:r>
            <a:endParaRPr lang="ar-SA" sz="2400" dirty="0">
              <a:solidFill>
                <a:srgbClr val="FF0000"/>
              </a:solidFill>
            </a:endParaRPr>
          </a:p>
        </p:txBody>
      </p:sp>
      <p:sp>
        <p:nvSpPr>
          <p:cNvPr id="8" name="TextBox 7">
            <a:extLst>
              <a:ext uri="{FF2B5EF4-FFF2-40B4-BE49-F238E27FC236}">
                <a16:creationId xmlns:a16="http://schemas.microsoft.com/office/drawing/2014/main" id="{A2C4BB5E-04C1-4F63-96B3-80D0C80D7440}"/>
              </a:ext>
            </a:extLst>
          </p:cNvPr>
          <p:cNvSpPr txBox="1"/>
          <p:nvPr/>
        </p:nvSpPr>
        <p:spPr>
          <a:xfrm>
            <a:off x="4628444" y="1598233"/>
            <a:ext cx="453970" cy="461665"/>
          </a:xfrm>
          <a:prstGeom prst="rect">
            <a:avLst/>
          </a:prstGeom>
          <a:solidFill>
            <a:schemeClr val="bg1"/>
          </a:solidFill>
        </p:spPr>
        <p:txBody>
          <a:bodyPr wrap="none" rtlCol="1">
            <a:spAutoFit/>
          </a:bodyPr>
          <a:lstStyle/>
          <a:p>
            <a:r>
              <a:rPr lang="en-GB" sz="2400" dirty="0" err="1">
                <a:solidFill>
                  <a:srgbClr val="FF0000"/>
                </a:solidFill>
              </a:rPr>
              <a:t>q</a:t>
            </a:r>
            <a:r>
              <a:rPr lang="en-GB" sz="2400" baseline="-25000" dirty="0" err="1">
                <a:solidFill>
                  <a:srgbClr val="FF0000"/>
                </a:solidFill>
              </a:rPr>
              <a:t>h</a:t>
            </a:r>
            <a:endParaRPr lang="ar-SA" sz="2400" dirty="0">
              <a:solidFill>
                <a:srgbClr val="FF0000"/>
              </a:solidFill>
            </a:endParaRPr>
          </a:p>
        </p:txBody>
      </p:sp>
    </p:spTree>
    <p:extLst>
      <p:ext uri="{BB962C8B-B14F-4D97-AF65-F5344CB8AC3E}">
        <p14:creationId xmlns:p14="http://schemas.microsoft.com/office/powerpoint/2010/main" val="200564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35FB6-AF8C-4C94-B919-CDED9565AC93}"/>
              </a:ext>
            </a:extLst>
          </p:cNvPr>
          <p:cNvSpPr txBox="1"/>
          <p:nvPr/>
        </p:nvSpPr>
        <p:spPr>
          <a:xfrm>
            <a:off x="990599" y="53260"/>
            <a:ext cx="10694894" cy="1697068"/>
          </a:xfrm>
          <a:prstGeom prst="rect">
            <a:avLst/>
          </a:prstGeom>
          <a:noFill/>
        </p:spPr>
        <p:txBody>
          <a:bodyPr wrap="square" rtlCol="0">
            <a:spAutoFit/>
          </a:bodyPr>
          <a:lstStyle/>
          <a:p>
            <a:pPr>
              <a:lnSpc>
                <a:spcPct val="150000"/>
              </a:lnSpc>
            </a:pPr>
            <a:r>
              <a:rPr lang="en-GB" sz="2400" b="1" dirty="0">
                <a:solidFill>
                  <a:srgbClr val="00B0F0"/>
                </a:solidFill>
              </a:rPr>
              <a:t>Clausius statement:</a:t>
            </a:r>
          </a:p>
          <a:p>
            <a:pPr>
              <a:lnSpc>
                <a:spcPct val="150000"/>
              </a:lnSpc>
            </a:pPr>
            <a:r>
              <a:rPr lang="en-GB" sz="2400" dirty="0"/>
              <a:t>Heat does not pass from a body at law temperature to one at high temperature without an </a:t>
            </a:r>
            <a:r>
              <a:rPr lang="en-US" sz="2400" dirty="0"/>
              <a:t>accompanying change elsewhere (or without work)</a:t>
            </a:r>
          </a:p>
        </p:txBody>
      </p:sp>
      <p:sp>
        <p:nvSpPr>
          <p:cNvPr id="3" name="Rectangle 2">
            <a:extLst>
              <a:ext uri="{FF2B5EF4-FFF2-40B4-BE49-F238E27FC236}">
                <a16:creationId xmlns:a16="http://schemas.microsoft.com/office/drawing/2014/main" id="{85571F7C-A711-4723-99F7-D0B633724103}"/>
              </a:ext>
            </a:extLst>
          </p:cNvPr>
          <p:cNvSpPr/>
          <p:nvPr/>
        </p:nvSpPr>
        <p:spPr>
          <a:xfrm>
            <a:off x="1844474" y="2267471"/>
            <a:ext cx="1730188" cy="591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Hot source</a:t>
            </a:r>
            <a:endParaRPr lang="en-GB" dirty="0"/>
          </a:p>
        </p:txBody>
      </p:sp>
      <p:sp>
        <p:nvSpPr>
          <p:cNvPr id="5" name="Arrow: Down 4">
            <a:extLst>
              <a:ext uri="{FF2B5EF4-FFF2-40B4-BE49-F238E27FC236}">
                <a16:creationId xmlns:a16="http://schemas.microsoft.com/office/drawing/2014/main" id="{9B531A28-6EC8-4A26-B84D-862341ED9910}"/>
              </a:ext>
            </a:extLst>
          </p:cNvPr>
          <p:cNvSpPr/>
          <p:nvPr/>
        </p:nvSpPr>
        <p:spPr>
          <a:xfrm>
            <a:off x="2552686" y="2859140"/>
            <a:ext cx="233082" cy="22818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3B74631-4246-4184-A2D3-E0B22C0467E2}"/>
              </a:ext>
            </a:extLst>
          </p:cNvPr>
          <p:cNvSpPr txBox="1"/>
          <p:nvPr/>
        </p:nvSpPr>
        <p:spPr>
          <a:xfrm>
            <a:off x="1701038" y="3648073"/>
            <a:ext cx="884666" cy="369332"/>
          </a:xfrm>
          <a:prstGeom prst="rect">
            <a:avLst/>
          </a:prstGeom>
          <a:noFill/>
        </p:spPr>
        <p:txBody>
          <a:bodyPr wrap="none" rtlCol="0">
            <a:spAutoFit/>
          </a:bodyPr>
          <a:lstStyle/>
          <a:p>
            <a:r>
              <a:rPr lang="en-US" dirty="0"/>
              <a:t>Heat </a:t>
            </a:r>
            <a:r>
              <a:rPr lang="en-US" dirty="0" err="1"/>
              <a:t>q</a:t>
            </a:r>
            <a:r>
              <a:rPr lang="en-US" baseline="-25000" dirty="0" err="1"/>
              <a:t>h</a:t>
            </a:r>
            <a:endParaRPr lang="en-GB" dirty="0"/>
          </a:p>
        </p:txBody>
      </p:sp>
      <p:sp>
        <p:nvSpPr>
          <p:cNvPr id="9" name="TextBox 8">
            <a:extLst>
              <a:ext uri="{FF2B5EF4-FFF2-40B4-BE49-F238E27FC236}">
                <a16:creationId xmlns:a16="http://schemas.microsoft.com/office/drawing/2014/main" id="{1D4EF3C8-6F70-4E33-A0A9-3F48D7F96B15}"/>
              </a:ext>
            </a:extLst>
          </p:cNvPr>
          <p:cNvSpPr txBox="1"/>
          <p:nvPr/>
        </p:nvSpPr>
        <p:spPr>
          <a:xfrm>
            <a:off x="4925595" y="5982191"/>
            <a:ext cx="1564852" cy="461665"/>
          </a:xfrm>
          <a:prstGeom prst="rect">
            <a:avLst/>
          </a:prstGeom>
          <a:noFill/>
        </p:spPr>
        <p:txBody>
          <a:bodyPr wrap="none" rtlCol="0">
            <a:spAutoFit/>
          </a:bodyPr>
          <a:lstStyle/>
          <a:p>
            <a:r>
              <a:rPr lang="en-US" sz="2400" b="1" dirty="0">
                <a:solidFill>
                  <a:srgbClr val="FF0000"/>
                </a:solidFill>
              </a:rPr>
              <a:t>Impossible</a:t>
            </a:r>
            <a:endParaRPr lang="en-GB" sz="2400" b="1" dirty="0">
              <a:solidFill>
                <a:srgbClr val="FF0000"/>
              </a:solidFill>
            </a:endParaRPr>
          </a:p>
        </p:txBody>
      </p:sp>
      <p:sp>
        <p:nvSpPr>
          <p:cNvPr id="10" name="Rectangle 9">
            <a:extLst>
              <a:ext uri="{FF2B5EF4-FFF2-40B4-BE49-F238E27FC236}">
                <a16:creationId xmlns:a16="http://schemas.microsoft.com/office/drawing/2014/main" id="{3018197B-5B8B-4636-AA18-AFA15CAEE605}"/>
              </a:ext>
            </a:extLst>
          </p:cNvPr>
          <p:cNvSpPr/>
          <p:nvPr/>
        </p:nvSpPr>
        <p:spPr>
          <a:xfrm>
            <a:off x="8070760" y="2245359"/>
            <a:ext cx="1730188" cy="591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Hot source</a:t>
            </a:r>
            <a:endParaRPr lang="en-GB" dirty="0"/>
          </a:p>
        </p:txBody>
      </p:sp>
      <p:sp>
        <p:nvSpPr>
          <p:cNvPr id="11" name="Oval 10">
            <a:extLst>
              <a:ext uri="{FF2B5EF4-FFF2-40B4-BE49-F238E27FC236}">
                <a16:creationId xmlns:a16="http://schemas.microsoft.com/office/drawing/2014/main" id="{147B9AE5-51C4-4934-9A10-E7BB00B2D7BD}"/>
              </a:ext>
            </a:extLst>
          </p:cNvPr>
          <p:cNvSpPr/>
          <p:nvPr/>
        </p:nvSpPr>
        <p:spPr>
          <a:xfrm>
            <a:off x="8321772" y="3491567"/>
            <a:ext cx="1147482" cy="1120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Engine</a:t>
            </a:r>
            <a:endParaRPr lang="en-GB" dirty="0"/>
          </a:p>
        </p:txBody>
      </p:sp>
      <p:sp>
        <p:nvSpPr>
          <p:cNvPr id="12" name="Arrow: Down 11">
            <a:extLst>
              <a:ext uri="{FF2B5EF4-FFF2-40B4-BE49-F238E27FC236}">
                <a16:creationId xmlns:a16="http://schemas.microsoft.com/office/drawing/2014/main" id="{B04E2468-8886-47EE-A201-067EAC605A46}"/>
              </a:ext>
            </a:extLst>
          </p:cNvPr>
          <p:cNvSpPr/>
          <p:nvPr/>
        </p:nvSpPr>
        <p:spPr>
          <a:xfrm flipV="1">
            <a:off x="8778972" y="2859140"/>
            <a:ext cx="233082" cy="59167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4CA35848-BCEB-423F-B203-C5CD24FBA1B4}"/>
              </a:ext>
            </a:extLst>
          </p:cNvPr>
          <p:cNvSpPr/>
          <p:nvPr/>
        </p:nvSpPr>
        <p:spPr>
          <a:xfrm flipH="1">
            <a:off x="9481221" y="3939068"/>
            <a:ext cx="851648" cy="2330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29C9ECC-CEBE-45AF-9DE1-5EEA533300C0}"/>
              </a:ext>
            </a:extLst>
          </p:cNvPr>
          <p:cNvSpPr txBox="1"/>
          <p:nvPr/>
        </p:nvSpPr>
        <p:spPr>
          <a:xfrm>
            <a:off x="7921200" y="3025752"/>
            <a:ext cx="884666" cy="369332"/>
          </a:xfrm>
          <a:prstGeom prst="rect">
            <a:avLst/>
          </a:prstGeom>
          <a:noFill/>
        </p:spPr>
        <p:txBody>
          <a:bodyPr wrap="none" rtlCol="0">
            <a:spAutoFit/>
          </a:bodyPr>
          <a:lstStyle/>
          <a:p>
            <a:r>
              <a:rPr lang="en-US" dirty="0"/>
              <a:t>Heat </a:t>
            </a:r>
            <a:r>
              <a:rPr lang="en-US" dirty="0" err="1"/>
              <a:t>q</a:t>
            </a:r>
            <a:r>
              <a:rPr lang="en-US" baseline="-25000" dirty="0" err="1"/>
              <a:t>h</a:t>
            </a:r>
            <a:endParaRPr lang="en-GB" dirty="0"/>
          </a:p>
        </p:txBody>
      </p:sp>
      <p:sp>
        <p:nvSpPr>
          <p:cNvPr id="15" name="TextBox 14">
            <a:extLst>
              <a:ext uri="{FF2B5EF4-FFF2-40B4-BE49-F238E27FC236}">
                <a16:creationId xmlns:a16="http://schemas.microsoft.com/office/drawing/2014/main" id="{AAC9FCED-6B45-422F-896C-F784935F4C0A}"/>
              </a:ext>
            </a:extLst>
          </p:cNvPr>
          <p:cNvSpPr txBox="1"/>
          <p:nvPr/>
        </p:nvSpPr>
        <p:spPr>
          <a:xfrm>
            <a:off x="9606512" y="3621292"/>
            <a:ext cx="653833" cy="369332"/>
          </a:xfrm>
          <a:prstGeom prst="rect">
            <a:avLst/>
          </a:prstGeom>
          <a:noFill/>
        </p:spPr>
        <p:txBody>
          <a:bodyPr wrap="none" rtlCol="0">
            <a:spAutoFit/>
          </a:bodyPr>
          <a:lstStyle/>
          <a:p>
            <a:r>
              <a:rPr lang="en-US" dirty="0"/>
              <a:t>work</a:t>
            </a:r>
            <a:endParaRPr lang="en-GB" dirty="0"/>
          </a:p>
        </p:txBody>
      </p:sp>
      <p:sp>
        <p:nvSpPr>
          <p:cNvPr id="16" name="Arrow: Down 15">
            <a:extLst>
              <a:ext uri="{FF2B5EF4-FFF2-40B4-BE49-F238E27FC236}">
                <a16:creationId xmlns:a16="http://schemas.microsoft.com/office/drawing/2014/main" id="{BA198244-5D89-47EC-A37F-E2B85FC74BC6}"/>
              </a:ext>
            </a:extLst>
          </p:cNvPr>
          <p:cNvSpPr/>
          <p:nvPr/>
        </p:nvSpPr>
        <p:spPr>
          <a:xfrm flipV="1">
            <a:off x="8805866" y="4621121"/>
            <a:ext cx="233082" cy="59167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B88A2D4-CA69-4EC4-8AEC-D7D429ABA9D7}"/>
              </a:ext>
            </a:extLst>
          </p:cNvPr>
          <p:cNvSpPr/>
          <p:nvPr/>
        </p:nvSpPr>
        <p:spPr>
          <a:xfrm>
            <a:off x="8070760" y="5232171"/>
            <a:ext cx="1730188" cy="591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Cold sink </a:t>
            </a:r>
            <a:endParaRPr lang="en-GB" dirty="0"/>
          </a:p>
        </p:txBody>
      </p:sp>
      <p:sp>
        <p:nvSpPr>
          <p:cNvPr id="18" name="TextBox 17">
            <a:extLst>
              <a:ext uri="{FF2B5EF4-FFF2-40B4-BE49-F238E27FC236}">
                <a16:creationId xmlns:a16="http://schemas.microsoft.com/office/drawing/2014/main" id="{E81DB05E-C863-4FA9-A80A-30BC48695D36}"/>
              </a:ext>
            </a:extLst>
          </p:cNvPr>
          <p:cNvSpPr txBox="1"/>
          <p:nvPr/>
        </p:nvSpPr>
        <p:spPr>
          <a:xfrm>
            <a:off x="7968728" y="4725339"/>
            <a:ext cx="870238" cy="369332"/>
          </a:xfrm>
          <a:prstGeom prst="rect">
            <a:avLst/>
          </a:prstGeom>
          <a:noFill/>
        </p:spPr>
        <p:txBody>
          <a:bodyPr wrap="none" rtlCol="0">
            <a:spAutoFit/>
          </a:bodyPr>
          <a:lstStyle/>
          <a:p>
            <a:r>
              <a:rPr lang="en-US" dirty="0"/>
              <a:t>Heat q</a:t>
            </a:r>
            <a:r>
              <a:rPr lang="en-US" baseline="-25000" dirty="0"/>
              <a:t>c</a:t>
            </a:r>
            <a:endParaRPr lang="en-GB" dirty="0"/>
          </a:p>
        </p:txBody>
      </p:sp>
      <p:sp>
        <p:nvSpPr>
          <p:cNvPr id="19" name="TextBox 18">
            <a:extLst>
              <a:ext uri="{FF2B5EF4-FFF2-40B4-BE49-F238E27FC236}">
                <a16:creationId xmlns:a16="http://schemas.microsoft.com/office/drawing/2014/main" id="{9B024CA0-4CBE-46AC-B753-6ED103DBC038}"/>
              </a:ext>
            </a:extLst>
          </p:cNvPr>
          <p:cNvSpPr txBox="1"/>
          <p:nvPr/>
        </p:nvSpPr>
        <p:spPr>
          <a:xfrm>
            <a:off x="8282268" y="5982191"/>
            <a:ext cx="1226490" cy="461665"/>
          </a:xfrm>
          <a:prstGeom prst="rect">
            <a:avLst/>
          </a:prstGeom>
          <a:noFill/>
        </p:spPr>
        <p:txBody>
          <a:bodyPr wrap="none" rtlCol="0">
            <a:spAutoFit/>
          </a:bodyPr>
          <a:lstStyle/>
          <a:p>
            <a:r>
              <a:rPr lang="en-US" sz="2400" b="1" dirty="0">
                <a:solidFill>
                  <a:srgbClr val="00B050"/>
                </a:solidFill>
              </a:rPr>
              <a:t>Possible</a:t>
            </a:r>
            <a:endParaRPr lang="en-GB" sz="2400" b="1" dirty="0">
              <a:solidFill>
                <a:srgbClr val="00B050"/>
              </a:solidFill>
            </a:endParaRPr>
          </a:p>
        </p:txBody>
      </p:sp>
      <p:sp>
        <p:nvSpPr>
          <p:cNvPr id="20" name="TextBox 19">
            <a:extLst>
              <a:ext uri="{FF2B5EF4-FFF2-40B4-BE49-F238E27FC236}">
                <a16:creationId xmlns:a16="http://schemas.microsoft.com/office/drawing/2014/main" id="{0E0C9799-A380-4905-A3CB-4275E87677E8}"/>
              </a:ext>
            </a:extLst>
          </p:cNvPr>
          <p:cNvSpPr txBox="1"/>
          <p:nvPr/>
        </p:nvSpPr>
        <p:spPr>
          <a:xfrm>
            <a:off x="9885311" y="2292565"/>
            <a:ext cx="447558" cy="461665"/>
          </a:xfrm>
          <a:prstGeom prst="rect">
            <a:avLst/>
          </a:prstGeom>
          <a:noFill/>
        </p:spPr>
        <p:txBody>
          <a:bodyPr wrap="none" rtlCol="0">
            <a:spAutoFit/>
          </a:bodyPr>
          <a:lstStyle/>
          <a:p>
            <a:r>
              <a:rPr lang="en-US" sz="2400" b="1" dirty="0"/>
              <a:t>T</a:t>
            </a:r>
            <a:r>
              <a:rPr lang="en-US" sz="2400" b="1" baseline="-25000" dirty="0"/>
              <a:t>h</a:t>
            </a:r>
            <a:endParaRPr lang="en-GB" sz="2400" b="1" dirty="0"/>
          </a:p>
        </p:txBody>
      </p:sp>
      <p:sp>
        <p:nvSpPr>
          <p:cNvPr id="21" name="TextBox 20">
            <a:extLst>
              <a:ext uri="{FF2B5EF4-FFF2-40B4-BE49-F238E27FC236}">
                <a16:creationId xmlns:a16="http://schemas.microsoft.com/office/drawing/2014/main" id="{3EE58208-6125-4743-B9A0-671FCE99EBA6}"/>
              </a:ext>
            </a:extLst>
          </p:cNvPr>
          <p:cNvSpPr txBox="1"/>
          <p:nvPr/>
        </p:nvSpPr>
        <p:spPr>
          <a:xfrm>
            <a:off x="9865044" y="5246882"/>
            <a:ext cx="395301" cy="461665"/>
          </a:xfrm>
          <a:prstGeom prst="rect">
            <a:avLst/>
          </a:prstGeom>
          <a:noFill/>
        </p:spPr>
        <p:txBody>
          <a:bodyPr wrap="none" rtlCol="0">
            <a:spAutoFit/>
          </a:bodyPr>
          <a:lstStyle/>
          <a:p>
            <a:r>
              <a:rPr lang="en-US" sz="2400" b="1" dirty="0"/>
              <a:t>T</a:t>
            </a:r>
            <a:r>
              <a:rPr lang="en-US" sz="2400" b="1" baseline="-25000" dirty="0"/>
              <a:t>c</a:t>
            </a:r>
            <a:endParaRPr lang="en-GB" sz="2400" b="1" dirty="0"/>
          </a:p>
        </p:txBody>
      </p:sp>
      <p:sp>
        <p:nvSpPr>
          <p:cNvPr id="22" name="Rectangle 21">
            <a:extLst>
              <a:ext uri="{FF2B5EF4-FFF2-40B4-BE49-F238E27FC236}">
                <a16:creationId xmlns:a16="http://schemas.microsoft.com/office/drawing/2014/main" id="{5DA6E8C1-493E-460A-A82A-FA3AE619D079}"/>
              </a:ext>
            </a:extLst>
          </p:cNvPr>
          <p:cNvSpPr/>
          <p:nvPr/>
        </p:nvSpPr>
        <p:spPr>
          <a:xfrm>
            <a:off x="1838006" y="5151398"/>
            <a:ext cx="1730188" cy="591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Cold sink </a:t>
            </a:r>
            <a:endParaRPr lang="en-GB" dirty="0"/>
          </a:p>
        </p:txBody>
      </p:sp>
      <p:sp>
        <p:nvSpPr>
          <p:cNvPr id="27" name="Rectangle 26">
            <a:extLst>
              <a:ext uri="{FF2B5EF4-FFF2-40B4-BE49-F238E27FC236}">
                <a16:creationId xmlns:a16="http://schemas.microsoft.com/office/drawing/2014/main" id="{D330673E-E3D6-426B-BA03-A7F9DB57F587}"/>
              </a:ext>
            </a:extLst>
          </p:cNvPr>
          <p:cNvSpPr/>
          <p:nvPr/>
        </p:nvSpPr>
        <p:spPr>
          <a:xfrm>
            <a:off x="4811867" y="2245359"/>
            <a:ext cx="1730188" cy="591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Hot source</a:t>
            </a:r>
            <a:endParaRPr lang="en-GB" dirty="0"/>
          </a:p>
        </p:txBody>
      </p:sp>
      <p:sp>
        <p:nvSpPr>
          <p:cNvPr id="28" name="Arrow: Down 27">
            <a:extLst>
              <a:ext uri="{FF2B5EF4-FFF2-40B4-BE49-F238E27FC236}">
                <a16:creationId xmlns:a16="http://schemas.microsoft.com/office/drawing/2014/main" id="{9695C396-FE1A-4133-822F-B2CE7EC02958}"/>
              </a:ext>
            </a:extLst>
          </p:cNvPr>
          <p:cNvSpPr/>
          <p:nvPr/>
        </p:nvSpPr>
        <p:spPr>
          <a:xfrm flipV="1">
            <a:off x="5520079" y="2837028"/>
            <a:ext cx="233082" cy="22818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7F44C6FA-35B4-4B3C-966A-62A312EDF9FD}"/>
              </a:ext>
            </a:extLst>
          </p:cNvPr>
          <p:cNvSpPr txBox="1"/>
          <p:nvPr/>
        </p:nvSpPr>
        <p:spPr>
          <a:xfrm>
            <a:off x="4668431" y="3625961"/>
            <a:ext cx="884666" cy="369332"/>
          </a:xfrm>
          <a:prstGeom prst="rect">
            <a:avLst/>
          </a:prstGeom>
          <a:noFill/>
        </p:spPr>
        <p:txBody>
          <a:bodyPr wrap="none" rtlCol="0">
            <a:spAutoFit/>
          </a:bodyPr>
          <a:lstStyle/>
          <a:p>
            <a:r>
              <a:rPr lang="en-US" dirty="0"/>
              <a:t>Heat </a:t>
            </a:r>
            <a:r>
              <a:rPr lang="en-US" dirty="0" err="1"/>
              <a:t>q</a:t>
            </a:r>
            <a:r>
              <a:rPr lang="en-US" baseline="-25000" dirty="0" err="1"/>
              <a:t>h</a:t>
            </a:r>
            <a:endParaRPr lang="en-GB" dirty="0"/>
          </a:p>
        </p:txBody>
      </p:sp>
      <p:sp>
        <p:nvSpPr>
          <p:cNvPr id="30" name="Rectangle 29">
            <a:extLst>
              <a:ext uri="{FF2B5EF4-FFF2-40B4-BE49-F238E27FC236}">
                <a16:creationId xmlns:a16="http://schemas.microsoft.com/office/drawing/2014/main" id="{F92D6F1E-27A6-4A5C-8326-D16DB52E152F}"/>
              </a:ext>
            </a:extLst>
          </p:cNvPr>
          <p:cNvSpPr/>
          <p:nvPr/>
        </p:nvSpPr>
        <p:spPr>
          <a:xfrm>
            <a:off x="4805399" y="5129286"/>
            <a:ext cx="1730188" cy="591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Cold sink </a:t>
            </a:r>
            <a:endParaRPr lang="en-GB" dirty="0"/>
          </a:p>
        </p:txBody>
      </p:sp>
      <p:sp>
        <p:nvSpPr>
          <p:cNvPr id="31" name="TextBox 30">
            <a:extLst>
              <a:ext uri="{FF2B5EF4-FFF2-40B4-BE49-F238E27FC236}">
                <a16:creationId xmlns:a16="http://schemas.microsoft.com/office/drawing/2014/main" id="{403B0C11-D563-4C4D-B962-D9DBFADAB9D0}"/>
              </a:ext>
            </a:extLst>
          </p:cNvPr>
          <p:cNvSpPr txBox="1"/>
          <p:nvPr/>
        </p:nvSpPr>
        <p:spPr>
          <a:xfrm>
            <a:off x="2096323" y="5982191"/>
            <a:ext cx="1226490" cy="461665"/>
          </a:xfrm>
          <a:prstGeom prst="rect">
            <a:avLst/>
          </a:prstGeom>
          <a:noFill/>
        </p:spPr>
        <p:txBody>
          <a:bodyPr wrap="none" rtlCol="0">
            <a:spAutoFit/>
          </a:bodyPr>
          <a:lstStyle/>
          <a:p>
            <a:r>
              <a:rPr lang="en-US" sz="2400" b="1" dirty="0">
                <a:solidFill>
                  <a:srgbClr val="00B050"/>
                </a:solidFill>
              </a:rPr>
              <a:t>Possible</a:t>
            </a:r>
            <a:endParaRPr lang="en-GB" sz="2400" b="1" dirty="0">
              <a:solidFill>
                <a:srgbClr val="00B050"/>
              </a:solidFill>
            </a:endParaRPr>
          </a:p>
        </p:txBody>
      </p:sp>
    </p:spTree>
    <p:extLst>
      <p:ext uri="{BB962C8B-B14F-4D97-AF65-F5344CB8AC3E}">
        <p14:creationId xmlns:p14="http://schemas.microsoft.com/office/powerpoint/2010/main" val="2308653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0102CCE5-680B-447B-A8A8-33DABE0847CE}"/>
                  </a:ext>
                </a:extLst>
              </p:cNvPr>
              <p:cNvGraphicFramePr>
                <a:graphicFrameLocks noGrp="1"/>
              </p:cNvGraphicFramePr>
              <p:nvPr>
                <p:extLst>
                  <p:ext uri="{D42A27DB-BD31-4B8C-83A1-F6EECF244321}">
                    <p14:modId xmlns:p14="http://schemas.microsoft.com/office/powerpoint/2010/main" val="3949993216"/>
                  </p:ext>
                </p:extLst>
              </p:nvPr>
            </p:nvGraphicFramePr>
            <p:xfrm>
              <a:off x="964642" y="2019720"/>
              <a:ext cx="10450285" cy="4381039"/>
            </p:xfrm>
            <a:graphic>
              <a:graphicData uri="http://schemas.openxmlformats.org/drawingml/2006/table">
                <a:tbl>
                  <a:tblPr firstRow="1" bandRow="1">
                    <a:tableStyleId>{5C22544A-7EE6-4342-B048-85BDC9FD1C3A}</a:tableStyleId>
                  </a:tblPr>
                  <a:tblGrid>
                    <a:gridCol w="1507253">
                      <a:extLst>
                        <a:ext uri="{9D8B030D-6E8A-4147-A177-3AD203B41FA5}">
                          <a16:colId xmlns:a16="http://schemas.microsoft.com/office/drawing/2014/main" val="3875144342"/>
                        </a:ext>
                      </a:extLst>
                    </a:gridCol>
                    <a:gridCol w="4481564">
                      <a:extLst>
                        <a:ext uri="{9D8B030D-6E8A-4147-A177-3AD203B41FA5}">
                          <a16:colId xmlns:a16="http://schemas.microsoft.com/office/drawing/2014/main" val="147999754"/>
                        </a:ext>
                      </a:extLst>
                    </a:gridCol>
                    <a:gridCol w="4461468">
                      <a:extLst>
                        <a:ext uri="{9D8B030D-6E8A-4147-A177-3AD203B41FA5}">
                          <a16:colId xmlns:a16="http://schemas.microsoft.com/office/drawing/2014/main" val="325797273"/>
                        </a:ext>
                      </a:extLst>
                    </a:gridCol>
                  </a:tblGrid>
                  <a:tr h="653142">
                    <a:tc>
                      <a:txBody>
                        <a:bodyPr/>
                        <a:lstStyle/>
                        <a:p>
                          <a:pPr algn="ctr"/>
                          <a:r>
                            <a:rPr lang="en-US" sz="2400" dirty="0"/>
                            <a:t>Process</a:t>
                          </a:r>
                          <a:endParaRPr lang="en-GB" sz="2400" dirty="0"/>
                        </a:p>
                      </a:txBody>
                      <a:tcPr anchor="ctr"/>
                    </a:tc>
                    <a:tc>
                      <a:txBody>
                        <a:bodyPr/>
                        <a:lstStyle/>
                        <a:p>
                          <a:pPr algn="ctr"/>
                          <a:r>
                            <a:rPr lang="en-US" sz="2400" dirty="0"/>
                            <a:t>w</a:t>
                          </a:r>
                          <a:endParaRPr lang="en-GB" sz="2400" dirty="0"/>
                        </a:p>
                      </a:txBody>
                      <a:tcPr/>
                    </a:tc>
                    <a:tc>
                      <a:txBody>
                        <a:bodyPr/>
                        <a:lstStyle/>
                        <a:p>
                          <a:pPr algn="ctr"/>
                          <a:r>
                            <a:rPr lang="en-US" sz="2400" dirty="0"/>
                            <a:t>q</a:t>
                          </a:r>
                          <a:endParaRPr lang="en-GB" sz="2400" dirty="0"/>
                        </a:p>
                      </a:txBody>
                      <a:tcPr/>
                    </a:tc>
                    <a:extLst>
                      <a:ext uri="{0D108BD9-81ED-4DB2-BD59-A6C34878D82A}">
                        <a16:rowId xmlns:a16="http://schemas.microsoft.com/office/drawing/2014/main" val="1527161891"/>
                      </a:ext>
                    </a:extLst>
                  </a:tr>
                  <a:tr h="494063">
                    <a:tc>
                      <a:txBody>
                        <a:bodyPr/>
                        <a:lstStyle/>
                        <a:p>
                          <a:pPr algn="ctr"/>
                          <a:r>
                            <a:rPr lang="en-US" sz="2400" dirty="0"/>
                            <a:t>I</a:t>
                          </a:r>
                          <a:endParaRPr lang="en-GB" sz="2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𝑛𝑅</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h</m:t>
                                    </m:r>
                                  </m:sub>
                                </m:sSub>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2</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1</m:t>
                                                </m:r>
                                              </m:sub>
                                            </m:sSub>
                                          </m:den>
                                        </m:f>
                                      </m:e>
                                    </m:d>
                                  </m:e>
                                </m:func>
                              </m:oMath>
                            </m:oMathPara>
                          </a14:m>
                          <a:endParaRPr lang="en-GB"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𝑞</m:t>
                                    </m:r>
                                  </m:e>
                                  <m:sub>
                                    <m:r>
                                      <a:rPr lang="en-US" sz="2400" b="0" i="1" smtClean="0">
                                        <a:solidFill>
                                          <a:srgbClr val="FF0000"/>
                                        </a:solidFill>
                                        <a:latin typeface="Cambria Math" panose="02040503050406030204" pitchFamily="18" charset="0"/>
                                      </a:rPr>
                                      <m:t>h</m:t>
                                    </m:r>
                                  </m:sub>
                                </m:sSub>
                                <m:r>
                                  <a:rPr lang="en-US" sz="2400" b="0" i="1" smtClean="0">
                                    <a:latin typeface="Cambria Math" panose="02040503050406030204" pitchFamily="18" charset="0"/>
                                  </a:rPr>
                                  <m:t>=</m:t>
                                </m:r>
                                <m:r>
                                  <a:rPr lang="en-US" sz="2400" b="0" i="1" smtClean="0">
                                    <a:latin typeface="Cambria Math" panose="02040503050406030204" pitchFamily="18" charset="0"/>
                                  </a:rPr>
                                  <m:t>𝑛𝑅</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h</m:t>
                                    </m:r>
                                  </m:sub>
                                </m:sSub>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2</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1</m:t>
                                                </m:r>
                                              </m:sub>
                                            </m:sSub>
                                          </m:den>
                                        </m:f>
                                      </m:e>
                                    </m:d>
                                  </m:e>
                                </m:func>
                              </m:oMath>
                            </m:oMathPara>
                          </a14:m>
                          <a:endParaRPr lang="en-GB" sz="2400" dirty="0"/>
                        </a:p>
                      </a:txBody>
                      <a:tcPr/>
                    </a:tc>
                    <a:extLst>
                      <a:ext uri="{0D108BD9-81ED-4DB2-BD59-A6C34878D82A}">
                        <a16:rowId xmlns:a16="http://schemas.microsoft.com/office/drawing/2014/main" val="420146356"/>
                      </a:ext>
                    </a:extLst>
                  </a:tr>
                  <a:tr h="494063">
                    <a:tc>
                      <a:txBody>
                        <a:bodyPr/>
                        <a:lstStyle/>
                        <a:p>
                          <a:pPr algn="ctr"/>
                          <a:r>
                            <a:rPr lang="en-US" sz="2400" dirty="0"/>
                            <a:t>II</a:t>
                          </a:r>
                          <a:endParaRPr lang="en-GB" sz="2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acc>
                                  <m:accPr>
                                    <m:chr m:val="̅"/>
                                    <m:ctrlPr>
                                      <a:rPr lang="en-US" sz="2400" b="0" i="1" smtClean="0">
                                        <a:latin typeface="Cambria Math" panose="02040503050406030204" pitchFamily="18" charset="0"/>
                                      </a:rPr>
                                    </m:ctrlPr>
                                  </m:acc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𝑣</m:t>
                                        </m:r>
                                      </m:sub>
                                    </m:sSub>
                                  </m:e>
                                </m:acc>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h</m:t>
                                    </m:r>
                                  </m:sub>
                                </m:sSub>
                                <m:r>
                                  <a:rPr lang="en-US" sz="2400" b="0" i="1" smtClean="0">
                                    <a:latin typeface="Cambria Math" panose="02040503050406030204" pitchFamily="18" charset="0"/>
                                  </a:rPr>
                                  <m:t>)</m:t>
                                </m:r>
                              </m:oMath>
                            </m:oMathPara>
                          </a14:m>
                          <a:endParaRPr lang="en-GB" sz="2400" dirty="0"/>
                        </a:p>
                      </a:txBody>
                      <a:tcPr/>
                    </a:tc>
                    <a:tc>
                      <a:txBody>
                        <a:bodyPr/>
                        <a:lstStyle/>
                        <a:p>
                          <a:pPr algn="ctr"/>
                          <a:r>
                            <a:rPr lang="en-US" sz="2400" dirty="0"/>
                            <a:t>0</a:t>
                          </a:r>
                          <a:endParaRPr lang="en-GB" sz="2400" dirty="0"/>
                        </a:p>
                      </a:txBody>
                      <a:tcPr/>
                    </a:tc>
                    <a:extLst>
                      <a:ext uri="{0D108BD9-81ED-4DB2-BD59-A6C34878D82A}">
                        <a16:rowId xmlns:a16="http://schemas.microsoft.com/office/drawing/2014/main" val="1121169389"/>
                      </a:ext>
                    </a:extLst>
                  </a:tr>
                  <a:tr h="494063">
                    <a:tc>
                      <a:txBody>
                        <a:bodyPr/>
                        <a:lstStyle/>
                        <a:p>
                          <a:pPr algn="ctr"/>
                          <a:r>
                            <a:rPr lang="en-US" sz="2400" dirty="0"/>
                            <a:t>III</a:t>
                          </a:r>
                          <a:endParaRPr lang="en-GB"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𝑛𝑅</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𝑐</m:t>
                                    </m:r>
                                  </m:sub>
                                </m:sSub>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4</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3</m:t>
                                                </m:r>
                                              </m:sub>
                                            </m:sSub>
                                          </m:den>
                                        </m:f>
                                      </m:e>
                                    </m:d>
                                  </m:e>
                                </m:func>
                              </m:oMath>
                            </m:oMathPara>
                          </a14:m>
                          <a:endParaRPr lang="en-GB" sz="24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𝑞</m:t>
                                    </m:r>
                                  </m:e>
                                  <m:sub>
                                    <m:r>
                                      <a:rPr lang="en-US" sz="2400" b="0" i="1" smtClean="0">
                                        <a:solidFill>
                                          <a:srgbClr val="FF0000"/>
                                        </a:solidFill>
                                        <a:latin typeface="Cambria Math" panose="02040503050406030204" pitchFamily="18" charset="0"/>
                                      </a:rPr>
                                      <m:t>𝑐</m:t>
                                    </m:r>
                                  </m:sub>
                                </m:sSub>
                                <m:r>
                                  <a:rPr lang="en-US" sz="2400" b="0" i="1" smtClean="0">
                                    <a:latin typeface="Cambria Math" panose="02040503050406030204" pitchFamily="18" charset="0"/>
                                  </a:rPr>
                                  <m:t>=</m:t>
                                </m:r>
                                <m:r>
                                  <a:rPr lang="en-US" sz="2400" b="0" i="1" smtClean="0">
                                    <a:latin typeface="Cambria Math" panose="02040503050406030204" pitchFamily="18" charset="0"/>
                                  </a:rPr>
                                  <m:t>𝑛𝑅</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𝑐</m:t>
                                    </m:r>
                                  </m:sub>
                                </m:sSub>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4</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3</m:t>
                                                </m:r>
                                              </m:sub>
                                            </m:sSub>
                                          </m:den>
                                        </m:f>
                                      </m:e>
                                    </m:d>
                                  </m:e>
                                </m:func>
                              </m:oMath>
                            </m:oMathPara>
                          </a14:m>
                          <a:endParaRPr lang="en-GB" sz="2400" dirty="0"/>
                        </a:p>
                      </a:txBody>
                      <a:tcPr/>
                    </a:tc>
                    <a:extLst>
                      <a:ext uri="{0D108BD9-81ED-4DB2-BD59-A6C34878D82A}">
                        <a16:rowId xmlns:a16="http://schemas.microsoft.com/office/drawing/2014/main" val="1165082038"/>
                      </a:ext>
                    </a:extLst>
                  </a:tr>
                  <a:tr h="494063">
                    <a:tc>
                      <a:txBody>
                        <a:bodyPr/>
                        <a:lstStyle/>
                        <a:p>
                          <a:pPr algn="ctr"/>
                          <a:r>
                            <a:rPr lang="en-US" sz="2400" dirty="0"/>
                            <a:t>IV</a:t>
                          </a:r>
                          <a:endParaRPr lang="en-GB"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acc>
                                  <m:accPr>
                                    <m:chr m:val="̅"/>
                                    <m:ctrlPr>
                                      <a:rPr lang="en-US" sz="2400" b="0" i="1" smtClean="0">
                                        <a:latin typeface="Cambria Math" panose="02040503050406030204" pitchFamily="18" charset="0"/>
                                      </a:rPr>
                                    </m:ctrlPr>
                                  </m:acc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𝑣</m:t>
                                        </m:r>
                                      </m:sub>
                                    </m:sSub>
                                  </m:e>
                                </m:acc>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h</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oMath>
                            </m:oMathPara>
                          </a14:m>
                          <a:endParaRPr lang="en-GB" sz="2400" dirty="0"/>
                        </a:p>
                      </a:txBody>
                      <a:tcPr/>
                    </a:tc>
                    <a:tc>
                      <a:txBody>
                        <a:bodyPr/>
                        <a:lstStyle/>
                        <a:p>
                          <a:pPr algn="ctr"/>
                          <a:r>
                            <a:rPr lang="en-US" sz="2400" dirty="0"/>
                            <a:t>0</a:t>
                          </a:r>
                          <a:endParaRPr lang="en-GB" sz="2400" dirty="0"/>
                        </a:p>
                      </a:txBody>
                      <a:tcPr/>
                    </a:tc>
                    <a:extLst>
                      <a:ext uri="{0D108BD9-81ED-4DB2-BD59-A6C34878D82A}">
                        <a16:rowId xmlns:a16="http://schemas.microsoft.com/office/drawing/2014/main" val="289632948"/>
                      </a:ext>
                    </a:extLst>
                  </a:tr>
                  <a:tr h="494063">
                    <a:tc>
                      <a:txBody>
                        <a:bodyPr/>
                        <a:lstStyle/>
                        <a:p>
                          <a:pPr algn="ctr"/>
                          <a:r>
                            <a:rPr lang="en-US" sz="2400" dirty="0"/>
                            <a:t>Full Cycle</a:t>
                          </a:r>
                          <a:endParaRPr lang="en-GB"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𝑛𝑅</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h</m:t>
                                    </m:r>
                                  </m:sub>
                                </m:sSub>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2</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1</m:t>
                                                </m:r>
                                              </m:sub>
                                            </m:sSub>
                                          </m:den>
                                        </m:f>
                                      </m:e>
                                    </m:d>
                                  </m:e>
                                </m:func>
                                <m:r>
                                  <a:rPr lang="en-US" sz="2400" b="0" i="1" smtClean="0">
                                    <a:latin typeface="Cambria Math" panose="02040503050406030204" pitchFamily="18" charset="0"/>
                                  </a:rPr>
                                  <m:t>−</m:t>
                                </m:r>
                                <m:r>
                                  <a:rPr lang="en-US" sz="2400" b="0" i="1" smtClean="0">
                                    <a:latin typeface="Cambria Math" panose="02040503050406030204" pitchFamily="18" charset="0"/>
                                  </a:rPr>
                                  <m:t>𝑛𝑅</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𝑐</m:t>
                                    </m:r>
                                  </m:sub>
                                </m:sSub>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4</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3</m:t>
                                                </m:r>
                                              </m:sub>
                                            </m:sSub>
                                          </m:den>
                                        </m:f>
                                      </m:e>
                                    </m:d>
                                  </m:e>
                                </m:func>
                              </m:oMath>
                            </m:oMathPara>
                          </a14:m>
                          <a:endParaRPr lang="en-GB"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𝑛𝑅</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h</m:t>
                                    </m:r>
                                  </m:sub>
                                </m:sSub>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2</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1</m:t>
                                                </m:r>
                                              </m:sub>
                                            </m:sSub>
                                          </m:den>
                                        </m:f>
                                      </m:e>
                                    </m:d>
                                  </m:e>
                                </m:func>
                                <m:r>
                                  <a:rPr lang="en-US" sz="2400" b="0" i="1" smtClean="0">
                                    <a:latin typeface="Cambria Math" panose="02040503050406030204" pitchFamily="18" charset="0"/>
                                  </a:rPr>
                                  <m:t>+</m:t>
                                </m:r>
                                <m:r>
                                  <a:rPr lang="en-US" sz="2400" b="0" i="1" smtClean="0">
                                    <a:latin typeface="Cambria Math" panose="02040503050406030204" pitchFamily="18" charset="0"/>
                                  </a:rPr>
                                  <m:t>𝑛𝑅</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𝑐</m:t>
                                    </m:r>
                                  </m:sub>
                                </m:sSub>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4</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3</m:t>
                                                </m:r>
                                              </m:sub>
                                            </m:sSub>
                                          </m:den>
                                        </m:f>
                                      </m:e>
                                    </m:d>
                                  </m:e>
                                </m:func>
                              </m:oMath>
                            </m:oMathPara>
                          </a14:m>
                          <a:endParaRPr lang="en-GB" sz="2400" dirty="0"/>
                        </a:p>
                      </a:txBody>
                      <a:tcPr/>
                    </a:tc>
                    <a:extLst>
                      <a:ext uri="{0D108BD9-81ED-4DB2-BD59-A6C34878D82A}">
                        <a16:rowId xmlns:a16="http://schemas.microsoft.com/office/drawing/2014/main" val="1503049960"/>
                      </a:ext>
                    </a:extLst>
                  </a:tr>
                </a:tbl>
              </a:graphicData>
            </a:graphic>
          </p:graphicFrame>
        </mc:Choice>
        <mc:Fallback xmlns="">
          <p:graphicFrame>
            <p:nvGraphicFramePr>
              <p:cNvPr id="2" name="Table 2">
                <a:extLst>
                  <a:ext uri="{FF2B5EF4-FFF2-40B4-BE49-F238E27FC236}">
                    <a16:creationId xmlns:a16="http://schemas.microsoft.com/office/drawing/2014/main" id="{0102CCE5-680B-447B-A8A8-33DABE0847CE}"/>
                  </a:ext>
                </a:extLst>
              </p:cNvPr>
              <p:cNvGraphicFramePr>
                <a:graphicFrameLocks noGrp="1"/>
              </p:cNvGraphicFramePr>
              <p:nvPr>
                <p:extLst>
                  <p:ext uri="{D42A27DB-BD31-4B8C-83A1-F6EECF244321}">
                    <p14:modId xmlns:p14="http://schemas.microsoft.com/office/powerpoint/2010/main" val="3949993216"/>
                  </p:ext>
                </p:extLst>
              </p:nvPr>
            </p:nvGraphicFramePr>
            <p:xfrm>
              <a:off x="964642" y="2019720"/>
              <a:ext cx="10450285" cy="4381039"/>
            </p:xfrm>
            <a:graphic>
              <a:graphicData uri="http://schemas.openxmlformats.org/drawingml/2006/table">
                <a:tbl>
                  <a:tblPr firstRow="1" bandRow="1">
                    <a:tableStyleId>{5C22544A-7EE6-4342-B048-85BDC9FD1C3A}</a:tableStyleId>
                  </a:tblPr>
                  <a:tblGrid>
                    <a:gridCol w="1507253">
                      <a:extLst>
                        <a:ext uri="{9D8B030D-6E8A-4147-A177-3AD203B41FA5}">
                          <a16:colId xmlns:a16="http://schemas.microsoft.com/office/drawing/2014/main" val="3875144342"/>
                        </a:ext>
                      </a:extLst>
                    </a:gridCol>
                    <a:gridCol w="4481564">
                      <a:extLst>
                        <a:ext uri="{9D8B030D-6E8A-4147-A177-3AD203B41FA5}">
                          <a16:colId xmlns:a16="http://schemas.microsoft.com/office/drawing/2014/main" val="147999754"/>
                        </a:ext>
                      </a:extLst>
                    </a:gridCol>
                    <a:gridCol w="4461468">
                      <a:extLst>
                        <a:ext uri="{9D8B030D-6E8A-4147-A177-3AD203B41FA5}">
                          <a16:colId xmlns:a16="http://schemas.microsoft.com/office/drawing/2014/main" val="325797273"/>
                        </a:ext>
                      </a:extLst>
                    </a:gridCol>
                  </a:tblGrid>
                  <a:tr h="653142">
                    <a:tc>
                      <a:txBody>
                        <a:bodyPr/>
                        <a:lstStyle/>
                        <a:p>
                          <a:pPr algn="ctr"/>
                          <a:r>
                            <a:rPr lang="en-US" sz="2400" dirty="0"/>
                            <a:t>Process</a:t>
                          </a:r>
                          <a:endParaRPr lang="en-GB" sz="2400" dirty="0"/>
                        </a:p>
                      </a:txBody>
                      <a:tcPr anchor="ctr"/>
                    </a:tc>
                    <a:tc>
                      <a:txBody>
                        <a:bodyPr/>
                        <a:lstStyle/>
                        <a:p>
                          <a:pPr algn="ctr"/>
                          <a:r>
                            <a:rPr lang="en-US" sz="2400" dirty="0"/>
                            <a:t>w</a:t>
                          </a:r>
                          <a:endParaRPr lang="en-GB" sz="2400" dirty="0"/>
                        </a:p>
                      </a:txBody>
                      <a:tcPr/>
                    </a:tc>
                    <a:tc>
                      <a:txBody>
                        <a:bodyPr/>
                        <a:lstStyle/>
                        <a:p>
                          <a:pPr algn="ctr"/>
                          <a:r>
                            <a:rPr lang="en-US" sz="2400" dirty="0"/>
                            <a:t>q</a:t>
                          </a:r>
                          <a:endParaRPr lang="en-GB" sz="2400" dirty="0"/>
                        </a:p>
                      </a:txBody>
                      <a:tcPr/>
                    </a:tc>
                    <a:extLst>
                      <a:ext uri="{0D108BD9-81ED-4DB2-BD59-A6C34878D82A}">
                        <a16:rowId xmlns:a16="http://schemas.microsoft.com/office/drawing/2014/main" val="1527161891"/>
                      </a:ext>
                    </a:extLst>
                  </a:tr>
                  <a:tr h="913257">
                    <a:tc>
                      <a:txBody>
                        <a:bodyPr/>
                        <a:lstStyle/>
                        <a:p>
                          <a:pPr algn="ctr"/>
                          <a:r>
                            <a:rPr lang="en-US" sz="2400" dirty="0"/>
                            <a:t>I</a:t>
                          </a:r>
                          <a:endParaRPr lang="en-GB" sz="2400" dirty="0"/>
                        </a:p>
                      </a:txBody>
                      <a:tcPr anchor="ctr"/>
                    </a:tc>
                    <a:tc>
                      <a:txBody>
                        <a:bodyPr/>
                        <a:lstStyle/>
                        <a:p>
                          <a:endParaRPr lang="ar-SA"/>
                        </a:p>
                      </a:txBody>
                      <a:tcPr>
                        <a:blipFill>
                          <a:blip r:embed="rId2"/>
                          <a:stretch>
                            <a:fillRect l="-33696" t="-76667" r="-100000" b="-310000"/>
                          </a:stretch>
                        </a:blipFill>
                      </a:tcPr>
                    </a:tc>
                    <a:tc>
                      <a:txBody>
                        <a:bodyPr/>
                        <a:lstStyle/>
                        <a:p>
                          <a:endParaRPr lang="ar-SA"/>
                        </a:p>
                      </a:txBody>
                      <a:tcPr>
                        <a:blipFill>
                          <a:blip r:embed="rId2"/>
                          <a:stretch>
                            <a:fillRect l="-134426" t="-76667" r="-546" b="-310000"/>
                          </a:stretch>
                        </a:blipFill>
                      </a:tcPr>
                    </a:tc>
                    <a:extLst>
                      <a:ext uri="{0D108BD9-81ED-4DB2-BD59-A6C34878D82A}">
                        <a16:rowId xmlns:a16="http://schemas.microsoft.com/office/drawing/2014/main" val="420146356"/>
                      </a:ext>
                    </a:extLst>
                  </a:tr>
                  <a:tr h="494063">
                    <a:tc>
                      <a:txBody>
                        <a:bodyPr/>
                        <a:lstStyle/>
                        <a:p>
                          <a:pPr algn="ctr"/>
                          <a:r>
                            <a:rPr lang="en-US" sz="2400" dirty="0"/>
                            <a:t>II</a:t>
                          </a:r>
                          <a:endParaRPr lang="en-GB" sz="2400" dirty="0"/>
                        </a:p>
                      </a:txBody>
                      <a:tcPr anchor="ctr"/>
                    </a:tc>
                    <a:tc>
                      <a:txBody>
                        <a:bodyPr/>
                        <a:lstStyle/>
                        <a:p>
                          <a:endParaRPr lang="ar-SA"/>
                        </a:p>
                      </a:txBody>
                      <a:tcPr>
                        <a:blipFill>
                          <a:blip r:embed="rId2"/>
                          <a:stretch>
                            <a:fillRect l="-33696" t="-327160" r="-100000" b="-474074"/>
                          </a:stretch>
                        </a:blipFill>
                      </a:tcPr>
                    </a:tc>
                    <a:tc>
                      <a:txBody>
                        <a:bodyPr/>
                        <a:lstStyle/>
                        <a:p>
                          <a:pPr algn="ctr"/>
                          <a:r>
                            <a:rPr lang="en-US" sz="2400" dirty="0"/>
                            <a:t>0</a:t>
                          </a:r>
                          <a:endParaRPr lang="en-GB" sz="2400" dirty="0"/>
                        </a:p>
                      </a:txBody>
                      <a:tcPr/>
                    </a:tc>
                    <a:extLst>
                      <a:ext uri="{0D108BD9-81ED-4DB2-BD59-A6C34878D82A}">
                        <a16:rowId xmlns:a16="http://schemas.microsoft.com/office/drawing/2014/main" val="1121169389"/>
                      </a:ext>
                    </a:extLst>
                  </a:tr>
                  <a:tr h="913257">
                    <a:tc>
                      <a:txBody>
                        <a:bodyPr/>
                        <a:lstStyle/>
                        <a:p>
                          <a:pPr algn="ctr"/>
                          <a:r>
                            <a:rPr lang="en-US" sz="2400" dirty="0"/>
                            <a:t>III</a:t>
                          </a:r>
                          <a:endParaRPr lang="en-GB" sz="2400" dirty="0"/>
                        </a:p>
                      </a:txBody>
                      <a:tcPr anchor="ctr"/>
                    </a:tc>
                    <a:tc>
                      <a:txBody>
                        <a:bodyPr/>
                        <a:lstStyle/>
                        <a:p>
                          <a:endParaRPr lang="ar-SA"/>
                        </a:p>
                      </a:txBody>
                      <a:tcPr>
                        <a:blipFill>
                          <a:blip r:embed="rId2"/>
                          <a:stretch>
                            <a:fillRect l="-33696" t="-230667" r="-100000" b="-156000"/>
                          </a:stretch>
                        </a:blipFill>
                      </a:tcPr>
                    </a:tc>
                    <a:tc>
                      <a:txBody>
                        <a:bodyPr/>
                        <a:lstStyle/>
                        <a:p>
                          <a:endParaRPr lang="ar-SA"/>
                        </a:p>
                      </a:txBody>
                      <a:tcPr>
                        <a:blipFill>
                          <a:blip r:embed="rId2"/>
                          <a:stretch>
                            <a:fillRect l="-134426" t="-230667" r="-546" b="-156000"/>
                          </a:stretch>
                        </a:blipFill>
                      </a:tcPr>
                    </a:tc>
                    <a:extLst>
                      <a:ext uri="{0D108BD9-81ED-4DB2-BD59-A6C34878D82A}">
                        <a16:rowId xmlns:a16="http://schemas.microsoft.com/office/drawing/2014/main" val="1165082038"/>
                      </a:ext>
                    </a:extLst>
                  </a:tr>
                  <a:tr h="494063">
                    <a:tc>
                      <a:txBody>
                        <a:bodyPr/>
                        <a:lstStyle/>
                        <a:p>
                          <a:pPr algn="ctr"/>
                          <a:r>
                            <a:rPr lang="en-US" sz="2400" dirty="0"/>
                            <a:t>IV</a:t>
                          </a:r>
                          <a:endParaRPr lang="en-GB" sz="2400" dirty="0"/>
                        </a:p>
                      </a:txBody>
                      <a:tcPr anchor="ctr"/>
                    </a:tc>
                    <a:tc>
                      <a:txBody>
                        <a:bodyPr/>
                        <a:lstStyle/>
                        <a:p>
                          <a:endParaRPr lang="ar-SA"/>
                        </a:p>
                      </a:txBody>
                      <a:tcPr>
                        <a:blipFill>
                          <a:blip r:embed="rId2"/>
                          <a:stretch>
                            <a:fillRect l="-33696" t="-612346" r="-100000" b="-188889"/>
                          </a:stretch>
                        </a:blipFill>
                      </a:tcPr>
                    </a:tc>
                    <a:tc>
                      <a:txBody>
                        <a:bodyPr/>
                        <a:lstStyle/>
                        <a:p>
                          <a:pPr algn="ctr"/>
                          <a:r>
                            <a:rPr lang="en-US" sz="2400" dirty="0"/>
                            <a:t>0</a:t>
                          </a:r>
                          <a:endParaRPr lang="en-GB" sz="2400" dirty="0"/>
                        </a:p>
                      </a:txBody>
                      <a:tcPr/>
                    </a:tc>
                    <a:extLst>
                      <a:ext uri="{0D108BD9-81ED-4DB2-BD59-A6C34878D82A}">
                        <a16:rowId xmlns:a16="http://schemas.microsoft.com/office/drawing/2014/main" val="289632948"/>
                      </a:ext>
                    </a:extLst>
                  </a:tr>
                  <a:tr h="913257">
                    <a:tc>
                      <a:txBody>
                        <a:bodyPr/>
                        <a:lstStyle/>
                        <a:p>
                          <a:pPr algn="ctr"/>
                          <a:r>
                            <a:rPr lang="en-US" sz="2400" dirty="0"/>
                            <a:t>Full Cycle</a:t>
                          </a:r>
                          <a:endParaRPr lang="en-GB" sz="2400" dirty="0"/>
                        </a:p>
                      </a:txBody>
                      <a:tcPr anchor="ctr"/>
                    </a:tc>
                    <a:tc>
                      <a:txBody>
                        <a:bodyPr/>
                        <a:lstStyle/>
                        <a:p>
                          <a:endParaRPr lang="ar-SA"/>
                        </a:p>
                      </a:txBody>
                      <a:tcPr>
                        <a:blipFill>
                          <a:blip r:embed="rId2"/>
                          <a:stretch>
                            <a:fillRect l="-33696" t="-384667" r="-100000" b="-2000"/>
                          </a:stretch>
                        </a:blipFill>
                      </a:tcPr>
                    </a:tc>
                    <a:tc>
                      <a:txBody>
                        <a:bodyPr/>
                        <a:lstStyle/>
                        <a:p>
                          <a:endParaRPr lang="ar-SA"/>
                        </a:p>
                      </a:txBody>
                      <a:tcPr>
                        <a:blipFill>
                          <a:blip r:embed="rId2"/>
                          <a:stretch>
                            <a:fillRect l="-134426" t="-384667" r="-546" b="-2000"/>
                          </a:stretch>
                        </a:blipFill>
                      </a:tcPr>
                    </a:tc>
                    <a:extLst>
                      <a:ext uri="{0D108BD9-81ED-4DB2-BD59-A6C34878D82A}">
                        <a16:rowId xmlns:a16="http://schemas.microsoft.com/office/drawing/2014/main" val="1503049960"/>
                      </a:ext>
                    </a:extLst>
                  </a:tr>
                </a:tbl>
              </a:graphicData>
            </a:graphic>
          </p:graphicFrame>
        </mc:Fallback>
      </mc:AlternateContent>
      <p:sp>
        <p:nvSpPr>
          <p:cNvPr id="4" name="Rectangle 3">
            <a:extLst>
              <a:ext uri="{FF2B5EF4-FFF2-40B4-BE49-F238E27FC236}">
                <a16:creationId xmlns:a16="http://schemas.microsoft.com/office/drawing/2014/main" id="{AEEAE00D-3CE2-40CD-8C8F-46926AB4C4BD}"/>
              </a:ext>
            </a:extLst>
          </p:cNvPr>
          <p:cNvSpPr/>
          <p:nvPr/>
        </p:nvSpPr>
        <p:spPr>
          <a:xfrm>
            <a:off x="763674" y="550478"/>
            <a:ext cx="10942655" cy="1226298"/>
          </a:xfrm>
          <a:prstGeom prst="rect">
            <a:avLst/>
          </a:prstGeom>
        </p:spPr>
        <p:txBody>
          <a:bodyPr wrap="square">
            <a:spAutoFit/>
          </a:bodyPr>
          <a:lstStyle/>
          <a:p>
            <a:pPr algn="ctr">
              <a:lnSpc>
                <a:spcPct val="150000"/>
              </a:lnSpc>
            </a:pPr>
            <a:r>
              <a:rPr lang="en-GB" sz="2800" dirty="0">
                <a:solidFill>
                  <a:srgbClr val="3A964C"/>
                </a:solidFill>
                <a:cs typeface="Times New Roman" pitchFamily="18" charset="0"/>
              </a:rPr>
              <a:t>The P-V diagram of the Carnot cycle</a:t>
            </a:r>
          </a:p>
          <a:p>
            <a:pPr>
              <a:lnSpc>
                <a:spcPct val="150000"/>
              </a:lnSpc>
            </a:pPr>
            <a:r>
              <a:rPr lang="en-GB" sz="2400" dirty="0">
                <a:cs typeface="Times New Roman" pitchFamily="18" charset="0"/>
              </a:rPr>
              <a:t>Table summarize </a:t>
            </a:r>
            <a:r>
              <a:rPr lang="en-GB" sz="2400" dirty="0">
                <a:solidFill>
                  <a:srgbClr val="0070C0"/>
                </a:solidFill>
                <a:cs typeface="Times New Roman" pitchFamily="18" charset="0"/>
              </a:rPr>
              <a:t>work</a:t>
            </a:r>
            <a:r>
              <a:rPr lang="en-GB" sz="2400" dirty="0">
                <a:cs typeface="Times New Roman" pitchFamily="18" charset="0"/>
              </a:rPr>
              <a:t> and </a:t>
            </a:r>
            <a:r>
              <a:rPr lang="en-GB" sz="2400" dirty="0">
                <a:solidFill>
                  <a:srgbClr val="0070C0"/>
                </a:solidFill>
                <a:cs typeface="Times New Roman" pitchFamily="18" charset="0"/>
              </a:rPr>
              <a:t>heat</a:t>
            </a:r>
            <a:r>
              <a:rPr lang="en-GB" sz="2400" dirty="0">
                <a:cs typeface="Times New Roman" pitchFamily="18" charset="0"/>
              </a:rPr>
              <a:t> in the P-V diagram of each process in the Carnot cycle</a:t>
            </a:r>
          </a:p>
        </p:txBody>
      </p:sp>
    </p:spTree>
    <p:extLst>
      <p:ext uri="{BB962C8B-B14F-4D97-AF65-F5344CB8AC3E}">
        <p14:creationId xmlns:p14="http://schemas.microsoft.com/office/powerpoint/2010/main" val="3047834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8DFEDAD2-3150-44E3-AEFE-46DFDF6082B5}"/>
                  </a:ext>
                </a:extLst>
              </p:cNvPr>
              <p:cNvGraphicFramePr>
                <a:graphicFrameLocks noGrp="1"/>
              </p:cNvGraphicFramePr>
              <p:nvPr>
                <p:extLst>
                  <p:ext uri="{D42A27DB-BD31-4B8C-83A1-F6EECF244321}">
                    <p14:modId xmlns:p14="http://schemas.microsoft.com/office/powerpoint/2010/main" val="3282726437"/>
                  </p:ext>
                </p:extLst>
              </p:nvPr>
            </p:nvGraphicFramePr>
            <p:xfrm>
              <a:off x="1204546" y="2225646"/>
              <a:ext cx="9782908" cy="4291504"/>
            </p:xfrm>
            <a:graphic>
              <a:graphicData uri="http://schemas.openxmlformats.org/drawingml/2006/table">
                <a:tbl>
                  <a:tblPr firstRow="1" bandRow="1">
                    <a:tableStyleId>{5C22544A-7EE6-4342-B048-85BDC9FD1C3A}</a:tableStyleId>
                  </a:tblPr>
                  <a:tblGrid>
                    <a:gridCol w="1834662">
                      <a:extLst>
                        <a:ext uri="{9D8B030D-6E8A-4147-A177-3AD203B41FA5}">
                          <a16:colId xmlns:a16="http://schemas.microsoft.com/office/drawing/2014/main" val="2964740512"/>
                        </a:ext>
                      </a:extLst>
                    </a:gridCol>
                    <a:gridCol w="2240424">
                      <a:extLst>
                        <a:ext uri="{9D8B030D-6E8A-4147-A177-3AD203B41FA5}">
                          <a16:colId xmlns:a16="http://schemas.microsoft.com/office/drawing/2014/main" val="3372528624"/>
                        </a:ext>
                      </a:extLst>
                    </a:gridCol>
                    <a:gridCol w="2172480">
                      <a:extLst>
                        <a:ext uri="{9D8B030D-6E8A-4147-A177-3AD203B41FA5}">
                          <a16:colId xmlns:a16="http://schemas.microsoft.com/office/drawing/2014/main" val="3149214026"/>
                        </a:ext>
                      </a:extLst>
                    </a:gridCol>
                    <a:gridCol w="1294560">
                      <a:extLst>
                        <a:ext uri="{9D8B030D-6E8A-4147-A177-3AD203B41FA5}">
                          <a16:colId xmlns:a16="http://schemas.microsoft.com/office/drawing/2014/main" val="2466017749"/>
                        </a:ext>
                      </a:extLst>
                    </a:gridCol>
                    <a:gridCol w="2240782">
                      <a:extLst>
                        <a:ext uri="{9D8B030D-6E8A-4147-A177-3AD203B41FA5}">
                          <a16:colId xmlns:a16="http://schemas.microsoft.com/office/drawing/2014/main" val="1777994541"/>
                        </a:ext>
                      </a:extLst>
                    </a:gridCol>
                  </a:tblGrid>
                  <a:tr h="653142">
                    <a:tc>
                      <a:txBody>
                        <a:bodyPr/>
                        <a:lstStyle/>
                        <a:p>
                          <a:pPr algn="ctr"/>
                          <a:r>
                            <a:rPr lang="en-US" sz="2400" dirty="0"/>
                            <a:t>Process</a:t>
                          </a:r>
                          <a:endParaRPr lang="en-GB" sz="2400" dirty="0"/>
                        </a:p>
                      </a:txBody>
                      <a:tcPr/>
                    </a:tc>
                    <a:tc>
                      <a:txBody>
                        <a:bodyPr/>
                        <a:lstStyle/>
                        <a:p>
                          <a:pPr algn="ctr"/>
                          <a:r>
                            <a:rPr lang="en-GB" sz="2400" dirty="0"/>
                            <a:t>∆U</a:t>
                          </a:r>
                        </a:p>
                      </a:txBody>
                      <a:tcPr/>
                    </a:tc>
                    <a:tc>
                      <a:txBody>
                        <a:bodyPr/>
                        <a:lstStyle/>
                        <a:p>
                          <a:pPr algn="ctr"/>
                          <a:r>
                            <a:rPr lang="en-GB" sz="2400" dirty="0"/>
                            <a:t>∆H</a:t>
                          </a:r>
                        </a:p>
                      </a:txBody>
                      <a:tcPr/>
                    </a:tc>
                    <a:tc>
                      <a:txBody>
                        <a:bodyPr/>
                        <a:lstStyle/>
                        <a:p>
                          <a:pPr algn="ctr"/>
                          <a:r>
                            <a:rPr lang="en-GB" sz="2400" dirty="0"/>
                            <a:t>∆T</a:t>
                          </a:r>
                        </a:p>
                      </a:txBody>
                      <a:tcPr/>
                    </a:tc>
                    <a:tc>
                      <a:txBody>
                        <a:bodyPr/>
                        <a:lstStyle/>
                        <a:p>
                          <a:pPr algn="ctr"/>
                          <a:r>
                            <a:rPr lang="en-GB" sz="2400" dirty="0"/>
                            <a:t>∆S</a:t>
                          </a:r>
                        </a:p>
                      </a:txBody>
                      <a:tcPr/>
                    </a:tc>
                    <a:extLst>
                      <a:ext uri="{0D108BD9-81ED-4DB2-BD59-A6C34878D82A}">
                        <a16:rowId xmlns:a16="http://schemas.microsoft.com/office/drawing/2014/main" val="928581929"/>
                      </a:ext>
                    </a:extLst>
                  </a:tr>
                  <a:tr h="494063">
                    <a:tc>
                      <a:txBody>
                        <a:bodyPr/>
                        <a:lstStyle/>
                        <a:p>
                          <a:pPr algn="ctr"/>
                          <a:r>
                            <a:rPr lang="en-US" sz="2400" dirty="0"/>
                            <a:t>I</a:t>
                          </a:r>
                          <a:endParaRPr lang="en-GB" sz="2400" dirty="0"/>
                        </a:p>
                      </a:txBody>
                      <a:tcPr/>
                    </a:tc>
                    <a:tc>
                      <a:txBody>
                        <a:bodyPr/>
                        <a:lstStyle/>
                        <a:p>
                          <a:pPr algn="ctr"/>
                          <a:r>
                            <a:rPr lang="en-US" sz="2400" dirty="0"/>
                            <a:t>0</a:t>
                          </a:r>
                          <a:endParaRPr lang="en-GB" sz="2400" dirty="0"/>
                        </a:p>
                      </a:txBody>
                      <a:tcPr/>
                    </a:tc>
                    <a:tc>
                      <a:txBody>
                        <a:bodyPr/>
                        <a:lstStyle/>
                        <a:p>
                          <a:pPr algn="ctr"/>
                          <a:r>
                            <a:rPr lang="en-US" sz="2400" dirty="0"/>
                            <a:t>0</a:t>
                          </a:r>
                          <a:endParaRPr lang="en-GB" sz="2400" dirty="0"/>
                        </a:p>
                      </a:txBody>
                      <a:tcPr/>
                    </a:tc>
                    <a:tc>
                      <a:txBody>
                        <a:bodyPr/>
                        <a:lstStyle/>
                        <a:p>
                          <a:pPr algn="ctr"/>
                          <a:r>
                            <a:rPr lang="en-US" sz="2400" dirty="0"/>
                            <a:t>0</a:t>
                          </a:r>
                          <a:endParaRPr lang="en-GB" sz="2400"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𝑛𝑅</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2</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1</m:t>
                                                </m:r>
                                              </m:sub>
                                            </m:sSub>
                                          </m:den>
                                        </m:f>
                                      </m:e>
                                    </m:d>
                                  </m:e>
                                </m:func>
                              </m:oMath>
                            </m:oMathPara>
                          </a14:m>
                          <a:endParaRPr lang="en-GB" sz="2400" dirty="0"/>
                        </a:p>
                      </a:txBody>
                      <a:tcPr/>
                    </a:tc>
                    <a:extLst>
                      <a:ext uri="{0D108BD9-81ED-4DB2-BD59-A6C34878D82A}">
                        <a16:rowId xmlns:a16="http://schemas.microsoft.com/office/drawing/2014/main" val="192096111"/>
                      </a:ext>
                    </a:extLst>
                  </a:tr>
                  <a:tr h="4940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II</a:t>
                          </a:r>
                          <a:endParaRPr lang="en-GB"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acc>
                                  <m:accPr>
                                    <m:chr m:val="̅"/>
                                    <m:ctrlPr>
                                      <a:rPr lang="en-US" sz="2400" b="0" i="1" smtClean="0">
                                        <a:latin typeface="Cambria Math" panose="02040503050406030204" pitchFamily="18" charset="0"/>
                                      </a:rPr>
                                    </m:ctrlPr>
                                  </m:acc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𝑉</m:t>
                                        </m:r>
                                      </m:sub>
                                    </m:sSub>
                                  </m:e>
                                </m:acc>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h</m:t>
                                    </m:r>
                                  </m:sub>
                                </m:sSub>
                                <m:r>
                                  <a:rPr lang="en-US" sz="2400" b="0" i="1" smtClean="0">
                                    <a:latin typeface="Cambria Math" panose="02040503050406030204" pitchFamily="18" charset="0"/>
                                  </a:rPr>
                                  <m:t>)</m:t>
                                </m:r>
                              </m:oMath>
                            </m:oMathPara>
                          </a14:m>
                          <a:endParaRPr lang="en-GB"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acc>
                                  <m:accPr>
                                    <m:chr m:val="̅"/>
                                    <m:ctrlPr>
                                      <a:rPr lang="en-US" sz="2400" b="0" i="1" smtClean="0">
                                        <a:latin typeface="Cambria Math" panose="02040503050406030204" pitchFamily="18" charset="0"/>
                                      </a:rPr>
                                    </m:ctrlPr>
                                  </m:acc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𝑃</m:t>
                                        </m:r>
                                      </m:sub>
                                    </m:sSub>
                                  </m:e>
                                </m:acc>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h</m:t>
                                    </m:r>
                                  </m:sub>
                                </m:sSub>
                                <m:r>
                                  <a:rPr lang="en-US" sz="2400" b="0" i="1" smtClean="0">
                                    <a:latin typeface="Cambria Math" panose="02040503050406030204" pitchFamily="18" charset="0"/>
                                  </a:rPr>
                                  <m:t>)</m:t>
                                </m:r>
                              </m:oMath>
                            </m:oMathPara>
                          </a14:m>
                          <a:endParaRPr lang="en-GB" sz="2400" dirty="0"/>
                        </a:p>
                        <a:p>
                          <a:pPr algn="ctr"/>
                          <a:endParaRPr lang="en-GB" sz="24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h</m:t>
                                    </m:r>
                                  </m:sub>
                                </m:sSub>
                              </m:oMath>
                            </m:oMathPara>
                          </a14:m>
                          <a:endParaRPr lang="en-GB" sz="2400" dirty="0"/>
                        </a:p>
                      </a:txBody>
                      <a:tcPr/>
                    </a:tc>
                    <a:tc>
                      <a:txBody>
                        <a:bodyPr/>
                        <a:lstStyle/>
                        <a:p>
                          <a:pPr algn="ctr"/>
                          <a:r>
                            <a:rPr lang="en-US" sz="2400" dirty="0"/>
                            <a:t>0</a:t>
                          </a:r>
                          <a:endParaRPr lang="en-GB" sz="2400" dirty="0"/>
                        </a:p>
                      </a:txBody>
                      <a:tcPr/>
                    </a:tc>
                    <a:extLst>
                      <a:ext uri="{0D108BD9-81ED-4DB2-BD59-A6C34878D82A}">
                        <a16:rowId xmlns:a16="http://schemas.microsoft.com/office/drawing/2014/main" val="3842273486"/>
                      </a:ext>
                    </a:extLst>
                  </a:tr>
                  <a:tr h="494063">
                    <a:tc>
                      <a:txBody>
                        <a:bodyPr/>
                        <a:lstStyle/>
                        <a:p>
                          <a:pPr algn="ctr"/>
                          <a:r>
                            <a:rPr lang="en-US" sz="2400" dirty="0"/>
                            <a:t>III</a:t>
                          </a:r>
                          <a:endParaRPr lang="en-GB" sz="2400" dirty="0"/>
                        </a:p>
                      </a:txBody>
                      <a:tcPr/>
                    </a:tc>
                    <a:tc>
                      <a:txBody>
                        <a:bodyPr/>
                        <a:lstStyle/>
                        <a:p>
                          <a:pPr algn="ctr"/>
                          <a:r>
                            <a:rPr lang="en-US" sz="2400" dirty="0"/>
                            <a:t>0</a:t>
                          </a:r>
                          <a:endParaRPr lang="en-GB" sz="2400" dirty="0"/>
                        </a:p>
                      </a:txBody>
                      <a:tcPr/>
                    </a:tc>
                    <a:tc>
                      <a:txBody>
                        <a:bodyPr/>
                        <a:lstStyle/>
                        <a:p>
                          <a:pPr algn="ctr"/>
                          <a:r>
                            <a:rPr lang="en-US" sz="2400" dirty="0"/>
                            <a:t>0</a:t>
                          </a:r>
                          <a:endParaRPr lang="en-GB" sz="2400" dirty="0"/>
                        </a:p>
                      </a:txBody>
                      <a:tcPr/>
                    </a:tc>
                    <a:tc>
                      <a:txBody>
                        <a:bodyPr/>
                        <a:lstStyle/>
                        <a:p>
                          <a:pPr algn="ctr"/>
                          <a:r>
                            <a:rPr lang="en-US" sz="2400" dirty="0"/>
                            <a:t>0</a:t>
                          </a:r>
                          <a:endParaRPr lang="en-GB" sz="2400"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𝑛𝑅</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d>
                                      <m:dPr>
                                        <m:ctrlPr>
                                          <a:rPr lang="en-US" sz="2400" b="0" i="1" smtClean="0">
                                            <a:latin typeface="Cambria Math" panose="02040503050406030204" pitchFamily="18" charset="0"/>
                                          </a:rPr>
                                        </m:ctrlPr>
                                      </m:dPr>
                                      <m:e>
                                        <m:f>
                                          <m:fPr>
                                            <m:ctrlPr>
                                              <a:rPr lang="en-US" sz="2400" b="0" i="1" smtClean="0">
                                                <a:solidFill>
                                                  <a:srgbClr val="FF0000"/>
                                                </a:solidFill>
                                                <a:latin typeface="Cambria Math" panose="02040503050406030204" pitchFamily="18" charset="0"/>
                                              </a:rPr>
                                            </m:ctrlPr>
                                          </m:fPr>
                                          <m:num>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𝑉</m:t>
                                                </m:r>
                                              </m:e>
                                              <m:sub>
                                                <m:r>
                                                  <a:rPr lang="en-US" sz="2400" b="0" i="1" smtClean="0">
                                                    <a:solidFill>
                                                      <a:srgbClr val="FF0000"/>
                                                    </a:solidFill>
                                                    <a:latin typeface="Cambria Math" panose="02040503050406030204" pitchFamily="18" charset="0"/>
                                                  </a:rPr>
                                                  <m:t>4</m:t>
                                                </m:r>
                                              </m:sub>
                                            </m:sSub>
                                          </m:num>
                                          <m:den>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𝑉</m:t>
                                                </m:r>
                                              </m:e>
                                              <m:sub>
                                                <m:r>
                                                  <a:rPr lang="en-US" sz="2400" b="0" i="1" smtClean="0">
                                                    <a:solidFill>
                                                      <a:srgbClr val="FF0000"/>
                                                    </a:solidFill>
                                                    <a:latin typeface="Cambria Math" panose="02040503050406030204" pitchFamily="18" charset="0"/>
                                                  </a:rPr>
                                                  <m:t>3</m:t>
                                                </m:r>
                                              </m:sub>
                                            </m:sSub>
                                          </m:den>
                                        </m:f>
                                      </m:e>
                                    </m:d>
                                  </m:e>
                                </m:func>
                              </m:oMath>
                            </m:oMathPara>
                          </a14:m>
                          <a:endParaRPr lang="en-GB" sz="2400" dirty="0"/>
                        </a:p>
                      </a:txBody>
                      <a:tcPr/>
                    </a:tc>
                    <a:extLst>
                      <a:ext uri="{0D108BD9-81ED-4DB2-BD59-A6C34878D82A}">
                        <a16:rowId xmlns:a16="http://schemas.microsoft.com/office/drawing/2014/main" val="4209300570"/>
                      </a:ext>
                    </a:extLst>
                  </a:tr>
                  <a:tr h="4940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IV</a:t>
                          </a:r>
                          <a:endParaRPr lang="en-GB"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acc>
                                  <m:accPr>
                                    <m:chr m:val="̅"/>
                                    <m:ctrlPr>
                                      <a:rPr lang="en-US" sz="2400" b="0" i="1" smtClean="0">
                                        <a:latin typeface="Cambria Math" panose="02040503050406030204" pitchFamily="18" charset="0"/>
                                      </a:rPr>
                                    </m:ctrlPr>
                                  </m:acc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𝑉</m:t>
                                        </m:r>
                                      </m:sub>
                                    </m:sSub>
                                  </m:e>
                                </m:acc>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h</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oMath>
                            </m:oMathPara>
                          </a14:m>
                          <a:endParaRPr lang="en-GB"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acc>
                                  <m:accPr>
                                    <m:chr m:val="̅"/>
                                    <m:ctrlPr>
                                      <a:rPr lang="en-US" sz="2400" b="0" i="1" smtClean="0">
                                        <a:latin typeface="Cambria Math" panose="02040503050406030204" pitchFamily="18" charset="0"/>
                                      </a:rPr>
                                    </m:ctrlPr>
                                  </m:acc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𝑃</m:t>
                                        </m:r>
                                      </m:sub>
                                    </m:sSub>
                                  </m:e>
                                </m:acc>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h</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oMath>
                            </m:oMathPara>
                          </a14:m>
                          <a:endParaRPr lang="en-GB" sz="24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h</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𝑐</m:t>
                                    </m:r>
                                  </m:sub>
                                </m:sSub>
                              </m:oMath>
                            </m:oMathPara>
                          </a14:m>
                          <a:endParaRPr lang="en-GB" sz="2400" dirty="0"/>
                        </a:p>
                      </a:txBody>
                      <a:tcPr/>
                    </a:tc>
                    <a:tc>
                      <a:txBody>
                        <a:bodyPr/>
                        <a:lstStyle/>
                        <a:p>
                          <a:pPr algn="ctr"/>
                          <a:r>
                            <a:rPr lang="en-US" sz="2400" dirty="0"/>
                            <a:t>0</a:t>
                          </a:r>
                          <a:endParaRPr lang="en-GB" sz="2400" dirty="0"/>
                        </a:p>
                      </a:txBody>
                      <a:tcPr/>
                    </a:tc>
                    <a:extLst>
                      <a:ext uri="{0D108BD9-81ED-4DB2-BD59-A6C34878D82A}">
                        <a16:rowId xmlns:a16="http://schemas.microsoft.com/office/drawing/2014/main" val="712177095"/>
                      </a:ext>
                    </a:extLst>
                  </a:tr>
                  <a:tr h="4940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Full Cycle</a:t>
                          </a:r>
                          <a:endParaRPr lang="en-GB" sz="2400" dirty="0"/>
                        </a:p>
                      </a:txBody>
                      <a:tcPr/>
                    </a:tc>
                    <a:tc>
                      <a:txBody>
                        <a:bodyPr/>
                        <a:lstStyle/>
                        <a:p>
                          <a:pPr algn="ctr"/>
                          <a:r>
                            <a:rPr lang="en-US" sz="2400" dirty="0"/>
                            <a:t>0</a:t>
                          </a:r>
                          <a:endParaRPr lang="en-GB" sz="2400" dirty="0"/>
                        </a:p>
                      </a:txBody>
                      <a:tcPr/>
                    </a:tc>
                    <a:tc>
                      <a:txBody>
                        <a:bodyPr/>
                        <a:lstStyle/>
                        <a:p>
                          <a:pPr algn="ctr"/>
                          <a:r>
                            <a:rPr lang="en-US" sz="2400" dirty="0"/>
                            <a:t>0</a:t>
                          </a:r>
                          <a:endParaRPr lang="en-GB" sz="2400" dirty="0"/>
                        </a:p>
                      </a:txBody>
                      <a:tcPr/>
                    </a:tc>
                    <a:tc>
                      <a:txBody>
                        <a:bodyPr/>
                        <a:lstStyle/>
                        <a:p>
                          <a:pPr algn="ctr"/>
                          <a:r>
                            <a:rPr lang="en-US" sz="2400" dirty="0"/>
                            <a:t>0</a:t>
                          </a:r>
                          <a:endParaRPr lang="en-GB" sz="2400" dirty="0"/>
                        </a:p>
                      </a:txBody>
                      <a:tcPr/>
                    </a:tc>
                    <a:tc>
                      <a:txBody>
                        <a:bodyPr/>
                        <a:lstStyle/>
                        <a:p>
                          <a:pPr algn="ctr"/>
                          <a:r>
                            <a:rPr lang="en-US" sz="2400" dirty="0"/>
                            <a:t>0</a:t>
                          </a:r>
                          <a:endParaRPr lang="en-GB" sz="2400" dirty="0"/>
                        </a:p>
                      </a:txBody>
                      <a:tcPr/>
                    </a:tc>
                    <a:extLst>
                      <a:ext uri="{0D108BD9-81ED-4DB2-BD59-A6C34878D82A}">
                        <a16:rowId xmlns:a16="http://schemas.microsoft.com/office/drawing/2014/main" val="2950921765"/>
                      </a:ext>
                    </a:extLst>
                  </a:tr>
                </a:tbl>
              </a:graphicData>
            </a:graphic>
          </p:graphicFrame>
        </mc:Choice>
        <mc:Fallback xmlns="">
          <p:graphicFrame>
            <p:nvGraphicFramePr>
              <p:cNvPr id="2" name="Table 1">
                <a:extLst>
                  <a:ext uri="{FF2B5EF4-FFF2-40B4-BE49-F238E27FC236}">
                    <a16:creationId xmlns:a16="http://schemas.microsoft.com/office/drawing/2014/main" id="{8DFEDAD2-3150-44E3-AEFE-46DFDF6082B5}"/>
                  </a:ext>
                </a:extLst>
              </p:cNvPr>
              <p:cNvGraphicFramePr>
                <a:graphicFrameLocks noGrp="1"/>
              </p:cNvGraphicFramePr>
              <p:nvPr>
                <p:extLst>
                  <p:ext uri="{D42A27DB-BD31-4B8C-83A1-F6EECF244321}">
                    <p14:modId xmlns:p14="http://schemas.microsoft.com/office/powerpoint/2010/main" val="3282726437"/>
                  </p:ext>
                </p:extLst>
              </p:nvPr>
            </p:nvGraphicFramePr>
            <p:xfrm>
              <a:off x="1204546" y="2225646"/>
              <a:ext cx="9782908" cy="4291504"/>
            </p:xfrm>
            <a:graphic>
              <a:graphicData uri="http://schemas.openxmlformats.org/drawingml/2006/table">
                <a:tbl>
                  <a:tblPr firstRow="1" bandRow="1">
                    <a:tableStyleId>{5C22544A-7EE6-4342-B048-85BDC9FD1C3A}</a:tableStyleId>
                  </a:tblPr>
                  <a:tblGrid>
                    <a:gridCol w="1834662">
                      <a:extLst>
                        <a:ext uri="{9D8B030D-6E8A-4147-A177-3AD203B41FA5}">
                          <a16:colId xmlns:a16="http://schemas.microsoft.com/office/drawing/2014/main" val="2964740512"/>
                        </a:ext>
                      </a:extLst>
                    </a:gridCol>
                    <a:gridCol w="2240424">
                      <a:extLst>
                        <a:ext uri="{9D8B030D-6E8A-4147-A177-3AD203B41FA5}">
                          <a16:colId xmlns:a16="http://schemas.microsoft.com/office/drawing/2014/main" val="3372528624"/>
                        </a:ext>
                      </a:extLst>
                    </a:gridCol>
                    <a:gridCol w="2172480">
                      <a:extLst>
                        <a:ext uri="{9D8B030D-6E8A-4147-A177-3AD203B41FA5}">
                          <a16:colId xmlns:a16="http://schemas.microsoft.com/office/drawing/2014/main" val="3149214026"/>
                        </a:ext>
                      </a:extLst>
                    </a:gridCol>
                    <a:gridCol w="1294560">
                      <a:extLst>
                        <a:ext uri="{9D8B030D-6E8A-4147-A177-3AD203B41FA5}">
                          <a16:colId xmlns:a16="http://schemas.microsoft.com/office/drawing/2014/main" val="2466017749"/>
                        </a:ext>
                      </a:extLst>
                    </a:gridCol>
                    <a:gridCol w="2240782">
                      <a:extLst>
                        <a:ext uri="{9D8B030D-6E8A-4147-A177-3AD203B41FA5}">
                          <a16:colId xmlns:a16="http://schemas.microsoft.com/office/drawing/2014/main" val="1777994541"/>
                        </a:ext>
                      </a:extLst>
                    </a:gridCol>
                  </a:tblGrid>
                  <a:tr h="653142">
                    <a:tc>
                      <a:txBody>
                        <a:bodyPr/>
                        <a:lstStyle/>
                        <a:p>
                          <a:pPr algn="ctr"/>
                          <a:r>
                            <a:rPr lang="en-US" sz="2400" dirty="0"/>
                            <a:t>Process</a:t>
                          </a:r>
                          <a:endParaRPr lang="en-GB" sz="2400" dirty="0"/>
                        </a:p>
                      </a:txBody>
                      <a:tcPr/>
                    </a:tc>
                    <a:tc>
                      <a:txBody>
                        <a:bodyPr/>
                        <a:lstStyle/>
                        <a:p>
                          <a:pPr algn="ctr"/>
                          <a:r>
                            <a:rPr lang="en-GB" sz="2400" dirty="0"/>
                            <a:t>∆U</a:t>
                          </a:r>
                        </a:p>
                      </a:txBody>
                      <a:tcPr/>
                    </a:tc>
                    <a:tc>
                      <a:txBody>
                        <a:bodyPr/>
                        <a:lstStyle/>
                        <a:p>
                          <a:pPr algn="ctr"/>
                          <a:r>
                            <a:rPr lang="en-GB" sz="2400" dirty="0"/>
                            <a:t>∆H</a:t>
                          </a:r>
                        </a:p>
                      </a:txBody>
                      <a:tcPr/>
                    </a:tc>
                    <a:tc>
                      <a:txBody>
                        <a:bodyPr/>
                        <a:lstStyle/>
                        <a:p>
                          <a:pPr algn="ctr"/>
                          <a:r>
                            <a:rPr lang="en-GB" sz="2400" dirty="0"/>
                            <a:t>∆T</a:t>
                          </a:r>
                        </a:p>
                      </a:txBody>
                      <a:tcPr/>
                    </a:tc>
                    <a:tc>
                      <a:txBody>
                        <a:bodyPr/>
                        <a:lstStyle/>
                        <a:p>
                          <a:pPr algn="ctr"/>
                          <a:r>
                            <a:rPr lang="en-GB" sz="2400" dirty="0"/>
                            <a:t>∆S</a:t>
                          </a:r>
                        </a:p>
                      </a:txBody>
                      <a:tcPr/>
                    </a:tc>
                    <a:extLst>
                      <a:ext uri="{0D108BD9-81ED-4DB2-BD59-A6C34878D82A}">
                        <a16:rowId xmlns:a16="http://schemas.microsoft.com/office/drawing/2014/main" val="928581929"/>
                      </a:ext>
                    </a:extLst>
                  </a:tr>
                  <a:tr h="913257">
                    <a:tc>
                      <a:txBody>
                        <a:bodyPr/>
                        <a:lstStyle/>
                        <a:p>
                          <a:pPr algn="ctr"/>
                          <a:r>
                            <a:rPr lang="en-US" sz="2400" dirty="0"/>
                            <a:t>I</a:t>
                          </a:r>
                          <a:endParaRPr lang="en-GB" sz="2400" dirty="0"/>
                        </a:p>
                      </a:txBody>
                      <a:tcPr/>
                    </a:tc>
                    <a:tc>
                      <a:txBody>
                        <a:bodyPr/>
                        <a:lstStyle/>
                        <a:p>
                          <a:pPr algn="ctr"/>
                          <a:r>
                            <a:rPr lang="en-US" sz="2400" dirty="0"/>
                            <a:t>0</a:t>
                          </a:r>
                          <a:endParaRPr lang="en-GB" sz="2400" dirty="0"/>
                        </a:p>
                      </a:txBody>
                      <a:tcPr/>
                    </a:tc>
                    <a:tc>
                      <a:txBody>
                        <a:bodyPr/>
                        <a:lstStyle/>
                        <a:p>
                          <a:pPr algn="ctr"/>
                          <a:r>
                            <a:rPr lang="en-US" sz="2400" dirty="0"/>
                            <a:t>0</a:t>
                          </a:r>
                          <a:endParaRPr lang="en-GB" sz="2400" dirty="0"/>
                        </a:p>
                      </a:txBody>
                      <a:tcPr/>
                    </a:tc>
                    <a:tc>
                      <a:txBody>
                        <a:bodyPr/>
                        <a:lstStyle/>
                        <a:p>
                          <a:pPr algn="ctr"/>
                          <a:r>
                            <a:rPr lang="en-US" sz="2400" dirty="0"/>
                            <a:t>0</a:t>
                          </a:r>
                          <a:endParaRPr lang="en-GB" sz="2400" dirty="0"/>
                        </a:p>
                      </a:txBody>
                      <a:tcPr/>
                    </a:tc>
                    <a:tc>
                      <a:txBody>
                        <a:bodyPr/>
                        <a:lstStyle/>
                        <a:p>
                          <a:endParaRPr lang="ar-SA"/>
                        </a:p>
                      </a:txBody>
                      <a:tcPr>
                        <a:blipFill>
                          <a:blip r:embed="rId2"/>
                          <a:stretch>
                            <a:fillRect l="-336685" t="-76667" r="-1087" b="-309333"/>
                          </a:stretch>
                        </a:blipFill>
                      </a:tcPr>
                    </a:tc>
                    <a:extLst>
                      <a:ext uri="{0D108BD9-81ED-4DB2-BD59-A6C34878D82A}">
                        <a16:rowId xmlns:a16="http://schemas.microsoft.com/office/drawing/2014/main" val="192096111"/>
                      </a:ext>
                    </a:extLst>
                  </a:tr>
                  <a:tr h="8237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II</a:t>
                          </a:r>
                          <a:endParaRPr lang="en-GB" sz="2400" dirty="0"/>
                        </a:p>
                      </a:txBody>
                      <a:tcPr/>
                    </a:tc>
                    <a:tc>
                      <a:txBody>
                        <a:bodyPr/>
                        <a:lstStyle/>
                        <a:p>
                          <a:endParaRPr lang="ar-SA"/>
                        </a:p>
                      </a:txBody>
                      <a:tcPr>
                        <a:blipFill>
                          <a:blip r:embed="rId2"/>
                          <a:stretch>
                            <a:fillRect l="-82065" t="-194853" r="-255707" b="-241176"/>
                          </a:stretch>
                        </a:blipFill>
                      </a:tcPr>
                    </a:tc>
                    <a:tc>
                      <a:txBody>
                        <a:bodyPr/>
                        <a:lstStyle/>
                        <a:p>
                          <a:endParaRPr lang="ar-SA"/>
                        </a:p>
                      </a:txBody>
                      <a:tcPr>
                        <a:blipFill>
                          <a:blip r:embed="rId2"/>
                          <a:stretch>
                            <a:fillRect l="-187675" t="-194853" r="-163585" b="-241176"/>
                          </a:stretch>
                        </a:blipFill>
                      </a:tcPr>
                    </a:tc>
                    <a:tc>
                      <a:txBody>
                        <a:bodyPr/>
                        <a:lstStyle/>
                        <a:p>
                          <a:endParaRPr lang="ar-SA"/>
                        </a:p>
                      </a:txBody>
                      <a:tcPr>
                        <a:blipFill>
                          <a:blip r:embed="rId2"/>
                          <a:stretch>
                            <a:fillRect l="-484434" t="-194853" r="-175472" b="-241176"/>
                          </a:stretch>
                        </a:blipFill>
                      </a:tcPr>
                    </a:tc>
                    <a:tc>
                      <a:txBody>
                        <a:bodyPr/>
                        <a:lstStyle/>
                        <a:p>
                          <a:pPr algn="ctr"/>
                          <a:r>
                            <a:rPr lang="en-US" sz="2400" dirty="0"/>
                            <a:t>0</a:t>
                          </a:r>
                          <a:endParaRPr lang="en-GB" sz="2400" dirty="0"/>
                        </a:p>
                      </a:txBody>
                      <a:tcPr/>
                    </a:tc>
                    <a:extLst>
                      <a:ext uri="{0D108BD9-81ED-4DB2-BD59-A6C34878D82A}">
                        <a16:rowId xmlns:a16="http://schemas.microsoft.com/office/drawing/2014/main" val="3842273486"/>
                      </a:ext>
                    </a:extLst>
                  </a:tr>
                  <a:tr h="913257">
                    <a:tc>
                      <a:txBody>
                        <a:bodyPr/>
                        <a:lstStyle/>
                        <a:p>
                          <a:pPr algn="ctr"/>
                          <a:r>
                            <a:rPr lang="en-US" sz="2400" dirty="0"/>
                            <a:t>III</a:t>
                          </a:r>
                          <a:endParaRPr lang="en-GB" sz="2400" dirty="0"/>
                        </a:p>
                      </a:txBody>
                      <a:tcPr/>
                    </a:tc>
                    <a:tc>
                      <a:txBody>
                        <a:bodyPr/>
                        <a:lstStyle/>
                        <a:p>
                          <a:pPr algn="ctr"/>
                          <a:r>
                            <a:rPr lang="en-US" sz="2400" dirty="0"/>
                            <a:t>0</a:t>
                          </a:r>
                          <a:endParaRPr lang="en-GB" sz="2400" dirty="0"/>
                        </a:p>
                      </a:txBody>
                      <a:tcPr/>
                    </a:tc>
                    <a:tc>
                      <a:txBody>
                        <a:bodyPr/>
                        <a:lstStyle/>
                        <a:p>
                          <a:pPr algn="ctr"/>
                          <a:r>
                            <a:rPr lang="en-US" sz="2400" dirty="0"/>
                            <a:t>0</a:t>
                          </a:r>
                          <a:endParaRPr lang="en-GB" sz="2400" dirty="0"/>
                        </a:p>
                      </a:txBody>
                      <a:tcPr/>
                    </a:tc>
                    <a:tc>
                      <a:txBody>
                        <a:bodyPr/>
                        <a:lstStyle/>
                        <a:p>
                          <a:pPr algn="ctr"/>
                          <a:r>
                            <a:rPr lang="en-US" sz="2400" dirty="0"/>
                            <a:t>0</a:t>
                          </a:r>
                          <a:endParaRPr lang="en-GB" sz="2400" dirty="0"/>
                        </a:p>
                      </a:txBody>
                      <a:tcPr/>
                    </a:tc>
                    <a:tc>
                      <a:txBody>
                        <a:bodyPr/>
                        <a:lstStyle/>
                        <a:p>
                          <a:endParaRPr lang="ar-SA"/>
                        </a:p>
                      </a:txBody>
                      <a:tcPr>
                        <a:blipFill>
                          <a:blip r:embed="rId2"/>
                          <a:stretch>
                            <a:fillRect l="-336685" t="-267333" r="-1087" b="-118667"/>
                          </a:stretch>
                        </a:blipFill>
                      </a:tcPr>
                    </a:tc>
                    <a:extLst>
                      <a:ext uri="{0D108BD9-81ED-4DB2-BD59-A6C34878D82A}">
                        <a16:rowId xmlns:a16="http://schemas.microsoft.com/office/drawing/2014/main" val="4209300570"/>
                      </a:ext>
                    </a:extLst>
                  </a:tr>
                  <a:tr h="4940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IV</a:t>
                          </a:r>
                          <a:endParaRPr lang="en-GB" sz="2400" dirty="0"/>
                        </a:p>
                      </a:txBody>
                      <a:tcPr/>
                    </a:tc>
                    <a:tc>
                      <a:txBody>
                        <a:bodyPr/>
                        <a:lstStyle/>
                        <a:p>
                          <a:endParaRPr lang="ar-SA"/>
                        </a:p>
                      </a:txBody>
                      <a:tcPr>
                        <a:blipFill>
                          <a:blip r:embed="rId2"/>
                          <a:stretch>
                            <a:fillRect l="-82065" t="-680247" r="-255707" b="-119753"/>
                          </a:stretch>
                        </a:blipFill>
                      </a:tcPr>
                    </a:tc>
                    <a:tc>
                      <a:txBody>
                        <a:bodyPr/>
                        <a:lstStyle/>
                        <a:p>
                          <a:endParaRPr lang="ar-SA"/>
                        </a:p>
                      </a:txBody>
                      <a:tcPr>
                        <a:blipFill>
                          <a:blip r:embed="rId2"/>
                          <a:stretch>
                            <a:fillRect l="-187675" t="-680247" r="-163585" b="-119753"/>
                          </a:stretch>
                        </a:blipFill>
                      </a:tcPr>
                    </a:tc>
                    <a:tc>
                      <a:txBody>
                        <a:bodyPr/>
                        <a:lstStyle/>
                        <a:p>
                          <a:endParaRPr lang="ar-SA"/>
                        </a:p>
                      </a:txBody>
                      <a:tcPr>
                        <a:blipFill>
                          <a:blip r:embed="rId2"/>
                          <a:stretch>
                            <a:fillRect l="-484434" t="-680247" r="-175472" b="-119753"/>
                          </a:stretch>
                        </a:blipFill>
                      </a:tcPr>
                    </a:tc>
                    <a:tc>
                      <a:txBody>
                        <a:bodyPr/>
                        <a:lstStyle/>
                        <a:p>
                          <a:pPr algn="ctr"/>
                          <a:r>
                            <a:rPr lang="en-US" sz="2400" dirty="0"/>
                            <a:t>0</a:t>
                          </a:r>
                          <a:endParaRPr lang="en-GB" sz="2400" dirty="0"/>
                        </a:p>
                      </a:txBody>
                      <a:tcPr/>
                    </a:tc>
                    <a:extLst>
                      <a:ext uri="{0D108BD9-81ED-4DB2-BD59-A6C34878D82A}">
                        <a16:rowId xmlns:a16="http://schemas.microsoft.com/office/drawing/2014/main" val="712177095"/>
                      </a:ext>
                    </a:extLst>
                  </a:tr>
                  <a:tr h="4940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Full Cycle</a:t>
                          </a:r>
                          <a:endParaRPr lang="en-GB" sz="2400" dirty="0"/>
                        </a:p>
                      </a:txBody>
                      <a:tcPr/>
                    </a:tc>
                    <a:tc>
                      <a:txBody>
                        <a:bodyPr/>
                        <a:lstStyle/>
                        <a:p>
                          <a:pPr algn="ctr"/>
                          <a:r>
                            <a:rPr lang="en-US" sz="2400" dirty="0"/>
                            <a:t>0</a:t>
                          </a:r>
                          <a:endParaRPr lang="en-GB" sz="2400" dirty="0"/>
                        </a:p>
                      </a:txBody>
                      <a:tcPr/>
                    </a:tc>
                    <a:tc>
                      <a:txBody>
                        <a:bodyPr/>
                        <a:lstStyle/>
                        <a:p>
                          <a:pPr algn="ctr"/>
                          <a:r>
                            <a:rPr lang="en-US" sz="2400" dirty="0"/>
                            <a:t>0</a:t>
                          </a:r>
                          <a:endParaRPr lang="en-GB" sz="2400" dirty="0"/>
                        </a:p>
                      </a:txBody>
                      <a:tcPr/>
                    </a:tc>
                    <a:tc>
                      <a:txBody>
                        <a:bodyPr/>
                        <a:lstStyle/>
                        <a:p>
                          <a:pPr algn="ctr"/>
                          <a:r>
                            <a:rPr lang="en-US" sz="2400" dirty="0"/>
                            <a:t>0</a:t>
                          </a:r>
                          <a:endParaRPr lang="en-GB" sz="2400" dirty="0"/>
                        </a:p>
                      </a:txBody>
                      <a:tcPr/>
                    </a:tc>
                    <a:tc>
                      <a:txBody>
                        <a:bodyPr/>
                        <a:lstStyle/>
                        <a:p>
                          <a:pPr algn="ctr"/>
                          <a:r>
                            <a:rPr lang="en-US" sz="2400" dirty="0"/>
                            <a:t>0</a:t>
                          </a:r>
                          <a:endParaRPr lang="en-GB" sz="2400" dirty="0"/>
                        </a:p>
                      </a:txBody>
                      <a:tcPr/>
                    </a:tc>
                    <a:extLst>
                      <a:ext uri="{0D108BD9-81ED-4DB2-BD59-A6C34878D82A}">
                        <a16:rowId xmlns:a16="http://schemas.microsoft.com/office/drawing/2014/main" val="2950921765"/>
                      </a:ext>
                    </a:extLst>
                  </a:tr>
                </a:tbl>
              </a:graphicData>
            </a:graphic>
          </p:graphicFrame>
        </mc:Fallback>
      </mc:AlternateContent>
      <p:sp>
        <p:nvSpPr>
          <p:cNvPr id="3" name="Rectangle 2">
            <a:extLst>
              <a:ext uri="{FF2B5EF4-FFF2-40B4-BE49-F238E27FC236}">
                <a16:creationId xmlns:a16="http://schemas.microsoft.com/office/drawing/2014/main" id="{D9810135-284D-477E-989A-8E91803ED9E0}"/>
              </a:ext>
            </a:extLst>
          </p:cNvPr>
          <p:cNvSpPr/>
          <p:nvPr/>
        </p:nvSpPr>
        <p:spPr>
          <a:xfrm>
            <a:off x="1004835" y="296137"/>
            <a:ext cx="10410091" cy="1789401"/>
          </a:xfrm>
          <a:prstGeom prst="rect">
            <a:avLst/>
          </a:prstGeom>
        </p:spPr>
        <p:txBody>
          <a:bodyPr wrap="square">
            <a:spAutoFit/>
          </a:bodyPr>
          <a:lstStyle/>
          <a:p>
            <a:pPr algn="ctr">
              <a:lnSpc>
                <a:spcPct val="150000"/>
              </a:lnSpc>
            </a:pPr>
            <a:r>
              <a:rPr lang="en-GB" sz="2800" dirty="0">
                <a:solidFill>
                  <a:srgbClr val="3A964C"/>
                </a:solidFill>
                <a:cs typeface="Times New Roman" pitchFamily="18" charset="0"/>
              </a:rPr>
              <a:t>The P-V diagram of the Carnot cycle</a:t>
            </a:r>
          </a:p>
          <a:p>
            <a:pPr>
              <a:lnSpc>
                <a:spcPct val="150000"/>
              </a:lnSpc>
            </a:pPr>
            <a:r>
              <a:rPr lang="en-GB" sz="2400" dirty="0">
                <a:cs typeface="Times New Roman" pitchFamily="18" charset="0"/>
              </a:rPr>
              <a:t>Table summarize </a:t>
            </a:r>
            <a:r>
              <a:rPr lang="en-GB" sz="2400" dirty="0">
                <a:solidFill>
                  <a:srgbClr val="0070C0"/>
                </a:solidFill>
                <a:cs typeface="Times New Roman" pitchFamily="18" charset="0"/>
              </a:rPr>
              <a:t>∆U,</a:t>
            </a:r>
            <a:r>
              <a:rPr lang="en-GB" sz="2400" dirty="0">
                <a:cs typeface="Times New Roman" pitchFamily="18" charset="0"/>
              </a:rPr>
              <a:t> </a:t>
            </a:r>
            <a:r>
              <a:rPr lang="en-GB" sz="2400" dirty="0">
                <a:solidFill>
                  <a:srgbClr val="0070C0"/>
                </a:solidFill>
                <a:cs typeface="Times New Roman" pitchFamily="18" charset="0"/>
              </a:rPr>
              <a:t>∆H, ∆T </a:t>
            </a:r>
            <a:r>
              <a:rPr lang="en-GB" sz="2400" dirty="0">
                <a:cs typeface="Times New Roman" pitchFamily="18" charset="0"/>
              </a:rPr>
              <a:t>and</a:t>
            </a:r>
            <a:r>
              <a:rPr lang="en-GB" sz="2400" dirty="0">
                <a:solidFill>
                  <a:srgbClr val="0070C0"/>
                </a:solidFill>
                <a:cs typeface="Times New Roman" pitchFamily="18" charset="0"/>
              </a:rPr>
              <a:t> ∆S</a:t>
            </a:r>
            <a:r>
              <a:rPr lang="en-GB" sz="2400" dirty="0">
                <a:cs typeface="Times New Roman" pitchFamily="18" charset="0"/>
              </a:rPr>
              <a:t> in the P-V diagram of each process in the Carnot cycle.</a:t>
            </a:r>
          </a:p>
        </p:txBody>
      </p:sp>
    </p:spTree>
    <p:extLst>
      <p:ext uri="{BB962C8B-B14F-4D97-AF65-F5344CB8AC3E}">
        <p14:creationId xmlns:p14="http://schemas.microsoft.com/office/powerpoint/2010/main" val="3851197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1230DE8-50DB-449B-8F5A-8E930F0758E6}"/>
                  </a:ext>
                </a:extLst>
              </p:cNvPr>
              <p:cNvSpPr/>
              <p:nvPr/>
            </p:nvSpPr>
            <p:spPr>
              <a:xfrm>
                <a:off x="944545" y="460940"/>
                <a:ext cx="10499157" cy="5855577"/>
              </a:xfrm>
              <a:prstGeom prst="rect">
                <a:avLst/>
              </a:prstGeom>
            </p:spPr>
            <p:txBody>
              <a:bodyPr wrap="square">
                <a:spAutoFit/>
              </a:bodyPr>
              <a:lstStyle/>
              <a:p>
                <a:r>
                  <a:rPr lang="en-GB" sz="2800" dirty="0">
                    <a:solidFill>
                      <a:srgbClr val="3A964C"/>
                    </a:solidFill>
                    <a:cs typeface="Times New Roman" pitchFamily="18" charset="0"/>
                  </a:rPr>
                  <a:t>Efficiency of The Carnot Engine</a:t>
                </a:r>
              </a:p>
              <a:p>
                <a:endParaRPr lang="en-GB" sz="2800" dirty="0">
                  <a:solidFill>
                    <a:srgbClr val="3A964C"/>
                  </a:solidFill>
                  <a:cs typeface="Times New Roman" pitchFamily="18" charset="0"/>
                </a:endParaRPr>
              </a:p>
              <a:p>
                <a:pPr algn="just">
                  <a:lnSpc>
                    <a:spcPct val="150000"/>
                  </a:lnSpc>
                </a:pPr>
                <a:r>
                  <a:rPr lang="en-GB" sz="2400" dirty="0">
                    <a:ea typeface="Calibri" pitchFamily="34" charset="0"/>
                    <a:cs typeface="Times New Roman" pitchFamily="18" charset="0"/>
                  </a:rPr>
                  <a:t>The Carnot cycle is the most efficient engine possible based on the assumption of the absence of incidental wasteful processes such as friction, and the assumption of no conduction of heat between different parts of the engine at different temperatures. The efficiency of the Carnot engine is defined as the ratio of the energy output to the energy input.</a:t>
                </a:r>
              </a:p>
              <a:p>
                <a:pPr algn="just">
                  <a:lnSpc>
                    <a:spcPct val="150000"/>
                  </a:lnSpc>
                </a:pPr>
                <a:endParaRPr lang="en-GB" sz="2400" dirty="0">
                  <a:cs typeface="Times New Roman"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Arial" pitchFamily="34" charset="0"/>
                        </a:rPr>
                        <m:t>𝑒𝑓𝑓𝑖𝑐𝑖𝑒𝑛𝑐𝑦</m:t>
                      </m:r>
                      <m:r>
                        <a:rPr lang="en-US" sz="2400" b="0" i="1" smtClean="0">
                          <a:latin typeface="Cambria Math" panose="02040503050406030204" pitchFamily="18" charset="0"/>
                          <a:cs typeface="Arial" pitchFamily="34" charset="0"/>
                        </a:rPr>
                        <m:t>=</m:t>
                      </m:r>
                      <m:f>
                        <m:fPr>
                          <m:ctrlPr>
                            <a:rPr lang="en-US" sz="2400" b="0" i="1" smtClean="0">
                              <a:latin typeface="Cambria Math" panose="02040503050406030204" pitchFamily="18" charset="0"/>
                              <a:cs typeface="Arial" pitchFamily="34" charset="0"/>
                            </a:rPr>
                          </m:ctrlPr>
                        </m:fPr>
                        <m:num>
                          <m:r>
                            <a:rPr lang="en-US" sz="2400" b="0" i="1" smtClean="0">
                              <a:latin typeface="Cambria Math" panose="02040503050406030204" pitchFamily="18" charset="0"/>
                              <a:cs typeface="Arial" pitchFamily="34" charset="0"/>
                            </a:rPr>
                            <m:t>𝑛𝑒𝑡</m:t>
                          </m:r>
                          <m:r>
                            <a:rPr lang="en-US" sz="2400" b="0" i="1" smtClean="0">
                              <a:latin typeface="Cambria Math" panose="02040503050406030204" pitchFamily="18" charset="0"/>
                              <a:cs typeface="Arial" pitchFamily="34" charset="0"/>
                            </a:rPr>
                            <m:t> </m:t>
                          </m:r>
                          <m:r>
                            <a:rPr lang="en-US" sz="2400" b="0" i="1" smtClean="0">
                              <a:latin typeface="Cambria Math" panose="02040503050406030204" pitchFamily="18" charset="0"/>
                              <a:cs typeface="Arial" pitchFamily="34" charset="0"/>
                            </a:rPr>
                            <m:t>𝑤𝑜𝑟𝑘</m:t>
                          </m:r>
                          <m:r>
                            <a:rPr lang="en-US" sz="2400" b="0" i="1" smtClean="0">
                              <a:latin typeface="Cambria Math" panose="02040503050406030204" pitchFamily="18" charset="0"/>
                              <a:cs typeface="Arial" pitchFamily="34" charset="0"/>
                            </a:rPr>
                            <m:t> </m:t>
                          </m:r>
                          <m:r>
                            <a:rPr lang="en-US" sz="2400" b="0" i="1" smtClean="0">
                              <a:latin typeface="Cambria Math" panose="02040503050406030204" pitchFamily="18" charset="0"/>
                              <a:cs typeface="Arial" pitchFamily="34" charset="0"/>
                            </a:rPr>
                            <m:t>𝑑𝑜𝑛𝑒</m:t>
                          </m:r>
                          <m:r>
                            <a:rPr lang="en-US" sz="2400" b="0" i="1" smtClean="0">
                              <a:latin typeface="Cambria Math" panose="02040503050406030204" pitchFamily="18" charset="0"/>
                              <a:cs typeface="Arial" pitchFamily="34" charset="0"/>
                            </a:rPr>
                            <m:t> </m:t>
                          </m:r>
                          <m:r>
                            <a:rPr lang="en-US" sz="2400" b="0" i="1" smtClean="0">
                              <a:latin typeface="Cambria Math" panose="02040503050406030204" pitchFamily="18" charset="0"/>
                              <a:cs typeface="Arial" pitchFamily="34" charset="0"/>
                            </a:rPr>
                            <m:t>𝑏𝑦</m:t>
                          </m:r>
                          <m:r>
                            <a:rPr lang="en-US" sz="2400" b="0" i="1" smtClean="0">
                              <a:latin typeface="Cambria Math" panose="02040503050406030204" pitchFamily="18" charset="0"/>
                              <a:cs typeface="Arial" pitchFamily="34" charset="0"/>
                            </a:rPr>
                            <m:t> </m:t>
                          </m:r>
                          <m:r>
                            <a:rPr lang="en-US" sz="2400" b="0" i="1" smtClean="0">
                              <a:latin typeface="Cambria Math" panose="02040503050406030204" pitchFamily="18" charset="0"/>
                              <a:cs typeface="Arial" pitchFamily="34" charset="0"/>
                            </a:rPr>
                            <m:t>h𝑒𝑎𝑡</m:t>
                          </m:r>
                          <m:r>
                            <a:rPr lang="en-US" sz="2400" b="0" i="1" smtClean="0">
                              <a:latin typeface="Cambria Math" panose="02040503050406030204" pitchFamily="18" charset="0"/>
                              <a:cs typeface="Arial" pitchFamily="34" charset="0"/>
                            </a:rPr>
                            <m:t> </m:t>
                          </m:r>
                          <m:r>
                            <a:rPr lang="en-US" sz="2400" b="0" i="1" smtClean="0">
                              <a:latin typeface="Cambria Math" panose="02040503050406030204" pitchFamily="18" charset="0"/>
                              <a:cs typeface="Arial" pitchFamily="34" charset="0"/>
                            </a:rPr>
                            <m:t>𝑒𝑛𝑔𝑖𝑛𝑒</m:t>
                          </m:r>
                        </m:num>
                        <m:den>
                          <m:r>
                            <a:rPr lang="en-US" sz="2400" b="0" i="1" smtClean="0">
                              <a:latin typeface="Cambria Math" panose="02040503050406030204" pitchFamily="18" charset="0"/>
                              <a:cs typeface="Arial" pitchFamily="34" charset="0"/>
                            </a:rPr>
                            <m:t>h𝑒𝑎𝑡</m:t>
                          </m:r>
                          <m:r>
                            <a:rPr lang="en-US" sz="2400" b="0" i="1" smtClean="0">
                              <a:latin typeface="Cambria Math" panose="02040503050406030204" pitchFamily="18" charset="0"/>
                              <a:cs typeface="Arial" pitchFamily="34" charset="0"/>
                            </a:rPr>
                            <m:t> </m:t>
                          </m:r>
                          <m:r>
                            <a:rPr lang="en-US" sz="2400" b="0" i="1" smtClean="0">
                              <a:latin typeface="Cambria Math" panose="02040503050406030204" pitchFamily="18" charset="0"/>
                              <a:cs typeface="Arial" pitchFamily="34" charset="0"/>
                            </a:rPr>
                            <m:t>𝑎𝑏𝑠𝑜𝑟𝑏𝑒𝑑</m:t>
                          </m:r>
                          <m:r>
                            <a:rPr lang="en-US" sz="2400" b="0" i="1" smtClean="0">
                              <a:latin typeface="Cambria Math" panose="02040503050406030204" pitchFamily="18" charset="0"/>
                              <a:cs typeface="Arial" pitchFamily="34" charset="0"/>
                            </a:rPr>
                            <m:t> </m:t>
                          </m:r>
                          <m:r>
                            <a:rPr lang="en-US" sz="2400" b="0" i="1" smtClean="0">
                              <a:latin typeface="Cambria Math" panose="02040503050406030204" pitchFamily="18" charset="0"/>
                              <a:cs typeface="Arial" pitchFamily="34" charset="0"/>
                            </a:rPr>
                            <m:t>𝑏𝑦</m:t>
                          </m:r>
                          <m:r>
                            <a:rPr lang="en-US" sz="2400" b="0" i="1" smtClean="0">
                              <a:latin typeface="Cambria Math" panose="02040503050406030204" pitchFamily="18" charset="0"/>
                              <a:cs typeface="Arial" pitchFamily="34" charset="0"/>
                            </a:rPr>
                            <m:t> </m:t>
                          </m:r>
                          <m:r>
                            <a:rPr lang="en-US" sz="2400" b="0" i="1" smtClean="0">
                              <a:latin typeface="Cambria Math" panose="02040503050406030204" pitchFamily="18" charset="0"/>
                              <a:cs typeface="Arial" pitchFamily="34" charset="0"/>
                            </a:rPr>
                            <m:t>h𝑒𝑎𝑡</m:t>
                          </m:r>
                          <m:r>
                            <a:rPr lang="en-US" sz="2400" b="0" i="1" smtClean="0">
                              <a:latin typeface="Cambria Math" panose="02040503050406030204" pitchFamily="18" charset="0"/>
                              <a:cs typeface="Arial" pitchFamily="34" charset="0"/>
                            </a:rPr>
                            <m:t> </m:t>
                          </m:r>
                          <m:r>
                            <a:rPr lang="en-US" sz="2400" b="0" i="1" smtClean="0">
                              <a:latin typeface="Cambria Math" panose="02040503050406030204" pitchFamily="18" charset="0"/>
                              <a:cs typeface="Arial" pitchFamily="34" charset="0"/>
                            </a:rPr>
                            <m:t>𝑒𝑛𝑔𝑖𝑛𝑒</m:t>
                          </m:r>
                        </m:den>
                      </m:f>
                      <m:r>
                        <a:rPr lang="en-US" sz="2400" b="0" i="1" smtClean="0">
                          <a:latin typeface="Cambria Math" panose="02040503050406030204" pitchFamily="18" charset="0"/>
                          <a:cs typeface="Arial" pitchFamily="34" charset="0"/>
                        </a:rPr>
                        <m:t>=</m:t>
                      </m:r>
                      <m:f>
                        <m:fPr>
                          <m:ctrlPr>
                            <a:rPr lang="en-US" sz="2400" b="0" i="1" smtClean="0">
                              <a:latin typeface="Cambria Math" panose="02040503050406030204" pitchFamily="18" charset="0"/>
                              <a:cs typeface="Arial" pitchFamily="34" charset="0"/>
                            </a:rPr>
                          </m:ctrlPr>
                        </m:fPr>
                        <m:num>
                          <m:r>
                            <a:rPr lang="en-US" sz="2400" b="0" i="1" smtClean="0">
                              <a:latin typeface="Cambria Math" panose="02040503050406030204" pitchFamily="18" charset="0"/>
                              <a:cs typeface="Arial" pitchFamily="34" charset="0"/>
                            </a:rPr>
                            <m:t>−</m:t>
                          </m:r>
                          <m:r>
                            <a:rPr lang="en-US" sz="2400" b="0" i="1" smtClean="0">
                              <a:latin typeface="Cambria Math" panose="02040503050406030204" pitchFamily="18" charset="0"/>
                              <a:cs typeface="Arial" pitchFamily="34" charset="0"/>
                            </a:rPr>
                            <m:t>𝑤</m:t>
                          </m:r>
                        </m:num>
                        <m:den>
                          <m:sSub>
                            <m:sSubPr>
                              <m:ctrlPr>
                                <a:rPr lang="en-US" sz="2400" b="0" i="1" smtClean="0">
                                  <a:latin typeface="Cambria Math" panose="02040503050406030204" pitchFamily="18" charset="0"/>
                                  <a:cs typeface="Arial" pitchFamily="34" charset="0"/>
                                </a:rPr>
                              </m:ctrlPr>
                            </m:sSubPr>
                            <m:e>
                              <m:r>
                                <a:rPr lang="en-US" sz="2400" b="0" i="1" smtClean="0">
                                  <a:latin typeface="Cambria Math" panose="02040503050406030204" pitchFamily="18" charset="0"/>
                                  <a:cs typeface="Arial" pitchFamily="34" charset="0"/>
                                </a:rPr>
                                <m:t>𝑞</m:t>
                              </m:r>
                            </m:e>
                            <m:sub>
                              <m:r>
                                <a:rPr lang="en-US" sz="2400" b="0" i="1" smtClean="0">
                                  <a:latin typeface="Cambria Math" panose="02040503050406030204" pitchFamily="18" charset="0"/>
                                  <a:cs typeface="Arial" pitchFamily="34" charset="0"/>
                                </a:rPr>
                                <m:t>h</m:t>
                              </m:r>
                            </m:sub>
                          </m:sSub>
                        </m:den>
                      </m:f>
                    </m:oMath>
                  </m:oMathPara>
                </a14:m>
                <a:endParaRPr lang="en-GB" sz="2400" dirty="0">
                  <a:cs typeface="Arial" pitchFamily="34" charset="0"/>
                </a:endParaRPr>
              </a:p>
              <a:p>
                <a:endParaRPr lang="en-GB" sz="2800" dirty="0">
                  <a:solidFill>
                    <a:srgbClr val="3A964C"/>
                  </a:solidFill>
                  <a:cs typeface="Times New Roman" pitchFamily="18" charset="0"/>
                </a:endParaRPr>
              </a:p>
            </p:txBody>
          </p:sp>
        </mc:Choice>
        <mc:Fallback xmlns="">
          <p:sp>
            <p:nvSpPr>
              <p:cNvPr id="2" name="Rectangle 1">
                <a:extLst>
                  <a:ext uri="{FF2B5EF4-FFF2-40B4-BE49-F238E27FC236}">
                    <a16:creationId xmlns:a16="http://schemas.microsoft.com/office/drawing/2014/main" id="{31230DE8-50DB-449B-8F5A-8E930F0758E6}"/>
                  </a:ext>
                </a:extLst>
              </p:cNvPr>
              <p:cNvSpPr>
                <a:spLocks noRot="1" noChangeAspect="1" noMove="1" noResize="1" noEditPoints="1" noAdjustHandles="1" noChangeArrowheads="1" noChangeShapeType="1" noTextEdit="1"/>
              </p:cNvSpPr>
              <p:nvPr/>
            </p:nvSpPr>
            <p:spPr>
              <a:xfrm>
                <a:off x="944545" y="460940"/>
                <a:ext cx="10499157" cy="5855577"/>
              </a:xfrm>
              <a:prstGeom prst="rect">
                <a:avLst/>
              </a:prstGeom>
              <a:blipFill>
                <a:blip r:embed="rId2"/>
                <a:stretch>
                  <a:fillRect l="-1220" t="-1042" r="-871"/>
                </a:stretch>
              </a:blipFill>
            </p:spPr>
            <p:txBody>
              <a:bodyPr/>
              <a:lstStyle/>
              <a:p>
                <a:r>
                  <a:rPr lang="en-GB">
                    <a:noFill/>
                  </a:rPr>
                  <a:t> </a:t>
                </a:r>
              </a:p>
            </p:txBody>
          </p:sp>
        </mc:Fallback>
      </mc:AlternateContent>
    </p:spTree>
    <p:extLst>
      <p:ext uri="{BB962C8B-B14F-4D97-AF65-F5344CB8AC3E}">
        <p14:creationId xmlns:p14="http://schemas.microsoft.com/office/powerpoint/2010/main" val="2551825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A14CD68-52FA-4191-9838-993702B59512}"/>
                  </a:ext>
                </a:extLst>
              </p:cNvPr>
              <p:cNvSpPr/>
              <p:nvPr/>
            </p:nvSpPr>
            <p:spPr>
              <a:xfrm>
                <a:off x="966316" y="559240"/>
                <a:ext cx="10500528" cy="57395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cs typeface="Arial" pitchFamily="34" charset="0"/>
                        </a:rPr>
                        <m:t>𝑒𝑓𝑓𝑖𝑐𝑖𝑒𝑛𝑐𝑦</m:t>
                      </m:r>
                      <m:r>
                        <a:rPr lang="en-US" sz="2400" i="1" smtClean="0">
                          <a:latin typeface="Cambria Math" panose="02040503050406030204" pitchFamily="18" charset="0"/>
                          <a:cs typeface="Arial" pitchFamily="34" charset="0"/>
                        </a:rPr>
                        <m:t>=</m:t>
                      </m:r>
                      <m:f>
                        <m:fPr>
                          <m:ctrlPr>
                            <a:rPr lang="en-US" sz="2400" i="1">
                              <a:latin typeface="Cambria Math" panose="02040503050406030204" pitchFamily="18" charset="0"/>
                              <a:cs typeface="Arial" pitchFamily="34" charset="0"/>
                            </a:rPr>
                          </m:ctrlPr>
                        </m:fPr>
                        <m:num>
                          <m:r>
                            <a:rPr lang="en-US" sz="2400" i="1">
                              <a:latin typeface="Cambria Math" panose="02040503050406030204" pitchFamily="18" charset="0"/>
                              <a:cs typeface="Arial" pitchFamily="34" charset="0"/>
                            </a:rPr>
                            <m:t>−</m:t>
                          </m:r>
                          <m:r>
                            <a:rPr lang="en-US" sz="2400" i="1">
                              <a:latin typeface="Cambria Math" panose="02040503050406030204" pitchFamily="18" charset="0"/>
                              <a:cs typeface="Arial" pitchFamily="34" charset="0"/>
                            </a:rPr>
                            <m:t>𝑤</m:t>
                          </m:r>
                        </m:num>
                        <m:den>
                          <m:sSub>
                            <m:sSubPr>
                              <m:ctrlPr>
                                <a:rPr lang="en-US" sz="2400" i="1">
                                  <a:latin typeface="Cambria Math" panose="02040503050406030204" pitchFamily="18" charset="0"/>
                                  <a:cs typeface="Arial" pitchFamily="34" charset="0"/>
                                </a:rPr>
                              </m:ctrlPr>
                            </m:sSubPr>
                            <m:e>
                              <m:r>
                                <a:rPr lang="en-US" sz="2400" i="1">
                                  <a:latin typeface="Cambria Math" panose="02040503050406030204" pitchFamily="18" charset="0"/>
                                  <a:cs typeface="Arial" pitchFamily="34" charset="0"/>
                                </a:rPr>
                                <m:t>𝑞</m:t>
                              </m:r>
                            </m:e>
                            <m:sub>
                              <m:r>
                                <a:rPr lang="en-US" sz="2400" i="1">
                                  <a:latin typeface="Cambria Math" panose="02040503050406030204" pitchFamily="18" charset="0"/>
                                  <a:cs typeface="Arial" pitchFamily="34" charset="0"/>
                                </a:rPr>
                                <m:t>h</m:t>
                              </m:r>
                            </m:sub>
                          </m:sSub>
                        </m:den>
                      </m:f>
                      <m:r>
                        <a:rPr lang="en-US" sz="2400" b="0" i="1" smtClean="0">
                          <a:latin typeface="Cambria Math" panose="02040503050406030204" pitchFamily="18" charset="0"/>
                          <a:cs typeface="Arial" pitchFamily="34" charset="0"/>
                        </a:rPr>
                        <m:t>=</m:t>
                      </m:r>
                      <m:f>
                        <m:fPr>
                          <m:ctrlPr>
                            <a:rPr lang="en-US" sz="2400" b="0" i="1" smtClean="0">
                              <a:latin typeface="Cambria Math" panose="02040503050406030204" pitchFamily="18" charset="0"/>
                              <a:cs typeface="Arial" pitchFamily="34" charset="0"/>
                            </a:rPr>
                          </m:ctrlPr>
                        </m:fPr>
                        <m:num>
                          <m:r>
                            <a:rPr lang="en-US" sz="2400" i="1">
                              <a:latin typeface="Cambria Math" panose="02040503050406030204" pitchFamily="18" charset="0"/>
                            </a:rPr>
                            <m:t>𝑛𝑅</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h</m:t>
                              </m:r>
                            </m:sub>
                          </m:sSub>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2</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1</m:t>
                                          </m:r>
                                        </m:sub>
                                      </m:sSub>
                                    </m:den>
                                  </m:f>
                                </m:e>
                              </m:d>
                            </m:e>
                          </m:func>
                          <m:r>
                            <a:rPr lang="en-US" sz="2400" i="1">
                              <a:latin typeface="Cambria Math" panose="02040503050406030204" pitchFamily="18" charset="0"/>
                            </a:rPr>
                            <m:t>+</m:t>
                          </m:r>
                          <m:r>
                            <a:rPr lang="en-US" sz="2400" i="1">
                              <a:latin typeface="Cambria Math" panose="02040503050406030204" pitchFamily="18" charset="0"/>
                            </a:rPr>
                            <m:t>𝑛𝑅</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𝑐</m:t>
                              </m:r>
                            </m:sub>
                          </m:sSub>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d>
                                <m:dPr>
                                  <m:ctrlPr>
                                    <a:rPr lang="en-US" sz="2400" i="1">
                                      <a:latin typeface="Cambria Math" panose="02040503050406030204" pitchFamily="18" charset="0"/>
                                    </a:rPr>
                                  </m:ctrlPr>
                                </m:dPr>
                                <m:e>
                                  <m:f>
                                    <m:fPr>
                                      <m:ctrlPr>
                                        <a:rPr lang="en-US" sz="2400" i="1" smtClean="0">
                                          <a:solidFill>
                                            <a:srgbClr val="FF0000"/>
                                          </a:solidFill>
                                          <a:latin typeface="Cambria Math" panose="02040503050406030204" pitchFamily="18" charset="0"/>
                                        </a:rPr>
                                      </m:ctrlPr>
                                    </m:fPr>
                                    <m:num>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𝑉</m:t>
                                          </m:r>
                                        </m:e>
                                        <m:sub>
                                          <m:r>
                                            <a:rPr lang="en-US" sz="2400" i="1">
                                              <a:solidFill>
                                                <a:srgbClr val="FF0000"/>
                                              </a:solidFill>
                                              <a:latin typeface="Cambria Math" panose="02040503050406030204" pitchFamily="18" charset="0"/>
                                            </a:rPr>
                                            <m:t>4</m:t>
                                          </m:r>
                                        </m:sub>
                                      </m:sSub>
                                    </m:num>
                                    <m:den>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𝑉</m:t>
                                          </m:r>
                                        </m:e>
                                        <m:sub>
                                          <m:r>
                                            <a:rPr lang="en-US" sz="2400" i="1">
                                              <a:solidFill>
                                                <a:srgbClr val="FF0000"/>
                                              </a:solidFill>
                                              <a:latin typeface="Cambria Math" panose="02040503050406030204" pitchFamily="18" charset="0"/>
                                            </a:rPr>
                                            <m:t>3</m:t>
                                          </m:r>
                                        </m:sub>
                                      </m:sSub>
                                    </m:den>
                                  </m:f>
                                </m:e>
                              </m:d>
                            </m:e>
                          </m:func>
                          <m:r>
                            <m:rPr>
                              <m:nor/>
                            </m:rPr>
                            <a:rPr lang="en-GB" sz="2400" dirty="0"/>
                            <m:t> </m:t>
                          </m:r>
                        </m:num>
                        <m:den>
                          <m:r>
                            <a:rPr lang="en-US" sz="2400" i="1">
                              <a:latin typeface="Cambria Math" panose="02040503050406030204" pitchFamily="18" charset="0"/>
                            </a:rPr>
                            <m:t>𝑛𝑅</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h</m:t>
                              </m:r>
                            </m:sub>
                          </m:sSub>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2</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1</m:t>
                                          </m:r>
                                        </m:sub>
                                      </m:sSub>
                                    </m:den>
                                  </m:f>
                                </m:e>
                              </m:d>
                            </m:e>
                          </m:func>
                          <m:r>
                            <m:rPr>
                              <m:nor/>
                            </m:rPr>
                            <a:rPr lang="en-GB" sz="2400" dirty="0"/>
                            <m:t> </m:t>
                          </m:r>
                        </m:den>
                      </m:f>
                    </m:oMath>
                  </m:oMathPara>
                </a14:m>
                <a:endParaRPr lang="en-GB" sz="2400" dirty="0"/>
              </a:p>
              <a:p>
                <a:endParaRPr lang="en-GB" sz="2400" dirty="0"/>
              </a:p>
              <a:p>
                <a:r>
                  <a:rPr lang="en-GB" sz="2400" dirty="0"/>
                  <a:t>Since process II (2-3) and IV (4-1) are adiabatic</a:t>
                </a:r>
              </a:p>
              <a:p>
                <a:endParaRPr lang="en-GB" sz="2400" dirty="0"/>
              </a:p>
              <a:p>
                <a:pPr/>
                <a14:m>
                  <m:oMathPara xmlns:m="http://schemas.openxmlformats.org/officeDocument/2006/math">
                    <m:oMathParaPr>
                      <m:jc m:val="centerGroup"/>
                    </m:oMathParaPr>
                    <m:oMath xmlns:m="http://schemas.openxmlformats.org/officeDocument/2006/math">
                      <m:sSup>
                        <m:sSupPr>
                          <m:ctrlPr>
                            <a:rPr lang="en-GB" sz="2400" i="1" smtClean="0">
                              <a:latin typeface="Cambria Math" panose="02040503050406030204" pitchFamily="18" charset="0"/>
                            </a:rPr>
                          </m:ctrlPr>
                        </m:sSupPr>
                        <m:e>
                          <m:d>
                            <m:dPr>
                              <m:ctrlPr>
                                <a:rPr lang="en-GB" sz="2400" i="1" smtClean="0">
                                  <a:latin typeface="Cambria Math" panose="02040503050406030204" pitchFamily="18" charset="0"/>
                                </a:rPr>
                              </m:ctrlPr>
                            </m:dPr>
                            <m:e>
                              <m:f>
                                <m:fPr>
                                  <m:ctrlPr>
                                    <a:rPr lang="en-GB" sz="2400" i="1" smtClean="0">
                                      <a:latin typeface="Cambria Math" panose="02040503050406030204" pitchFamily="18" charset="0"/>
                                    </a:rPr>
                                  </m:ctrlPr>
                                </m:fPr>
                                <m:num>
                                  <m:sSub>
                                    <m:sSubPr>
                                      <m:ctrlPr>
                                        <a:rPr lang="en-GB" sz="240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𝑇</m:t>
                                      </m:r>
                                    </m:e>
                                    <m:sub>
                                      <m:r>
                                        <a:rPr lang="en-US" sz="2400" b="0" i="1" smtClean="0">
                                          <a:solidFill>
                                            <a:srgbClr val="FF0000"/>
                                          </a:solidFill>
                                          <a:latin typeface="Cambria Math" panose="02040503050406030204" pitchFamily="18" charset="0"/>
                                        </a:rPr>
                                        <m:t>2</m:t>
                                      </m:r>
                                    </m:sub>
                                  </m:sSub>
                                </m:num>
                                <m:den>
                                  <m:sSub>
                                    <m:sSubPr>
                                      <m:ctrlPr>
                                        <a:rPr lang="en-GB" sz="240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3</m:t>
                                      </m:r>
                                    </m:sub>
                                  </m:sSub>
                                </m:den>
                              </m:f>
                            </m:e>
                          </m:d>
                        </m:e>
                        <m:sup>
                          <m:f>
                            <m:fPr>
                              <m:ctrlPr>
                                <a:rPr lang="en-GB" sz="2400" i="1" smtClean="0">
                                  <a:latin typeface="Cambria Math" panose="02040503050406030204" pitchFamily="18" charset="0"/>
                                </a:rPr>
                              </m:ctrlPr>
                            </m:fPr>
                            <m:num>
                              <m:r>
                                <a:rPr lang="en-US" sz="2400" b="0" i="1" smtClean="0">
                                  <a:latin typeface="Cambria Math" panose="02040503050406030204" pitchFamily="18" charset="0"/>
                                </a:rPr>
                                <m:t>1</m:t>
                              </m:r>
                            </m:num>
                            <m:den>
                              <m:r>
                                <a:rPr lang="en-GB" sz="2400" i="1" smtClean="0">
                                  <a:latin typeface="Cambria Math" panose="02040503050406030204" pitchFamily="18" charset="0"/>
                                  <a:ea typeface="Cambria Math" panose="02040503050406030204" pitchFamily="18" charset="0"/>
                                </a:rPr>
                                <m:t>𝛾</m:t>
                              </m:r>
                              <m:r>
                                <a:rPr lang="en-US" sz="2400" b="0" i="1" smtClean="0">
                                  <a:latin typeface="Cambria Math" panose="02040503050406030204" pitchFamily="18" charset="0"/>
                                  <a:ea typeface="Cambria Math" panose="02040503050406030204" pitchFamily="18" charset="0"/>
                                </a:rPr>
                                <m:t>−1</m:t>
                              </m:r>
                            </m:den>
                          </m:f>
                        </m:sup>
                      </m:s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3</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2</m:t>
                              </m:r>
                            </m:sub>
                          </m:sSub>
                        </m:den>
                      </m:f>
                    </m:oMath>
                  </m:oMathPara>
                </a14:m>
                <a:endParaRPr lang="en-GB" sz="2400" dirty="0"/>
              </a:p>
              <a:p>
                <a:r>
                  <a:rPr lang="en-GB" sz="2400" dirty="0"/>
                  <a:t>and</a:t>
                </a:r>
              </a:p>
              <a:p>
                <a:pPr/>
                <a14:m>
                  <m:oMathPara xmlns:m="http://schemas.openxmlformats.org/officeDocument/2006/math">
                    <m:oMathParaPr>
                      <m:jc m:val="centerGroup"/>
                    </m:oMathParaPr>
                    <m:oMath xmlns:m="http://schemas.openxmlformats.org/officeDocument/2006/math">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f>
                                <m:fPr>
                                  <m:ctrlPr>
                                    <a:rPr lang="en-GB" sz="2400" i="1">
                                      <a:latin typeface="Cambria Math" panose="02040503050406030204" pitchFamily="18" charset="0"/>
                                    </a:rPr>
                                  </m:ctrlPr>
                                </m:fPr>
                                <m:num>
                                  <m:sSub>
                                    <m:sSubPr>
                                      <m:ctrlPr>
                                        <a:rPr lang="en-GB"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𝑇</m:t>
                                      </m:r>
                                    </m:e>
                                    <m:sub>
                                      <m:r>
                                        <a:rPr lang="en-US" sz="2400" b="0" i="1" smtClean="0">
                                          <a:solidFill>
                                            <a:srgbClr val="FF0000"/>
                                          </a:solidFill>
                                          <a:latin typeface="Cambria Math" panose="02040503050406030204" pitchFamily="18" charset="0"/>
                                        </a:rPr>
                                        <m:t>1</m:t>
                                      </m:r>
                                    </m:sub>
                                  </m:sSub>
                                </m:num>
                                <m:den>
                                  <m:sSub>
                                    <m:sSubPr>
                                      <m:ctrlPr>
                                        <a:rPr lang="en-GB" sz="2400" i="1" smtClean="0">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4</m:t>
                                      </m:r>
                                    </m:sub>
                                  </m:sSub>
                                </m:den>
                              </m:f>
                            </m:e>
                          </m:d>
                        </m:e>
                        <m:sup>
                          <m:f>
                            <m:fPr>
                              <m:ctrlPr>
                                <a:rPr lang="en-GB" sz="2400" i="1">
                                  <a:latin typeface="Cambria Math" panose="02040503050406030204" pitchFamily="18" charset="0"/>
                                </a:rPr>
                              </m:ctrlPr>
                            </m:fPr>
                            <m:num>
                              <m:r>
                                <a:rPr lang="en-US" sz="2400" i="1">
                                  <a:latin typeface="Cambria Math" panose="02040503050406030204" pitchFamily="18" charset="0"/>
                                </a:rPr>
                                <m:t>1</m:t>
                              </m:r>
                            </m:num>
                            <m:den>
                              <m:r>
                                <a:rPr lang="en-GB" sz="2400" i="1">
                                  <a:latin typeface="Cambria Math" panose="02040503050406030204" pitchFamily="18" charset="0"/>
                                  <a:ea typeface="Cambria Math" panose="02040503050406030204" pitchFamily="18" charset="0"/>
                                </a:rPr>
                                <m:t>𝛾</m:t>
                              </m:r>
                              <m:r>
                                <a:rPr lang="en-US" sz="2400" i="1">
                                  <a:latin typeface="Cambria Math" panose="02040503050406030204" pitchFamily="18" charset="0"/>
                                  <a:ea typeface="Cambria Math" panose="02040503050406030204" pitchFamily="18" charset="0"/>
                                </a:rPr>
                                <m:t>−1</m:t>
                              </m:r>
                            </m:den>
                          </m:f>
                        </m:sup>
                      </m:sSup>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4</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1</m:t>
                              </m:r>
                            </m:sub>
                          </m:sSub>
                        </m:den>
                      </m:f>
                    </m:oMath>
                  </m:oMathPara>
                </a14:m>
                <a:endParaRPr lang="en-GB" sz="2400" dirty="0"/>
              </a:p>
              <a:p>
                <a:endParaRPr lang="en-GB" sz="2400" dirty="0"/>
              </a:p>
              <a:p>
                <a:r>
                  <a:rPr lang="en-GB" sz="2400" dirty="0"/>
                  <a:t>since  </a:t>
                </a:r>
                <a:r>
                  <a:rPr lang="en-GB" sz="2400" dirty="0">
                    <a:solidFill>
                      <a:srgbClr val="FF0000"/>
                    </a:solidFill>
                  </a:rPr>
                  <a:t>T</a:t>
                </a:r>
                <a:r>
                  <a:rPr lang="en-GB" sz="2400" baseline="-25000" dirty="0">
                    <a:solidFill>
                      <a:srgbClr val="FF0000"/>
                    </a:solidFill>
                  </a:rPr>
                  <a:t>1</a:t>
                </a:r>
                <a:r>
                  <a:rPr lang="en-GB" sz="2400" dirty="0">
                    <a:solidFill>
                      <a:srgbClr val="FF0000"/>
                    </a:solidFill>
                  </a:rPr>
                  <a:t> = T</a:t>
                </a:r>
                <a:r>
                  <a:rPr lang="en-GB" sz="2400" baseline="-25000" dirty="0">
                    <a:solidFill>
                      <a:srgbClr val="FF0000"/>
                    </a:solidFill>
                  </a:rPr>
                  <a:t>2     </a:t>
                </a:r>
                <a:r>
                  <a:rPr lang="en-GB" sz="2400" dirty="0"/>
                  <a:t>and    </a:t>
                </a:r>
                <a:r>
                  <a:rPr lang="en-GB" sz="2400" dirty="0">
                    <a:solidFill>
                      <a:srgbClr val="0070C0"/>
                    </a:solidFill>
                  </a:rPr>
                  <a:t>T</a:t>
                </a:r>
                <a:r>
                  <a:rPr lang="en-GB" sz="2400" baseline="-25000" dirty="0">
                    <a:solidFill>
                      <a:srgbClr val="0070C0"/>
                    </a:solidFill>
                  </a:rPr>
                  <a:t>3</a:t>
                </a:r>
                <a:r>
                  <a:rPr lang="en-GB" sz="2400" dirty="0">
                    <a:solidFill>
                      <a:srgbClr val="0070C0"/>
                    </a:solidFill>
                  </a:rPr>
                  <a:t> = T</a:t>
                </a:r>
                <a:r>
                  <a:rPr lang="en-GB" sz="2400" baseline="-25000" dirty="0">
                    <a:solidFill>
                      <a:srgbClr val="0070C0"/>
                    </a:solidFill>
                  </a:rPr>
                  <a:t>4</a:t>
                </a:r>
                <a:endParaRPr lang="en-GB" sz="2400" dirty="0">
                  <a:solidFill>
                    <a:srgbClr val="0070C0"/>
                  </a:solidFill>
                </a:endParaRPr>
              </a:p>
            </p:txBody>
          </p:sp>
        </mc:Choice>
        <mc:Fallback xmlns="">
          <p:sp>
            <p:nvSpPr>
              <p:cNvPr id="2" name="Rectangle 1">
                <a:extLst>
                  <a:ext uri="{FF2B5EF4-FFF2-40B4-BE49-F238E27FC236}">
                    <a16:creationId xmlns:a16="http://schemas.microsoft.com/office/drawing/2014/main" id="{3A14CD68-52FA-4191-9838-993702B59512}"/>
                  </a:ext>
                </a:extLst>
              </p:cNvPr>
              <p:cNvSpPr>
                <a:spLocks noRot="1" noChangeAspect="1" noMove="1" noResize="1" noEditPoints="1" noAdjustHandles="1" noChangeArrowheads="1" noChangeShapeType="1" noTextEdit="1"/>
              </p:cNvSpPr>
              <p:nvPr/>
            </p:nvSpPr>
            <p:spPr>
              <a:xfrm>
                <a:off x="966316" y="559240"/>
                <a:ext cx="10500528" cy="5739520"/>
              </a:xfrm>
              <a:prstGeom prst="rect">
                <a:avLst/>
              </a:prstGeom>
              <a:blipFill>
                <a:blip r:embed="rId2"/>
                <a:stretch>
                  <a:fillRect l="-929" b="-1488"/>
                </a:stretch>
              </a:blipFill>
            </p:spPr>
            <p:txBody>
              <a:bodyPr/>
              <a:lstStyle/>
              <a:p>
                <a:r>
                  <a:rPr lang="en-GB">
                    <a:noFill/>
                  </a:rPr>
                  <a:t> </a:t>
                </a:r>
              </a:p>
            </p:txBody>
          </p:sp>
        </mc:Fallback>
      </mc:AlternateContent>
    </p:spTree>
    <p:extLst>
      <p:ext uri="{BB962C8B-B14F-4D97-AF65-F5344CB8AC3E}">
        <p14:creationId xmlns:p14="http://schemas.microsoft.com/office/powerpoint/2010/main" val="3919395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917776E-6D3A-493A-A883-54AA1596D6C8}"/>
                  </a:ext>
                </a:extLst>
              </p:cNvPr>
              <p:cNvSpPr txBox="1"/>
              <p:nvPr/>
            </p:nvSpPr>
            <p:spPr>
              <a:xfrm>
                <a:off x="874206" y="340077"/>
                <a:ext cx="10791930" cy="4498026"/>
              </a:xfrm>
              <a:prstGeom prst="rect">
                <a:avLst/>
              </a:prstGeom>
              <a:noFill/>
            </p:spPr>
            <p:txBody>
              <a:bodyPr wrap="square" rtlCol="0">
                <a:spAutoFit/>
              </a:bodyPr>
              <a:lstStyle/>
              <a:p>
                <a:r>
                  <a:rPr lang="en-US" sz="2400" dirty="0"/>
                  <a:t>thus        </a:t>
                </a:r>
                <a14:m>
                  <m:oMath xmlns:m="http://schemas.openxmlformats.org/officeDocument/2006/math">
                    <m:f>
                      <m:fPr>
                        <m:ctrlPr>
                          <a:rPr lang="en-GB" sz="2800" i="1" smtClean="0">
                            <a:latin typeface="Cambria Math" panose="02040503050406030204" pitchFamily="18" charset="0"/>
                          </a:rPr>
                        </m:ctrlPr>
                      </m:fPr>
                      <m:num>
                        <m:sSub>
                          <m:sSubPr>
                            <m:ctrlPr>
                              <a:rPr lang="en-GB" sz="2800" i="1" smtClean="0">
                                <a:solidFill>
                                  <a:srgbClr val="00B050"/>
                                </a:solidFill>
                                <a:latin typeface="Cambria Math" panose="02040503050406030204" pitchFamily="18" charset="0"/>
                              </a:rPr>
                            </m:ctrlPr>
                          </m:sSubPr>
                          <m:e>
                            <m:r>
                              <a:rPr lang="en-US" sz="2800" b="0" i="1" smtClean="0">
                                <a:solidFill>
                                  <a:srgbClr val="00B050"/>
                                </a:solidFill>
                                <a:latin typeface="Cambria Math" panose="02040503050406030204" pitchFamily="18" charset="0"/>
                              </a:rPr>
                              <m:t>𝑉</m:t>
                            </m:r>
                          </m:e>
                          <m:sub>
                            <m:r>
                              <a:rPr lang="en-US" sz="2800" b="0" i="1" smtClean="0">
                                <a:solidFill>
                                  <a:srgbClr val="00B050"/>
                                </a:solidFill>
                                <a:latin typeface="Cambria Math" panose="02040503050406030204" pitchFamily="18" charset="0"/>
                              </a:rPr>
                              <m:t>3</m:t>
                            </m:r>
                          </m:sub>
                        </m:sSub>
                      </m:num>
                      <m:den>
                        <m:sSub>
                          <m:sSubPr>
                            <m:ctrlPr>
                              <a:rPr lang="en-GB" sz="280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𝑉</m:t>
                            </m:r>
                          </m:e>
                          <m:sub>
                            <m:r>
                              <a:rPr lang="en-US" sz="2800" b="0" i="1" smtClean="0">
                                <a:solidFill>
                                  <a:srgbClr val="0070C0"/>
                                </a:solidFill>
                                <a:latin typeface="Cambria Math" panose="02040503050406030204" pitchFamily="18" charset="0"/>
                              </a:rPr>
                              <m:t>2</m:t>
                            </m:r>
                          </m:sub>
                        </m:sSub>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𝑉</m:t>
                            </m:r>
                          </m:e>
                          <m:sub>
                            <m:r>
                              <a:rPr lang="en-US" sz="2800" b="0" i="1" smtClean="0">
                                <a:solidFill>
                                  <a:srgbClr val="0070C0"/>
                                </a:solidFill>
                                <a:latin typeface="Cambria Math" panose="02040503050406030204" pitchFamily="18" charset="0"/>
                              </a:rPr>
                              <m:t>4</m:t>
                            </m:r>
                          </m:sub>
                        </m:sSub>
                      </m:num>
                      <m:den>
                        <m:sSub>
                          <m:sSubPr>
                            <m:ctrlPr>
                              <a:rPr lang="en-US" sz="2800" b="0" i="1" smtClean="0">
                                <a:solidFill>
                                  <a:srgbClr val="00B050"/>
                                </a:solidFill>
                                <a:latin typeface="Cambria Math" panose="02040503050406030204" pitchFamily="18" charset="0"/>
                              </a:rPr>
                            </m:ctrlPr>
                          </m:sSubPr>
                          <m:e>
                            <m:r>
                              <a:rPr lang="en-US" sz="2800" b="0" i="1" smtClean="0">
                                <a:solidFill>
                                  <a:srgbClr val="00B050"/>
                                </a:solidFill>
                                <a:latin typeface="Cambria Math" panose="02040503050406030204" pitchFamily="18" charset="0"/>
                              </a:rPr>
                              <m:t>𝑉</m:t>
                            </m:r>
                          </m:e>
                          <m:sub>
                            <m:r>
                              <a:rPr lang="en-US" sz="2800" b="0" i="1" smtClean="0">
                                <a:solidFill>
                                  <a:srgbClr val="00B050"/>
                                </a:solidFill>
                                <a:latin typeface="Cambria Math" panose="02040503050406030204" pitchFamily="18" charset="0"/>
                              </a:rPr>
                              <m:t>1</m:t>
                            </m:r>
                          </m:sub>
                        </m:sSub>
                      </m:den>
                    </m:f>
                  </m:oMath>
                </a14:m>
                <a:endParaRPr lang="en-GB" sz="2400" dirty="0"/>
              </a:p>
              <a:p>
                <a:endParaRPr lang="en-GB" sz="2400" dirty="0"/>
              </a:p>
              <a:p>
                <a:r>
                  <a:rPr lang="en-GB" sz="2400" dirty="0"/>
                  <a:t>and        </a:t>
                </a:r>
                <a14:m>
                  <m:oMath xmlns:m="http://schemas.openxmlformats.org/officeDocument/2006/math">
                    <m:sSub>
                      <m:sSubPr>
                        <m:ctrlPr>
                          <a:rPr lang="en-US" sz="2400" i="1" smtClean="0">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𝑉</m:t>
                        </m:r>
                      </m:e>
                      <m:sub>
                        <m:r>
                          <a:rPr lang="en-US" sz="2400" i="1">
                            <a:solidFill>
                              <a:srgbClr val="00B050"/>
                            </a:solidFill>
                            <a:latin typeface="Cambria Math" panose="02040503050406030204" pitchFamily="18" charset="0"/>
                          </a:rPr>
                          <m:t>3</m:t>
                        </m:r>
                      </m:sub>
                    </m:sSub>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𝑉</m:t>
                        </m:r>
                      </m:e>
                      <m:sub>
                        <m:r>
                          <a:rPr lang="en-US" sz="2400" i="1">
                            <a:solidFill>
                              <a:srgbClr val="00B050"/>
                            </a:solidFill>
                            <a:latin typeface="Cambria Math" panose="02040503050406030204" pitchFamily="18" charset="0"/>
                          </a:rPr>
                          <m:t>1</m:t>
                        </m:r>
                      </m:sub>
                    </m:sSub>
                    <m:r>
                      <a:rPr lang="en-US" sz="2400" b="0" i="1" smtClean="0">
                        <a:latin typeface="Cambria Math" panose="02040503050406030204" pitchFamily="18" charset="0"/>
                      </a:rPr>
                      <m:t>=</m:t>
                    </m:r>
                    <m:sSub>
                      <m:sSubPr>
                        <m:ctrlPr>
                          <a:rPr lang="en-GB" sz="2400" i="1" smtClean="0">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𝑉</m:t>
                        </m:r>
                      </m:e>
                      <m:sub>
                        <m:r>
                          <a:rPr lang="en-US" sz="2400" i="1">
                            <a:solidFill>
                              <a:srgbClr val="0070C0"/>
                            </a:solidFill>
                            <a:latin typeface="Cambria Math" panose="02040503050406030204" pitchFamily="18" charset="0"/>
                          </a:rPr>
                          <m:t>4</m:t>
                        </m:r>
                      </m:sub>
                    </m:sSub>
                    <m:sSub>
                      <m:sSubPr>
                        <m:ctrlPr>
                          <a:rPr lang="en-GB"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𝑉</m:t>
                        </m:r>
                      </m:e>
                      <m:sub>
                        <m:r>
                          <a:rPr lang="en-US" sz="2400" i="1">
                            <a:solidFill>
                              <a:srgbClr val="0070C0"/>
                            </a:solidFill>
                            <a:latin typeface="Cambria Math" panose="02040503050406030204" pitchFamily="18" charset="0"/>
                          </a:rPr>
                          <m:t>2</m:t>
                        </m:r>
                      </m:sub>
                    </m:sSub>
                  </m:oMath>
                </a14:m>
                <a:endParaRPr lang="en-GB" sz="2400" dirty="0"/>
              </a:p>
              <a:p>
                <a:endParaRPr lang="en-GB" sz="2400" dirty="0"/>
              </a:p>
              <a:p>
                <a:r>
                  <a:rPr lang="en-GB" sz="2400" dirty="0"/>
                  <a:t>then       </a:t>
                </a:r>
                <a14:m>
                  <m:oMath xmlns:m="http://schemas.openxmlformats.org/officeDocument/2006/math">
                    <m:f>
                      <m:fPr>
                        <m:ctrlPr>
                          <a:rPr lang="en-GB" sz="2800" i="1" smtClean="0">
                            <a:solidFill>
                              <a:srgbClr val="FF0000"/>
                            </a:solidFill>
                            <a:latin typeface="Cambria Math" panose="02040503050406030204" pitchFamily="18" charset="0"/>
                          </a:rPr>
                        </m:ctrlPr>
                      </m:fPr>
                      <m:num>
                        <m:sSub>
                          <m:sSubPr>
                            <m:ctrlPr>
                              <a:rPr lang="en-GB" sz="280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𝑉</m:t>
                            </m:r>
                          </m:e>
                          <m:sub>
                            <m:r>
                              <a:rPr lang="en-US" sz="2800" b="0" i="1" smtClean="0">
                                <a:solidFill>
                                  <a:srgbClr val="FF0000"/>
                                </a:solidFill>
                                <a:latin typeface="Cambria Math" panose="02040503050406030204" pitchFamily="18" charset="0"/>
                              </a:rPr>
                              <m:t>3</m:t>
                            </m:r>
                          </m:sub>
                        </m:sSub>
                      </m:num>
                      <m:den>
                        <m:sSub>
                          <m:sSubPr>
                            <m:ctrlPr>
                              <a:rPr lang="en-GB" sz="280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𝑉</m:t>
                            </m:r>
                          </m:e>
                          <m:sub>
                            <m:r>
                              <a:rPr lang="en-US" sz="2800" b="0" i="1" smtClean="0">
                                <a:solidFill>
                                  <a:srgbClr val="FF0000"/>
                                </a:solidFill>
                                <a:latin typeface="Cambria Math" panose="02040503050406030204" pitchFamily="18" charset="0"/>
                              </a:rPr>
                              <m:t>4</m:t>
                            </m:r>
                          </m:sub>
                        </m:sSub>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2</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1</m:t>
                            </m:r>
                          </m:sub>
                        </m:sSub>
                      </m:den>
                    </m:f>
                  </m:oMath>
                </a14:m>
                <a:r>
                  <a:rPr lang="en-GB" sz="2400" dirty="0"/>
                  <a:t> </a:t>
                </a:r>
              </a:p>
              <a:p>
                <a:endParaRPr lang="en-GB" sz="2400" dirty="0"/>
              </a:p>
              <a:p>
                <a14:m>
                  <m:oMath xmlns:m="http://schemas.openxmlformats.org/officeDocument/2006/math">
                    <m:r>
                      <a:rPr lang="en-US" sz="3200" i="1" smtClean="0">
                        <a:solidFill>
                          <a:srgbClr val="FF0000"/>
                        </a:solidFill>
                        <a:latin typeface="Cambria Math" panose="02040503050406030204" pitchFamily="18" charset="0"/>
                        <a:cs typeface="Arial" pitchFamily="34" charset="0"/>
                      </a:rPr>
                      <m:t>𝑒𝑓𝑓𝑖𝑐𝑖𝑒𝑛𝑐𝑦</m:t>
                    </m:r>
                    <m:r>
                      <a:rPr lang="en-US" sz="3200" i="1" smtClean="0">
                        <a:solidFill>
                          <a:srgbClr val="FF0000"/>
                        </a:solidFill>
                        <a:latin typeface="Cambria Math" panose="02040503050406030204" pitchFamily="18" charset="0"/>
                        <a:cs typeface="Arial" pitchFamily="34" charset="0"/>
                      </a:rPr>
                      <m:t>=</m:t>
                    </m:r>
                    <m:f>
                      <m:fPr>
                        <m:ctrlPr>
                          <a:rPr lang="en-US" sz="3200" i="1">
                            <a:latin typeface="Cambria Math" panose="02040503050406030204" pitchFamily="18" charset="0"/>
                            <a:cs typeface="Arial" pitchFamily="34" charset="0"/>
                          </a:rPr>
                        </m:ctrlPr>
                      </m:fPr>
                      <m:num>
                        <m:r>
                          <a:rPr lang="en-US" sz="3200" i="1">
                            <a:latin typeface="Cambria Math" panose="02040503050406030204" pitchFamily="18" charset="0"/>
                            <a:cs typeface="Arial" pitchFamily="34" charset="0"/>
                          </a:rPr>
                          <m:t>−</m:t>
                        </m:r>
                        <m:r>
                          <a:rPr lang="en-US" sz="3200" i="1">
                            <a:latin typeface="Cambria Math" panose="02040503050406030204" pitchFamily="18" charset="0"/>
                            <a:cs typeface="Arial" pitchFamily="34" charset="0"/>
                          </a:rPr>
                          <m:t>𝑤</m:t>
                        </m:r>
                      </m:num>
                      <m:den>
                        <m:sSub>
                          <m:sSubPr>
                            <m:ctrlPr>
                              <a:rPr lang="en-US" sz="3200" i="1">
                                <a:latin typeface="Cambria Math" panose="02040503050406030204" pitchFamily="18" charset="0"/>
                                <a:cs typeface="Arial" pitchFamily="34" charset="0"/>
                              </a:rPr>
                            </m:ctrlPr>
                          </m:sSubPr>
                          <m:e>
                            <m:r>
                              <a:rPr lang="en-US" sz="3200" i="1">
                                <a:latin typeface="Cambria Math" panose="02040503050406030204" pitchFamily="18" charset="0"/>
                                <a:cs typeface="Arial" pitchFamily="34" charset="0"/>
                              </a:rPr>
                              <m:t>𝑞</m:t>
                            </m:r>
                          </m:e>
                          <m:sub>
                            <m:r>
                              <a:rPr lang="en-US" sz="3200" i="1">
                                <a:latin typeface="Cambria Math" panose="02040503050406030204" pitchFamily="18" charset="0"/>
                                <a:cs typeface="Arial" pitchFamily="34" charset="0"/>
                              </a:rPr>
                              <m:t>h</m:t>
                            </m:r>
                          </m:sub>
                        </m:sSub>
                      </m:den>
                    </m:f>
                    <m:r>
                      <a:rPr lang="en-US" sz="3200" i="1">
                        <a:latin typeface="Cambria Math" panose="02040503050406030204" pitchFamily="18" charset="0"/>
                        <a:cs typeface="Arial" pitchFamily="34" charset="0"/>
                      </a:rPr>
                      <m:t>=</m:t>
                    </m:r>
                    <m:f>
                      <m:fPr>
                        <m:ctrlPr>
                          <a:rPr lang="en-US" sz="3200" i="1">
                            <a:latin typeface="Cambria Math" panose="02040503050406030204" pitchFamily="18" charset="0"/>
                            <a:cs typeface="Arial" pitchFamily="34" charset="0"/>
                          </a:rPr>
                        </m:ctrlPr>
                      </m:fPr>
                      <m:num>
                        <m:r>
                          <a:rPr lang="en-US" sz="3200" i="1">
                            <a:latin typeface="Cambria Math" panose="02040503050406030204" pitchFamily="18" charset="0"/>
                          </a:rPr>
                          <m:t>𝑛𝑅</m:t>
                        </m:r>
                        <m:sSub>
                          <m:sSubPr>
                            <m:ctrlPr>
                              <a:rPr lang="en-US" sz="3200" i="1">
                                <a:latin typeface="Cambria Math" panose="02040503050406030204" pitchFamily="18" charset="0"/>
                              </a:rPr>
                            </m:ctrlPr>
                          </m:sSubPr>
                          <m:e>
                            <m:r>
                              <a:rPr lang="en-US" sz="3200" i="1">
                                <a:latin typeface="Cambria Math" panose="02040503050406030204" pitchFamily="18" charset="0"/>
                              </a:rPr>
                              <m:t>𝑇</m:t>
                            </m:r>
                          </m:e>
                          <m:sub>
                            <m:r>
                              <a:rPr lang="en-US" sz="3200" i="1">
                                <a:latin typeface="Cambria Math" panose="02040503050406030204" pitchFamily="18" charset="0"/>
                              </a:rPr>
                              <m:t>h</m:t>
                            </m:r>
                          </m:sub>
                        </m:sSub>
                        <m:func>
                          <m:funcPr>
                            <m:ctrlPr>
                              <a:rPr lang="en-US" sz="3200" i="1">
                                <a:latin typeface="Cambria Math" panose="02040503050406030204" pitchFamily="18" charset="0"/>
                              </a:rPr>
                            </m:ctrlPr>
                          </m:funcPr>
                          <m:fName>
                            <m:r>
                              <m:rPr>
                                <m:sty m:val="p"/>
                              </m:rPr>
                              <a:rPr lang="en-US" sz="3200">
                                <a:latin typeface="Cambria Math" panose="02040503050406030204" pitchFamily="18" charset="0"/>
                              </a:rPr>
                              <m:t>ln</m:t>
                            </m:r>
                          </m:fName>
                          <m:e>
                            <m:d>
                              <m:dPr>
                                <m:ctrlPr>
                                  <a:rPr lang="en-US" sz="3200" i="1">
                                    <a:latin typeface="Cambria Math" panose="02040503050406030204" pitchFamily="18" charset="0"/>
                                  </a:rPr>
                                </m:ctrlPr>
                              </m:dPr>
                              <m:e>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2</m:t>
                                        </m:r>
                                      </m:sub>
                                    </m:sSub>
                                  </m:num>
                                  <m:den>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1</m:t>
                                        </m:r>
                                      </m:sub>
                                    </m:sSub>
                                  </m:den>
                                </m:f>
                              </m:e>
                            </m:d>
                          </m:e>
                        </m:func>
                        <m:r>
                          <a:rPr lang="en-US" sz="3200" b="0" i="1" smtClean="0">
                            <a:solidFill>
                              <a:srgbClr val="FF0000"/>
                            </a:solidFill>
                            <a:latin typeface="Cambria Math" panose="02040503050406030204" pitchFamily="18" charset="0"/>
                          </a:rPr>
                          <m:t>−</m:t>
                        </m:r>
                        <m:r>
                          <a:rPr lang="en-US" sz="3200" i="1">
                            <a:latin typeface="Cambria Math" panose="02040503050406030204" pitchFamily="18" charset="0"/>
                          </a:rPr>
                          <m:t>𝑛𝑅</m:t>
                        </m:r>
                        <m:sSub>
                          <m:sSubPr>
                            <m:ctrlPr>
                              <a:rPr lang="en-US" sz="3200" i="1">
                                <a:latin typeface="Cambria Math" panose="02040503050406030204" pitchFamily="18" charset="0"/>
                              </a:rPr>
                            </m:ctrlPr>
                          </m:sSubPr>
                          <m:e>
                            <m:r>
                              <a:rPr lang="en-US" sz="3200" i="1">
                                <a:latin typeface="Cambria Math" panose="02040503050406030204" pitchFamily="18" charset="0"/>
                              </a:rPr>
                              <m:t>𝑇</m:t>
                            </m:r>
                          </m:e>
                          <m:sub>
                            <m:r>
                              <a:rPr lang="en-US" sz="3200" i="1">
                                <a:latin typeface="Cambria Math" panose="02040503050406030204" pitchFamily="18" charset="0"/>
                              </a:rPr>
                              <m:t>𝑐</m:t>
                            </m:r>
                          </m:sub>
                        </m:sSub>
                        <m:func>
                          <m:funcPr>
                            <m:ctrlPr>
                              <a:rPr lang="en-US" sz="3200" i="1">
                                <a:latin typeface="Cambria Math" panose="02040503050406030204" pitchFamily="18" charset="0"/>
                              </a:rPr>
                            </m:ctrlPr>
                          </m:funcPr>
                          <m:fName>
                            <m:r>
                              <m:rPr>
                                <m:sty m:val="p"/>
                              </m:rPr>
                              <a:rPr lang="en-US" sz="3200">
                                <a:latin typeface="Cambria Math" panose="02040503050406030204" pitchFamily="18" charset="0"/>
                              </a:rPr>
                              <m:t>ln</m:t>
                            </m:r>
                          </m:fName>
                          <m:e>
                            <m:d>
                              <m:dPr>
                                <m:ctrlPr>
                                  <a:rPr lang="en-US" sz="3200" i="1">
                                    <a:latin typeface="Cambria Math" panose="02040503050406030204" pitchFamily="18" charset="0"/>
                                  </a:rPr>
                                </m:ctrlPr>
                              </m:dPr>
                              <m:e>
                                <m:f>
                                  <m:fPr>
                                    <m:ctrlPr>
                                      <a:rPr lang="en-US" sz="3200" i="1">
                                        <a:solidFill>
                                          <a:srgbClr val="FF0000"/>
                                        </a:solidFill>
                                        <a:latin typeface="Cambria Math" panose="02040503050406030204" pitchFamily="18" charset="0"/>
                                      </a:rPr>
                                    </m:ctrlPr>
                                  </m:fPr>
                                  <m:num>
                                    <m:sSub>
                                      <m:sSubPr>
                                        <m:ctrlPr>
                                          <a:rPr lang="en-US" sz="3200" i="1">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rPr>
                                          <m:t>𝑉</m:t>
                                        </m:r>
                                      </m:e>
                                      <m:sub>
                                        <m:r>
                                          <a:rPr lang="en-US" sz="3200" b="0" i="1" smtClean="0">
                                            <a:solidFill>
                                              <a:srgbClr val="FF0000"/>
                                            </a:solidFill>
                                            <a:latin typeface="Cambria Math" panose="02040503050406030204" pitchFamily="18" charset="0"/>
                                          </a:rPr>
                                          <m:t>2</m:t>
                                        </m:r>
                                      </m:sub>
                                    </m:sSub>
                                  </m:num>
                                  <m:den>
                                    <m:sSub>
                                      <m:sSubPr>
                                        <m:ctrlPr>
                                          <a:rPr lang="en-US" sz="3200" i="1">
                                            <a:solidFill>
                                              <a:srgbClr val="FF0000"/>
                                            </a:solidFill>
                                            <a:latin typeface="Cambria Math" panose="02040503050406030204" pitchFamily="18" charset="0"/>
                                          </a:rPr>
                                        </m:ctrlPr>
                                      </m:sSubPr>
                                      <m:e>
                                        <m:r>
                                          <a:rPr lang="en-US" sz="3200" i="1">
                                            <a:solidFill>
                                              <a:srgbClr val="FF0000"/>
                                            </a:solidFill>
                                            <a:latin typeface="Cambria Math" panose="02040503050406030204" pitchFamily="18" charset="0"/>
                                          </a:rPr>
                                          <m:t>𝑉</m:t>
                                        </m:r>
                                      </m:e>
                                      <m:sub>
                                        <m:r>
                                          <a:rPr lang="en-US" sz="3200" b="0" i="1" smtClean="0">
                                            <a:solidFill>
                                              <a:srgbClr val="FF0000"/>
                                            </a:solidFill>
                                            <a:latin typeface="Cambria Math" panose="02040503050406030204" pitchFamily="18" charset="0"/>
                                          </a:rPr>
                                          <m:t>1</m:t>
                                        </m:r>
                                      </m:sub>
                                    </m:sSub>
                                  </m:den>
                                </m:f>
                              </m:e>
                            </m:d>
                          </m:e>
                        </m:func>
                        <m:r>
                          <m:rPr>
                            <m:nor/>
                          </m:rPr>
                          <a:rPr lang="en-GB" sz="3200" dirty="0"/>
                          <m:t> </m:t>
                        </m:r>
                      </m:num>
                      <m:den>
                        <m:r>
                          <a:rPr lang="en-US" sz="3200" i="1">
                            <a:latin typeface="Cambria Math" panose="02040503050406030204" pitchFamily="18" charset="0"/>
                          </a:rPr>
                          <m:t>𝑛𝑅</m:t>
                        </m:r>
                        <m:sSub>
                          <m:sSubPr>
                            <m:ctrlPr>
                              <a:rPr lang="en-US" sz="3200" i="1">
                                <a:latin typeface="Cambria Math" panose="02040503050406030204" pitchFamily="18" charset="0"/>
                              </a:rPr>
                            </m:ctrlPr>
                          </m:sSubPr>
                          <m:e>
                            <m:r>
                              <a:rPr lang="en-US" sz="3200" i="1">
                                <a:latin typeface="Cambria Math" panose="02040503050406030204" pitchFamily="18" charset="0"/>
                              </a:rPr>
                              <m:t>𝑇</m:t>
                            </m:r>
                          </m:e>
                          <m:sub>
                            <m:r>
                              <a:rPr lang="en-US" sz="3200" i="1">
                                <a:latin typeface="Cambria Math" panose="02040503050406030204" pitchFamily="18" charset="0"/>
                              </a:rPr>
                              <m:t>h</m:t>
                            </m:r>
                          </m:sub>
                        </m:sSub>
                        <m:func>
                          <m:funcPr>
                            <m:ctrlPr>
                              <a:rPr lang="en-US" sz="3200" i="1">
                                <a:latin typeface="Cambria Math" panose="02040503050406030204" pitchFamily="18" charset="0"/>
                              </a:rPr>
                            </m:ctrlPr>
                          </m:funcPr>
                          <m:fName>
                            <m:r>
                              <m:rPr>
                                <m:sty m:val="p"/>
                              </m:rPr>
                              <a:rPr lang="en-US" sz="3200">
                                <a:latin typeface="Cambria Math" panose="02040503050406030204" pitchFamily="18" charset="0"/>
                              </a:rPr>
                              <m:t>ln</m:t>
                            </m:r>
                          </m:fName>
                          <m:e>
                            <m:d>
                              <m:dPr>
                                <m:ctrlPr>
                                  <a:rPr lang="en-US" sz="3200" i="1">
                                    <a:latin typeface="Cambria Math" panose="02040503050406030204" pitchFamily="18" charset="0"/>
                                  </a:rPr>
                                </m:ctrlPr>
                              </m:dPr>
                              <m:e>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2</m:t>
                                        </m:r>
                                      </m:sub>
                                    </m:sSub>
                                  </m:num>
                                  <m:den>
                                    <m:sSub>
                                      <m:sSubPr>
                                        <m:ctrlPr>
                                          <a:rPr lang="en-US" sz="3200" i="1">
                                            <a:latin typeface="Cambria Math" panose="02040503050406030204" pitchFamily="18" charset="0"/>
                                          </a:rPr>
                                        </m:ctrlPr>
                                      </m:sSubPr>
                                      <m:e>
                                        <m:r>
                                          <a:rPr lang="en-US" sz="3200" i="1">
                                            <a:latin typeface="Cambria Math" panose="02040503050406030204" pitchFamily="18" charset="0"/>
                                          </a:rPr>
                                          <m:t>𝑉</m:t>
                                        </m:r>
                                      </m:e>
                                      <m:sub>
                                        <m:r>
                                          <a:rPr lang="en-US" sz="3200" i="1">
                                            <a:latin typeface="Cambria Math" panose="02040503050406030204" pitchFamily="18" charset="0"/>
                                          </a:rPr>
                                          <m:t>1</m:t>
                                        </m:r>
                                      </m:sub>
                                    </m:sSub>
                                  </m:den>
                                </m:f>
                              </m:e>
                            </m:d>
                          </m:e>
                        </m:func>
                        <m:r>
                          <m:rPr>
                            <m:nor/>
                          </m:rPr>
                          <a:rPr lang="en-GB" sz="3200" dirty="0"/>
                          <m:t> </m:t>
                        </m:r>
                      </m:den>
                    </m:f>
                    <m:r>
                      <a:rPr lang="en-US" sz="3200" b="0" i="1" dirty="0" smtClean="0">
                        <a:latin typeface="Cambria Math" panose="02040503050406030204" pitchFamily="18" charset="0"/>
                      </a:rPr>
                      <m:t>=</m:t>
                    </m:r>
                    <m:f>
                      <m:fPr>
                        <m:ctrlPr>
                          <a:rPr lang="en-US" sz="3200" b="0" i="1" dirty="0" smtClean="0">
                            <a:solidFill>
                              <a:srgbClr val="FF0000"/>
                            </a:solidFill>
                            <a:latin typeface="Cambria Math" panose="02040503050406030204" pitchFamily="18" charset="0"/>
                          </a:rPr>
                        </m:ctrlPr>
                      </m:fPr>
                      <m:num>
                        <m:sSub>
                          <m:sSubPr>
                            <m:ctrlPr>
                              <a:rPr lang="en-US" sz="3200" b="0" i="1" dirty="0" smtClean="0">
                                <a:solidFill>
                                  <a:srgbClr val="FF0000"/>
                                </a:solidFill>
                                <a:latin typeface="Cambria Math" panose="02040503050406030204" pitchFamily="18" charset="0"/>
                              </a:rPr>
                            </m:ctrlPr>
                          </m:sSubPr>
                          <m:e>
                            <m:r>
                              <a:rPr lang="en-US" sz="3200" b="0" i="1" dirty="0" smtClean="0">
                                <a:solidFill>
                                  <a:srgbClr val="FF0000"/>
                                </a:solidFill>
                                <a:latin typeface="Cambria Math" panose="02040503050406030204" pitchFamily="18" charset="0"/>
                              </a:rPr>
                              <m:t>𝑇</m:t>
                            </m:r>
                          </m:e>
                          <m:sub>
                            <m:r>
                              <a:rPr lang="en-US" sz="3200" b="0" i="1" dirty="0" smtClean="0">
                                <a:solidFill>
                                  <a:srgbClr val="FF0000"/>
                                </a:solidFill>
                                <a:latin typeface="Cambria Math" panose="02040503050406030204" pitchFamily="18" charset="0"/>
                              </a:rPr>
                              <m:t>h</m:t>
                            </m:r>
                          </m:sub>
                        </m:sSub>
                        <m:r>
                          <a:rPr lang="en-US" sz="3200" b="0" i="1" dirty="0" smtClean="0">
                            <a:solidFill>
                              <a:srgbClr val="FF0000"/>
                            </a:solidFill>
                            <a:latin typeface="Cambria Math" panose="02040503050406030204" pitchFamily="18" charset="0"/>
                          </a:rPr>
                          <m:t>−</m:t>
                        </m:r>
                        <m:sSub>
                          <m:sSubPr>
                            <m:ctrlPr>
                              <a:rPr lang="en-US" sz="3200" b="0" i="1" dirty="0" smtClean="0">
                                <a:solidFill>
                                  <a:srgbClr val="FF0000"/>
                                </a:solidFill>
                                <a:latin typeface="Cambria Math" panose="02040503050406030204" pitchFamily="18" charset="0"/>
                              </a:rPr>
                            </m:ctrlPr>
                          </m:sSubPr>
                          <m:e>
                            <m:r>
                              <a:rPr lang="en-US" sz="3200" b="0" i="1" dirty="0" smtClean="0">
                                <a:solidFill>
                                  <a:srgbClr val="FF0000"/>
                                </a:solidFill>
                                <a:latin typeface="Cambria Math" panose="02040503050406030204" pitchFamily="18" charset="0"/>
                              </a:rPr>
                              <m:t>𝑇</m:t>
                            </m:r>
                          </m:e>
                          <m:sub>
                            <m:r>
                              <a:rPr lang="en-US" sz="3200" b="0" i="1" dirty="0" smtClean="0">
                                <a:solidFill>
                                  <a:srgbClr val="FF0000"/>
                                </a:solidFill>
                                <a:latin typeface="Cambria Math" panose="02040503050406030204" pitchFamily="18" charset="0"/>
                              </a:rPr>
                              <m:t>𝑐</m:t>
                            </m:r>
                          </m:sub>
                        </m:sSub>
                      </m:num>
                      <m:den>
                        <m:sSub>
                          <m:sSubPr>
                            <m:ctrlPr>
                              <a:rPr lang="en-US" sz="3200" b="0" i="1" dirty="0" smtClean="0">
                                <a:solidFill>
                                  <a:srgbClr val="FF0000"/>
                                </a:solidFill>
                                <a:latin typeface="Cambria Math" panose="02040503050406030204" pitchFamily="18" charset="0"/>
                              </a:rPr>
                            </m:ctrlPr>
                          </m:sSubPr>
                          <m:e>
                            <m:r>
                              <a:rPr lang="en-US" sz="3200" b="0" i="1" dirty="0" smtClean="0">
                                <a:solidFill>
                                  <a:srgbClr val="FF0000"/>
                                </a:solidFill>
                                <a:latin typeface="Cambria Math" panose="02040503050406030204" pitchFamily="18" charset="0"/>
                              </a:rPr>
                              <m:t>𝑇</m:t>
                            </m:r>
                          </m:e>
                          <m:sub>
                            <m:r>
                              <a:rPr lang="en-US" sz="3200" b="0" i="1" dirty="0" smtClean="0">
                                <a:solidFill>
                                  <a:srgbClr val="FF0000"/>
                                </a:solidFill>
                                <a:latin typeface="Cambria Math" panose="02040503050406030204" pitchFamily="18" charset="0"/>
                              </a:rPr>
                              <m:t>h</m:t>
                            </m:r>
                          </m:sub>
                        </m:sSub>
                      </m:den>
                    </m:f>
                    <m:r>
                      <a:rPr lang="en-US" sz="3200" b="0" i="0" dirty="0" smtClean="0">
                        <a:solidFill>
                          <a:srgbClr val="FF0000"/>
                        </a:solidFill>
                        <a:latin typeface="Cambria Math" panose="02040503050406030204" pitchFamily="18" charset="0"/>
                      </a:rPr>
                      <m:t>=</m:t>
                    </m:r>
                    <m:r>
                      <a:rPr lang="en-US" sz="3200" b="0" i="0" dirty="0" smtClean="0">
                        <a:solidFill>
                          <a:srgbClr val="FF0000"/>
                        </a:solidFill>
                        <a:latin typeface="Cambria Math" panose="02040503050406030204" pitchFamily="18" charset="0"/>
                      </a:rPr>
                      <m:t>1</m:t>
                    </m:r>
                    <m:r>
                      <a:rPr lang="en-US" sz="3200" b="0" i="0" dirty="0" smtClean="0">
                        <a:solidFill>
                          <a:srgbClr val="FF0000"/>
                        </a:solidFill>
                        <a:latin typeface="Cambria Math" panose="02040503050406030204" pitchFamily="18" charset="0"/>
                      </a:rPr>
                      <m:t>−</m:t>
                    </m:r>
                    <m:f>
                      <m:fPr>
                        <m:ctrlPr>
                          <a:rPr lang="en-US" sz="3200" b="0" i="1" dirty="0" smtClean="0">
                            <a:solidFill>
                              <a:srgbClr val="FF0000"/>
                            </a:solidFill>
                            <a:latin typeface="Cambria Math" panose="02040503050406030204" pitchFamily="18" charset="0"/>
                          </a:rPr>
                        </m:ctrlPr>
                      </m:fPr>
                      <m:num>
                        <m:sSub>
                          <m:sSubPr>
                            <m:ctrlPr>
                              <a:rPr lang="en-US" sz="3200" b="0" i="1" dirty="0" smtClean="0">
                                <a:solidFill>
                                  <a:srgbClr val="FF0000"/>
                                </a:solidFill>
                                <a:latin typeface="Cambria Math" panose="02040503050406030204" pitchFamily="18" charset="0"/>
                              </a:rPr>
                            </m:ctrlPr>
                          </m:sSubPr>
                          <m:e>
                            <m:r>
                              <a:rPr lang="en-US" sz="3200" b="0" i="1" dirty="0" smtClean="0">
                                <a:solidFill>
                                  <a:srgbClr val="FF0000"/>
                                </a:solidFill>
                                <a:latin typeface="Cambria Math" panose="02040503050406030204" pitchFamily="18" charset="0"/>
                              </a:rPr>
                              <m:t>𝑇</m:t>
                            </m:r>
                          </m:e>
                          <m:sub>
                            <m:r>
                              <a:rPr lang="en-US" sz="3200" b="0" i="1" dirty="0" smtClean="0">
                                <a:solidFill>
                                  <a:srgbClr val="FF0000"/>
                                </a:solidFill>
                                <a:latin typeface="Cambria Math" panose="02040503050406030204" pitchFamily="18" charset="0"/>
                              </a:rPr>
                              <m:t>𝑐</m:t>
                            </m:r>
                          </m:sub>
                        </m:sSub>
                      </m:num>
                      <m:den>
                        <m:sSub>
                          <m:sSubPr>
                            <m:ctrlPr>
                              <a:rPr lang="en-US" sz="3200" b="0" i="1" dirty="0" smtClean="0">
                                <a:solidFill>
                                  <a:srgbClr val="FF0000"/>
                                </a:solidFill>
                                <a:latin typeface="Cambria Math" panose="02040503050406030204" pitchFamily="18" charset="0"/>
                              </a:rPr>
                            </m:ctrlPr>
                          </m:sSubPr>
                          <m:e>
                            <m:r>
                              <a:rPr lang="en-US" sz="3200" b="0" i="1" dirty="0" smtClean="0">
                                <a:solidFill>
                                  <a:srgbClr val="FF0000"/>
                                </a:solidFill>
                                <a:latin typeface="Cambria Math" panose="02040503050406030204" pitchFamily="18" charset="0"/>
                              </a:rPr>
                              <m:t>𝑇</m:t>
                            </m:r>
                          </m:e>
                          <m:sub>
                            <m:r>
                              <a:rPr lang="en-US" sz="3200" b="0" i="1" dirty="0" smtClean="0">
                                <a:solidFill>
                                  <a:srgbClr val="FF0000"/>
                                </a:solidFill>
                                <a:latin typeface="Cambria Math" panose="02040503050406030204" pitchFamily="18" charset="0"/>
                              </a:rPr>
                              <m:t>h</m:t>
                            </m:r>
                          </m:sub>
                        </m:sSub>
                      </m:den>
                    </m:f>
                  </m:oMath>
                </a14:m>
                <a:r>
                  <a:rPr lang="en-GB" sz="3200" dirty="0"/>
                  <a:t>      </a:t>
                </a:r>
              </a:p>
              <a:p>
                <a:endParaRPr lang="en-GB" sz="2400" dirty="0"/>
              </a:p>
            </p:txBody>
          </p:sp>
        </mc:Choice>
        <mc:Fallback xmlns="">
          <p:sp>
            <p:nvSpPr>
              <p:cNvPr id="3" name="TextBox 2">
                <a:extLst>
                  <a:ext uri="{FF2B5EF4-FFF2-40B4-BE49-F238E27FC236}">
                    <a16:creationId xmlns:a16="http://schemas.microsoft.com/office/drawing/2014/main" id="{5917776E-6D3A-493A-A883-54AA1596D6C8}"/>
                  </a:ext>
                </a:extLst>
              </p:cNvPr>
              <p:cNvSpPr txBox="1">
                <a:spLocks noRot="1" noChangeAspect="1" noMove="1" noResize="1" noEditPoints="1" noAdjustHandles="1" noChangeArrowheads="1" noChangeShapeType="1" noTextEdit="1"/>
              </p:cNvSpPr>
              <p:nvPr/>
            </p:nvSpPr>
            <p:spPr>
              <a:xfrm>
                <a:off x="874206" y="340077"/>
                <a:ext cx="10791930" cy="4498026"/>
              </a:xfrm>
              <a:prstGeom prst="rect">
                <a:avLst/>
              </a:prstGeom>
              <a:blipFill>
                <a:blip r:embed="rId2"/>
                <a:stretch>
                  <a:fillRect l="-847"/>
                </a:stretch>
              </a:blipFill>
            </p:spPr>
            <p:txBody>
              <a:bodyPr/>
              <a:lstStyle/>
              <a:p>
                <a:r>
                  <a:rPr lang="ar-SA">
                    <a:noFill/>
                  </a:rPr>
                  <a:t> </a:t>
                </a:r>
              </a:p>
            </p:txBody>
          </p:sp>
        </mc:Fallback>
      </mc:AlternateContent>
      <p:sp>
        <p:nvSpPr>
          <p:cNvPr id="5" name="TextBox 4">
            <a:extLst>
              <a:ext uri="{FF2B5EF4-FFF2-40B4-BE49-F238E27FC236}">
                <a16:creationId xmlns:a16="http://schemas.microsoft.com/office/drawing/2014/main" id="{AB5B94CE-8C2B-4BAB-AE25-81F1625127EB}"/>
              </a:ext>
            </a:extLst>
          </p:cNvPr>
          <p:cNvSpPr txBox="1"/>
          <p:nvPr/>
        </p:nvSpPr>
        <p:spPr>
          <a:xfrm>
            <a:off x="874206" y="4838103"/>
            <a:ext cx="8686799" cy="769441"/>
          </a:xfrm>
          <a:prstGeom prst="rect">
            <a:avLst/>
          </a:prstGeom>
          <a:noFill/>
        </p:spPr>
        <p:txBody>
          <a:bodyPr wrap="square" rtlCol="0">
            <a:spAutoFit/>
          </a:bodyPr>
          <a:lstStyle/>
          <a:p>
            <a:r>
              <a:rPr lang="en-GB" sz="2400" dirty="0">
                <a:solidFill>
                  <a:srgbClr val="0070C0"/>
                </a:solidFill>
              </a:rPr>
              <a:t>T</a:t>
            </a:r>
            <a:r>
              <a:rPr lang="en-GB" sz="2400" baseline="-25000" dirty="0">
                <a:solidFill>
                  <a:srgbClr val="0070C0"/>
                </a:solidFill>
              </a:rPr>
              <a:t>c </a:t>
            </a:r>
            <a:r>
              <a:rPr lang="en-GB" sz="2400" dirty="0">
                <a:solidFill>
                  <a:srgbClr val="0070C0"/>
                </a:solidFill>
              </a:rPr>
              <a:t>and T</a:t>
            </a:r>
            <a:r>
              <a:rPr lang="en-GB" sz="2400" baseline="-25000" dirty="0">
                <a:solidFill>
                  <a:srgbClr val="0070C0"/>
                </a:solidFill>
              </a:rPr>
              <a:t>h</a:t>
            </a:r>
            <a:r>
              <a:rPr lang="en-GB" sz="2400" dirty="0">
                <a:solidFill>
                  <a:srgbClr val="0070C0"/>
                </a:solidFill>
              </a:rPr>
              <a:t> </a:t>
            </a:r>
            <a:r>
              <a:rPr lang="en-GB" sz="2400" dirty="0"/>
              <a:t>must be in Kelvin</a:t>
            </a:r>
          </a:p>
          <a:p>
            <a:pPr algn="ctr"/>
            <a:endParaRPr lang="en-GB" sz="2000" dirty="0"/>
          </a:p>
        </p:txBody>
      </p:sp>
    </p:spTree>
    <p:extLst>
      <p:ext uri="{BB962C8B-B14F-4D97-AF65-F5344CB8AC3E}">
        <p14:creationId xmlns:p14="http://schemas.microsoft.com/office/powerpoint/2010/main" val="2711503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2E55214-0C5C-465D-8907-9C882F6874FC}"/>
                  </a:ext>
                </a:extLst>
              </p:cNvPr>
              <p:cNvSpPr/>
              <p:nvPr/>
            </p:nvSpPr>
            <p:spPr>
              <a:xfrm>
                <a:off x="1329731" y="430691"/>
                <a:ext cx="9532537" cy="6157391"/>
              </a:xfrm>
              <a:prstGeom prst="rect">
                <a:avLst/>
              </a:prstGeom>
            </p:spPr>
            <p:txBody>
              <a:bodyPr wrap="square">
                <a:spAutoFit/>
              </a:bodyPr>
              <a:lstStyle/>
              <a:p>
                <a:r>
                  <a:rPr lang="en-GB" sz="2400" dirty="0"/>
                  <a:t>Also      </a:t>
                </a:r>
                <a:r>
                  <a:rPr lang="en-GB" sz="2400" dirty="0" err="1"/>
                  <a:t>w</a:t>
                </a:r>
                <a:r>
                  <a:rPr lang="en-GB" sz="2400" baseline="-25000" dirty="0" err="1"/>
                  <a:t>sys</a:t>
                </a:r>
                <a:r>
                  <a:rPr lang="en-GB" sz="2400" dirty="0"/>
                  <a:t> = </a:t>
                </a:r>
                <a:r>
                  <a:rPr lang="en-GB" sz="2400" dirty="0" err="1"/>
                  <a:t>q</a:t>
                </a:r>
                <a:r>
                  <a:rPr lang="en-GB" sz="2400" baseline="-25000" dirty="0" err="1"/>
                  <a:t>h</a:t>
                </a:r>
                <a:r>
                  <a:rPr lang="en-GB" sz="2400" dirty="0"/>
                  <a:t> – q</a:t>
                </a:r>
                <a:r>
                  <a:rPr lang="en-GB" sz="2400" baseline="-25000" dirty="0"/>
                  <a:t>c </a:t>
                </a:r>
              </a:p>
              <a:p>
                <a:endParaRPr lang="en-GB" sz="2400" baseline="-25000" dirty="0"/>
              </a:p>
              <a:p>
                <a:endParaRPr lang="en-GB" sz="2400" dirty="0"/>
              </a:p>
              <a:p>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panose="02040503050406030204" pitchFamily="18" charset="0"/>
                          <a:cs typeface="Arial" pitchFamily="34" charset="0"/>
                        </a:rPr>
                        <m:t>𝑒𝑓𝑓𝑖𝑐𝑖𝑒𝑛𝑐𝑦</m:t>
                      </m:r>
                      <m:r>
                        <a:rPr lang="en-US" sz="2400" i="1">
                          <a:solidFill>
                            <a:srgbClr val="FF0000"/>
                          </a:solidFill>
                          <a:latin typeface="Cambria Math" panose="02040503050406030204" pitchFamily="18" charset="0"/>
                          <a:cs typeface="Arial" pitchFamily="34" charset="0"/>
                        </a:rPr>
                        <m:t>=</m:t>
                      </m:r>
                      <m:f>
                        <m:fPr>
                          <m:ctrlPr>
                            <a:rPr lang="en-US" sz="2400" i="1">
                              <a:solidFill>
                                <a:srgbClr val="FF0000"/>
                              </a:solidFill>
                              <a:latin typeface="Cambria Math" panose="02040503050406030204" pitchFamily="18" charset="0"/>
                              <a:cs typeface="Arial" pitchFamily="34" charset="0"/>
                            </a:rPr>
                          </m:ctrlPr>
                        </m:fPr>
                        <m:num>
                          <m:sSub>
                            <m:sSubPr>
                              <m:ctrlPr>
                                <a:rPr lang="en-US" sz="2400" i="1">
                                  <a:solidFill>
                                    <a:srgbClr val="FF0000"/>
                                  </a:solidFill>
                                  <a:latin typeface="Cambria Math" panose="02040503050406030204" pitchFamily="18" charset="0"/>
                                  <a:cs typeface="Arial" pitchFamily="34" charset="0"/>
                                </a:rPr>
                              </m:ctrlPr>
                            </m:sSubPr>
                            <m:e>
                              <m:r>
                                <a:rPr lang="en-US" sz="2400" i="1">
                                  <a:solidFill>
                                    <a:srgbClr val="FF0000"/>
                                  </a:solidFill>
                                  <a:latin typeface="Cambria Math" panose="02040503050406030204" pitchFamily="18" charset="0"/>
                                  <a:cs typeface="Arial" pitchFamily="34" charset="0"/>
                                </a:rPr>
                                <m:t>𝑞</m:t>
                              </m:r>
                            </m:e>
                            <m:sub>
                              <m:r>
                                <a:rPr lang="en-US" sz="2400" i="1">
                                  <a:solidFill>
                                    <a:srgbClr val="FF0000"/>
                                  </a:solidFill>
                                  <a:latin typeface="Cambria Math" panose="02040503050406030204" pitchFamily="18" charset="0"/>
                                  <a:cs typeface="Arial" pitchFamily="34" charset="0"/>
                                </a:rPr>
                                <m:t>h</m:t>
                              </m:r>
                            </m:sub>
                          </m:sSub>
                          <m:r>
                            <a:rPr lang="en-US" sz="2400" i="1">
                              <a:solidFill>
                                <a:srgbClr val="FF0000"/>
                              </a:solidFill>
                              <a:latin typeface="Cambria Math" panose="02040503050406030204" pitchFamily="18" charset="0"/>
                              <a:cs typeface="Arial" pitchFamily="34" charset="0"/>
                            </a:rPr>
                            <m:t>−</m:t>
                          </m:r>
                          <m:sSub>
                            <m:sSubPr>
                              <m:ctrlPr>
                                <a:rPr lang="en-US" sz="2400" i="1">
                                  <a:solidFill>
                                    <a:srgbClr val="FF0000"/>
                                  </a:solidFill>
                                  <a:latin typeface="Cambria Math" panose="02040503050406030204" pitchFamily="18" charset="0"/>
                                  <a:cs typeface="Arial" pitchFamily="34" charset="0"/>
                                </a:rPr>
                              </m:ctrlPr>
                            </m:sSubPr>
                            <m:e>
                              <m:r>
                                <a:rPr lang="en-US" sz="2400" i="1">
                                  <a:solidFill>
                                    <a:srgbClr val="FF0000"/>
                                  </a:solidFill>
                                  <a:latin typeface="Cambria Math" panose="02040503050406030204" pitchFamily="18" charset="0"/>
                                  <a:cs typeface="Arial" pitchFamily="34" charset="0"/>
                                </a:rPr>
                                <m:t>𝑞</m:t>
                              </m:r>
                            </m:e>
                            <m:sub>
                              <m:r>
                                <a:rPr lang="en-US" sz="2400" i="1">
                                  <a:solidFill>
                                    <a:srgbClr val="FF0000"/>
                                  </a:solidFill>
                                  <a:latin typeface="Cambria Math" panose="02040503050406030204" pitchFamily="18" charset="0"/>
                                  <a:cs typeface="Arial" pitchFamily="34" charset="0"/>
                                </a:rPr>
                                <m:t>𝑐</m:t>
                              </m:r>
                            </m:sub>
                          </m:sSub>
                        </m:num>
                        <m:den>
                          <m:sSub>
                            <m:sSubPr>
                              <m:ctrlPr>
                                <a:rPr lang="en-US" sz="2400" i="1">
                                  <a:solidFill>
                                    <a:srgbClr val="FF0000"/>
                                  </a:solidFill>
                                  <a:latin typeface="Cambria Math" panose="02040503050406030204" pitchFamily="18" charset="0"/>
                                  <a:cs typeface="Arial" pitchFamily="34" charset="0"/>
                                </a:rPr>
                              </m:ctrlPr>
                            </m:sSubPr>
                            <m:e>
                              <m:r>
                                <a:rPr lang="en-US" sz="2400" i="1">
                                  <a:solidFill>
                                    <a:srgbClr val="FF0000"/>
                                  </a:solidFill>
                                  <a:latin typeface="Cambria Math" panose="02040503050406030204" pitchFamily="18" charset="0"/>
                                  <a:cs typeface="Arial" pitchFamily="34" charset="0"/>
                                </a:rPr>
                                <m:t>𝑞</m:t>
                              </m:r>
                            </m:e>
                            <m:sub>
                              <m:r>
                                <a:rPr lang="en-US" sz="2400" i="1">
                                  <a:solidFill>
                                    <a:srgbClr val="FF0000"/>
                                  </a:solidFill>
                                  <a:latin typeface="Cambria Math" panose="02040503050406030204" pitchFamily="18" charset="0"/>
                                  <a:cs typeface="Arial" pitchFamily="34" charset="0"/>
                                </a:rPr>
                                <m:t>h</m:t>
                              </m:r>
                            </m:sub>
                          </m:sSub>
                        </m:den>
                      </m:f>
                      <m:r>
                        <a:rPr lang="en-US" sz="2400" b="0" i="1" smtClean="0">
                          <a:solidFill>
                            <a:srgbClr val="FF0000"/>
                          </a:solidFill>
                          <a:latin typeface="Cambria Math" panose="02040503050406030204" pitchFamily="18" charset="0"/>
                          <a:cs typeface="Arial" pitchFamily="34" charset="0"/>
                        </a:rPr>
                        <m:t>=</m:t>
                      </m:r>
                      <m:r>
                        <a:rPr lang="en-US" sz="2400" b="0" i="1" smtClean="0">
                          <a:solidFill>
                            <a:srgbClr val="FF0000"/>
                          </a:solidFill>
                          <a:latin typeface="Cambria Math" panose="02040503050406030204" pitchFamily="18" charset="0"/>
                          <a:cs typeface="Arial" pitchFamily="34" charset="0"/>
                        </a:rPr>
                        <m:t>1</m:t>
                      </m:r>
                      <m:r>
                        <a:rPr lang="en-US" sz="2400" b="0" i="1" smtClean="0">
                          <a:solidFill>
                            <a:srgbClr val="FF0000"/>
                          </a:solidFill>
                          <a:latin typeface="Cambria Math" panose="02040503050406030204" pitchFamily="18" charset="0"/>
                          <a:cs typeface="Arial" pitchFamily="34" charset="0"/>
                        </a:rPr>
                        <m:t>−</m:t>
                      </m:r>
                      <m:f>
                        <m:fPr>
                          <m:ctrlPr>
                            <a:rPr lang="en-US" sz="2400" b="0" i="1" smtClean="0">
                              <a:solidFill>
                                <a:srgbClr val="FF0000"/>
                              </a:solidFill>
                              <a:latin typeface="Cambria Math" panose="02040503050406030204" pitchFamily="18" charset="0"/>
                              <a:cs typeface="Arial" pitchFamily="34" charset="0"/>
                            </a:rPr>
                          </m:ctrlPr>
                        </m:fPr>
                        <m:num>
                          <m:sSub>
                            <m:sSubPr>
                              <m:ctrlPr>
                                <a:rPr lang="en-US" sz="2400" b="0" i="1" smtClean="0">
                                  <a:solidFill>
                                    <a:srgbClr val="FF0000"/>
                                  </a:solidFill>
                                  <a:latin typeface="Cambria Math" panose="02040503050406030204" pitchFamily="18" charset="0"/>
                                  <a:cs typeface="Arial" pitchFamily="34" charset="0"/>
                                </a:rPr>
                              </m:ctrlPr>
                            </m:sSubPr>
                            <m:e>
                              <m:r>
                                <a:rPr lang="en-US" sz="2400" b="0" i="1" smtClean="0">
                                  <a:solidFill>
                                    <a:srgbClr val="FF0000"/>
                                  </a:solidFill>
                                  <a:latin typeface="Cambria Math" panose="02040503050406030204" pitchFamily="18" charset="0"/>
                                  <a:cs typeface="Arial" pitchFamily="34" charset="0"/>
                                </a:rPr>
                                <m:t>𝑞</m:t>
                              </m:r>
                            </m:e>
                            <m:sub>
                              <m:r>
                                <a:rPr lang="en-US" sz="2400" b="0" i="1" smtClean="0">
                                  <a:solidFill>
                                    <a:srgbClr val="FF0000"/>
                                  </a:solidFill>
                                  <a:latin typeface="Cambria Math" panose="02040503050406030204" pitchFamily="18" charset="0"/>
                                  <a:cs typeface="Arial" pitchFamily="34" charset="0"/>
                                </a:rPr>
                                <m:t>𝑐</m:t>
                              </m:r>
                            </m:sub>
                          </m:sSub>
                        </m:num>
                        <m:den>
                          <m:sSub>
                            <m:sSubPr>
                              <m:ctrlPr>
                                <a:rPr lang="en-US" sz="2400" b="0" i="1" smtClean="0">
                                  <a:solidFill>
                                    <a:srgbClr val="FF0000"/>
                                  </a:solidFill>
                                  <a:latin typeface="Cambria Math" panose="02040503050406030204" pitchFamily="18" charset="0"/>
                                  <a:cs typeface="Arial" pitchFamily="34" charset="0"/>
                                </a:rPr>
                              </m:ctrlPr>
                            </m:sSubPr>
                            <m:e>
                              <m:r>
                                <a:rPr lang="en-US" sz="2400" b="0" i="1" smtClean="0">
                                  <a:solidFill>
                                    <a:srgbClr val="FF0000"/>
                                  </a:solidFill>
                                  <a:latin typeface="Cambria Math" panose="02040503050406030204" pitchFamily="18" charset="0"/>
                                  <a:cs typeface="Arial" pitchFamily="34" charset="0"/>
                                </a:rPr>
                                <m:t>𝑞</m:t>
                              </m:r>
                            </m:e>
                            <m:sub>
                              <m:r>
                                <a:rPr lang="en-US" sz="2400" b="0" i="1" smtClean="0">
                                  <a:solidFill>
                                    <a:srgbClr val="FF0000"/>
                                  </a:solidFill>
                                  <a:latin typeface="Cambria Math" panose="02040503050406030204" pitchFamily="18" charset="0"/>
                                  <a:cs typeface="Arial" pitchFamily="34" charset="0"/>
                                </a:rPr>
                                <m:t>h</m:t>
                              </m:r>
                            </m:sub>
                          </m:sSub>
                        </m:den>
                      </m:f>
                    </m:oMath>
                  </m:oMathPara>
                </a14:m>
                <a:endParaRPr lang="en-GB" sz="2400" dirty="0">
                  <a:solidFill>
                    <a:srgbClr val="FF0000"/>
                  </a:solidFill>
                </a:endParaRPr>
              </a:p>
              <a:p>
                <a:endParaRPr lang="en-GB" sz="2400" dirty="0">
                  <a:solidFill>
                    <a:srgbClr val="FF0000"/>
                  </a:solidFill>
                </a:endParaRPr>
              </a:p>
              <a:p>
                <a:r>
                  <a:rPr lang="en-GB" sz="2400" dirty="0"/>
                  <a:t>therefore </a:t>
                </a:r>
              </a:p>
              <a:p>
                <a:endParaRPr lang="en-GB" sz="2400" dirty="0">
                  <a:solidFill>
                    <a:srgbClr val="FF0000"/>
                  </a:solidFill>
                </a:endParaRPr>
              </a:p>
              <a:p>
                <a:pPr/>
                <a14:m>
                  <m:oMathPara xmlns:m="http://schemas.openxmlformats.org/officeDocument/2006/math">
                    <m:oMathParaPr>
                      <m:jc m:val="centerGroup"/>
                    </m:oMathParaPr>
                    <m:oMath xmlns:m="http://schemas.openxmlformats.org/officeDocument/2006/math">
                      <m:f>
                        <m:fPr>
                          <m:ctrlPr>
                            <a:rPr lang="en-US" sz="2400" i="1">
                              <a:solidFill>
                                <a:srgbClr val="FF0000"/>
                              </a:solidFill>
                              <a:latin typeface="Cambria Math" panose="02040503050406030204" pitchFamily="18" charset="0"/>
                              <a:cs typeface="Arial" pitchFamily="34" charset="0"/>
                            </a:rPr>
                          </m:ctrlPr>
                        </m:fPr>
                        <m:num>
                          <m:sSub>
                            <m:sSubPr>
                              <m:ctrlPr>
                                <a:rPr lang="en-US" sz="2400" i="1">
                                  <a:solidFill>
                                    <a:srgbClr val="FF0000"/>
                                  </a:solidFill>
                                  <a:latin typeface="Cambria Math" panose="02040503050406030204" pitchFamily="18" charset="0"/>
                                  <a:cs typeface="Arial" pitchFamily="34" charset="0"/>
                                </a:rPr>
                              </m:ctrlPr>
                            </m:sSubPr>
                            <m:e>
                              <m:r>
                                <a:rPr lang="en-US" sz="2400" i="1">
                                  <a:solidFill>
                                    <a:srgbClr val="FF0000"/>
                                  </a:solidFill>
                                  <a:latin typeface="Cambria Math" panose="02040503050406030204" pitchFamily="18" charset="0"/>
                                  <a:cs typeface="Arial" pitchFamily="34" charset="0"/>
                                </a:rPr>
                                <m:t>𝑞</m:t>
                              </m:r>
                            </m:e>
                            <m:sub>
                              <m:r>
                                <a:rPr lang="en-US" sz="2400" i="1">
                                  <a:solidFill>
                                    <a:srgbClr val="FF0000"/>
                                  </a:solidFill>
                                  <a:latin typeface="Cambria Math" panose="02040503050406030204" pitchFamily="18" charset="0"/>
                                  <a:cs typeface="Arial" pitchFamily="34" charset="0"/>
                                </a:rPr>
                                <m:t>h</m:t>
                              </m:r>
                            </m:sub>
                          </m:sSub>
                          <m:r>
                            <a:rPr lang="en-US" sz="2400" i="1">
                              <a:solidFill>
                                <a:srgbClr val="FF0000"/>
                              </a:solidFill>
                              <a:latin typeface="Cambria Math" panose="02040503050406030204" pitchFamily="18" charset="0"/>
                              <a:cs typeface="Arial" pitchFamily="34" charset="0"/>
                            </a:rPr>
                            <m:t>−</m:t>
                          </m:r>
                          <m:sSub>
                            <m:sSubPr>
                              <m:ctrlPr>
                                <a:rPr lang="en-US" sz="2400" i="1">
                                  <a:solidFill>
                                    <a:srgbClr val="FF0000"/>
                                  </a:solidFill>
                                  <a:latin typeface="Cambria Math" panose="02040503050406030204" pitchFamily="18" charset="0"/>
                                  <a:cs typeface="Arial" pitchFamily="34" charset="0"/>
                                </a:rPr>
                              </m:ctrlPr>
                            </m:sSubPr>
                            <m:e>
                              <m:r>
                                <a:rPr lang="en-US" sz="2400" i="1">
                                  <a:solidFill>
                                    <a:srgbClr val="FF0000"/>
                                  </a:solidFill>
                                  <a:latin typeface="Cambria Math" panose="02040503050406030204" pitchFamily="18" charset="0"/>
                                  <a:cs typeface="Arial" pitchFamily="34" charset="0"/>
                                </a:rPr>
                                <m:t>𝑞</m:t>
                              </m:r>
                            </m:e>
                            <m:sub>
                              <m:r>
                                <a:rPr lang="en-US" sz="2400" i="1">
                                  <a:solidFill>
                                    <a:srgbClr val="FF0000"/>
                                  </a:solidFill>
                                  <a:latin typeface="Cambria Math" panose="02040503050406030204" pitchFamily="18" charset="0"/>
                                  <a:cs typeface="Arial" pitchFamily="34" charset="0"/>
                                </a:rPr>
                                <m:t>𝑐</m:t>
                              </m:r>
                            </m:sub>
                          </m:sSub>
                        </m:num>
                        <m:den>
                          <m:sSub>
                            <m:sSubPr>
                              <m:ctrlPr>
                                <a:rPr lang="en-US" sz="2400" i="1">
                                  <a:solidFill>
                                    <a:srgbClr val="FF0000"/>
                                  </a:solidFill>
                                  <a:latin typeface="Cambria Math" panose="02040503050406030204" pitchFamily="18" charset="0"/>
                                  <a:cs typeface="Arial" pitchFamily="34" charset="0"/>
                                </a:rPr>
                              </m:ctrlPr>
                            </m:sSubPr>
                            <m:e>
                              <m:r>
                                <a:rPr lang="en-US" sz="2400" i="1">
                                  <a:solidFill>
                                    <a:srgbClr val="FF0000"/>
                                  </a:solidFill>
                                  <a:latin typeface="Cambria Math" panose="02040503050406030204" pitchFamily="18" charset="0"/>
                                  <a:cs typeface="Arial" pitchFamily="34" charset="0"/>
                                </a:rPr>
                                <m:t>𝑞</m:t>
                              </m:r>
                            </m:e>
                            <m:sub>
                              <m:r>
                                <a:rPr lang="en-US" sz="2400" i="1">
                                  <a:solidFill>
                                    <a:srgbClr val="FF0000"/>
                                  </a:solidFill>
                                  <a:latin typeface="Cambria Math" panose="02040503050406030204" pitchFamily="18" charset="0"/>
                                  <a:cs typeface="Arial" pitchFamily="34" charset="0"/>
                                </a:rPr>
                                <m:t>h</m:t>
                              </m:r>
                            </m:sub>
                          </m:sSub>
                        </m:den>
                      </m:f>
                      <m:r>
                        <a:rPr lang="en-US" sz="2400" b="0" i="1" smtClean="0">
                          <a:solidFill>
                            <a:srgbClr val="FF0000"/>
                          </a:solidFill>
                          <a:latin typeface="Cambria Math" panose="02040503050406030204" pitchFamily="18" charset="0"/>
                          <a:cs typeface="Arial" pitchFamily="34" charset="0"/>
                        </a:rPr>
                        <m:t>=</m:t>
                      </m:r>
                      <m:f>
                        <m:fPr>
                          <m:ctrlPr>
                            <a:rPr lang="en-US" sz="2400" i="1" dirty="0">
                              <a:solidFill>
                                <a:srgbClr val="FF0000"/>
                              </a:solidFill>
                              <a:latin typeface="Cambria Math" panose="02040503050406030204" pitchFamily="18" charset="0"/>
                            </a:rPr>
                          </m:ctrlPr>
                        </m:fPr>
                        <m:num>
                          <m:sSub>
                            <m:sSubPr>
                              <m:ctrlPr>
                                <a:rPr lang="en-US" sz="2400" i="1" dirty="0">
                                  <a:solidFill>
                                    <a:srgbClr val="FF0000"/>
                                  </a:solidFill>
                                  <a:latin typeface="Cambria Math" panose="02040503050406030204" pitchFamily="18" charset="0"/>
                                </a:rPr>
                              </m:ctrlPr>
                            </m:sSubPr>
                            <m:e>
                              <m:r>
                                <a:rPr lang="en-US" sz="2400" i="1" dirty="0">
                                  <a:solidFill>
                                    <a:srgbClr val="FF0000"/>
                                  </a:solidFill>
                                  <a:latin typeface="Cambria Math" panose="02040503050406030204" pitchFamily="18" charset="0"/>
                                </a:rPr>
                                <m:t>𝑇</m:t>
                              </m:r>
                            </m:e>
                            <m:sub>
                              <m:r>
                                <a:rPr lang="en-US" sz="2400" i="1" dirty="0">
                                  <a:solidFill>
                                    <a:srgbClr val="FF0000"/>
                                  </a:solidFill>
                                  <a:latin typeface="Cambria Math" panose="02040503050406030204" pitchFamily="18" charset="0"/>
                                </a:rPr>
                                <m:t>h</m:t>
                              </m:r>
                            </m:sub>
                          </m:sSub>
                          <m:r>
                            <a:rPr lang="en-US" sz="2400" i="1" dirty="0">
                              <a:solidFill>
                                <a:srgbClr val="FF0000"/>
                              </a:solidFill>
                              <a:latin typeface="Cambria Math" panose="02040503050406030204" pitchFamily="18" charset="0"/>
                            </a:rPr>
                            <m:t>−</m:t>
                          </m:r>
                          <m:sSub>
                            <m:sSubPr>
                              <m:ctrlPr>
                                <a:rPr lang="en-US" sz="2400" i="1" dirty="0">
                                  <a:solidFill>
                                    <a:srgbClr val="FF0000"/>
                                  </a:solidFill>
                                  <a:latin typeface="Cambria Math" panose="02040503050406030204" pitchFamily="18" charset="0"/>
                                </a:rPr>
                              </m:ctrlPr>
                            </m:sSubPr>
                            <m:e>
                              <m:r>
                                <a:rPr lang="en-US" sz="2400" i="1" dirty="0">
                                  <a:solidFill>
                                    <a:srgbClr val="FF0000"/>
                                  </a:solidFill>
                                  <a:latin typeface="Cambria Math" panose="02040503050406030204" pitchFamily="18" charset="0"/>
                                </a:rPr>
                                <m:t>𝑇</m:t>
                              </m:r>
                            </m:e>
                            <m:sub>
                              <m:r>
                                <a:rPr lang="en-US" sz="2400" i="1" dirty="0">
                                  <a:solidFill>
                                    <a:srgbClr val="FF0000"/>
                                  </a:solidFill>
                                  <a:latin typeface="Cambria Math" panose="02040503050406030204" pitchFamily="18" charset="0"/>
                                </a:rPr>
                                <m:t>𝑐</m:t>
                              </m:r>
                            </m:sub>
                          </m:sSub>
                        </m:num>
                        <m:den>
                          <m:sSub>
                            <m:sSubPr>
                              <m:ctrlPr>
                                <a:rPr lang="en-US" sz="2400" i="1" dirty="0">
                                  <a:solidFill>
                                    <a:srgbClr val="FF0000"/>
                                  </a:solidFill>
                                  <a:latin typeface="Cambria Math" panose="02040503050406030204" pitchFamily="18" charset="0"/>
                                </a:rPr>
                              </m:ctrlPr>
                            </m:sSubPr>
                            <m:e>
                              <m:r>
                                <a:rPr lang="en-US" sz="2400" i="1" dirty="0">
                                  <a:solidFill>
                                    <a:srgbClr val="FF0000"/>
                                  </a:solidFill>
                                  <a:latin typeface="Cambria Math" panose="02040503050406030204" pitchFamily="18" charset="0"/>
                                </a:rPr>
                                <m:t>𝑇</m:t>
                              </m:r>
                            </m:e>
                            <m:sub>
                              <m:r>
                                <a:rPr lang="en-US" sz="2400" i="1" dirty="0">
                                  <a:solidFill>
                                    <a:srgbClr val="FF0000"/>
                                  </a:solidFill>
                                  <a:latin typeface="Cambria Math" panose="02040503050406030204" pitchFamily="18" charset="0"/>
                                </a:rPr>
                                <m:t>h</m:t>
                              </m:r>
                            </m:sub>
                          </m:sSub>
                        </m:den>
                      </m:f>
                    </m:oMath>
                  </m:oMathPara>
                </a14:m>
                <a:endParaRPr lang="en-GB" sz="2400" dirty="0">
                  <a:solidFill>
                    <a:srgbClr val="FF0000"/>
                  </a:solidFill>
                </a:endParaRPr>
              </a:p>
              <a:p>
                <a:endParaRPr lang="en-GB" sz="2400" dirty="0">
                  <a:solidFill>
                    <a:srgbClr val="FF0000"/>
                  </a:solidFill>
                </a:endParaRPr>
              </a:p>
              <a:p>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panose="02040503050406030204" pitchFamily="18" charset="0"/>
                          <a:cs typeface="Arial" pitchFamily="34" charset="0"/>
                        </a:rPr>
                        <m:t>1</m:t>
                      </m:r>
                      <m:r>
                        <a:rPr lang="en-US" sz="2400" i="1">
                          <a:solidFill>
                            <a:srgbClr val="FF0000"/>
                          </a:solidFill>
                          <a:latin typeface="Cambria Math" panose="02040503050406030204" pitchFamily="18" charset="0"/>
                          <a:cs typeface="Arial" pitchFamily="34" charset="0"/>
                        </a:rPr>
                        <m:t>−</m:t>
                      </m:r>
                      <m:f>
                        <m:fPr>
                          <m:ctrlPr>
                            <a:rPr lang="en-US" sz="2400" i="1">
                              <a:solidFill>
                                <a:srgbClr val="FF0000"/>
                              </a:solidFill>
                              <a:latin typeface="Cambria Math" panose="02040503050406030204" pitchFamily="18" charset="0"/>
                              <a:cs typeface="Arial" pitchFamily="34" charset="0"/>
                            </a:rPr>
                          </m:ctrlPr>
                        </m:fPr>
                        <m:num>
                          <m:sSub>
                            <m:sSubPr>
                              <m:ctrlPr>
                                <a:rPr lang="en-US" sz="2400" i="1">
                                  <a:solidFill>
                                    <a:srgbClr val="FF0000"/>
                                  </a:solidFill>
                                  <a:latin typeface="Cambria Math" panose="02040503050406030204" pitchFamily="18" charset="0"/>
                                  <a:cs typeface="Arial" pitchFamily="34" charset="0"/>
                                </a:rPr>
                              </m:ctrlPr>
                            </m:sSubPr>
                            <m:e>
                              <m:r>
                                <a:rPr lang="en-US" sz="2400" i="1">
                                  <a:solidFill>
                                    <a:srgbClr val="FF0000"/>
                                  </a:solidFill>
                                  <a:latin typeface="Cambria Math" panose="02040503050406030204" pitchFamily="18" charset="0"/>
                                  <a:cs typeface="Arial" pitchFamily="34" charset="0"/>
                                </a:rPr>
                                <m:t>𝑞</m:t>
                              </m:r>
                            </m:e>
                            <m:sub>
                              <m:r>
                                <a:rPr lang="en-US" sz="2400" i="1">
                                  <a:solidFill>
                                    <a:srgbClr val="FF0000"/>
                                  </a:solidFill>
                                  <a:latin typeface="Cambria Math" panose="02040503050406030204" pitchFamily="18" charset="0"/>
                                  <a:cs typeface="Arial" pitchFamily="34" charset="0"/>
                                </a:rPr>
                                <m:t>𝑐</m:t>
                              </m:r>
                            </m:sub>
                          </m:sSub>
                        </m:num>
                        <m:den>
                          <m:sSub>
                            <m:sSubPr>
                              <m:ctrlPr>
                                <a:rPr lang="en-US" sz="2400" i="1">
                                  <a:solidFill>
                                    <a:srgbClr val="FF0000"/>
                                  </a:solidFill>
                                  <a:latin typeface="Cambria Math" panose="02040503050406030204" pitchFamily="18" charset="0"/>
                                  <a:cs typeface="Arial" pitchFamily="34" charset="0"/>
                                </a:rPr>
                              </m:ctrlPr>
                            </m:sSubPr>
                            <m:e>
                              <m:r>
                                <a:rPr lang="en-US" sz="2400" i="1">
                                  <a:solidFill>
                                    <a:srgbClr val="FF0000"/>
                                  </a:solidFill>
                                  <a:latin typeface="Cambria Math" panose="02040503050406030204" pitchFamily="18" charset="0"/>
                                  <a:cs typeface="Arial" pitchFamily="34" charset="0"/>
                                </a:rPr>
                                <m:t>𝑞</m:t>
                              </m:r>
                            </m:e>
                            <m:sub>
                              <m:r>
                                <a:rPr lang="en-US" sz="2400" i="1">
                                  <a:solidFill>
                                    <a:srgbClr val="FF0000"/>
                                  </a:solidFill>
                                  <a:latin typeface="Cambria Math" panose="02040503050406030204" pitchFamily="18" charset="0"/>
                                  <a:cs typeface="Arial" pitchFamily="34" charset="0"/>
                                </a:rPr>
                                <m:t>h</m:t>
                              </m:r>
                            </m:sub>
                          </m:sSub>
                        </m:den>
                      </m:f>
                      <m:r>
                        <a:rPr lang="en-US" sz="2400" b="0" i="1" smtClean="0">
                          <a:solidFill>
                            <a:srgbClr val="FF0000"/>
                          </a:solidFill>
                          <a:latin typeface="Cambria Math" panose="02040503050406030204" pitchFamily="18" charset="0"/>
                          <a:cs typeface="Arial" pitchFamily="34" charset="0"/>
                        </a:rPr>
                        <m:t>=</m:t>
                      </m:r>
                      <m:r>
                        <a:rPr lang="en-US" sz="2400" dirty="0">
                          <a:solidFill>
                            <a:srgbClr val="FF0000"/>
                          </a:solidFill>
                          <a:latin typeface="Cambria Math" panose="02040503050406030204" pitchFamily="18" charset="0"/>
                        </a:rPr>
                        <m:t>1</m:t>
                      </m:r>
                      <m:r>
                        <a:rPr lang="en-US" sz="2400" dirty="0">
                          <a:solidFill>
                            <a:srgbClr val="FF0000"/>
                          </a:solidFill>
                          <a:latin typeface="Cambria Math" panose="02040503050406030204" pitchFamily="18" charset="0"/>
                        </a:rPr>
                        <m:t>−</m:t>
                      </m:r>
                      <m:f>
                        <m:fPr>
                          <m:ctrlPr>
                            <a:rPr lang="en-US" sz="2400" i="1" dirty="0">
                              <a:solidFill>
                                <a:srgbClr val="FF0000"/>
                              </a:solidFill>
                              <a:latin typeface="Cambria Math" panose="02040503050406030204" pitchFamily="18" charset="0"/>
                            </a:rPr>
                          </m:ctrlPr>
                        </m:fPr>
                        <m:num>
                          <m:sSub>
                            <m:sSubPr>
                              <m:ctrlPr>
                                <a:rPr lang="en-US" sz="2400" i="1" dirty="0">
                                  <a:solidFill>
                                    <a:srgbClr val="FF0000"/>
                                  </a:solidFill>
                                  <a:latin typeface="Cambria Math" panose="02040503050406030204" pitchFamily="18" charset="0"/>
                                </a:rPr>
                              </m:ctrlPr>
                            </m:sSubPr>
                            <m:e>
                              <m:r>
                                <a:rPr lang="en-US" sz="2400" i="1" dirty="0">
                                  <a:solidFill>
                                    <a:srgbClr val="FF0000"/>
                                  </a:solidFill>
                                  <a:latin typeface="Cambria Math" panose="02040503050406030204" pitchFamily="18" charset="0"/>
                                </a:rPr>
                                <m:t>𝑇</m:t>
                              </m:r>
                            </m:e>
                            <m:sub>
                              <m:r>
                                <a:rPr lang="en-US" sz="2400" i="1" dirty="0">
                                  <a:solidFill>
                                    <a:srgbClr val="FF0000"/>
                                  </a:solidFill>
                                  <a:latin typeface="Cambria Math" panose="02040503050406030204" pitchFamily="18" charset="0"/>
                                </a:rPr>
                                <m:t>𝑐</m:t>
                              </m:r>
                            </m:sub>
                          </m:sSub>
                        </m:num>
                        <m:den>
                          <m:sSub>
                            <m:sSubPr>
                              <m:ctrlPr>
                                <a:rPr lang="en-US" sz="2400" i="1" dirty="0">
                                  <a:solidFill>
                                    <a:srgbClr val="FF0000"/>
                                  </a:solidFill>
                                  <a:latin typeface="Cambria Math" panose="02040503050406030204" pitchFamily="18" charset="0"/>
                                </a:rPr>
                              </m:ctrlPr>
                            </m:sSubPr>
                            <m:e>
                              <m:r>
                                <a:rPr lang="en-US" sz="2400" i="1" dirty="0">
                                  <a:solidFill>
                                    <a:srgbClr val="FF0000"/>
                                  </a:solidFill>
                                  <a:latin typeface="Cambria Math" panose="02040503050406030204" pitchFamily="18" charset="0"/>
                                </a:rPr>
                                <m:t>𝑇</m:t>
                              </m:r>
                            </m:e>
                            <m:sub>
                              <m:r>
                                <a:rPr lang="en-US" sz="2400" i="1" dirty="0">
                                  <a:solidFill>
                                    <a:srgbClr val="FF0000"/>
                                  </a:solidFill>
                                  <a:latin typeface="Cambria Math" panose="02040503050406030204" pitchFamily="18" charset="0"/>
                                </a:rPr>
                                <m:t>h</m:t>
                              </m:r>
                            </m:sub>
                          </m:sSub>
                        </m:den>
                      </m:f>
                    </m:oMath>
                  </m:oMathPara>
                </a14:m>
                <a:endParaRPr lang="en-GB" sz="2400" dirty="0">
                  <a:solidFill>
                    <a:srgbClr val="FF0000"/>
                  </a:solidFill>
                </a:endParaRPr>
              </a:p>
              <a:p>
                <a:endParaRPr lang="en-GB" sz="2400" dirty="0">
                  <a:solidFill>
                    <a:srgbClr val="FF0000"/>
                  </a:solidFill>
                </a:endParaRPr>
              </a:p>
              <a:p>
                <a:pPr/>
                <a14:m>
                  <m:oMathPara xmlns:m="http://schemas.openxmlformats.org/officeDocument/2006/math">
                    <m:oMathParaPr>
                      <m:jc m:val="centerGroup"/>
                    </m:oMathParaPr>
                    <m:oMath xmlns:m="http://schemas.openxmlformats.org/officeDocument/2006/math">
                      <m:f>
                        <m:fPr>
                          <m:ctrlPr>
                            <a:rPr lang="en-US" sz="2400" i="1">
                              <a:solidFill>
                                <a:srgbClr val="FF0000"/>
                              </a:solidFill>
                              <a:latin typeface="Cambria Math" panose="02040503050406030204" pitchFamily="18" charset="0"/>
                              <a:cs typeface="Arial" pitchFamily="34" charset="0"/>
                            </a:rPr>
                          </m:ctrlPr>
                        </m:fPr>
                        <m:num>
                          <m:sSub>
                            <m:sSubPr>
                              <m:ctrlPr>
                                <a:rPr lang="en-US" sz="2400" i="1">
                                  <a:solidFill>
                                    <a:srgbClr val="FF0000"/>
                                  </a:solidFill>
                                  <a:latin typeface="Cambria Math" panose="02040503050406030204" pitchFamily="18" charset="0"/>
                                  <a:cs typeface="Arial" pitchFamily="34" charset="0"/>
                                </a:rPr>
                              </m:ctrlPr>
                            </m:sSubPr>
                            <m:e>
                              <m:r>
                                <a:rPr lang="en-US" sz="2400" i="1">
                                  <a:solidFill>
                                    <a:srgbClr val="FF0000"/>
                                  </a:solidFill>
                                  <a:latin typeface="Cambria Math" panose="02040503050406030204" pitchFamily="18" charset="0"/>
                                  <a:cs typeface="Arial" pitchFamily="34" charset="0"/>
                                </a:rPr>
                                <m:t>𝑞</m:t>
                              </m:r>
                            </m:e>
                            <m:sub>
                              <m:r>
                                <a:rPr lang="en-US" sz="2400" i="1">
                                  <a:solidFill>
                                    <a:srgbClr val="FF0000"/>
                                  </a:solidFill>
                                  <a:latin typeface="Cambria Math" panose="02040503050406030204" pitchFamily="18" charset="0"/>
                                  <a:cs typeface="Arial" pitchFamily="34" charset="0"/>
                                </a:rPr>
                                <m:t>𝑐</m:t>
                              </m:r>
                            </m:sub>
                          </m:sSub>
                        </m:num>
                        <m:den>
                          <m:sSub>
                            <m:sSubPr>
                              <m:ctrlPr>
                                <a:rPr lang="en-US" sz="2400" i="1">
                                  <a:solidFill>
                                    <a:srgbClr val="FF0000"/>
                                  </a:solidFill>
                                  <a:latin typeface="Cambria Math" panose="02040503050406030204" pitchFamily="18" charset="0"/>
                                  <a:cs typeface="Arial" pitchFamily="34" charset="0"/>
                                </a:rPr>
                              </m:ctrlPr>
                            </m:sSubPr>
                            <m:e>
                              <m:r>
                                <a:rPr lang="en-US" sz="2400" i="1">
                                  <a:solidFill>
                                    <a:srgbClr val="FF0000"/>
                                  </a:solidFill>
                                  <a:latin typeface="Cambria Math" panose="02040503050406030204" pitchFamily="18" charset="0"/>
                                  <a:cs typeface="Arial" pitchFamily="34" charset="0"/>
                                </a:rPr>
                                <m:t>𝑞</m:t>
                              </m:r>
                            </m:e>
                            <m:sub>
                              <m:r>
                                <a:rPr lang="en-US" sz="2400" i="1">
                                  <a:solidFill>
                                    <a:srgbClr val="FF0000"/>
                                  </a:solidFill>
                                  <a:latin typeface="Cambria Math" panose="02040503050406030204" pitchFamily="18" charset="0"/>
                                  <a:cs typeface="Arial" pitchFamily="34" charset="0"/>
                                </a:rPr>
                                <m:t>h</m:t>
                              </m:r>
                            </m:sub>
                          </m:sSub>
                        </m:den>
                      </m:f>
                      <m:r>
                        <a:rPr lang="en-US" sz="2400" i="1">
                          <a:solidFill>
                            <a:srgbClr val="FF0000"/>
                          </a:solidFill>
                          <a:latin typeface="Cambria Math" panose="02040503050406030204" pitchFamily="18" charset="0"/>
                          <a:cs typeface="Arial" pitchFamily="34" charset="0"/>
                        </a:rPr>
                        <m:t>=</m:t>
                      </m:r>
                      <m:f>
                        <m:fPr>
                          <m:ctrlPr>
                            <a:rPr lang="en-US" sz="2400" i="1" dirty="0">
                              <a:solidFill>
                                <a:srgbClr val="FF0000"/>
                              </a:solidFill>
                              <a:latin typeface="Cambria Math" panose="02040503050406030204" pitchFamily="18" charset="0"/>
                            </a:rPr>
                          </m:ctrlPr>
                        </m:fPr>
                        <m:num>
                          <m:sSub>
                            <m:sSubPr>
                              <m:ctrlPr>
                                <a:rPr lang="en-US" sz="2400" i="1" dirty="0">
                                  <a:solidFill>
                                    <a:srgbClr val="FF0000"/>
                                  </a:solidFill>
                                  <a:latin typeface="Cambria Math" panose="02040503050406030204" pitchFamily="18" charset="0"/>
                                </a:rPr>
                              </m:ctrlPr>
                            </m:sSubPr>
                            <m:e>
                              <m:r>
                                <a:rPr lang="en-US" sz="2400" i="1" dirty="0">
                                  <a:solidFill>
                                    <a:srgbClr val="FF0000"/>
                                  </a:solidFill>
                                  <a:latin typeface="Cambria Math" panose="02040503050406030204" pitchFamily="18" charset="0"/>
                                </a:rPr>
                                <m:t>𝑇</m:t>
                              </m:r>
                            </m:e>
                            <m:sub>
                              <m:r>
                                <a:rPr lang="en-US" sz="2400" i="1" dirty="0">
                                  <a:solidFill>
                                    <a:srgbClr val="FF0000"/>
                                  </a:solidFill>
                                  <a:latin typeface="Cambria Math" panose="02040503050406030204" pitchFamily="18" charset="0"/>
                                </a:rPr>
                                <m:t>𝑐</m:t>
                              </m:r>
                            </m:sub>
                          </m:sSub>
                        </m:num>
                        <m:den>
                          <m:sSub>
                            <m:sSubPr>
                              <m:ctrlPr>
                                <a:rPr lang="en-US" sz="2400" i="1" dirty="0">
                                  <a:solidFill>
                                    <a:srgbClr val="FF0000"/>
                                  </a:solidFill>
                                  <a:latin typeface="Cambria Math" panose="02040503050406030204" pitchFamily="18" charset="0"/>
                                </a:rPr>
                              </m:ctrlPr>
                            </m:sSubPr>
                            <m:e>
                              <m:r>
                                <a:rPr lang="en-US" sz="2400" i="1" dirty="0">
                                  <a:solidFill>
                                    <a:srgbClr val="FF0000"/>
                                  </a:solidFill>
                                  <a:latin typeface="Cambria Math" panose="02040503050406030204" pitchFamily="18" charset="0"/>
                                </a:rPr>
                                <m:t>𝑇</m:t>
                              </m:r>
                            </m:e>
                            <m:sub>
                              <m:r>
                                <a:rPr lang="en-US" sz="2400" i="1" dirty="0">
                                  <a:solidFill>
                                    <a:srgbClr val="FF0000"/>
                                  </a:solidFill>
                                  <a:latin typeface="Cambria Math" panose="02040503050406030204" pitchFamily="18" charset="0"/>
                                </a:rPr>
                                <m:t>h</m:t>
                              </m:r>
                            </m:sub>
                          </m:sSub>
                        </m:den>
                      </m:f>
                    </m:oMath>
                  </m:oMathPara>
                </a14:m>
                <a:endParaRPr lang="en-GB" sz="2400" dirty="0">
                  <a:solidFill>
                    <a:srgbClr val="FF0000"/>
                  </a:solidFill>
                </a:endParaRPr>
              </a:p>
              <a:p>
                <a:endParaRPr lang="en-GB" dirty="0">
                  <a:solidFill>
                    <a:srgbClr val="FF0000"/>
                  </a:solidFill>
                </a:endParaRPr>
              </a:p>
            </p:txBody>
          </p:sp>
        </mc:Choice>
        <mc:Fallback xmlns="">
          <p:sp>
            <p:nvSpPr>
              <p:cNvPr id="2" name="Rectangle 1">
                <a:extLst>
                  <a:ext uri="{FF2B5EF4-FFF2-40B4-BE49-F238E27FC236}">
                    <a16:creationId xmlns:a16="http://schemas.microsoft.com/office/drawing/2014/main" id="{C2E55214-0C5C-465D-8907-9C882F6874FC}"/>
                  </a:ext>
                </a:extLst>
              </p:cNvPr>
              <p:cNvSpPr>
                <a:spLocks noRot="1" noChangeAspect="1" noMove="1" noResize="1" noEditPoints="1" noAdjustHandles="1" noChangeArrowheads="1" noChangeShapeType="1" noTextEdit="1"/>
              </p:cNvSpPr>
              <p:nvPr/>
            </p:nvSpPr>
            <p:spPr>
              <a:xfrm>
                <a:off x="1329731" y="430691"/>
                <a:ext cx="9532537" cy="6157391"/>
              </a:xfrm>
              <a:prstGeom prst="rect">
                <a:avLst/>
              </a:prstGeom>
              <a:blipFill>
                <a:blip r:embed="rId2"/>
                <a:stretch>
                  <a:fillRect l="-959" t="-792"/>
                </a:stretch>
              </a:blipFill>
            </p:spPr>
            <p:txBody>
              <a:bodyPr/>
              <a:lstStyle/>
              <a:p>
                <a:r>
                  <a:rPr lang="en-GB">
                    <a:noFill/>
                  </a:rPr>
                  <a:t> </a:t>
                </a:r>
              </a:p>
            </p:txBody>
          </p:sp>
        </mc:Fallback>
      </mc:AlternateContent>
    </p:spTree>
    <p:extLst>
      <p:ext uri="{BB962C8B-B14F-4D97-AF65-F5344CB8AC3E}">
        <p14:creationId xmlns:p14="http://schemas.microsoft.com/office/powerpoint/2010/main" val="2478469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0467EE3-6CE5-408B-960F-F391CE20C3B3}"/>
                  </a:ext>
                </a:extLst>
              </p:cNvPr>
              <p:cNvSpPr txBox="1"/>
              <p:nvPr/>
            </p:nvSpPr>
            <p:spPr>
              <a:xfrm>
                <a:off x="793821" y="347323"/>
                <a:ext cx="11053186" cy="6260560"/>
              </a:xfrm>
              <a:prstGeom prst="rect">
                <a:avLst/>
              </a:prstGeom>
              <a:noFill/>
            </p:spPr>
            <p:txBody>
              <a:bodyPr wrap="square" rtlCol="0">
                <a:spAutoFit/>
              </a:bodyPr>
              <a:lstStyle/>
              <a:p>
                <a:pPr algn="just">
                  <a:lnSpc>
                    <a:spcPct val="150000"/>
                  </a:lnSpc>
                </a:pPr>
                <a:r>
                  <a:rPr lang="en-US" sz="2400" dirty="0">
                    <a:solidFill>
                      <a:srgbClr val="FF0000"/>
                    </a:solidFill>
                  </a:rPr>
                  <a:t>Solved Example</a:t>
                </a:r>
              </a:p>
              <a:p>
                <a:pPr algn="just">
                  <a:lnSpc>
                    <a:spcPct val="150000"/>
                  </a:lnSpc>
                </a:pPr>
                <a:endParaRPr lang="en-US" sz="2400" dirty="0"/>
              </a:p>
              <a:p>
                <a:pPr algn="just">
                  <a:lnSpc>
                    <a:spcPct val="150000"/>
                  </a:lnSpc>
                </a:pPr>
                <a:r>
                  <a:rPr lang="en-US" sz="2400" dirty="0"/>
                  <a:t>11- water near the surface of a tropical ocean has a temperature of 298 K, whereas water 700 m beneath the surface has a temperature of 280 K. It has been proposed that the warm water be used as the hot source and the cool water as the cold sink of a heat engine. Find the maximum possible efficiency for such an engine.</a:t>
                </a:r>
              </a:p>
              <a:p>
                <a:pPr algn="just">
                  <a:lnSpc>
                    <a:spcPct val="150000"/>
                  </a:lnSpc>
                </a:pPr>
                <a:endParaRPr lang="en-US" sz="2400" dirty="0"/>
              </a:p>
              <a:p>
                <a:pPr algn="just">
                  <a:lnSpc>
                    <a:spcPct val="150000"/>
                  </a:lnSpc>
                </a:pPr>
                <a:r>
                  <a:rPr lang="en-US" sz="2400" dirty="0">
                    <a:solidFill>
                      <a:srgbClr val="FF0000"/>
                    </a:solidFill>
                  </a:rPr>
                  <a:t>Solution</a:t>
                </a:r>
              </a:p>
              <a:p>
                <a:pPr algn="just">
                  <a:lnSpc>
                    <a:spcPct val="150000"/>
                  </a:lnSpc>
                </a:pPr>
                <a:r>
                  <a:rPr lang="en-US" sz="2400" dirty="0"/>
                  <a:t>T</a:t>
                </a:r>
                <a:r>
                  <a:rPr lang="en-US" sz="2400" baseline="-25000" dirty="0"/>
                  <a:t>h</a:t>
                </a:r>
                <a:r>
                  <a:rPr lang="en-US" sz="2400" dirty="0"/>
                  <a:t> = 298 K and T</a:t>
                </a:r>
                <a:r>
                  <a:rPr lang="en-US" sz="2400" baseline="-25000" dirty="0"/>
                  <a:t>c</a:t>
                </a:r>
                <a:r>
                  <a:rPr lang="en-US" sz="2400" dirty="0"/>
                  <a:t> = 280 K</a:t>
                </a:r>
              </a:p>
              <a:p>
                <a:pPr algn="just">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𝑐</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h</m:t>
                              </m:r>
                            </m:sub>
                          </m:sSub>
                        </m:den>
                      </m:f>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280</m:t>
                          </m:r>
                        </m:num>
                        <m:den>
                          <m:r>
                            <a:rPr lang="en-US" sz="2400" b="0" i="1" smtClean="0">
                              <a:latin typeface="Cambria Math" panose="02040503050406030204" pitchFamily="18" charset="0"/>
                            </a:rPr>
                            <m:t>298</m:t>
                          </m:r>
                        </m:den>
                      </m:f>
                      <m:r>
                        <a:rPr lang="en-US" sz="2400" b="0" i="1" smtClean="0">
                          <a:latin typeface="Cambria Math" panose="02040503050406030204" pitchFamily="18" charset="0"/>
                        </a:rPr>
                        <m:t>=</m:t>
                      </m:r>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06</m:t>
                      </m:r>
                      <m:r>
                        <a:rPr lang="en-US" sz="2400" b="0" i="1" smtClean="0">
                          <a:latin typeface="Cambria Math" panose="02040503050406030204" pitchFamily="18" charset="0"/>
                        </a:rPr>
                        <m:t>=</m:t>
                      </m:r>
                      <m:r>
                        <a:rPr lang="en-US" sz="2400" b="0" i="1" smtClean="0">
                          <a:latin typeface="Cambria Math" panose="02040503050406030204" pitchFamily="18" charset="0"/>
                        </a:rPr>
                        <m:t>6</m:t>
                      </m:r>
                      <m:r>
                        <a:rPr lang="en-US" sz="2400" b="0" i="1" smtClean="0">
                          <a:latin typeface="Cambria Math" panose="02040503050406030204" pitchFamily="18" charset="0"/>
                        </a:rPr>
                        <m:t>.</m:t>
                      </m:r>
                      <m:r>
                        <a:rPr lang="en-US" sz="2400" b="0" i="1" smtClean="0">
                          <a:latin typeface="Cambria Math" panose="02040503050406030204" pitchFamily="18" charset="0"/>
                        </a:rPr>
                        <m:t>0</m:t>
                      </m:r>
                      <m:r>
                        <a:rPr lang="en-US" sz="2400" b="0" i="1" smtClean="0">
                          <a:latin typeface="Cambria Math" panose="02040503050406030204" pitchFamily="18" charset="0"/>
                        </a:rPr>
                        <m:t>%</m:t>
                      </m:r>
                    </m:oMath>
                  </m:oMathPara>
                </a14:m>
                <a:endParaRPr lang="en-GB" sz="2400" dirty="0"/>
              </a:p>
            </p:txBody>
          </p:sp>
        </mc:Choice>
        <mc:Fallback xmlns="">
          <p:sp>
            <p:nvSpPr>
              <p:cNvPr id="2" name="TextBox 1">
                <a:extLst>
                  <a:ext uri="{FF2B5EF4-FFF2-40B4-BE49-F238E27FC236}">
                    <a16:creationId xmlns:a16="http://schemas.microsoft.com/office/drawing/2014/main" id="{70467EE3-6CE5-408B-960F-F391CE20C3B3}"/>
                  </a:ext>
                </a:extLst>
              </p:cNvPr>
              <p:cNvSpPr txBox="1">
                <a:spLocks noRot="1" noChangeAspect="1" noMove="1" noResize="1" noEditPoints="1" noAdjustHandles="1" noChangeArrowheads="1" noChangeShapeType="1" noTextEdit="1"/>
              </p:cNvSpPr>
              <p:nvPr/>
            </p:nvSpPr>
            <p:spPr>
              <a:xfrm>
                <a:off x="793821" y="347323"/>
                <a:ext cx="11053186" cy="6260560"/>
              </a:xfrm>
              <a:prstGeom prst="rect">
                <a:avLst/>
              </a:prstGeom>
              <a:blipFill>
                <a:blip r:embed="rId2"/>
                <a:stretch>
                  <a:fillRect l="-827" r="-883"/>
                </a:stretch>
              </a:blipFill>
            </p:spPr>
            <p:txBody>
              <a:bodyPr/>
              <a:lstStyle/>
              <a:p>
                <a:r>
                  <a:rPr lang="en-GB">
                    <a:noFill/>
                  </a:rPr>
                  <a:t> </a:t>
                </a:r>
              </a:p>
            </p:txBody>
          </p:sp>
        </mc:Fallback>
      </mc:AlternateContent>
    </p:spTree>
    <p:extLst>
      <p:ext uri="{BB962C8B-B14F-4D97-AF65-F5344CB8AC3E}">
        <p14:creationId xmlns:p14="http://schemas.microsoft.com/office/powerpoint/2010/main" val="499014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4B9C8CC-FB42-43AE-BD81-F881BC8A5A3D}"/>
                  </a:ext>
                </a:extLst>
              </p:cNvPr>
              <p:cNvSpPr txBox="1"/>
              <p:nvPr/>
            </p:nvSpPr>
            <p:spPr>
              <a:xfrm>
                <a:off x="733531" y="693336"/>
                <a:ext cx="10982848" cy="5632632"/>
              </a:xfrm>
              <a:prstGeom prst="rect">
                <a:avLst/>
              </a:prstGeom>
              <a:noFill/>
            </p:spPr>
            <p:txBody>
              <a:bodyPr wrap="square" rtlCol="0">
                <a:spAutoFit/>
              </a:bodyPr>
              <a:lstStyle/>
              <a:p>
                <a:pPr>
                  <a:lnSpc>
                    <a:spcPct val="150000"/>
                  </a:lnSpc>
                </a:pPr>
                <a:r>
                  <a:rPr lang="en-US" sz="2400" dirty="0">
                    <a:solidFill>
                      <a:srgbClr val="FF0000"/>
                    </a:solidFill>
                  </a:rPr>
                  <a:t>Solved Example</a:t>
                </a:r>
                <a:endParaRPr lang="en-US" sz="2400" dirty="0"/>
              </a:p>
              <a:p>
                <a:pPr>
                  <a:lnSpc>
                    <a:spcPct val="150000"/>
                  </a:lnSpc>
                </a:pPr>
                <a:r>
                  <a:rPr lang="en-US" sz="2400" dirty="0"/>
                  <a:t>12- A Carnot engine absorbs 900 J of heat each cycle and provides 350 J of work. (a) What is its efficiency? (b) How much heat is rejected each cycle? (c) If the engine rejects heat at 10 </a:t>
                </a:r>
                <a:r>
                  <a:rPr lang="en-US" sz="2400" dirty="0">
                    <a:ea typeface="Yu Gothic UI Semilight" panose="020B0400000000000000" pitchFamily="34" charset="-128"/>
                  </a:rPr>
                  <a:t>℃, what is its maximum temperature?</a:t>
                </a:r>
              </a:p>
              <a:p>
                <a:pPr>
                  <a:lnSpc>
                    <a:spcPct val="150000"/>
                  </a:lnSpc>
                </a:pPr>
                <a:endParaRPr lang="en-US" sz="2400" dirty="0">
                  <a:ea typeface="Yu Gothic UI Semilight" panose="020B0400000000000000" pitchFamily="34" charset="-128"/>
                </a:endParaRPr>
              </a:p>
              <a:p>
                <a:pPr>
                  <a:lnSpc>
                    <a:spcPct val="150000"/>
                  </a:lnSpc>
                </a:pPr>
                <a:r>
                  <a:rPr lang="en-US" sz="2400" dirty="0">
                    <a:solidFill>
                      <a:srgbClr val="FF0000"/>
                    </a:solidFill>
                    <a:ea typeface="Yu Gothic UI Semilight" panose="020B0400000000000000" pitchFamily="34" charset="-128"/>
                  </a:rPr>
                  <a:t>Solution</a:t>
                </a:r>
              </a:p>
              <a:p>
                <a:pPr>
                  <a:lnSpc>
                    <a:spcPct val="150000"/>
                  </a:lnSpc>
                </a:pPr>
                <a:r>
                  <a:rPr lang="en-US" sz="2400" dirty="0"/>
                  <a:t> a) </a:t>
                </a:r>
                <a14:m>
                  <m:oMath xmlns:m="http://schemas.openxmlformats.org/officeDocument/2006/math">
                    <m:r>
                      <a:rPr lang="en-US" sz="2400" b="0" i="1" smtClean="0">
                        <a:latin typeface="Cambria Math" panose="02040503050406030204" pitchFamily="18" charset="0"/>
                      </a:rPr>
                      <m:t>𝑒𝑓𝑓𝑖𝑐𝑖𝑒𝑛𝑐𝑦</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m:t>
                        </m:r>
                        <m:r>
                          <a:rPr lang="en-US" sz="2400" b="0" i="1" smtClean="0">
                            <a:latin typeface="Cambria Math" panose="02040503050406030204" pitchFamily="18" charset="0"/>
                          </a:rPr>
                          <m:t>𝑤</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h</m:t>
                            </m:r>
                          </m:sub>
                        </m:sSub>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m:t>
                        </m:r>
                        <m:r>
                          <a:rPr lang="en-US" sz="2400" b="0" i="1" smtClean="0">
                            <a:latin typeface="Cambria Math" panose="02040503050406030204" pitchFamily="18" charset="0"/>
                          </a:rPr>
                          <m:t>350</m:t>
                        </m:r>
                        <m:r>
                          <a:rPr lang="en-US" sz="2400" b="0" i="1" smtClean="0">
                            <a:latin typeface="Cambria Math" panose="02040503050406030204" pitchFamily="18" charset="0"/>
                          </a:rPr>
                          <m:t>)</m:t>
                        </m:r>
                      </m:num>
                      <m:den>
                        <m:r>
                          <a:rPr lang="en-US" sz="2400" b="0" i="1" smtClean="0">
                            <a:latin typeface="Cambria Math" panose="02040503050406030204" pitchFamily="18" charset="0"/>
                          </a:rPr>
                          <m:t>900</m:t>
                        </m:r>
                      </m:den>
                    </m:f>
                    <m:r>
                      <a:rPr lang="en-US" sz="2400" b="0" i="1" smtClean="0">
                        <a:latin typeface="Cambria Math" panose="02040503050406030204" pitchFamily="18" charset="0"/>
                      </a:rPr>
                      <m:t>=</m:t>
                    </m:r>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389</m:t>
                    </m:r>
                    <m:r>
                      <a:rPr lang="en-US" sz="2400" b="0" i="1" smtClean="0">
                        <a:latin typeface="Cambria Math" panose="02040503050406030204" pitchFamily="18" charset="0"/>
                      </a:rPr>
                      <m:t>=</m:t>
                    </m:r>
                    <m:r>
                      <a:rPr lang="en-US" sz="2400" b="0" i="1" smtClean="0">
                        <a:latin typeface="Cambria Math" panose="02040503050406030204" pitchFamily="18" charset="0"/>
                      </a:rPr>
                      <m:t>38</m:t>
                    </m:r>
                    <m:r>
                      <a:rPr lang="en-US" sz="2400" b="0" i="1" smtClean="0">
                        <a:latin typeface="Cambria Math" panose="02040503050406030204" pitchFamily="18" charset="0"/>
                      </a:rPr>
                      <m:t>.</m:t>
                    </m:r>
                    <m:r>
                      <a:rPr lang="en-US" sz="2400" b="0" i="1" smtClean="0">
                        <a:latin typeface="Cambria Math" panose="02040503050406030204" pitchFamily="18" charset="0"/>
                      </a:rPr>
                      <m:t>9</m:t>
                    </m:r>
                    <m:r>
                      <a:rPr lang="en-US" sz="2400" b="0" i="1" smtClean="0">
                        <a:latin typeface="Cambria Math" panose="02040503050406030204" pitchFamily="18" charset="0"/>
                      </a:rPr>
                      <m:t>%</m:t>
                    </m:r>
                  </m:oMath>
                </a14:m>
                <a:endParaRPr lang="en-GB" sz="2400" dirty="0"/>
              </a:p>
              <a:p>
                <a:pPr>
                  <a:lnSpc>
                    <a:spcPct val="150000"/>
                  </a:lnSpc>
                </a:pPr>
                <a:r>
                  <a:rPr lang="en-GB" sz="2400" dirty="0"/>
                  <a:t>b) for a cyclic process: </a:t>
                </a:r>
                <a:r>
                  <a:rPr lang="en-GB" sz="2400" dirty="0" err="1">
                    <a:solidFill>
                      <a:srgbClr val="0070C0"/>
                    </a:solidFill>
                  </a:rPr>
                  <a:t>q</a:t>
                </a:r>
                <a:r>
                  <a:rPr lang="en-GB" sz="2400" baseline="-25000" dirty="0" err="1">
                    <a:solidFill>
                      <a:srgbClr val="0070C0"/>
                    </a:solidFill>
                  </a:rPr>
                  <a:t>h</a:t>
                </a:r>
                <a:r>
                  <a:rPr lang="en-GB" sz="2400" dirty="0">
                    <a:solidFill>
                      <a:srgbClr val="0070C0"/>
                    </a:solidFill>
                  </a:rPr>
                  <a:t> = w + q</a:t>
                </a:r>
                <a:r>
                  <a:rPr lang="en-GB" sz="2400" baseline="-25000" dirty="0">
                    <a:solidFill>
                      <a:srgbClr val="0070C0"/>
                    </a:solidFill>
                  </a:rPr>
                  <a:t>c</a:t>
                </a:r>
                <a:r>
                  <a:rPr lang="en-GB" sz="2400" dirty="0">
                    <a:solidFill>
                      <a:srgbClr val="0070C0"/>
                    </a:solidFill>
                  </a:rPr>
                  <a:t>  </a:t>
                </a:r>
                <a:r>
                  <a:rPr lang="en-GB" sz="2400" dirty="0"/>
                  <a:t>,thus </a:t>
                </a:r>
                <a:r>
                  <a:rPr lang="en-GB" sz="2400" dirty="0">
                    <a:solidFill>
                      <a:srgbClr val="0070C0"/>
                    </a:solidFill>
                  </a:rPr>
                  <a:t>q</a:t>
                </a:r>
                <a:r>
                  <a:rPr lang="en-GB" sz="2400" baseline="-25000" dirty="0">
                    <a:solidFill>
                      <a:srgbClr val="0070C0"/>
                    </a:solidFill>
                  </a:rPr>
                  <a:t>c</a:t>
                </a:r>
                <a:r>
                  <a:rPr lang="en-GB" sz="2400" dirty="0">
                    <a:solidFill>
                      <a:srgbClr val="0070C0"/>
                    </a:solidFill>
                  </a:rPr>
                  <a:t> = </a:t>
                </a:r>
                <a:r>
                  <a:rPr lang="en-GB" sz="2400" dirty="0" err="1">
                    <a:solidFill>
                      <a:srgbClr val="0070C0"/>
                    </a:solidFill>
                  </a:rPr>
                  <a:t>q</a:t>
                </a:r>
                <a:r>
                  <a:rPr lang="en-GB" sz="2400" baseline="-25000" dirty="0" err="1">
                    <a:solidFill>
                      <a:srgbClr val="0070C0"/>
                    </a:solidFill>
                  </a:rPr>
                  <a:t>h</a:t>
                </a:r>
                <a:r>
                  <a:rPr lang="en-GB" sz="2400" dirty="0">
                    <a:solidFill>
                      <a:srgbClr val="0070C0"/>
                    </a:solidFill>
                  </a:rPr>
                  <a:t> – w </a:t>
                </a:r>
                <a:r>
                  <a:rPr lang="en-GB" sz="2400" dirty="0"/>
                  <a:t>= 900 – 350 = 550 J</a:t>
                </a:r>
              </a:p>
              <a:p>
                <a:pPr>
                  <a:lnSpc>
                    <a:spcPct val="150000"/>
                  </a:lnSpc>
                </a:pPr>
                <a:r>
                  <a:rPr lang="en-GB" sz="2400" dirty="0"/>
                  <a:t>c) </a:t>
                </a:r>
                <a14:m>
                  <m:oMath xmlns:m="http://schemas.openxmlformats.org/officeDocument/2006/math">
                    <m:r>
                      <a:rPr lang="en-US" sz="2400" i="1">
                        <a:latin typeface="Cambria Math" panose="02040503050406030204" pitchFamily="18" charset="0"/>
                      </a:rPr>
                      <m:t>𝑒</m:t>
                    </m:r>
                    <m:r>
                      <a:rPr lang="en-US" sz="2400" i="1">
                        <a:latin typeface="Cambria Math" panose="02040503050406030204" pitchFamily="18" charset="0"/>
                      </a:rPr>
                      <m:t>=</m:t>
                    </m:r>
                    <m:r>
                      <a:rPr lang="en-US" sz="2400" i="1">
                        <a:latin typeface="Cambria Math" panose="02040503050406030204" pitchFamily="18" charset="0"/>
                      </a:rPr>
                      <m:t>1</m:t>
                    </m:r>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𝑐</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h</m:t>
                            </m:r>
                          </m:sub>
                        </m:sSub>
                      </m:den>
                    </m:f>
                  </m:oMath>
                </a14:m>
                <a:r>
                  <a:rPr lang="en-GB" sz="2400" dirty="0"/>
                  <a:t>  thus </a:t>
                </a:r>
                <a14:m>
                  <m:oMath xmlns:m="http://schemas.openxmlformats.org/officeDocument/2006/math">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389</m:t>
                    </m:r>
                    <m:r>
                      <a:rPr lang="en-US" sz="2400" i="1">
                        <a:latin typeface="Cambria Math" panose="02040503050406030204" pitchFamily="18" charset="0"/>
                      </a:rPr>
                      <m:t>=</m:t>
                    </m:r>
                    <m:r>
                      <a:rPr lang="en-US" sz="2400" i="1">
                        <a:latin typeface="Cambria Math" panose="02040503050406030204" pitchFamily="18" charset="0"/>
                      </a:rPr>
                      <m:t>1</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283</m:t>
                        </m:r>
                      </m:num>
                      <m:den>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h</m:t>
                            </m:r>
                          </m:sub>
                        </m:sSub>
                      </m:den>
                    </m:f>
                  </m:oMath>
                </a14:m>
                <a:r>
                  <a:rPr lang="en-GB" sz="2400" dirty="0"/>
                  <a:t>    therefore: T</a:t>
                </a:r>
                <a:r>
                  <a:rPr lang="en-GB" sz="2400" baseline="-25000" dirty="0"/>
                  <a:t>h</a:t>
                </a:r>
                <a:r>
                  <a:rPr lang="en-GB" sz="2400" dirty="0"/>
                  <a:t> = 463.18 K</a:t>
                </a:r>
              </a:p>
            </p:txBody>
          </p:sp>
        </mc:Choice>
        <mc:Fallback xmlns="">
          <p:sp>
            <p:nvSpPr>
              <p:cNvPr id="2" name="TextBox 1">
                <a:extLst>
                  <a:ext uri="{FF2B5EF4-FFF2-40B4-BE49-F238E27FC236}">
                    <a16:creationId xmlns:a16="http://schemas.microsoft.com/office/drawing/2014/main" id="{14B9C8CC-FB42-43AE-BD81-F881BC8A5A3D}"/>
                  </a:ext>
                </a:extLst>
              </p:cNvPr>
              <p:cNvSpPr txBox="1">
                <a:spLocks noRot="1" noChangeAspect="1" noMove="1" noResize="1" noEditPoints="1" noAdjustHandles="1" noChangeArrowheads="1" noChangeShapeType="1" noTextEdit="1"/>
              </p:cNvSpPr>
              <p:nvPr/>
            </p:nvSpPr>
            <p:spPr>
              <a:xfrm>
                <a:off x="733531" y="693336"/>
                <a:ext cx="10982848" cy="5632632"/>
              </a:xfrm>
              <a:prstGeom prst="rect">
                <a:avLst/>
              </a:prstGeom>
              <a:blipFill>
                <a:blip r:embed="rId2"/>
                <a:stretch>
                  <a:fillRect l="-832"/>
                </a:stretch>
              </a:blipFill>
            </p:spPr>
            <p:txBody>
              <a:bodyPr/>
              <a:lstStyle/>
              <a:p>
                <a:r>
                  <a:rPr lang="en-GB">
                    <a:noFill/>
                  </a:rPr>
                  <a:t> </a:t>
                </a:r>
              </a:p>
            </p:txBody>
          </p:sp>
        </mc:Fallback>
      </mc:AlternateContent>
    </p:spTree>
    <p:extLst>
      <p:ext uri="{BB962C8B-B14F-4D97-AF65-F5344CB8AC3E}">
        <p14:creationId xmlns:p14="http://schemas.microsoft.com/office/powerpoint/2010/main" val="37312813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BD5588-D94B-46E9-8D4F-013D64D9E794}"/>
              </a:ext>
            </a:extLst>
          </p:cNvPr>
          <p:cNvSpPr txBox="1"/>
          <p:nvPr/>
        </p:nvSpPr>
        <p:spPr>
          <a:xfrm>
            <a:off x="562709" y="859065"/>
            <a:ext cx="7053942" cy="5139869"/>
          </a:xfrm>
          <a:prstGeom prst="rect">
            <a:avLst/>
          </a:prstGeom>
          <a:noFill/>
        </p:spPr>
        <p:txBody>
          <a:bodyPr wrap="square" rtlCol="0">
            <a:spAutoFit/>
          </a:bodyPr>
          <a:lstStyle/>
          <a:p>
            <a:r>
              <a:rPr lang="en-US" sz="3200" b="1" dirty="0">
                <a:solidFill>
                  <a:srgbClr val="0070C0"/>
                </a:solidFill>
              </a:rPr>
              <a:t>4- Refrigerators and Air Conditioners</a:t>
            </a:r>
          </a:p>
          <a:p>
            <a:endParaRPr lang="en-US" sz="3200" b="1" dirty="0">
              <a:solidFill>
                <a:srgbClr val="0070C0"/>
              </a:solidFill>
            </a:endParaRPr>
          </a:p>
          <a:p>
            <a:pPr algn="just"/>
            <a:r>
              <a:rPr lang="en-US" sz="2400" dirty="0"/>
              <a:t>in the refrigeration process, work w is used to remove heat</a:t>
            </a:r>
          </a:p>
          <a:p>
            <a:pPr algn="just"/>
            <a:r>
              <a:rPr lang="en-US" sz="2400" dirty="0"/>
              <a:t>q</a:t>
            </a:r>
            <a:r>
              <a:rPr lang="en-US" sz="2400" baseline="-25000" dirty="0"/>
              <a:t>c</a:t>
            </a:r>
            <a:r>
              <a:rPr lang="en-US" sz="2400" dirty="0"/>
              <a:t> from the cold sink and deposit heat </a:t>
            </a:r>
            <a:r>
              <a:rPr lang="en-US" sz="2400" dirty="0" err="1"/>
              <a:t>q</a:t>
            </a:r>
            <a:r>
              <a:rPr lang="en-US" sz="2400" baseline="-25000" dirty="0" err="1"/>
              <a:t>h</a:t>
            </a:r>
            <a:r>
              <a:rPr lang="en-US" sz="2400" dirty="0"/>
              <a:t> into the hot resource</a:t>
            </a:r>
          </a:p>
          <a:p>
            <a:pPr algn="just"/>
            <a:endParaRPr lang="en-US" sz="2400" dirty="0"/>
          </a:p>
          <a:p>
            <a:pPr algn="just"/>
            <a:r>
              <a:rPr lang="en-US" sz="2400" dirty="0"/>
              <a:t>Where the interior of the unit is the cold sink, while the warmer exterior is the hot source.</a:t>
            </a:r>
          </a:p>
          <a:p>
            <a:pPr algn="just"/>
            <a:endParaRPr lang="en-US" sz="2400" dirty="0"/>
          </a:p>
          <a:p>
            <a:pPr algn="just"/>
            <a:r>
              <a:rPr lang="en-US" sz="2400" dirty="0"/>
              <a:t>The air conditioner also removes the heat from a room, </a:t>
            </a:r>
            <a:r>
              <a:rPr lang="en-US" sz="2400" dirty="0">
                <a:solidFill>
                  <a:srgbClr val="00B050"/>
                </a:solidFill>
              </a:rPr>
              <a:t>which is the cold sink</a:t>
            </a:r>
            <a:r>
              <a:rPr lang="en-US" sz="2400" dirty="0"/>
              <a:t>, and deposits heat outdoors, </a:t>
            </a:r>
            <a:r>
              <a:rPr lang="en-US" sz="2400" dirty="0">
                <a:solidFill>
                  <a:srgbClr val="00B050"/>
                </a:solidFill>
              </a:rPr>
              <a:t>which is the hot source</a:t>
            </a:r>
            <a:r>
              <a:rPr lang="en-US" sz="2400" dirty="0"/>
              <a:t>. </a:t>
            </a:r>
          </a:p>
        </p:txBody>
      </p:sp>
      <p:sp>
        <p:nvSpPr>
          <p:cNvPr id="3" name="Rectangle 2">
            <a:extLst>
              <a:ext uri="{FF2B5EF4-FFF2-40B4-BE49-F238E27FC236}">
                <a16:creationId xmlns:a16="http://schemas.microsoft.com/office/drawing/2014/main" id="{6EE4334A-C051-4848-949D-6F81BD93B2F1}"/>
              </a:ext>
            </a:extLst>
          </p:cNvPr>
          <p:cNvSpPr/>
          <p:nvPr/>
        </p:nvSpPr>
        <p:spPr>
          <a:xfrm>
            <a:off x="8522936" y="1742941"/>
            <a:ext cx="1730188" cy="591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Hot source</a:t>
            </a:r>
            <a:endParaRPr lang="en-GB" dirty="0"/>
          </a:p>
        </p:txBody>
      </p:sp>
      <p:sp>
        <p:nvSpPr>
          <p:cNvPr id="4" name="Oval 3">
            <a:extLst>
              <a:ext uri="{FF2B5EF4-FFF2-40B4-BE49-F238E27FC236}">
                <a16:creationId xmlns:a16="http://schemas.microsoft.com/office/drawing/2014/main" id="{0FEEBE2D-6D32-4F25-A5FC-3ACE5ED57413}"/>
              </a:ext>
            </a:extLst>
          </p:cNvPr>
          <p:cNvSpPr/>
          <p:nvPr/>
        </p:nvSpPr>
        <p:spPr>
          <a:xfrm>
            <a:off x="8773948" y="2989149"/>
            <a:ext cx="1147482" cy="1120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Engine</a:t>
            </a:r>
            <a:endParaRPr lang="en-GB" dirty="0"/>
          </a:p>
        </p:txBody>
      </p:sp>
      <p:sp>
        <p:nvSpPr>
          <p:cNvPr id="5" name="Arrow: Down 4">
            <a:extLst>
              <a:ext uri="{FF2B5EF4-FFF2-40B4-BE49-F238E27FC236}">
                <a16:creationId xmlns:a16="http://schemas.microsoft.com/office/drawing/2014/main" id="{8742FEA5-FE46-4C49-8070-33B6D318BCE9}"/>
              </a:ext>
            </a:extLst>
          </p:cNvPr>
          <p:cNvSpPr/>
          <p:nvPr/>
        </p:nvSpPr>
        <p:spPr>
          <a:xfrm flipV="1">
            <a:off x="9231148" y="2356722"/>
            <a:ext cx="233082" cy="59167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FC77F5AB-68EC-4211-8498-913CA7DDDEA7}"/>
              </a:ext>
            </a:extLst>
          </p:cNvPr>
          <p:cNvSpPr/>
          <p:nvPr/>
        </p:nvSpPr>
        <p:spPr>
          <a:xfrm flipH="1">
            <a:off x="9933397" y="3436650"/>
            <a:ext cx="851648" cy="2330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0F31F41-8C9B-4244-B47D-CCFE1BE64D7A}"/>
              </a:ext>
            </a:extLst>
          </p:cNvPr>
          <p:cNvSpPr txBox="1"/>
          <p:nvPr/>
        </p:nvSpPr>
        <p:spPr>
          <a:xfrm>
            <a:off x="8373376" y="2523334"/>
            <a:ext cx="884666" cy="369332"/>
          </a:xfrm>
          <a:prstGeom prst="rect">
            <a:avLst/>
          </a:prstGeom>
          <a:noFill/>
        </p:spPr>
        <p:txBody>
          <a:bodyPr wrap="none" rtlCol="0">
            <a:spAutoFit/>
          </a:bodyPr>
          <a:lstStyle/>
          <a:p>
            <a:r>
              <a:rPr lang="en-US" dirty="0"/>
              <a:t>Heat </a:t>
            </a:r>
            <a:r>
              <a:rPr lang="en-US" dirty="0" err="1"/>
              <a:t>q</a:t>
            </a:r>
            <a:r>
              <a:rPr lang="en-US" baseline="-25000" dirty="0" err="1"/>
              <a:t>h</a:t>
            </a:r>
            <a:endParaRPr lang="en-GB" dirty="0"/>
          </a:p>
        </p:txBody>
      </p:sp>
      <p:sp>
        <p:nvSpPr>
          <p:cNvPr id="8" name="TextBox 7">
            <a:extLst>
              <a:ext uri="{FF2B5EF4-FFF2-40B4-BE49-F238E27FC236}">
                <a16:creationId xmlns:a16="http://schemas.microsoft.com/office/drawing/2014/main" id="{32B63417-9F58-4F7C-86A7-927B0A1E7424}"/>
              </a:ext>
            </a:extLst>
          </p:cNvPr>
          <p:cNvSpPr txBox="1"/>
          <p:nvPr/>
        </p:nvSpPr>
        <p:spPr>
          <a:xfrm>
            <a:off x="10058688" y="3118874"/>
            <a:ext cx="653833" cy="369332"/>
          </a:xfrm>
          <a:prstGeom prst="rect">
            <a:avLst/>
          </a:prstGeom>
          <a:noFill/>
        </p:spPr>
        <p:txBody>
          <a:bodyPr wrap="none" rtlCol="0">
            <a:spAutoFit/>
          </a:bodyPr>
          <a:lstStyle/>
          <a:p>
            <a:r>
              <a:rPr lang="en-US" dirty="0"/>
              <a:t>work</a:t>
            </a:r>
            <a:endParaRPr lang="en-GB" dirty="0"/>
          </a:p>
        </p:txBody>
      </p:sp>
      <p:sp>
        <p:nvSpPr>
          <p:cNvPr id="9" name="Arrow: Down 8">
            <a:extLst>
              <a:ext uri="{FF2B5EF4-FFF2-40B4-BE49-F238E27FC236}">
                <a16:creationId xmlns:a16="http://schemas.microsoft.com/office/drawing/2014/main" id="{60E8C135-2738-47B5-9F1C-1C30D6C2E4AA}"/>
              </a:ext>
            </a:extLst>
          </p:cNvPr>
          <p:cNvSpPr/>
          <p:nvPr/>
        </p:nvSpPr>
        <p:spPr>
          <a:xfrm flipV="1">
            <a:off x="9258042" y="4118703"/>
            <a:ext cx="233082" cy="59167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921CFE7-33DB-4E01-BAF0-2ECB4BDCAD6E}"/>
              </a:ext>
            </a:extLst>
          </p:cNvPr>
          <p:cNvSpPr/>
          <p:nvPr/>
        </p:nvSpPr>
        <p:spPr>
          <a:xfrm>
            <a:off x="8522936" y="4729753"/>
            <a:ext cx="1730188" cy="591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Cold sink </a:t>
            </a:r>
            <a:endParaRPr lang="en-GB" dirty="0"/>
          </a:p>
        </p:txBody>
      </p:sp>
      <p:sp>
        <p:nvSpPr>
          <p:cNvPr id="11" name="TextBox 10">
            <a:extLst>
              <a:ext uri="{FF2B5EF4-FFF2-40B4-BE49-F238E27FC236}">
                <a16:creationId xmlns:a16="http://schemas.microsoft.com/office/drawing/2014/main" id="{9140B012-5BB3-4AC8-93EB-4745B9D405BA}"/>
              </a:ext>
            </a:extLst>
          </p:cNvPr>
          <p:cNvSpPr txBox="1"/>
          <p:nvPr/>
        </p:nvSpPr>
        <p:spPr>
          <a:xfrm>
            <a:off x="8420904" y="4222921"/>
            <a:ext cx="870238" cy="369332"/>
          </a:xfrm>
          <a:prstGeom prst="rect">
            <a:avLst/>
          </a:prstGeom>
          <a:noFill/>
        </p:spPr>
        <p:txBody>
          <a:bodyPr wrap="none" rtlCol="0">
            <a:spAutoFit/>
          </a:bodyPr>
          <a:lstStyle/>
          <a:p>
            <a:r>
              <a:rPr lang="en-US" dirty="0"/>
              <a:t>Heat q</a:t>
            </a:r>
            <a:r>
              <a:rPr lang="en-US" baseline="-25000" dirty="0"/>
              <a:t>c</a:t>
            </a:r>
            <a:endParaRPr lang="en-GB" dirty="0"/>
          </a:p>
        </p:txBody>
      </p:sp>
      <p:sp>
        <p:nvSpPr>
          <p:cNvPr id="12" name="TextBox 11">
            <a:extLst>
              <a:ext uri="{FF2B5EF4-FFF2-40B4-BE49-F238E27FC236}">
                <a16:creationId xmlns:a16="http://schemas.microsoft.com/office/drawing/2014/main" id="{7502E6F4-B895-4174-AD0E-AC6645536AD1}"/>
              </a:ext>
            </a:extLst>
          </p:cNvPr>
          <p:cNvSpPr txBox="1"/>
          <p:nvPr/>
        </p:nvSpPr>
        <p:spPr>
          <a:xfrm>
            <a:off x="10337487" y="1790147"/>
            <a:ext cx="447558" cy="461665"/>
          </a:xfrm>
          <a:prstGeom prst="rect">
            <a:avLst/>
          </a:prstGeom>
          <a:noFill/>
        </p:spPr>
        <p:txBody>
          <a:bodyPr wrap="none" rtlCol="0">
            <a:spAutoFit/>
          </a:bodyPr>
          <a:lstStyle/>
          <a:p>
            <a:r>
              <a:rPr lang="en-US" sz="2400" b="1" dirty="0"/>
              <a:t>T</a:t>
            </a:r>
            <a:r>
              <a:rPr lang="en-US" sz="2400" b="1" baseline="-25000" dirty="0"/>
              <a:t>h</a:t>
            </a:r>
            <a:endParaRPr lang="en-GB" sz="2400" b="1" dirty="0"/>
          </a:p>
        </p:txBody>
      </p:sp>
      <p:sp>
        <p:nvSpPr>
          <p:cNvPr id="13" name="TextBox 12">
            <a:extLst>
              <a:ext uri="{FF2B5EF4-FFF2-40B4-BE49-F238E27FC236}">
                <a16:creationId xmlns:a16="http://schemas.microsoft.com/office/drawing/2014/main" id="{9CF8F062-A434-4B01-8EE3-FB7D6268CEF1}"/>
              </a:ext>
            </a:extLst>
          </p:cNvPr>
          <p:cNvSpPr txBox="1"/>
          <p:nvPr/>
        </p:nvSpPr>
        <p:spPr>
          <a:xfrm>
            <a:off x="10317220" y="4744464"/>
            <a:ext cx="395301" cy="461665"/>
          </a:xfrm>
          <a:prstGeom prst="rect">
            <a:avLst/>
          </a:prstGeom>
          <a:noFill/>
        </p:spPr>
        <p:txBody>
          <a:bodyPr wrap="none" rtlCol="0">
            <a:spAutoFit/>
          </a:bodyPr>
          <a:lstStyle/>
          <a:p>
            <a:r>
              <a:rPr lang="en-US" sz="2400" b="1" dirty="0"/>
              <a:t>T</a:t>
            </a:r>
            <a:r>
              <a:rPr lang="en-US" sz="2400" b="1" baseline="-25000" dirty="0"/>
              <a:t>c</a:t>
            </a:r>
            <a:endParaRPr lang="en-GB" sz="2400" b="1" dirty="0"/>
          </a:p>
        </p:txBody>
      </p:sp>
    </p:spTree>
    <p:extLst>
      <p:ext uri="{BB962C8B-B14F-4D97-AF65-F5344CB8AC3E}">
        <p14:creationId xmlns:p14="http://schemas.microsoft.com/office/powerpoint/2010/main" val="26039913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C0319A5-7967-4BE8-BCC3-6388B0EB3F08}"/>
                  </a:ext>
                </a:extLst>
              </p:cNvPr>
              <p:cNvSpPr txBox="1"/>
              <p:nvPr/>
            </p:nvSpPr>
            <p:spPr>
              <a:xfrm>
                <a:off x="1296237" y="823965"/>
                <a:ext cx="9704843" cy="4212307"/>
              </a:xfrm>
              <a:prstGeom prst="rect">
                <a:avLst/>
              </a:prstGeom>
              <a:noFill/>
            </p:spPr>
            <p:txBody>
              <a:bodyPr wrap="square" rtlCol="0">
                <a:spAutoFit/>
              </a:bodyPr>
              <a:lstStyle/>
              <a:p>
                <a:r>
                  <a:rPr lang="en-US" sz="2400" dirty="0">
                    <a:solidFill>
                      <a:srgbClr val="00B050"/>
                    </a:solidFill>
                  </a:rPr>
                  <a:t>Efficiency of Refrigerators and Air Conditioner</a:t>
                </a:r>
              </a:p>
              <a:p>
                <a:endParaRPr lang="en-US" sz="2400" dirty="0"/>
              </a:p>
              <a:p>
                <a:r>
                  <a:rPr lang="en-US" sz="2400" dirty="0"/>
                  <a:t>the coefficient of performance (COF) of a refrigerator/ air conditioner:</a:t>
                </a:r>
              </a:p>
              <a:p>
                <a:endParaRPr lang="en-US" sz="2400" dirty="0"/>
              </a:p>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𝐶𝑂𝐹</m:t>
                      </m:r>
                      <m:r>
                        <a:rPr lang="en-US" sz="2400" b="0" i="1" smtClean="0">
                          <a:solidFill>
                            <a:srgbClr val="FF0000"/>
                          </a:solidFill>
                          <a:latin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𝑞</m:t>
                              </m:r>
                            </m:e>
                            <m:sub>
                              <m:r>
                                <a:rPr lang="en-US" sz="2400" b="0" i="1" smtClean="0">
                                  <a:solidFill>
                                    <a:srgbClr val="FF0000"/>
                                  </a:solidFill>
                                  <a:latin typeface="Cambria Math" panose="02040503050406030204" pitchFamily="18" charset="0"/>
                                </a:rPr>
                                <m:t>𝑐</m:t>
                              </m:r>
                            </m:sub>
                          </m:sSub>
                        </m:num>
                        <m:den>
                          <m:r>
                            <a:rPr lang="en-US" sz="2400" b="0" i="1" smtClean="0">
                              <a:solidFill>
                                <a:srgbClr val="FF0000"/>
                              </a:solidFill>
                              <a:latin typeface="Cambria Math" panose="02040503050406030204" pitchFamily="18" charset="0"/>
                            </a:rPr>
                            <m:t>𝑤</m:t>
                          </m:r>
                        </m:den>
                      </m:f>
                      <m:r>
                        <a:rPr lang="en-US" sz="2400" b="0" i="1" smtClean="0">
                          <a:solidFill>
                            <a:srgbClr val="FF0000"/>
                          </a:solidFill>
                          <a:latin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𝑞</m:t>
                              </m:r>
                            </m:e>
                            <m:sub>
                              <m:r>
                                <a:rPr lang="en-US" sz="2400" b="0" i="1" smtClean="0">
                                  <a:solidFill>
                                    <a:srgbClr val="FF0000"/>
                                  </a:solidFill>
                                  <a:latin typeface="Cambria Math" panose="02040503050406030204" pitchFamily="18" charset="0"/>
                                </a:rPr>
                                <m:t>𝑐</m:t>
                              </m:r>
                            </m:sub>
                          </m:sSub>
                        </m:num>
                        <m:den>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𝑞</m:t>
                              </m:r>
                            </m:e>
                            <m:sub>
                              <m:r>
                                <a:rPr lang="en-US" sz="2400" b="0" i="1" smtClean="0">
                                  <a:solidFill>
                                    <a:srgbClr val="FF0000"/>
                                  </a:solidFill>
                                  <a:latin typeface="Cambria Math" panose="02040503050406030204" pitchFamily="18" charset="0"/>
                                </a:rPr>
                                <m:t>h</m:t>
                              </m:r>
                            </m:sub>
                          </m:sSub>
                          <m:r>
                            <a:rPr lang="en-US" sz="2400" b="0" i="1" smtClean="0">
                              <a:solidFill>
                                <a:srgbClr val="FF0000"/>
                              </a:solidFill>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𝑞</m:t>
                              </m:r>
                            </m:e>
                            <m:sub>
                              <m:r>
                                <a:rPr lang="en-US" sz="2400" b="0" i="1" smtClean="0">
                                  <a:solidFill>
                                    <a:srgbClr val="FF0000"/>
                                  </a:solidFill>
                                  <a:latin typeface="Cambria Math" panose="02040503050406030204" pitchFamily="18" charset="0"/>
                                </a:rPr>
                                <m:t>𝑐</m:t>
                              </m:r>
                            </m:sub>
                          </m:sSub>
                        </m:den>
                      </m:f>
                      <m:r>
                        <a:rPr lang="en-US" sz="2400" b="0" i="1" smtClean="0">
                          <a:solidFill>
                            <a:srgbClr val="FF0000"/>
                          </a:solidFill>
                          <a:latin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𝑇</m:t>
                              </m:r>
                            </m:e>
                            <m:sub>
                              <m:r>
                                <a:rPr lang="en-US" sz="2400" b="0" i="1" smtClean="0">
                                  <a:solidFill>
                                    <a:srgbClr val="FF0000"/>
                                  </a:solidFill>
                                  <a:latin typeface="Cambria Math" panose="02040503050406030204" pitchFamily="18" charset="0"/>
                                </a:rPr>
                                <m:t>𝑐𝑜𝑙𝑑</m:t>
                              </m:r>
                            </m:sub>
                          </m:sSub>
                        </m:num>
                        <m:den>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𝑇</m:t>
                              </m:r>
                            </m:e>
                            <m:sub>
                              <m:r>
                                <a:rPr lang="en-US" sz="2400" b="0" i="1" smtClean="0">
                                  <a:solidFill>
                                    <a:srgbClr val="FF0000"/>
                                  </a:solidFill>
                                  <a:latin typeface="Cambria Math" panose="02040503050406030204" pitchFamily="18" charset="0"/>
                                </a:rPr>
                                <m:t>𝑠𝑢𝑟𝑟𝑜𝑢𝑛𝑑𝑖𝑛𝑔𝑠</m:t>
                              </m:r>
                            </m:sub>
                          </m:sSub>
                          <m:r>
                            <a:rPr lang="en-US" sz="2400" b="0" i="1" smtClean="0">
                              <a:solidFill>
                                <a:srgbClr val="FF0000"/>
                              </a:solidFill>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𝑇</m:t>
                              </m:r>
                            </m:e>
                            <m:sub>
                              <m:r>
                                <a:rPr lang="en-US" sz="2400" b="0" i="1" smtClean="0">
                                  <a:solidFill>
                                    <a:srgbClr val="FF0000"/>
                                  </a:solidFill>
                                  <a:latin typeface="Cambria Math" panose="02040503050406030204" pitchFamily="18" charset="0"/>
                                </a:rPr>
                                <m:t>𝑐𝑜𝑙𝑑</m:t>
                              </m:r>
                            </m:sub>
                          </m:sSub>
                        </m:den>
                      </m:f>
                    </m:oMath>
                  </m:oMathPara>
                </a14:m>
                <a:endParaRPr lang="en-GB" sz="2400" dirty="0"/>
              </a:p>
              <a:p>
                <a:endParaRPr lang="en-GB" sz="2400" dirty="0"/>
              </a:p>
              <a:p>
                <a:pPr>
                  <a:lnSpc>
                    <a:spcPct val="150000"/>
                  </a:lnSpc>
                </a:pPr>
                <a:r>
                  <a:rPr lang="en-GB" sz="2400" dirty="0"/>
                  <a:t>For instance, if the cold object is cold water at 0 </a:t>
                </a:r>
                <a14:m>
                  <m:oMath xmlns:m="http://schemas.openxmlformats.org/officeDocument/2006/math">
                    <m:r>
                      <a:rPr lang="en-GB" sz="2400" i="1" smtClean="0">
                        <a:latin typeface="Cambria Math" panose="02040503050406030204" pitchFamily="18" charset="0"/>
                        <a:ea typeface="Cambria Math" panose="02040503050406030204" pitchFamily="18" charset="0"/>
                      </a:rPr>
                      <m:t>℃</m:t>
                    </m:r>
                  </m:oMath>
                </a14:m>
                <a:r>
                  <a:rPr lang="en-GB" sz="2400" dirty="0"/>
                  <a:t> (273 K) and the refrigerator is in a room at 20 </a:t>
                </a:r>
                <a14:m>
                  <m:oMath xmlns:m="http://schemas.openxmlformats.org/officeDocument/2006/math">
                    <m:r>
                      <a:rPr lang="en-GB" sz="2400" i="1" smtClean="0">
                        <a:latin typeface="Cambria Math" panose="02040503050406030204" pitchFamily="18" charset="0"/>
                        <a:ea typeface="Cambria Math" panose="02040503050406030204" pitchFamily="18" charset="0"/>
                      </a:rPr>
                      <m:t>℃</m:t>
                    </m:r>
                  </m:oMath>
                </a14:m>
                <a:r>
                  <a:rPr lang="en-GB" sz="2400" dirty="0"/>
                  <a:t> (293 K), then the COF is 14.</a:t>
                </a:r>
              </a:p>
              <a:p>
                <a:endParaRPr lang="en-GB" sz="2400" dirty="0"/>
              </a:p>
            </p:txBody>
          </p:sp>
        </mc:Choice>
        <mc:Fallback xmlns="">
          <p:sp>
            <p:nvSpPr>
              <p:cNvPr id="2" name="TextBox 1">
                <a:extLst>
                  <a:ext uri="{FF2B5EF4-FFF2-40B4-BE49-F238E27FC236}">
                    <a16:creationId xmlns:a16="http://schemas.microsoft.com/office/drawing/2014/main" id="{DC0319A5-7967-4BE8-BCC3-6388B0EB3F08}"/>
                  </a:ext>
                </a:extLst>
              </p:cNvPr>
              <p:cNvSpPr txBox="1">
                <a:spLocks noRot="1" noChangeAspect="1" noMove="1" noResize="1" noEditPoints="1" noAdjustHandles="1" noChangeArrowheads="1" noChangeShapeType="1" noTextEdit="1"/>
              </p:cNvSpPr>
              <p:nvPr/>
            </p:nvSpPr>
            <p:spPr>
              <a:xfrm>
                <a:off x="1296237" y="823965"/>
                <a:ext cx="9704843" cy="4212307"/>
              </a:xfrm>
              <a:prstGeom prst="rect">
                <a:avLst/>
              </a:prstGeom>
              <a:blipFill>
                <a:blip r:embed="rId2"/>
                <a:stretch>
                  <a:fillRect l="-1005" t="-1158"/>
                </a:stretch>
              </a:blipFill>
            </p:spPr>
            <p:txBody>
              <a:bodyPr/>
              <a:lstStyle/>
              <a:p>
                <a:r>
                  <a:rPr lang="ar-SA">
                    <a:noFill/>
                  </a:rPr>
                  <a:t> </a:t>
                </a:r>
              </a:p>
            </p:txBody>
          </p:sp>
        </mc:Fallback>
      </mc:AlternateContent>
    </p:spTree>
    <p:extLst>
      <p:ext uri="{BB962C8B-B14F-4D97-AF65-F5344CB8AC3E}">
        <p14:creationId xmlns:p14="http://schemas.microsoft.com/office/powerpoint/2010/main" val="4133204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656CE6-DFE4-450C-991C-547A23887B2E}"/>
              </a:ext>
            </a:extLst>
          </p:cNvPr>
          <p:cNvSpPr/>
          <p:nvPr/>
        </p:nvSpPr>
        <p:spPr>
          <a:xfrm>
            <a:off x="1039906" y="641474"/>
            <a:ext cx="10354236" cy="5575052"/>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t>Second law of thermodynamics is the law of heat power and law of increased entropy, order to disorder, randomness.</a:t>
            </a:r>
          </a:p>
          <a:p>
            <a:pPr>
              <a:lnSpc>
                <a:spcPct val="150000"/>
              </a:lnSpc>
            </a:pPr>
            <a:endParaRPr lang="en-US" sz="2400" dirty="0"/>
          </a:p>
          <a:p>
            <a:pPr marL="342900" indent="-342900">
              <a:lnSpc>
                <a:spcPct val="150000"/>
              </a:lnSpc>
              <a:buFont typeface="Arial" panose="020B0604020202020204" pitchFamily="34" charset="0"/>
              <a:buChar char="•"/>
            </a:pPr>
            <a:r>
              <a:rPr lang="en-US" sz="2400" dirty="0"/>
              <a:t>This law states that whenever energy is transferred from one form to another form, entropy increase and energy decreases.</a:t>
            </a:r>
          </a:p>
          <a:p>
            <a:pPr marL="342900" indent="-342900">
              <a:lnSpc>
                <a:spcPct val="150000"/>
              </a:lnSpc>
              <a:buFont typeface="Arial" panose="020B0604020202020204" pitchFamily="34" charset="0"/>
              <a:buChar char="•"/>
            </a:pPr>
            <a:endParaRPr lang="en-US" sz="2400" dirty="0"/>
          </a:p>
          <a:p>
            <a:pPr marL="342900" indent="-342900">
              <a:lnSpc>
                <a:spcPct val="150000"/>
              </a:lnSpc>
              <a:buFont typeface="Arial" panose="020B0604020202020204" pitchFamily="34" charset="0"/>
              <a:buChar char="•"/>
            </a:pPr>
            <a:r>
              <a:rPr lang="en-US" sz="2400" dirty="0"/>
              <a:t>Another statement that the entropy of entire universe, as an isolated system, will always increase over time. </a:t>
            </a:r>
          </a:p>
          <a:p>
            <a:pPr marL="342900" indent="-342900">
              <a:lnSpc>
                <a:spcPct val="150000"/>
              </a:lnSpc>
              <a:buFont typeface="Arial" panose="020B0604020202020204" pitchFamily="34" charset="0"/>
              <a:buChar char="•"/>
            </a:pPr>
            <a:r>
              <a:rPr lang="en-US" sz="2400" dirty="0"/>
              <a:t>The second law also states that the changes in the entropy in the universe can never be negative.</a:t>
            </a:r>
            <a:endParaRPr lang="en-GB" sz="2400" dirty="0"/>
          </a:p>
        </p:txBody>
      </p:sp>
    </p:spTree>
    <p:extLst>
      <p:ext uri="{BB962C8B-B14F-4D97-AF65-F5344CB8AC3E}">
        <p14:creationId xmlns:p14="http://schemas.microsoft.com/office/powerpoint/2010/main" val="22939358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BC2FB0D-DB59-410A-B3DD-C99FD5B92901}"/>
                  </a:ext>
                </a:extLst>
              </p:cNvPr>
              <p:cNvSpPr txBox="1"/>
              <p:nvPr/>
            </p:nvSpPr>
            <p:spPr>
              <a:xfrm>
                <a:off x="906026" y="557124"/>
                <a:ext cx="10379947" cy="5755486"/>
              </a:xfrm>
              <a:prstGeom prst="rect">
                <a:avLst/>
              </a:prstGeom>
              <a:noFill/>
            </p:spPr>
            <p:txBody>
              <a:bodyPr wrap="square" rtlCol="0">
                <a:spAutoFit/>
              </a:bodyPr>
              <a:lstStyle/>
              <a:p>
                <a:r>
                  <a:rPr lang="en-US" sz="3200" b="1" dirty="0">
                    <a:solidFill>
                      <a:srgbClr val="0070C0"/>
                    </a:solidFill>
                  </a:rPr>
                  <a:t>5- Heat Pumps</a:t>
                </a:r>
              </a:p>
              <a:p>
                <a:endParaRPr lang="en-US" sz="2400" dirty="0"/>
              </a:p>
              <a:p>
                <a:r>
                  <a:rPr lang="en-US" sz="2400" dirty="0"/>
                  <a:t>In a heat pump the cold sink is the wintry outdoors, and the hot source is the inside of the house.</a:t>
                </a:r>
              </a:p>
              <a:p>
                <a:endParaRPr lang="en-US" sz="2400" dirty="0"/>
              </a:p>
              <a:p>
                <a:r>
                  <a:rPr lang="en-US" sz="2400" dirty="0">
                    <a:solidFill>
                      <a:srgbClr val="00B050"/>
                    </a:solidFill>
                  </a:rPr>
                  <a:t>Efficiency of Heat pumps</a:t>
                </a:r>
              </a:p>
              <a:p>
                <a:endParaRPr lang="en-GB" sz="2400" dirty="0"/>
              </a:p>
              <a:p>
                <a:r>
                  <a:rPr lang="en-US" sz="2400" dirty="0"/>
                  <a:t>the coefficient of performance (COF) of heat pumps</a:t>
                </a:r>
              </a:p>
              <a:p>
                <a:endParaRPr lang="en-US" sz="2400" dirty="0"/>
              </a:p>
              <a:p>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panose="02040503050406030204" pitchFamily="18" charset="0"/>
                        </a:rPr>
                        <m:t>𝐶𝑂𝐹</m:t>
                      </m:r>
                      <m:r>
                        <a:rPr lang="en-US" sz="2400" i="1">
                          <a:solidFill>
                            <a:srgbClr val="FF0000"/>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𝑞</m:t>
                              </m:r>
                            </m:e>
                            <m:sub>
                              <m:r>
                                <a:rPr lang="en-US" sz="2400" b="0" i="1" smtClean="0">
                                  <a:solidFill>
                                    <a:srgbClr val="FF0000"/>
                                  </a:solidFill>
                                  <a:latin typeface="Cambria Math" panose="02040503050406030204" pitchFamily="18" charset="0"/>
                                </a:rPr>
                                <m:t>h</m:t>
                              </m:r>
                            </m:sub>
                          </m:sSub>
                        </m:num>
                        <m:den>
                          <m:r>
                            <a:rPr lang="en-US" sz="2400" i="1">
                              <a:solidFill>
                                <a:srgbClr val="FF0000"/>
                              </a:solidFill>
                              <a:latin typeface="Cambria Math" panose="02040503050406030204" pitchFamily="18" charset="0"/>
                            </a:rPr>
                            <m:t>𝑤</m:t>
                          </m:r>
                        </m:den>
                      </m:f>
                      <m:r>
                        <a:rPr lang="en-US" sz="2400" i="1">
                          <a:solidFill>
                            <a:srgbClr val="FF0000"/>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𝑞</m:t>
                              </m:r>
                            </m:e>
                            <m:sub>
                              <m:r>
                                <a:rPr lang="en-US" sz="2400" b="0" i="1" smtClean="0">
                                  <a:solidFill>
                                    <a:srgbClr val="FF0000"/>
                                  </a:solidFill>
                                  <a:latin typeface="Cambria Math" panose="02040503050406030204" pitchFamily="18" charset="0"/>
                                </a:rPr>
                                <m:t>h</m:t>
                              </m:r>
                            </m:sub>
                          </m:sSub>
                        </m:num>
                        <m:den>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𝑞</m:t>
                              </m:r>
                            </m:e>
                            <m:sub>
                              <m:r>
                                <a:rPr lang="en-US" sz="2400" i="1">
                                  <a:solidFill>
                                    <a:srgbClr val="FF0000"/>
                                  </a:solidFill>
                                  <a:latin typeface="Cambria Math" panose="02040503050406030204" pitchFamily="18" charset="0"/>
                                </a:rPr>
                                <m:t>h</m:t>
                              </m:r>
                            </m:sub>
                          </m:sSub>
                          <m:r>
                            <a:rPr lang="en-US" sz="2400" i="1">
                              <a:solidFill>
                                <a:srgbClr val="FF0000"/>
                              </a:solidFill>
                              <a:latin typeface="Cambria Math" panose="02040503050406030204" pitchFamily="18" charset="0"/>
                            </a:rPr>
                            <m:t>−</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𝑞</m:t>
                              </m:r>
                            </m:e>
                            <m:sub>
                              <m:r>
                                <a:rPr lang="en-US" sz="2400" i="1">
                                  <a:solidFill>
                                    <a:srgbClr val="FF0000"/>
                                  </a:solidFill>
                                  <a:latin typeface="Cambria Math" panose="02040503050406030204" pitchFamily="18" charset="0"/>
                                </a:rPr>
                                <m:t>𝑐</m:t>
                              </m:r>
                            </m:sub>
                          </m:sSub>
                        </m:den>
                      </m:f>
                      <m:r>
                        <a:rPr lang="en-US" sz="2400" i="1">
                          <a:solidFill>
                            <a:srgbClr val="FF0000"/>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𝑇</m:t>
                              </m:r>
                            </m:e>
                            <m:sub>
                              <m:r>
                                <a:rPr lang="en-US" sz="2400" b="0" i="1" smtClean="0">
                                  <a:solidFill>
                                    <a:srgbClr val="FF0000"/>
                                  </a:solidFill>
                                  <a:latin typeface="Cambria Math" panose="02040503050406030204" pitchFamily="18" charset="0"/>
                                </a:rPr>
                                <m:t>𝑖𝑛𝑡𝑒𝑟𝑖𝑜𝑟</m:t>
                              </m:r>
                            </m:sub>
                          </m:sSub>
                        </m:num>
                        <m:den>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𝑇</m:t>
                              </m:r>
                            </m:e>
                            <m:sub>
                              <m:r>
                                <a:rPr lang="en-US" sz="2400" b="0" i="1" smtClean="0">
                                  <a:solidFill>
                                    <a:srgbClr val="FF0000"/>
                                  </a:solidFill>
                                  <a:latin typeface="Cambria Math" panose="02040503050406030204" pitchFamily="18" charset="0"/>
                                </a:rPr>
                                <m:t>𝑖𝑛𝑡𝑒𝑟𝑖𝑜𝑟</m:t>
                              </m:r>
                            </m:sub>
                          </m:sSub>
                          <m:r>
                            <a:rPr lang="en-US" sz="2400" i="1">
                              <a:solidFill>
                                <a:srgbClr val="FF0000"/>
                              </a:solidFill>
                              <a:latin typeface="Cambria Math" panose="02040503050406030204" pitchFamily="18" charset="0"/>
                            </a:rPr>
                            <m:t>−</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𝑇</m:t>
                              </m:r>
                            </m:e>
                            <m:sub>
                              <m:r>
                                <a:rPr lang="en-US" sz="2400" b="0" i="1" smtClean="0">
                                  <a:solidFill>
                                    <a:srgbClr val="FF0000"/>
                                  </a:solidFill>
                                  <a:latin typeface="Cambria Math" panose="02040503050406030204" pitchFamily="18" charset="0"/>
                                </a:rPr>
                                <m:t>𝑠𝑢𝑟𝑟𝑜𝑢𝑛𝑖𝑛𝑔𝑠</m:t>
                              </m:r>
                            </m:sub>
                          </m:sSub>
                        </m:den>
                      </m:f>
                    </m:oMath>
                  </m:oMathPara>
                </a14:m>
                <a:endParaRPr lang="en-US" sz="2400" dirty="0">
                  <a:solidFill>
                    <a:srgbClr val="FF0000"/>
                  </a:solidFill>
                </a:endParaRPr>
              </a:p>
              <a:p>
                <a:endParaRPr lang="en-US" sz="2400" dirty="0">
                  <a:solidFill>
                    <a:srgbClr val="FF0000"/>
                  </a:solidFill>
                </a:endParaRPr>
              </a:p>
              <a:p>
                <a:pPr>
                  <a:lnSpc>
                    <a:spcPct val="150000"/>
                  </a:lnSpc>
                </a:pPr>
                <a:r>
                  <a:rPr lang="en-GB" sz="2400" dirty="0"/>
                  <a:t>If the region to be heated is at 20 </a:t>
                </a:r>
                <a14:m>
                  <m:oMath xmlns:m="http://schemas.openxmlformats.org/officeDocument/2006/math">
                    <m:r>
                      <a:rPr lang="en-GB" sz="2400" i="1" smtClean="0">
                        <a:latin typeface="Cambria Math" panose="02040503050406030204" pitchFamily="18" charset="0"/>
                        <a:ea typeface="Cambria Math" panose="02040503050406030204" pitchFamily="18" charset="0"/>
                      </a:rPr>
                      <m:t>℃</m:t>
                    </m:r>
                  </m:oMath>
                </a14:m>
                <a:r>
                  <a:rPr lang="en-GB" sz="2400" dirty="0"/>
                  <a:t> (293 K) and the surroundings are at 0 </a:t>
                </a:r>
                <a14:m>
                  <m:oMath xmlns:m="http://schemas.openxmlformats.org/officeDocument/2006/math">
                    <m:r>
                      <a:rPr lang="en-GB" sz="2400" i="1" smtClean="0">
                        <a:latin typeface="Cambria Math" panose="02040503050406030204" pitchFamily="18" charset="0"/>
                        <a:ea typeface="Cambria Math" panose="02040503050406030204" pitchFamily="18" charset="0"/>
                      </a:rPr>
                      <m:t>℃</m:t>
                    </m:r>
                  </m:oMath>
                </a14:m>
                <a:r>
                  <a:rPr lang="en-GB" sz="2400" dirty="0"/>
                  <a:t> (273 K), the COP is 15.</a:t>
                </a:r>
              </a:p>
            </p:txBody>
          </p:sp>
        </mc:Choice>
        <mc:Fallback xmlns="">
          <p:sp>
            <p:nvSpPr>
              <p:cNvPr id="3" name="TextBox 2">
                <a:extLst>
                  <a:ext uri="{FF2B5EF4-FFF2-40B4-BE49-F238E27FC236}">
                    <a16:creationId xmlns:a16="http://schemas.microsoft.com/office/drawing/2014/main" id="{ABC2FB0D-DB59-410A-B3DD-C99FD5B92901}"/>
                  </a:ext>
                </a:extLst>
              </p:cNvPr>
              <p:cNvSpPr txBox="1">
                <a:spLocks noRot="1" noChangeAspect="1" noMove="1" noResize="1" noEditPoints="1" noAdjustHandles="1" noChangeArrowheads="1" noChangeShapeType="1" noTextEdit="1"/>
              </p:cNvSpPr>
              <p:nvPr/>
            </p:nvSpPr>
            <p:spPr>
              <a:xfrm>
                <a:off x="906026" y="557124"/>
                <a:ext cx="10379947" cy="5755486"/>
              </a:xfrm>
              <a:prstGeom prst="rect">
                <a:avLst/>
              </a:prstGeom>
              <a:blipFill>
                <a:blip r:embed="rId2"/>
                <a:stretch>
                  <a:fillRect l="-1528" t="-1376" r="-235" b="-1376"/>
                </a:stretch>
              </a:blipFill>
            </p:spPr>
            <p:txBody>
              <a:bodyPr/>
              <a:lstStyle/>
              <a:p>
                <a:r>
                  <a:rPr lang="ar-SA">
                    <a:noFill/>
                  </a:rPr>
                  <a:t> </a:t>
                </a:r>
              </a:p>
            </p:txBody>
          </p:sp>
        </mc:Fallback>
      </mc:AlternateContent>
    </p:spTree>
    <p:extLst>
      <p:ext uri="{BB962C8B-B14F-4D97-AF65-F5344CB8AC3E}">
        <p14:creationId xmlns:p14="http://schemas.microsoft.com/office/powerpoint/2010/main" val="7015308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42E45A2-6300-4DFE-95E2-36F2DA4CA1D9}"/>
                  </a:ext>
                </a:extLst>
              </p:cNvPr>
              <p:cNvSpPr txBox="1"/>
              <p:nvPr/>
            </p:nvSpPr>
            <p:spPr>
              <a:xfrm>
                <a:off x="800518" y="429685"/>
                <a:ext cx="10590963" cy="5998630"/>
              </a:xfrm>
              <a:prstGeom prst="rect">
                <a:avLst/>
              </a:prstGeom>
              <a:noFill/>
            </p:spPr>
            <p:txBody>
              <a:bodyPr wrap="square" rtlCol="0">
                <a:spAutoFit/>
              </a:bodyPr>
              <a:lstStyle/>
              <a:p>
                <a:pPr algn="just">
                  <a:lnSpc>
                    <a:spcPct val="150000"/>
                  </a:lnSpc>
                </a:pPr>
                <a:r>
                  <a:rPr lang="en-US" sz="2400" dirty="0">
                    <a:solidFill>
                      <a:srgbClr val="FF0000"/>
                    </a:solidFill>
                  </a:rPr>
                  <a:t>Solved Example</a:t>
                </a:r>
                <a:endParaRPr lang="en-US" sz="2400" dirty="0"/>
              </a:p>
              <a:p>
                <a:pPr algn="just">
                  <a:lnSpc>
                    <a:spcPct val="150000"/>
                  </a:lnSpc>
                </a:pPr>
                <a:r>
                  <a:rPr lang="en-GB" sz="2400" dirty="0"/>
                  <a:t>13- An ideal or Carnot heat pump is used to heat a house to a temperature </a:t>
                </a:r>
                <a:r>
                  <a:rPr lang="en-GB" sz="2400"/>
                  <a:t>of           T</a:t>
                </a:r>
                <a:r>
                  <a:rPr lang="en-GB" sz="2400" baseline="-25000"/>
                  <a:t>h</a:t>
                </a:r>
                <a:r>
                  <a:rPr lang="en-GB" sz="2400"/>
                  <a:t> </a:t>
                </a:r>
                <a:r>
                  <a:rPr lang="en-GB" sz="2400" dirty="0"/>
                  <a:t>= 294 K. How much work must be done by the pump to deliver </a:t>
                </a:r>
                <a:r>
                  <a:rPr lang="en-GB" sz="2400" dirty="0" err="1"/>
                  <a:t>q</a:t>
                </a:r>
                <a:r>
                  <a:rPr lang="en-GB" sz="2400" baseline="-25000" dirty="0" err="1"/>
                  <a:t>h</a:t>
                </a:r>
                <a:r>
                  <a:rPr lang="en-GB" sz="2400" dirty="0"/>
                  <a:t> = 3350 J of heat into the house when the outdoor temperature T</a:t>
                </a:r>
                <a:r>
                  <a:rPr lang="en-GB" sz="2400" baseline="-25000" dirty="0"/>
                  <a:t>c</a:t>
                </a:r>
                <a:r>
                  <a:rPr lang="en-GB" sz="2400" dirty="0"/>
                  <a:t> is (a) 273 K and (b) 252 K?</a:t>
                </a:r>
              </a:p>
              <a:p>
                <a:pPr algn="just">
                  <a:lnSpc>
                    <a:spcPct val="150000"/>
                  </a:lnSpc>
                </a:pPr>
                <a:endParaRPr lang="en-GB" sz="2400" dirty="0"/>
              </a:p>
              <a:p>
                <a:pPr algn="just">
                  <a:lnSpc>
                    <a:spcPct val="150000"/>
                  </a:lnSpc>
                </a:pPr>
                <a:r>
                  <a:rPr lang="en-GB" sz="2400" dirty="0">
                    <a:solidFill>
                      <a:srgbClr val="FF0000"/>
                    </a:solidFill>
                  </a:rPr>
                  <a:t>solution</a:t>
                </a:r>
              </a:p>
              <a:p>
                <a:pPr algn="just">
                  <a:lnSpc>
                    <a:spcPct val="150000"/>
                  </a:lnSpc>
                </a:pP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h</m:t>
                        </m:r>
                      </m:sub>
                    </m:sSub>
                    <m:r>
                      <a:rPr lang="en-US" sz="2400" b="0" i="1" smtClean="0">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𝑞</m:t>
                        </m:r>
                      </m:e>
                      <m:sub>
                        <m:r>
                          <a:rPr lang="en-US" sz="2400" b="0" i="1" smtClean="0">
                            <a:solidFill>
                              <a:srgbClr val="0070C0"/>
                            </a:solidFill>
                            <a:latin typeface="Cambria Math" panose="02040503050406030204" pitchFamily="18" charset="0"/>
                          </a:rPr>
                          <m:t>𝑐</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h</m:t>
                        </m:r>
                      </m:sub>
                    </m:sSub>
                    <m:r>
                      <a:rPr lang="en-US" sz="2400" b="0" i="1" smtClean="0">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𝑞</m:t>
                        </m:r>
                      </m:e>
                      <m:sub>
                        <m:r>
                          <a:rPr lang="en-US" sz="2400" b="0" i="1" smtClean="0">
                            <a:solidFill>
                              <a:srgbClr val="0070C0"/>
                            </a:solidFill>
                            <a:latin typeface="Cambria Math" panose="02040503050406030204" pitchFamily="18" charset="0"/>
                          </a:rPr>
                          <m:t>h</m:t>
                        </m:r>
                      </m:sub>
                    </m:sSub>
                    <m:d>
                      <m:dPr>
                        <m:ctrlPr>
                          <a:rPr lang="en-US" sz="2400" b="0" i="1" smtClean="0">
                            <a:solidFill>
                              <a:srgbClr val="0070C0"/>
                            </a:solidFill>
                            <a:latin typeface="Cambria Math" panose="02040503050406030204" pitchFamily="18" charset="0"/>
                          </a:rPr>
                        </m:ctrlPr>
                      </m:dPr>
                      <m:e>
                        <m:f>
                          <m:fPr>
                            <m:ctrlPr>
                              <a:rPr lang="en-US" sz="2400" i="1">
                                <a:solidFill>
                                  <a:srgbClr val="0070C0"/>
                                </a:solidFill>
                                <a:latin typeface="Cambria Math" panose="02040503050406030204" pitchFamily="18" charset="0"/>
                              </a:rPr>
                            </m:ctrlPr>
                          </m:fPr>
                          <m:num>
                            <m:sSub>
                              <m:sSubPr>
                                <m:ctrlPr>
                                  <a:rPr lang="en-US" sz="240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𝑐</m:t>
                                </m:r>
                              </m:sub>
                            </m:sSub>
                          </m:num>
                          <m:den>
                            <m:sSub>
                              <m:sSubPr>
                                <m:ctrlPr>
                                  <a:rPr lang="en-US" sz="240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𝑇</m:t>
                                </m:r>
                              </m:e>
                              <m:sub>
                                <m:r>
                                  <a:rPr lang="en-US" sz="2400" b="0" i="1" smtClean="0">
                                    <a:solidFill>
                                      <a:srgbClr val="0070C0"/>
                                    </a:solidFill>
                                    <a:latin typeface="Cambria Math" panose="02040503050406030204" pitchFamily="18" charset="0"/>
                                  </a:rPr>
                                  <m:t>h</m:t>
                                </m:r>
                              </m:sub>
                            </m:sSub>
                          </m:den>
                        </m:f>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h</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𝑐</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h</m:t>
                                </m:r>
                              </m:sub>
                            </m:sSub>
                          </m:den>
                        </m:f>
                      </m:e>
                    </m:d>
                  </m:oMath>
                </a14:m>
                <a:r>
                  <a:rPr lang="en-GB" sz="2400" dirty="0"/>
                  <a:t>        remember     </a:t>
                </a:r>
                <a14:m>
                  <m:oMath xmlns:m="http://schemas.openxmlformats.org/officeDocument/2006/math">
                    <m:f>
                      <m:fPr>
                        <m:ctrlPr>
                          <a:rPr lang="en-US" sz="2400" i="1">
                            <a:solidFill>
                              <a:srgbClr val="FF0000"/>
                            </a:solidFill>
                            <a:latin typeface="Cambria Math" panose="02040503050406030204" pitchFamily="18" charset="0"/>
                            <a:cs typeface="Arial" pitchFamily="34" charset="0"/>
                          </a:rPr>
                        </m:ctrlPr>
                      </m:fPr>
                      <m:num>
                        <m:sSub>
                          <m:sSubPr>
                            <m:ctrlPr>
                              <a:rPr lang="en-US" sz="2400" i="1">
                                <a:solidFill>
                                  <a:srgbClr val="FF0000"/>
                                </a:solidFill>
                                <a:latin typeface="Cambria Math" panose="02040503050406030204" pitchFamily="18" charset="0"/>
                                <a:cs typeface="Arial" pitchFamily="34" charset="0"/>
                              </a:rPr>
                            </m:ctrlPr>
                          </m:sSubPr>
                          <m:e>
                            <m:r>
                              <a:rPr lang="en-US" sz="2400" i="1">
                                <a:solidFill>
                                  <a:srgbClr val="FF0000"/>
                                </a:solidFill>
                                <a:latin typeface="Cambria Math" panose="02040503050406030204" pitchFamily="18" charset="0"/>
                                <a:cs typeface="Arial" pitchFamily="34" charset="0"/>
                              </a:rPr>
                              <m:t>𝑞</m:t>
                            </m:r>
                          </m:e>
                          <m:sub>
                            <m:r>
                              <a:rPr lang="en-US" sz="2400" i="1">
                                <a:solidFill>
                                  <a:srgbClr val="FF0000"/>
                                </a:solidFill>
                                <a:latin typeface="Cambria Math" panose="02040503050406030204" pitchFamily="18" charset="0"/>
                                <a:cs typeface="Arial" pitchFamily="34" charset="0"/>
                              </a:rPr>
                              <m:t>𝑐</m:t>
                            </m:r>
                          </m:sub>
                        </m:sSub>
                      </m:num>
                      <m:den>
                        <m:sSub>
                          <m:sSubPr>
                            <m:ctrlPr>
                              <a:rPr lang="en-US" sz="2400" i="1">
                                <a:solidFill>
                                  <a:srgbClr val="FF0000"/>
                                </a:solidFill>
                                <a:latin typeface="Cambria Math" panose="02040503050406030204" pitchFamily="18" charset="0"/>
                                <a:cs typeface="Arial" pitchFamily="34" charset="0"/>
                              </a:rPr>
                            </m:ctrlPr>
                          </m:sSubPr>
                          <m:e>
                            <m:r>
                              <a:rPr lang="en-US" sz="2400" i="1">
                                <a:solidFill>
                                  <a:srgbClr val="FF0000"/>
                                </a:solidFill>
                                <a:latin typeface="Cambria Math" panose="02040503050406030204" pitchFamily="18" charset="0"/>
                                <a:cs typeface="Arial" pitchFamily="34" charset="0"/>
                              </a:rPr>
                              <m:t>𝑞</m:t>
                            </m:r>
                          </m:e>
                          <m:sub>
                            <m:r>
                              <a:rPr lang="en-US" sz="2400" i="1">
                                <a:solidFill>
                                  <a:srgbClr val="FF0000"/>
                                </a:solidFill>
                                <a:latin typeface="Cambria Math" panose="02040503050406030204" pitchFamily="18" charset="0"/>
                                <a:cs typeface="Arial" pitchFamily="34" charset="0"/>
                              </a:rPr>
                              <m:t>h</m:t>
                            </m:r>
                          </m:sub>
                        </m:sSub>
                      </m:den>
                    </m:f>
                    <m:r>
                      <a:rPr lang="en-US" sz="2400" i="1">
                        <a:solidFill>
                          <a:srgbClr val="FF0000"/>
                        </a:solidFill>
                        <a:latin typeface="Cambria Math" panose="02040503050406030204" pitchFamily="18" charset="0"/>
                        <a:cs typeface="Arial" pitchFamily="34" charset="0"/>
                      </a:rPr>
                      <m:t>=</m:t>
                    </m:r>
                    <m:f>
                      <m:fPr>
                        <m:ctrlPr>
                          <a:rPr lang="en-US" sz="2400" i="1" dirty="0">
                            <a:solidFill>
                              <a:srgbClr val="FF0000"/>
                            </a:solidFill>
                            <a:latin typeface="Cambria Math" panose="02040503050406030204" pitchFamily="18" charset="0"/>
                          </a:rPr>
                        </m:ctrlPr>
                      </m:fPr>
                      <m:num>
                        <m:sSub>
                          <m:sSubPr>
                            <m:ctrlPr>
                              <a:rPr lang="en-US" sz="2400" i="1" dirty="0">
                                <a:solidFill>
                                  <a:srgbClr val="FF0000"/>
                                </a:solidFill>
                                <a:latin typeface="Cambria Math" panose="02040503050406030204" pitchFamily="18" charset="0"/>
                              </a:rPr>
                            </m:ctrlPr>
                          </m:sSubPr>
                          <m:e>
                            <m:r>
                              <a:rPr lang="en-US" sz="2400" i="1" dirty="0">
                                <a:solidFill>
                                  <a:srgbClr val="FF0000"/>
                                </a:solidFill>
                                <a:latin typeface="Cambria Math" panose="02040503050406030204" pitchFamily="18" charset="0"/>
                              </a:rPr>
                              <m:t>𝑇</m:t>
                            </m:r>
                          </m:e>
                          <m:sub>
                            <m:r>
                              <a:rPr lang="en-US" sz="2400" i="1" dirty="0">
                                <a:solidFill>
                                  <a:srgbClr val="FF0000"/>
                                </a:solidFill>
                                <a:latin typeface="Cambria Math" panose="02040503050406030204" pitchFamily="18" charset="0"/>
                              </a:rPr>
                              <m:t>𝑐</m:t>
                            </m:r>
                          </m:sub>
                        </m:sSub>
                      </m:num>
                      <m:den>
                        <m:sSub>
                          <m:sSubPr>
                            <m:ctrlPr>
                              <a:rPr lang="en-US" sz="2400" i="1" dirty="0">
                                <a:solidFill>
                                  <a:srgbClr val="FF0000"/>
                                </a:solidFill>
                                <a:latin typeface="Cambria Math" panose="02040503050406030204" pitchFamily="18" charset="0"/>
                              </a:rPr>
                            </m:ctrlPr>
                          </m:sSubPr>
                          <m:e>
                            <m:r>
                              <a:rPr lang="en-US" sz="2400" i="1" dirty="0">
                                <a:solidFill>
                                  <a:srgbClr val="FF0000"/>
                                </a:solidFill>
                                <a:latin typeface="Cambria Math" panose="02040503050406030204" pitchFamily="18" charset="0"/>
                              </a:rPr>
                              <m:t>𝑇</m:t>
                            </m:r>
                          </m:e>
                          <m:sub>
                            <m:r>
                              <a:rPr lang="en-US" sz="2400" i="1" dirty="0">
                                <a:solidFill>
                                  <a:srgbClr val="FF0000"/>
                                </a:solidFill>
                                <a:latin typeface="Cambria Math" panose="02040503050406030204" pitchFamily="18" charset="0"/>
                              </a:rPr>
                              <m:t>h</m:t>
                            </m:r>
                          </m:sub>
                        </m:sSub>
                      </m:den>
                    </m:f>
                  </m:oMath>
                </a14:m>
                <a:endParaRPr lang="en-GB" sz="2400" dirty="0"/>
              </a:p>
              <a:p>
                <a:pPr marL="457200" indent="-457200" algn="just">
                  <a:lnSpc>
                    <a:spcPct val="150000"/>
                  </a:lnSpc>
                  <a:buAutoNum type="alphaLcParenR"/>
                </a:pPr>
                <a14:m>
                  <m:oMath xmlns:m="http://schemas.openxmlformats.org/officeDocument/2006/math">
                    <m:r>
                      <m:rPr>
                        <m:sty m:val="p"/>
                      </m:rPr>
                      <a:rPr lang="en-US" sz="2400" i="0">
                        <a:latin typeface="Cambria Math" panose="02040503050406030204" pitchFamily="18" charset="0"/>
                      </a:rPr>
                      <m:t>w</m:t>
                    </m:r>
                    <m:r>
                      <a:rPr lang="en-US" sz="2400" i="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i="0">
                            <a:latin typeface="Cambria Math" panose="02040503050406030204" pitchFamily="18" charset="0"/>
                          </a:rPr>
                          <m:t>q</m:t>
                        </m:r>
                      </m:e>
                      <m:sub>
                        <m:r>
                          <m:rPr>
                            <m:sty m:val="p"/>
                          </m:rPr>
                          <a:rPr lang="en-US" sz="2400" i="0">
                            <a:latin typeface="Cambria Math" panose="02040503050406030204" pitchFamily="18" charset="0"/>
                          </a:rPr>
                          <m:t>h</m:t>
                        </m:r>
                      </m:sub>
                    </m:sSub>
                    <m:d>
                      <m:dPr>
                        <m:ctrlPr>
                          <a:rPr lang="en-US" sz="2400" i="1">
                            <a:latin typeface="Cambria Math" panose="02040503050406030204" pitchFamily="18" charset="0"/>
                          </a:rPr>
                        </m:ctrlPr>
                      </m:dPr>
                      <m:e>
                        <m:r>
                          <a:rPr lang="en-US" sz="2400" i="0">
                            <a:latin typeface="Cambria Math" panose="02040503050406030204" pitchFamily="18" charset="0"/>
                          </a:rPr>
                          <m:t>1−</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m:rPr>
                                    <m:sty m:val="p"/>
                                  </m:rPr>
                                  <a:rPr lang="en-US" sz="2400" i="0">
                                    <a:latin typeface="Cambria Math" panose="02040503050406030204" pitchFamily="18" charset="0"/>
                                  </a:rPr>
                                  <m:t>T</m:t>
                                </m:r>
                              </m:e>
                              <m:sub>
                                <m:r>
                                  <m:rPr>
                                    <m:sty m:val="p"/>
                                  </m:rPr>
                                  <a:rPr lang="en-US" sz="2400" i="0">
                                    <a:latin typeface="Cambria Math" panose="02040503050406030204" pitchFamily="18" charset="0"/>
                                  </a:rPr>
                                  <m:t>c</m:t>
                                </m:r>
                              </m:sub>
                            </m:sSub>
                          </m:num>
                          <m:den>
                            <m:sSub>
                              <m:sSubPr>
                                <m:ctrlPr>
                                  <a:rPr lang="en-US" sz="2400" i="1">
                                    <a:latin typeface="Cambria Math" panose="02040503050406030204" pitchFamily="18" charset="0"/>
                                  </a:rPr>
                                </m:ctrlPr>
                              </m:sSubPr>
                              <m:e>
                                <m:r>
                                  <m:rPr>
                                    <m:sty m:val="p"/>
                                  </m:rPr>
                                  <a:rPr lang="en-US" sz="2400" i="0">
                                    <a:latin typeface="Cambria Math" panose="02040503050406030204" pitchFamily="18" charset="0"/>
                                  </a:rPr>
                                  <m:t>T</m:t>
                                </m:r>
                              </m:e>
                              <m:sub>
                                <m:r>
                                  <m:rPr>
                                    <m:sty m:val="p"/>
                                  </m:rPr>
                                  <a:rPr lang="en-US" sz="2400" i="0">
                                    <a:latin typeface="Cambria Math" panose="02040503050406030204" pitchFamily="18" charset="0"/>
                                  </a:rPr>
                                  <m:t>h</m:t>
                                </m:r>
                              </m:sub>
                            </m:sSub>
                          </m:den>
                        </m:f>
                      </m:e>
                    </m:d>
                    <m:r>
                      <a:rPr lang="en-US" sz="2400" b="0" i="0" smtClean="0">
                        <a:latin typeface="Cambria Math" panose="02040503050406030204" pitchFamily="18" charset="0"/>
                      </a:rPr>
                      <m:t>=3350</m:t>
                    </m:r>
                    <m:r>
                      <a:rPr lang="en-US" sz="2400" b="0" i="0"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r>
                          <a:rPr lang="en-US" sz="2400" b="0" i="0" smtClean="0">
                            <a:latin typeface="Cambria Math" panose="02040503050406030204" pitchFamily="18" charset="0"/>
                            <a:ea typeface="Cambria Math" panose="02040503050406030204" pitchFamily="18" charset="0"/>
                          </a:rPr>
                          <m:t>1−</m:t>
                        </m:r>
                        <m:f>
                          <m:fPr>
                            <m:ctrlPr>
                              <a:rPr lang="en-US" sz="2400" b="0" i="1" smtClean="0">
                                <a:latin typeface="Cambria Math" panose="02040503050406030204" pitchFamily="18" charset="0"/>
                                <a:ea typeface="Cambria Math" panose="02040503050406030204" pitchFamily="18" charset="0"/>
                              </a:rPr>
                            </m:ctrlPr>
                          </m:fPr>
                          <m:num>
                            <m:r>
                              <a:rPr lang="en-US" sz="2400" b="0" i="0" smtClean="0">
                                <a:latin typeface="Cambria Math" panose="02040503050406030204" pitchFamily="18" charset="0"/>
                                <a:ea typeface="Cambria Math" panose="02040503050406030204" pitchFamily="18" charset="0"/>
                              </a:rPr>
                              <m:t>273</m:t>
                            </m:r>
                          </m:num>
                          <m:den>
                            <m:r>
                              <a:rPr lang="en-US" sz="2400" b="0" i="0" smtClean="0">
                                <a:latin typeface="Cambria Math" panose="02040503050406030204" pitchFamily="18" charset="0"/>
                                <a:ea typeface="Cambria Math" panose="02040503050406030204" pitchFamily="18" charset="0"/>
                              </a:rPr>
                              <m:t>294</m:t>
                            </m:r>
                          </m:den>
                        </m:f>
                      </m:e>
                    </m:d>
                    <m:r>
                      <a:rPr lang="en-US" sz="2400" b="0" i="0" smtClean="0">
                        <a:latin typeface="Cambria Math" panose="02040503050406030204" pitchFamily="18" charset="0"/>
                        <a:ea typeface="Cambria Math" panose="02040503050406030204" pitchFamily="18" charset="0"/>
                      </a:rPr>
                      <m:t>=240 </m:t>
                    </m:r>
                    <m:r>
                      <m:rPr>
                        <m:sty m:val="p"/>
                      </m:rPr>
                      <a:rPr lang="en-US" sz="2400" b="0" i="0" smtClean="0">
                        <a:latin typeface="Cambria Math" panose="02040503050406030204" pitchFamily="18" charset="0"/>
                        <a:ea typeface="Cambria Math" panose="02040503050406030204" pitchFamily="18" charset="0"/>
                      </a:rPr>
                      <m:t>J</m:t>
                    </m:r>
                  </m:oMath>
                </a14:m>
                <a:endParaRPr lang="en-US" sz="2400" b="0" dirty="0">
                  <a:ea typeface="Cambria Math" panose="02040503050406030204" pitchFamily="18" charset="0"/>
                </a:endParaRPr>
              </a:p>
              <a:p>
                <a:pPr marL="457200" indent="-457200" algn="just">
                  <a:lnSpc>
                    <a:spcPct val="150000"/>
                  </a:lnSpc>
                  <a:buFontTx/>
                  <a:buAutoNum type="alphaLcParenR"/>
                </a:pPr>
                <a:r>
                  <a:rPr lang="en-GB" sz="2400" dirty="0"/>
                  <a:t> </a:t>
                </a:r>
                <a14:m>
                  <m:oMath xmlns:m="http://schemas.openxmlformats.org/officeDocument/2006/math">
                    <m:r>
                      <m:rPr>
                        <m:sty m:val="p"/>
                      </m:rPr>
                      <a:rPr lang="en-US" sz="2400">
                        <a:latin typeface="Cambria Math" panose="02040503050406030204" pitchFamily="18" charset="0"/>
                      </a:rPr>
                      <m:t>w</m:t>
                    </m:r>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q</m:t>
                        </m:r>
                      </m:e>
                      <m:sub>
                        <m:r>
                          <m:rPr>
                            <m:sty m:val="p"/>
                          </m:rPr>
                          <a:rPr lang="en-US" sz="2400">
                            <a:latin typeface="Cambria Math" panose="02040503050406030204" pitchFamily="18" charset="0"/>
                          </a:rPr>
                          <m:t>h</m:t>
                        </m:r>
                      </m:sub>
                    </m:sSub>
                    <m:d>
                      <m:dPr>
                        <m:ctrlPr>
                          <a:rPr lang="en-US" sz="2400" i="1">
                            <a:latin typeface="Cambria Math" panose="02040503050406030204" pitchFamily="18" charset="0"/>
                          </a:rPr>
                        </m:ctrlPr>
                      </m:dPr>
                      <m:e>
                        <m:r>
                          <a:rPr lang="en-US" sz="2400">
                            <a:latin typeface="Cambria Math" panose="02040503050406030204" pitchFamily="18" charset="0"/>
                          </a:rPr>
                          <m:t>1−</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m:rPr>
                                    <m:sty m:val="p"/>
                                  </m:rPr>
                                  <a:rPr lang="en-US" sz="2400">
                                    <a:latin typeface="Cambria Math" panose="02040503050406030204" pitchFamily="18" charset="0"/>
                                  </a:rPr>
                                  <m:t>T</m:t>
                                </m:r>
                              </m:e>
                              <m:sub>
                                <m:r>
                                  <m:rPr>
                                    <m:sty m:val="p"/>
                                  </m:rPr>
                                  <a:rPr lang="en-US" sz="2400">
                                    <a:latin typeface="Cambria Math" panose="02040503050406030204" pitchFamily="18" charset="0"/>
                                  </a:rPr>
                                  <m:t>c</m:t>
                                </m:r>
                              </m:sub>
                            </m:sSub>
                          </m:num>
                          <m:den>
                            <m:sSub>
                              <m:sSubPr>
                                <m:ctrlPr>
                                  <a:rPr lang="en-US" sz="2400" i="1">
                                    <a:latin typeface="Cambria Math" panose="02040503050406030204" pitchFamily="18" charset="0"/>
                                  </a:rPr>
                                </m:ctrlPr>
                              </m:sSubPr>
                              <m:e>
                                <m:r>
                                  <m:rPr>
                                    <m:sty m:val="p"/>
                                  </m:rPr>
                                  <a:rPr lang="en-US" sz="2400">
                                    <a:latin typeface="Cambria Math" panose="02040503050406030204" pitchFamily="18" charset="0"/>
                                  </a:rPr>
                                  <m:t>T</m:t>
                                </m:r>
                              </m:e>
                              <m:sub>
                                <m:r>
                                  <m:rPr>
                                    <m:sty m:val="p"/>
                                  </m:rPr>
                                  <a:rPr lang="en-US" sz="2400">
                                    <a:latin typeface="Cambria Math" panose="02040503050406030204" pitchFamily="18" charset="0"/>
                                  </a:rPr>
                                  <m:t>h</m:t>
                                </m:r>
                              </m:sub>
                            </m:sSub>
                          </m:den>
                        </m:f>
                      </m:e>
                    </m:d>
                    <m:r>
                      <a:rPr lang="en-US" sz="2400">
                        <a:latin typeface="Cambria Math" panose="02040503050406030204" pitchFamily="18" charset="0"/>
                      </a:rPr>
                      <m:t>=3350</m:t>
                    </m:r>
                    <m:r>
                      <a:rPr lang="en-US" sz="2400">
                        <a:latin typeface="Cambria Math" panose="02040503050406030204" pitchFamily="18" charset="0"/>
                        <a:ea typeface="Cambria Math" panose="02040503050406030204" pitchFamily="18" charset="0"/>
                      </a:rPr>
                      <m:t>×</m:t>
                    </m:r>
                    <m:d>
                      <m:dPr>
                        <m:ctrlPr>
                          <a:rPr lang="en-US" sz="2400" i="1">
                            <a:latin typeface="Cambria Math" panose="02040503050406030204" pitchFamily="18" charset="0"/>
                            <a:ea typeface="Cambria Math" panose="02040503050406030204" pitchFamily="18" charset="0"/>
                          </a:rPr>
                        </m:ctrlPr>
                      </m:dPr>
                      <m:e>
                        <m:r>
                          <a:rPr lang="en-US" sz="2400">
                            <a:latin typeface="Cambria Math" panose="02040503050406030204" pitchFamily="18" charset="0"/>
                            <a:ea typeface="Cambria Math" panose="02040503050406030204" pitchFamily="18" charset="0"/>
                          </a:rPr>
                          <m:t>1−</m:t>
                        </m:r>
                        <m:f>
                          <m:fPr>
                            <m:ctrlPr>
                              <a:rPr lang="en-US" sz="2400" i="1">
                                <a:latin typeface="Cambria Math" panose="02040503050406030204" pitchFamily="18" charset="0"/>
                                <a:ea typeface="Cambria Math" panose="02040503050406030204" pitchFamily="18" charset="0"/>
                              </a:rPr>
                            </m:ctrlPr>
                          </m:fPr>
                          <m:num>
                            <m:r>
                              <a:rPr lang="en-US" sz="2400">
                                <a:latin typeface="Cambria Math" panose="02040503050406030204" pitchFamily="18" charset="0"/>
                                <a:ea typeface="Cambria Math" panose="02040503050406030204" pitchFamily="18" charset="0"/>
                              </a:rPr>
                              <m:t>2</m:t>
                            </m:r>
                            <m:r>
                              <a:rPr lang="en-US" sz="2400" b="0" i="0" smtClean="0">
                                <a:latin typeface="Cambria Math" panose="02040503050406030204" pitchFamily="18" charset="0"/>
                                <a:ea typeface="Cambria Math" panose="02040503050406030204" pitchFamily="18" charset="0"/>
                              </a:rPr>
                              <m:t>52</m:t>
                            </m:r>
                          </m:num>
                          <m:den>
                            <m:r>
                              <a:rPr lang="en-US" sz="2400">
                                <a:latin typeface="Cambria Math" panose="02040503050406030204" pitchFamily="18" charset="0"/>
                                <a:ea typeface="Cambria Math" panose="02040503050406030204" pitchFamily="18" charset="0"/>
                              </a:rPr>
                              <m:t>294</m:t>
                            </m:r>
                          </m:den>
                        </m:f>
                      </m:e>
                    </m:d>
                    <m:r>
                      <a:rPr lang="en-US" sz="2400">
                        <a:latin typeface="Cambria Math" panose="02040503050406030204" pitchFamily="18" charset="0"/>
                        <a:ea typeface="Cambria Math" panose="02040503050406030204" pitchFamily="18" charset="0"/>
                      </a:rPr>
                      <m:t>=</m:t>
                    </m:r>
                    <m:r>
                      <a:rPr lang="en-US" sz="2400" b="0" i="0" smtClean="0">
                        <a:latin typeface="Cambria Math" panose="02040503050406030204" pitchFamily="18" charset="0"/>
                        <a:ea typeface="Cambria Math" panose="02040503050406030204" pitchFamily="18" charset="0"/>
                      </a:rPr>
                      <m:t>479</m:t>
                    </m:r>
                    <m:r>
                      <a:rPr lang="en-US" sz="2400">
                        <a:latin typeface="Cambria Math" panose="02040503050406030204" pitchFamily="18" charset="0"/>
                        <a:ea typeface="Cambria Math" panose="02040503050406030204" pitchFamily="18" charset="0"/>
                      </a:rPr>
                      <m:t> </m:t>
                    </m:r>
                    <m:r>
                      <m:rPr>
                        <m:sty m:val="p"/>
                      </m:rPr>
                      <a:rPr lang="en-US" sz="2400">
                        <a:latin typeface="Cambria Math" panose="02040503050406030204" pitchFamily="18" charset="0"/>
                        <a:ea typeface="Cambria Math" panose="02040503050406030204" pitchFamily="18" charset="0"/>
                      </a:rPr>
                      <m:t>J</m:t>
                    </m:r>
                  </m:oMath>
                </a14:m>
                <a:endParaRPr lang="en-US" sz="2400" dirty="0">
                  <a:ea typeface="Cambria Math" panose="02040503050406030204" pitchFamily="18" charset="0"/>
                </a:endParaRPr>
              </a:p>
            </p:txBody>
          </p:sp>
        </mc:Choice>
        <mc:Fallback xmlns="">
          <p:sp>
            <p:nvSpPr>
              <p:cNvPr id="2" name="TextBox 1">
                <a:extLst>
                  <a:ext uri="{FF2B5EF4-FFF2-40B4-BE49-F238E27FC236}">
                    <a16:creationId xmlns:a16="http://schemas.microsoft.com/office/drawing/2014/main" id="{A42E45A2-6300-4DFE-95E2-36F2DA4CA1D9}"/>
                  </a:ext>
                </a:extLst>
              </p:cNvPr>
              <p:cNvSpPr txBox="1">
                <a:spLocks noRot="1" noChangeAspect="1" noMove="1" noResize="1" noEditPoints="1" noAdjustHandles="1" noChangeArrowheads="1" noChangeShapeType="1" noTextEdit="1"/>
              </p:cNvSpPr>
              <p:nvPr/>
            </p:nvSpPr>
            <p:spPr>
              <a:xfrm>
                <a:off x="800518" y="429685"/>
                <a:ext cx="10590963" cy="5998630"/>
              </a:xfrm>
              <a:prstGeom prst="rect">
                <a:avLst/>
              </a:prstGeom>
              <a:blipFill>
                <a:blip r:embed="rId2"/>
                <a:stretch>
                  <a:fillRect l="-921" r="-863"/>
                </a:stretch>
              </a:blipFill>
            </p:spPr>
            <p:txBody>
              <a:bodyPr/>
              <a:lstStyle/>
              <a:p>
                <a:r>
                  <a:rPr lang="en-GB">
                    <a:noFill/>
                  </a:rPr>
                  <a:t> </a:t>
                </a:r>
              </a:p>
            </p:txBody>
          </p:sp>
        </mc:Fallback>
      </mc:AlternateContent>
    </p:spTree>
    <p:extLst>
      <p:ext uri="{BB962C8B-B14F-4D97-AF65-F5344CB8AC3E}">
        <p14:creationId xmlns:p14="http://schemas.microsoft.com/office/powerpoint/2010/main" val="13916816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7E99C6-59D5-4A7B-AE6B-6E53D274323E}"/>
              </a:ext>
            </a:extLst>
          </p:cNvPr>
          <p:cNvSpPr/>
          <p:nvPr/>
        </p:nvSpPr>
        <p:spPr>
          <a:xfrm>
            <a:off x="1037492" y="593924"/>
            <a:ext cx="10117015" cy="2435731"/>
          </a:xfrm>
          <a:prstGeom prst="rect">
            <a:avLst/>
          </a:prstGeom>
        </p:spPr>
        <p:txBody>
          <a:bodyPr wrap="square">
            <a:spAutoFit/>
          </a:bodyPr>
          <a:lstStyle/>
          <a:p>
            <a:pPr algn="just">
              <a:lnSpc>
                <a:spcPct val="150000"/>
              </a:lnSpc>
              <a:spcBef>
                <a:spcPct val="50000"/>
              </a:spcBef>
            </a:pPr>
            <a:r>
              <a:rPr lang="en-US" altLang="zh-CN" sz="2400" dirty="0">
                <a:solidFill>
                  <a:srgbClr val="FF0000"/>
                </a:solidFill>
                <a:cs typeface="Times New Roman" pitchFamily="18" charset="0"/>
              </a:rPr>
              <a:t>Example</a:t>
            </a:r>
          </a:p>
          <a:p>
            <a:pPr algn="just">
              <a:lnSpc>
                <a:spcPct val="150000"/>
              </a:lnSpc>
              <a:spcBef>
                <a:spcPct val="50000"/>
              </a:spcBef>
            </a:pPr>
            <a:r>
              <a:rPr lang="en-US" altLang="zh-CN" sz="2400" dirty="0">
                <a:cs typeface="Times New Roman" pitchFamily="18" charset="0"/>
              </a:rPr>
              <a:t>14- Each drawing represents a hypothetical heat engine or a hypothetical heat pump and shows the corresponding heats and work. Only one is allowed in nature. Which is it?</a:t>
            </a:r>
          </a:p>
        </p:txBody>
      </p:sp>
      <p:pic>
        <p:nvPicPr>
          <p:cNvPr id="3" name="Picture 8">
            <a:extLst>
              <a:ext uri="{FF2B5EF4-FFF2-40B4-BE49-F238E27FC236}">
                <a16:creationId xmlns:a16="http://schemas.microsoft.com/office/drawing/2014/main" id="{32EE718F-B1C8-4C00-ADB3-559264294A4E}"/>
              </a:ext>
            </a:extLst>
          </p:cNvPr>
          <p:cNvPicPr>
            <a:picLocks noChangeAspect="1" noChangeArrowheads="1"/>
          </p:cNvPicPr>
          <p:nvPr/>
        </p:nvPicPr>
        <p:blipFill>
          <a:blip r:embed="rId2" cstate="print"/>
          <a:srcRect/>
          <a:stretch>
            <a:fillRect/>
          </a:stretch>
        </p:blipFill>
        <p:spPr>
          <a:xfrm>
            <a:off x="1638299" y="3463726"/>
            <a:ext cx="8915400" cy="2800350"/>
          </a:xfrm>
          <a:prstGeom prst="rect">
            <a:avLst/>
          </a:prstGeom>
          <a:noFill/>
          <a:ln/>
        </p:spPr>
      </p:pic>
    </p:spTree>
    <p:extLst>
      <p:ext uri="{BB962C8B-B14F-4D97-AF65-F5344CB8AC3E}">
        <p14:creationId xmlns:p14="http://schemas.microsoft.com/office/powerpoint/2010/main" val="2940952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81260D-3B00-434A-B83D-766166D48067}"/>
              </a:ext>
            </a:extLst>
          </p:cNvPr>
          <p:cNvSpPr txBox="1"/>
          <p:nvPr/>
        </p:nvSpPr>
        <p:spPr>
          <a:xfrm>
            <a:off x="1024932" y="763675"/>
            <a:ext cx="5071068" cy="5113387"/>
          </a:xfrm>
          <a:prstGeom prst="rect">
            <a:avLst/>
          </a:prstGeom>
          <a:noFill/>
        </p:spPr>
        <p:txBody>
          <a:bodyPr wrap="square" rtlCol="0">
            <a:spAutoFit/>
          </a:bodyPr>
          <a:lstStyle/>
          <a:p>
            <a:r>
              <a:rPr lang="en-US" sz="2400" dirty="0">
                <a:solidFill>
                  <a:srgbClr val="FF0000"/>
                </a:solidFill>
              </a:rPr>
              <a:t>Solved Example</a:t>
            </a:r>
          </a:p>
          <a:p>
            <a:r>
              <a:rPr lang="en-US" sz="2400" dirty="0">
                <a:solidFill>
                  <a:srgbClr val="FF0000"/>
                </a:solidFill>
              </a:rPr>
              <a:t>(The Entropy of the Universe Increases)</a:t>
            </a:r>
          </a:p>
          <a:p>
            <a:endParaRPr lang="en-US" dirty="0"/>
          </a:p>
          <a:p>
            <a:pPr algn="just">
              <a:lnSpc>
                <a:spcPct val="150000"/>
              </a:lnSpc>
              <a:spcBef>
                <a:spcPct val="50000"/>
              </a:spcBef>
            </a:pPr>
            <a:r>
              <a:rPr lang="en-US" altLang="zh-CN" sz="2400" dirty="0">
                <a:cs typeface="Times New Roman" pitchFamily="18" charset="0"/>
              </a:rPr>
              <a:t>15- 1200 J of heat flow spontaneously through a copper rod from a hot reservoir at 650 K to a cold reservoir at 350 K. Determine the amount by which this irreversible process changes the entropy of the universe, assuming that no other changes occur. </a:t>
            </a:r>
          </a:p>
        </p:txBody>
      </p:sp>
      <p:pic>
        <p:nvPicPr>
          <p:cNvPr id="3" name="Picture 7">
            <a:extLst>
              <a:ext uri="{FF2B5EF4-FFF2-40B4-BE49-F238E27FC236}">
                <a16:creationId xmlns:a16="http://schemas.microsoft.com/office/drawing/2014/main" id="{6E3664EF-F02B-4739-9F13-73184F881352}"/>
              </a:ext>
            </a:extLst>
          </p:cNvPr>
          <p:cNvPicPr>
            <a:picLocks noChangeAspect="1" noChangeArrowheads="1"/>
          </p:cNvPicPr>
          <p:nvPr/>
        </p:nvPicPr>
        <p:blipFill>
          <a:blip r:embed="rId2" cstate="print"/>
          <a:srcRect/>
          <a:stretch>
            <a:fillRect/>
          </a:stretch>
        </p:blipFill>
        <p:spPr>
          <a:xfrm>
            <a:off x="6773465" y="1841360"/>
            <a:ext cx="4319914" cy="3926393"/>
          </a:xfrm>
          <a:prstGeom prst="rect">
            <a:avLst/>
          </a:prstGeom>
          <a:noFill/>
          <a:ln/>
        </p:spPr>
      </p:pic>
    </p:spTree>
    <p:extLst>
      <p:ext uri="{BB962C8B-B14F-4D97-AF65-F5344CB8AC3E}">
        <p14:creationId xmlns:p14="http://schemas.microsoft.com/office/powerpoint/2010/main" val="3472169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74DE2CD-841A-4AA3-973A-956603EA19BF}"/>
                  </a:ext>
                </a:extLst>
              </p:cNvPr>
              <p:cNvSpPr txBox="1"/>
              <p:nvPr/>
            </p:nvSpPr>
            <p:spPr>
              <a:xfrm>
                <a:off x="1376624" y="1115367"/>
                <a:ext cx="8842550" cy="1524841"/>
              </a:xfrm>
              <a:prstGeom prst="rect">
                <a:avLst/>
              </a:prstGeom>
              <a:noFill/>
            </p:spPr>
            <p:txBody>
              <a:bodyPr wrap="square" rtlCol="0">
                <a:spAutoFit/>
              </a:bodyPr>
              <a:lstStyle/>
              <a:p>
                <a:r>
                  <a:rPr lang="en-US" sz="2400" dirty="0">
                    <a:solidFill>
                      <a:srgbClr val="FF0000"/>
                    </a:solidFill>
                  </a:rPr>
                  <a:t>Solution</a:t>
                </a:r>
              </a:p>
              <a:p>
                <a:endParaRPr lang="en-US" sz="2400" dirty="0"/>
              </a:p>
              <a:p>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𝑆</m:t>
                      </m:r>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1200</m:t>
                          </m:r>
                        </m:num>
                        <m:den>
                          <m:r>
                            <a:rPr lang="en-US" sz="2400" b="0" i="1" smtClean="0">
                              <a:latin typeface="Cambria Math" panose="02040503050406030204" pitchFamily="18" charset="0"/>
                              <a:ea typeface="Cambria Math" panose="02040503050406030204" pitchFamily="18" charset="0"/>
                            </a:rPr>
                            <m:t>650</m:t>
                          </m:r>
                        </m:den>
                      </m:f>
                      <m:r>
                        <a:rPr lang="en-US" sz="2400" b="0" i="1" smtClean="0">
                          <a:latin typeface="Cambria Math" panose="02040503050406030204" pitchFamily="18" charset="0"/>
                          <a:ea typeface="Cambria Math" panose="02040503050406030204" pitchFamily="18" charset="0"/>
                        </a:rPr>
                        <m:t>               +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1200</m:t>
                          </m:r>
                        </m:num>
                        <m:den>
                          <m:r>
                            <a:rPr lang="en-US" sz="2400" b="0" i="1" smtClean="0">
                              <a:latin typeface="Cambria Math" panose="02040503050406030204" pitchFamily="18" charset="0"/>
                              <a:ea typeface="Cambria Math" panose="02040503050406030204" pitchFamily="18" charset="0"/>
                            </a:rPr>
                            <m:t>350</m:t>
                          </m:r>
                        </m:den>
                      </m:f>
                      <m:r>
                        <a:rPr lang="en-US" sz="2400" b="0" i="1" smtClean="0">
                          <a:latin typeface="Cambria Math" panose="02040503050406030204" pitchFamily="18" charset="0"/>
                          <a:ea typeface="Cambria Math" panose="02040503050406030204" pitchFamily="18" charset="0"/>
                        </a:rPr>
                        <m:t>        =+1.6 </m:t>
                      </m:r>
                      <m:r>
                        <a:rPr lang="en-US" sz="2400" b="0" i="1" smtClean="0">
                          <a:latin typeface="Cambria Math" panose="02040503050406030204" pitchFamily="18" charset="0"/>
                          <a:ea typeface="Cambria Math" panose="02040503050406030204" pitchFamily="18" charset="0"/>
                        </a:rPr>
                        <m:t>𝐽</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𝐾</m:t>
                          </m:r>
                        </m:e>
                        <m:sup>
                          <m:r>
                            <a:rPr lang="en-US" sz="2400" b="0" i="1" smtClean="0">
                              <a:latin typeface="Cambria Math" panose="02040503050406030204" pitchFamily="18" charset="0"/>
                              <a:ea typeface="Cambria Math" panose="02040503050406030204" pitchFamily="18" charset="0"/>
                            </a:rPr>
                            <m:t>−1</m:t>
                          </m:r>
                        </m:sup>
                      </m:sSup>
                    </m:oMath>
                  </m:oMathPara>
                </a14:m>
                <a:endParaRPr lang="en-GB" sz="2400" dirty="0"/>
              </a:p>
            </p:txBody>
          </p:sp>
        </mc:Choice>
        <mc:Fallback xmlns="">
          <p:sp>
            <p:nvSpPr>
              <p:cNvPr id="2" name="TextBox 1">
                <a:extLst>
                  <a:ext uri="{FF2B5EF4-FFF2-40B4-BE49-F238E27FC236}">
                    <a16:creationId xmlns:a16="http://schemas.microsoft.com/office/drawing/2014/main" id="{D74DE2CD-841A-4AA3-973A-956603EA19BF}"/>
                  </a:ext>
                </a:extLst>
              </p:cNvPr>
              <p:cNvSpPr txBox="1">
                <a:spLocks noRot="1" noChangeAspect="1" noMove="1" noResize="1" noEditPoints="1" noAdjustHandles="1" noChangeArrowheads="1" noChangeShapeType="1" noTextEdit="1"/>
              </p:cNvSpPr>
              <p:nvPr/>
            </p:nvSpPr>
            <p:spPr>
              <a:xfrm>
                <a:off x="1376624" y="1115367"/>
                <a:ext cx="8842550" cy="1524841"/>
              </a:xfrm>
              <a:prstGeom prst="rect">
                <a:avLst/>
              </a:prstGeom>
              <a:blipFill>
                <a:blip r:embed="rId2"/>
                <a:stretch>
                  <a:fillRect l="-1103" t="-3200"/>
                </a:stretch>
              </a:blipFill>
            </p:spPr>
            <p:txBody>
              <a:bodyPr/>
              <a:lstStyle/>
              <a:p>
                <a:r>
                  <a:rPr lang="en-GB">
                    <a:noFill/>
                  </a:rPr>
                  <a:t> </a:t>
                </a:r>
              </a:p>
            </p:txBody>
          </p:sp>
        </mc:Fallback>
      </mc:AlternateContent>
      <p:sp>
        <p:nvSpPr>
          <p:cNvPr id="3" name="Left Brace 2">
            <a:extLst>
              <a:ext uri="{FF2B5EF4-FFF2-40B4-BE49-F238E27FC236}">
                <a16:creationId xmlns:a16="http://schemas.microsoft.com/office/drawing/2014/main" id="{54C0087E-96FC-4241-8CB7-79AAF836D609}"/>
              </a:ext>
            </a:extLst>
          </p:cNvPr>
          <p:cNvSpPr/>
          <p:nvPr/>
        </p:nvSpPr>
        <p:spPr>
          <a:xfrm rot="16200000">
            <a:off x="3637502" y="2184888"/>
            <a:ext cx="622997" cy="1524841"/>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4" name="Left Brace 3">
            <a:extLst>
              <a:ext uri="{FF2B5EF4-FFF2-40B4-BE49-F238E27FC236}">
                <a16:creationId xmlns:a16="http://schemas.microsoft.com/office/drawing/2014/main" id="{A3AEF622-DCB2-4161-B52F-8D06B14A1C1E}"/>
              </a:ext>
            </a:extLst>
          </p:cNvPr>
          <p:cNvSpPr/>
          <p:nvPr/>
        </p:nvSpPr>
        <p:spPr>
          <a:xfrm rot="16200000">
            <a:off x="6772589" y="2184889"/>
            <a:ext cx="622997" cy="1524841"/>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151707B1-EE53-4669-B26B-4E227CDD949A}"/>
              </a:ext>
            </a:extLst>
          </p:cNvPr>
          <p:cNvSpPr txBox="1"/>
          <p:nvPr/>
        </p:nvSpPr>
        <p:spPr>
          <a:xfrm>
            <a:off x="3075420" y="3429000"/>
            <a:ext cx="1747160" cy="1200329"/>
          </a:xfrm>
          <a:prstGeom prst="rect">
            <a:avLst/>
          </a:prstGeom>
          <a:noFill/>
        </p:spPr>
        <p:txBody>
          <a:bodyPr wrap="square" rtlCol="0">
            <a:spAutoFit/>
          </a:bodyPr>
          <a:lstStyle/>
          <a:p>
            <a:pPr algn="ctr"/>
            <a:r>
              <a:rPr lang="en-US" sz="2400" dirty="0"/>
              <a:t>Entropy lost by hot source</a:t>
            </a:r>
            <a:endParaRPr lang="en-GB" sz="2400" dirty="0"/>
          </a:p>
        </p:txBody>
      </p:sp>
      <p:sp>
        <p:nvSpPr>
          <p:cNvPr id="6" name="Rectangle 5">
            <a:extLst>
              <a:ext uri="{FF2B5EF4-FFF2-40B4-BE49-F238E27FC236}">
                <a16:creationId xmlns:a16="http://schemas.microsoft.com/office/drawing/2014/main" id="{44DAA53C-6CE8-428B-9DCA-DACF67D52AC4}"/>
              </a:ext>
            </a:extLst>
          </p:cNvPr>
          <p:cNvSpPr/>
          <p:nvPr/>
        </p:nvSpPr>
        <p:spPr>
          <a:xfrm>
            <a:off x="6222665" y="3429000"/>
            <a:ext cx="1722843" cy="1200329"/>
          </a:xfrm>
          <a:prstGeom prst="rect">
            <a:avLst/>
          </a:prstGeom>
        </p:spPr>
        <p:txBody>
          <a:bodyPr wrap="square">
            <a:spAutoFit/>
          </a:bodyPr>
          <a:lstStyle/>
          <a:p>
            <a:pPr algn="ctr"/>
            <a:r>
              <a:rPr lang="en-US" sz="2400" dirty="0"/>
              <a:t>Entropy gained by cold sink</a:t>
            </a:r>
            <a:endParaRPr lang="en-GB" sz="2400" dirty="0"/>
          </a:p>
        </p:txBody>
      </p:sp>
      <p:sp>
        <p:nvSpPr>
          <p:cNvPr id="7" name="Rectangle 6">
            <a:extLst>
              <a:ext uri="{FF2B5EF4-FFF2-40B4-BE49-F238E27FC236}">
                <a16:creationId xmlns:a16="http://schemas.microsoft.com/office/drawing/2014/main" id="{C6903A49-5C72-4565-96A9-8EBCAAD669D0}"/>
              </a:ext>
            </a:extLst>
          </p:cNvPr>
          <p:cNvSpPr/>
          <p:nvPr/>
        </p:nvSpPr>
        <p:spPr>
          <a:xfrm>
            <a:off x="2230322" y="5187288"/>
            <a:ext cx="8182689" cy="461665"/>
          </a:xfrm>
          <a:prstGeom prst="rect">
            <a:avLst/>
          </a:prstGeom>
        </p:spPr>
        <p:txBody>
          <a:bodyPr wrap="none">
            <a:spAutoFit/>
          </a:bodyPr>
          <a:lstStyle/>
          <a:p>
            <a:pPr>
              <a:spcBef>
                <a:spcPct val="50000"/>
              </a:spcBef>
            </a:pPr>
            <a:r>
              <a:rPr lang="en-US" altLang="zh-CN" sz="2400" dirty="0">
                <a:solidFill>
                  <a:srgbClr val="000066"/>
                </a:solidFill>
                <a:cs typeface="Times New Roman" pitchFamily="18" charset="0"/>
              </a:rPr>
              <a:t>Any irreversible process increases the entropy of the universe.</a:t>
            </a:r>
            <a:r>
              <a:rPr lang="en-US" altLang="zh-CN" sz="2400" dirty="0">
                <a:cs typeface="Times New Roman" pitchFamily="18" charset="0"/>
              </a:rPr>
              <a:t> </a:t>
            </a:r>
          </a:p>
        </p:txBody>
      </p:sp>
    </p:spTree>
    <p:extLst>
      <p:ext uri="{BB962C8B-B14F-4D97-AF65-F5344CB8AC3E}">
        <p14:creationId xmlns:p14="http://schemas.microsoft.com/office/powerpoint/2010/main" val="18130843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397D03A-E546-48B5-9D42-38FE9F9BA9B7}"/>
                  </a:ext>
                </a:extLst>
              </p:cNvPr>
              <p:cNvSpPr txBox="1"/>
              <p:nvPr/>
            </p:nvSpPr>
            <p:spPr>
              <a:xfrm>
                <a:off x="1089389" y="542611"/>
                <a:ext cx="10013221" cy="5670014"/>
              </a:xfrm>
              <a:prstGeom prst="rect">
                <a:avLst/>
              </a:prstGeom>
              <a:noFill/>
            </p:spPr>
            <p:txBody>
              <a:bodyPr wrap="square" rtlCol="0">
                <a:spAutoFit/>
              </a:bodyPr>
              <a:lstStyle/>
              <a:p>
                <a:pPr algn="just">
                  <a:lnSpc>
                    <a:spcPct val="150000"/>
                  </a:lnSpc>
                </a:pPr>
                <a:r>
                  <a:rPr lang="en-US" sz="2400" dirty="0">
                    <a:solidFill>
                      <a:srgbClr val="FF0000"/>
                    </a:solidFill>
                  </a:rPr>
                  <a:t>Solved Example</a:t>
                </a:r>
                <a:endParaRPr lang="en-US" sz="2400" dirty="0"/>
              </a:p>
              <a:p>
                <a:pPr algn="just">
                  <a:lnSpc>
                    <a:spcPct val="150000"/>
                  </a:lnSpc>
                </a:pPr>
                <a:r>
                  <a:rPr lang="en-US" sz="2400" dirty="0"/>
                  <a:t>16- A steam power plant produces 50 MW of net work while burning fuel to produce 150 MW of heat energy at the high temperature. Determine the cycle thermal efficiency and the heat rejected by the cycle to the surroundings.</a:t>
                </a:r>
              </a:p>
              <a:p>
                <a:pPr algn="just">
                  <a:lnSpc>
                    <a:spcPct val="150000"/>
                  </a:lnSpc>
                </a:pPr>
                <a:endParaRPr lang="en-GB" sz="2400" dirty="0"/>
              </a:p>
              <a:p>
                <a:pPr algn="just">
                  <a:lnSpc>
                    <a:spcPct val="150000"/>
                  </a:lnSpc>
                </a:pPr>
                <a:r>
                  <a:rPr lang="en-GB" sz="2400" dirty="0">
                    <a:solidFill>
                      <a:srgbClr val="FF0000"/>
                    </a:solidFill>
                  </a:rPr>
                  <a:t>Solution</a:t>
                </a:r>
              </a:p>
              <a:p>
                <a:pPr>
                  <a:lnSpc>
                    <a:spcPct val="150000"/>
                  </a:lnSpc>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rPr>
                        <m:t>𝑒</m:t>
                      </m:r>
                      <m:r>
                        <a:rPr lang="en-US" sz="2400" i="1" smtClean="0">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𝑤𝑜𝑟𝑘</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𝑑𝑜𝑛𝑒</m:t>
                          </m:r>
                        </m:num>
                        <m:den>
                          <m:r>
                            <a:rPr lang="en-US" sz="2400" i="1">
                              <a:solidFill>
                                <a:schemeClr val="tx1"/>
                              </a:solidFill>
                              <a:latin typeface="Cambria Math" panose="02040503050406030204" pitchFamily="18" charset="0"/>
                            </a:rPr>
                            <m:t>𝑖𝑛𝑝𝑢𝑡</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h</m:t>
                          </m:r>
                          <m:r>
                            <a:rPr lang="en-US" sz="2400" i="1">
                              <a:solidFill>
                                <a:schemeClr val="tx1"/>
                              </a:solidFill>
                              <a:latin typeface="Cambria Math" panose="02040503050406030204" pitchFamily="18" charset="0"/>
                            </a:rPr>
                            <m:t>𝑒𝑎𝑡</m:t>
                          </m:r>
                        </m:den>
                      </m:f>
                      <m:r>
                        <a:rPr lang="en-US" sz="2400" i="1">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𝑤</m:t>
                          </m:r>
                        </m:num>
                        <m:den>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𝑞</m:t>
                              </m:r>
                            </m:e>
                            <m:sub>
                              <m:r>
                                <a:rPr lang="en-US" sz="2400" i="1">
                                  <a:solidFill>
                                    <a:schemeClr val="tx1"/>
                                  </a:solidFill>
                                  <a:latin typeface="Cambria Math" panose="02040503050406030204" pitchFamily="18" charset="0"/>
                                </a:rPr>
                                <m:t>h</m:t>
                              </m:r>
                            </m:sub>
                          </m:sSub>
                        </m:den>
                      </m:f>
                      <m:r>
                        <a:rPr lang="en-US" sz="2400" b="0" i="0"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50</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𝑀𝑊</m:t>
                          </m:r>
                        </m:num>
                        <m:den>
                          <m:r>
                            <a:rPr lang="en-US" sz="2400" b="0" i="1" smtClean="0">
                              <a:solidFill>
                                <a:schemeClr val="tx1"/>
                              </a:solidFill>
                              <a:latin typeface="Cambria Math" panose="02040503050406030204" pitchFamily="18" charset="0"/>
                            </a:rPr>
                            <m:t>150</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𝑀𝑊</m:t>
                          </m:r>
                        </m:den>
                      </m:f>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0</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333</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𝑜𝑟</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33</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3</m:t>
                      </m:r>
                      <m:r>
                        <a:rPr lang="en-US" sz="2400" b="0" i="1" smtClean="0">
                          <a:solidFill>
                            <a:schemeClr val="tx1"/>
                          </a:solidFill>
                          <a:latin typeface="Cambria Math" panose="02040503050406030204" pitchFamily="18" charset="0"/>
                        </a:rPr>
                        <m:t>%</m:t>
                      </m:r>
                    </m:oMath>
                  </m:oMathPara>
                </a14:m>
                <a:endParaRPr lang="en-GB" sz="2400" dirty="0">
                  <a:solidFill>
                    <a:srgbClr val="FF0000"/>
                  </a:solidFill>
                </a:endParaRPr>
              </a:p>
              <a:p>
                <a:pPr>
                  <a:lnSpc>
                    <a:spcPct val="150000"/>
                  </a:lnSpc>
                </a:pPr>
                <a:endParaRPr lang="en-GB" sz="2400" dirty="0">
                  <a:solidFill>
                    <a:srgbClr val="FF0000"/>
                  </a:solidFill>
                </a:endParaRPr>
              </a:p>
              <a:p>
                <a:pPr>
                  <a:lnSpc>
                    <a:spcPct val="150000"/>
                  </a:lnSpc>
                </a:pPr>
                <a14:m>
                  <m:oMathPara xmlns:m="http://schemas.openxmlformats.org/officeDocument/2006/math">
                    <m:oMathParaPr>
                      <m:jc m:val="centerGroup"/>
                    </m:oMathParaPr>
                    <m:oMath xmlns:m="http://schemas.openxmlformats.org/officeDocument/2006/math">
                      <m:sSub>
                        <m:sSubPr>
                          <m:ctrlPr>
                            <a:rPr lang="en-GB"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𝑞</m:t>
                          </m:r>
                        </m:e>
                        <m:sub>
                          <m:r>
                            <a:rPr lang="en-US" sz="2400" b="0" i="1" smtClean="0">
                              <a:solidFill>
                                <a:schemeClr val="tx1"/>
                              </a:solidFill>
                              <a:latin typeface="Cambria Math" panose="02040503050406030204" pitchFamily="18" charset="0"/>
                            </a:rPr>
                            <m:t>𝑐</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𝑞</m:t>
                          </m:r>
                        </m:e>
                        <m:sub>
                          <m:r>
                            <a:rPr lang="en-US" sz="2400" b="0" i="1" smtClean="0">
                              <a:solidFill>
                                <a:schemeClr val="tx1"/>
                              </a:solidFill>
                              <a:latin typeface="Cambria Math" panose="02040503050406030204" pitchFamily="18" charset="0"/>
                            </a:rPr>
                            <m:t>h</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𝑤</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150</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50</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100</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𝑀𝑊</m:t>
                      </m:r>
                    </m:oMath>
                  </m:oMathPara>
                </a14:m>
                <a:endParaRPr lang="en-GB" sz="2400" dirty="0">
                  <a:solidFill>
                    <a:srgbClr val="FF0000"/>
                  </a:solidFill>
                </a:endParaRPr>
              </a:p>
            </p:txBody>
          </p:sp>
        </mc:Choice>
        <mc:Fallback xmlns="">
          <p:sp>
            <p:nvSpPr>
              <p:cNvPr id="2" name="TextBox 1">
                <a:extLst>
                  <a:ext uri="{FF2B5EF4-FFF2-40B4-BE49-F238E27FC236}">
                    <a16:creationId xmlns:a16="http://schemas.microsoft.com/office/drawing/2014/main" id="{E397D03A-E546-48B5-9D42-38FE9F9BA9B7}"/>
                  </a:ext>
                </a:extLst>
              </p:cNvPr>
              <p:cNvSpPr txBox="1">
                <a:spLocks noRot="1" noChangeAspect="1" noMove="1" noResize="1" noEditPoints="1" noAdjustHandles="1" noChangeArrowheads="1" noChangeShapeType="1" noTextEdit="1"/>
              </p:cNvSpPr>
              <p:nvPr/>
            </p:nvSpPr>
            <p:spPr>
              <a:xfrm>
                <a:off x="1089389" y="542611"/>
                <a:ext cx="10013221" cy="5670014"/>
              </a:xfrm>
              <a:prstGeom prst="rect">
                <a:avLst/>
              </a:prstGeom>
              <a:blipFill>
                <a:blip r:embed="rId2"/>
                <a:stretch>
                  <a:fillRect l="-974" r="-974"/>
                </a:stretch>
              </a:blipFill>
            </p:spPr>
            <p:txBody>
              <a:bodyPr/>
              <a:lstStyle/>
              <a:p>
                <a:r>
                  <a:rPr lang="en-GB">
                    <a:noFill/>
                  </a:rPr>
                  <a:t> </a:t>
                </a:r>
              </a:p>
            </p:txBody>
          </p:sp>
        </mc:Fallback>
      </mc:AlternateContent>
    </p:spTree>
    <p:extLst>
      <p:ext uri="{BB962C8B-B14F-4D97-AF65-F5344CB8AC3E}">
        <p14:creationId xmlns:p14="http://schemas.microsoft.com/office/powerpoint/2010/main" val="28731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486B49-AB8F-4A66-848F-D62541EB7C65}"/>
              </a:ext>
            </a:extLst>
          </p:cNvPr>
          <p:cNvSpPr txBox="1"/>
          <p:nvPr/>
        </p:nvSpPr>
        <p:spPr>
          <a:xfrm>
            <a:off x="1055076" y="641474"/>
            <a:ext cx="7154427" cy="5575052"/>
          </a:xfrm>
          <a:prstGeom prst="rect">
            <a:avLst/>
          </a:prstGeom>
          <a:noFill/>
        </p:spPr>
        <p:txBody>
          <a:bodyPr wrap="square" rtlCol="0">
            <a:spAutoFit/>
          </a:bodyPr>
          <a:lstStyle/>
          <a:p>
            <a:pPr algn="just" fontAlgn="auto">
              <a:lnSpc>
                <a:spcPct val="150000"/>
              </a:lnSpc>
              <a:spcBef>
                <a:spcPts val="0"/>
              </a:spcBef>
              <a:spcAft>
                <a:spcPts val="0"/>
              </a:spcAft>
              <a:defRPr/>
            </a:pPr>
            <a:r>
              <a:rPr lang="en-US" sz="2400" dirty="0">
                <a:solidFill>
                  <a:srgbClr val="FF0000"/>
                </a:solidFill>
              </a:rPr>
              <a:t>Solved Example</a:t>
            </a:r>
          </a:p>
          <a:p>
            <a:pPr algn="just" fontAlgn="auto">
              <a:lnSpc>
                <a:spcPct val="150000"/>
              </a:lnSpc>
              <a:spcBef>
                <a:spcPts val="0"/>
              </a:spcBef>
              <a:spcAft>
                <a:spcPts val="0"/>
              </a:spcAft>
              <a:defRPr/>
            </a:pPr>
            <a:endParaRPr lang="en-US" sz="2400" dirty="0"/>
          </a:p>
          <a:p>
            <a:pPr algn="just" fontAlgn="auto">
              <a:lnSpc>
                <a:spcPct val="150000"/>
              </a:lnSpc>
              <a:spcBef>
                <a:spcPts val="0"/>
              </a:spcBef>
              <a:spcAft>
                <a:spcPts val="0"/>
              </a:spcAft>
              <a:defRPr/>
            </a:pPr>
            <a:r>
              <a:rPr lang="en-US" sz="2400" dirty="0"/>
              <a:t>17- A Carnot heat engine receives 500 kJ of heat per cycle from a high-temperature </a:t>
            </a:r>
            <a:r>
              <a:rPr lang="en-US" sz="2400" dirty="0">
                <a:solidFill>
                  <a:srgbClr val="FF0000"/>
                </a:solidFill>
              </a:rPr>
              <a:t>hot source </a:t>
            </a:r>
            <a:r>
              <a:rPr lang="en-US" sz="2400" dirty="0"/>
              <a:t>at 652 </a:t>
            </a:r>
            <a:r>
              <a:rPr lang="en-US" sz="2400" dirty="0">
                <a:ea typeface="Yu Gothic UI Semilight" panose="020B0400000000000000" pitchFamily="34" charset="-128"/>
              </a:rPr>
              <a:t>℃</a:t>
            </a:r>
            <a:r>
              <a:rPr lang="en-US" sz="2400" dirty="0"/>
              <a:t> and rejects heat to a low-temperature </a:t>
            </a:r>
            <a:r>
              <a:rPr lang="en-US" sz="2400" dirty="0">
                <a:solidFill>
                  <a:srgbClr val="0070C0"/>
                </a:solidFill>
              </a:rPr>
              <a:t>cold sink </a:t>
            </a:r>
            <a:r>
              <a:rPr lang="en-US" sz="2400" dirty="0"/>
              <a:t>at 30 </a:t>
            </a:r>
            <a:r>
              <a:rPr lang="en-US" sz="2400" dirty="0">
                <a:ea typeface="Yu Gothic UI Semilight" panose="020B0400000000000000" pitchFamily="34" charset="-128"/>
              </a:rPr>
              <a:t>℃</a:t>
            </a:r>
            <a:r>
              <a:rPr lang="en-US" sz="2400" dirty="0"/>
              <a:t>. Determine :</a:t>
            </a:r>
          </a:p>
          <a:p>
            <a:pPr algn="just" fontAlgn="auto">
              <a:lnSpc>
                <a:spcPct val="150000"/>
              </a:lnSpc>
              <a:spcBef>
                <a:spcPts val="0"/>
              </a:spcBef>
              <a:spcAft>
                <a:spcPts val="0"/>
              </a:spcAft>
              <a:defRPr/>
            </a:pPr>
            <a:r>
              <a:rPr lang="en-US" sz="2400" dirty="0"/>
              <a:t>(a) The thermal efficiency of this Carnot engine.</a:t>
            </a:r>
          </a:p>
          <a:p>
            <a:pPr algn="just" fontAlgn="auto">
              <a:lnSpc>
                <a:spcPct val="150000"/>
              </a:lnSpc>
              <a:spcBef>
                <a:spcPts val="0"/>
              </a:spcBef>
              <a:spcAft>
                <a:spcPts val="0"/>
              </a:spcAft>
              <a:defRPr/>
            </a:pPr>
            <a:r>
              <a:rPr lang="en-US" sz="2400" dirty="0"/>
              <a:t>(b) The amount of heat rejected to the low-temperature cold sink.</a:t>
            </a:r>
          </a:p>
          <a:p>
            <a:pPr algn="just">
              <a:lnSpc>
                <a:spcPct val="150000"/>
              </a:lnSpc>
            </a:pPr>
            <a:endParaRPr lang="en-GB" sz="2400" dirty="0"/>
          </a:p>
        </p:txBody>
      </p:sp>
      <p:sp>
        <p:nvSpPr>
          <p:cNvPr id="3" name="Rectangle 2">
            <a:extLst>
              <a:ext uri="{FF2B5EF4-FFF2-40B4-BE49-F238E27FC236}">
                <a16:creationId xmlns:a16="http://schemas.microsoft.com/office/drawing/2014/main" id="{DC96320B-A1EE-4F0F-8349-D57293FDF094}"/>
              </a:ext>
            </a:extLst>
          </p:cNvPr>
          <p:cNvSpPr/>
          <p:nvPr/>
        </p:nvSpPr>
        <p:spPr>
          <a:xfrm>
            <a:off x="9101740" y="1729867"/>
            <a:ext cx="1730188" cy="591670"/>
          </a:xfrm>
          <a:prstGeom prst="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4" name="Oval 3">
            <a:extLst>
              <a:ext uri="{FF2B5EF4-FFF2-40B4-BE49-F238E27FC236}">
                <a16:creationId xmlns:a16="http://schemas.microsoft.com/office/drawing/2014/main" id="{0AB1D2F9-1598-473D-B83C-1D8232F6ADBF}"/>
              </a:ext>
            </a:extLst>
          </p:cNvPr>
          <p:cNvSpPr/>
          <p:nvPr/>
        </p:nvSpPr>
        <p:spPr>
          <a:xfrm>
            <a:off x="9393093" y="3175427"/>
            <a:ext cx="1147482" cy="1120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Engine</a:t>
            </a:r>
            <a:endParaRPr lang="en-GB" dirty="0"/>
          </a:p>
        </p:txBody>
      </p:sp>
      <p:sp>
        <p:nvSpPr>
          <p:cNvPr id="5" name="Arrow: Down 4">
            <a:extLst>
              <a:ext uri="{FF2B5EF4-FFF2-40B4-BE49-F238E27FC236}">
                <a16:creationId xmlns:a16="http://schemas.microsoft.com/office/drawing/2014/main" id="{9904A84C-7541-4354-A3A5-9FEFE13E8ED5}"/>
              </a:ext>
            </a:extLst>
          </p:cNvPr>
          <p:cNvSpPr/>
          <p:nvPr/>
        </p:nvSpPr>
        <p:spPr>
          <a:xfrm>
            <a:off x="9859258" y="2321537"/>
            <a:ext cx="233082" cy="8538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AB05AE65-21E7-49A6-88DC-84901A3E1E0A}"/>
              </a:ext>
            </a:extLst>
          </p:cNvPr>
          <p:cNvSpPr/>
          <p:nvPr/>
        </p:nvSpPr>
        <p:spPr>
          <a:xfrm>
            <a:off x="10540575" y="3726757"/>
            <a:ext cx="851648" cy="2330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DE9C289-0431-4C9E-B2AF-48FD24D4BF9C}"/>
              </a:ext>
            </a:extLst>
          </p:cNvPr>
          <p:cNvSpPr txBox="1"/>
          <p:nvPr/>
        </p:nvSpPr>
        <p:spPr>
          <a:xfrm>
            <a:off x="9001486" y="2510260"/>
            <a:ext cx="884666" cy="369332"/>
          </a:xfrm>
          <a:prstGeom prst="rect">
            <a:avLst/>
          </a:prstGeom>
          <a:noFill/>
        </p:spPr>
        <p:txBody>
          <a:bodyPr wrap="none" rtlCol="0">
            <a:spAutoFit/>
          </a:bodyPr>
          <a:lstStyle/>
          <a:p>
            <a:r>
              <a:rPr lang="en-US" dirty="0"/>
              <a:t>Heat </a:t>
            </a:r>
            <a:r>
              <a:rPr lang="en-US" dirty="0" err="1"/>
              <a:t>q</a:t>
            </a:r>
            <a:r>
              <a:rPr lang="en-US" baseline="-25000" dirty="0" err="1"/>
              <a:t>h</a:t>
            </a:r>
            <a:endParaRPr lang="en-GB" dirty="0"/>
          </a:p>
        </p:txBody>
      </p:sp>
      <p:sp>
        <p:nvSpPr>
          <p:cNvPr id="8" name="TextBox 7">
            <a:extLst>
              <a:ext uri="{FF2B5EF4-FFF2-40B4-BE49-F238E27FC236}">
                <a16:creationId xmlns:a16="http://schemas.microsoft.com/office/drawing/2014/main" id="{DDFB8C17-9C83-4981-8290-B3909AB8427C}"/>
              </a:ext>
            </a:extLst>
          </p:cNvPr>
          <p:cNvSpPr txBox="1"/>
          <p:nvPr/>
        </p:nvSpPr>
        <p:spPr>
          <a:xfrm>
            <a:off x="10639482" y="3357425"/>
            <a:ext cx="653833" cy="369332"/>
          </a:xfrm>
          <a:prstGeom prst="rect">
            <a:avLst/>
          </a:prstGeom>
          <a:noFill/>
        </p:spPr>
        <p:txBody>
          <a:bodyPr wrap="none" rtlCol="0">
            <a:spAutoFit/>
          </a:bodyPr>
          <a:lstStyle/>
          <a:p>
            <a:r>
              <a:rPr lang="en-US" dirty="0"/>
              <a:t>work</a:t>
            </a:r>
            <a:endParaRPr lang="en-GB" dirty="0"/>
          </a:p>
        </p:txBody>
      </p:sp>
      <p:sp>
        <p:nvSpPr>
          <p:cNvPr id="9" name="Arrow: Down 8">
            <a:extLst>
              <a:ext uri="{FF2B5EF4-FFF2-40B4-BE49-F238E27FC236}">
                <a16:creationId xmlns:a16="http://schemas.microsoft.com/office/drawing/2014/main" id="{82A320DD-3DA8-4FA2-98A3-1AA4C22AF113}"/>
              </a:ext>
            </a:extLst>
          </p:cNvPr>
          <p:cNvSpPr/>
          <p:nvPr/>
        </p:nvSpPr>
        <p:spPr>
          <a:xfrm>
            <a:off x="9859258" y="4323795"/>
            <a:ext cx="233082" cy="8538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351D242-C35A-4A41-9D80-B6A97E173D80}"/>
              </a:ext>
            </a:extLst>
          </p:cNvPr>
          <p:cNvSpPr/>
          <p:nvPr/>
        </p:nvSpPr>
        <p:spPr>
          <a:xfrm>
            <a:off x="9151046" y="5205464"/>
            <a:ext cx="1730188" cy="591670"/>
          </a:xfrm>
          <a:prstGeom prst="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1" name="TextBox 10">
            <a:extLst>
              <a:ext uri="{FF2B5EF4-FFF2-40B4-BE49-F238E27FC236}">
                <a16:creationId xmlns:a16="http://schemas.microsoft.com/office/drawing/2014/main" id="{76D40921-2457-412E-855D-40BFE2CE3BCE}"/>
              </a:ext>
            </a:extLst>
          </p:cNvPr>
          <p:cNvSpPr txBox="1"/>
          <p:nvPr/>
        </p:nvSpPr>
        <p:spPr>
          <a:xfrm>
            <a:off x="9042125" y="4462743"/>
            <a:ext cx="870238" cy="369332"/>
          </a:xfrm>
          <a:prstGeom prst="rect">
            <a:avLst/>
          </a:prstGeom>
          <a:noFill/>
        </p:spPr>
        <p:txBody>
          <a:bodyPr wrap="none" rtlCol="0">
            <a:spAutoFit/>
          </a:bodyPr>
          <a:lstStyle/>
          <a:p>
            <a:r>
              <a:rPr lang="en-US" dirty="0"/>
              <a:t>Heat q</a:t>
            </a:r>
            <a:r>
              <a:rPr lang="en-US" baseline="-25000" dirty="0"/>
              <a:t>c</a:t>
            </a:r>
            <a:endParaRPr lang="en-GB" dirty="0"/>
          </a:p>
        </p:txBody>
      </p:sp>
      <p:sp>
        <p:nvSpPr>
          <p:cNvPr id="12" name="TextBox 11">
            <a:extLst>
              <a:ext uri="{FF2B5EF4-FFF2-40B4-BE49-F238E27FC236}">
                <a16:creationId xmlns:a16="http://schemas.microsoft.com/office/drawing/2014/main" id="{7E7EF43C-125D-4CA0-8183-4C9F746A6C45}"/>
              </a:ext>
            </a:extLst>
          </p:cNvPr>
          <p:cNvSpPr txBox="1"/>
          <p:nvPr/>
        </p:nvSpPr>
        <p:spPr>
          <a:xfrm>
            <a:off x="9279593" y="1820992"/>
            <a:ext cx="1595309" cy="461665"/>
          </a:xfrm>
          <a:prstGeom prst="rect">
            <a:avLst/>
          </a:prstGeom>
          <a:noFill/>
        </p:spPr>
        <p:txBody>
          <a:bodyPr wrap="none" rtlCol="0">
            <a:spAutoFit/>
          </a:bodyPr>
          <a:lstStyle/>
          <a:p>
            <a:r>
              <a:rPr lang="en-US" sz="2400" dirty="0"/>
              <a:t>T</a:t>
            </a:r>
            <a:r>
              <a:rPr lang="en-US" sz="2400" baseline="-25000" dirty="0"/>
              <a:t>h </a:t>
            </a:r>
            <a:r>
              <a:rPr lang="en-US" sz="2400" dirty="0"/>
              <a:t>= 652 </a:t>
            </a:r>
            <a:r>
              <a:rPr lang="en-US" sz="2400" dirty="0">
                <a:ea typeface="Yu Gothic UI Semilight" panose="020B0400000000000000" pitchFamily="34" charset="-128"/>
              </a:rPr>
              <a:t>℃</a:t>
            </a:r>
            <a:r>
              <a:rPr lang="en-US" sz="2400" dirty="0"/>
              <a:t> </a:t>
            </a:r>
            <a:endParaRPr lang="en-GB" sz="2400" dirty="0"/>
          </a:p>
        </p:txBody>
      </p:sp>
      <p:sp>
        <p:nvSpPr>
          <p:cNvPr id="13" name="TextBox 12">
            <a:extLst>
              <a:ext uri="{FF2B5EF4-FFF2-40B4-BE49-F238E27FC236}">
                <a16:creationId xmlns:a16="http://schemas.microsoft.com/office/drawing/2014/main" id="{12E1BB26-3E2B-4F43-A285-4D48B4A022BF}"/>
              </a:ext>
            </a:extLst>
          </p:cNvPr>
          <p:cNvSpPr txBox="1"/>
          <p:nvPr/>
        </p:nvSpPr>
        <p:spPr>
          <a:xfrm>
            <a:off x="9354420" y="5309908"/>
            <a:ext cx="1323439" cy="461665"/>
          </a:xfrm>
          <a:prstGeom prst="rect">
            <a:avLst/>
          </a:prstGeom>
          <a:noFill/>
        </p:spPr>
        <p:txBody>
          <a:bodyPr wrap="none" rtlCol="0">
            <a:spAutoFit/>
          </a:bodyPr>
          <a:lstStyle/>
          <a:p>
            <a:r>
              <a:rPr lang="en-US" sz="2400" dirty="0"/>
              <a:t>T</a:t>
            </a:r>
            <a:r>
              <a:rPr lang="en-US" sz="2400" baseline="-25000" dirty="0"/>
              <a:t>c </a:t>
            </a:r>
            <a:r>
              <a:rPr lang="en-US" sz="2400" dirty="0"/>
              <a:t>= 30 </a:t>
            </a:r>
            <a:r>
              <a:rPr lang="en-US" sz="2400" dirty="0">
                <a:ea typeface="Yu Gothic UI Semilight" panose="020B0400000000000000" pitchFamily="34" charset="-128"/>
              </a:rPr>
              <a:t>℃</a:t>
            </a:r>
            <a:endParaRPr lang="en-GB" sz="2400" dirty="0"/>
          </a:p>
        </p:txBody>
      </p:sp>
    </p:spTree>
    <p:extLst>
      <p:ext uri="{BB962C8B-B14F-4D97-AF65-F5344CB8AC3E}">
        <p14:creationId xmlns:p14="http://schemas.microsoft.com/office/powerpoint/2010/main" val="15255284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83653B8-7B20-4477-AB6B-FFF0432142E2}"/>
                  </a:ext>
                </a:extLst>
              </p:cNvPr>
              <p:cNvSpPr txBox="1"/>
              <p:nvPr/>
            </p:nvSpPr>
            <p:spPr>
              <a:xfrm>
                <a:off x="1366576" y="994787"/>
                <a:ext cx="8832501" cy="4527137"/>
              </a:xfrm>
              <a:prstGeom prst="rect">
                <a:avLst/>
              </a:prstGeom>
              <a:noFill/>
            </p:spPr>
            <p:txBody>
              <a:bodyPr wrap="square" rtlCol="0">
                <a:spAutoFit/>
              </a:bodyPr>
              <a:lstStyle/>
              <a:p>
                <a:r>
                  <a:rPr lang="en-US" sz="2400" dirty="0">
                    <a:solidFill>
                      <a:srgbClr val="FF0000"/>
                    </a:solidFill>
                  </a:rPr>
                  <a:t>Solution</a:t>
                </a:r>
              </a:p>
              <a:p>
                <a:endParaRPr lang="en-US" sz="2400" i="1" dirty="0"/>
              </a:p>
              <a:p>
                <a:pPr marL="457200" indent="-457200">
                  <a:buAutoNum type="alphaLcParenR"/>
                </a:pPr>
                <a14:m>
                  <m:oMath xmlns:m="http://schemas.openxmlformats.org/officeDocument/2006/math">
                    <m:r>
                      <m:rPr>
                        <m:sty m:val="p"/>
                      </m:rPr>
                      <a:rPr lang="en-US" sz="2400" b="0" i="0" smtClean="0">
                        <a:latin typeface="Cambria Math" panose="02040503050406030204" pitchFamily="18" charset="0"/>
                      </a:rPr>
                      <m:t>e</m:t>
                    </m:r>
                    <m:r>
                      <a:rPr lang="en-US" sz="2400" b="0" i="0" smtClean="0">
                        <a:latin typeface="Cambria Math" panose="02040503050406030204" pitchFamily="18" charset="0"/>
                      </a:rPr>
                      <m:t>=</m:t>
                    </m:r>
                    <m:r>
                      <a:rPr lang="en-US" sz="2400" b="0" i="0" smtClean="0">
                        <a:latin typeface="Cambria Math" panose="02040503050406030204" pitchFamily="18" charset="0"/>
                      </a:rPr>
                      <m:t>1</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T</m:t>
                            </m:r>
                          </m:e>
                          <m:sub>
                            <m:r>
                              <m:rPr>
                                <m:sty m:val="p"/>
                              </m:rPr>
                              <a:rPr lang="en-US" sz="2400" b="0" i="0" smtClean="0">
                                <a:latin typeface="Cambria Math" panose="02040503050406030204" pitchFamily="18" charset="0"/>
                              </a:rPr>
                              <m:t>c</m:t>
                            </m:r>
                          </m:sub>
                        </m:sSub>
                      </m:num>
                      <m:den>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T</m:t>
                            </m:r>
                          </m:e>
                          <m:sub>
                            <m:r>
                              <m:rPr>
                                <m:sty m:val="p"/>
                              </m:rPr>
                              <a:rPr lang="en-US" sz="2400" b="0" i="0" smtClean="0">
                                <a:latin typeface="Cambria Math" panose="02040503050406030204" pitchFamily="18" charset="0"/>
                              </a:rPr>
                              <m:t>h</m:t>
                            </m:r>
                          </m:sub>
                        </m:sSub>
                      </m:den>
                    </m:f>
                    <m:r>
                      <a:rPr lang="en-US" sz="2400" b="0" i="0" smtClean="0">
                        <a:latin typeface="Cambria Math" panose="02040503050406030204" pitchFamily="18" charset="0"/>
                      </a:rPr>
                      <m:t>=</m:t>
                    </m:r>
                    <m:r>
                      <a:rPr lang="en-US" sz="2400" b="0" i="0" smtClean="0">
                        <a:latin typeface="Cambria Math" panose="02040503050406030204" pitchFamily="18" charset="0"/>
                      </a:rPr>
                      <m:t>1</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d>
                          <m:dPr>
                            <m:ctrlPr>
                              <a:rPr lang="en-US" sz="2400" b="0" i="1" smtClean="0">
                                <a:latin typeface="Cambria Math" panose="02040503050406030204" pitchFamily="18" charset="0"/>
                              </a:rPr>
                            </m:ctrlPr>
                          </m:dPr>
                          <m:e>
                            <m:r>
                              <a:rPr lang="en-US" sz="2400" b="0" i="0" smtClean="0">
                                <a:latin typeface="Cambria Math" panose="02040503050406030204" pitchFamily="18" charset="0"/>
                              </a:rPr>
                              <m:t>30</m:t>
                            </m:r>
                            <m:r>
                              <a:rPr lang="en-US" sz="2400" b="0" i="0" smtClean="0">
                                <a:latin typeface="Cambria Math" panose="02040503050406030204" pitchFamily="18" charset="0"/>
                              </a:rPr>
                              <m:t>+</m:t>
                            </m:r>
                            <m:r>
                              <a:rPr lang="en-US" sz="2400" b="0" i="0" smtClean="0">
                                <a:latin typeface="Cambria Math" panose="02040503050406030204" pitchFamily="18" charset="0"/>
                              </a:rPr>
                              <m:t>273</m:t>
                            </m:r>
                          </m:e>
                        </m:d>
                        <m:r>
                          <m:rPr>
                            <m:sty m:val="p"/>
                          </m:rPr>
                          <a:rPr lang="en-US" sz="2400" b="0" i="0" smtClean="0">
                            <a:latin typeface="Cambria Math" panose="02040503050406030204" pitchFamily="18" charset="0"/>
                          </a:rPr>
                          <m:t>K</m:t>
                        </m:r>
                      </m:num>
                      <m:den>
                        <m:d>
                          <m:dPr>
                            <m:ctrlPr>
                              <a:rPr lang="en-US" sz="2400" b="0" i="1" smtClean="0">
                                <a:latin typeface="Cambria Math" panose="02040503050406030204" pitchFamily="18" charset="0"/>
                              </a:rPr>
                            </m:ctrlPr>
                          </m:dPr>
                          <m:e>
                            <m:r>
                              <a:rPr lang="en-US" sz="2400" b="0" i="0" smtClean="0">
                                <a:latin typeface="Cambria Math" panose="02040503050406030204" pitchFamily="18" charset="0"/>
                              </a:rPr>
                              <m:t>652</m:t>
                            </m:r>
                            <m:r>
                              <a:rPr lang="en-US" sz="2400" b="0" i="0" smtClean="0">
                                <a:latin typeface="Cambria Math" panose="02040503050406030204" pitchFamily="18" charset="0"/>
                              </a:rPr>
                              <m:t>+</m:t>
                            </m:r>
                            <m:r>
                              <a:rPr lang="en-US" sz="2400" b="0" i="0" smtClean="0">
                                <a:latin typeface="Cambria Math" panose="02040503050406030204" pitchFamily="18" charset="0"/>
                              </a:rPr>
                              <m:t>273</m:t>
                            </m:r>
                          </m:e>
                        </m:d>
                        <m:r>
                          <m:rPr>
                            <m:sty m:val="p"/>
                          </m:rPr>
                          <a:rPr lang="en-US" sz="2400" b="0" i="0" smtClean="0">
                            <a:latin typeface="Cambria Math" panose="02040503050406030204" pitchFamily="18" charset="0"/>
                          </a:rPr>
                          <m:t>K</m:t>
                        </m:r>
                      </m:den>
                    </m:f>
                    <m:r>
                      <a:rPr lang="en-US" sz="2400" b="0" i="0" smtClean="0">
                        <a:latin typeface="Cambria Math" panose="02040503050406030204" pitchFamily="18" charset="0"/>
                      </a:rPr>
                      <m:t>=</m:t>
                    </m:r>
                    <m:r>
                      <a:rPr lang="en-US" sz="2400" b="0" i="0" smtClean="0">
                        <a:latin typeface="Cambria Math" panose="02040503050406030204" pitchFamily="18" charset="0"/>
                      </a:rPr>
                      <m:t>0</m:t>
                    </m:r>
                    <m:r>
                      <a:rPr lang="en-US" sz="2400" b="0" i="0" smtClean="0">
                        <a:latin typeface="Cambria Math" panose="02040503050406030204" pitchFamily="18" charset="0"/>
                      </a:rPr>
                      <m:t>.</m:t>
                    </m:r>
                    <m:r>
                      <a:rPr lang="en-US" sz="2400" b="0" i="0" smtClean="0">
                        <a:latin typeface="Cambria Math" panose="02040503050406030204" pitchFamily="18" charset="0"/>
                      </a:rPr>
                      <m:t>672</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or</m:t>
                    </m:r>
                    <m:r>
                      <a:rPr lang="en-US" sz="2400" b="0" i="0" smtClean="0">
                        <a:latin typeface="Cambria Math" panose="02040503050406030204" pitchFamily="18" charset="0"/>
                      </a:rPr>
                      <m:t> </m:t>
                    </m:r>
                    <m:r>
                      <a:rPr lang="en-US" sz="2400" b="0" i="0" smtClean="0">
                        <a:latin typeface="Cambria Math" panose="02040503050406030204" pitchFamily="18" charset="0"/>
                      </a:rPr>
                      <m:t>67</m:t>
                    </m:r>
                    <m:r>
                      <a:rPr lang="en-US" sz="2400" b="0" i="0" smtClean="0">
                        <a:latin typeface="Cambria Math" panose="02040503050406030204" pitchFamily="18" charset="0"/>
                      </a:rPr>
                      <m:t>.</m:t>
                    </m:r>
                    <m:r>
                      <a:rPr lang="en-US" sz="2400" b="0" i="0" smtClean="0">
                        <a:latin typeface="Cambria Math" panose="02040503050406030204" pitchFamily="18" charset="0"/>
                      </a:rPr>
                      <m:t>2</m:t>
                    </m:r>
                    <m:r>
                      <a:rPr lang="en-US" sz="2400" b="0" i="0" smtClean="0">
                        <a:latin typeface="Cambria Math" panose="02040503050406030204" pitchFamily="18" charset="0"/>
                      </a:rPr>
                      <m:t>%</m:t>
                    </m:r>
                  </m:oMath>
                </a14:m>
                <a:endParaRPr lang="en-US" sz="2400" b="0" dirty="0"/>
              </a:p>
              <a:p>
                <a:pPr marL="457200" indent="-457200">
                  <a:buAutoNum type="alphaLcParenR"/>
                </a:pPr>
                <a:endParaRPr lang="en-GB" sz="2400" i="1" dirty="0"/>
              </a:p>
              <a:p>
                <a:pPr marL="457200" indent="-457200">
                  <a:buAutoNum type="alphaLcParenR"/>
                </a:pPr>
                <a14:m>
                  <m:oMath xmlns:m="http://schemas.openxmlformats.org/officeDocument/2006/math">
                    <m:f>
                      <m:fPr>
                        <m:ctrlPr>
                          <a:rPr lang="en-GB" sz="2400" i="1" smtClean="0">
                            <a:solidFill>
                              <a:schemeClr val="tx1"/>
                            </a:solidFill>
                            <a:latin typeface="Cambria Math" panose="02040503050406030204" pitchFamily="18" charset="0"/>
                          </a:rPr>
                        </m:ctrlPr>
                      </m:fPr>
                      <m:num>
                        <m:sSub>
                          <m:sSubPr>
                            <m:ctrlPr>
                              <a:rPr lang="en-GB" sz="240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q</m:t>
                            </m:r>
                          </m:e>
                          <m:sub>
                            <m:r>
                              <m:rPr>
                                <m:sty m:val="p"/>
                              </m:rPr>
                              <a:rPr lang="en-US" sz="2400" b="0" i="0" smtClean="0">
                                <a:solidFill>
                                  <a:schemeClr val="tx1"/>
                                </a:solidFill>
                                <a:latin typeface="Cambria Math" panose="02040503050406030204" pitchFamily="18" charset="0"/>
                              </a:rPr>
                              <m:t>c</m:t>
                            </m:r>
                          </m:sub>
                        </m:sSub>
                      </m:num>
                      <m:den>
                        <m:sSub>
                          <m:sSubPr>
                            <m:ctrlPr>
                              <a:rPr lang="en-GB" sz="240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q</m:t>
                            </m:r>
                          </m:e>
                          <m:sub>
                            <m:r>
                              <m:rPr>
                                <m:sty m:val="p"/>
                              </m:rPr>
                              <a:rPr lang="en-US" sz="2400" b="0" i="0" smtClean="0">
                                <a:solidFill>
                                  <a:schemeClr val="tx1"/>
                                </a:solidFill>
                                <a:latin typeface="Cambria Math" panose="02040503050406030204" pitchFamily="18" charset="0"/>
                              </a:rPr>
                              <m:t>h</m:t>
                            </m:r>
                          </m:sub>
                        </m:sSub>
                      </m:den>
                    </m:f>
                    <m:r>
                      <a:rPr lang="en-US" sz="2400" b="0" i="0"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T</m:t>
                            </m:r>
                          </m:e>
                          <m:sub>
                            <m:r>
                              <m:rPr>
                                <m:sty m:val="p"/>
                              </m:rPr>
                              <a:rPr lang="en-US" sz="2400" b="0" i="0" smtClean="0">
                                <a:solidFill>
                                  <a:schemeClr val="tx1"/>
                                </a:solidFill>
                                <a:latin typeface="Cambria Math" panose="02040503050406030204" pitchFamily="18" charset="0"/>
                              </a:rPr>
                              <m:t>c</m:t>
                            </m:r>
                          </m:sub>
                        </m:sSub>
                      </m:num>
                      <m:den>
                        <m:sSub>
                          <m:sSubPr>
                            <m:ctrlPr>
                              <a:rPr lang="en-US" sz="2400" b="0" i="1" smtClean="0">
                                <a:solidFill>
                                  <a:schemeClr val="tx1"/>
                                </a:solidFill>
                                <a:latin typeface="Cambria Math" panose="02040503050406030204" pitchFamily="18" charset="0"/>
                              </a:rPr>
                            </m:ctrlPr>
                          </m:sSubPr>
                          <m:e>
                            <m:r>
                              <m:rPr>
                                <m:sty m:val="p"/>
                              </m:rPr>
                              <a:rPr lang="en-US" sz="2400" b="0" i="0" smtClean="0">
                                <a:solidFill>
                                  <a:schemeClr val="tx1"/>
                                </a:solidFill>
                                <a:latin typeface="Cambria Math" panose="02040503050406030204" pitchFamily="18" charset="0"/>
                              </a:rPr>
                              <m:t>T</m:t>
                            </m:r>
                          </m:e>
                          <m:sub>
                            <m:r>
                              <m:rPr>
                                <m:sty m:val="p"/>
                              </m:rPr>
                              <a:rPr lang="en-US" sz="2400" b="0" i="0" smtClean="0">
                                <a:solidFill>
                                  <a:schemeClr val="tx1"/>
                                </a:solidFill>
                                <a:latin typeface="Cambria Math" panose="02040503050406030204" pitchFamily="18" charset="0"/>
                              </a:rPr>
                              <m:t>h</m:t>
                            </m:r>
                          </m:sub>
                        </m:sSub>
                      </m:den>
                    </m:f>
                    <m:r>
                      <a:rPr lang="en-US" sz="2400" b="0" i="0" smtClean="0">
                        <a:solidFill>
                          <a:schemeClr val="tx1"/>
                        </a:solidFill>
                        <a:latin typeface="Cambria Math" panose="02040503050406030204" pitchFamily="18" charset="0"/>
                      </a:rPr>
                      <m:t> </m:t>
                    </m:r>
                  </m:oMath>
                </a14:m>
                <a:r>
                  <a:rPr lang="en-GB" sz="2400" dirty="0">
                    <a:solidFill>
                      <a:schemeClr val="tx1"/>
                    </a:solidFill>
                  </a:rPr>
                  <a:t>   </a:t>
                </a:r>
              </a:p>
              <a:p>
                <a:endParaRPr lang="en-GB" sz="2400" i="1" dirty="0"/>
              </a:p>
              <a:p>
                <a:r>
                  <a:rPr lang="en-GB" sz="2400" dirty="0"/>
                  <a:t> therefore       </a:t>
                </a:r>
                <a14:m>
                  <m:oMath xmlns:m="http://schemas.openxmlformats.org/officeDocument/2006/math">
                    <m:sSub>
                      <m:sSubPr>
                        <m:ctrlPr>
                          <a:rPr lang="en-GB" sz="2400" i="1" smtClean="0">
                            <a:solidFill>
                              <a:srgbClr val="0070C0"/>
                            </a:solidFill>
                            <a:latin typeface="Cambria Math" panose="02040503050406030204" pitchFamily="18" charset="0"/>
                          </a:rPr>
                        </m:ctrlPr>
                      </m:sSubPr>
                      <m:e>
                        <m:r>
                          <m:rPr>
                            <m:sty m:val="p"/>
                          </m:rPr>
                          <a:rPr lang="en-US" sz="2400" b="0" i="0" smtClean="0">
                            <a:solidFill>
                              <a:srgbClr val="0070C0"/>
                            </a:solidFill>
                            <a:latin typeface="Cambria Math" panose="02040503050406030204" pitchFamily="18" charset="0"/>
                          </a:rPr>
                          <m:t>q</m:t>
                        </m:r>
                      </m:e>
                      <m:sub>
                        <m:r>
                          <m:rPr>
                            <m:sty m:val="p"/>
                          </m:rPr>
                          <a:rPr lang="en-US" sz="2400" b="0" i="0" smtClean="0">
                            <a:solidFill>
                              <a:srgbClr val="0070C0"/>
                            </a:solidFill>
                            <a:latin typeface="Cambria Math" panose="02040503050406030204" pitchFamily="18" charset="0"/>
                          </a:rPr>
                          <m:t>c</m:t>
                        </m:r>
                      </m:sub>
                    </m:sSub>
                    <m:r>
                      <a:rPr lang="en-US" sz="2400" b="0" i="0"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m:rPr>
                            <m:sty m:val="p"/>
                          </m:rPr>
                          <a:rPr lang="en-US" sz="2400" b="0" i="0" smtClean="0">
                            <a:solidFill>
                              <a:srgbClr val="0070C0"/>
                            </a:solidFill>
                            <a:latin typeface="Cambria Math" panose="02040503050406030204" pitchFamily="18" charset="0"/>
                          </a:rPr>
                          <m:t>q</m:t>
                        </m:r>
                      </m:e>
                      <m:sub>
                        <m:r>
                          <m:rPr>
                            <m:sty m:val="p"/>
                          </m:rPr>
                          <a:rPr lang="en-US" sz="2400" b="0" i="0" smtClean="0">
                            <a:solidFill>
                              <a:srgbClr val="0070C0"/>
                            </a:solidFill>
                            <a:latin typeface="Cambria Math" panose="02040503050406030204" pitchFamily="18" charset="0"/>
                          </a:rPr>
                          <m:t>h</m:t>
                        </m:r>
                      </m:sub>
                    </m:sSub>
                    <m:d>
                      <m:dPr>
                        <m:ctrlPr>
                          <a:rPr lang="en-US" sz="2400" b="0" i="1" smtClean="0">
                            <a:solidFill>
                              <a:srgbClr val="0070C0"/>
                            </a:solidFill>
                            <a:latin typeface="Cambria Math" panose="02040503050406030204" pitchFamily="18" charset="0"/>
                          </a:rPr>
                        </m:ctrlPr>
                      </m:dPr>
                      <m:e>
                        <m:f>
                          <m:fPr>
                            <m:ctrlPr>
                              <a:rPr lang="en-US" sz="2400" i="1">
                                <a:solidFill>
                                  <a:srgbClr val="0070C0"/>
                                </a:solidFill>
                                <a:latin typeface="Cambria Math" panose="02040503050406030204" pitchFamily="18" charset="0"/>
                              </a:rPr>
                            </m:ctrlPr>
                          </m:fPr>
                          <m:num>
                            <m:sSub>
                              <m:sSubPr>
                                <m:ctrlPr>
                                  <a:rPr lang="en-US" sz="2400" i="1">
                                    <a:solidFill>
                                      <a:srgbClr val="0070C0"/>
                                    </a:solidFill>
                                    <a:latin typeface="Cambria Math" panose="02040503050406030204" pitchFamily="18" charset="0"/>
                                  </a:rPr>
                                </m:ctrlPr>
                              </m:sSubPr>
                              <m:e>
                                <m:r>
                                  <m:rPr>
                                    <m:sty m:val="p"/>
                                  </m:rPr>
                                  <a:rPr lang="en-US" sz="2400" i="0" smtClean="0">
                                    <a:solidFill>
                                      <a:srgbClr val="0070C0"/>
                                    </a:solidFill>
                                    <a:latin typeface="Cambria Math" panose="02040503050406030204" pitchFamily="18" charset="0"/>
                                  </a:rPr>
                                  <m:t>T</m:t>
                                </m:r>
                              </m:e>
                              <m:sub>
                                <m:r>
                                  <m:rPr>
                                    <m:sty m:val="p"/>
                                  </m:rPr>
                                  <a:rPr lang="en-US" sz="2400" i="0" smtClean="0">
                                    <a:solidFill>
                                      <a:srgbClr val="0070C0"/>
                                    </a:solidFill>
                                    <a:latin typeface="Cambria Math" panose="02040503050406030204" pitchFamily="18" charset="0"/>
                                  </a:rPr>
                                  <m:t>c</m:t>
                                </m:r>
                              </m:sub>
                            </m:sSub>
                          </m:num>
                          <m:den>
                            <m:sSub>
                              <m:sSubPr>
                                <m:ctrlPr>
                                  <a:rPr lang="en-US" sz="2400" i="1">
                                    <a:solidFill>
                                      <a:srgbClr val="0070C0"/>
                                    </a:solidFill>
                                    <a:latin typeface="Cambria Math" panose="02040503050406030204" pitchFamily="18" charset="0"/>
                                  </a:rPr>
                                </m:ctrlPr>
                              </m:sSubPr>
                              <m:e>
                                <m:r>
                                  <m:rPr>
                                    <m:sty m:val="p"/>
                                  </m:rPr>
                                  <a:rPr lang="en-US" sz="2400" i="0" smtClean="0">
                                    <a:solidFill>
                                      <a:srgbClr val="0070C0"/>
                                    </a:solidFill>
                                    <a:latin typeface="Cambria Math" panose="02040503050406030204" pitchFamily="18" charset="0"/>
                                  </a:rPr>
                                  <m:t>T</m:t>
                                </m:r>
                              </m:e>
                              <m:sub>
                                <m:r>
                                  <m:rPr>
                                    <m:sty m:val="p"/>
                                  </m:rPr>
                                  <a:rPr lang="en-US" sz="2400" i="0" smtClean="0">
                                    <a:solidFill>
                                      <a:srgbClr val="0070C0"/>
                                    </a:solidFill>
                                    <a:latin typeface="Cambria Math" panose="02040503050406030204" pitchFamily="18" charset="0"/>
                                  </a:rPr>
                                  <m:t>h</m:t>
                                </m:r>
                              </m:sub>
                            </m:sSub>
                          </m:den>
                        </m:f>
                      </m:e>
                    </m:d>
                  </m:oMath>
                </a14:m>
                <a:endParaRPr lang="en-US" sz="2400" b="0" dirty="0">
                  <a:latin typeface="Cambria Math" panose="02040503050406030204" pitchFamily="18" charset="0"/>
                </a:endParaRPr>
              </a:p>
              <a:p>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rPr>
                          </m:ctrlPr>
                        </m:sSubPr>
                        <m:e>
                          <m:r>
                            <a:rPr lang="en-US" sz="2400" i="1" smtClean="0">
                              <a:latin typeface="Cambria Math" panose="02040503050406030204" pitchFamily="18" charset="0"/>
                            </a:rPr>
                            <m:t>𝑞</m:t>
                          </m:r>
                        </m:e>
                        <m:sub>
                          <m:r>
                            <a:rPr lang="en-US" sz="2400" i="1" smtClean="0">
                              <a:latin typeface="Cambria Math" panose="02040503050406030204" pitchFamily="18" charset="0"/>
                            </a:rPr>
                            <m:t>𝑐</m:t>
                          </m:r>
                        </m:sub>
                      </m:sSub>
                      <m:r>
                        <a:rPr lang="en-US" sz="2400" i="1" smtClean="0">
                          <a:latin typeface="Cambria Math" panose="02040503050406030204" pitchFamily="18" charset="0"/>
                        </a:rPr>
                        <m:t>=</m:t>
                      </m:r>
                      <m:r>
                        <a:rPr lang="en-US" sz="2400" b="0" i="1" smtClean="0">
                          <a:latin typeface="Cambria Math" panose="02040503050406030204" pitchFamily="18" charset="0"/>
                        </a:rPr>
                        <m:t>500</m:t>
                      </m:r>
                      <m:r>
                        <a:rPr lang="en-US" sz="2400" b="0" i="1" smtClean="0">
                          <a:latin typeface="Cambria Math" panose="02040503050406030204" pitchFamily="18" charset="0"/>
                          <a:ea typeface="Cambria Math" panose="02040503050406030204" pitchFamily="18" charset="0"/>
                        </a:rPr>
                        <m:t>×</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smtClean="0">
                                  <a:latin typeface="Cambria Math" panose="02040503050406030204" pitchFamily="18" charset="0"/>
                                </a:rPr>
                                <m:t>30</m:t>
                              </m:r>
                              <m:r>
                                <a:rPr lang="en-US" sz="2400" i="1" smtClean="0">
                                  <a:latin typeface="Cambria Math" panose="02040503050406030204" pitchFamily="18" charset="0"/>
                                </a:rPr>
                                <m:t>+</m:t>
                              </m:r>
                              <m:r>
                                <a:rPr lang="en-US" sz="2400" i="1" smtClean="0">
                                  <a:latin typeface="Cambria Math" panose="02040503050406030204" pitchFamily="18" charset="0"/>
                                </a:rPr>
                                <m:t>273</m:t>
                              </m:r>
                            </m:num>
                            <m:den>
                              <m:r>
                                <a:rPr lang="en-US" sz="2400" i="1" smtClean="0">
                                  <a:latin typeface="Cambria Math" panose="02040503050406030204" pitchFamily="18" charset="0"/>
                                </a:rPr>
                                <m:t>652</m:t>
                              </m:r>
                              <m:r>
                                <a:rPr lang="en-US" sz="2400" i="1" smtClean="0">
                                  <a:latin typeface="Cambria Math" panose="02040503050406030204" pitchFamily="18" charset="0"/>
                                </a:rPr>
                                <m:t>+</m:t>
                              </m:r>
                              <m:r>
                                <a:rPr lang="en-US" sz="2400" i="1" smtClean="0">
                                  <a:latin typeface="Cambria Math" panose="02040503050406030204" pitchFamily="18" charset="0"/>
                                </a:rPr>
                                <m:t>273</m:t>
                              </m:r>
                            </m:den>
                          </m:f>
                        </m:e>
                      </m:d>
                      <m:r>
                        <a:rPr lang="en-US" sz="2400" b="0" i="1" smtClean="0">
                          <a:latin typeface="Cambria Math" panose="02040503050406030204" pitchFamily="18" charset="0"/>
                        </a:rPr>
                        <m:t>=</m:t>
                      </m:r>
                      <m:r>
                        <a:rPr lang="en-US" sz="2400" b="0" i="1" smtClean="0">
                          <a:latin typeface="Cambria Math" panose="02040503050406030204" pitchFamily="18" charset="0"/>
                        </a:rPr>
                        <m:t>164</m:t>
                      </m:r>
                      <m:r>
                        <a:rPr lang="en-US" sz="2400" b="0" i="1" smtClean="0">
                          <a:latin typeface="Cambria Math" panose="02040503050406030204" pitchFamily="18" charset="0"/>
                        </a:rPr>
                        <m:t> </m:t>
                      </m:r>
                      <m:r>
                        <a:rPr lang="en-US" sz="2400" b="0" i="1" smtClean="0">
                          <a:latin typeface="Cambria Math" panose="02040503050406030204" pitchFamily="18" charset="0"/>
                        </a:rPr>
                        <m:t>𝑘𝐽</m:t>
                      </m:r>
                    </m:oMath>
                  </m:oMathPara>
                </a14:m>
                <a:endParaRPr lang="en-GB" sz="2400" i="1" dirty="0"/>
              </a:p>
            </p:txBody>
          </p:sp>
        </mc:Choice>
        <mc:Fallback xmlns="">
          <p:sp>
            <p:nvSpPr>
              <p:cNvPr id="2" name="TextBox 1">
                <a:extLst>
                  <a:ext uri="{FF2B5EF4-FFF2-40B4-BE49-F238E27FC236}">
                    <a16:creationId xmlns:a16="http://schemas.microsoft.com/office/drawing/2014/main" id="{E83653B8-7B20-4477-AB6B-FFF0432142E2}"/>
                  </a:ext>
                </a:extLst>
              </p:cNvPr>
              <p:cNvSpPr txBox="1">
                <a:spLocks noRot="1" noChangeAspect="1" noMove="1" noResize="1" noEditPoints="1" noAdjustHandles="1" noChangeArrowheads="1" noChangeShapeType="1" noTextEdit="1"/>
              </p:cNvSpPr>
              <p:nvPr/>
            </p:nvSpPr>
            <p:spPr>
              <a:xfrm>
                <a:off x="1366576" y="994787"/>
                <a:ext cx="8832501" cy="4527137"/>
              </a:xfrm>
              <a:prstGeom prst="rect">
                <a:avLst/>
              </a:prstGeom>
              <a:blipFill>
                <a:blip r:embed="rId2"/>
                <a:stretch>
                  <a:fillRect l="-1035" t="-1077"/>
                </a:stretch>
              </a:blipFill>
            </p:spPr>
            <p:txBody>
              <a:bodyPr/>
              <a:lstStyle/>
              <a:p>
                <a:r>
                  <a:rPr lang="en-GB">
                    <a:noFill/>
                  </a:rPr>
                  <a:t> </a:t>
                </a:r>
              </a:p>
            </p:txBody>
          </p:sp>
        </mc:Fallback>
      </mc:AlternateContent>
    </p:spTree>
    <p:extLst>
      <p:ext uri="{BB962C8B-B14F-4D97-AF65-F5344CB8AC3E}">
        <p14:creationId xmlns:p14="http://schemas.microsoft.com/office/powerpoint/2010/main" val="19699409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3B36E49-AD63-48A7-9ADA-63A31083235F}"/>
                  </a:ext>
                </a:extLst>
              </p:cNvPr>
              <p:cNvSpPr txBox="1"/>
              <p:nvPr/>
            </p:nvSpPr>
            <p:spPr>
              <a:xfrm>
                <a:off x="1140643" y="684915"/>
                <a:ext cx="10232796" cy="5488169"/>
              </a:xfrm>
              <a:prstGeom prst="rect">
                <a:avLst/>
              </a:prstGeom>
              <a:noFill/>
            </p:spPr>
            <p:txBody>
              <a:bodyPr wrap="square" rtlCol="0">
                <a:spAutoFit/>
              </a:bodyPr>
              <a:lstStyle/>
              <a:p>
                <a:pPr algn="just"/>
                <a:r>
                  <a:rPr lang="en-US" sz="2400" dirty="0">
                    <a:solidFill>
                      <a:srgbClr val="FF0000"/>
                    </a:solidFill>
                  </a:rPr>
                  <a:t>Solved Example</a:t>
                </a:r>
              </a:p>
              <a:p>
                <a:pPr algn="just"/>
                <a:endParaRPr lang="en-US" sz="2400" dirty="0"/>
              </a:p>
              <a:p>
                <a:pPr algn="just">
                  <a:lnSpc>
                    <a:spcPct val="150000"/>
                  </a:lnSpc>
                </a:pPr>
                <a:r>
                  <a:rPr lang="en-US" sz="2400" dirty="0"/>
                  <a:t>18- An inventor claims to have developed a refrigerator that maintains the refrigerated space at 2 </a:t>
                </a:r>
                <a:r>
                  <a:rPr lang="en-US" sz="2400" dirty="0">
                    <a:ea typeface="Yu Gothic UI Semilight" panose="020B0400000000000000" pitchFamily="34" charset="-128"/>
                  </a:rPr>
                  <a:t>℃</a:t>
                </a:r>
                <a:r>
                  <a:rPr lang="en-US" sz="2400" dirty="0"/>
                  <a:t> while operating in a room where the temperature is   25</a:t>
                </a:r>
                <a:r>
                  <a:rPr lang="en-US" sz="2400" dirty="0">
                    <a:latin typeface="Yu Gothic UI Semilight" panose="020B0400000000000000" pitchFamily="34" charset="-128"/>
                    <a:ea typeface="Yu Gothic UI Semilight" panose="020B0400000000000000" pitchFamily="34" charset="-128"/>
                  </a:rPr>
                  <a:t> </a:t>
                </a:r>
                <a:r>
                  <a:rPr lang="en-US" sz="2400" dirty="0">
                    <a:ea typeface="Yu Gothic UI Semilight" panose="020B0400000000000000" pitchFamily="34" charset="-128"/>
                  </a:rPr>
                  <a:t>℃</a:t>
                </a:r>
                <a:r>
                  <a:rPr lang="en-US" sz="2400" dirty="0"/>
                  <a:t> and has a COP of 13.5. Is there any truth to his claim?</a:t>
                </a:r>
              </a:p>
              <a:p>
                <a:pPr algn="just"/>
                <a:endParaRPr lang="en-US" sz="2400" dirty="0"/>
              </a:p>
              <a:p>
                <a:pPr algn="just"/>
                <a:r>
                  <a:rPr lang="en-US" sz="2400" dirty="0">
                    <a:solidFill>
                      <a:srgbClr val="FF0000"/>
                    </a:solidFill>
                  </a:rPr>
                  <a:t>Solution</a:t>
                </a:r>
              </a:p>
              <a:p>
                <a:pPr algn="just"/>
                <a:endParaRPr lang="en-US" sz="2400" dirty="0"/>
              </a:p>
              <a:p>
                <a:pPr algn="just"/>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𝐶𝑂𝐹</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𝑐</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h</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𝑐</m:t>
                              </m:r>
                            </m:sub>
                          </m:sSub>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𝑐</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h</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𝑐</m:t>
                              </m:r>
                            </m:sub>
                          </m:sSub>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d>
                            <m:dPr>
                              <m:ctrlPr>
                                <a:rPr lang="en-US" sz="2400" b="0" i="1" smtClean="0">
                                  <a:latin typeface="Cambria Math" panose="02040503050406030204" pitchFamily="18" charset="0"/>
                                </a:rPr>
                              </m:ctrlPr>
                            </m:dPr>
                            <m:e>
                              <m:r>
                                <a:rPr lang="en-US" sz="2400" b="0" i="1" smtClean="0">
                                  <a:latin typeface="Cambria Math" panose="02040503050406030204" pitchFamily="18" charset="0"/>
                                </a:rPr>
                                <m:t>2</m:t>
                              </m:r>
                              <m:r>
                                <a:rPr lang="en-US" sz="2400" b="0" i="1" smtClean="0">
                                  <a:latin typeface="Cambria Math" panose="02040503050406030204" pitchFamily="18" charset="0"/>
                                </a:rPr>
                                <m:t>+</m:t>
                              </m:r>
                              <m:r>
                                <a:rPr lang="en-US" sz="2400" b="0" i="1" smtClean="0">
                                  <a:latin typeface="Cambria Math" panose="02040503050406030204" pitchFamily="18" charset="0"/>
                                </a:rPr>
                                <m:t>273</m:t>
                              </m:r>
                            </m:e>
                          </m:d>
                          <m:r>
                            <a:rPr lang="en-US" sz="2400" b="0" i="1" smtClean="0">
                              <a:latin typeface="Cambria Math" panose="02040503050406030204" pitchFamily="18" charset="0"/>
                            </a:rPr>
                            <m:t>𝐾</m:t>
                          </m:r>
                        </m:num>
                        <m:den>
                          <m:d>
                            <m:dPr>
                              <m:ctrlPr>
                                <a:rPr lang="en-US" sz="2400" b="0" i="1" smtClean="0">
                                  <a:latin typeface="Cambria Math" panose="02040503050406030204" pitchFamily="18" charset="0"/>
                                </a:rPr>
                              </m:ctrlPr>
                            </m:dPr>
                            <m:e>
                              <m:r>
                                <a:rPr lang="en-US" sz="2400" b="0" i="1" smtClean="0">
                                  <a:latin typeface="Cambria Math" panose="02040503050406030204" pitchFamily="18" charset="0"/>
                                </a:rPr>
                                <m:t>25</m:t>
                              </m:r>
                              <m:r>
                                <a:rPr lang="en-US" sz="2400" b="0" i="1" smtClean="0">
                                  <a:latin typeface="Cambria Math" panose="02040503050406030204" pitchFamily="18" charset="0"/>
                                </a:rPr>
                                <m:t>−</m:t>
                              </m:r>
                              <m:r>
                                <a:rPr lang="en-US" sz="2400" b="0" i="1" smtClean="0">
                                  <a:latin typeface="Cambria Math" panose="02040503050406030204" pitchFamily="18" charset="0"/>
                                </a:rPr>
                                <m:t>2</m:t>
                              </m:r>
                            </m:e>
                          </m:d>
                          <m:r>
                            <a:rPr lang="en-US" sz="2400" b="0" i="1" smtClean="0">
                              <a:latin typeface="Cambria Math" panose="02040503050406030204" pitchFamily="18" charset="0"/>
                            </a:rPr>
                            <m:t>𝐾</m:t>
                          </m:r>
                        </m:den>
                      </m:f>
                      <m:r>
                        <a:rPr lang="en-US" sz="2400" b="0" i="1" smtClean="0">
                          <a:latin typeface="Cambria Math" panose="02040503050406030204" pitchFamily="18" charset="0"/>
                        </a:rPr>
                        <m:t>=</m:t>
                      </m:r>
                      <m:r>
                        <a:rPr lang="en-US" sz="2400" b="0" i="1" smtClean="0">
                          <a:latin typeface="Cambria Math" panose="02040503050406030204" pitchFamily="18" charset="0"/>
                        </a:rPr>
                        <m:t>11</m:t>
                      </m:r>
                      <m:r>
                        <a:rPr lang="en-US" sz="2400" b="0" i="1" smtClean="0">
                          <a:latin typeface="Cambria Math" panose="02040503050406030204" pitchFamily="18" charset="0"/>
                        </a:rPr>
                        <m:t>.</m:t>
                      </m:r>
                      <m:r>
                        <a:rPr lang="en-US" sz="2400" b="0" i="1" smtClean="0">
                          <a:latin typeface="Cambria Math" panose="02040503050406030204" pitchFamily="18" charset="0"/>
                        </a:rPr>
                        <m:t>96</m:t>
                      </m:r>
                    </m:oMath>
                  </m:oMathPara>
                </a14:m>
                <a:endParaRPr lang="en-US" sz="2400" b="0" dirty="0"/>
              </a:p>
              <a:p>
                <a:pPr algn="just"/>
                <a:endParaRPr lang="en-US" sz="2400" b="0" dirty="0"/>
              </a:p>
              <a:p>
                <a:pPr algn="just"/>
                <a:r>
                  <a:rPr lang="en-US" sz="2400" dirty="0"/>
                  <a:t>This claim is false!</a:t>
                </a:r>
              </a:p>
              <a:p>
                <a:pPr algn="just"/>
                <a:endParaRPr lang="en-US" sz="2400" dirty="0"/>
              </a:p>
            </p:txBody>
          </p:sp>
        </mc:Choice>
        <mc:Fallback xmlns="">
          <p:sp>
            <p:nvSpPr>
              <p:cNvPr id="2" name="TextBox 1">
                <a:extLst>
                  <a:ext uri="{FF2B5EF4-FFF2-40B4-BE49-F238E27FC236}">
                    <a16:creationId xmlns:a16="http://schemas.microsoft.com/office/drawing/2014/main" id="{83B36E49-AD63-48A7-9ADA-63A31083235F}"/>
                  </a:ext>
                </a:extLst>
              </p:cNvPr>
              <p:cNvSpPr txBox="1">
                <a:spLocks noRot="1" noChangeAspect="1" noMove="1" noResize="1" noEditPoints="1" noAdjustHandles="1" noChangeArrowheads="1" noChangeShapeType="1" noTextEdit="1"/>
              </p:cNvSpPr>
              <p:nvPr/>
            </p:nvSpPr>
            <p:spPr>
              <a:xfrm>
                <a:off x="1140643" y="684915"/>
                <a:ext cx="10232796" cy="5488169"/>
              </a:xfrm>
              <a:prstGeom prst="rect">
                <a:avLst/>
              </a:prstGeom>
              <a:blipFill>
                <a:blip r:embed="rId2"/>
                <a:stretch>
                  <a:fillRect l="-893" t="-888" r="-893"/>
                </a:stretch>
              </a:blipFill>
            </p:spPr>
            <p:txBody>
              <a:bodyPr/>
              <a:lstStyle/>
              <a:p>
                <a:r>
                  <a:rPr lang="en-GB">
                    <a:noFill/>
                  </a:rPr>
                  <a:t> </a:t>
                </a:r>
              </a:p>
            </p:txBody>
          </p:sp>
        </mc:Fallback>
      </mc:AlternateContent>
    </p:spTree>
    <p:extLst>
      <p:ext uri="{BB962C8B-B14F-4D97-AF65-F5344CB8AC3E}">
        <p14:creationId xmlns:p14="http://schemas.microsoft.com/office/powerpoint/2010/main" val="42585992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7F07FF-5176-45A2-B5A3-3CE99986F20C}"/>
              </a:ext>
            </a:extLst>
          </p:cNvPr>
          <p:cNvSpPr/>
          <p:nvPr/>
        </p:nvSpPr>
        <p:spPr>
          <a:xfrm>
            <a:off x="823273" y="650378"/>
            <a:ext cx="4078665" cy="5215274"/>
          </a:xfrm>
          <a:prstGeom prst="rect">
            <a:avLst/>
          </a:prstGeom>
        </p:spPr>
        <p:txBody>
          <a:bodyPr wrap="square">
            <a:spAutoFit/>
          </a:bodyPr>
          <a:lstStyle/>
          <a:p>
            <a:pPr algn="just">
              <a:lnSpc>
                <a:spcPct val="150000"/>
              </a:lnSpc>
            </a:pPr>
            <a:r>
              <a:rPr lang="en-US" sz="2400" dirty="0">
                <a:solidFill>
                  <a:srgbClr val="FF0000"/>
                </a:solidFill>
              </a:rPr>
              <a:t>Solved Example</a:t>
            </a:r>
          </a:p>
          <a:p>
            <a:pPr algn="just">
              <a:lnSpc>
                <a:spcPct val="150000"/>
              </a:lnSpc>
            </a:pPr>
            <a:r>
              <a:rPr lang="en-US" sz="2000" dirty="0"/>
              <a:t>19- In Figure (a) the heat is supplied by a hot reservoir (T = 650 K). In (b) the heat flows irreversibly through a copper rod into a second reservoir (T = 350 K) and then enters the engine. In either case, a 150-K reservoir is used as the cold reservoir. For each case, </a:t>
            </a:r>
            <a:r>
              <a:rPr lang="en-US" sz="2000" dirty="0">
                <a:solidFill>
                  <a:srgbClr val="0070C0"/>
                </a:solidFill>
              </a:rPr>
              <a:t>determine</a:t>
            </a:r>
            <a:r>
              <a:rPr lang="en-US" sz="2000" dirty="0"/>
              <a:t> the maximum amount of work that can be obtained from the 1200 J of heat.</a:t>
            </a:r>
          </a:p>
        </p:txBody>
      </p:sp>
      <p:pic>
        <p:nvPicPr>
          <p:cNvPr id="3" name="Picture 7">
            <a:extLst>
              <a:ext uri="{FF2B5EF4-FFF2-40B4-BE49-F238E27FC236}">
                <a16:creationId xmlns:a16="http://schemas.microsoft.com/office/drawing/2014/main" id="{DE1C8E46-35D2-47FB-B843-57F0000C0376}"/>
              </a:ext>
            </a:extLst>
          </p:cNvPr>
          <p:cNvPicPr>
            <a:picLocks noChangeAspect="1" noChangeArrowheads="1"/>
          </p:cNvPicPr>
          <p:nvPr/>
        </p:nvPicPr>
        <p:blipFill>
          <a:blip r:embed="rId2" cstate="print"/>
          <a:srcRect l="11980" b="1587"/>
          <a:stretch>
            <a:fillRect/>
          </a:stretch>
        </p:blipFill>
        <p:spPr>
          <a:xfrm>
            <a:off x="5367268" y="1366888"/>
            <a:ext cx="3344764" cy="4704168"/>
          </a:xfrm>
          <a:prstGeom prst="rect">
            <a:avLst/>
          </a:prstGeom>
          <a:noFill/>
          <a:ln/>
        </p:spPr>
      </p:pic>
      <p:pic>
        <p:nvPicPr>
          <p:cNvPr id="4" name="Picture 12">
            <a:extLst>
              <a:ext uri="{FF2B5EF4-FFF2-40B4-BE49-F238E27FC236}">
                <a16:creationId xmlns:a16="http://schemas.microsoft.com/office/drawing/2014/main" id="{EB881F35-125F-4AFA-BE4A-F9273CB1DE4E}"/>
              </a:ext>
            </a:extLst>
          </p:cNvPr>
          <p:cNvPicPr>
            <a:picLocks noChangeAspect="1" noChangeArrowheads="1"/>
          </p:cNvPicPr>
          <p:nvPr/>
        </p:nvPicPr>
        <p:blipFill>
          <a:blip r:embed="rId3" cstate="print"/>
          <a:srcRect/>
          <a:stretch>
            <a:fillRect/>
          </a:stretch>
        </p:blipFill>
        <p:spPr>
          <a:xfrm>
            <a:off x="8712032" y="1291472"/>
            <a:ext cx="3154123" cy="4574180"/>
          </a:xfrm>
          <a:prstGeom prst="rect">
            <a:avLst/>
          </a:prstGeom>
          <a:noFill/>
          <a:ln/>
        </p:spPr>
      </p:pic>
    </p:spTree>
    <p:extLst>
      <p:ext uri="{BB962C8B-B14F-4D97-AF65-F5344CB8AC3E}">
        <p14:creationId xmlns:p14="http://schemas.microsoft.com/office/powerpoint/2010/main" val="527775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D95548-039F-49CC-B1BF-74CF1085FFA9}"/>
              </a:ext>
            </a:extLst>
          </p:cNvPr>
          <p:cNvSpPr/>
          <p:nvPr/>
        </p:nvSpPr>
        <p:spPr>
          <a:xfrm>
            <a:off x="3281081" y="2312893"/>
            <a:ext cx="914400" cy="1703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CDDB0FEC-2D0E-46F8-B175-428161C5C827}"/>
              </a:ext>
            </a:extLst>
          </p:cNvPr>
          <p:cNvSpPr/>
          <p:nvPr/>
        </p:nvSpPr>
        <p:spPr>
          <a:xfrm>
            <a:off x="757517" y="468793"/>
            <a:ext cx="10676965" cy="1143070"/>
          </a:xfrm>
          <a:prstGeom prst="rect">
            <a:avLst/>
          </a:prstGeom>
        </p:spPr>
        <p:txBody>
          <a:bodyPr wrap="square">
            <a:spAutoFit/>
          </a:bodyPr>
          <a:lstStyle/>
          <a:p>
            <a:pPr>
              <a:lnSpc>
                <a:spcPct val="150000"/>
              </a:lnSpc>
            </a:pPr>
            <a:r>
              <a:rPr lang="en-US" sz="2400" dirty="0">
                <a:solidFill>
                  <a:srgbClr val="00B050"/>
                </a:solidFill>
              </a:rPr>
              <a:t>Spontaneous processes </a:t>
            </a:r>
            <a:r>
              <a:rPr lang="en-US" sz="2400" dirty="0"/>
              <a:t>are those which </a:t>
            </a:r>
            <a:r>
              <a:rPr lang="en-US" sz="2400" u="sng" dirty="0"/>
              <a:t>increase</a:t>
            </a:r>
            <a:r>
              <a:rPr lang="en-US" sz="2400" dirty="0"/>
              <a:t> the entropy of the universe and proceed without any outside intervention.</a:t>
            </a:r>
            <a:endParaRPr lang="en-GB" sz="2400" dirty="0"/>
          </a:p>
        </p:txBody>
      </p:sp>
      <p:sp>
        <p:nvSpPr>
          <p:cNvPr id="4" name="Rectangle 3">
            <a:extLst>
              <a:ext uri="{FF2B5EF4-FFF2-40B4-BE49-F238E27FC236}">
                <a16:creationId xmlns:a16="http://schemas.microsoft.com/office/drawing/2014/main" id="{C8CBDD3B-3FB4-4B45-B34D-4FFA8653313C}"/>
              </a:ext>
            </a:extLst>
          </p:cNvPr>
          <p:cNvSpPr/>
          <p:nvPr/>
        </p:nvSpPr>
        <p:spPr>
          <a:xfrm>
            <a:off x="2133599" y="2312893"/>
            <a:ext cx="914400" cy="17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C9E04453-7D62-4509-9037-4804DF24C8B7}"/>
              </a:ext>
            </a:extLst>
          </p:cNvPr>
          <p:cNvSpPr/>
          <p:nvPr/>
        </p:nvSpPr>
        <p:spPr>
          <a:xfrm>
            <a:off x="1667435" y="2034988"/>
            <a:ext cx="744071" cy="72614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Summing Junction 4">
            <a:extLst>
              <a:ext uri="{FF2B5EF4-FFF2-40B4-BE49-F238E27FC236}">
                <a16:creationId xmlns:a16="http://schemas.microsoft.com/office/drawing/2014/main" id="{A6714014-5744-468E-8137-3CE85D9202F5}"/>
              </a:ext>
            </a:extLst>
          </p:cNvPr>
          <p:cNvSpPr/>
          <p:nvPr/>
        </p:nvSpPr>
        <p:spPr>
          <a:xfrm>
            <a:off x="2886636" y="2173939"/>
            <a:ext cx="394445" cy="448236"/>
          </a:xfrm>
          <a:prstGeom prst="flowChartSummingJuncti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A1F8B21-AC4F-435E-8E7F-436E633A66E0}"/>
              </a:ext>
            </a:extLst>
          </p:cNvPr>
          <p:cNvSpPr/>
          <p:nvPr/>
        </p:nvSpPr>
        <p:spPr>
          <a:xfrm>
            <a:off x="3693459" y="2021539"/>
            <a:ext cx="744071" cy="7261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83848122-D3FB-4F9F-9119-335E9EC9274C}"/>
              </a:ext>
            </a:extLst>
          </p:cNvPr>
          <p:cNvSpPr/>
          <p:nvPr/>
        </p:nvSpPr>
        <p:spPr>
          <a:xfrm>
            <a:off x="2590799" y="2850316"/>
            <a:ext cx="233082" cy="667871"/>
          </a:xfrm>
          <a:prstGeom prst="downArrow">
            <a:avLst/>
          </a:prstGeom>
          <a:solidFill>
            <a:srgbClr val="00B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4A2B1C60-07E4-4756-A98A-CD5F42294C8D}"/>
              </a:ext>
            </a:extLst>
          </p:cNvPr>
          <p:cNvSpPr/>
          <p:nvPr/>
        </p:nvSpPr>
        <p:spPr>
          <a:xfrm>
            <a:off x="3281081" y="3885281"/>
            <a:ext cx="914400" cy="1703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73192BE-F868-4552-872B-87A76DEBE683}"/>
              </a:ext>
            </a:extLst>
          </p:cNvPr>
          <p:cNvSpPr/>
          <p:nvPr/>
        </p:nvSpPr>
        <p:spPr>
          <a:xfrm>
            <a:off x="2133599" y="3885281"/>
            <a:ext cx="914400" cy="1703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919A9A3-7939-4859-8221-ADBAAF321C09}"/>
              </a:ext>
            </a:extLst>
          </p:cNvPr>
          <p:cNvSpPr/>
          <p:nvPr/>
        </p:nvSpPr>
        <p:spPr>
          <a:xfrm>
            <a:off x="1667435" y="3607376"/>
            <a:ext cx="744071" cy="72614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Summing Junction 11">
            <a:extLst>
              <a:ext uri="{FF2B5EF4-FFF2-40B4-BE49-F238E27FC236}">
                <a16:creationId xmlns:a16="http://schemas.microsoft.com/office/drawing/2014/main" id="{6290AC9D-B9A9-4FD9-A8F9-32B4D5802370}"/>
              </a:ext>
            </a:extLst>
          </p:cNvPr>
          <p:cNvSpPr/>
          <p:nvPr/>
        </p:nvSpPr>
        <p:spPr>
          <a:xfrm>
            <a:off x="2886636" y="3746327"/>
            <a:ext cx="394445" cy="448236"/>
          </a:xfrm>
          <a:prstGeom prst="flowChartSummingJuncti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8092BE64-A56B-423F-B0FB-030611A84D48}"/>
              </a:ext>
            </a:extLst>
          </p:cNvPr>
          <p:cNvSpPr/>
          <p:nvPr/>
        </p:nvSpPr>
        <p:spPr>
          <a:xfrm>
            <a:off x="3693459" y="3593927"/>
            <a:ext cx="744071" cy="72614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32794E3-BAA4-4360-A420-A3CF1D132388}"/>
              </a:ext>
            </a:extLst>
          </p:cNvPr>
          <p:cNvSpPr/>
          <p:nvPr/>
        </p:nvSpPr>
        <p:spPr>
          <a:xfrm>
            <a:off x="6763061" y="1961027"/>
            <a:ext cx="1461247" cy="70373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hot</a:t>
            </a:r>
            <a:endParaRPr lang="en-GB" dirty="0"/>
          </a:p>
        </p:txBody>
      </p:sp>
      <p:sp>
        <p:nvSpPr>
          <p:cNvPr id="15" name="Rectangle 14">
            <a:extLst>
              <a:ext uri="{FF2B5EF4-FFF2-40B4-BE49-F238E27FC236}">
                <a16:creationId xmlns:a16="http://schemas.microsoft.com/office/drawing/2014/main" id="{457844DE-B4AC-4FD2-A5F3-539092198713}"/>
              </a:ext>
            </a:extLst>
          </p:cNvPr>
          <p:cNvSpPr/>
          <p:nvPr/>
        </p:nvSpPr>
        <p:spPr>
          <a:xfrm>
            <a:off x="8224308" y="1961027"/>
            <a:ext cx="1461247" cy="70373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cold</a:t>
            </a:r>
            <a:endParaRPr lang="en-GB" dirty="0">
              <a:solidFill>
                <a:schemeClr val="tx1"/>
              </a:solidFill>
            </a:endParaRPr>
          </a:p>
        </p:txBody>
      </p:sp>
      <p:sp>
        <p:nvSpPr>
          <p:cNvPr id="16" name="Arrow: Down 15">
            <a:extLst>
              <a:ext uri="{FF2B5EF4-FFF2-40B4-BE49-F238E27FC236}">
                <a16:creationId xmlns:a16="http://schemas.microsoft.com/office/drawing/2014/main" id="{7EF1F08C-DDE4-4350-BD1E-0113D251C928}"/>
              </a:ext>
            </a:extLst>
          </p:cNvPr>
          <p:cNvSpPr/>
          <p:nvPr/>
        </p:nvSpPr>
        <p:spPr>
          <a:xfrm>
            <a:off x="7749178" y="2846293"/>
            <a:ext cx="233082" cy="667871"/>
          </a:xfrm>
          <a:prstGeom prst="downArrow">
            <a:avLst/>
          </a:prstGeom>
          <a:solidFill>
            <a:srgbClr val="00B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00D72D61-87B8-4327-958A-75D01D71D80E}"/>
              </a:ext>
            </a:extLst>
          </p:cNvPr>
          <p:cNvSpPr/>
          <p:nvPr/>
        </p:nvSpPr>
        <p:spPr>
          <a:xfrm>
            <a:off x="6763061" y="3695700"/>
            <a:ext cx="1461247" cy="70373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573DD7FA-58C6-4FF9-8F15-568F996E5BD7}"/>
              </a:ext>
            </a:extLst>
          </p:cNvPr>
          <p:cNvSpPr/>
          <p:nvPr/>
        </p:nvSpPr>
        <p:spPr>
          <a:xfrm>
            <a:off x="8224308" y="3695700"/>
            <a:ext cx="1461247" cy="70373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9DC88170-3D43-4364-A06C-EF099154FDC9}"/>
              </a:ext>
            </a:extLst>
          </p:cNvPr>
          <p:cNvSpPr/>
          <p:nvPr/>
        </p:nvSpPr>
        <p:spPr>
          <a:xfrm flipV="1">
            <a:off x="3245223" y="2813998"/>
            <a:ext cx="233082" cy="667871"/>
          </a:xfrm>
          <a:prstGeom prst="down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0" name="Arrow: Down 19">
            <a:extLst>
              <a:ext uri="{FF2B5EF4-FFF2-40B4-BE49-F238E27FC236}">
                <a16:creationId xmlns:a16="http://schemas.microsoft.com/office/drawing/2014/main" id="{85B41155-2195-483E-A8D9-B817B121E48E}"/>
              </a:ext>
            </a:extLst>
          </p:cNvPr>
          <p:cNvSpPr/>
          <p:nvPr/>
        </p:nvSpPr>
        <p:spPr>
          <a:xfrm flipV="1">
            <a:off x="8520143" y="2846293"/>
            <a:ext cx="233082" cy="667871"/>
          </a:xfrm>
          <a:prstGeom prst="down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1" name="TextBox 20">
            <a:extLst>
              <a:ext uri="{FF2B5EF4-FFF2-40B4-BE49-F238E27FC236}">
                <a16:creationId xmlns:a16="http://schemas.microsoft.com/office/drawing/2014/main" id="{92F24B95-B7E8-49F4-B034-F57431333F06}"/>
              </a:ext>
            </a:extLst>
          </p:cNvPr>
          <p:cNvSpPr txBox="1"/>
          <p:nvPr/>
        </p:nvSpPr>
        <p:spPr>
          <a:xfrm>
            <a:off x="1082181" y="2953873"/>
            <a:ext cx="1409232" cy="369332"/>
          </a:xfrm>
          <a:prstGeom prst="rect">
            <a:avLst/>
          </a:prstGeom>
          <a:noFill/>
        </p:spPr>
        <p:txBody>
          <a:bodyPr wrap="none" rtlCol="0">
            <a:spAutoFit/>
          </a:bodyPr>
          <a:lstStyle/>
          <a:p>
            <a:r>
              <a:rPr lang="en-US" dirty="0"/>
              <a:t>Spontaneous</a:t>
            </a:r>
            <a:endParaRPr lang="en-GB" dirty="0"/>
          </a:p>
        </p:txBody>
      </p:sp>
      <p:sp>
        <p:nvSpPr>
          <p:cNvPr id="22" name="TextBox 21">
            <a:extLst>
              <a:ext uri="{FF2B5EF4-FFF2-40B4-BE49-F238E27FC236}">
                <a16:creationId xmlns:a16="http://schemas.microsoft.com/office/drawing/2014/main" id="{C044B541-A324-4DE4-9F74-EDEC06E76DE0}"/>
              </a:ext>
            </a:extLst>
          </p:cNvPr>
          <p:cNvSpPr txBox="1"/>
          <p:nvPr/>
        </p:nvSpPr>
        <p:spPr>
          <a:xfrm>
            <a:off x="6355976" y="2902755"/>
            <a:ext cx="1409232" cy="369332"/>
          </a:xfrm>
          <a:prstGeom prst="rect">
            <a:avLst/>
          </a:prstGeom>
          <a:noFill/>
        </p:spPr>
        <p:txBody>
          <a:bodyPr wrap="none" rtlCol="0">
            <a:spAutoFit/>
          </a:bodyPr>
          <a:lstStyle/>
          <a:p>
            <a:r>
              <a:rPr lang="en-US" dirty="0"/>
              <a:t>Spontaneous</a:t>
            </a:r>
            <a:endParaRPr lang="en-GB" dirty="0"/>
          </a:p>
        </p:txBody>
      </p:sp>
      <p:sp>
        <p:nvSpPr>
          <p:cNvPr id="23" name="TextBox 22">
            <a:extLst>
              <a:ext uri="{FF2B5EF4-FFF2-40B4-BE49-F238E27FC236}">
                <a16:creationId xmlns:a16="http://schemas.microsoft.com/office/drawing/2014/main" id="{0A6CA216-39BE-4452-B5DA-7CBEC8F49FE8}"/>
              </a:ext>
            </a:extLst>
          </p:cNvPr>
          <p:cNvSpPr txBox="1"/>
          <p:nvPr/>
        </p:nvSpPr>
        <p:spPr>
          <a:xfrm>
            <a:off x="3584450" y="2906805"/>
            <a:ext cx="1793953" cy="369332"/>
          </a:xfrm>
          <a:prstGeom prst="rect">
            <a:avLst/>
          </a:prstGeom>
          <a:noFill/>
        </p:spPr>
        <p:txBody>
          <a:bodyPr wrap="none" rtlCol="0">
            <a:spAutoFit/>
          </a:bodyPr>
          <a:lstStyle/>
          <a:p>
            <a:r>
              <a:rPr lang="en-US" dirty="0"/>
              <a:t>Not spontaneous</a:t>
            </a:r>
            <a:endParaRPr lang="en-GB" dirty="0"/>
          </a:p>
        </p:txBody>
      </p:sp>
      <p:sp>
        <p:nvSpPr>
          <p:cNvPr id="24" name="TextBox 23">
            <a:extLst>
              <a:ext uri="{FF2B5EF4-FFF2-40B4-BE49-F238E27FC236}">
                <a16:creationId xmlns:a16="http://schemas.microsoft.com/office/drawing/2014/main" id="{C4453D07-BBAC-4A69-B244-0622D04559B8}"/>
              </a:ext>
            </a:extLst>
          </p:cNvPr>
          <p:cNvSpPr txBox="1"/>
          <p:nvPr/>
        </p:nvSpPr>
        <p:spPr>
          <a:xfrm>
            <a:off x="8788578" y="2939073"/>
            <a:ext cx="1793953" cy="369332"/>
          </a:xfrm>
          <a:prstGeom prst="rect">
            <a:avLst/>
          </a:prstGeom>
          <a:noFill/>
        </p:spPr>
        <p:txBody>
          <a:bodyPr wrap="none" rtlCol="0">
            <a:spAutoFit/>
          </a:bodyPr>
          <a:lstStyle/>
          <a:p>
            <a:r>
              <a:rPr lang="en-US" dirty="0"/>
              <a:t>Not spontaneous</a:t>
            </a:r>
            <a:endParaRPr lang="en-GB" dirty="0"/>
          </a:p>
        </p:txBody>
      </p:sp>
      <p:sp>
        <p:nvSpPr>
          <p:cNvPr id="25" name="TextBox 24">
            <a:extLst>
              <a:ext uri="{FF2B5EF4-FFF2-40B4-BE49-F238E27FC236}">
                <a16:creationId xmlns:a16="http://schemas.microsoft.com/office/drawing/2014/main" id="{DF5D3A38-52D0-47DC-81B9-ECD9FDD59560}"/>
              </a:ext>
            </a:extLst>
          </p:cNvPr>
          <p:cNvSpPr txBox="1"/>
          <p:nvPr/>
        </p:nvSpPr>
        <p:spPr>
          <a:xfrm>
            <a:off x="757517" y="4823044"/>
            <a:ext cx="10921560" cy="1697068"/>
          </a:xfrm>
          <a:prstGeom prst="rect">
            <a:avLst/>
          </a:prstGeom>
          <a:noFill/>
        </p:spPr>
        <p:txBody>
          <a:bodyPr wrap="square" rtlCol="0">
            <a:spAutoFit/>
          </a:bodyPr>
          <a:lstStyle/>
          <a:p>
            <a:pPr>
              <a:lnSpc>
                <a:spcPct val="150000"/>
              </a:lnSpc>
            </a:pPr>
            <a:r>
              <a:rPr lang="en-US" sz="2400" dirty="0"/>
              <a:t>Spontaneous means not needing to be driven by doing work. Also means the tendency for a change to occur.</a:t>
            </a:r>
          </a:p>
          <a:p>
            <a:pPr>
              <a:lnSpc>
                <a:spcPct val="150000"/>
              </a:lnSpc>
            </a:pPr>
            <a:r>
              <a:rPr lang="en-US" sz="2400" dirty="0"/>
              <a:t>Some spontaneous processes are fast. And some are very slaw.</a:t>
            </a:r>
            <a:endParaRPr lang="en-GB" sz="2400" dirty="0"/>
          </a:p>
        </p:txBody>
      </p:sp>
    </p:spTree>
    <p:extLst>
      <p:ext uri="{BB962C8B-B14F-4D97-AF65-F5344CB8AC3E}">
        <p14:creationId xmlns:p14="http://schemas.microsoft.com/office/powerpoint/2010/main" val="32447998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B7D4BB-ECF6-4234-BCE5-3A1CB6B7961E}"/>
              </a:ext>
            </a:extLst>
          </p:cNvPr>
          <p:cNvSpPr txBox="1"/>
          <p:nvPr/>
        </p:nvSpPr>
        <p:spPr>
          <a:xfrm>
            <a:off x="1150071" y="575035"/>
            <a:ext cx="3728265" cy="1200329"/>
          </a:xfrm>
          <a:prstGeom prst="rect">
            <a:avLst/>
          </a:prstGeom>
          <a:noFill/>
        </p:spPr>
        <p:txBody>
          <a:bodyPr wrap="none" rtlCol="0">
            <a:spAutoFit/>
          </a:bodyPr>
          <a:lstStyle/>
          <a:p>
            <a:r>
              <a:rPr lang="en-US" sz="2400" dirty="0">
                <a:solidFill>
                  <a:srgbClr val="FF0000"/>
                </a:solidFill>
              </a:rPr>
              <a:t>Solution</a:t>
            </a:r>
          </a:p>
          <a:p>
            <a:endParaRPr lang="en-US" sz="2400" dirty="0">
              <a:solidFill>
                <a:srgbClr val="FF0000"/>
              </a:solidFill>
            </a:endParaRPr>
          </a:p>
          <a:p>
            <a:r>
              <a:rPr lang="en-US" sz="2400" dirty="0">
                <a:solidFill>
                  <a:srgbClr val="0070C0"/>
                </a:solidFill>
              </a:rPr>
              <a:t>Before irreversible heat flow</a:t>
            </a:r>
            <a:endParaRPr lang="en-GB" sz="2400" dirty="0">
              <a:solidFill>
                <a:srgbClr val="0070C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C763A5A-B929-4460-8977-8FBDF8A648E9}"/>
                  </a:ext>
                </a:extLst>
              </p:cNvPr>
              <p:cNvSpPr txBox="1"/>
              <p:nvPr/>
            </p:nvSpPr>
            <p:spPr>
              <a:xfrm>
                <a:off x="1150071" y="1960317"/>
                <a:ext cx="5407827" cy="7637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r>
                        <a:rPr lang="en-US" sz="2400" b="0" i="1" smtClean="0">
                          <a:latin typeface="Cambria Math" panose="02040503050406030204" pitchFamily="18" charset="0"/>
                        </a:rPr>
                        <m:t> </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𝐶𝑎𝑟𝑛𝑜𝑡</m:t>
                          </m:r>
                        </m:e>
                      </m:d>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𝑐</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h</m:t>
                              </m:r>
                            </m:sub>
                          </m:sSub>
                        </m:den>
                      </m:f>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150</m:t>
                          </m:r>
                          <m:r>
                            <a:rPr lang="en-US" sz="2400" b="0" i="1" smtClean="0">
                              <a:latin typeface="Cambria Math" panose="02040503050406030204" pitchFamily="18" charset="0"/>
                            </a:rPr>
                            <m:t>𝐾</m:t>
                          </m:r>
                        </m:num>
                        <m:den>
                          <m:r>
                            <a:rPr lang="en-US" sz="2400" b="0" i="1" smtClean="0">
                              <a:latin typeface="Cambria Math" panose="02040503050406030204" pitchFamily="18" charset="0"/>
                            </a:rPr>
                            <m:t>650</m:t>
                          </m:r>
                          <m:r>
                            <a:rPr lang="en-US" sz="2400" b="0" i="1" smtClean="0">
                              <a:latin typeface="Cambria Math" panose="02040503050406030204" pitchFamily="18" charset="0"/>
                            </a:rPr>
                            <m:t>𝐾</m:t>
                          </m:r>
                        </m:den>
                      </m:f>
                      <m:r>
                        <a:rPr lang="en-US" sz="2400" b="0" i="1" smtClean="0">
                          <a:latin typeface="Cambria Math" panose="02040503050406030204" pitchFamily="18" charset="0"/>
                        </a:rPr>
                        <m:t>=0.77</m:t>
                      </m:r>
                    </m:oMath>
                  </m:oMathPara>
                </a14:m>
                <a:endParaRPr lang="en-GB" dirty="0"/>
              </a:p>
            </p:txBody>
          </p:sp>
        </mc:Choice>
        <mc:Fallback xmlns="">
          <p:sp>
            <p:nvSpPr>
              <p:cNvPr id="3" name="TextBox 2">
                <a:extLst>
                  <a:ext uri="{FF2B5EF4-FFF2-40B4-BE49-F238E27FC236}">
                    <a16:creationId xmlns:a16="http://schemas.microsoft.com/office/drawing/2014/main" id="{1C763A5A-B929-4460-8977-8FBDF8A648E9}"/>
                  </a:ext>
                </a:extLst>
              </p:cNvPr>
              <p:cNvSpPr txBox="1">
                <a:spLocks noRot="1" noChangeAspect="1" noMove="1" noResize="1" noEditPoints="1" noAdjustHandles="1" noChangeArrowheads="1" noChangeShapeType="1" noTextEdit="1"/>
              </p:cNvSpPr>
              <p:nvPr/>
            </p:nvSpPr>
            <p:spPr>
              <a:xfrm>
                <a:off x="1150071" y="1960317"/>
                <a:ext cx="5407827" cy="763799"/>
              </a:xfrm>
              <a:prstGeom prst="rect">
                <a:avLst/>
              </a:prstGeom>
              <a:blipFill>
                <a:blip r:embed="rId2"/>
                <a:stretch>
                  <a:fillRect/>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F94B38DB-CEB3-49A3-A747-0390A98E21F4}"/>
              </a:ext>
            </a:extLst>
          </p:cNvPr>
          <p:cNvSpPr txBox="1"/>
          <p:nvPr/>
        </p:nvSpPr>
        <p:spPr>
          <a:xfrm>
            <a:off x="1150071" y="3879131"/>
            <a:ext cx="3536161" cy="461665"/>
          </a:xfrm>
          <a:prstGeom prst="rect">
            <a:avLst/>
          </a:prstGeom>
          <a:noFill/>
        </p:spPr>
        <p:txBody>
          <a:bodyPr wrap="none" rtlCol="0">
            <a:spAutoFit/>
          </a:bodyPr>
          <a:lstStyle/>
          <a:p>
            <a:r>
              <a:rPr lang="en-US" sz="2400" dirty="0">
                <a:solidFill>
                  <a:srgbClr val="0070C0"/>
                </a:solidFill>
              </a:rPr>
              <a:t>After irreversible heat flow</a:t>
            </a:r>
            <a:endParaRPr lang="en-GB" sz="2400" dirty="0">
              <a:solidFill>
                <a:srgbClr val="0070C0"/>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4028A6-0DF4-4F4F-8193-F5A6D81B0BD6}"/>
                  </a:ext>
                </a:extLst>
              </p:cNvPr>
              <p:cNvSpPr txBox="1"/>
              <p:nvPr/>
            </p:nvSpPr>
            <p:spPr>
              <a:xfrm>
                <a:off x="1150071" y="3080208"/>
                <a:ext cx="587346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r>
                        <a:rPr lang="en-US" sz="2400" b="0" i="1" smtClean="0">
                          <a:latin typeface="Cambria Math" panose="02040503050406030204" pitchFamily="18" charset="0"/>
                        </a:rPr>
                        <m:t>𝑒</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𝐶𝑎𝑟𝑛𝑜𝑡</m:t>
                          </m:r>
                        </m:e>
                      </m:d>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𝑞</m:t>
                          </m:r>
                        </m:e>
                        <m:sub>
                          <m:r>
                            <a:rPr lang="en-US" sz="2400" b="0" i="1" smtClean="0">
                              <a:latin typeface="Cambria Math" panose="02040503050406030204" pitchFamily="18" charset="0"/>
                              <a:ea typeface="Cambria Math" panose="02040503050406030204" pitchFamily="18" charset="0"/>
                            </a:rPr>
                            <m:t>h</m:t>
                          </m:r>
                        </m:sub>
                      </m:sSub>
                      <m:r>
                        <a:rPr lang="en-US" sz="2400" b="0" i="1" smtClean="0">
                          <a:latin typeface="Cambria Math" panose="02040503050406030204" pitchFamily="18" charset="0"/>
                          <a:ea typeface="Cambria Math" panose="02040503050406030204" pitchFamily="18" charset="0"/>
                        </a:rPr>
                        <m:t>=0.77×1200=920 </m:t>
                      </m:r>
                      <m:r>
                        <a:rPr lang="en-US" sz="2400" b="0" i="1" smtClean="0">
                          <a:latin typeface="Cambria Math" panose="02040503050406030204" pitchFamily="18" charset="0"/>
                          <a:ea typeface="Cambria Math" panose="02040503050406030204" pitchFamily="18" charset="0"/>
                        </a:rPr>
                        <m:t>𝐽</m:t>
                      </m:r>
                    </m:oMath>
                  </m:oMathPara>
                </a14:m>
                <a:endParaRPr lang="en-GB" sz="2400" dirty="0"/>
              </a:p>
            </p:txBody>
          </p:sp>
        </mc:Choice>
        <mc:Fallback xmlns="">
          <p:sp>
            <p:nvSpPr>
              <p:cNvPr id="5" name="TextBox 4">
                <a:extLst>
                  <a:ext uri="{FF2B5EF4-FFF2-40B4-BE49-F238E27FC236}">
                    <a16:creationId xmlns:a16="http://schemas.microsoft.com/office/drawing/2014/main" id="{C84028A6-0DF4-4F4F-8193-F5A6D81B0BD6}"/>
                  </a:ext>
                </a:extLst>
              </p:cNvPr>
              <p:cNvSpPr txBox="1">
                <a:spLocks noRot="1" noChangeAspect="1" noMove="1" noResize="1" noEditPoints="1" noAdjustHandles="1" noChangeArrowheads="1" noChangeShapeType="1" noTextEdit="1"/>
              </p:cNvSpPr>
              <p:nvPr/>
            </p:nvSpPr>
            <p:spPr>
              <a:xfrm>
                <a:off x="1150071" y="3080208"/>
                <a:ext cx="5873466" cy="369332"/>
              </a:xfrm>
              <a:prstGeom prst="rect">
                <a:avLst/>
              </a:prstGeom>
              <a:blipFill>
                <a:blip r:embed="rId3"/>
                <a:stretch>
                  <a:fillRect l="-312" r="-1246" b="-278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FB60DF6-0AF7-4C2C-920C-BE545C60BA2F}"/>
                  </a:ext>
                </a:extLst>
              </p:cNvPr>
              <p:cNvSpPr txBox="1"/>
              <p:nvPr/>
            </p:nvSpPr>
            <p:spPr>
              <a:xfrm>
                <a:off x="1150070" y="4591966"/>
                <a:ext cx="5407827" cy="7637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r>
                        <a:rPr lang="en-US" sz="2400" b="0" i="1" smtClean="0">
                          <a:latin typeface="Cambria Math" panose="02040503050406030204" pitchFamily="18" charset="0"/>
                        </a:rPr>
                        <m:t> </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𝐶𝑎𝑟𝑛𝑜𝑡</m:t>
                          </m:r>
                        </m:e>
                      </m:d>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𝑐</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h</m:t>
                              </m:r>
                            </m:sub>
                          </m:sSub>
                        </m:den>
                      </m:f>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150</m:t>
                          </m:r>
                          <m:r>
                            <a:rPr lang="en-US" sz="2400" b="0" i="1" smtClean="0">
                              <a:latin typeface="Cambria Math" panose="02040503050406030204" pitchFamily="18" charset="0"/>
                            </a:rPr>
                            <m:t>𝐾</m:t>
                          </m:r>
                        </m:num>
                        <m:den>
                          <m:r>
                            <a:rPr lang="en-US" sz="2400" b="0" i="1" smtClean="0">
                              <a:latin typeface="Cambria Math" panose="02040503050406030204" pitchFamily="18" charset="0"/>
                            </a:rPr>
                            <m:t>350</m:t>
                          </m:r>
                          <m:r>
                            <a:rPr lang="en-US" sz="2400" b="0" i="1" smtClean="0">
                              <a:latin typeface="Cambria Math" panose="02040503050406030204" pitchFamily="18" charset="0"/>
                            </a:rPr>
                            <m:t>𝐾</m:t>
                          </m:r>
                        </m:den>
                      </m:f>
                      <m:r>
                        <a:rPr lang="en-US" sz="2400" b="0" i="1" smtClean="0">
                          <a:latin typeface="Cambria Math" panose="02040503050406030204" pitchFamily="18" charset="0"/>
                        </a:rPr>
                        <m:t>=0.57</m:t>
                      </m:r>
                    </m:oMath>
                  </m:oMathPara>
                </a14:m>
                <a:endParaRPr lang="en-GB" dirty="0"/>
              </a:p>
            </p:txBody>
          </p:sp>
        </mc:Choice>
        <mc:Fallback xmlns="">
          <p:sp>
            <p:nvSpPr>
              <p:cNvPr id="6" name="TextBox 5">
                <a:extLst>
                  <a:ext uri="{FF2B5EF4-FFF2-40B4-BE49-F238E27FC236}">
                    <a16:creationId xmlns:a16="http://schemas.microsoft.com/office/drawing/2014/main" id="{AFB60DF6-0AF7-4C2C-920C-BE545C60BA2F}"/>
                  </a:ext>
                </a:extLst>
              </p:cNvPr>
              <p:cNvSpPr txBox="1">
                <a:spLocks noRot="1" noChangeAspect="1" noMove="1" noResize="1" noEditPoints="1" noAdjustHandles="1" noChangeArrowheads="1" noChangeShapeType="1" noTextEdit="1"/>
              </p:cNvSpPr>
              <p:nvPr/>
            </p:nvSpPr>
            <p:spPr>
              <a:xfrm>
                <a:off x="1150070" y="4591966"/>
                <a:ext cx="5407827" cy="7637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226D68A-7734-4D52-809F-37097B0991AF}"/>
                  </a:ext>
                </a:extLst>
              </p:cNvPr>
              <p:cNvSpPr txBox="1"/>
              <p:nvPr/>
            </p:nvSpPr>
            <p:spPr>
              <a:xfrm>
                <a:off x="1150070" y="5606935"/>
                <a:ext cx="587346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r>
                        <a:rPr lang="en-US" sz="2400" b="0" i="1" smtClean="0">
                          <a:latin typeface="Cambria Math" panose="02040503050406030204" pitchFamily="18" charset="0"/>
                        </a:rPr>
                        <m:t>𝑒</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𝐶𝑎𝑟𝑛𝑜𝑡</m:t>
                          </m:r>
                        </m:e>
                      </m:d>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𝑞</m:t>
                          </m:r>
                        </m:e>
                        <m:sub>
                          <m:r>
                            <a:rPr lang="en-US" sz="2400" i="1">
                              <a:latin typeface="Cambria Math" panose="02040503050406030204" pitchFamily="18" charset="0"/>
                              <a:ea typeface="Cambria Math" panose="02040503050406030204" pitchFamily="18" charset="0"/>
                            </a:rPr>
                            <m:t>h</m:t>
                          </m:r>
                        </m:sub>
                      </m:sSub>
                      <m:r>
                        <a:rPr lang="en-US" sz="2400" b="0" i="1" smtClean="0">
                          <a:latin typeface="Cambria Math" panose="02040503050406030204" pitchFamily="18" charset="0"/>
                          <a:ea typeface="Cambria Math" panose="02040503050406030204" pitchFamily="18" charset="0"/>
                        </a:rPr>
                        <m:t>=0.57×1200=680 </m:t>
                      </m:r>
                      <m:r>
                        <a:rPr lang="en-US" sz="2400" b="0" i="1" smtClean="0">
                          <a:latin typeface="Cambria Math" panose="02040503050406030204" pitchFamily="18" charset="0"/>
                          <a:ea typeface="Cambria Math" panose="02040503050406030204" pitchFamily="18" charset="0"/>
                        </a:rPr>
                        <m:t>𝐽</m:t>
                      </m:r>
                    </m:oMath>
                  </m:oMathPara>
                </a14:m>
                <a:endParaRPr lang="en-GB" sz="2400" dirty="0"/>
              </a:p>
            </p:txBody>
          </p:sp>
        </mc:Choice>
        <mc:Fallback xmlns="">
          <p:sp>
            <p:nvSpPr>
              <p:cNvPr id="7" name="TextBox 6">
                <a:extLst>
                  <a:ext uri="{FF2B5EF4-FFF2-40B4-BE49-F238E27FC236}">
                    <a16:creationId xmlns:a16="http://schemas.microsoft.com/office/drawing/2014/main" id="{F226D68A-7734-4D52-809F-37097B0991AF}"/>
                  </a:ext>
                </a:extLst>
              </p:cNvPr>
              <p:cNvSpPr txBox="1">
                <a:spLocks noRot="1" noChangeAspect="1" noMove="1" noResize="1" noEditPoints="1" noAdjustHandles="1" noChangeArrowheads="1" noChangeShapeType="1" noTextEdit="1"/>
              </p:cNvSpPr>
              <p:nvPr/>
            </p:nvSpPr>
            <p:spPr>
              <a:xfrm>
                <a:off x="1150070" y="5606935"/>
                <a:ext cx="5873466" cy="369332"/>
              </a:xfrm>
              <a:prstGeom prst="rect">
                <a:avLst/>
              </a:prstGeom>
              <a:blipFill>
                <a:blip r:embed="rId5"/>
                <a:stretch>
                  <a:fillRect l="-312" r="-1246" b="-30000"/>
                </a:stretch>
              </a:blipFill>
            </p:spPr>
            <p:txBody>
              <a:bodyPr/>
              <a:lstStyle/>
              <a:p>
                <a:r>
                  <a:rPr lang="en-GB">
                    <a:noFill/>
                  </a:rPr>
                  <a:t> </a:t>
                </a:r>
              </a:p>
            </p:txBody>
          </p:sp>
        </mc:Fallback>
      </mc:AlternateContent>
    </p:spTree>
    <p:extLst>
      <p:ext uri="{BB962C8B-B14F-4D97-AF65-F5344CB8AC3E}">
        <p14:creationId xmlns:p14="http://schemas.microsoft.com/office/powerpoint/2010/main" val="2967135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C4A0BD-D62C-4C2F-88A8-AE062CF13F00}"/>
              </a:ext>
            </a:extLst>
          </p:cNvPr>
          <p:cNvSpPr txBox="1"/>
          <p:nvPr/>
        </p:nvSpPr>
        <p:spPr>
          <a:xfrm>
            <a:off x="3317739" y="699911"/>
            <a:ext cx="5556521" cy="646331"/>
          </a:xfrm>
          <a:prstGeom prst="rect">
            <a:avLst/>
          </a:prstGeom>
          <a:noFill/>
        </p:spPr>
        <p:txBody>
          <a:bodyPr wrap="none" rtlCol="1">
            <a:spAutoFit/>
          </a:bodyPr>
          <a:lstStyle/>
          <a:p>
            <a:r>
              <a:rPr lang="en-US" sz="3600" dirty="0">
                <a:solidFill>
                  <a:srgbClr val="FF0000"/>
                </a:solidFill>
              </a:rPr>
              <a:t>Third law of Thermodynamic</a:t>
            </a:r>
            <a:endParaRPr lang="ar-SA" sz="3600" dirty="0">
              <a:solidFill>
                <a:srgbClr val="FF000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1625003-6D08-4020-B121-D477F5D1BCBE}"/>
                  </a:ext>
                </a:extLst>
              </p:cNvPr>
              <p:cNvSpPr txBox="1"/>
              <p:nvPr/>
            </p:nvSpPr>
            <p:spPr>
              <a:xfrm>
                <a:off x="1061155" y="1648178"/>
                <a:ext cx="10092267" cy="3593228"/>
              </a:xfrm>
              <a:prstGeom prst="rect">
                <a:avLst/>
              </a:prstGeom>
              <a:noFill/>
            </p:spPr>
            <p:txBody>
              <a:bodyPr wrap="square" rtlCol="1">
                <a:spAutoFit/>
              </a:bodyPr>
              <a:lstStyle/>
              <a:p>
                <a:pPr algn="just">
                  <a:lnSpc>
                    <a:spcPct val="150000"/>
                  </a:lnSpc>
                </a:pPr>
                <a:r>
                  <a:rPr lang="en-US" sz="2400" dirty="0"/>
                  <a:t>The third law of thermodynamics states that: “Every substance has a positive entropy, but at </a:t>
                </a:r>
                <a:r>
                  <a:rPr lang="en-US" sz="2400" dirty="0">
                    <a:solidFill>
                      <a:srgbClr val="0070C0"/>
                    </a:solidFill>
                  </a:rPr>
                  <a:t>zero Kelvin </a:t>
                </a:r>
                <a:r>
                  <a:rPr lang="en-US" sz="2400" dirty="0"/>
                  <a:t>the entropy is </a:t>
                </a:r>
                <a:r>
                  <a:rPr lang="en-US" sz="2400" dirty="0">
                    <a:solidFill>
                      <a:srgbClr val="0070C0"/>
                    </a:solidFill>
                  </a:rPr>
                  <a:t>zero</a:t>
                </a:r>
                <a:r>
                  <a:rPr lang="en-US" sz="2400" dirty="0"/>
                  <a:t> for a perfectly crystalline substance”. </a:t>
                </a:r>
              </a:p>
              <a:p>
                <a:pPr algn="just">
                  <a:lnSpc>
                    <a:spcPct val="150000"/>
                  </a:lnSpc>
                </a:pPr>
                <a:r>
                  <a:rPr lang="en-US" sz="2400" dirty="0"/>
                  <a:t>The third law introduces a numerical scale for the entropy. Stated succinctly:</a:t>
                </a:r>
              </a:p>
              <a:p>
                <a:pPr algn="just">
                  <a:lnSpc>
                    <a:spcPct val="150000"/>
                  </a:lnSpc>
                </a:pPr>
                <a:r>
                  <a:rPr lang="en-US" sz="2400" dirty="0">
                    <a:solidFill>
                      <a:srgbClr val="FF0000"/>
                    </a:solidFill>
                  </a:rPr>
                  <a:t>S(0) = 0 </a:t>
                </a:r>
                <a:r>
                  <a:rPr lang="en-US" sz="2400" dirty="0"/>
                  <a:t>for all perfectly ordered crystalline pure materials</a:t>
                </a:r>
              </a:p>
              <a:p>
                <a:pPr algn="just">
                  <a:lnSpc>
                    <a:spcPct val="150000"/>
                  </a:lnSpc>
                </a:pPr>
                <a14:m>
                  <m:oMathPara xmlns:m="http://schemas.openxmlformats.org/officeDocument/2006/math">
                    <m:oMathParaPr>
                      <m:jc m:val="centerGroup"/>
                    </m:oMathParaPr>
                    <m:oMath xmlns:m="http://schemas.openxmlformats.org/officeDocument/2006/math">
                      <m:func>
                        <m:funcPr>
                          <m:ctrlPr>
                            <a:rPr lang="en-US" sz="2400" i="1" smtClean="0">
                              <a:solidFill>
                                <a:srgbClr val="FF0000"/>
                              </a:solidFill>
                              <a:latin typeface="Cambria Math" panose="02040503050406030204" pitchFamily="18" charset="0"/>
                            </a:rPr>
                          </m:ctrlPr>
                        </m:funcPr>
                        <m:fName>
                          <m:limLow>
                            <m:limLowPr>
                              <m:ctrlPr>
                                <a:rPr lang="en-US" sz="2400" i="1" smtClean="0">
                                  <a:solidFill>
                                    <a:srgbClr val="FF0000"/>
                                  </a:solidFill>
                                  <a:latin typeface="Cambria Math" panose="02040503050406030204" pitchFamily="18" charset="0"/>
                                </a:rPr>
                              </m:ctrlPr>
                            </m:limLowPr>
                            <m:e>
                              <m:r>
                                <m:rPr>
                                  <m:sty m:val="p"/>
                                </m:rPr>
                                <a:rPr lang="en-US" sz="2400" i="0" smtClean="0">
                                  <a:solidFill>
                                    <a:srgbClr val="FF0000"/>
                                  </a:solidFill>
                                  <a:latin typeface="Cambria Math" panose="02040503050406030204" pitchFamily="18" charset="0"/>
                                </a:rPr>
                                <m:t>lim</m:t>
                              </m:r>
                            </m:e>
                            <m:lim>
                              <m:r>
                                <a:rPr lang="en-US" sz="2400" b="0" i="1" smtClean="0">
                                  <a:solidFill>
                                    <a:srgbClr val="FF0000"/>
                                  </a:solidFill>
                                  <a:latin typeface="Cambria Math" panose="02040503050406030204" pitchFamily="18" charset="0"/>
                                </a:rPr>
                                <m:t>𝑇</m:t>
                              </m:r>
                              <m:r>
                                <a:rPr lang="en-US" sz="2400" b="0" i="1" smtClean="0">
                                  <a:solidFill>
                                    <a:srgbClr val="FF0000"/>
                                  </a:solidFill>
                                  <a:latin typeface="Cambria Math" panose="02040503050406030204" pitchFamily="18" charset="0"/>
                                  <a:ea typeface="Cambria Math" panose="02040503050406030204" pitchFamily="18" charset="0"/>
                                </a:rPr>
                                <m:t>→0</m:t>
                              </m:r>
                            </m:lim>
                          </m:limLow>
                        </m:fName>
                        <m:e>
                          <m:r>
                            <a:rPr lang="en-US" sz="2400" b="0" i="1" smtClean="0">
                              <a:solidFill>
                                <a:srgbClr val="FF0000"/>
                              </a:solidFill>
                              <a:latin typeface="Cambria Math" panose="02040503050406030204" pitchFamily="18" charset="0"/>
                            </a:rPr>
                            <m:t>𝑆</m:t>
                          </m:r>
                        </m:e>
                      </m:func>
                      <m:r>
                        <a:rPr lang="en-US" sz="2400" b="0" i="1" smtClean="0">
                          <a:solidFill>
                            <a:srgbClr val="FF0000"/>
                          </a:solidFill>
                          <a:latin typeface="Cambria Math" panose="02040503050406030204" pitchFamily="18" charset="0"/>
                        </a:rPr>
                        <m:t>=0</m:t>
                      </m:r>
                    </m:oMath>
                  </m:oMathPara>
                </a14:m>
                <a:endParaRPr lang="en-US" sz="2400" dirty="0"/>
              </a:p>
            </p:txBody>
          </p:sp>
        </mc:Choice>
        <mc:Fallback xmlns="">
          <p:sp>
            <p:nvSpPr>
              <p:cNvPr id="3" name="TextBox 2">
                <a:extLst>
                  <a:ext uri="{FF2B5EF4-FFF2-40B4-BE49-F238E27FC236}">
                    <a16:creationId xmlns:a16="http://schemas.microsoft.com/office/drawing/2014/main" id="{E1625003-6D08-4020-B121-D477F5D1BCBE}"/>
                  </a:ext>
                </a:extLst>
              </p:cNvPr>
              <p:cNvSpPr txBox="1">
                <a:spLocks noRot="1" noChangeAspect="1" noMove="1" noResize="1" noEditPoints="1" noAdjustHandles="1" noChangeArrowheads="1" noChangeShapeType="1" noTextEdit="1"/>
              </p:cNvSpPr>
              <p:nvPr/>
            </p:nvSpPr>
            <p:spPr>
              <a:xfrm>
                <a:off x="1061155" y="1648178"/>
                <a:ext cx="10092267" cy="3593228"/>
              </a:xfrm>
              <a:prstGeom prst="rect">
                <a:avLst/>
              </a:prstGeom>
              <a:blipFill>
                <a:blip r:embed="rId2"/>
                <a:stretch>
                  <a:fillRect l="-906" r="-966"/>
                </a:stretch>
              </a:blipFill>
            </p:spPr>
            <p:txBody>
              <a:bodyPr/>
              <a:lstStyle/>
              <a:p>
                <a:r>
                  <a:rPr lang="ar-SA">
                    <a:noFill/>
                  </a:rPr>
                  <a:t> </a:t>
                </a:r>
              </a:p>
            </p:txBody>
          </p:sp>
        </mc:Fallback>
      </mc:AlternateContent>
    </p:spTree>
    <p:extLst>
      <p:ext uri="{BB962C8B-B14F-4D97-AF65-F5344CB8AC3E}">
        <p14:creationId xmlns:p14="http://schemas.microsoft.com/office/powerpoint/2010/main" val="15511276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EA1F77E-8A5B-4234-9ED6-0C99214F8DB2}"/>
              </a:ext>
            </a:extLst>
          </p:cNvPr>
          <p:cNvPicPr>
            <a:picLocks noChangeAspect="1" noChangeArrowheads="1"/>
          </p:cNvPicPr>
          <p:nvPr/>
        </p:nvPicPr>
        <p:blipFill>
          <a:blip r:embed="rId2" cstate="print">
            <a:biLevel thresh="75000"/>
          </a:blip>
          <a:srcRect/>
          <a:stretch>
            <a:fillRect/>
          </a:stretch>
        </p:blipFill>
        <p:spPr bwMode="auto">
          <a:xfrm>
            <a:off x="890074" y="533399"/>
            <a:ext cx="9225013" cy="5791201"/>
          </a:xfrm>
          <a:prstGeom prst="rect">
            <a:avLst/>
          </a:prstGeom>
          <a:solidFill>
            <a:schemeClr val="bg1"/>
          </a:solidFill>
          <a:ln w="9525">
            <a:noFill/>
            <a:miter lim="800000"/>
            <a:headEnd/>
            <a:tailEnd/>
          </a:ln>
          <a:effectLst/>
        </p:spPr>
      </p:pic>
    </p:spTree>
    <p:extLst>
      <p:ext uri="{BB962C8B-B14F-4D97-AF65-F5344CB8AC3E}">
        <p14:creationId xmlns:p14="http://schemas.microsoft.com/office/powerpoint/2010/main" val="32628507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654920B-1746-4A34-9FAF-C196FCFA4172}"/>
              </a:ext>
            </a:extLst>
          </p:cNvPr>
          <p:cNvPicPr>
            <a:picLocks noChangeAspect="1" noChangeArrowheads="1"/>
          </p:cNvPicPr>
          <p:nvPr/>
        </p:nvPicPr>
        <p:blipFill>
          <a:blip r:embed="rId2" cstate="print">
            <a:biLevel thresh="75000"/>
          </a:blip>
          <a:srcRect/>
          <a:stretch>
            <a:fillRect/>
          </a:stretch>
        </p:blipFill>
        <p:spPr bwMode="auto">
          <a:xfrm>
            <a:off x="651889" y="235373"/>
            <a:ext cx="9790941" cy="5715000"/>
          </a:xfrm>
          <a:prstGeom prst="rect">
            <a:avLst/>
          </a:prstGeom>
          <a:noFill/>
          <a:ln w="9525">
            <a:noFill/>
            <a:miter lim="800000"/>
            <a:headEnd/>
            <a:tailEnd/>
          </a:ln>
          <a:effectLst/>
        </p:spPr>
      </p:pic>
    </p:spTree>
    <p:extLst>
      <p:ext uri="{BB962C8B-B14F-4D97-AF65-F5344CB8AC3E}">
        <p14:creationId xmlns:p14="http://schemas.microsoft.com/office/powerpoint/2010/main" val="3904222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6">
            <a:extLst>
              <a:ext uri="{FF2B5EF4-FFF2-40B4-BE49-F238E27FC236}">
                <a16:creationId xmlns:a16="http://schemas.microsoft.com/office/drawing/2014/main" id="{B6F8C529-8121-4B64-B766-B56B8419553A}"/>
              </a:ext>
            </a:extLst>
          </p:cNvPr>
          <p:cNvGrpSpPr/>
          <p:nvPr/>
        </p:nvGrpSpPr>
        <p:grpSpPr>
          <a:xfrm>
            <a:off x="2291644" y="1190978"/>
            <a:ext cx="7086600" cy="5324510"/>
            <a:chOff x="0" y="260648"/>
            <a:chExt cx="7516187" cy="6839019"/>
          </a:xfrm>
        </p:grpSpPr>
        <p:grpSp>
          <p:nvGrpSpPr>
            <p:cNvPr id="3" name="مجموعة 7">
              <a:extLst>
                <a:ext uri="{FF2B5EF4-FFF2-40B4-BE49-F238E27FC236}">
                  <a16:creationId xmlns:a16="http://schemas.microsoft.com/office/drawing/2014/main" id="{73C2D1A1-5518-41EE-8D33-F916297F3FF2}"/>
                </a:ext>
              </a:extLst>
            </p:cNvPr>
            <p:cNvGrpSpPr/>
            <p:nvPr/>
          </p:nvGrpSpPr>
          <p:grpSpPr>
            <a:xfrm>
              <a:off x="1043608" y="260648"/>
              <a:ext cx="6472579" cy="6839019"/>
              <a:chOff x="331669" y="260648"/>
              <a:chExt cx="6472579" cy="6839019"/>
            </a:xfrm>
          </p:grpSpPr>
          <p:cxnSp>
            <p:nvCxnSpPr>
              <p:cNvPr id="25" name="رابط مستقيم 29">
                <a:extLst>
                  <a:ext uri="{FF2B5EF4-FFF2-40B4-BE49-F238E27FC236}">
                    <a16:creationId xmlns:a16="http://schemas.microsoft.com/office/drawing/2014/main" id="{EAEC71F6-83FF-43C0-8629-8B7A97E3D5D7}"/>
                  </a:ext>
                </a:extLst>
              </p:cNvPr>
              <p:cNvCxnSpPr/>
              <p:nvPr/>
            </p:nvCxnSpPr>
            <p:spPr>
              <a:xfrm>
                <a:off x="1115616" y="260648"/>
                <a:ext cx="0" cy="60486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رابط مستقيم 30">
                <a:extLst>
                  <a:ext uri="{FF2B5EF4-FFF2-40B4-BE49-F238E27FC236}">
                    <a16:creationId xmlns:a16="http://schemas.microsoft.com/office/drawing/2014/main" id="{93B07051-CBE7-47AD-A5A3-24DFBB090FBF}"/>
                  </a:ext>
                </a:extLst>
              </p:cNvPr>
              <p:cNvCxnSpPr/>
              <p:nvPr/>
            </p:nvCxnSpPr>
            <p:spPr>
              <a:xfrm>
                <a:off x="827584" y="6021288"/>
                <a:ext cx="59766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قوس 31">
                <a:extLst>
                  <a:ext uri="{FF2B5EF4-FFF2-40B4-BE49-F238E27FC236}">
                    <a16:creationId xmlns:a16="http://schemas.microsoft.com/office/drawing/2014/main" id="{9DC58CBA-87CC-4FA1-84A5-9CCA734BD503}"/>
                  </a:ext>
                </a:extLst>
              </p:cNvPr>
              <p:cNvSpPr/>
              <p:nvPr/>
            </p:nvSpPr>
            <p:spPr>
              <a:xfrm rot="8581267">
                <a:off x="331669" y="5108693"/>
                <a:ext cx="2545049" cy="517289"/>
              </a:xfrm>
              <a:prstGeom prst="arc">
                <a:avLst>
                  <a:gd name="adj1" fmla="val 11576745"/>
                  <a:gd name="adj2" fmla="val 20715892"/>
                </a:avLst>
              </a:prstGeom>
              <a:ln w="25400">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sp>
            <p:nvSpPr>
              <p:cNvPr id="28" name="مربع نص 10">
                <a:extLst>
                  <a:ext uri="{FF2B5EF4-FFF2-40B4-BE49-F238E27FC236}">
                    <a16:creationId xmlns:a16="http://schemas.microsoft.com/office/drawing/2014/main" id="{DEDE3205-115A-4290-90AA-0BEADFA5CD35}"/>
                  </a:ext>
                </a:extLst>
              </p:cNvPr>
              <p:cNvSpPr txBox="1"/>
              <p:nvPr/>
            </p:nvSpPr>
            <p:spPr>
              <a:xfrm>
                <a:off x="395536" y="2564904"/>
                <a:ext cx="396262"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dirty="0"/>
                  <a:t>S</a:t>
                </a:r>
              </a:p>
            </p:txBody>
          </p:sp>
          <p:sp>
            <p:nvSpPr>
              <p:cNvPr id="29" name="مربع نص 11">
                <a:extLst>
                  <a:ext uri="{FF2B5EF4-FFF2-40B4-BE49-F238E27FC236}">
                    <a16:creationId xmlns:a16="http://schemas.microsoft.com/office/drawing/2014/main" id="{15BD1A29-9F59-4384-88E0-6C3D347026A5}"/>
                  </a:ext>
                </a:extLst>
              </p:cNvPr>
              <p:cNvSpPr txBox="1"/>
              <p:nvPr/>
            </p:nvSpPr>
            <p:spPr>
              <a:xfrm>
                <a:off x="3932069" y="6453336"/>
                <a:ext cx="423514"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dirty="0"/>
                  <a:t>T</a:t>
                </a:r>
              </a:p>
            </p:txBody>
          </p:sp>
          <p:sp>
            <p:nvSpPr>
              <p:cNvPr id="30" name="مربع نص 12">
                <a:extLst>
                  <a:ext uri="{FF2B5EF4-FFF2-40B4-BE49-F238E27FC236}">
                    <a16:creationId xmlns:a16="http://schemas.microsoft.com/office/drawing/2014/main" id="{75C0EE4C-A266-41E0-A0B4-9EED8735D7E5}"/>
                  </a:ext>
                </a:extLst>
              </p:cNvPr>
              <p:cNvSpPr txBox="1"/>
              <p:nvPr/>
            </p:nvSpPr>
            <p:spPr>
              <a:xfrm>
                <a:off x="1175192" y="5981218"/>
                <a:ext cx="413896"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t>T</a:t>
                </a:r>
                <a:r>
                  <a:rPr lang="en-GB" sz="1600" dirty="0"/>
                  <a:t>0</a:t>
                </a:r>
              </a:p>
            </p:txBody>
          </p:sp>
          <p:sp>
            <p:nvSpPr>
              <p:cNvPr id="31" name="قوس 35">
                <a:extLst>
                  <a:ext uri="{FF2B5EF4-FFF2-40B4-BE49-F238E27FC236}">
                    <a16:creationId xmlns:a16="http://schemas.microsoft.com/office/drawing/2014/main" id="{7DBBA2BA-FE3F-43B3-9AD7-F86879432CCC}"/>
                  </a:ext>
                </a:extLst>
              </p:cNvPr>
              <p:cNvSpPr/>
              <p:nvPr/>
            </p:nvSpPr>
            <p:spPr>
              <a:xfrm rot="8581267">
                <a:off x="2946484" y="2183533"/>
                <a:ext cx="2319224" cy="593367"/>
              </a:xfrm>
              <a:prstGeom prst="arc">
                <a:avLst>
                  <a:gd name="adj1" fmla="val 11576745"/>
                  <a:gd name="adj2" fmla="val 20715892"/>
                </a:avLst>
              </a:prstGeom>
              <a:ln w="25400">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sp>
            <p:nvSpPr>
              <p:cNvPr id="32" name="قوس 36">
                <a:extLst>
                  <a:ext uri="{FF2B5EF4-FFF2-40B4-BE49-F238E27FC236}">
                    <a16:creationId xmlns:a16="http://schemas.microsoft.com/office/drawing/2014/main" id="{9248BC6B-0C94-4023-84D6-2F863B2ADD3C}"/>
                  </a:ext>
                </a:extLst>
              </p:cNvPr>
              <p:cNvSpPr/>
              <p:nvPr/>
            </p:nvSpPr>
            <p:spPr>
              <a:xfrm rot="8581267">
                <a:off x="4025848" y="753604"/>
                <a:ext cx="2678639" cy="517289"/>
              </a:xfrm>
              <a:prstGeom prst="arc">
                <a:avLst>
                  <a:gd name="adj1" fmla="val 11576745"/>
                  <a:gd name="adj2" fmla="val 20715892"/>
                </a:avLst>
              </a:prstGeom>
              <a:ln w="25400">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cxnSp>
            <p:nvCxnSpPr>
              <p:cNvPr id="33" name="رابط مستقيم 37">
                <a:extLst>
                  <a:ext uri="{FF2B5EF4-FFF2-40B4-BE49-F238E27FC236}">
                    <a16:creationId xmlns:a16="http://schemas.microsoft.com/office/drawing/2014/main" id="{2A0BE758-BEFA-4583-A54C-AE41F548716C}"/>
                  </a:ext>
                </a:extLst>
              </p:cNvPr>
              <p:cNvCxnSpPr/>
              <p:nvPr/>
            </p:nvCxnSpPr>
            <p:spPr>
              <a:xfrm>
                <a:off x="2353198" y="4562895"/>
                <a:ext cx="25256" cy="51117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رابط مستقيم 38">
                <a:extLst>
                  <a:ext uri="{FF2B5EF4-FFF2-40B4-BE49-F238E27FC236}">
                    <a16:creationId xmlns:a16="http://schemas.microsoft.com/office/drawing/2014/main" id="{E91EB9DC-B334-4B06-8F3D-E7210BAC8439}"/>
                  </a:ext>
                </a:extLst>
              </p:cNvPr>
              <p:cNvCxnSpPr/>
              <p:nvPr/>
            </p:nvCxnSpPr>
            <p:spPr>
              <a:xfrm>
                <a:off x="3577334" y="3129854"/>
                <a:ext cx="25256" cy="51117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رابط مستقيم 39">
                <a:extLst>
                  <a:ext uri="{FF2B5EF4-FFF2-40B4-BE49-F238E27FC236}">
                    <a16:creationId xmlns:a16="http://schemas.microsoft.com/office/drawing/2014/main" id="{1FC13103-A26A-4163-AA39-EE08852F82C8}"/>
                  </a:ext>
                </a:extLst>
              </p:cNvPr>
              <p:cNvCxnSpPr/>
              <p:nvPr/>
            </p:nvCxnSpPr>
            <p:spPr>
              <a:xfrm>
                <a:off x="4873478" y="1617686"/>
                <a:ext cx="25256" cy="51117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قوس 40">
                <a:extLst>
                  <a:ext uri="{FF2B5EF4-FFF2-40B4-BE49-F238E27FC236}">
                    <a16:creationId xmlns:a16="http://schemas.microsoft.com/office/drawing/2014/main" id="{AF43480B-65AB-4C2D-9589-B818FB122DC6}"/>
                  </a:ext>
                </a:extLst>
              </p:cNvPr>
              <p:cNvSpPr/>
              <p:nvPr/>
            </p:nvSpPr>
            <p:spPr>
              <a:xfrm rot="8581267">
                <a:off x="1594158" y="3676999"/>
                <a:ext cx="2516647" cy="517289"/>
              </a:xfrm>
              <a:prstGeom prst="arc">
                <a:avLst>
                  <a:gd name="adj1" fmla="val 11576745"/>
                  <a:gd name="adj2" fmla="val 20715892"/>
                </a:avLst>
              </a:prstGeom>
              <a:ln w="25400">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cxnSp>
            <p:nvCxnSpPr>
              <p:cNvPr id="37" name="رابط مستقيم 41">
                <a:extLst>
                  <a:ext uri="{FF2B5EF4-FFF2-40B4-BE49-F238E27FC236}">
                    <a16:creationId xmlns:a16="http://schemas.microsoft.com/office/drawing/2014/main" id="{8CD9AF23-0F44-4CC6-8B88-1A2FF6284C4D}"/>
                  </a:ext>
                </a:extLst>
              </p:cNvPr>
              <p:cNvCxnSpPr/>
              <p:nvPr/>
            </p:nvCxnSpPr>
            <p:spPr>
              <a:xfrm>
                <a:off x="2339752" y="5013176"/>
                <a:ext cx="0" cy="10081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رابط مستقيم 42">
                <a:extLst>
                  <a:ext uri="{FF2B5EF4-FFF2-40B4-BE49-F238E27FC236}">
                    <a16:creationId xmlns:a16="http://schemas.microsoft.com/office/drawing/2014/main" id="{91E30151-6B2D-4080-BAA1-8A534A210048}"/>
                  </a:ext>
                </a:extLst>
              </p:cNvPr>
              <p:cNvCxnSpPr/>
              <p:nvPr/>
            </p:nvCxnSpPr>
            <p:spPr>
              <a:xfrm>
                <a:off x="3635896" y="3645024"/>
                <a:ext cx="72008" cy="237626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رابط مستقيم 43">
                <a:extLst>
                  <a:ext uri="{FF2B5EF4-FFF2-40B4-BE49-F238E27FC236}">
                    <a16:creationId xmlns:a16="http://schemas.microsoft.com/office/drawing/2014/main" id="{891B1CC6-6D5D-497F-960B-CC0B00C2ED3E}"/>
                  </a:ext>
                </a:extLst>
              </p:cNvPr>
              <p:cNvCxnSpPr/>
              <p:nvPr/>
            </p:nvCxnSpPr>
            <p:spPr>
              <a:xfrm>
                <a:off x="2339752" y="5013176"/>
                <a:ext cx="8141" cy="10081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رابط مستقيم 44">
                <a:extLst>
                  <a:ext uri="{FF2B5EF4-FFF2-40B4-BE49-F238E27FC236}">
                    <a16:creationId xmlns:a16="http://schemas.microsoft.com/office/drawing/2014/main" id="{E60EBD05-C28B-4EC0-B02F-25A9C68985A6}"/>
                  </a:ext>
                </a:extLst>
              </p:cNvPr>
              <p:cNvCxnSpPr>
                <a:stCxn id="32" idx="2"/>
              </p:cNvCxnSpPr>
              <p:nvPr/>
            </p:nvCxnSpPr>
            <p:spPr>
              <a:xfrm>
                <a:off x="4857323" y="1655613"/>
                <a:ext cx="146725" cy="436567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رابط مستقيم 45">
                <a:extLst>
                  <a:ext uri="{FF2B5EF4-FFF2-40B4-BE49-F238E27FC236}">
                    <a16:creationId xmlns:a16="http://schemas.microsoft.com/office/drawing/2014/main" id="{DBE8739C-4BD3-4C16-99FE-E70CF56629D4}"/>
                  </a:ext>
                </a:extLst>
              </p:cNvPr>
              <p:cNvCxnSpPr/>
              <p:nvPr/>
            </p:nvCxnSpPr>
            <p:spPr>
              <a:xfrm>
                <a:off x="1395264" y="5796880"/>
                <a:ext cx="8384" cy="29641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57B0A73F-ECDD-4FCE-A71A-54CF52503690}"/>
                </a:ext>
              </a:extLst>
            </p:cNvPr>
            <p:cNvPicPr>
              <a:picLocks noChangeAspect="1" noChangeArrowheads="1"/>
            </p:cNvPicPr>
            <p:nvPr/>
          </p:nvPicPr>
          <p:blipFill>
            <a:blip r:embed="rId2" cstate="print"/>
            <a:srcRect/>
            <a:stretch>
              <a:fillRect/>
            </a:stretch>
          </p:blipFill>
          <p:spPr bwMode="auto">
            <a:xfrm>
              <a:off x="0" y="5373216"/>
              <a:ext cx="1370720" cy="596776"/>
            </a:xfrm>
            <a:prstGeom prst="rect">
              <a:avLst/>
            </a:prstGeom>
            <a:noFill/>
            <a:ln w="9525">
              <a:noFill/>
              <a:miter lim="800000"/>
              <a:headEnd/>
              <a:tailEnd/>
            </a:ln>
          </p:spPr>
        </p:pic>
        <p:cxnSp>
          <p:nvCxnSpPr>
            <p:cNvPr id="5" name="رابط كسهم مستقيم 9">
              <a:extLst>
                <a:ext uri="{FF2B5EF4-FFF2-40B4-BE49-F238E27FC236}">
                  <a16:creationId xmlns:a16="http://schemas.microsoft.com/office/drawing/2014/main" id="{5E1F4DD2-22CA-4F24-8278-06A9F0A9E461}"/>
                </a:ext>
              </a:extLst>
            </p:cNvPr>
            <p:cNvCxnSpPr/>
            <p:nvPr/>
          </p:nvCxnSpPr>
          <p:spPr>
            <a:xfrm>
              <a:off x="1259632" y="5733256"/>
              <a:ext cx="792088" cy="21602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رابط مستقيم 10">
              <a:extLst>
                <a:ext uri="{FF2B5EF4-FFF2-40B4-BE49-F238E27FC236}">
                  <a16:creationId xmlns:a16="http://schemas.microsoft.com/office/drawing/2014/main" id="{F3262734-DF7D-443E-9FA5-B7FEA8289DE4}"/>
                </a:ext>
              </a:extLst>
            </p:cNvPr>
            <p:cNvCxnSpPr/>
            <p:nvPr/>
          </p:nvCxnSpPr>
          <p:spPr>
            <a:xfrm>
              <a:off x="6876256" y="620688"/>
              <a:ext cx="144016" cy="54006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مستطيل 11">
              <a:extLst>
                <a:ext uri="{FF2B5EF4-FFF2-40B4-BE49-F238E27FC236}">
                  <a16:creationId xmlns:a16="http://schemas.microsoft.com/office/drawing/2014/main" id="{E2771EAB-756B-403F-91F1-7C8F2390A56F}"/>
                </a:ext>
              </a:extLst>
            </p:cNvPr>
            <p:cNvSpPr/>
            <p:nvPr/>
          </p:nvSpPr>
          <p:spPr>
            <a:xfrm>
              <a:off x="1475656" y="5949280"/>
              <a:ext cx="301686"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0</a:t>
              </a:r>
            </a:p>
          </p:txBody>
        </p:sp>
        <p:sp>
          <p:nvSpPr>
            <p:cNvPr id="8" name="مربع نص 60">
              <a:extLst>
                <a:ext uri="{FF2B5EF4-FFF2-40B4-BE49-F238E27FC236}">
                  <a16:creationId xmlns:a16="http://schemas.microsoft.com/office/drawing/2014/main" id="{F45B43DE-E4A8-4485-AF5F-927D23FEFE3F}"/>
                </a:ext>
              </a:extLst>
            </p:cNvPr>
            <p:cNvSpPr txBox="1"/>
            <p:nvPr/>
          </p:nvSpPr>
          <p:spPr>
            <a:xfrm>
              <a:off x="2861960" y="6021288"/>
              <a:ext cx="413896"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t>T</a:t>
              </a:r>
              <a:r>
                <a:rPr lang="en-GB" sz="1600" dirty="0"/>
                <a:t>1</a:t>
              </a:r>
            </a:p>
          </p:txBody>
        </p:sp>
        <p:sp>
          <p:nvSpPr>
            <p:cNvPr id="9" name="مربع نص 61">
              <a:extLst>
                <a:ext uri="{FF2B5EF4-FFF2-40B4-BE49-F238E27FC236}">
                  <a16:creationId xmlns:a16="http://schemas.microsoft.com/office/drawing/2014/main" id="{03640AE3-329D-4FCB-AB28-3495A6A87946}"/>
                </a:ext>
              </a:extLst>
            </p:cNvPr>
            <p:cNvSpPr txBox="1"/>
            <p:nvPr/>
          </p:nvSpPr>
          <p:spPr>
            <a:xfrm>
              <a:off x="4211960" y="6021288"/>
              <a:ext cx="413896"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t>T</a:t>
              </a:r>
              <a:r>
                <a:rPr lang="en-GB" sz="1600" dirty="0"/>
                <a:t>2</a:t>
              </a:r>
            </a:p>
          </p:txBody>
        </p:sp>
        <p:sp>
          <p:nvSpPr>
            <p:cNvPr id="10" name="مربع نص 62">
              <a:extLst>
                <a:ext uri="{FF2B5EF4-FFF2-40B4-BE49-F238E27FC236}">
                  <a16:creationId xmlns:a16="http://schemas.microsoft.com/office/drawing/2014/main" id="{C94B5B69-3307-4CCA-A1A4-57BAE61C2943}"/>
                </a:ext>
              </a:extLst>
            </p:cNvPr>
            <p:cNvSpPr txBox="1"/>
            <p:nvPr/>
          </p:nvSpPr>
          <p:spPr>
            <a:xfrm>
              <a:off x="5526256" y="6021288"/>
              <a:ext cx="413896"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t>T</a:t>
              </a:r>
              <a:r>
                <a:rPr lang="en-GB" sz="1600" dirty="0"/>
                <a:t>3</a:t>
              </a:r>
            </a:p>
          </p:txBody>
        </p:sp>
        <p:sp>
          <p:nvSpPr>
            <p:cNvPr id="11" name="مربع نص 63">
              <a:extLst>
                <a:ext uri="{FF2B5EF4-FFF2-40B4-BE49-F238E27FC236}">
                  <a16:creationId xmlns:a16="http://schemas.microsoft.com/office/drawing/2014/main" id="{3A7EFBDC-83B8-42A8-A320-299D083FFF34}"/>
                </a:ext>
              </a:extLst>
            </p:cNvPr>
            <p:cNvSpPr txBox="1"/>
            <p:nvPr/>
          </p:nvSpPr>
          <p:spPr>
            <a:xfrm>
              <a:off x="6804248" y="6021288"/>
              <a:ext cx="413896"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t>T</a:t>
              </a:r>
              <a:r>
                <a:rPr lang="en-GB" sz="1600" dirty="0"/>
                <a:t>4</a:t>
              </a:r>
            </a:p>
          </p:txBody>
        </p:sp>
        <p:sp>
          <p:nvSpPr>
            <p:cNvPr id="12" name="مربع نص 64">
              <a:extLst>
                <a:ext uri="{FF2B5EF4-FFF2-40B4-BE49-F238E27FC236}">
                  <a16:creationId xmlns:a16="http://schemas.microsoft.com/office/drawing/2014/main" id="{4C94EF1D-7B4F-4E8E-B641-66F0E83731C0}"/>
                </a:ext>
              </a:extLst>
            </p:cNvPr>
            <p:cNvSpPr txBox="1"/>
            <p:nvPr/>
          </p:nvSpPr>
          <p:spPr>
            <a:xfrm>
              <a:off x="107504" y="5949280"/>
              <a:ext cx="846707"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t>0 – 15 K</a:t>
              </a:r>
            </a:p>
          </p:txBody>
        </p:sp>
        <p:sp>
          <p:nvSpPr>
            <p:cNvPr id="13" name="مربع نص 65">
              <a:extLst>
                <a:ext uri="{FF2B5EF4-FFF2-40B4-BE49-F238E27FC236}">
                  <a16:creationId xmlns:a16="http://schemas.microsoft.com/office/drawing/2014/main" id="{E12C11A1-77D8-40E8-B213-478007587658}"/>
                </a:ext>
              </a:extLst>
            </p:cNvPr>
            <p:cNvSpPr txBox="1"/>
            <p:nvPr/>
          </p:nvSpPr>
          <p:spPr>
            <a:xfrm>
              <a:off x="2301418" y="5682734"/>
              <a:ext cx="686406"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t>Solid I</a:t>
              </a:r>
            </a:p>
          </p:txBody>
        </p:sp>
        <p:sp>
          <p:nvSpPr>
            <p:cNvPr id="14" name="مربع نص 66">
              <a:extLst>
                <a:ext uri="{FF2B5EF4-FFF2-40B4-BE49-F238E27FC236}">
                  <a16:creationId xmlns:a16="http://schemas.microsoft.com/office/drawing/2014/main" id="{77BBAEE8-9504-492A-BEEC-1F9D339FAC41}"/>
                </a:ext>
              </a:extLst>
            </p:cNvPr>
            <p:cNvSpPr txBox="1"/>
            <p:nvPr/>
          </p:nvSpPr>
          <p:spPr>
            <a:xfrm>
              <a:off x="3419872" y="5106670"/>
              <a:ext cx="737702"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t>Solid II</a:t>
              </a:r>
            </a:p>
          </p:txBody>
        </p:sp>
        <p:sp>
          <p:nvSpPr>
            <p:cNvPr id="15" name="مربع نص 67">
              <a:extLst>
                <a:ext uri="{FF2B5EF4-FFF2-40B4-BE49-F238E27FC236}">
                  <a16:creationId xmlns:a16="http://schemas.microsoft.com/office/drawing/2014/main" id="{913EB5E2-7C28-481E-8D15-EFBF0EFD1A28}"/>
                </a:ext>
              </a:extLst>
            </p:cNvPr>
            <p:cNvSpPr txBox="1"/>
            <p:nvPr/>
          </p:nvSpPr>
          <p:spPr>
            <a:xfrm>
              <a:off x="4788024" y="4437112"/>
              <a:ext cx="686406"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t>Liquid</a:t>
              </a:r>
            </a:p>
          </p:txBody>
        </p:sp>
        <p:sp>
          <p:nvSpPr>
            <p:cNvPr id="16" name="مربع نص 68">
              <a:extLst>
                <a:ext uri="{FF2B5EF4-FFF2-40B4-BE49-F238E27FC236}">
                  <a16:creationId xmlns:a16="http://schemas.microsoft.com/office/drawing/2014/main" id="{0AA5244B-BCC3-4C6C-A604-16C51E5AB1EF}"/>
                </a:ext>
              </a:extLst>
            </p:cNvPr>
            <p:cNvSpPr txBox="1"/>
            <p:nvPr/>
          </p:nvSpPr>
          <p:spPr>
            <a:xfrm>
              <a:off x="6156176" y="3501008"/>
              <a:ext cx="492443"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t>Gas</a:t>
              </a:r>
            </a:p>
          </p:txBody>
        </p:sp>
        <p:sp>
          <p:nvSpPr>
            <p:cNvPr id="17" name="مربع نص 69">
              <a:extLst>
                <a:ext uri="{FF2B5EF4-FFF2-40B4-BE49-F238E27FC236}">
                  <a16:creationId xmlns:a16="http://schemas.microsoft.com/office/drawing/2014/main" id="{6A9C9DD9-8B88-431B-9207-DE0A6F5A21C7}"/>
                </a:ext>
              </a:extLst>
            </p:cNvPr>
            <p:cNvSpPr txBox="1"/>
            <p:nvPr/>
          </p:nvSpPr>
          <p:spPr>
            <a:xfrm>
              <a:off x="1763688" y="5517232"/>
              <a:ext cx="413896"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t>(0)</a:t>
              </a:r>
            </a:p>
          </p:txBody>
        </p:sp>
        <p:sp>
          <p:nvSpPr>
            <p:cNvPr id="18" name="مربع نص 71">
              <a:extLst>
                <a:ext uri="{FF2B5EF4-FFF2-40B4-BE49-F238E27FC236}">
                  <a16:creationId xmlns:a16="http://schemas.microsoft.com/office/drawing/2014/main" id="{4DDD4315-19F4-47B5-95C5-52E120271533}"/>
                </a:ext>
              </a:extLst>
            </p:cNvPr>
            <p:cNvSpPr txBox="1"/>
            <p:nvPr/>
          </p:nvSpPr>
          <p:spPr>
            <a:xfrm>
              <a:off x="2267744" y="5178678"/>
              <a:ext cx="413896"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t>(1)</a:t>
              </a:r>
            </a:p>
          </p:txBody>
        </p:sp>
        <p:sp>
          <p:nvSpPr>
            <p:cNvPr id="19" name="مربع نص 72">
              <a:extLst>
                <a:ext uri="{FF2B5EF4-FFF2-40B4-BE49-F238E27FC236}">
                  <a16:creationId xmlns:a16="http://schemas.microsoft.com/office/drawing/2014/main" id="{AA3D1714-5952-4ABD-A7C0-60AF2CD85E7C}"/>
                </a:ext>
              </a:extLst>
            </p:cNvPr>
            <p:cNvSpPr txBox="1"/>
            <p:nvPr/>
          </p:nvSpPr>
          <p:spPr>
            <a:xfrm>
              <a:off x="2699792" y="4653136"/>
              <a:ext cx="413896"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t>(2)</a:t>
              </a:r>
            </a:p>
          </p:txBody>
        </p:sp>
        <p:sp>
          <p:nvSpPr>
            <p:cNvPr id="20" name="مربع نص 73">
              <a:extLst>
                <a:ext uri="{FF2B5EF4-FFF2-40B4-BE49-F238E27FC236}">
                  <a16:creationId xmlns:a16="http://schemas.microsoft.com/office/drawing/2014/main" id="{ECCA24CE-3741-4F83-979F-FAEED51B399B}"/>
                </a:ext>
              </a:extLst>
            </p:cNvPr>
            <p:cNvSpPr txBox="1"/>
            <p:nvPr/>
          </p:nvSpPr>
          <p:spPr>
            <a:xfrm>
              <a:off x="3419872" y="3789040"/>
              <a:ext cx="413896"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t>(3)</a:t>
              </a:r>
            </a:p>
          </p:txBody>
        </p:sp>
        <p:sp>
          <p:nvSpPr>
            <p:cNvPr id="21" name="مربع نص 74">
              <a:extLst>
                <a:ext uri="{FF2B5EF4-FFF2-40B4-BE49-F238E27FC236}">
                  <a16:creationId xmlns:a16="http://schemas.microsoft.com/office/drawing/2014/main" id="{A5C1715B-FFA9-4105-9AAB-0EFE2F090755}"/>
                </a:ext>
              </a:extLst>
            </p:cNvPr>
            <p:cNvSpPr txBox="1"/>
            <p:nvPr/>
          </p:nvSpPr>
          <p:spPr>
            <a:xfrm>
              <a:off x="3923928" y="3212976"/>
              <a:ext cx="413896"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t>(4)</a:t>
              </a:r>
            </a:p>
          </p:txBody>
        </p:sp>
        <p:sp>
          <p:nvSpPr>
            <p:cNvPr id="22" name="مربع نص 75">
              <a:extLst>
                <a:ext uri="{FF2B5EF4-FFF2-40B4-BE49-F238E27FC236}">
                  <a16:creationId xmlns:a16="http://schemas.microsoft.com/office/drawing/2014/main" id="{3E4CD0B1-3DB6-4FD6-AF38-BEDEBB68F750}"/>
                </a:ext>
              </a:extLst>
            </p:cNvPr>
            <p:cNvSpPr txBox="1"/>
            <p:nvPr/>
          </p:nvSpPr>
          <p:spPr>
            <a:xfrm>
              <a:off x="4662160" y="2420888"/>
              <a:ext cx="413896"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t>(5)</a:t>
              </a:r>
            </a:p>
          </p:txBody>
        </p:sp>
        <p:sp>
          <p:nvSpPr>
            <p:cNvPr id="23" name="مربع نص 76">
              <a:extLst>
                <a:ext uri="{FF2B5EF4-FFF2-40B4-BE49-F238E27FC236}">
                  <a16:creationId xmlns:a16="http://schemas.microsoft.com/office/drawing/2014/main" id="{0A46FE9A-D31E-439A-A14E-DAE96631EBB1}"/>
                </a:ext>
              </a:extLst>
            </p:cNvPr>
            <p:cNvSpPr txBox="1"/>
            <p:nvPr/>
          </p:nvSpPr>
          <p:spPr>
            <a:xfrm>
              <a:off x="5238224" y="1700808"/>
              <a:ext cx="413896"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t>(6)</a:t>
              </a:r>
            </a:p>
          </p:txBody>
        </p:sp>
        <p:sp>
          <p:nvSpPr>
            <p:cNvPr id="24" name="مربع نص 77">
              <a:extLst>
                <a:ext uri="{FF2B5EF4-FFF2-40B4-BE49-F238E27FC236}">
                  <a16:creationId xmlns:a16="http://schemas.microsoft.com/office/drawing/2014/main" id="{93099CE5-F654-4AA0-B06D-18AB31E806D2}"/>
                </a:ext>
              </a:extLst>
            </p:cNvPr>
            <p:cNvSpPr txBox="1"/>
            <p:nvPr/>
          </p:nvSpPr>
          <p:spPr>
            <a:xfrm>
              <a:off x="5796136" y="980728"/>
              <a:ext cx="413896"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t>(7)</a:t>
              </a:r>
            </a:p>
          </p:txBody>
        </p:sp>
      </p:grpSp>
      <p:sp>
        <p:nvSpPr>
          <p:cNvPr id="42" name="Rectangle 1">
            <a:extLst>
              <a:ext uri="{FF2B5EF4-FFF2-40B4-BE49-F238E27FC236}">
                <a16:creationId xmlns:a16="http://schemas.microsoft.com/office/drawing/2014/main" id="{EEAB788E-77EA-4E04-A84B-5BA217A4923A}"/>
              </a:ext>
            </a:extLst>
          </p:cNvPr>
          <p:cNvSpPr>
            <a:spLocks noChangeArrowheads="1"/>
          </p:cNvSpPr>
          <p:nvPr/>
        </p:nvSpPr>
        <p:spPr bwMode="auto">
          <a:xfrm>
            <a:off x="427063" y="434055"/>
            <a:ext cx="656474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GB" sz="2400" b="0" u="none" strike="noStrike" cap="none" normalizeH="0" baseline="0" dirty="0">
                <a:ln>
                  <a:noFill/>
                </a:ln>
                <a:solidFill>
                  <a:srgbClr val="FF0000"/>
                </a:solidFill>
                <a:effectLst/>
                <a:ea typeface="Times New Roman" pitchFamily="18" charset="0"/>
                <a:cs typeface="Times New Roman" pitchFamily="18" charset="0"/>
              </a:rPr>
              <a:t>The relationship between entropy and temperature</a:t>
            </a:r>
            <a:endParaRPr kumimoji="0" lang="en-GB" sz="2400" b="0" u="none" strike="noStrike" cap="none" normalizeH="0" baseline="0" dirty="0">
              <a:ln>
                <a:noFill/>
              </a:ln>
              <a:solidFill>
                <a:srgbClr val="FF0000"/>
              </a:solidFill>
              <a:effectLst/>
              <a:cs typeface="Times New Roman" pitchFamily="18" charset="0"/>
            </a:endParaRPr>
          </a:p>
        </p:txBody>
      </p:sp>
    </p:spTree>
    <p:extLst>
      <p:ext uri="{BB962C8B-B14F-4D97-AF65-F5344CB8AC3E}">
        <p14:creationId xmlns:p14="http://schemas.microsoft.com/office/powerpoint/2010/main" val="24253143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6601D5-B3EB-4B05-A73F-888C16AE0166}"/>
              </a:ext>
            </a:extLst>
          </p:cNvPr>
          <p:cNvPicPr>
            <a:picLocks noChangeAspect="1" noChangeArrowheads="1"/>
          </p:cNvPicPr>
          <p:nvPr/>
        </p:nvPicPr>
        <p:blipFill>
          <a:blip r:embed="rId2" cstate="print"/>
          <a:srcRect/>
          <a:stretch>
            <a:fillRect/>
          </a:stretch>
        </p:blipFill>
        <p:spPr bwMode="auto">
          <a:xfrm>
            <a:off x="1162756" y="0"/>
            <a:ext cx="8686800" cy="6950885"/>
          </a:xfrm>
          <a:prstGeom prst="rect">
            <a:avLst/>
          </a:prstGeom>
          <a:noFill/>
          <a:ln w="9525">
            <a:noFill/>
            <a:miter lim="800000"/>
            <a:headEnd/>
            <a:tailEnd/>
          </a:ln>
          <a:effectLst/>
        </p:spPr>
      </p:pic>
    </p:spTree>
    <p:extLst>
      <p:ext uri="{BB962C8B-B14F-4D97-AF65-F5344CB8AC3E}">
        <p14:creationId xmlns:p14="http://schemas.microsoft.com/office/powerpoint/2010/main" val="4051340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1632BEA-73E8-4691-9ACA-48451231F0AB}"/>
              </a:ext>
            </a:extLst>
          </p:cNvPr>
          <p:cNvPicPr>
            <a:picLocks noChangeAspect="1" noChangeArrowheads="1"/>
          </p:cNvPicPr>
          <p:nvPr/>
        </p:nvPicPr>
        <p:blipFill>
          <a:blip r:embed="rId2" cstate="print"/>
          <a:srcRect/>
          <a:stretch>
            <a:fillRect/>
          </a:stretch>
        </p:blipFill>
        <p:spPr bwMode="auto">
          <a:xfrm>
            <a:off x="667979" y="-484174"/>
            <a:ext cx="11524021" cy="2656029"/>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id="{9DA265B3-CFB0-4695-BF4E-EA65B56A6F33}"/>
              </a:ext>
            </a:extLst>
          </p:cNvPr>
          <p:cNvSpPr txBox="1"/>
          <p:nvPr/>
        </p:nvSpPr>
        <p:spPr>
          <a:xfrm>
            <a:off x="1056061" y="2413392"/>
            <a:ext cx="10079875" cy="461665"/>
          </a:xfrm>
          <a:prstGeom prst="rect">
            <a:avLst/>
          </a:prstGeom>
          <a:noFill/>
        </p:spPr>
        <p:txBody>
          <a:bodyPr wrap="none" rtlCol="1">
            <a:spAutoFit/>
          </a:bodyPr>
          <a:lstStyle/>
          <a:p>
            <a:r>
              <a:rPr lang="en-US" sz="2400" dirty="0">
                <a:solidFill>
                  <a:srgbClr val="FF0000"/>
                </a:solidFill>
              </a:rPr>
              <a:t>Note</a:t>
            </a:r>
            <a:r>
              <a:rPr lang="en-US" sz="2400" dirty="0"/>
              <a:t>: The heat capacity from 0 K to 10-20 K can be estimate by Debye equation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61C6C40-5C64-4D7D-A7EA-F10077C23330}"/>
                  </a:ext>
                </a:extLst>
              </p:cNvPr>
              <p:cNvSpPr txBox="1"/>
              <p:nvPr/>
            </p:nvSpPr>
            <p:spPr>
              <a:xfrm>
                <a:off x="2726266" y="3429000"/>
                <a:ext cx="5788636" cy="741100"/>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ar-SA" sz="240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𝐶</m:t>
                          </m:r>
                        </m:e>
                        <m:sub>
                          <m:r>
                            <a:rPr lang="en-US" sz="2400" b="0" i="1" smtClean="0">
                              <a:solidFill>
                                <a:srgbClr val="0070C0"/>
                              </a:solidFill>
                              <a:latin typeface="Cambria Math" panose="02040503050406030204" pitchFamily="18" charset="0"/>
                            </a:rPr>
                            <m:t>𝑉</m:t>
                          </m:r>
                        </m:sub>
                      </m:sSub>
                      <m:r>
                        <a:rPr lang="en-US" sz="2400" b="0" i="1" smtClean="0">
                          <a:solidFill>
                            <a:srgbClr val="0070C0"/>
                          </a:solidFill>
                          <a:latin typeface="Cambria Math" panose="02040503050406030204" pitchFamily="18" charset="0"/>
                        </a:rPr>
                        <m:t>=</m:t>
                      </m:r>
                      <m:f>
                        <m:fPr>
                          <m:ctrlPr>
                            <a:rPr lang="en-US" sz="2400" b="0" i="1" smtClean="0">
                              <a:solidFill>
                                <a:srgbClr val="0070C0"/>
                              </a:solidFill>
                              <a:latin typeface="Cambria Math" panose="02040503050406030204" pitchFamily="18" charset="0"/>
                            </a:rPr>
                          </m:ctrlPr>
                        </m:fPr>
                        <m:num>
                          <m:r>
                            <a:rPr lang="en-US" sz="2400" b="0" i="1" smtClean="0">
                              <a:solidFill>
                                <a:srgbClr val="0070C0"/>
                              </a:solidFill>
                              <a:latin typeface="Cambria Math" panose="02040503050406030204" pitchFamily="18" charset="0"/>
                            </a:rPr>
                            <m:t>12</m:t>
                          </m:r>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ea typeface="Cambria Math" panose="02040503050406030204" pitchFamily="18" charset="0"/>
                                </a:rPr>
                                <m:t>𝜋</m:t>
                              </m:r>
                            </m:e>
                            <m:sup>
                              <m:r>
                                <a:rPr lang="en-US" sz="2400" b="0" i="1" smtClean="0">
                                  <a:solidFill>
                                    <a:srgbClr val="0070C0"/>
                                  </a:solidFill>
                                  <a:latin typeface="Cambria Math" panose="02040503050406030204" pitchFamily="18" charset="0"/>
                                </a:rPr>
                                <m:t>4</m:t>
                              </m:r>
                            </m:sup>
                          </m:sSup>
                          <m:r>
                            <a:rPr lang="en-US" sz="2400" b="0" i="1" smtClean="0">
                              <a:solidFill>
                                <a:srgbClr val="0070C0"/>
                              </a:solidFill>
                              <a:latin typeface="Cambria Math" panose="02040503050406030204" pitchFamily="18" charset="0"/>
                            </a:rPr>
                            <m:t>𝑅</m:t>
                          </m:r>
                        </m:num>
                        <m:den>
                          <m:r>
                            <a:rPr lang="en-US" sz="2400" b="0" i="1" smtClean="0">
                              <a:solidFill>
                                <a:srgbClr val="0070C0"/>
                              </a:solidFill>
                              <a:latin typeface="Cambria Math" panose="02040503050406030204" pitchFamily="18" charset="0"/>
                            </a:rPr>
                            <m:t>5</m:t>
                          </m:r>
                        </m:den>
                      </m:f>
                      <m:f>
                        <m:fPr>
                          <m:ctrlPr>
                            <a:rPr lang="en-US" sz="2400" b="0" i="1" smtClean="0">
                              <a:solidFill>
                                <a:srgbClr val="0070C0"/>
                              </a:solidFill>
                              <a:latin typeface="Cambria Math" panose="02040503050406030204" pitchFamily="18" charset="0"/>
                            </a:rPr>
                          </m:ctrlPr>
                        </m:fPr>
                        <m:num>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𝑇</m:t>
                              </m:r>
                            </m:e>
                            <m:sup>
                              <m:r>
                                <a:rPr lang="en-US" sz="2400" b="0" i="1" smtClean="0">
                                  <a:solidFill>
                                    <a:srgbClr val="0070C0"/>
                                  </a:solidFill>
                                  <a:latin typeface="Cambria Math" panose="02040503050406030204" pitchFamily="18" charset="0"/>
                                </a:rPr>
                                <m:t>3</m:t>
                              </m:r>
                            </m:sup>
                          </m:sSup>
                        </m:num>
                        <m:den>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ea typeface="Cambria Math" panose="02040503050406030204" pitchFamily="18" charset="0"/>
                                </a:rPr>
                                <m:t>𝜃</m:t>
                              </m:r>
                            </m:e>
                            <m:sup>
                              <m:r>
                                <a:rPr lang="en-US" sz="2400" b="0" i="1" smtClean="0">
                                  <a:solidFill>
                                    <a:srgbClr val="0070C0"/>
                                  </a:solidFill>
                                  <a:latin typeface="Cambria Math" panose="02040503050406030204" pitchFamily="18" charset="0"/>
                                </a:rPr>
                                <m:t>3</m:t>
                              </m:r>
                            </m:sup>
                          </m:sSup>
                        </m:den>
                      </m:f>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1943</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8</m:t>
                      </m:r>
                      <m:r>
                        <a:rPr lang="en-US" sz="2400" b="0" i="1" smtClean="0">
                          <a:solidFill>
                            <a:srgbClr val="0070C0"/>
                          </a:solidFill>
                          <a:latin typeface="Cambria Math" panose="02040503050406030204" pitchFamily="18" charset="0"/>
                          <a:ea typeface="Cambria Math" panose="02040503050406030204" pitchFamily="18" charset="0"/>
                        </a:rPr>
                        <m:t>×</m:t>
                      </m:r>
                      <m:f>
                        <m:fPr>
                          <m:ctrlPr>
                            <a:rPr lang="en-US" sz="2400" i="1">
                              <a:solidFill>
                                <a:srgbClr val="0070C0"/>
                              </a:solidFill>
                              <a:latin typeface="Cambria Math" panose="02040503050406030204" pitchFamily="18" charset="0"/>
                            </a:rPr>
                          </m:ctrlPr>
                        </m:fPr>
                        <m:num>
                          <m:sSup>
                            <m:sSupPr>
                              <m:ctrlPr>
                                <a:rPr lang="en-US" sz="2400" i="1">
                                  <a:solidFill>
                                    <a:srgbClr val="0070C0"/>
                                  </a:solidFill>
                                  <a:latin typeface="Cambria Math" panose="02040503050406030204" pitchFamily="18" charset="0"/>
                                </a:rPr>
                              </m:ctrlPr>
                            </m:sSupPr>
                            <m:e>
                              <m:r>
                                <a:rPr lang="en-US" sz="2400" i="1">
                                  <a:solidFill>
                                    <a:srgbClr val="0070C0"/>
                                  </a:solidFill>
                                  <a:latin typeface="Cambria Math" panose="02040503050406030204" pitchFamily="18" charset="0"/>
                                </a:rPr>
                                <m:t>𝑇</m:t>
                              </m:r>
                            </m:e>
                            <m:sup>
                              <m:r>
                                <a:rPr lang="en-US" sz="2400" i="1">
                                  <a:solidFill>
                                    <a:srgbClr val="0070C0"/>
                                  </a:solidFill>
                                  <a:latin typeface="Cambria Math" panose="02040503050406030204" pitchFamily="18" charset="0"/>
                                </a:rPr>
                                <m:t>3</m:t>
                              </m:r>
                            </m:sup>
                          </m:sSup>
                        </m:num>
                        <m:den>
                          <m:sSup>
                            <m:sSupPr>
                              <m:ctrlPr>
                                <a:rPr lang="en-US" sz="2400" i="1">
                                  <a:solidFill>
                                    <a:srgbClr val="0070C0"/>
                                  </a:solidFill>
                                  <a:latin typeface="Cambria Math" panose="02040503050406030204" pitchFamily="18" charset="0"/>
                                </a:rPr>
                              </m:ctrlPr>
                            </m:sSupPr>
                            <m:e>
                              <m:r>
                                <a:rPr lang="en-US" sz="2400" i="1">
                                  <a:solidFill>
                                    <a:srgbClr val="0070C0"/>
                                  </a:solidFill>
                                  <a:latin typeface="Cambria Math" panose="02040503050406030204" pitchFamily="18" charset="0"/>
                                  <a:ea typeface="Cambria Math" panose="02040503050406030204" pitchFamily="18" charset="0"/>
                                </a:rPr>
                                <m:t>𝜃</m:t>
                              </m:r>
                            </m:e>
                            <m:sup>
                              <m:r>
                                <a:rPr lang="en-US" sz="2400" i="1">
                                  <a:solidFill>
                                    <a:srgbClr val="0070C0"/>
                                  </a:solidFill>
                                  <a:latin typeface="Cambria Math" panose="02040503050406030204" pitchFamily="18" charset="0"/>
                                </a:rPr>
                                <m:t>3</m:t>
                              </m:r>
                            </m:sup>
                          </m:sSup>
                        </m:den>
                      </m:f>
                      <m:r>
                        <a:rPr lang="en-US" sz="2400" b="0" i="1" smtClean="0">
                          <a:solidFill>
                            <a:srgbClr val="0070C0"/>
                          </a:solidFill>
                          <a:latin typeface="Cambria Math" panose="02040503050406030204" pitchFamily="18" charset="0"/>
                        </a:rPr>
                        <m:t> </m:t>
                      </m:r>
                      <m:r>
                        <a:rPr lang="en-US" sz="2400" b="0" i="1" smtClean="0">
                          <a:solidFill>
                            <a:srgbClr val="0070C0"/>
                          </a:solidFill>
                          <a:latin typeface="Cambria Math" panose="02040503050406030204" pitchFamily="18" charset="0"/>
                        </a:rPr>
                        <m:t>𝐽</m:t>
                      </m:r>
                      <m:r>
                        <a:rPr lang="en-US" sz="2400" b="0" i="1" smtClean="0">
                          <a:solidFill>
                            <a:srgbClr val="0070C0"/>
                          </a:solidFill>
                          <a:latin typeface="Cambria Math" panose="02040503050406030204" pitchFamily="18" charset="0"/>
                        </a:rPr>
                        <m:t> </m:t>
                      </m:r>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𝑚𝑜𝑙</m:t>
                          </m:r>
                        </m:e>
                        <m:sup>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1</m:t>
                          </m:r>
                        </m:sup>
                      </m:sSup>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𝐾</m:t>
                          </m:r>
                        </m:e>
                        <m:sup>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1</m:t>
                          </m:r>
                        </m:sup>
                      </m:sSup>
                    </m:oMath>
                  </m:oMathPara>
                </a14:m>
                <a:endParaRPr lang="ar-SA" sz="2400" dirty="0"/>
              </a:p>
            </p:txBody>
          </p:sp>
        </mc:Choice>
        <mc:Fallback xmlns="">
          <p:sp>
            <p:nvSpPr>
              <p:cNvPr id="4" name="TextBox 3">
                <a:extLst>
                  <a:ext uri="{FF2B5EF4-FFF2-40B4-BE49-F238E27FC236}">
                    <a16:creationId xmlns:a16="http://schemas.microsoft.com/office/drawing/2014/main" id="{761C6C40-5C64-4D7D-A7EA-F10077C23330}"/>
                  </a:ext>
                </a:extLst>
              </p:cNvPr>
              <p:cNvSpPr txBox="1">
                <a:spLocks noRot="1" noChangeAspect="1" noMove="1" noResize="1" noEditPoints="1" noAdjustHandles="1" noChangeArrowheads="1" noChangeShapeType="1" noTextEdit="1"/>
              </p:cNvSpPr>
              <p:nvPr/>
            </p:nvSpPr>
            <p:spPr>
              <a:xfrm>
                <a:off x="2726266" y="3429000"/>
                <a:ext cx="5788636" cy="741100"/>
              </a:xfrm>
              <a:prstGeom prst="rect">
                <a:avLst/>
              </a:prstGeom>
              <a:blipFill>
                <a:blip r:embed="rId3"/>
                <a:stretch>
                  <a:fillRect/>
                </a:stretch>
              </a:blipFill>
            </p:spPr>
            <p:txBody>
              <a:bodyPr/>
              <a:lstStyle/>
              <a:p>
                <a:r>
                  <a:rPr lang="ar-SA">
                    <a:noFill/>
                  </a:rPr>
                  <a:t> </a:t>
                </a:r>
              </a:p>
            </p:txBody>
          </p:sp>
        </mc:Fallback>
      </mc:AlternateContent>
      <p:sp>
        <p:nvSpPr>
          <p:cNvPr id="5" name="Rectangle 9">
            <a:extLst>
              <a:ext uri="{FF2B5EF4-FFF2-40B4-BE49-F238E27FC236}">
                <a16:creationId xmlns:a16="http://schemas.microsoft.com/office/drawing/2014/main" id="{382653F9-CE78-4DF8-BD94-D0460D805334}"/>
              </a:ext>
            </a:extLst>
          </p:cNvPr>
          <p:cNvSpPr>
            <a:spLocks noChangeArrowheads="1"/>
          </p:cNvSpPr>
          <p:nvPr/>
        </p:nvSpPr>
        <p:spPr bwMode="auto">
          <a:xfrm>
            <a:off x="881944" y="4444608"/>
            <a:ext cx="10428111" cy="16970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ea typeface="Calibri" pitchFamily="34" charset="0"/>
                <a:cs typeface="Times New Roman" pitchFamily="18" charset="0"/>
              </a:rPr>
              <a:t>The symbol </a:t>
            </a:r>
            <a:r>
              <a:rPr kumimoji="0" lang="en-GB" sz="2400" b="0" i="0" u="none" strike="noStrike" cap="none" normalizeH="0" baseline="0" dirty="0">
                <a:ln>
                  <a:noFill/>
                </a:ln>
                <a:solidFill>
                  <a:srgbClr val="0070C0"/>
                </a:solidFill>
                <a:effectLst/>
                <a:ea typeface="Calibri" pitchFamily="34" charset="0"/>
                <a:cs typeface="Times New Roman" pitchFamily="18" charset="0"/>
              </a:rPr>
              <a:t>θ</a:t>
            </a:r>
            <a:r>
              <a:rPr kumimoji="0" lang="en-GB" sz="2400" b="0" i="0" u="none" strike="noStrike" cap="none" normalizeH="0" baseline="0" dirty="0">
                <a:ln>
                  <a:noFill/>
                </a:ln>
                <a:solidFill>
                  <a:schemeClr val="tx1"/>
                </a:solidFill>
                <a:effectLst/>
                <a:ea typeface="Calibri" pitchFamily="34" charset="0"/>
                <a:cs typeface="Times New Roman" pitchFamily="18" charset="0"/>
              </a:rPr>
              <a:t> is called the characteristic temperature and can be calculated from an experimental determination of the heat capacity at a low temperature. It is assumed that for a solid </a:t>
            </a:r>
            <a:r>
              <a:rPr kumimoji="0" lang="en-GB" sz="2400" b="0" i="0" u="none" strike="noStrike" cap="none" normalizeH="0" baseline="0" dirty="0">
                <a:ln>
                  <a:noFill/>
                </a:ln>
                <a:solidFill>
                  <a:srgbClr val="0070C0"/>
                </a:solidFill>
                <a:effectLst/>
                <a:ea typeface="Calibri" pitchFamily="34" charset="0"/>
                <a:cs typeface="Times New Roman" pitchFamily="18" charset="0"/>
              </a:rPr>
              <a:t>C</a:t>
            </a:r>
            <a:r>
              <a:rPr kumimoji="0" lang="en-GB" sz="2400" b="0" i="0" u="none" strike="noStrike" cap="none" normalizeH="0" baseline="-30000" dirty="0">
                <a:ln>
                  <a:noFill/>
                </a:ln>
                <a:solidFill>
                  <a:srgbClr val="0070C0"/>
                </a:solidFill>
                <a:effectLst/>
                <a:ea typeface="Calibri" pitchFamily="34" charset="0"/>
                <a:cs typeface="Times New Roman" pitchFamily="18" charset="0"/>
              </a:rPr>
              <a:t>V</a:t>
            </a:r>
            <a:r>
              <a:rPr kumimoji="0" lang="en-GB" sz="2400" b="0" i="0" u="none" strike="noStrike" cap="none" normalizeH="0" baseline="0" dirty="0">
                <a:ln>
                  <a:noFill/>
                </a:ln>
                <a:solidFill>
                  <a:srgbClr val="0070C0"/>
                </a:solidFill>
                <a:effectLst/>
                <a:ea typeface="Calibri" pitchFamily="34" charset="0"/>
                <a:cs typeface="Times New Roman" pitchFamily="18" charset="0"/>
              </a:rPr>
              <a:t> = C</a:t>
            </a:r>
            <a:r>
              <a:rPr kumimoji="0" lang="en-GB" sz="2400" b="0" i="0" u="none" strike="noStrike" cap="none" normalizeH="0" baseline="-30000" dirty="0">
                <a:ln>
                  <a:noFill/>
                </a:ln>
                <a:solidFill>
                  <a:srgbClr val="0070C0"/>
                </a:solidFill>
                <a:effectLst/>
                <a:ea typeface="Calibri" pitchFamily="34" charset="0"/>
                <a:cs typeface="Times New Roman" pitchFamily="18" charset="0"/>
              </a:rPr>
              <a:t>P</a:t>
            </a:r>
            <a:r>
              <a:rPr kumimoji="0" lang="en-GB" sz="2400" b="0" i="0" u="none" strike="noStrike" cap="none" normalizeH="0" baseline="0" dirty="0">
                <a:ln>
                  <a:noFill/>
                </a:ln>
                <a:solidFill>
                  <a:srgbClr val="0070C0"/>
                </a:solidFill>
                <a:effectLst/>
                <a:ea typeface="Calibri" pitchFamily="34" charset="0"/>
                <a:cs typeface="Times New Roman" pitchFamily="18" charset="0"/>
              </a:rPr>
              <a:t> </a:t>
            </a:r>
            <a:r>
              <a:rPr kumimoji="0" lang="en-GB" sz="2400" b="0" i="0" u="none" strike="noStrike" cap="none" normalizeH="0" baseline="0" dirty="0">
                <a:ln>
                  <a:noFill/>
                </a:ln>
                <a:solidFill>
                  <a:schemeClr val="tx1"/>
                </a:solidFill>
                <a:effectLst/>
                <a:ea typeface="Calibri" pitchFamily="34" charset="0"/>
                <a:cs typeface="Times New Roman" pitchFamily="18" charset="0"/>
              </a:rPr>
              <a:t>at and near 0 K. </a:t>
            </a:r>
            <a:endParaRPr kumimoji="0" lang="en-GB" sz="2400" b="0" i="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10672850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1A520CE-1D46-4DC8-9B9F-8D0EF0CCA2AF}"/>
                  </a:ext>
                </a:extLst>
              </p:cNvPr>
              <p:cNvSpPr txBox="1"/>
              <p:nvPr/>
            </p:nvSpPr>
            <p:spPr>
              <a:xfrm>
                <a:off x="5300078" y="769132"/>
                <a:ext cx="1336200" cy="369332"/>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ar-SA" sz="240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𝐶</m:t>
                          </m:r>
                        </m:e>
                        <m:sub>
                          <m:r>
                            <a:rPr lang="en-US" sz="2400" b="0" i="1" smtClean="0">
                              <a:solidFill>
                                <a:srgbClr val="0070C0"/>
                              </a:solidFill>
                              <a:latin typeface="Cambria Math" panose="02040503050406030204" pitchFamily="18" charset="0"/>
                            </a:rPr>
                            <m:t>𝑃</m:t>
                          </m:r>
                        </m:sub>
                      </m:sSub>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𝑎</m:t>
                      </m:r>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𝑇</m:t>
                          </m:r>
                        </m:e>
                        <m:sup>
                          <m:r>
                            <a:rPr lang="en-US" sz="2400" b="0" i="1" smtClean="0">
                              <a:solidFill>
                                <a:srgbClr val="0070C0"/>
                              </a:solidFill>
                              <a:latin typeface="Cambria Math" panose="02040503050406030204" pitchFamily="18" charset="0"/>
                            </a:rPr>
                            <m:t>3</m:t>
                          </m:r>
                        </m:sup>
                      </m:sSup>
                    </m:oMath>
                  </m:oMathPara>
                </a14:m>
                <a:endParaRPr lang="ar-SA" sz="2400" dirty="0">
                  <a:solidFill>
                    <a:srgbClr val="0070C0"/>
                  </a:solidFill>
                </a:endParaRPr>
              </a:p>
            </p:txBody>
          </p:sp>
        </mc:Choice>
        <mc:Fallback xmlns="">
          <p:sp>
            <p:nvSpPr>
              <p:cNvPr id="2" name="TextBox 1">
                <a:extLst>
                  <a:ext uri="{FF2B5EF4-FFF2-40B4-BE49-F238E27FC236}">
                    <a16:creationId xmlns:a16="http://schemas.microsoft.com/office/drawing/2014/main" id="{61A520CE-1D46-4DC8-9B9F-8D0EF0CCA2AF}"/>
                  </a:ext>
                </a:extLst>
              </p:cNvPr>
              <p:cNvSpPr txBox="1">
                <a:spLocks noRot="1" noChangeAspect="1" noMove="1" noResize="1" noEditPoints="1" noAdjustHandles="1" noChangeArrowheads="1" noChangeShapeType="1" noTextEdit="1"/>
              </p:cNvSpPr>
              <p:nvPr/>
            </p:nvSpPr>
            <p:spPr>
              <a:xfrm>
                <a:off x="5300078" y="769132"/>
                <a:ext cx="1336200" cy="369332"/>
              </a:xfrm>
              <a:prstGeom prst="rect">
                <a:avLst/>
              </a:prstGeom>
              <a:blipFill>
                <a:blip r:embed="rId2"/>
                <a:stretch>
                  <a:fillRect l="-4091" r="-909" b="-16393"/>
                </a:stretch>
              </a:blipFill>
            </p:spPr>
            <p:txBody>
              <a:bodyPr/>
              <a:lstStyle/>
              <a:p>
                <a:r>
                  <a:rPr lang="ar-SA">
                    <a:noFill/>
                  </a:rPr>
                  <a:t> </a:t>
                </a:r>
              </a:p>
            </p:txBody>
          </p:sp>
        </mc:Fallback>
      </mc:AlternateContent>
      <p:sp>
        <p:nvSpPr>
          <p:cNvPr id="3" name="Rectangle 11">
            <a:extLst>
              <a:ext uri="{FF2B5EF4-FFF2-40B4-BE49-F238E27FC236}">
                <a16:creationId xmlns:a16="http://schemas.microsoft.com/office/drawing/2014/main" id="{B433649B-0C8D-4DDC-84DB-9FC9F7A2F0C1}"/>
              </a:ext>
            </a:extLst>
          </p:cNvPr>
          <p:cNvSpPr>
            <a:spLocks noChangeArrowheads="1"/>
          </p:cNvSpPr>
          <p:nvPr/>
        </p:nvSpPr>
        <p:spPr bwMode="auto">
          <a:xfrm>
            <a:off x="801511" y="1461686"/>
            <a:ext cx="10588978" cy="11430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ea typeface="Calibri" pitchFamily="34" charset="0"/>
                <a:cs typeface="Times New Roman" pitchFamily="18" charset="0"/>
              </a:rPr>
              <a:t>This equation has been very useful in the extrapolation of measured heat capacities down to 0 K.</a:t>
            </a:r>
            <a:endParaRPr kumimoji="0" lang="en-GB" sz="2400" b="0" i="0" u="none" strike="noStrike" cap="none" normalizeH="0" baseline="0" dirty="0">
              <a:ln>
                <a:noFill/>
              </a:ln>
              <a:solidFill>
                <a:schemeClr val="tx1"/>
              </a:solidFill>
              <a:effectLst/>
              <a:cs typeface="Arial" pitchFamily="34" charset="0"/>
            </a:endParaRPr>
          </a:p>
        </p:txBody>
      </p:sp>
      <p:sp>
        <p:nvSpPr>
          <p:cNvPr id="4" name="TextBox 3">
            <a:extLst>
              <a:ext uri="{FF2B5EF4-FFF2-40B4-BE49-F238E27FC236}">
                <a16:creationId xmlns:a16="http://schemas.microsoft.com/office/drawing/2014/main" id="{3C35738F-4A20-4622-8362-22DA66C46B47}"/>
              </a:ext>
            </a:extLst>
          </p:cNvPr>
          <p:cNvSpPr txBox="1"/>
          <p:nvPr/>
        </p:nvSpPr>
        <p:spPr>
          <a:xfrm>
            <a:off x="801511" y="3251200"/>
            <a:ext cx="10333335" cy="2793842"/>
          </a:xfrm>
          <a:prstGeom prst="rect">
            <a:avLst/>
          </a:prstGeom>
          <a:noFill/>
        </p:spPr>
        <p:txBody>
          <a:bodyPr wrap="square" rtlCol="1">
            <a:spAutoFit/>
          </a:bodyPr>
          <a:lstStyle/>
          <a:p>
            <a:pPr>
              <a:lnSpc>
                <a:spcPct val="150000"/>
              </a:lnSpc>
            </a:pPr>
            <a:r>
              <a:rPr lang="en-GB" sz="2400" dirty="0">
                <a:solidFill>
                  <a:srgbClr val="FF0000"/>
                </a:solidFill>
              </a:rPr>
              <a:t>Solved Example</a:t>
            </a:r>
          </a:p>
          <a:p>
            <a:pPr>
              <a:lnSpc>
                <a:spcPct val="150000"/>
              </a:lnSpc>
            </a:pPr>
            <a:endParaRPr lang="en-GB" sz="2400" dirty="0"/>
          </a:p>
          <a:p>
            <a:pPr>
              <a:lnSpc>
                <a:spcPct val="150000"/>
              </a:lnSpc>
            </a:pPr>
            <a:r>
              <a:rPr lang="en-GB" sz="2400" dirty="0">
                <a:ea typeface="Calibri" pitchFamily="34" charset="0"/>
                <a:cs typeface="Times New Roman" pitchFamily="18" charset="0"/>
              </a:rPr>
              <a:t>The molar constant pressure heat capacity of a certain solid at </a:t>
            </a:r>
            <a:r>
              <a:rPr lang="en-GB" sz="2400" dirty="0">
                <a:solidFill>
                  <a:srgbClr val="0070C0"/>
                </a:solidFill>
                <a:ea typeface="Calibri" pitchFamily="34" charset="0"/>
                <a:cs typeface="Times New Roman" pitchFamily="18" charset="0"/>
              </a:rPr>
              <a:t>10</a:t>
            </a:r>
            <a:r>
              <a:rPr lang="en-GB" sz="2400" dirty="0">
                <a:ea typeface="Calibri" pitchFamily="34" charset="0"/>
                <a:cs typeface="Times New Roman" pitchFamily="18" charset="0"/>
              </a:rPr>
              <a:t> K is </a:t>
            </a:r>
            <a:r>
              <a:rPr lang="en-GB" sz="2400" dirty="0">
                <a:solidFill>
                  <a:srgbClr val="0070C0"/>
                </a:solidFill>
                <a:ea typeface="Calibri" pitchFamily="34" charset="0"/>
                <a:cs typeface="Times New Roman" pitchFamily="18" charset="0"/>
              </a:rPr>
              <a:t>0.43</a:t>
            </a:r>
            <a:r>
              <a:rPr lang="en-GB" sz="2400" dirty="0">
                <a:ea typeface="Calibri" pitchFamily="34" charset="0"/>
                <a:cs typeface="Times New Roman" pitchFamily="18" charset="0"/>
              </a:rPr>
              <a:t> J K</a:t>
            </a:r>
            <a:r>
              <a:rPr lang="en-GB" sz="2400" baseline="30000" dirty="0">
                <a:ea typeface="Calibri" pitchFamily="34" charset="0"/>
                <a:cs typeface="Times New Roman" pitchFamily="18" charset="0"/>
              </a:rPr>
              <a:t>-1</a:t>
            </a:r>
            <a:r>
              <a:rPr lang="en-GB" sz="2400" dirty="0">
                <a:ea typeface="Calibri" pitchFamily="34" charset="0"/>
                <a:cs typeface="Times New Roman" pitchFamily="18" charset="0"/>
              </a:rPr>
              <a:t> mol</a:t>
            </a:r>
            <a:r>
              <a:rPr lang="en-GB" sz="2400" baseline="30000" dirty="0">
                <a:ea typeface="Calibri" pitchFamily="34" charset="0"/>
                <a:cs typeface="Times New Roman" pitchFamily="18" charset="0"/>
              </a:rPr>
              <a:t>-1</a:t>
            </a:r>
            <a:r>
              <a:rPr lang="en-GB" sz="2400" dirty="0">
                <a:ea typeface="Calibri" pitchFamily="34" charset="0"/>
                <a:cs typeface="Times New Roman" pitchFamily="18" charset="0"/>
              </a:rPr>
              <a:t>. What is its molar entropy at this low temperature?</a:t>
            </a:r>
            <a:endParaRPr lang="en-GB" sz="2400" dirty="0">
              <a:cs typeface="Arial" pitchFamily="34" charset="0"/>
            </a:endParaRPr>
          </a:p>
          <a:p>
            <a:pPr>
              <a:lnSpc>
                <a:spcPct val="150000"/>
              </a:lnSpc>
            </a:pPr>
            <a:endParaRPr lang="ar-SA" sz="2400" dirty="0"/>
          </a:p>
        </p:txBody>
      </p:sp>
    </p:spTree>
    <p:extLst>
      <p:ext uri="{BB962C8B-B14F-4D97-AF65-F5344CB8AC3E}">
        <p14:creationId xmlns:p14="http://schemas.microsoft.com/office/powerpoint/2010/main" val="278396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960FFD-426B-4E72-A9AB-354175493911}"/>
                  </a:ext>
                </a:extLst>
              </p:cNvPr>
              <p:cNvSpPr txBox="1"/>
              <p:nvPr/>
            </p:nvSpPr>
            <p:spPr>
              <a:xfrm>
                <a:off x="1230488" y="587022"/>
                <a:ext cx="8805334" cy="5149038"/>
              </a:xfrm>
              <a:prstGeom prst="rect">
                <a:avLst/>
              </a:prstGeom>
              <a:noFill/>
            </p:spPr>
            <p:txBody>
              <a:bodyPr wrap="square" rtlCol="1">
                <a:spAutoFit/>
              </a:bodyPr>
              <a:lstStyle/>
              <a:p>
                <a:pPr>
                  <a:lnSpc>
                    <a:spcPct val="150000"/>
                  </a:lnSpc>
                </a:pPr>
                <a:r>
                  <a:rPr lang="en-GB" sz="2400" dirty="0">
                    <a:solidFill>
                      <a:srgbClr val="FF0000"/>
                    </a:solidFill>
                  </a:rPr>
                  <a:t>Solution</a:t>
                </a:r>
              </a:p>
              <a:p>
                <a:pPr>
                  <a:lnSpc>
                    <a:spcPct val="150000"/>
                  </a:lnSpc>
                </a:pPr>
                <a:endParaRPr lang="en-GB" sz="2400" dirty="0"/>
              </a:p>
              <a:p>
                <a:pPr>
                  <a:lnSpc>
                    <a:spcPct val="150000"/>
                  </a:lnSpc>
                </a:pPr>
                <a:r>
                  <a:rPr lang="en-GB" sz="2400" dirty="0">
                    <a:ea typeface="Calibri" pitchFamily="34" charset="0"/>
                    <a:cs typeface="Times New Roman" pitchFamily="18" charset="0"/>
                  </a:rPr>
                  <a:t>C</a:t>
                </a:r>
                <a:r>
                  <a:rPr lang="en-GB" sz="2400" baseline="-25000" dirty="0">
                    <a:ea typeface="Calibri" pitchFamily="34" charset="0"/>
                    <a:cs typeface="Times New Roman" pitchFamily="18" charset="0"/>
                  </a:rPr>
                  <a:t>P </a:t>
                </a:r>
                <a:r>
                  <a:rPr lang="en-GB" sz="2400" dirty="0">
                    <a:ea typeface="Calibri" pitchFamily="34" charset="0"/>
                    <a:cs typeface="Times New Roman" pitchFamily="18" charset="0"/>
                  </a:rPr>
                  <a:t>(10) = 0.43 J K</a:t>
                </a:r>
                <a:r>
                  <a:rPr lang="en-GB" sz="2400" baseline="30000" dirty="0">
                    <a:ea typeface="Calibri" pitchFamily="34" charset="0"/>
                    <a:cs typeface="Times New Roman" pitchFamily="18" charset="0"/>
                  </a:rPr>
                  <a:t>-1</a:t>
                </a:r>
                <a:r>
                  <a:rPr lang="en-GB" sz="2400" dirty="0">
                    <a:ea typeface="Calibri" pitchFamily="34" charset="0"/>
                    <a:cs typeface="Times New Roman" pitchFamily="18" charset="0"/>
                  </a:rPr>
                  <a:t> mol</a:t>
                </a:r>
                <a:r>
                  <a:rPr lang="en-GB" sz="2400" baseline="30000" dirty="0">
                    <a:ea typeface="Calibri" pitchFamily="34" charset="0"/>
                    <a:cs typeface="Times New Roman" pitchFamily="18" charset="0"/>
                  </a:rPr>
                  <a:t>-1</a:t>
                </a:r>
                <a:endParaRPr lang="en-GB" sz="2400" dirty="0">
                  <a:ea typeface="Calibri" pitchFamily="34" charset="0"/>
                  <a:cs typeface="Times New Roman" pitchFamily="18" charset="0"/>
                </a:endParaRPr>
              </a:p>
              <a:p>
                <a:pPr>
                  <a:lnSpc>
                    <a:spcPct val="150000"/>
                  </a:lnSpc>
                </a:pPr>
                <a:endParaRPr lang="en-GB" sz="2400" dirty="0"/>
              </a:p>
              <a:p>
                <a:pPr>
                  <a:lnSpc>
                    <a:spcPct val="150000"/>
                  </a:lnSpc>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i="1">
                              <a:latin typeface="Cambria Math" panose="02040503050406030204" pitchFamily="18" charset="0"/>
                            </a:rPr>
                            <m:t>𝑆</m:t>
                          </m:r>
                          <m:d>
                            <m:dPr>
                              <m:ctrlPr>
                                <a:rPr lang="en-GB" sz="2400" i="1">
                                  <a:latin typeface="Cambria Math" panose="02040503050406030204" pitchFamily="18" charset="0"/>
                                </a:rPr>
                              </m:ctrlPr>
                            </m:dPr>
                            <m:e>
                              <m:r>
                                <a:rPr lang="en-GB" sz="2400" i="1">
                                  <a:latin typeface="Cambria Math" panose="02040503050406030204" pitchFamily="18" charset="0"/>
                                </a:rPr>
                                <m:t>𝑇</m:t>
                              </m:r>
                            </m:e>
                          </m:d>
                        </m:e>
                        <m:sub>
                          <m:r>
                            <a:rPr lang="en-GB" sz="2400" b="0" i="1" smtClean="0">
                              <a:latin typeface="Cambria Math" panose="02040503050406030204" pitchFamily="18" charset="0"/>
                            </a:rPr>
                            <m:t>𝑡𝑜𝑡𝑎𝑙</m:t>
                          </m:r>
                        </m:sub>
                      </m:sSub>
                      <m:r>
                        <a:rPr lang="en-GB" sz="2400" b="0" i="1" smtClean="0">
                          <a:latin typeface="Cambria Math" panose="02040503050406030204" pitchFamily="18" charset="0"/>
                        </a:rPr>
                        <m:t>=</m:t>
                      </m:r>
                      <m:r>
                        <a:rPr lang="en-GB" sz="2400" b="0" i="1" smtClean="0">
                          <a:latin typeface="Cambria Math" panose="02040503050406030204" pitchFamily="18" charset="0"/>
                        </a:rPr>
                        <m:t>𝑆</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0</m:t>
                          </m:r>
                        </m:e>
                      </m:d>
                      <m:r>
                        <a:rPr lang="en-GB" sz="2400" b="0" i="1" smtClean="0">
                          <a:latin typeface="Cambria Math" panose="02040503050406030204" pitchFamily="18" charset="0"/>
                        </a:rPr>
                        <m:t>+</m:t>
                      </m:r>
                      <m:r>
                        <a:rPr lang="en-GB" sz="2400" b="0" i="1" smtClean="0">
                          <a:latin typeface="Cambria Math" panose="02040503050406030204" pitchFamily="18" charset="0"/>
                        </a:rPr>
                        <m:t>𝑆</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𝑇</m:t>
                          </m:r>
                        </m:e>
                      </m:d>
                    </m:oMath>
                  </m:oMathPara>
                </a14:m>
                <a:endParaRPr lang="en-GB" sz="2400" b="0" dirty="0"/>
              </a:p>
              <a:p>
                <a:pPr>
                  <a:lnSpc>
                    <a:spcPct val="150000"/>
                  </a:lnSpc>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𝑆</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𝑇</m:t>
                          </m:r>
                        </m:e>
                      </m:d>
                      <m:r>
                        <a:rPr lang="en-GB" sz="2400" b="0" i="1" smtClean="0">
                          <a:latin typeface="Cambria Math" panose="02040503050406030204" pitchFamily="18" charset="0"/>
                        </a:rPr>
                        <m:t>=</m:t>
                      </m:r>
                      <m:nary>
                        <m:naryPr>
                          <m:ctrlPr>
                            <a:rPr lang="en-GB" sz="2400" b="0" i="1" smtClean="0">
                              <a:latin typeface="Cambria Math" panose="02040503050406030204" pitchFamily="18" charset="0"/>
                            </a:rPr>
                          </m:ctrlPr>
                        </m:naryPr>
                        <m:sub>
                          <m:r>
                            <m:rPr>
                              <m:brk m:alnAt="23"/>
                            </m:rPr>
                            <a:rPr lang="en-GB" sz="2400" b="0" i="1" smtClean="0">
                              <a:latin typeface="Cambria Math" panose="02040503050406030204" pitchFamily="18" charset="0"/>
                            </a:rPr>
                            <m:t>0</m:t>
                          </m:r>
                        </m:sub>
                        <m:sup>
                          <m:r>
                            <a:rPr lang="en-GB" sz="2400" b="0" i="1" smtClean="0">
                              <a:latin typeface="Cambria Math" panose="02040503050406030204" pitchFamily="18" charset="0"/>
                            </a:rPr>
                            <m:t>𝑇</m:t>
                          </m:r>
                        </m:sup>
                        <m:e>
                          <m:f>
                            <m:fPr>
                              <m:ctrlPr>
                                <a:rPr lang="en-GB" sz="2400" b="0" i="1" smtClean="0">
                                  <a:latin typeface="Cambria Math" panose="02040503050406030204" pitchFamily="18" charset="0"/>
                                </a:rPr>
                              </m:ctrlPr>
                            </m:fPr>
                            <m:num>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𝐶</m:t>
                                  </m:r>
                                </m:e>
                                <m:sub>
                                  <m:r>
                                    <a:rPr lang="en-GB" sz="2400" b="0" i="1" smtClean="0">
                                      <a:latin typeface="Cambria Math" panose="02040503050406030204" pitchFamily="18" charset="0"/>
                                    </a:rPr>
                                    <m:t>𝑃</m:t>
                                  </m:r>
                                </m:sub>
                              </m:sSub>
                            </m:num>
                            <m:den>
                              <m:r>
                                <a:rPr lang="en-GB" sz="2400" b="0" i="1" smtClean="0">
                                  <a:latin typeface="Cambria Math" panose="02040503050406030204" pitchFamily="18" charset="0"/>
                                </a:rPr>
                                <m:t>𝑇</m:t>
                              </m:r>
                            </m:den>
                          </m:f>
                        </m:e>
                      </m:nary>
                      <m:r>
                        <a:rPr lang="en-GB" sz="2400" b="0" i="1" smtClean="0">
                          <a:latin typeface="Cambria Math" panose="02040503050406030204" pitchFamily="18" charset="0"/>
                        </a:rPr>
                        <m:t>=</m:t>
                      </m:r>
                      <m:nary>
                        <m:naryPr>
                          <m:ctrlPr>
                            <a:rPr lang="en-GB" sz="2400" i="1">
                              <a:latin typeface="Cambria Math" panose="02040503050406030204" pitchFamily="18" charset="0"/>
                            </a:rPr>
                          </m:ctrlPr>
                        </m:naryPr>
                        <m:sub>
                          <m:r>
                            <m:rPr>
                              <m:brk m:alnAt="23"/>
                            </m:rPr>
                            <a:rPr lang="en-GB" sz="2400" i="1">
                              <a:latin typeface="Cambria Math" panose="02040503050406030204" pitchFamily="18" charset="0"/>
                            </a:rPr>
                            <m:t>0</m:t>
                          </m:r>
                        </m:sub>
                        <m:sup>
                          <m:r>
                            <a:rPr lang="en-GB" sz="2400" i="1">
                              <a:latin typeface="Cambria Math" panose="02040503050406030204" pitchFamily="18" charset="0"/>
                            </a:rPr>
                            <m:t>𝑇</m:t>
                          </m:r>
                        </m:sup>
                        <m:e>
                          <m:f>
                            <m:fPr>
                              <m:ctrlPr>
                                <a:rPr lang="en-GB" sz="2400" i="1">
                                  <a:latin typeface="Cambria Math" panose="02040503050406030204" pitchFamily="18" charset="0"/>
                                </a:rPr>
                              </m:ctrlPr>
                            </m:fPr>
                            <m:num>
                              <m:r>
                                <a:rPr lang="en-GB" sz="2400" b="0" i="1" smtClean="0">
                                  <a:latin typeface="Cambria Math" panose="02040503050406030204" pitchFamily="18" charset="0"/>
                                </a:rPr>
                                <m:t>𝑎</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𝑇</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𝑑𝑇</m:t>
                              </m:r>
                            </m:num>
                            <m:den>
                              <m:r>
                                <a:rPr lang="en-GB" sz="2400" i="1">
                                  <a:latin typeface="Cambria Math" panose="02040503050406030204" pitchFamily="18" charset="0"/>
                                </a:rPr>
                                <m:t>𝑇</m:t>
                              </m:r>
                            </m:den>
                          </m:f>
                        </m:e>
                      </m:nary>
                      <m:r>
                        <a:rPr lang="en-GB" sz="2400" b="0" i="1" smtClean="0">
                          <a:latin typeface="Cambria Math" panose="02040503050406030204" pitchFamily="18" charset="0"/>
                        </a:rPr>
                        <m:t>=</m:t>
                      </m:r>
                      <m:r>
                        <a:rPr lang="en-GB" sz="2400" b="0" i="1" smtClean="0">
                          <a:latin typeface="Cambria Math" panose="02040503050406030204" pitchFamily="18" charset="0"/>
                        </a:rPr>
                        <m:t>𝑎</m:t>
                      </m:r>
                      <m:nary>
                        <m:naryPr>
                          <m:ctrlPr>
                            <a:rPr lang="en-GB" sz="2400" i="1">
                              <a:latin typeface="Cambria Math" panose="02040503050406030204" pitchFamily="18" charset="0"/>
                            </a:rPr>
                          </m:ctrlPr>
                        </m:naryPr>
                        <m:sub>
                          <m:r>
                            <m:rPr>
                              <m:brk m:alnAt="23"/>
                            </m:rPr>
                            <a:rPr lang="en-GB" sz="2400" i="1">
                              <a:latin typeface="Cambria Math" panose="02040503050406030204" pitchFamily="18" charset="0"/>
                            </a:rPr>
                            <m:t>0</m:t>
                          </m:r>
                        </m:sub>
                        <m:sup>
                          <m:r>
                            <a:rPr lang="en-GB" sz="2400" i="1">
                              <a:latin typeface="Cambria Math" panose="02040503050406030204" pitchFamily="18" charset="0"/>
                            </a:rPr>
                            <m:t>𝑇</m:t>
                          </m:r>
                        </m:sup>
                        <m:e>
                          <m:sSup>
                            <m:sSupPr>
                              <m:ctrlPr>
                                <a:rPr lang="en-GB" sz="2400" i="1">
                                  <a:latin typeface="Cambria Math" panose="02040503050406030204" pitchFamily="18" charset="0"/>
                                </a:rPr>
                              </m:ctrlPr>
                            </m:sSupPr>
                            <m:e>
                              <m:r>
                                <a:rPr lang="en-GB" sz="2400" i="1">
                                  <a:latin typeface="Cambria Math" panose="02040503050406030204" pitchFamily="18" charset="0"/>
                                </a:rPr>
                                <m:t>𝑇</m:t>
                              </m:r>
                            </m:e>
                            <m:sup>
                              <m:r>
                                <a:rPr lang="en-GB" sz="2400" i="1">
                                  <a:latin typeface="Cambria Math" panose="02040503050406030204" pitchFamily="18" charset="0"/>
                                </a:rPr>
                                <m:t>2</m:t>
                              </m:r>
                            </m:sup>
                          </m:sSup>
                          <m:r>
                            <a:rPr lang="en-GB" sz="2400" i="1">
                              <a:latin typeface="Cambria Math" panose="02040503050406030204" pitchFamily="18" charset="0"/>
                            </a:rPr>
                            <m:t>𝑑𝑇</m:t>
                          </m:r>
                        </m:e>
                      </m:nary>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𝑎</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𝑇</m:t>
                          </m:r>
                        </m:e>
                        <m:sup>
                          <m:r>
                            <a:rPr lang="en-GB" sz="2400" b="0" i="1" smtClean="0">
                              <a:latin typeface="Cambria Math" panose="02040503050406030204" pitchFamily="18" charset="0"/>
                            </a:rPr>
                            <m:t>3</m:t>
                          </m:r>
                        </m:sup>
                      </m:sSup>
                    </m:oMath>
                  </m:oMathPara>
                </a14:m>
                <a:endParaRPr lang="en-GB" sz="2400" dirty="0"/>
              </a:p>
              <a:p>
                <a:pPr>
                  <a:lnSpc>
                    <a:spcPct val="150000"/>
                  </a:lnSpc>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𝑆</m:t>
                          </m:r>
                          <m:d>
                            <m:dPr>
                              <m:ctrlPr>
                                <a:rPr lang="en-GB" sz="2400" i="1">
                                  <a:latin typeface="Cambria Math" panose="02040503050406030204" pitchFamily="18" charset="0"/>
                                </a:rPr>
                              </m:ctrlPr>
                            </m:dPr>
                            <m:e>
                              <m:r>
                                <a:rPr lang="en-GB" sz="2400" i="1">
                                  <a:latin typeface="Cambria Math" panose="02040503050406030204" pitchFamily="18" charset="0"/>
                                </a:rPr>
                                <m:t>𝑇</m:t>
                              </m:r>
                            </m:e>
                          </m:d>
                        </m:e>
                        <m:sub>
                          <m:r>
                            <a:rPr lang="en-GB" sz="2400" i="1">
                              <a:latin typeface="Cambria Math" panose="02040503050406030204" pitchFamily="18" charset="0"/>
                            </a:rPr>
                            <m:t>𝑡𝑜𝑡𝑎𝑙</m:t>
                          </m:r>
                        </m:sub>
                      </m:sSub>
                      <m:r>
                        <a:rPr lang="en-GB" sz="2400" b="0" i="0" smtClean="0">
                          <a:latin typeface="Cambria Math" panose="02040503050406030204" pitchFamily="18" charset="0"/>
                        </a:rPr>
                        <m:t>=</m:t>
                      </m:r>
                      <m:r>
                        <a:rPr lang="en-GB" sz="2400" i="1">
                          <a:latin typeface="Cambria Math" panose="02040503050406030204" pitchFamily="18" charset="0"/>
                        </a:rPr>
                        <m:t>𝑆</m:t>
                      </m:r>
                      <m:d>
                        <m:dPr>
                          <m:ctrlPr>
                            <a:rPr lang="en-GB" sz="2400" i="1">
                              <a:latin typeface="Cambria Math" panose="02040503050406030204" pitchFamily="18" charset="0"/>
                            </a:rPr>
                          </m:ctrlPr>
                        </m:dPr>
                        <m:e>
                          <m:r>
                            <a:rPr lang="en-GB" sz="2400" i="1">
                              <a:latin typeface="Cambria Math" panose="02040503050406030204" pitchFamily="18" charset="0"/>
                            </a:rPr>
                            <m:t>0</m:t>
                          </m:r>
                        </m:e>
                      </m:d>
                      <m:r>
                        <a:rPr lang="en-GB" sz="2400" b="0" i="0"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𝐶</m:t>
                          </m:r>
                        </m:e>
                        <m:sub>
                          <m:r>
                            <a:rPr lang="en-GB" sz="2400" b="0" i="1" smtClean="0">
                              <a:latin typeface="Cambria Math" panose="02040503050406030204" pitchFamily="18" charset="0"/>
                            </a:rPr>
                            <m:t>𝑃</m:t>
                          </m:r>
                        </m:sub>
                      </m:sSub>
                      <m:r>
                        <a:rPr lang="en-GB" sz="2400" b="0" i="1" smtClean="0">
                          <a:latin typeface="Cambria Math" panose="02040503050406030204" pitchFamily="18" charset="0"/>
                        </a:rPr>
                        <m:t>=</m:t>
                      </m:r>
                      <m:r>
                        <a:rPr lang="en-GB" sz="2400" i="1">
                          <a:latin typeface="Cambria Math" panose="02040503050406030204" pitchFamily="18" charset="0"/>
                        </a:rPr>
                        <m:t>𝑆</m:t>
                      </m:r>
                      <m:d>
                        <m:dPr>
                          <m:ctrlPr>
                            <a:rPr lang="en-GB" sz="2400" i="1">
                              <a:latin typeface="Cambria Math" panose="02040503050406030204" pitchFamily="18" charset="0"/>
                            </a:rPr>
                          </m:ctrlPr>
                        </m:dPr>
                        <m:e>
                          <m:r>
                            <a:rPr lang="en-GB" sz="2400" i="1">
                              <a:latin typeface="Cambria Math" panose="02040503050406030204" pitchFamily="18" charset="0"/>
                            </a:rPr>
                            <m:t>0</m:t>
                          </m:r>
                        </m:e>
                      </m:d>
                      <m:r>
                        <a:rPr lang="en-GB" sz="2400" b="0" i="1" smtClean="0">
                          <a:latin typeface="Cambria Math" panose="02040503050406030204" pitchFamily="18" charset="0"/>
                        </a:rPr>
                        <m:t>+</m:t>
                      </m:r>
                      <m:r>
                        <a:rPr lang="en-GB" sz="2400" b="0" i="1" smtClean="0">
                          <a:latin typeface="Cambria Math" panose="02040503050406030204" pitchFamily="18" charset="0"/>
                        </a:rPr>
                        <m:t>0</m:t>
                      </m:r>
                      <m:r>
                        <a:rPr lang="en-GB" sz="2400" b="0" i="1" smtClean="0">
                          <a:latin typeface="Cambria Math" panose="02040503050406030204" pitchFamily="18" charset="0"/>
                        </a:rPr>
                        <m:t>.</m:t>
                      </m:r>
                      <m:r>
                        <a:rPr lang="en-GB" sz="2400" b="0" i="1" smtClean="0">
                          <a:latin typeface="Cambria Math" panose="02040503050406030204" pitchFamily="18" charset="0"/>
                        </a:rPr>
                        <m:t>14</m:t>
                      </m:r>
                      <m:r>
                        <a:rPr lang="en-GB" sz="2400" b="0" i="1" smtClean="0">
                          <a:latin typeface="Cambria Math" panose="02040503050406030204" pitchFamily="18" charset="0"/>
                        </a:rPr>
                        <m:t> </m:t>
                      </m:r>
                      <m:r>
                        <a:rPr lang="en-GB" sz="2400" b="0" i="1" smtClean="0">
                          <a:latin typeface="Cambria Math" panose="02040503050406030204" pitchFamily="18" charset="0"/>
                        </a:rPr>
                        <m:t>𝐽</m:t>
                      </m:r>
                      <m:r>
                        <a:rPr lang="en-GB" sz="2400" b="0" i="1" smtClean="0">
                          <a:latin typeface="Cambria Math" panose="02040503050406030204" pitchFamily="18" charset="0"/>
                        </a:rPr>
                        <m:t> </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𝐾</m:t>
                          </m:r>
                        </m:e>
                        <m:sup>
                          <m:r>
                            <a:rPr lang="en-GB" sz="2400" b="0" i="1" smtClean="0">
                              <a:latin typeface="Cambria Math" panose="02040503050406030204" pitchFamily="18" charset="0"/>
                            </a:rPr>
                            <m:t>−</m:t>
                          </m:r>
                          <m:r>
                            <a:rPr lang="en-GB" sz="2400" b="0" i="1" smtClean="0">
                              <a:latin typeface="Cambria Math" panose="02040503050406030204" pitchFamily="18" charset="0"/>
                            </a:rPr>
                            <m:t>1</m:t>
                          </m:r>
                        </m:sup>
                      </m:sSup>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𝑚𝑜𝑙</m:t>
                          </m:r>
                        </m:e>
                        <m:sup>
                          <m:r>
                            <a:rPr lang="en-GB" sz="2400" b="0" i="1" smtClean="0">
                              <a:latin typeface="Cambria Math" panose="02040503050406030204" pitchFamily="18" charset="0"/>
                            </a:rPr>
                            <m:t>−</m:t>
                          </m:r>
                          <m:r>
                            <a:rPr lang="en-GB" sz="2400" b="0" i="1" smtClean="0">
                              <a:latin typeface="Cambria Math" panose="02040503050406030204" pitchFamily="18" charset="0"/>
                            </a:rPr>
                            <m:t>1</m:t>
                          </m:r>
                        </m:sup>
                      </m:sSup>
                    </m:oMath>
                  </m:oMathPara>
                </a14:m>
                <a:endParaRPr lang="ar-SA" sz="2400" dirty="0"/>
              </a:p>
            </p:txBody>
          </p:sp>
        </mc:Choice>
        <mc:Fallback xmlns="">
          <p:sp>
            <p:nvSpPr>
              <p:cNvPr id="2" name="TextBox 1">
                <a:extLst>
                  <a:ext uri="{FF2B5EF4-FFF2-40B4-BE49-F238E27FC236}">
                    <a16:creationId xmlns:a16="http://schemas.microsoft.com/office/drawing/2014/main" id="{6F960FFD-426B-4E72-A9AB-354175493911}"/>
                  </a:ext>
                </a:extLst>
              </p:cNvPr>
              <p:cNvSpPr txBox="1">
                <a:spLocks noRot="1" noChangeAspect="1" noMove="1" noResize="1" noEditPoints="1" noAdjustHandles="1" noChangeArrowheads="1" noChangeShapeType="1" noTextEdit="1"/>
              </p:cNvSpPr>
              <p:nvPr/>
            </p:nvSpPr>
            <p:spPr>
              <a:xfrm>
                <a:off x="1230488" y="587022"/>
                <a:ext cx="8805334" cy="5149038"/>
              </a:xfrm>
              <a:prstGeom prst="rect">
                <a:avLst/>
              </a:prstGeom>
              <a:blipFill>
                <a:blip r:embed="rId2"/>
                <a:stretch>
                  <a:fillRect l="-1108"/>
                </a:stretch>
              </a:blipFill>
            </p:spPr>
            <p:txBody>
              <a:bodyPr/>
              <a:lstStyle/>
              <a:p>
                <a:r>
                  <a:rPr lang="ar-SA">
                    <a:noFill/>
                  </a:rPr>
                  <a:t> </a:t>
                </a:r>
              </a:p>
            </p:txBody>
          </p:sp>
        </mc:Fallback>
      </mc:AlternateContent>
    </p:spTree>
    <p:extLst>
      <p:ext uri="{BB962C8B-B14F-4D97-AF65-F5344CB8AC3E}">
        <p14:creationId xmlns:p14="http://schemas.microsoft.com/office/powerpoint/2010/main" val="11180004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19F7F60-F91E-4C5B-A456-AEEF16139078}"/>
                  </a:ext>
                </a:extLst>
              </p:cNvPr>
              <p:cNvSpPr txBox="1"/>
              <p:nvPr/>
            </p:nvSpPr>
            <p:spPr>
              <a:xfrm>
                <a:off x="1061157" y="767644"/>
                <a:ext cx="10224160" cy="3692229"/>
              </a:xfrm>
              <a:prstGeom prst="rect">
                <a:avLst/>
              </a:prstGeom>
              <a:noFill/>
            </p:spPr>
            <p:txBody>
              <a:bodyPr wrap="square" rtlCol="1">
                <a:spAutoFit/>
              </a:bodyPr>
              <a:lstStyle/>
              <a:p>
                <a:pPr algn="ctr"/>
                <a:r>
                  <a:rPr lang="en-GB" sz="3200" dirty="0">
                    <a:solidFill>
                      <a:srgbClr val="FF0000"/>
                    </a:solidFill>
                  </a:rPr>
                  <a:t>Standard or Absolute Entropy</a:t>
                </a:r>
              </a:p>
              <a:p>
                <a:endParaRPr lang="en-GB" sz="2400" dirty="0">
                  <a:solidFill>
                    <a:srgbClr val="FF0000"/>
                  </a:solidFill>
                </a:endParaRPr>
              </a:p>
              <a:p>
                <a:pPr>
                  <a:lnSpc>
                    <a:spcPct val="150000"/>
                  </a:lnSpc>
                </a:pPr>
                <a:r>
                  <a:rPr lang="en-GB" sz="2400" dirty="0">
                    <a:solidFill>
                      <a:schemeClr val="tx1"/>
                    </a:solidFill>
                  </a:rPr>
                  <a:t>Tables of entropy values are published under standard condition</a:t>
                </a:r>
              </a:p>
              <a:p>
                <a:pPr>
                  <a:lnSpc>
                    <a:spcPct val="150000"/>
                  </a:lnSpc>
                </a:pPr>
                <a:endParaRPr lang="en-GB" sz="2400" dirty="0">
                  <a:solidFill>
                    <a:schemeClr val="tx1"/>
                  </a:solidFill>
                </a:endParaRPr>
              </a:p>
              <a:p>
                <a:pPr>
                  <a:lnSpc>
                    <a:spcPct val="150000"/>
                  </a:lnSpc>
                </a:pPr>
                <a:r>
                  <a:rPr lang="en-GB" sz="2400" dirty="0">
                    <a:solidFill>
                      <a:schemeClr val="tx1"/>
                    </a:solidFill>
                  </a:rPr>
                  <a:t>Therefore: </a:t>
                </a:r>
                <a:r>
                  <a:rPr lang="en-GB" sz="2400" dirty="0">
                    <a:solidFill>
                      <a:srgbClr val="0070C0"/>
                    </a:solidFill>
                  </a:rPr>
                  <a:t>The Standard entropy, </a:t>
                </a:r>
                <a14:m>
                  <m:oMath xmlns:m="http://schemas.openxmlformats.org/officeDocument/2006/math">
                    <m:sSubSup>
                      <m:sSubSupPr>
                        <m:ctrlPr>
                          <a:rPr lang="en-GB" sz="2400" i="1" smtClean="0">
                            <a:solidFill>
                              <a:srgbClr val="FF0000"/>
                            </a:solidFill>
                            <a:latin typeface="Cambria Math" panose="02040503050406030204" pitchFamily="18" charset="0"/>
                          </a:rPr>
                        </m:ctrlPr>
                      </m:sSubSupPr>
                      <m:e>
                        <m:r>
                          <a:rPr lang="en-GB" sz="2400" b="0" i="1" smtClean="0">
                            <a:solidFill>
                              <a:srgbClr val="FF0000"/>
                            </a:solidFill>
                            <a:latin typeface="Cambria Math" panose="02040503050406030204" pitchFamily="18" charset="0"/>
                          </a:rPr>
                          <m:t>𝑆</m:t>
                        </m:r>
                      </m:e>
                      <m:sub>
                        <m:r>
                          <a:rPr lang="en-GB" sz="2400" b="0" i="1" smtClean="0">
                            <a:solidFill>
                              <a:srgbClr val="FF0000"/>
                            </a:solidFill>
                            <a:latin typeface="Cambria Math" panose="02040503050406030204" pitchFamily="18" charset="0"/>
                          </a:rPr>
                          <m:t>298</m:t>
                        </m:r>
                      </m:sub>
                      <m:sup>
                        <m:r>
                          <a:rPr lang="en-GB" sz="2400" i="1" smtClean="0">
                            <a:solidFill>
                              <a:srgbClr val="FF0000"/>
                            </a:solidFill>
                            <a:latin typeface="Cambria Math" panose="02040503050406030204" pitchFamily="18" charset="0"/>
                            <a:ea typeface="Cambria Math" panose="02040503050406030204" pitchFamily="18" charset="0"/>
                          </a:rPr>
                          <m:t>°</m:t>
                        </m:r>
                      </m:sup>
                    </m:sSubSup>
                  </m:oMath>
                </a14:m>
                <a:r>
                  <a:rPr lang="en-GB" sz="2400" dirty="0">
                    <a:solidFill>
                      <a:srgbClr val="0070C0"/>
                    </a:solidFill>
                  </a:rPr>
                  <a:t> of a compound is molar entropy at 298.15 K and 1 </a:t>
                </a:r>
                <a:r>
                  <a:rPr lang="en-GB" sz="2400" dirty="0" err="1">
                    <a:solidFill>
                      <a:srgbClr val="0070C0"/>
                    </a:solidFill>
                  </a:rPr>
                  <a:t>atm</a:t>
                </a:r>
                <a:r>
                  <a:rPr lang="en-GB" sz="2400" dirty="0">
                    <a:solidFill>
                      <a:srgbClr val="0070C0"/>
                    </a:solidFill>
                  </a:rPr>
                  <a:t> (or 1 bar) pressure.</a:t>
                </a:r>
              </a:p>
              <a:p>
                <a:pPr>
                  <a:lnSpc>
                    <a:spcPct val="150000"/>
                  </a:lnSpc>
                </a:pPr>
                <a:endParaRPr lang="en-GB" sz="2400" dirty="0"/>
              </a:p>
            </p:txBody>
          </p:sp>
        </mc:Choice>
        <mc:Fallback xmlns="">
          <p:sp>
            <p:nvSpPr>
              <p:cNvPr id="2" name="TextBox 1">
                <a:extLst>
                  <a:ext uri="{FF2B5EF4-FFF2-40B4-BE49-F238E27FC236}">
                    <a16:creationId xmlns:a16="http://schemas.microsoft.com/office/drawing/2014/main" id="{219F7F60-F91E-4C5B-A456-AEEF16139078}"/>
                  </a:ext>
                </a:extLst>
              </p:cNvPr>
              <p:cNvSpPr txBox="1">
                <a:spLocks noRot="1" noChangeAspect="1" noMove="1" noResize="1" noEditPoints="1" noAdjustHandles="1" noChangeArrowheads="1" noChangeShapeType="1" noTextEdit="1"/>
              </p:cNvSpPr>
              <p:nvPr/>
            </p:nvSpPr>
            <p:spPr>
              <a:xfrm>
                <a:off x="1061157" y="767644"/>
                <a:ext cx="10224160" cy="3692229"/>
              </a:xfrm>
              <a:prstGeom prst="rect">
                <a:avLst/>
              </a:prstGeom>
              <a:blipFill>
                <a:blip r:embed="rId2"/>
                <a:stretch>
                  <a:fillRect l="-894" t="-2145" r="-894"/>
                </a:stretch>
              </a:blipFill>
            </p:spPr>
            <p:txBody>
              <a:bodyPr/>
              <a:lstStyle/>
              <a:p>
                <a:r>
                  <a:rPr lang="ar-SA">
                    <a:noFill/>
                  </a:rPr>
                  <a:t> </a:t>
                </a:r>
              </a:p>
            </p:txBody>
          </p:sp>
        </mc:Fallback>
      </mc:AlternateContent>
    </p:spTree>
    <p:extLst>
      <p:ext uri="{BB962C8B-B14F-4D97-AF65-F5344CB8AC3E}">
        <p14:creationId xmlns:p14="http://schemas.microsoft.com/office/powerpoint/2010/main" val="1250816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97DAC0-59A5-407D-8D40-80AFA8837A7B}"/>
              </a:ext>
            </a:extLst>
          </p:cNvPr>
          <p:cNvSpPr txBox="1"/>
          <p:nvPr/>
        </p:nvSpPr>
        <p:spPr>
          <a:xfrm>
            <a:off x="1021977" y="833717"/>
            <a:ext cx="10569388" cy="4384277"/>
          </a:xfrm>
          <a:prstGeom prst="rect">
            <a:avLst/>
          </a:prstGeom>
          <a:noFill/>
        </p:spPr>
        <p:txBody>
          <a:bodyPr wrap="square" rtlCol="0">
            <a:spAutoFit/>
          </a:bodyPr>
          <a:lstStyle/>
          <a:p>
            <a:pPr>
              <a:lnSpc>
                <a:spcPct val="150000"/>
              </a:lnSpc>
            </a:pPr>
            <a:r>
              <a:rPr lang="en-US" sz="2400" dirty="0"/>
              <a:t>4Fe (s) + 3O</a:t>
            </a:r>
            <a:r>
              <a:rPr lang="en-US" sz="2400" baseline="-25000" dirty="0"/>
              <a:t>2</a:t>
            </a:r>
            <a:r>
              <a:rPr lang="en-US" sz="2400" dirty="0"/>
              <a:t> (g) </a:t>
            </a:r>
            <a:r>
              <a:rPr lang="en-US" sz="2400" dirty="0">
                <a:latin typeface="Abadi" panose="020B0604020104020204" pitchFamily="34" charset="0"/>
              </a:rPr>
              <a:t>→</a:t>
            </a:r>
            <a:r>
              <a:rPr lang="en-US" sz="2400" dirty="0"/>
              <a:t> 2Fe</a:t>
            </a:r>
            <a:r>
              <a:rPr lang="en-US" sz="2400" baseline="-25000" dirty="0"/>
              <a:t>2</a:t>
            </a:r>
            <a:r>
              <a:rPr lang="en-US" sz="2400" dirty="0"/>
              <a:t>O</a:t>
            </a:r>
            <a:r>
              <a:rPr lang="en-US" sz="2400" baseline="-25000" dirty="0"/>
              <a:t>3 </a:t>
            </a:r>
            <a:r>
              <a:rPr lang="en-US" sz="2400" dirty="0"/>
              <a:t>(s)   slow </a:t>
            </a:r>
            <a:r>
              <a:rPr lang="en-US" sz="2400" dirty="0">
                <a:solidFill>
                  <a:srgbClr val="00B050"/>
                </a:solidFill>
              </a:rPr>
              <a:t>spontaneous</a:t>
            </a:r>
          </a:p>
          <a:p>
            <a:pPr>
              <a:lnSpc>
                <a:spcPct val="150000"/>
              </a:lnSpc>
            </a:pPr>
            <a:r>
              <a:rPr lang="en-US" sz="2400" dirty="0"/>
              <a:t>2Fe</a:t>
            </a:r>
            <a:r>
              <a:rPr lang="en-US" sz="2400" baseline="-25000" dirty="0"/>
              <a:t>2</a:t>
            </a:r>
            <a:r>
              <a:rPr lang="en-US" sz="2400" dirty="0"/>
              <a:t>O</a:t>
            </a:r>
            <a:r>
              <a:rPr lang="en-US" sz="2400" baseline="-25000" dirty="0"/>
              <a:t>3 </a:t>
            </a:r>
            <a:r>
              <a:rPr lang="en-US" sz="2400" dirty="0"/>
              <a:t>(s) </a:t>
            </a:r>
            <a:r>
              <a:rPr lang="en-US" sz="2400" dirty="0">
                <a:latin typeface="Abadi" panose="020B0604020104020204" pitchFamily="34" charset="0"/>
              </a:rPr>
              <a:t>→</a:t>
            </a:r>
            <a:r>
              <a:rPr lang="en-US" sz="2400" dirty="0"/>
              <a:t> 4Fe (s) + 3O</a:t>
            </a:r>
            <a:r>
              <a:rPr lang="en-US" sz="2400" baseline="-25000" dirty="0"/>
              <a:t>2</a:t>
            </a:r>
            <a:r>
              <a:rPr lang="en-US" sz="2400" dirty="0"/>
              <a:t> (g)   </a:t>
            </a:r>
            <a:r>
              <a:rPr lang="en-US" sz="2400" dirty="0">
                <a:solidFill>
                  <a:srgbClr val="FF0000"/>
                </a:solidFill>
              </a:rPr>
              <a:t>nonspontaneous</a:t>
            </a:r>
          </a:p>
          <a:p>
            <a:pPr>
              <a:lnSpc>
                <a:spcPct val="150000"/>
              </a:lnSpc>
            </a:pPr>
            <a:endParaRPr lang="en-GB" sz="2400" dirty="0"/>
          </a:p>
          <a:p>
            <a:pPr>
              <a:lnSpc>
                <a:spcPct val="150000"/>
              </a:lnSpc>
            </a:pPr>
            <a:r>
              <a:rPr lang="en-GB" sz="2400" dirty="0"/>
              <a:t>Some processes are spontaneous at one temperature and may be nonspontaneous at other temperatures.</a:t>
            </a:r>
          </a:p>
          <a:p>
            <a:pPr>
              <a:lnSpc>
                <a:spcPct val="150000"/>
              </a:lnSpc>
            </a:pPr>
            <a:r>
              <a:rPr lang="en-GB" sz="2400" dirty="0"/>
              <a:t>H</a:t>
            </a:r>
            <a:r>
              <a:rPr lang="en-GB" sz="2400" baseline="-25000" dirty="0"/>
              <a:t>2</a:t>
            </a:r>
            <a:r>
              <a:rPr lang="en-GB" sz="2400" dirty="0"/>
              <a:t>O (s) </a:t>
            </a:r>
            <a:r>
              <a:rPr lang="en-GB" sz="2400" dirty="0">
                <a:latin typeface="Abadi" panose="020B0604020104020204" pitchFamily="34" charset="0"/>
              </a:rPr>
              <a:t>→ </a:t>
            </a:r>
            <a:r>
              <a:rPr lang="en-GB" sz="2400" dirty="0"/>
              <a:t>H</a:t>
            </a:r>
            <a:r>
              <a:rPr lang="en-GB" sz="2400" baseline="-25000" dirty="0"/>
              <a:t>2</a:t>
            </a:r>
            <a:r>
              <a:rPr lang="en-GB" sz="2400" dirty="0"/>
              <a:t>O (l) </a:t>
            </a:r>
            <a:r>
              <a:rPr lang="en-GB" sz="2400" dirty="0">
                <a:solidFill>
                  <a:srgbClr val="00B050"/>
                </a:solidFill>
              </a:rPr>
              <a:t>spontaneous</a:t>
            </a:r>
            <a:r>
              <a:rPr lang="en-GB" sz="2400" dirty="0"/>
              <a:t> at T&gt;0 </a:t>
            </a:r>
            <a:r>
              <a:rPr lang="en-GB" sz="2400" dirty="0">
                <a:ea typeface="Yu Gothic UI Semilight" panose="020B0400000000000000" pitchFamily="34" charset="-128"/>
              </a:rPr>
              <a:t>℃   but </a:t>
            </a:r>
            <a:r>
              <a:rPr lang="en-GB" sz="2400" dirty="0">
                <a:solidFill>
                  <a:srgbClr val="FF0000"/>
                </a:solidFill>
                <a:ea typeface="Yu Gothic UI Semilight" panose="020B0400000000000000" pitchFamily="34" charset="-128"/>
              </a:rPr>
              <a:t>nonspontaneous</a:t>
            </a:r>
            <a:r>
              <a:rPr lang="en-GB" sz="2400" dirty="0">
                <a:ea typeface="Yu Gothic UI Semilight" panose="020B0400000000000000" pitchFamily="34" charset="-128"/>
              </a:rPr>
              <a:t> when T&lt;0 ℃</a:t>
            </a:r>
          </a:p>
          <a:p>
            <a:pPr>
              <a:lnSpc>
                <a:spcPct val="150000"/>
              </a:lnSpc>
            </a:pPr>
            <a:r>
              <a:rPr lang="en-GB" sz="2400" dirty="0">
                <a:ea typeface="Yu Gothic UI Semilight" panose="020B0400000000000000" pitchFamily="34" charset="-128"/>
              </a:rPr>
              <a:t>H</a:t>
            </a:r>
            <a:r>
              <a:rPr lang="en-GB" sz="2400" baseline="-25000" dirty="0">
                <a:ea typeface="Yu Gothic UI Semilight" panose="020B0400000000000000" pitchFamily="34" charset="-128"/>
              </a:rPr>
              <a:t>2</a:t>
            </a:r>
            <a:r>
              <a:rPr lang="en-GB" sz="2400" dirty="0">
                <a:ea typeface="Yu Gothic UI Semilight" panose="020B0400000000000000" pitchFamily="34" charset="-128"/>
              </a:rPr>
              <a:t>O (l) </a:t>
            </a:r>
            <a:r>
              <a:rPr lang="en-GB" sz="2400" dirty="0">
                <a:latin typeface="Abadi" panose="020B0604020104020204" pitchFamily="34" charset="0"/>
                <a:ea typeface="Yu Gothic UI Semilight" panose="020B0400000000000000" pitchFamily="34" charset="-128"/>
              </a:rPr>
              <a:t>→ </a:t>
            </a:r>
            <a:r>
              <a:rPr lang="en-GB" sz="2400" dirty="0">
                <a:ea typeface="Yu Gothic UI Semilight" panose="020B0400000000000000" pitchFamily="34" charset="-128"/>
              </a:rPr>
              <a:t>H</a:t>
            </a:r>
            <a:r>
              <a:rPr lang="en-GB" sz="2400" baseline="-25000" dirty="0">
                <a:ea typeface="Yu Gothic UI Semilight" panose="020B0400000000000000" pitchFamily="34" charset="-128"/>
              </a:rPr>
              <a:t>2</a:t>
            </a:r>
            <a:r>
              <a:rPr lang="en-GB" sz="2400" dirty="0">
                <a:ea typeface="Yu Gothic UI Semilight" panose="020B0400000000000000" pitchFamily="34" charset="-128"/>
              </a:rPr>
              <a:t>O (g) spontaneous at T&gt;100 ℃ but </a:t>
            </a:r>
            <a:r>
              <a:rPr lang="en-GB" sz="2400" dirty="0">
                <a:solidFill>
                  <a:srgbClr val="FF0000"/>
                </a:solidFill>
                <a:ea typeface="Yu Gothic UI Semilight" panose="020B0400000000000000" pitchFamily="34" charset="-128"/>
              </a:rPr>
              <a:t>nonspontaneous</a:t>
            </a:r>
            <a:r>
              <a:rPr lang="en-GB" sz="2400" dirty="0">
                <a:ea typeface="Yu Gothic UI Semilight" panose="020B0400000000000000" pitchFamily="34" charset="-128"/>
              </a:rPr>
              <a:t> when T&lt;100 ℃</a:t>
            </a:r>
          </a:p>
          <a:p>
            <a:pPr>
              <a:lnSpc>
                <a:spcPct val="150000"/>
              </a:lnSpc>
            </a:pPr>
            <a:endParaRPr lang="en-GB" sz="2000" dirty="0"/>
          </a:p>
        </p:txBody>
      </p:sp>
    </p:spTree>
    <p:extLst>
      <p:ext uri="{BB962C8B-B14F-4D97-AF65-F5344CB8AC3E}">
        <p14:creationId xmlns:p14="http://schemas.microsoft.com/office/powerpoint/2010/main" val="37874728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BC784EE-A2BC-485F-A19E-52F66BB8C90B}"/>
                  </a:ext>
                </a:extLst>
              </p:cNvPr>
              <p:cNvSpPr/>
              <p:nvPr/>
            </p:nvSpPr>
            <p:spPr>
              <a:xfrm>
                <a:off x="733778" y="498912"/>
                <a:ext cx="10622844" cy="5544018"/>
              </a:xfrm>
              <a:prstGeom prst="rect">
                <a:avLst/>
              </a:prstGeom>
            </p:spPr>
            <p:txBody>
              <a:bodyPr wrap="square">
                <a:spAutoFit/>
              </a:bodyPr>
              <a:lstStyle/>
              <a:p>
                <a:pPr>
                  <a:lnSpc>
                    <a:spcPct val="150000"/>
                  </a:lnSpc>
                </a:pPr>
                <a:r>
                  <a:rPr lang="en-GB" sz="2400" dirty="0"/>
                  <a:t>Consider a gas at room temperature. In order to measure the standard  entropy </a:t>
                </a:r>
                <a14:m>
                  <m:oMath xmlns:m="http://schemas.openxmlformats.org/officeDocument/2006/math">
                    <m:sSubSup>
                      <m:sSubSupPr>
                        <m:ctrlPr>
                          <a:rPr lang="en-GB" sz="2400" i="1" smtClean="0">
                            <a:solidFill>
                              <a:srgbClr val="FF0000"/>
                            </a:solidFill>
                            <a:latin typeface="Cambria Math" panose="02040503050406030204" pitchFamily="18" charset="0"/>
                          </a:rPr>
                        </m:ctrlPr>
                      </m:sSubSupPr>
                      <m:e>
                        <m:r>
                          <a:rPr lang="en-GB" sz="2400" i="1">
                            <a:solidFill>
                              <a:srgbClr val="FF0000"/>
                            </a:solidFill>
                            <a:latin typeface="Cambria Math" panose="02040503050406030204" pitchFamily="18" charset="0"/>
                          </a:rPr>
                          <m:t>𝑆</m:t>
                        </m:r>
                      </m:e>
                      <m:sub>
                        <m:r>
                          <a:rPr lang="en-GB" sz="2400" i="1">
                            <a:solidFill>
                              <a:srgbClr val="FF0000"/>
                            </a:solidFill>
                            <a:latin typeface="Cambria Math" panose="02040503050406030204" pitchFamily="18" charset="0"/>
                          </a:rPr>
                          <m:t>298</m:t>
                        </m:r>
                      </m:sub>
                      <m:sup>
                        <m:r>
                          <a:rPr lang="en-GB" sz="2400" i="1">
                            <a:solidFill>
                              <a:srgbClr val="FF0000"/>
                            </a:solidFill>
                            <a:latin typeface="Cambria Math" panose="02040503050406030204" pitchFamily="18" charset="0"/>
                            <a:ea typeface="Cambria Math" panose="02040503050406030204" pitchFamily="18" charset="0"/>
                          </a:rPr>
                          <m:t>°</m:t>
                        </m:r>
                      </m:sup>
                    </m:sSubSup>
                  </m:oMath>
                </a14:m>
                <a:r>
                  <a:rPr lang="en-GB" sz="2400" dirty="0">
                    <a:solidFill>
                      <a:srgbClr val="0070C0"/>
                    </a:solidFill>
                  </a:rPr>
                  <a:t> </a:t>
                </a:r>
                <a:r>
                  <a:rPr lang="en-GB" sz="2400" dirty="0"/>
                  <a:t>we need to follow these steps:</a:t>
                </a:r>
              </a:p>
              <a:p>
                <a:pPr>
                  <a:lnSpc>
                    <a:spcPct val="150000"/>
                  </a:lnSpc>
                </a:pPr>
                <a:r>
                  <a:rPr lang="en-GB" sz="2400" dirty="0"/>
                  <a:t>1- Heating from 0 K to T</a:t>
                </a:r>
                <a:r>
                  <a:rPr lang="en-GB" sz="2400" baseline="-25000" dirty="0"/>
                  <a:t>m    </a:t>
                </a:r>
                <a:r>
                  <a:rPr lang="en-GB" sz="2400" dirty="0"/>
                  <a:t>             </a:t>
                </a:r>
                <a14:m>
                  <m:oMath xmlns:m="http://schemas.openxmlformats.org/officeDocument/2006/math">
                    <m:r>
                      <a:rPr lang="en-GB" sz="2400" i="1" smtClean="0">
                        <a:solidFill>
                          <a:srgbClr val="0070C0"/>
                        </a:solidFill>
                        <a:latin typeface="Cambria Math" panose="02040503050406030204" pitchFamily="18" charset="0"/>
                        <a:ea typeface="Cambria Math" panose="02040503050406030204" pitchFamily="18" charset="0"/>
                      </a:rPr>
                      <m:t>∆</m:t>
                    </m:r>
                    <m:sSubSup>
                      <m:sSubSupPr>
                        <m:ctrlPr>
                          <a:rPr lang="en-GB" sz="2400" i="1" smtClean="0">
                            <a:solidFill>
                              <a:srgbClr val="0070C0"/>
                            </a:solidFill>
                            <a:latin typeface="Cambria Math" panose="02040503050406030204" pitchFamily="18" charset="0"/>
                            <a:ea typeface="Cambria Math" panose="02040503050406030204" pitchFamily="18" charset="0"/>
                          </a:rPr>
                        </m:ctrlPr>
                      </m:sSubSupPr>
                      <m:e>
                        <m:r>
                          <a:rPr lang="en-GB" sz="2400" b="0" i="1" smtClean="0">
                            <a:solidFill>
                              <a:srgbClr val="0070C0"/>
                            </a:solidFill>
                            <a:latin typeface="Cambria Math" panose="02040503050406030204" pitchFamily="18" charset="0"/>
                            <a:ea typeface="Cambria Math" panose="02040503050406030204" pitchFamily="18" charset="0"/>
                          </a:rPr>
                          <m:t>𝑆</m:t>
                        </m:r>
                      </m:e>
                      <m:sub>
                        <m:r>
                          <a:rPr lang="en-GB" sz="2400" b="0" i="1" smtClean="0">
                            <a:solidFill>
                              <a:srgbClr val="0070C0"/>
                            </a:solidFill>
                            <a:latin typeface="Cambria Math" panose="02040503050406030204" pitchFamily="18" charset="0"/>
                            <a:ea typeface="Cambria Math" panose="02040503050406030204" pitchFamily="18" charset="0"/>
                          </a:rPr>
                          <m:t>1</m:t>
                        </m:r>
                      </m:sub>
                      <m:sup>
                        <m:r>
                          <a:rPr lang="en-GB" sz="2400" i="1" smtClean="0">
                            <a:solidFill>
                              <a:srgbClr val="0070C0"/>
                            </a:solidFill>
                            <a:latin typeface="Cambria Math" panose="02040503050406030204" pitchFamily="18" charset="0"/>
                            <a:ea typeface="Cambria Math" panose="02040503050406030204" pitchFamily="18" charset="0"/>
                          </a:rPr>
                          <m:t>°</m:t>
                        </m:r>
                      </m:sup>
                    </m:sSubSup>
                    <m:r>
                      <a:rPr lang="en-GB" sz="2400" b="0" i="1" smtClean="0">
                        <a:solidFill>
                          <a:srgbClr val="0070C0"/>
                        </a:solidFill>
                        <a:latin typeface="Cambria Math" panose="02040503050406030204" pitchFamily="18" charset="0"/>
                        <a:ea typeface="Cambria Math" panose="02040503050406030204" pitchFamily="18" charset="0"/>
                      </a:rPr>
                      <m:t>=</m:t>
                    </m:r>
                    <m:nary>
                      <m:naryPr>
                        <m:ctrlPr>
                          <a:rPr lang="en-GB" sz="2400" b="0" i="1" smtClean="0">
                            <a:solidFill>
                              <a:srgbClr val="0070C0"/>
                            </a:solidFill>
                            <a:latin typeface="Cambria Math" panose="02040503050406030204" pitchFamily="18" charset="0"/>
                            <a:ea typeface="Cambria Math" panose="02040503050406030204" pitchFamily="18" charset="0"/>
                          </a:rPr>
                        </m:ctrlPr>
                      </m:naryPr>
                      <m:sub>
                        <m:r>
                          <m:rPr>
                            <m:brk m:alnAt="23"/>
                          </m:rPr>
                          <a:rPr lang="en-GB" sz="2400" b="0" i="1" smtClean="0">
                            <a:solidFill>
                              <a:srgbClr val="0070C0"/>
                            </a:solidFill>
                            <a:latin typeface="Cambria Math" panose="02040503050406030204" pitchFamily="18" charset="0"/>
                            <a:ea typeface="Cambria Math" panose="02040503050406030204" pitchFamily="18" charset="0"/>
                          </a:rPr>
                          <m:t>0</m:t>
                        </m:r>
                      </m:sub>
                      <m:sup>
                        <m:sSub>
                          <m:sSubPr>
                            <m:ctrlPr>
                              <a:rPr lang="en-GB" sz="2400" b="0" i="1" smtClean="0">
                                <a:solidFill>
                                  <a:srgbClr val="0070C0"/>
                                </a:solidFill>
                                <a:latin typeface="Cambria Math" panose="02040503050406030204" pitchFamily="18" charset="0"/>
                                <a:ea typeface="Cambria Math" panose="02040503050406030204" pitchFamily="18" charset="0"/>
                              </a:rPr>
                            </m:ctrlPr>
                          </m:sSubPr>
                          <m:e>
                            <m:r>
                              <a:rPr lang="en-GB" sz="2400" b="0" i="1" smtClean="0">
                                <a:solidFill>
                                  <a:srgbClr val="0070C0"/>
                                </a:solidFill>
                                <a:latin typeface="Cambria Math" panose="02040503050406030204" pitchFamily="18" charset="0"/>
                                <a:ea typeface="Cambria Math" panose="02040503050406030204" pitchFamily="18" charset="0"/>
                              </a:rPr>
                              <m:t>𝑇</m:t>
                            </m:r>
                          </m:e>
                          <m:sub>
                            <m:r>
                              <a:rPr lang="en-GB" sz="2400" b="0" i="1" smtClean="0">
                                <a:solidFill>
                                  <a:srgbClr val="0070C0"/>
                                </a:solidFill>
                                <a:latin typeface="Cambria Math" panose="02040503050406030204" pitchFamily="18" charset="0"/>
                                <a:ea typeface="Cambria Math" panose="02040503050406030204" pitchFamily="18" charset="0"/>
                              </a:rPr>
                              <m:t>𝑚</m:t>
                            </m:r>
                          </m:sub>
                        </m:sSub>
                      </m:sup>
                      <m:e>
                        <m:f>
                          <m:fPr>
                            <m:ctrlPr>
                              <a:rPr lang="en-GB" sz="2400" b="0" i="1" smtClean="0">
                                <a:solidFill>
                                  <a:srgbClr val="0070C0"/>
                                </a:solidFill>
                                <a:latin typeface="Cambria Math" panose="02040503050406030204" pitchFamily="18" charset="0"/>
                                <a:ea typeface="Cambria Math" panose="02040503050406030204" pitchFamily="18" charset="0"/>
                              </a:rPr>
                            </m:ctrlPr>
                          </m:fPr>
                          <m:num>
                            <m:acc>
                              <m:accPr>
                                <m:chr m:val="̅"/>
                                <m:ctrlPr>
                                  <a:rPr lang="en-GB" sz="2400" b="0" i="1" smtClean="0">
                                    <a:solidFill>
                                      <a:srgbClr val="0070C0"/>
                                    </a:solidFill>
                                    <a:latin typeface="Cambria Math" panose="02040503050406030204" pitchFamily="18" charset="0"/>
                                    <a:ea typeface="Cambria Math" panose="02040503050406030204" pitchFamily="18" charset="0"/>
                                  </a:rPr>
                                </m:ctrlPr>
                              </m:accPr>
                              <m:e>
                                <m:sSub>
                                  <m:sSubPr>
                                    <m:ctrlPr>
                                      <a:rPr lang="en-GB" sz="2400" b="0" i="1" smtClean="0">
                                        <a:solidFill>
                                          <a:srgbClr val="0070C0"/>
                                        </a:solidFill>
                                        <a:latin typeface="Cambria Math" panose="02040503050406030204" pitchFamily="18" charset="0"/>
                                        <a:ea typeface="Cambria Math" panose="02040503050406030204" pitchFamily="18" charset="0"/>
                                      </a:rPr>
                                    </m:ctrlPr>
                                  </m:sSubPr>
                                  <m:e>
                                    <m:r>
                                      <a:rPr lang="en-GB" sz="2400" b="0" i="1" smtClean="0">
                                        <a:solidFill>
                                          <a:srgbClr val="0070C0"/>
                                        </a:solidFill>
                                        <a:latin typeface="Cambria Math" panose="02040503050406030204" pitchFamily="18" charset="0"/>
                                        <a:ea typeface="Cambria Math" panose="02040503050406030204" pitchFamily="18" charset="0"/>
                                      </a:rPr>
                                      <m:t>𝐶</m:t>
                                    </m:r>
                                  </m:e>
                                  <m:sub>
                                    <m:r>
                                      <a:rPr lang="en-GB" sz="2400" b="0" i="1" smtClean="0">
                                        <a:solidFill>
                                          <a:srgbClr val="0070C0"/>
                                        </a:solidFill>
                                        <a:latin typeface="Cambria Math" panose="02040503050406030204" pitchFamily="18" charset="0"/>
                                        <a:ea typeface="Cambria Math" panose="02040503050406030204" pitchFamily="18" charset="0"/>
                                      </a:rPr>
                                      <m:t>𝑃</m:t>
                                    </m:r>
                                  </m:sub>
                                </m:sSub>
                              </m:e>
                            </m:acc>
                            <m:r>
                              <a:rPr lang="en-GB" sz="2400" b="0" i="1" smtClean="0">
                                <a:solidFill>
                                  <a:srgbClr val="0070C0"/>
                                </a:solidFill>
                                <a:latin typeface="Cambria Math" panose="02040503050406030204" pitchFamily="18" charset="0"/>
                                <a:ea typeface="Cambria Math" panose="02040503050406030204" pitchFamily="18" charset="0"/>
                              </a:rPr>
                              <m:t>(</m:t>
                            </m:r>
                            <m:r>
                              <a:rPr lang="en-GB" sz="2400" b="0" i="1" smtClean="0">
                                <a:solidFill>
                                  <a:srgbClr val="0070C0"/>
                                </a:solidFill>
                                <a:latin typeface="Cambria Math" panose="02040503050406030204" pitchFamily="18" charset="0"/>
                                <a:ea typeface="Cambria Math" panose="02040503050406030204" pitchFamily="18" charset="0"/>
                              </a:rPr>
                              <m:t>𝑠𝑜𝑙𝑖𝑑</m:t>
                            </m:r>
                            <m:r>
                              <a:rPr lang="en-GB" sz="2400" b="0" i="1" smtClean="0">
                                <a:solidFill>
                                  <a:srgbClr val="0070C0"/>
                                </a:solidFill>
                                <a:latin typeface="Cambria Math" panose="02040503050406030204" pitchFamily="18" charset="0"/>
                                <a:ea typeface="Cambria Math" panose="02040503050406030204" pitchFamily="18" charset="0"/>
                              </a:rPr>
                              <m:t>)</m:t>
                            </m:r>
                          </m:num>
                          <m:den>
                            <m:r>
                              <a:rPr lang="en-GB" sz="2400" b="0" i="1" smtClean="0">
                                <a:solidFill>
                                  <a:srgbClr val="0070C0"/>
                                </a:solidFill>
                                <a:latin typeface="Cambria Math" panose="02040503050406030204" pitchFamily="18" charset="0"/>
                                <a:ea typeface="Cambria Math" panose="02040503050406030204" pitchFamily="18" charset="0"/>
                              </a:rPr>
                              <m:t>𝑇</m:t>
                            </m:r>
                          </m:den>
                        </m:f>
                        <m:r>
                          <a:rPr lang="en-GB" sz="2400" b="0" i="1" smtClean="0">
                            <a:solidFill>
                              <a:srgbClr val="0070C0"/>
                            </a:solidFill>
                            <a:latin typeface="Cambria Math" panose="02040503050406030204" pitchFamily="18" charset="0"/>
                            <a:ea typeface="Cambria Math" panose="02040503050406030204" pitchFamily="18" charset="0"/>
                          </a:rPr>
                          <m:t>𝑑𝑇</m:t>
                        </m:r>
                      </m:e>
                    </m:nary>
                  </m:oMath>
                </a14:m>
                <a:endParaRPr lang="en-GB" sz="2400" dirty="0"/>
              </a:p>
              <a:p>
                <a:pPr>
                  <a:lnSpc>
                    <a:spcPct val="150000"/>
                  </a:lnSpc>
                </a:pPr>
                <a:r>
                  <a:rPr lang="en-GB" sz="2400" dirty="0"/>
                  <a:t>2- Melting at T</a:t>
                </a:r>
                <a:r>
                  <a:rPr lang="en-GB" sz="2400" baseline="-25000" dirty="0"/>
                  <a:t>m                              </a:t>
                </a:r>
                <a:r>
                  <a:rPr lang="en-GB" sz="2400" dirty="0"/>
                  <a:t>        </a:t>
                </a:r>
                <a14:m>
                  <m:oMath xmlns:m="http://schemas.openxmlformats.org/officeDocument/2006/math">
                    <m:r>
                      <a:rPr lang="en-GB" sz="2400" b="0" i="0" smtClean="0">
                        <a:latin typeface="Cambria Math" panose="02040503050406030204" pitchFamily="18" charset="0"/>
                        <a:ea typeface="Cambria Math" panose="02040503050406030204" pitchFamily="18" charset="0"/>
                      </a:rPr>
                      <m:t>    </m:t>
                    </m:r>
                    <m:r>
                      <a:rPr lang="en-GB" sz="2400" i="1" smtClean="0">
                        <a:solidFill>
                          <a:srgbClr val="00B050"/>
                        </a:solidFill>
                        <a:latin typeface="Cambria Math" panose="02040503050406030204" pitchFamily="18" charset="0"/>
                        <a:ea typeface="Cambria Math" panose="02040503050406030204" pitchFamily="18" charset="0"/>
                      </a:rPr>
                      <m:t>∆</m:t>
                    </m:r>
                    <m:sSubSup>
                      <m:sSubSupPr>
                        <m:ctrlPr>
                          <a:rPr lang="en-GB" sz="2400" i="1">
                            <a:solidFill>
                              <a:srgbClr val="00B050"/>
                            </a:solidFill>
                            <a:latin typeface="Cambria Math" panose="02040503050406030204" pitchFamily="18" charset="0"/>
                            <a:ea typeface="Cambria Math" panose="02040503050406030204" pitchFamily="18" charset="0"/>
                          </a:rPr>
                        </m:ctrlPr>
                      </m:sSubSupPr>
                      <m:e>
                        <m:r>
                          <a:rPr lang="en-GB" sz="2400" i="1">
                            <a:solidFill>
                              <a:srgbClr val="00B050"/>
                            </a:solidFill>
                            <a:latin typeface="Cambria Math" panose="02040503050406030204" pitchFamily="18" charset="0"/>
                            <a:ea typeface="Cambria Math" panose="02040503050406030204" pitchFamily="18" charset="0"/>
                          </a:rPr>
                          <m:t>𝑆</m:t>
                        </m:r>
                      </m:e>
                      <m:sub>
                        <m:r>
                          <a:rPr lang="en-GB" sz="2400" b="0" i="1" smtClean="0">
                            <a:solidFill>
                              <a:srgbClr val="00B050"/>
                            </a:solidFill>
                            <a:latin typeface="Cambria Math" panose="02040503050406030204" pitchFamily="18" charset="0"/>
                            <a:ea typeface="Cambria Math" panose="02040503050406030204" pitchFamily="18" charset="0"/>
                          </a:rPr>
                          <m:t>2</m:t>
                        </m:r>
                      </m:sub>
                      <m:sup>
                        <m:r>
                          <a:rPr lang="en-GB" sz="2400" i="1">
                            <a:solidFill>
                              <a:srgbClr val="00B050"/>
                            </a:solidFill>
                            <a:latin typeface="Cambria Math" panose="02040503050406030204" pitchFamily="18" charset="0"/>
                            <a:ea typeface="Cambria Math" panose="02040503050406030204" pitchFamily="18" charset="0"/>
                          </a:rPr>
                          <m:t>°</m:t>
                        </m:r>
                      </m:sup>
                    </m:sSubSup>
                    <m:r>
                      <a:rPr lang="en-GB" sz="2400" b="0" i="1" smtClean="0">
                        <a:solidFill>
                          <a:srgbClr val="00B050"/>
                        </a:solidFill>
                        <a:latin typeface="Cambria Math" panose="02040503050406030204" pitchFamily="18" charset="0"/>
                        <a:ea typeface="Cambria Math" panose="02040503050406030204" pitchFamily="18" charset="0"/>
                      </a:rPr>
                      <m:t>=</m:t>
                    </m:r>
                    <m:f>
                      <m:fPr>
                        <m:ctrlPr>
                          <a:rPr lang="en-GB" sz="2400" b="0" i="1" smtClean="0">
                            <a:solidFill>
                              <a:srgbClr val="00B050"/>
                            </a:solidFill>
                            <a:latin typeface="Cambria Math" panose="02040503050406030204" pitchFamily="18" charset="0"/>
                            <a:ea typeface="Cambria Math" panose="02040503050406030204" pitchFamily="18" charset="0"/>
                          </a:rPr>
                        </m:ctrlPr>
                      </m:fPr>
                      <m:num>
                        <m:r>
                          <a:rPr lang="en-GB" sz="2400" b="0" i="1" smtClean="0">
                            <a:solidFill>
                              <a:srgbClr val="00B050"/>
                            </a:solidFill>
                            <a:latin typeface="Cambria Math" panose="02040503050406030204" pitchFamily="18" charset="0"/>
                            <a:ea typeface="Cambria Math" panose="02040503050406030204" pitchFamily="18" charset="0"/>
                          </a:rPr>
                          <m:t>∆</m:t>
                        </m:r>
                        <m:sSub>
                          <m:sSubPr>
                            <m:ctrlPr>
                              <a:rPr lang="en-GB" sz="2400" b="0" i="1" smtClean="0">
                                <a:solidFill>
                                  <a:srgbClr val="00B050"/>
                                </a:solidFill>
                                <a:latin typeface="Cambria Math" panose="02040503050406030204" pitchFamily="18" charset="0"/>
                                <a:ea typeface="Cambria Math" panose="02040503050406030204" pitchFamily="18" charset="0"/>
                              </a:rPr>
                            </m:ctrlPr>
                          </m:sSubPr>
                          <m:e>
                            <m:r>
                              <a:rPr lang="en-GB" sz="2400" b="0" i="1" smtClean="0">
                                <a:solidFill>
                                  <a:srgbClr val="00B050"/>
                                </a:solidFill>
                                <a:latin typeface="Cambria Math" panose="02040503050406030204" pitchFamily="18" charset="0"/>
                                <a:ea typeface="Cambria Math" panose="02040503050406030204" pitchFamily="18" charset="0"/>
                              </a:rPr>
                              <m:t>𝐻</m:t>
                            </m:r>
                          </m:e>
                          <m:sub>
                            <m:r>
                              <a:rPr lang="en-GB" sz="2400" b="0" i="1" smtClean="0">
                                <a:solidFill>
                                  <a:srgbClr val="00B050"/>
                                </a:solidFill>
                                <a:latin typeface="Cambria Math" panose="02040503050406030204" pitchFamily="18" charset="0"/>
                                <a:ea typeface="Cambria Math" panose="02040503050406030204" pitchFamily="18" charset="0"/>
                              </a:rPr>
                              <m:t>𝑓𝑢𝑠</m:t>
                            </m:r>
                          </m:sub>
                        </m:sSub>
                      </m:num>
                      <m:den>
                        <m:sSub>
                          <m:sSubPr>
                            <m:ctrlPr>
                              <a:rPr lang="en-GB" sz="2400" b="0" i="1" smtClean="0">
                                <a:solidFill>
                                  <a:srgbClr val="00B050"/>
                                </a:solidFill>
                                <a:latin typeface="Cambria Math" panose="02040503050406030204" pitchFamily="18" charset="0"/>
                                <a:ea typeface="Cambria Math" panose="02040503050406030204" pitchFamily="18" charset="0"/>
                              </a:rPr>
                            </m:ctrlPr>
                          </m:sSubPr>
                          <m:e>
                            <m:r>
                              <a:rPr lang="en-GB" sz="2400" b="0" i="1" smtClean="0">
                                <a:solidFill>
                                  <a:srgbClr val="00B050"/>
                                </a:solidFill>
                                <a:latin typeface="Cambria Math" panose="02040503050406030204" pitchFamily="18" charset="0"/>
                                <a:ea typeface="Cambria Math" panose="02040503050406030204" pitchFamily="18" charset="0"/>
                              </a:rPr>
                              <m:t>𝑇</m:t>
                            </m:r>
                          </m:e>
                          <m:sub>
                            <m:r>
                              <a:rPr lang="en-GB" sz="2400" b="0" i="1" smtClean="0">
                                <a:solidFill>
                                  <a:srgbClr val="00B050"/>
                                </a:solidFill>
                                <a:latin typeface="Cambria Math" panose="02040503050406030204" pitchFamily="18" charset="0"/>
                                <a:ea typeface="Cambria Math" panose="02040503050406030204" pitchFamily="18" charset="0"/>
                              </a:rPr>
                              <m:t>𝑚</m:t>
                            </m:r>
                          </m:sub>
                        </m:sSub>
                      </m:den>
                    </m:f>
                  </m:oMath>
                </a14:m>
                <a:endParaRPr lang="en-GB" sz="2400" dirty="0"/>
              </a:p>
              <a:p>
                <a:pPr>
                  <a:lnSpc>
                    <a:spcPct val="150000"/>
                  </a:lnSpc>
                </a:pPr>
                <a:r>
                  <a:rPr lang="en-GB" sz="2400" dirty="0"/>
                  <a:t>3- Heating from T</a:t>
                </a:r>
                <a:r>
                  <a:rPr lang="en-GB" sz="2400" baseline="-25000" dirty="0"/>
                  <a:t>m</a:t>
                </a:r>
                <a:r>
                  <a:rPr lang="en-GB" sz="2400" dirty="0"/>
                  <a:t> to T</a:t>
                </a:r>
                <a:r>
                  <a:rPr lang="en-GB" sz="2400" baseline="-25000" dirty="0"/>
                  <a:t>b            </a:t>
                </a:r>
                <a:r>
                  <a:rPr lang="en-GB" sz="2400" dirty="0"/>
                  <a:t>     </a:t>
                </a:r>
                <a14:m>
                  <m:oMath xmlns:m="http://schemas.openxmlformats.org/officeDocument/2006/math">
                    <m:r>
                      <a:rPr lang="en-GB" sz="2400" b="0" i="0" smtClean="0">
                        <a:latin typeface="Cambria Math" panose="02040503050406030204" pitchFamily="18" charset="0"/>
                        <a:ea typeface="Cambria Math" panose="02040503050406030204" pitchFamily="18" charset="0"/>
                      </a:rPr>
                      <m:t>    </m:t>
                    </m:r>
                    <m:r>
                      <a:rPr lang="en-GB" sz="2400" i="1" smtClean="0">
                        <a:solidFill>
                          <a:srgbClr val="0070C0"/>
                        </a:solidFill>
                        <a:latin typeface="Cambria Math" panose="02040503050406030204" pitchFamily="18" charset="0"/>
                        <a:ea typeface="Cambria Math" panose="02040503050406030204" pitchFamily="18" charset="0"/>
                      </a:rPr>
                      <m:t>∆</m:t>
                    </m:r>
                    <m:sSubSup>
                      <m:sSubSupPr>
                        <m:ctrlPr>
                          <a:rPr lang="en-GB" sz="2400" i="1">
                            <a:solidFill>
                              <a:srgbClr val="0070C0"/>
                            </a:solidFill>
                            <a:latin typeface="Cambria Math" panose="02040503050406030204" pitchFamily="18" charset="0"/>
                            <a:ea typeface="Cambria Math" panose="02040503050406030204" pitchFamily="18" charset="0"/>
                          </a:rPr>
                        </m:ctrlPr>
                      </m:sSubSupPr>
                      <m:e>
                        <m:r>
                          <a:rPr lang="en-GB" sz="2400" i="1">
                            <a:solidFill>
                              <a:srgbClr val="0070C0"/>
                            </a:solidFill>
                            <a:latin typeface="Cambria Math" panose="02040503050406030204" pitchFamily="18" charset="0"/>
                            <a:ea typeface="Cambria Math" panose="02040503050406030204" pitchFamily="18" charset="0"/>
                          </a:rPr>
                          <m:t>𝑆</m:t>
                        </m:r>
                      </m:e>
                      <m:sub>
                        <m:r>
                          <a:rPr lang="en-GB" sz="2400" b="0" i="1" smtClean="0">
                            <a:solidFill>
                              <a:srgbClr val="0070C0"/>
                            </a:solidFill>
                            <a:latin typeface="Cambria Math" panose="02040503050406030204" pitchFamily="18" charset="0"/>
                            <a:ea typeface="Cambria Math" panose="02040503050406030204" pitchFamily="18" charset="0"/>
                          </a:rPr>
                          <m:t>3</m:t>
                        </m:r>
                      </m:sub>
                      <m:sup>
                        <m:r>
                          <a:rPr lang="en-GB" sz="2400" i="1">
                            <a:solidFill>
                              <a:srgbClr val="0070C0"/>
                            </a:solidFill>
                            <a:latin typeface="Cambria Math" panose="02040503050406030204" pitchFamily="18" charset="0"/>
                            <a:ea typeface="Cambria Math" panose="02040503050406030204" pitchFamily="18" charset="0"/>
                          </a:rPr>
                          <m:t>°</m:t>
                        </m:r>
                      </m:sup>
                    </m:sSubSup>
                    <m:r>
                      <a:rPr lang="en-GB" sz="2400" i="1">
                        <a:solidFill>
                          <a:srgbClr val="0070C0"/>
                        </a:solidFill>
                        <a:latin typeface="Cambria Math" panose="02040503050406030204" pitchFamily="18" charset="0"/>
                        <a:ea typeface="Cambria Math" panose="02040503050406030204" pitchFamily="18" charset="0"/>
                      </a:rPr>
                      <m:t>=</m:t>
                    </m:r>
                    <m:nary>
                      <m:naryPr>
                        <m:ctrlPr>
                          <a:rPr lang="en-GB" sz="2400" i="1">
                            <a:solidFill>
                              <a:srgbClr val="0070C0"/>
                            </a:solidFill>
                            <a:latin typeface="Cambria Math" panose="02040503050406030204" pitchFamily="18" charset="0"/>
                            <a:ea typeface="Cambria Math" panose="02040503050406030204" pitchFamily="18" charset="0"/>
                          </a:rPr>
                        </m:ctrlPr>
                      </m:naryPr>
                      <m:sub>
                        <m:sSub>
                          <m:sSubPr>
                            <m:ctrlPr>
                              <a:rPr lang="en-GB" sz="2400" i="1" smtClean="0">
                                <a:solidFill>
                                  <a:srgbClr val="0070C0"/>
                                </a:solidFill>
                                <a:latin typeface="Cambria Math" panose="02040503050406030204" pitchFamily="18" charset="0"/>
                                <a:ea typeface="Cambria Math" panose="02040503050406030204" pitchFamily="18" charset="0"/>
                              </a:rPr>
                            </m:ctrlPr>
                          </m:sSubPr>
                          <m:e>
                            <m:r>
                              <a:rPr lang="en-GB" sz="2400" b="0" i="1" smtClean="0">
                                <a:solidFill>
                                  <a:srgbClr val="0070C0"/>
                                </a:solidFill>
                                <a:latin typeface="Cambria Math" panose="02040503050406030204" pitchFamily="18" charset="0"/>
                                <a:ea typeface="Cambria Math" panose="02040503050406030204" pitchFamily="18" charset="0"/>
                              </a:rPr>
                              <m:t>𝑇</m:t>
                            </m:r>
                          </m:e>
                          <m:sub>
                            <m:r>
                              <a:rPr lang="en-GB" sz="2400" b="0" i="1" smtClean="0">
                                <a:solidFill>
                                  <a:srgbClr val="0070C0"/>
                                </a:solidFill>
                                <a:latin typeface="Cambria Math" panose="02040503050406030204" pitchFamily="18" charset="0"/>
                                <a:ea typeface="Cambria Math" panose="02040503050406030204" pitchFamily="18" charset="0"/>
                              </a:rPr>
                              <m:t>𝑚</m:t>
                            </m:r>
                          </m:sub>
                        </m:sSub>
                      </m:sub>
                      <m:sup>
                        <m:sSub>
                          <m:sSubPr>
                            <m:ctrlPr>
                              <a:rPr lang="en-GB" sz="2400" i="1">
                                <a:solidFill>
                                  <a:srgbClr val="0070C0"/>
                                </a:solidFill>
                                <a:latin typeface="Cambria Math" panose="02040503050406030204" pitchFamily="18" charset="0"/>
                                <a:ea typeface="Cambria Math" panose="02040503050406030204" pitchFamily="18" charset="0"/>
                              </a:rPr>
                            </m:ctrlPr>
                          </m:sSubPr>
                          <m:e>
                            <m:r>
                              <a:rPr lang="en-GB" sz="2400" i="1">
                                <a:solidFill>
                                  <a:srgbClr val="0070C0"/>
                                </a:solidFill>
                                <a:latin typeface="Cambria Math" panose="02040503050406030204" pitchFamily="18" charset="0"/>
                                <a:ea typeface="Cambria Math" panose="02040503050406030204" pitchFamily="18" charset="0"/>
                              </a:rPr>
                              <m:t>𝑇</m:t>
                            </m:r>
                          </m:e>
                          <m:sub>
                            <m:r>
                              <a:rPr lang="en-GB" sz="2400" b="0" i="1" smtClean="0">
                                <a:solidFill>
                                  <a:srgbClr val="0070C0"/>
                                </a:solidFill>
                                <a:latin typeface="Cambria Math" panose="02040503050406030204" pitchFamily="18" charset="0"/>
                                <a:ea typeface="Cambria Math" panose="02040503050406030204" pitchFamily="18" charset="0"/>
                              </a:rPr>
                              <m:t>𝑏</m:t>
                            </m:r>
                          </m:sub>
                        </m:sSub>
                      </m:sup>
                      <m:e>
                        <m:f>
                          <m:fPr>
                            <m:ctrlPr>
                              <a:rPr lang="en-GB" sz="2400" i="1">
                                <a:solidFill>
                                  <a:srgbClr val="0070C0"/>
                                </a:solidFill>
                                <a:latin typeface="Cambria Math" panose="02040503050406030204" pitchFamily="18" charset="0"/>
                                <a:ea typeface="Cambria Math" panose="02040503050406030204" pitchFamily="18" charset="0"/>
                              </a:rPr>
                            </m:ctrlPr>
                          </m:fPr>
                          <m:num>
                            <m:acc>
                              <m:accPr>
                                <m:chr m:val="̅"/>
                                <m:ctrlPr>
                                  <a:rPr lang="en-GB" sz="2400" i="1">
                                    <a:solidFill>
                                      <a:srgbClr val="0070C0"/>
                                    </a:solidFill>
                                    <a:latin typeface="Cambria Math" panose="02040503050406030204" pitchFamily="18" charset="0"/>
                                    <a:ea typeface="Cambria Math" panose="02040503050406030204" pitchFamily="18" charset="0"/>
                                  </a:rPr>
                                </m:ctrlPr>
                              </m:accPr>
                              <m:e>
                                <m:sSub>
                                  <m:sSubPr>
                                    <m:ctrlPr>
                                      <a:rPr lang="en-GB" sz="2400" i="1">
                                        <a:solidFill>
                                          <a:srgbClr val="0070C0"/>
                                        </a:solidFill>
                                        <a:latin typeface="Cambria Math" panose="02040503050406030204" pitchFamily="18" charset="0"/>
                                        <a:ea typeface="Cambria Math" panose="02040503050406030204" pitchFamily="18" charset="0"/>
                                      </a:rPr>
                                    </m:ctrlPr>
                                  </m:sSubPr>
                                  <m:e>
                                    <m:r>
                                      <a:rPr lang="en-GB" sz="2400" i="1">
                                        <a:solidFill>
                                          <a:srgbClr val="0070C0"/>
                                        </a:solidFill>
                                        <a:latin typeface="Cambria Math" panose="02040503050406030204" pitchFamily="18" charset="0"/>
                                        <a:ea typeface="Cambria Math" panose="02040503050406030204" pitchFamily="18" charset="0"/>
                                      </a:rPr>
                                      <m:t>𝐶</m:t>
                                    </m:r>
                                  </m:e>
                                  <m:sub>
                                    <m:r>
                                      <a:rPr lang="en-GB" sz="2400" i="1">
                                        <a:solidFill>
                                          <a:srgbClr val="0070C0"/>
                                        </a:solidFill>
                                        <a:latin typeface="Cambria Math" panose="02040503050406030204" pitchFamily="18" charset="0"/>
                                        <a:ea typeface="Cambria Math" panose="02040503050406030204" pitchFamily="18" charset="0"/>
                                      </a:rPr>
                                      <m:t>𝑃</m:t>
                                    </m:r>
                                  </m:sub>
                                </m:sSub>
                              </m:e>
                            </m:acc>
                            <m:r>
                              <a:rPr lang="en-GB" sz="2400" i="1">
                                <a:solidFill>
                                  <a:srgbClr val="0070C0"/>
                                </a:solidFill>
                                <a:latin typeface="Cambria Math" panose="02040503050406030204" pitchFamily="18" charset="0"/>
                                <a:ea typeface="Cambria Math" panose="02040503050406030204" pitchFamily="18" charset="0"/>
                              </a:rPr>
                              <m:t>(</m:t>
                            </m:r>
                            <m:r>
                              <a:rPr lang="en-GB" sz="2400" b="0" i="1" smtClean="0">
                                <a:solidFill>
                                  <a:srgbClr val="0070C0"/>
                                </a:solidFill>
                                <a:latin typeface="Cambria Math" panose="02040503050406030204" pitchFamily="18" charset="0"/>
                                <a:ea typeface="Cambria Math" panose="02040503050406030204" pitchFamily="18" charset="0"/>
                              </a:rPr>
                              <m:t>𝑙𝑖𝑞𝑢𝑖𝑑</m:t>
                            </m:r>
                            <m:r>
                              <a:rPr lang="en-GB" sz="2400" i="1">
                                <a:solidFill>
                                  <a:srgbClr val="0070C0"/>
                                </a:solidFill>
                                <a:latin typeface="Cambria Math" panose="02040503050406030204" pitchFamily="18" charset="0"/>
                                <a:ea typeface="Cambria Math" panose="02040503050406030204" pitchFamily="18" charset="0"/>
                              </a:rPr>
                              <m:t>)</m:t>
                            </m:r>
                          </m:num>
                          <m:den>
                            <m:r>
                              <a:rPr lang="en-GB" sz="2400" i="1">
                                <a:solidFill>
                                  <a:srgbClr val="0070C0"/>
                                </a:solidFill>
                                <a:latin typeface="Cambria Math" panose="02040503050406030204" pitchFamily="18" charset="0"/>
                                <a:ea typeface="Cambria Math" panose="02040503050406030204" pitchFamily="18" charset="0"/>
                              </a:rPr>
                              <m:t>𝑇</m:t>
                            </m:r>
                          </m:den>
                        </m:f>
                        <m:r>
                          <a:rPr lang="en-GB" sz="2400" i="1">
                            <a:solidFill>
                              <a:srgbClr val="0070C0"/>
                            </a:solidFill>
                            <a:latin typeface="Cambria Math" panose="02040503050406030204" pitchFamily="18" charset="0"/>
                            <a:ea typeface="Cambria Math" panose="02040503050406030204" pitchFamily="18" charset="0"/>
                          </a:rPr>
                          <m:t>𝑑𝑇</m:t>
                        </m:r>
                      </m:e>
                    </m:nary>
                  </m:oMath>
                </a14:m>
                <a:endParaRPr lang="en-GB" sz="2400" dirty="0"/>
              </a:p>
              <a:p>
                <a:pPr>
                  <a:lnSpc>
                    <a:spcPct val="150000"/>
                  </a:lnSpc>
                </a:pPr>
                <a:r>
                  <a:rPr lang="en-GB" sz="2400" dirty="0"/>
                  <a:t>4- Vaporization at T</a:t>
                </a:r>
                <a:r>
                  <a:rPr lang="en-GB" sz="2400" baseline="-25000" dirty="0"/>
                  <a:t>b                                    </a:t>
                </a:r>
                <a14:m>
                  <m:oMath xmlns:m="http://schemas.openxmlformats.org/officeDocument/2006/math">
                    <m:r>
                      <a:rPr lang="en-GB" sz="2400" i="1" smtClean="0">
                        <a:solidFill>
                          <a:srgbClr val="00B050"/>
                        </a:solidFill>
                        <a:latin typeface="Cambria Math" panose="02040503050406030204" pitchFamily="18" charset="0"/>
                        <a:ea typeface="Cambria Math" panose="02040503050406030204" pitchFamily="18" charset="0"/>
                      </a:rPr>
                      <m:t>∆</m:t>
                    </m:r>
                    <m:sSubSup>
                      <m:sSubSupPr>
                        <m:ctrlPr>
                          <a:rPr lang="en-GB" sz="2400" i="1">
                            <a:solidFill>
                              <a:srgbClr val="00B050"/>
                            </a:solidFill>
                            <a:latin typeface="Cambria Math" panose="02040503050406030204" pitchFamily="18" charset="0"/>
                            <a:ea typeface="Cambria Math" panose="02040503050406030204" pitchFamily="18" charset="0"/>
                          </a:rPr>
                        </m:ctrlPr>
                      </m:sSubSupPr>
                      <m:e>
                        <m:r>
                          <a:rPr lang="en-GB" sz="2400" i="1">
                            <a:solidFill>
                              <a:srgbClr val="00B050"/>
                            </a:solidFill>
                            <a:latin typeface="Cambria Math" panose="02040503050406030204" pitchFamily="18" charset="0"/>
                            <a:ea typeface="Cambria Math" panose="02040503050406030204" pitchFamily="18" charset="0"/>
                          </a:rPr>
                          <m:t>𝑆</m:t>
                        </m:r>
                      </m:e>
                      <m:sub>
                        <m:r>
                          <a:rPr lang="en-GB" sz="2400" b="0" i="1" smtClean="0">
                            <a:solidFill>
                              <a:srgbClr val="00B050"/>
                            </a:solidFill>
                            <a:latin typeface="Cambria Math" panose="02040503050406030204" pitchFamily="18" charset="0"/>
                            <a:ea typeface="Cambria Math" panose="02040503050406030204" pitchFamily="18" charset="0"/>
                          </a:rPr>
                          <m:t>4</m:t>
                        </m:r>
                      </m:sub>
                      <m:sup>
                        <m:r>
                          <a:rPr lang="en-GB" sz="2400" i="1">
                            <a:solidFill>
                              <a:srgbClr val="00B050"/>
                            </a:solidFill>
                            <a:latin typeface="Cambria Math" panose="02040503050406030204" pitchFamily="18" charset="0"/>
                            <a:ea typeface="Cambria Math" panose="02040503050406030204" pitchFamily="18" charset="0"/>
                          </a:rPr>
                          <m:t>°</m:t>
                        </m:r>
                      </m:sup>
                    </m:sSubSup>
                    <m:r>
                      <a:rPr lang="en-GB" sz="2400" i="1">
                        <a:solidFill>
                          <a:srgbClr val="00B050"/>
                        </a:solidFill>
                        <a:latin typeface="Cambria Math" panose="02040503050406030204" pitchFamily="18" charset="0"/>
                        <a:ea typeface="Cambria Math" panose="02040503050406030204" pitchFamily="18" charset="0"/>
                      </a:rPr>
                      <m:t>=</m:t>
                    </m:r>
                    <m:f>
                      <m:fPr>
                        <m:ctrlPr>
                          <a:rPr lang="en-GB" sz="2400" i="1">
                            <a:solidFill>
                              <a:srgbClr val="00B050"/>
                            </a:solidFill>
                            <a:latin typeface="Cambria Math" panose="02040503050406030204" pitchFamily="18" charset="0"/>
                            <a:ea typeface="Cambria Math" panose="02040503050406030204" pitchFamily="18" charset="0"/>
                          </a:rPr>
                        </m:ctrlPr>
                      </m:fPr>
                      <m:num>
                        <m:r>
                          <a:rPr lang="en-GB" sz="2400" i="1">
                            <a:solidFill>
                              <a:srgbClr val="00B050"/>
                            </a:solidFill>
                            <a:latin typeface="Cambria Math" panose="02040503050406030204" pitchFamily="18" charset="0"/>
                            <a:ea typeface="Cambria Math" panose="02040503050406030204" pitchFamily="18" charset="0"/>
                          </a:rPr>
                          <m:t>∆</m:t>
                        </m:r>
                        <m:sSub>
                          <m:sSubPr>
                            <m:ctrlPr>
                              <a:rPr lang="en-GB" sz="2400" i="1">
                                <a:solidFill>
                                  <a:srgbClr val="00B050"/>
                                </a:solidFill>
                                <a:latin typeface="Cambria Math" panose="02040503050406030204" pitchFamily="18" charset="0"/>
                                <a:ea typeface="Cambria Math" panose="02040503050406030204" pitchFamily="18" charset="0"/>
                              </a:rPr>
                            </m:ctrlPr>
                          </m:sSubPr>
                          <m:e>
                            <m:r>
                              <a:rPr lang="en-GB" sz="2400" i="1">
                                <a:solidFill>
                                  <a:srgbClr val="00B050"/>
                                </a:solidFill>
                                <a:latin typeface="Cambria Math" panose="02040503050406030204" pitchFamily="18" charset="0"/>
                                <a:ea typeface="Cambria Math" panose="02040503050406030204" pitchFamily="18" charset="0"/>
                              </a:rPr>
                              <m:t>𝐻</m:t>
                            </m:r>
                          </m:e>
                          <m:sub>
                            <m:r>
                              <a:rPr lang="en-GB" sz="2400" b="0" i="1" smtClean="0">
                                <a:solidFill>
                                  <a:srgbClr val="00B050"/>
                                </a:solidFill>
                                <a:latin typeface="Cambria Math" panose="02040503050406030204" pitchFamily="18" charset="0"/>
                                <a:ea typeface="Cambria Math" panose="02040503050406030204" pitchFamily="18" charset="0"/>
                              </a:rPr>
                              <m:t>𝑣𝑎𝑝</m:t>
                            </m:r>
                          </m:sub>
                        </m:sSub>
                      </m:num>
                      <m:den>
                        <m:sSub>
                          <m:sSubPr>
                            <m:ctrlPr>
                              <a:rPr lang="en-GB" sz="2400" i="1">
                                <a:solidFill>
                                  <a:srgbClr val="00B050"/>
                                </a:solidFill>
                                <a:latin typeface="Cambria Math" panose="02040503050406030204" pitchFamily="18" charset="0"/>
                                <a:ea typeface="Cambria Math" panose="02040503050406030204" pitchFamily="18" charset="0"/>
                              </a:rPr>
                            </m:ctrlPr>
                          </m:sSubPr>
                          <m:e>
                            <m:r>
                              <a:rPr lang="en-GB" sz="2400" i="1">
                                <a:solidFill>
                                  <a:srgbClr val="00B050"/>
                                </a:solidFill>
                                <a:latin typeface="Cambria Math" panose="02040503050406030204" pitchFamily="18" charset="0"/>
                                <a:ea typeface="Cambria Math" panose="02040503050406030204" pitchFamily="18" charset="0"/>
                              </a:rPr>
                              <m:t>𝑇</m:t>
                            </m:r>
                          </m:e>
                          <m:sub>
                            <m:r>
                              <a:rPr lang="en-GB" sz="2400" b="0" i="1" smtClean="0">
                                <a:solidFill>
                                  <a:srgbClr val="00B050"/>
                                </a:solidFill>
                                <a:latin typeface="Cambria Math" panose="02040503050406030204" pitchFamily="18" charset="0"/>
                                <a:ea typeface="Cambria Math" panose="02040503050406030204" pitchFamily="18" charset="0"/>
                              </a:rPr>
                              <m:t>𝑏</m:t>
                            </m:r>
                          </m:sub>
                        </m:sSub>
                      </m:den>
                    </m:f>
                  </m:oMath>
                </a14:m>
                <a:endParaRPr lang="en-GB" sz="2400" dirty="0"/>
              </a:p>
              <a:p>
                <a:pPr>
                  <a:lnSpc>
                    <a:spcPct val="150000"/>
                  </a:lnSpc>
                </a:pPr>
                <a:r>
                  <a:rPr lang="en-GB" sz="2400" dirty="0"/>
                  <a:t>5- Heating from T</a:t>
                </a:r>
                <a:r>
                  <a:rPr lang="en-GB" sz="2400" baseline="-25000" dirty="0"/>
                  <a:t>b</a:t>
                </a:r>
                <a:r>
                  <a:rPr lang="en-GB" sz="2400" dirty="0"/>
                  <a:t> to 298 K            </a:t>
                </a:r>
                <a14:m>
                  <m:oMath xmlns:m="http://schemas.openxmlformats.org/officeDocument/2006/math">
                    <m:r>
                      <a:rPr lang="en-GB" sz="2400" i="1" smtClean="0">
                        <a:solidFill>
                          <a:srgbClr val="0070C0"/>
                        </a:solidFill>
                        <a:latin typeface="Cambria Math" panose="02040503050406030204" pitchFamily="18" charset="0"/>
                        <a:ea typeface="Cambria Math" panose="02040503050406030204" pitchFamily="18" charset="0"/>
                      </a:rPr>
                      <m:t>∆</m:t>
                    </m:r>
                    <m:sSubSup>
                      <m:sSubSupPr>
                        <m:ctrlPr>
                          <a:rPr lang="en-GB" sz="2400" i="1">
                            <a:solidFill>
                              <a:srgbClr val="0070C0"/>
                            </a:solidFill>
                            <a:latin typeface="Cambria Math" panose="02040503050406030204" pitchFamily="18" charset="0"/>
                            <a:ea typeface="Cambria Math" panose="02040503050406030204" pitchFamily="18" charset="0"/>
                          </a:rPr>
                        </m:ctrlPr>
                      </m:sSubSupPr>
                      <m:e>
                        <m:r>
                          <a:rPr lang="en-GB" sz="2400" i="1">
                            <a:solidFill>
                              <a:srgbClr val="0070C0"/>
                            </a:solidFill>
                            <a:latin typeface="Cambria Math" panose="02040503050406030204" pitchFamily="18" charset="0"/>
                            <a:ea typeface="Cambria Math" panose="02040503050406030204" pitchFamily="18" charset="0"/>
                          </a:rPr>
                          <m:t>𝑆</m:t>
                        </m:r>
                      </m:e>
                      <m:sub>
                        <m:r>
                          <a:rPr lang="en-GB" sz="2400" b="0" i="1" smtClean="0">
                            <a:solidFill>
                              <a:srgbClr val="0070C0"/>
                            </a:solidFill>
                            <a:latin typeface="Cambria Math" panose="02040503050406030204" pitchFamily="18" charset="0"/>
                            <a:ea typeface="Cambria Math" panose="02040503050406030204" pitchFamily="18" charset="0"/>
                          </a:rPr>
                          <m:t>5</m:t>
                        </m:r>
                      </m:sub>
                      <m:sup>
                        <m:r>
                          <a:rPr lang="en-GB" sz="2400" i="1">
                            <a:solidFill>
                              <a:srgbClr val="0070C0"/>
                            </a:solidFill>
                            <a:latin typeface="Cambria Math" panose="02040503050406030204" pitchFamily="18" charset="0"/>
                            <a:ea typeface="Cambria Math" panose="02040503050406030204" pitchFamily="18" charset="0"/>
                          </a:rPr>
                          <m:t>°</m:t>
                        </m:r>
                      </m:sup>
                    </m:sSubSup>
                    <m:r>
                      <a:rPr lang="en-GB" sz="2400" i="1">
                        <a:solidFill>
                          <a:srgbClr val="0070C0"/>
                        </a:solidFill>
                        <a:latin typeface="Cambria Math" panose="02040503050406030204" pitchFamily="18" charset="0"/>
                        <a:ea typeface="Cambria Math" panose="02040503050406030204" pitchFamily="18" charset="0"/>
                      </a:rPr>
                      <m:t>=</m:t>
                    </m:r>
                    <m:nary>
                      <m:naryPr>
                        <m:ctrlPr>
                          <a:rPr lang="en-GB" sz="2400" i="1">
                            <a:solidFill>
                              <a:srgbClr val="0070C0"/>
                            </a:solidFill>
                            <a:latin typeface="Cambria Math" panose="02040503050406030204" pitchFamily="18" charset="0"/>
                            <a:ea typeface="Cambria Math" panose="02040503050406030204" pitchFamily="18" charset="0"/>
                          </a:rPr>
                        </m:ctrlPr>
                      </m:naryPr>
                      <m:sub>
                        <m:sSub>
                          <m:sSubPr>
                            <m:ctrlPr>
                              <a:rPr lang="en-GB" sz="2400" i="1">
                                <a:solidFill>
                                  <a:srgbClr val="0070C0"/>
                                </a:solidFill>
                                <a:latin typeface="Cambria Math" panose="02040503050406030204" pitchFamily="18" charset="0"/>
                                <a:ea typeface="Cambria Math" panose="02040503050406030204" pitchFamily="18" charset="0"/>
                              </a:rPr>
                            </m:ctrlPr>
                          </m:sSubPr>
                          <m:e>
                            <m:r>
                              <a:rPr lang="en-GB" sz="2400" i="1">
                                <a:solidFill>
                                  <a:srgbClr val="0070C0"/>
                                </a:solidFill>
                                <a:latin typeface="Cambria Math" panose="02040503050406030204" pitchFamily="18" charset="0"/>
                                <a:ea typeface="Cambria Math" panose="02040503050406030204" pitchFamily="18" charset="0"/>
                              </a:rPr>
                              <m:t>𝑇</m:t>
                            </m:r>
                          </m:e>
                          <m:sub>
                            <m:r>
                              <a:rPr lang="en-GB" sz="2400" b="0" i="1" smtClean="0">
                                <a:solidFill>
                                  <a:srgbClr val="0070C0"/>
                                </a:solidFill>
                                <a:latin typeface="Cambria Math" panose="02040503050406030204" pitchFamily="18" charset="0"/>
                                <a:ea typeface="Cambria Math" panose="02040503050406030204" pitchFamily="18" charset="0"/>
                              </a:rPr>
                              <m:t>𝑏</m:t>
                            </m:r>
                          </m:sub>
                        </m:sSub>
                      </m:sub>
                      <m:sup>
                        <m:r>
                          <a:rPr lang="en-GB" sz="2400" b="0" i="1" smtClean="0">
                            <a:solidFill>
                              <a:srgbClr val="0070C0"/>
                            </a:solidFill>
                            <a:latin typeface="Cambria Math" panose="02040503050406030204" pitchFamily="18" charset="0"/>
                            <a:ea typeface="Cambria Math" panose="02040503050406030204" pitchFamily="18" charset="0"/>
                          </a:rPr>
                          <m:t>298</m:t>
                        </m:r>
                      </m:sup>
                      <m:e>
                        <m:f>
                          <m:fPr>
                            <m:ctrlPr>
                              <a:rPr lang="en-GB" sz="2400" i="1">
                                <a:solidFill>
                                  <a:srgbClr val="0070C0"/>
                                </a:solidFill>
                                <a:latin typeface="Cambria Math" panose="02040503050406030204" pitchFamily="18" charset="0"/>
                                <a:ea typeface="Cambria Math" panose="02040503050406030204" pitchFamily="18" charset="0"/>
                              </a:rPr>
                            </m:ctrlPr>
                          </m:fPr>
                          <m:num>
                            <m:acc>
                              <m:accPr>
                                <m:chr m:val="̅"/>
                                <m:ctrlPr>
                                  <a:rPr lang="en-GB" sz="2400" i="1">
                                    <a:solidFill>
                                      <a:srgbClr val="0070C0"/>
                                    </a:solidFill>
                                    <a:latin typeface="Cambria Math" panose="02040503050406030204" pitchFamily="18" charset="0"/>
                                    <a:ea typeface="Cambria Math" panose="02040503050406030204" pitchFamily="18" charset="0"/>
                                  </a:rPr>
                                </m:ctrlPr>
                              </m:accPr>
                              <m:e>
                                <m:sSub>
                                  <m:sSubPr>
                                    <m:ctrlPr>
                                      <a:rPr lang="en-GB" sz="2400" i="1">
                                        <a:solidFill>
                                          <a:srgbClr val="0070C0"/>
                                        </a:solidFill>
                                        <a:latin typeface="Cambria Math" panose="02040503050406030204" pitchFamily="18" charset="0"/>
                                        <a:ea typeface="Cambria Math" panose="02040503050406030204" pitchFamily="18" charset="0"/>
                                      </a:rPr>
                                    </m:ctrlPr>
                                  </m:sSubPr>
                                  <m:e>
                                    <m:r>
                                      <a:rPr lang="en-GB" sz="2400" i="1">
                                        <a:solidFill>
                                          <a:srgbClr val="0070C0"/>
                                        </a:solidFill>
                                        <a:latin typeface="Cambria Math" panose="02040503050406030204" pitchFamily="18" charset="0"/>
                                        <a:ea typeface="Cambria Math" panose="02040503050406030204" pitchFamily="18" charset="0"/>
                                      </a:rPr>
                                      <m:t>𝐶</m:t>
                                    </m:r>
                                  </m:e>
                                  <m:sub>
                                    <m:r>
                                      <a:rPr lang="en-GB" sz="2400" i="1">
                                        <a:solidFill>
                                          <a:srgbClr val="0070C0"/>
                                        </a:solidFill>
                                        <a:latin typeface="Cambria Math" panose="02040503050406030204" pitchFamily="18" charset="0"/>
                                        <a:ea typeface="Cambria Math" panose="02040503050406030204" pitchFamily="18" charset="0"/>
                                      </a:rPr>
                                      <m:t>𝑃</m:t>
                                    </m:r>
                                  </m:sub>
                                </m:sSub>
                              </m:e>
                            </m:acc>
                            <m:r>
                              <a:rPr lang="en-GB" sz="2400" i="1">
                                <a:solidFill>
                                  <a:srgbClr val="0070C0"/>
                                </a:solidFill>
                                <a:latin typeface="Cambria Math" panose="02040503050406030204" pitchFamily="18" charset="0"/>
                                <a:ea typeface="Cambria Math" panose="02040503050406030204" pitchFamily="18" charset="0"/>
                              </a:rPr>
                              <m:t>(</m:t>
                            </m:r>
                            <m:r>
                              <a:rPr lang="en-GB" sz="2400" b="0" i="1" smtClean="0">
                                <a:solidFill>
                                  <a:srgbClr val="0070C0"/>
                                </a:solidFill>
                                <a:latin typeface="Cambria Math" panose="02040503050406030204" pitchFamily="18" charset="0"/>
                                <a:ea typeface="Cambria Math" panose="02040503050406030204" pitchFamily="18" charset="0"/>
                              </a:rPr>
                              <m:t>𝑣𝑎𝑝𝑜𝑢𝑟</m:t>
                            </m:r>
                            <m:r>
                              <a:rPr lang="en-GB" sz="2400" i="1">
                                <a:solidFill>
                                  <a:srgbClr val="0070C0"/>
                                </a:solidFill>
                                <a:latin typeface="Cambria Math" panose="02040503050406030204" pitchFamily="18" charset="0"/>
                                <a:ea typeface="Cambria Math" panose="02040503050406030204" pitchFamily="18" charset="0"/>
                              </a:rPr>
                              <m:t>)</m:t>
                            </m:r>
                          </m:num>
                          <m:den>
                            <m:r>
                              <a:rPr lang="en-GB" sz="2400" i="1">
                                <a:solidFill>
                                  <a:srgbClr val="0070C0"/>
                                </a:solidFill>
                                <a:latin typeface="Cambria Math" panose="02040503050406030204" pitchFamily="18" charset="0"/>
                                <a:ea typeface="Cambria Math" panose="02040503050406030204" pitchFamily="18" charset="0"/>
                              </a:rPr>
                              <m:t>𝑇</m:t>
                            </m:r>
                          </m:den>
                        </m:f>
                        <m:r>
                          <a:rPr lang="en-GB" sz="2400" i="1">
                            <a:solidFill>
                              <a:srgbClr val="0070C0"/>
                            </a:solidFill>
                            <a:latin typeface="Cambria Math" panose="02040503050406030204" pitchFamily="18" charset="0"/>
                            <a:ea typeface="Cambria Math" panose="02040503050406030204" pitchFamily="18" charset="0"/>
                          </a:rPr>
                          <m:t>𝑑𝑇</m:t>
                        </m:r>
                      </m:e>
                    </m:nary>
                  </m:oMath>
                </a14:m>
                <a:endParaRPr lang="en-GB" sz="2400" dirty="0"/>
              </a:p>
            </p:txBody>
          </p:sp>
        </mc:Choice>
        <mc:Fallback xmlns="">
          <p:sp>
            <p:nvSpPr>
              <p:cNvPr id="3" name="Rectangle 2">
                <a:extLst>
                  <a:ext uri="{FF2B5EF4-FFF2-40B4-BE49-F238E27FC236}">
                    <a16:creationId xmlns:a16="http://schemas.microsoft.com/office/drawing/2014/main" id="{2BC784EE-A2BC-485F-A19E-52F66BB8C90B}"/>
                  </a:ext>
                </a:extLst>
              </p:cNvPr>
              <p:cNvSpPr>
                <a:spLocks noRot="1" noChangeAspect="1" noMove="1" noResize="1" noEditPoints="1" noAdjustHandles="1" noChangeArrowheads="1" noChangeShapeType="1" noTextEdit="1"/>
              </p:cNvSpPr>
              <p:nvPr/>
            </p:nvSpPr>
            <p:spPr>
              <a:xfrm>
                <a:off x="733778" y="498912"/>
                <a:ext cx="10622844" cy="5544018"/>
              </a:xfrm>
              <a:prstGeom prst="rect">
                <a:avLst/>
              </a:prstGeom>
              <a:blipFill>
                <a:blip r:embed="rId2"/>
                <a:stretch>
                  <a:fillRect l="-861"/>
                </a:stretch>
              </a:blipFill>
            </p:spPr>
            <p:txBody>
              <a:bodyPr/>
              <a:lstStyle/>
              <a:p>
                <a:r>
                  <a:rPr lang="ar-SA">
                    <a:noFill/>
                  </a:rPr>
                  <a:t> </a:t>
                </a:r>
              </a:p>
            </p:txBody>
          </p:sp>
        </mc:Fallback>
      </mc:AlternateContent>
    </p:spTree>
    <p:extLst>
      <p:ext uri="{BB962C8B-B14F-4D97-AF65-F5344CB8AC3E}">
        <p14:creationId xmlns:p14="http://schemas.microsoft.com/office/powerpoint/2010/main" val="19931624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5F26A4D-FFD9-481E-AE62-BD2DB2DBC782}"/>
                  </a:ext>
                </a:extLst>
              </p:cNvPr>
              <p:cNvSpPr txBox="1"/>
              <p:nvPr/>
            </p:nvSpPr>
            <p:spPr>
              <a:xfrm>
                <a:off x="756356" y="197618"/>
                <a:ext cx="8263466" cy="1233351"/>
              </a:xfrm>
              <a:prstGeom prst="rect">
                <a:avLst/>
              </a:prstGeom>
              <a:noFill/>
            </p:spPr>
            <p:txBody>
              <a:bodyPr wrap="square" rtlCol="1">
                <a:spAutoFit/>
              </a:bodyPr>
              <a:lstStyle/>
              <a:p>
                <a:pPr>
                  <a:lnSpc>
                    <a:spcPct val="150000"/>
                  </a:lnSpc>
                </a:pPr>
                <a:r>
                  <a:rPr lang="en-GB" sz="2400" dirty="0"/>
                  <a:t>Then:</a:t>
                </a:r>
              </a:p>
              <a:p>
                <a:pPr>
                  <a:lnSpc>
                    <a:spcPct val="150000"/>
                  </a:lnSpc>
                </a:pPr>
                <a14:m>
                  <m:oMathPara xmlns:m="http://schemas.openxmlformats.org/officeDocument/2006/math">
                    <m:oMathParaPr>
                      <m:jc m:val="centerGroup"/>
                    </m:oMathParaPr>
                    <m:oMath xmlns:m="http://schemas.openxmlformats.org/officeDocument/2006/math">
                      <m:r>
                        <a:rPr lang="ar-SA" sz="2400" i="1" smtClean="0">
                          <a:latin typeface="Cambria Math" panose="02040503050406030204" pitchFamily="18" charset="0"/>
                          <a:ea typeface="Cambria Math" panose="02040503050406030204" pitchFamily="18" charset="0"/>
                        </a:rPr>
                        <m:t>∆</m:t>
                      </m:r>
                      <m:sSubSup>
                        <m:sSubSupPr>
                          <m:ctrlPr>
                            <a:rPr lang="ar-SA" sz="240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𝑆</m:t>
                          </m:r>
                        </m:e>
                        <m:sub>
                          <m:r>
                            <a:rPr lang="en-US" sz="2400" b="0" i="1" smtClean="0">
                              <a:latin typeface="Cambria Math" panose="02040503050406030204" pitchFamily="18" charset="0"/>
                              <a:ea typeface="Cambria Math" panose="02040503050406030204" pitchFamily="18" charset="0"/>
                            </a:rPr>
                            <m:t>298</m:t>
                          </m:r>
                        </m:sub>
                        <m:sup>
                          <m:r>
                            <a:rPr lang="en-US" sz="2400" i="1" smtClean="0">
                              <a:latin typeface="Cambria Math" panose="02040503050406030204" pitchFamily="18" charset="0"/>
                              <a:ea typeface="Cambria Math" panose="02040503050406030204" pitchFamily="18" charset="0"/>
                            </a:rPr>
                            <m:t>°</m:t>
                          </m:r>
                        </m:sup>
                      </m:sSubSup>
                      <m:r>
                        <a:rPr lang="en-US" sz="2400" b="0" i="1" smtClean="0">
                          <a:latin typeface="Cambria Math" panose="02040503050406030204" pitchFamily="18" charset="0"/>
                          <a:ea typeface="Cambria Math" panose="02040503050406030204" pitchFamily="18" charset="0"/>
                        </a:rPr>
                        <m:t>=</m:t>
                      </m:r>
                      <m:r>
                        <a:rPr lang="en-GB" sz="2400" i="1">
                          <a:solidFill>
                            <a:srgbClr val="0070C0"/>
                          </a:solidFill>
                          <a:latin typeface="Cambria Math" panose="02040503050406030204" pitchFamily="18" charset="0"/>
                          <a:ea typeface="Cambria Math" panose="02040503050406030204" pitchFamily="18" charset="0"/>
                        </a:rPr>
                        <m:t>∆</m:t>
                      </m:r>
                      <m:sSubSup>
                        <m:sSubSupPr>
                          <m:ctrlPr>
                            <a:rPr lang="en-GB" sz="2400" i="1">
                              <a:solidFill>
                                <a:srgbClr val="0070C0"/>
                              </a:solidFill>
                              <a:latin typeface="Cambria Math" panose="02040503050406030204" pitchFamily="18" charset="0"/>
                              <a:ea typeface="Cambria Math" panose="02040503050406030204" pitchFamily="18" charset="0"/>
                            </a:rPr>
                          </m:ctrlPr>
                        </m:sSubSupPr>
                        <m:e>
                          <m:r>
                            <a:rPr lang="en-GB" sz="2400" i="1">
                              <a:solidFill>
                                <a:srgbClr val="0070C0"/>
                              </a:solidFill>
                              <a:latin typeface="Cambria Math" panose="02040503050406030204" pitchFamily="18" charset="0"/>
                              <a:ea typeface="Cambria Math" panose="02040503050406030204" pitchFamily="18" charset="0"/>
                            </a:rPr>
                            <m:t>𝑆</m:t>
                          </m:r>
                        </m:e>
                        <m:sub>
                          <m:r>
                            <a:rPr lang="en-GB" sz="2400" i="1">
                              <a:solidFill>
                                <a:srgbClr val="0070C0"/>
                              </a:solidFill>
                              <a:latin typeface="Cambria Math" panose="02040503050406030204" pitchFamily="18" charset="0"/>
                              <a:ea typeface="Cambria Math" panose="02040503050406030204" pitchFamily="18" charset="0"/>
                            </a:rPr>
                            <m:t>1</m:t>
                          </m:r>
                        </m:sub>
                        <m:sup>
                          <m:r>
                            <a:rPr lang="en-GB" sz="2400" i="1">
                              <a:solidFill>
                                <a:srgbClr val="0070C0"/>
                              </a:solidFill>
                              <a:latin typeface="Cambria Math" panose="02040503050406030204" pitchFamily="18" charset="0"/>
                              <a:ea typeface="Cambria Math" panose="02040503050406030204" pitchFamily="18" charset="0"/>
                            </a:rPr>
                            <m:t>°</m:t>
                          </m:r>
                        </m:sup>
                      </m:sSubSup>
                      <m:r>
                        <a:rPr lang="en-GB" sz="2400" b="0" i="1" smtClean="0">
                          <a:solidFill>
                            <a:srgbClr val="0070C0"/>
                          </a:solidFill>
                          <a:latin typeface="Cambria Math" panose="02040503050406030204" pitchFamily="18" charset="0"/>
                          <a:ea typeface="Cambria Math" panose="02040503050406030204" pitchFamily="18" charset="0"/>
                        </a:rPr>
                        <m:t>+</m:t>
                      </m:r>
                      <m:r>
                        <a:rPr lang="en-GB" sz="2400" i="1">
                          <a:solidFill>
                            <a:srgbClr val="00B050"/>
                          </a:solidFill>
                          <a:latin typeface="Cambria Math" panose="02040503050406030204" pitchFamily="18" charset="0"/>
                          <a:ea typeface="Cambria Math" panose="02040503050406030204" pitchFamily="18" charset="0"/>
                        </a:rPr>
                        <m:t>∆</m:t>
                      </m:r>
                      <m:sSubSup>
                        <m:sSubSupPr>
                          <m:ctrlPr>
                            <a:rPr lang="en-GB" sz="2400" i="1">
                              <a:solidFill>
                                <a:srgbClr val="00B050"/>
                              </a:solidFill>
                              <a:latin typeface="Cambria Math" panose="02040503050406030204" pitchFamily="18" charset="0"/>
                              <a:ea typeface="Cambria Math" panose="02040503050406030204" pitchFamily="18" charset="0"/>
                            </a:rPr>
                          </m:ctrlPr>
                        </m:sSubSupPr>
                        <m:e>
                          <m:r>
                            <a:rPr lang="en-GB" sz="2400" i="1">
                              <a:solidFill>
                                <a:srgbClr val="00B050"/>
                              </a:solidFill>
                              <a:latin typeface="Cambria Math" panose="02040503050406030204" pitchFamily="18" charset="0"/>
                              <a:ea typeface="Cambria Math" panose="02040503050406030204" pitchFamily="18" charset="0"/>
                            </a:rPr>
                            <m:t>𝑆</m:t>
                          </m:r>
                        </m:e>
                        <m:sub>
                          <m:r>
                            <a:rPr lang="en-GB" sz="2400" i="1">
                              <a:solidFill>
                                <a:srgbClr val="00B050"/>
                              </a:solidFill>
                              <a:latin typeface="Cambria Math" panose="02040503050406030204" pitchFamily="18" charset="0"/>
                              <a:ea typeface="Cambria Math" panose="02040503050406030204" pitchFamily="18" charset="0"/>
                            </a:rPr>
                            <m:t>2</m:t>
                          </m:r>
                        </m:sub>
                        <m:sup>
                          <m:r>
                            <a:rPr lang="en-GB" sz="2400" i="1">
                              <a:solidFill>
                                <a:srgbClr val="00B050"/>
                              </a:solidFill>
                              <a:latin typeface="Cambria Math" panose="02040503050406030204" pitchFamily="18" charset="0"/>
                              <a:ea typeface="Cambria Math" panose="02040503050406030204" pitchFamily="18" charset="0"/>
                            </a:rPr>
                            <m:t>°</m:t>
                          </m:r>
                        </m:sup>
                      </m:sSubSup>
                      <m:r>
                        <a:rPr lang="en-GB" sz="2400" b="0" i="0" smtClean="0">
                          <a:solidFill>
                            <a:srgbClr val="00B050"/>
                          </a:solidFill>
                          <a:latin typeface="Cambria Math" panose="02040503050406030204" pitchFamily="18" charset="0"/>
                          <a:ea typeface="Cambria Math" panose="02040503050406030204" pitchFamily="18" charset="0"/>
                        </a:rPr>
                        <m:t>+</m:t>
                      </m:r>
                      <m:r>
                        <a:rPr lang="en-GB" sz="2400" i="1">
                          <a:solidFill>
                            <a:srgbClr val="0070C0"/>
                          </a:solidFill>
                          <a:latin typeface="Cambria Math" panose="02040503050406030204" pitchFamily="18" charset="0"/>
                          <a:ea typeface="Cambria Math" panose="02040503050406030204" pitchFamily="18" charset="0"/>
                        </a:rPr>
                        <m:t>∆</m:t>
                      </m:r>
                      <m:sSubSup>
                        <m:sSubSupPr>
                          <m:ctrlPr>
                            <a:rPr lang="en-GB" sz="2400" i="1">
                              <a:solidFill>
                                <a:srgbClr val="0070C0"/>
                              </a:solidFill>
                              <a:latin typeface="Cambria Math" panose="02040503050406030204" pitchFamily="18" charset="0"/>
                              <a:ea typeface="Cambria Math" panose="02040503050406030204" pitchFamily="18" charset="0"/>
                            </a:rPr>
                          </m:ctrlPr>
                        </m:sSubSupPr>
                        <m:e>
                          <m:r>
                            <a:rPr lang="en-GB" sz="2400" i="1">
                              <a:solidFill>
                                <a:srgbClr val="0070C0"/>
                              </a:solidFill>
                              <a:latin typeface="Cambria Math" panose="02040503050406030204" pitchFamily="18" charset="0"/>
                              <a:ea typeface="Cambria Math" panose="02040503050406030204" pitchFamily="18" charset="0"/>
                            </a:rPr>
                            <m:t>𝑆</m:t>
                          </m:r>
                        </m:e>
                        <m:sub>
                          <m:r>
                            <a:rPr lang="en-GB" sz="2400" i="1">
                              <a:solidFill>
                                <a:srgbClr val="0070C0"/>
                              </a:solidFill>
                              <a:latin typeface="Cambria Math" panose="02040503050406030204" pitchFamily="18" charset="0"/>
                              <a:ea typeface="Cambria Math" panose="02040503050406030204" pitchFamily="18" charset="0"/>
                            </a:rPr>
                            <m:t>3</m:t>
                          </m:r>
                        </m:sub>
                        <m:sup>
                          <m:r>
                            <a:rPr lang="en-GB" sz="2400" i="1">
                              <a:solidFill>
                                <a:srgbClr val="0070C0"/>
                              </a:solidFill>
                              <a:latin typeface="Cambria Math" panose="02040503050406030204" pitchFamily="18" charset="0"/>
                              <a:ea typeface="Cambria Math" panose="02040503050406030204" pitchFamily="18" charset="0"/>
                            </a:rPr>
                            <m:t>°</m:t>
                          </m:r>
                        </m:sup>
                      </m:sSubSup>
                      <m:r>
                        <a:rPr lang="en-GB" sz="2400" b="0" i="1" smtClean="0">
                          <a:solidFill>
                            <a:srgbClr val="0070C0"/>
                          </a:solidFill>
                          <a:latin typeface="Cambria Math" panose="02040503050406030204" pitchFamily="18" charset="0"/>
                          <a:ea typeface="Cambria Math" panose="02040503050406030204" pitchFamily="18" charset="0"/>
                        </a:rPr>
                        <m:t>+</m:t>
                      </m:r>
                      <m:r>
                        <a:rPr lang="en-GB" sz="2400" i="1">
                          <a:solidFill>
                            <a:srgbClr val="00B050"/>
                          </a:solidFill>
                          <a:latin typeface="Cambria Math" panose="02040503050406030204" pitchFamily="18" charset="0"/>
                          <a:ea typeface="Cambria Math" panose="02040503050406030204" pitchFamily="18" charset="0"/>
                        </a:rPr>
                        <m:t>∆</m:t>
                      </m:r>
                      <m:sSubSup>
                        <m:sSubSupPr>
                          <m:ctrlPr>
                            <a:rPr lang="en-GB" sz="2400" i="1">
                              <a:solidFill>
                                <a:srgbClr val="00B050"/>
                              </a:solidFill>
                              <a:latin typeface="Cambria Math" panose="02040503050406030204" pitchFamily="18" charset="0"/>
                              <a:ea typeface="Cambria Math" panose="02040503050406030204" pitchFamily="18" charset="0"/>
                            </a:rPr>
                          </m:ctrlPr>
                        </m:sSubSupPr>
                        <m:e>
                          <m:r>
                            <a:rPr lang="en-GB" sz="2400" i="1">
                              <a:solidFill>
                                <a:srgbClr val="00B050"/>
                              </a:solidFill>
                              <a:latin typeface="Cambria Math" panose="02040503050406030204" pitchFamily="18" charset="0"/>
                              <a:ea typeface="Cambria Math" panose="02040503050406030204" pitchFamily="18" charset="0"/>
                            </a:rPr>
                            <m:t>𝑆</m:t>
                          </m:r>
                        </m:e>
                        <m:sub>
                          <m:r>
                            <a:rPr lang="en-GB" sz="2400" i="1">
                              <a:solidFill>
                                <a:srgbClr val="00B050"/>
                              </a:solidFill>
                              <a:latin typeface="Cambria Math" panose="02040503050406030204" pitchFamily="18" charset="0"/>
                              <a:ea typeface="Cambria Math" panose="02040503050406030204" pitchFamily="18" charset="0"/>
                            </a:rPr>
                            <m:t>4</m:t>
                          </m:r>
                        </m:sub>
                        <m:sup>
                          <m:r>
                            <a:rPr lang="en-GB" sz="2400" i="1">
                              <a:solidFill>
                                <a:srgbClr val="00B050"/>
                              </a:solidFill>
                              <a:latin typeface="Cambria Math" panose="02040503050406030204" pitchFamily="18" charset="0"/>
                              <a:ea typeface="Cambria Math" panose="02040503050406030204" pitchFamily="18" charset="0"/>
                            </a:rPr>
                            <m:t>°</m:t>
                          </m:r>
                        </m:sup>
                      </m:sSubSup>
                      <m:r>
                        <a:rPr lang="en-GB" sz="2400" b="0" i="1" smtClean="0">
                          <a:solidFill>
                            <a:srgbClr val="00B050"/>
                          </a:solidFill>
                          <a:latin typeface="Cambria Math" panose="02040503050406030204" pitchFamily="18" charset="0"/>
                          <a:ea typeface="Cambria Math" panose="02040503050406030204" pitchFamily="18" charset="0"/>
                        </a:rPr>
                        <m:t>+</m:t>
                      </m:r>
                      <m:r>
                        <a:rPr lang="en-GB" sz="2400" i="1">
                          <a:solidFill>
                            <a:srgbClr val="0070C0"/>
                          </a:solidFill>
                          <a:latin typeface="Cambria Math" panose="02040503050406030204" pitchFamily="18" charset="0"/>
                          <a:ea typeface="Cambria Math" panose="02040503050406030204" pitchFamily="18" charset="0"/>
                        </a:rPr>
                        <m:t>∆</m:t>
                      </m:r>
                      <m:sSubSup>
                        <m:sSubSupPr>
                          <m:ctrlPr>
                            <a:rPr lang="en-GB" sz="2400" i="1">
                              <a:solidFill>
                                <a:srgbClr val="0070C0"/>
                              </a:solidFill>
                              <a:latin typeface="Cambria Math" panose="02040503050406030204" pitchFamily="18" charset="0"/>
                              <a:ea typeface="Cambria Math" panose="02040503050406030204" pitchFamily="18" charset="0"/>
                            </a:rPr>
                          </m:ctrlPr>
                        </m:sSubSupPr>
                        <m:e>
                          <m:r>
                            <a:rPr lang="en-GB" sz="2400" i="1">
                              <a:solidFill>
                                <a:srgbClr val="0070C0"/>
                              </a:solidFill>
                              <a:latin typeface="Cambria Math" panose="02040503050406030204" pitchFamily="18" charset="0"/>
                              <a:ea typeface="Cambria Math" panose="02040503050406030204" pitchFamily="18" charset="0"/>
                            </a:rPr>
                            <m:t>𝑆</m:t>
                          </m:r>
                        </m:e>
                        <m:sub>
                          <m:r>
                            <a:rPr lang="en-GB" sz="2400" i="1">
                              <a:solidFill>
                                <a:srgbClr val="0070C0"/>
                              </a:solidFill>
                              <a:latin typeface="Cambria Math" panose="02040503050406030204" pitchFamily="18" charset="0"/>
                              <a:ea typeface="Cambria Math" panose="02040503050406030204" pitchFamily="18" charset="0"/>
                            </a:rPr>
                            <m:t>5</m:t>
                          </m:r>
                        </m:sub>
                        <m:sup>
                          <m:r>
                            <a:rPr lang="en-GB" sz="2400" i="1">
                              <a:solidFill>
                                <a:srgbClr val="0070C0"/>
                              </a:solidFill>
                              <a:latin typeface="Cambria Math" panose="02040503050406030204" pitchFamily="18" charset="0"/>
                              <a:ea typeface="Cambria Math" panose="02040503050406030204" pitchFamily="18" charset="0"/>
                            </a:rPr>
                            <m:t>°</m:t>
                          </m:r>
                        </m:sup>
                      </m:sSubSup>
                    </m:oMath>
                  </m:oMathPara>
                </a14:m>
                <a:endParaRPr lang="ar-SA" sz="2400" dirty="0"/>
              </a:p>
            </p:txBody>
          </p:sp>
        </mc:Choice>
        <mc:Fallback xmlns="">
          <p:sp>
            <p:nvSpPr>
              <p:cNvPr id="2" name="TextBox 1">
                <a:extLst>
                  <a:ext uri="{FF2B5EF4-FFF2-40B4-BE49-F238E27FC236}">
                    <a16:creationId xmlns:a16="http://schemas.microsoft.com/office/drawing/2014/main" id="{35F26A4D-FFD9-481E-AE62-BD2DB2DBC782}"/>
                  </a:ext>
                </a:extLst>
              </p:cNvPr>
              <p:cNvSpPr txBox="1">
                <a:spLocks noRot="1" noChangeAspect="1" noMove="1" noResize="1" noEditPoints="1" noAdjustHandles="1" noChangeArrowheads="1" noChangeShapeType="1" noTextEdit="1"/>
              </p:cNvSpPr>
              <p:nvPr/>
            </p:nvSpPr>
            <p:spPr>
              <a:xfrm>
                <a:off x="756356" y="197618"/>
                <a:ext cx="8263466" cy="1233351"/>
              </a:xfrm>
              <a:prstGeom prst="rect">
                <a:avLst/>
              </a:prstGeom>
              <a:blipFill>
                <a:blip r:embed="rId2"/>
                <a:stretch>
                  <a:fillRect l="-1106"/>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B2F35ED-AD16-4221-AB36-B2CF350D8D88}"/>
                  </a:ext>
                </a:extLst>
              </p:cNvPr>
              <p:cNvSpPr txBox="1"/>
              <p:nvPr/>
            </p:nvSpPr>
            <p:spPr>
              <a:xfrm>
                <a:off x="730856" y="1511992"/>
                <a:ext cx="6119006" cy="5041637"/>
              </a:xfrm>
              <a:prstGeom prst="rect">
                <a:avLst/>
              </a:prstGeom>
              <a:noFill/>
            </p:spPr>
            <p:txBody>
              <a:bodyPr wrap="square" rtlCol="1">
                <a:spAutoFit/>
              </a:bodyPr>
              <a:lstStyle/>
              <a:p>
                <a:pPr>
                  <a:lnSpc>
                    <a:spcPct val="150000"/>
                  </a:lnSpc>
                </a:pPr>
                <a:r>
                  <a:rPr lang="en-GB" sz="2400" dirty="0">
                    <a:solidFill>
                      <a:srgbClr val="FF0000"/>
                    </a:solidFill>
                  </a:rPr>
                  <a:t>Note:</a:t>
                </a:r>
              </a:p>
              <a:p>
                <a:pPr algn="just">
                  <a:lnSpc>
                    <a:spcPct val="150000"/>
                  </a:lnSpc>
                </a:pPr>
                <a:r>
                  <a:rPr lang="en-GB" sz="2400" dirty="0"/>
                  <a:t>1- the integration in</a:t>
                </a:r>
                <a:r>
                  <a:rPr lang="en-GB" sz="2400" dirty="0">
                    <a:solidFill>
                      <a:srgbClr val="0070C0"/>
                    </a:solidFill>
                    <a:ea typeface="Cambria Math" panose="02040503050406030204" pitchFamily="18" charset="0"/>
                  </a:rPr>
                  <a:t> </a:t>
                </a:r>
                <a14:m>
                  <m:oMath xmlns:m="http://schemas.openxmlformats.org/officeDocument/2006/math">
                    <m:r>
                      <a:rPr lang="en-GB" sz="2400" i="1">
                        <a:solidFill>
                          <a:srgbClr val="0070C0"/>
                        </a:solidFill>
                        <a:latin typeface="Cambria Math" panose="02040503050406030204" pitchFamily="18" charset="0"/>
                        <a:ea typeface="Cambria Math" panose="02040503050406030204" pitchFamily="18" charset="0"/>
                      </a:rPr>
                      <m:t>∆</m:t>
                    </m:r>
                    <m:sSubSup>
                      <m:sSubSupPr>
                        <m:ctrlPr>
                          <a:rPr lang="en-GB" sz="2400" i="1">
                            <a:solidFill>
                              <a:srgbClr val="0070C0"/>
                            </a:solidFill>
                            <a:latin typeface="Cambria Math" panose="02040503050406030204" pitchFamily="18" charset="0"/>
                            <a:ea typeface="Cambria Math" panose="02040503050406030204" pitchFamily="18" charset="0"/>
                          </a:rPr>
                        </m:ctrlPr>
                      </m:sSubSupPr>
                      <m:e>
                        <m:r>
                          <a:rPr lang="en-GB" sz="2400" i="1">
                            <a:solidFill>
                              <a:srgbClr val="0070C0"/>
                            </a:solidFill>
                            <a:latin typeface="Cambria Math" panose="02040503050406030204" pitchFamily="18" charset="0"/>
                            <a:ea typeface="Cambria Math" panose="02040503050406030204" pitchFamily="18" charset="0"/>
                          </a:rPr>
                          <m:t>𝑆</m:t>
                        </m:r>
                      </m:e>
                      <m:sub>
                        <m:r>
                          <a:rPr lang="en-GB" sz="2400" i="1">
                            <a:solidFill>
                              <a:srgbClr val="0070C0"/>
                            </a:solidFill>
                            <a:latin typeface="Cambria Math" panose="02040503050406030204" pitchFamily="18" charset="0"/>
                            <a:ea typeface="Cambria Math" panose="02040503050406030204" pitchFamily="18" charset="0"/>
                          </a:rPr>
                          <m:t>1</m:t>
                        </m:r>
                      </m:sub>
                      <m:sup>
                        <m:r>
                          <a:rPr lang="en-GB" sz="2400" i="1">
                            <a:solidFill>
                              <a:srgbClr val="0070C0"/>
                            </a:solidFill>
                            <a:latin typeface="Cambria Math" panose="02040503050406030204" pitchFamily="18" charset="0"/>
                            <a:ea typeface="Cambria Math" panose="02040503050406030204" pitchFamily="18" charset="0"/>
                          </a:rPr>
                          <m:t>°</m:t>
                        </m:r>
                      </m:sup>
                    </m:sSubSup>
                  </m:oMath>
                </a14:m>
                <a:r>
                  <a:rPr lang="en-GB" sz="2400" dirty="0"/>
                  <a:t> can not be evaluated because of the zero term in the integration limits. Thus, this integral must, at least at very low temperatures, be evaluated graphically.       A plot of </a:t>
                </a:r>
                <a:r>
                  <a:rPr lang="en-GB" sz="2400" dirty="0">
                    <a:solidFill>
                      <a:srgbClr val="0070C0"/>
                    </a:solidFill>
                  </a:rPr>
                  <a:t>C</a:t>
                </a:r>
                <a:r>
                  <a:rPr lang="en-GB" sz="2400" baseline="-25000" dirty="0">
                    <a:solidFill>
                      <a:srgbClr val="0070C0"/>
                    </a:solidFill>
                  </a:rPr>
                  <a:t>P</a:t>
                </a:r>
                <a:r>
                  <a:rPr lang="en-GB" sz="2400" dirty="0">
                    <a:solidFill>
                      <a:srgbClr val="0070C0"/>
                    </a:solidFill>
                  </a:rPr>
                  <a:t>/T versus T </a:t>
                </a:r>
                <a:r>
                  <a:rPr lang="en-GB" sz="2400" dirty="0"/>
                  <a:t>is constructed and extrapolated to 0 K.</a:t>
                </a:r>
              </a:p>
              <a:p>
                <a:pPr algn="just">
                  <a:lnSpc>
                    <a:spcPct val="150000"/>
                  </a:lnSpc>
                </a:pPr>
                <a:r>
                  <a:rPr lang="en-GB" sz="2400" dirty="0"/>
                  <a:t>The shaded area under the curve is equivalent to the standard entropy.</a:t>
                </a:r>
              </a:p>
            </p:txBody>
          </p:sp>
        </mc:Choice>
        <mc:Fallback xmlns="">
          <p:sp>
            <p:nvSpPr>
              <p:cNvPr id="3" name="TextBox 2">
                <a:extLst>
                  <a:ext uri="{FF2B5EF4-FFF2-40B4-BE49-F238E27FC236}">
                    <a16:creationId xmlns:a16="http://schemas.microsoft.com/office/drawing/2014/main" id="{6B2F35ED-AD16-4221-AB36-B2CF350D8D88}"/>
                  </a:ext>
                </a:extLst>
              </p:cNvPr>
              <p:cNvSpPr txBox="1">
                <a:spLocks noRot="1" noChangeAspect="1" noMove="1" noResize="1" noEditPoints="1" noAdjustHandles="1" noChangeArrowheads="1" noChangeShapeType="1" noTextEdit="1"/>
              </p:cNvSpPr>
              <p:nvPr/>
            </p:nvSpPr>
            <p:spPr>
              <a:xfrm>
                <a:off x="730856" y="1511992"/>
                <a:ext cx="6119006" cy="5041637"/>
              </a:xfrm>
              <a:prstGeom prst="rect">
                <a:avLst/>
              </a:prstGeom>
              <a:blipFill>
                <a:blip r:embed="rId3"/>
                <a:stretch>
                  <a:fillRect l="-1594" r="-1494" b="-1814"/>
                </a:stretch>
              </a:blipFill>
            </p:spPr>
            <p:txBody>
              <a:bodyPr/>
              <a:lstStyle/>
              <a:p>
                <a:r>
                  <a:rPr lang="ar-SA">
                    <a:noFill/>
                  </a:rPr>
                  <a:t> </a:t>
                </a:r>
              </a:p>
            </p:txBody>
          </p:sp>
        </mc:Fallback>
      </mc:AlternateContent>
      <p:pic>
        <p:nvPicPr>
          <p:cNvPr id="4" name="Picture 3">
            <a:extLst>
              <a:ext uri="{FF2B5EF4-FFF2-40B4-BE49-F238E27FC236}">
                <a16:creationId xmlns:a16="http://schemas.microsoft.com/office/drawing/2014/main" id="{D1BA9811-7958-48F4-83D8-EB077C38CAE3}"/>
              </a:ext>
            </a:extLst>
          </p:cNvPr>
          <p:cNvPicPr>
            <a:picLocks noChangeAspect="1"/>
          </p:cNvPicPr>
          <p:nvPr/>
        </p:nvPicPr>
        <p:blipFill>
          <a:blip r:embed="rId4"/>
          <a:stretch>
            <a:fillRect/>
          </a:stretch>
        </p:blipFill>
        <p:spPr>
          <a:xfrm>
            <a:off x="7238240" y="1979271"/>
            <a:ext cx="4222904" cy="4279740"/>
          </a:xfrm>
          <a:prstGeom prst="rect">
            <a:avLst/>
          </a:prstGeom>
        </p:spPr>
      </p:pic>
    </p:spTree>
    <p:extLst>
      <p:ext uri="{BB962C8B-B14F-4D97-AF65-F5344CB8AC3E}">
        <p14:creationId xmlns:p14="http://schemas.microsoft.com/office/powerpoint/2010/main" val="38466723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5E1C932-6271-48D5-BA22-5D3BF0625CDC}"/>
                  </a:ext>
                </a:extLst>
              </p:cNvPr>
              <p:cNvSpPr txBox="1"/>
              <p:nvPr/>
            </p:nvSpPr>
            <p:spPr>
              <a:xfrm>
                <a:off x="930905" y="770502"/>
                <a:ext cx="10330190" cy="3986861"/>
              </a:xfrm>
              <a:prstGeom prst="rect">
                <a:avLst/>
              </a:prstGeom>
              <a:noFill/>
            </p:spPr>
            <p:txBody>
              <a:bodyPr wrap="square" rtlCol="1">
                <a:spAutoFit/>
              </a:bodyPr>
              <a:lstStyle/>
              <a:p>
                <a:pPr>
                  <a:lnSpc>
                    <a:spcPct val="150000"/>
                  </a:lnSpc>
                </a:pPr>
                <a:r>
                  <a:rPr lang="en-GB" sz="2400" dirty="0"/>
                  <a:t>2- </a:t>
                </a:r>
                <a14:m>
                  <m:oMath xmlns:m="http://schemas.openxmlformats.org/officeDocument/2006/math">
                    <m:r>
                      <a:rPr lang="ar-SA" sz="2400" i="1">
                        <a:latin typeface="Cambria Math" panose="02040503050406030204" pitchFamily="18" charset="0"/>
                        <a:ea typeface="Cambria Math" panose="02040503050406030204" pitchFamily="18" charset="0"/>
                      </a:rPr>
                      <m:t>∆</m:t>
                    </m:r>
                    <m:sSubSup>
                      <m:sSubSupPr>
                        <m:ctrlPr>
                          <a:rPr lang="ar-SA"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𝑆</m:t>
                        </m:r>
                      </m:e>
                      <m:sub>
                        <m:r>
                          <a:rPr lang="en-US" sz="2400" i="1">
                            <a:latin typeface="Cambria Math" panose="02040503050406030204" pitchFamily="18" charset="0"/>
                            <a:ea typeface="Cambria Math" panose="02040503050406030204" pitchFamily="18" charset="0"/>
                          </a:rPr>
                          <m:t>298</m:t>
                        </m:r>
                      </m:sub>
                      <m:sup>
                        <m:r>
                          <a:rPr lang="en-US" sz="2400" i="1">
                            <a:latin typeface="Cambria Math" panose="02040503050406030204" pitchFamily="18" charset="0"/>
                            <a:ea typeface="Cambria Math" panose="02040503050406030204" pitchFamily="18" charset="0"/>
                          </a:rPr>
                          <m:t>°</m:t>
                        </m:r>
                      </m:sup>
                    </m:sSubSup>
                  </m:oMath>
                </a14:m>
                <a:r>
                  <a:rPr lang="en-GB" sz="2400" dirty="0"/>
                  <a:t> values are sometimes called absolute or third law entropies.</a:t>
                </a:r>
              </a:p>
              <a:p>
                <a:pPr>
                  <a:lnSpc>
                    <a:spcPct val="150000"/>
                  </a:lnSpc>
                </a:pPr>
                <a:endParaRPr lang="en-GB" sz="2400" dirty="0"/>
              </a:p>
              <a:p>
                <a:pPr>
                  <a:lnSpc>
                    <a:spcPct val="150000"/>
                  </a:lnSpc>
                </a:pPr>
                <a:r>
                  <a:rPr lang="en-GB" sz="2400" dirty="0"/>
                  <a:t>3- Solids with more complex structures – particularly those have large numbers of atoms in the molecules – have higher </a:t>
                </a:r>
                <a14:m>
                  <m:oMath xmlns:m="http://schemas.openxmlformats.org/officeDocument/2006/math">
                    <m:r>
                      <a:rPr lang="ar-SA" sz="2400" i="1">
                        <a:latin typeface="Cambria Math" panose="02040503050406030204" pitchFamily="18" charset="0"/>
                        <a:ea typeface="Cambria Math" panose="02040503050406030204" pitchFamily="18" charset="0"/>
                      </a:rPr>
                      <m:t>∆</m:t>
                    </m:r>
                    <m:sSubSup>
                      <m:sSubSupPr>
                        <m:ctrlPr>
                          <a:rPr lang="ar-SA"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𝑆</m:t>
                        </m:r>
                      </m:e>
                      <m:sub>
                        <m:r>
                          <a:rPr lang="en-US" sz="2400" i="1">
                            <a:latin typeface="Cambria Math" panose="02040503050406030204" pitchFamily="18" charset="0"/>
                            <a:ea typeface="Cambria Math" panose="02040503050406030204" pitchFamily="18" charset="0"/>
                          </a:rPr>
                          <m:t>298</m:t>
                        </m:r>
                      </m:sub>
                      <m:sup>
                        <m:r>
                          <a:rPr lang="en-US" sz="2400" i="1">
                            <a:latin typeface="Cambria Math" panose="02040503050406030204" pitchFamily="18" charset="0"/>
                            <a:ea typeface="Cambria Math" panose="02040503050406030204" pitchFamily="18" charset="0"/>
                          </a:rPr>
                          <m:t>°</m:t>
                        </m:r>
                      </m:sup>
                    </m:sSubSup>
                  </m:oMath>
                </a14:m>
                <a:r>
                  <a:rPr lang="en-GB" sz="2400" dirty="0"/>
                  <a:t>.</a:t>
                </a:r>
              </a:p>
              <a:p>
                <a:pPr>
                  <a:lnSpc>
                    <a:spcPct val="150000"/>
                  </a:lnSpc>
                </a:pPr>
                <a:endParaRPr lang="en-GB" sz="2400" dirty="0"/>
              </a:p>
              <a:p>
                <a:pPr>
                  <a:lnSpc>
                    <a:spcPct val="150000"/>
                  </a:lnSpc>
                </a:pPr>
                <a:r>
                  <a:rPr lang="en-GB" sz="2400" dirty="0"/>
                  <a:t>4- In general, gases have higher </a:t>
                </a:r>
                <a14:m>
                  <m:oMath xmlns:m="http://schemas.openxmlformats.org/officeDocument/2006/math">
                    <m:r>
                      <a:rPr lang="ar-SA" sz="2400" i="1">
                        <a:latin typeface="Cambria Math" panose="02040503050406030204" pitchFamily="18" charset="0"/>
                        <a:ea typeface="Cambria Math" panose="02040503050406030204" pitchFamily="18" charset="0"/>
                      </a:rPr>
                      <m:t>∆</m:t>
                    </m:r>
                    <m:sSubSup>
                      <m:sSubSupPr>
                        <m:ctrlPr>
                          <a:rPr lang="ar-SA"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𝑆</m:t>
                        </m:r>
                      </m:e>
                      <m:sub>
                        <m:r>
                          <a:rPr lang="en-US" sz="2400" i="1">
                            <a:latin typeface="Cambria Math" panose="02040503050406030204" pitchFamily="18" charset="0"/>
                            <a:ea typeface="Cambria Math" panose="02040503050406030204" pitchFamily="18" charset="0"/>
                          </a:rPr>
                          <m:t>298</m:t>
                        </m:r>
                      </m:sub>
                      <m:sup>
                        <m:r>
                          <a:rPr lang="en-US" sz="2400" i="1">
                            <a:latin typeface="Cambria Math" panose="02040503050406030204" pitchFamily="18" charset="0"/>
                            <a:ea typeface="Cambria Math" panose="02040503050406030204" pitchFamily="18" charset="0"/>
                          </a:rPr>
                          <m:t>°</m:t>
                        </m:r>
                      </m:sup>
                    </m:sSubSup>
                  </m:oMath>
                </a14:m>
                <a:r>
                  <a:rPr lang="en-GB" sz="2400" dirty="0"/>
                  <a:t>  than liquids which are in turn higher than solids.</a:t>
                </a:r>
                <a:endParaRPr lang="ar-SA" sz="2400" dirty="0"/>
              </a:p>
            </p:txBody>
          </p:sp>
        </mc:Choice>
        <mc:Fallback xmlns="">
          <p:sp>
            <p:nvSpPr>
              <p:cNvPr id="2" name="TextBox 1">
                <a:extLst>
                  <a:ext uri="{FF2B5EF4-FFF2-40B4-BE49-F238E27FC236}">
                    <a16:creationId xmlns:a16="http://schemas.microsoft.com/office/drawing/2014/main" id="{65E1C932-6271-48D5-BA22-5D3BF0625CDC}"/>
                  </a:ext>
                </a:extLst>
              </p:cNvPr>
              <p:cNvSpPr txBox="1">
                <a:spLocks noRot="1" noChangeAspect="1" noMove="1" noResize="1" noEditPoints="1" noAdjustHandles="1" noChangeArrowheads="1" noChangeShapeType="1" noTextEdit="1"/>
              </p:cNvSpPr>
              <p:nvPr/>
            </p:nvSpPr>
            <p:spPr>
              <a:xfrm>
                <a:off x="930905" y="770502"/>
                <a:ext cx="10330190" cy="3986861"/>
              </a:xfrm>
              <a:prstGeom prst="rect">
                <a:avLst/>
              </a:prstGeom>
              <a:blipFill>
                <a:blip r:embed="rId2"/>
                <a:stretch>
                  <a:fillRect l="-945" r="-945" b="-2599"/>
                </a:stretch>
              </a:blipFill>
            </p:spPr>
            <p:txBody>
              <a:bodyPr/>
              <a:lstStyle/>
              <a:p>
                <a:r>
                  <a:rPr lang="ar-SA">
                    <a:noFill/>
                  </a:rPr>
                  <a:t> </a:t>
                </a:r>
              </a:p>
            </p:txBody>
          </p:sp>
        </mc:Fallback>
      </mc:AlternateContent>
    </p:spTree>
    <p:extLst>
      <p:ext uri="{BB962C8B-B14F-4D97-AF65-F5344CB8AC3E}">
        <p14:creationId xmlns:p14="http://schemas.microsoft.com/office/powerpoint/2010/main" val="1823390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41581D7-1C77-403B-879A-6629B50456EF}"/>
                  </a:ext>
                </a:extLst>
              </p:cNvPr>
              <p:cNvSpPr txBox="1"/>
              <p:nvPr/>
            </p:nvSpPr>
            <p:spPr>
              <a:xfrm>
                <a:off x="1886673" y="879676"/>
                <a:ext cx="4364336" cy="478593"/>
              </a:xfrm>
              <a:prstGeom prst="rect">
                <a:avLst/>
              </a:prstGeom>
              <a:noFill/>
            </p:spPr>
            <p:txBody>
              <a:bodyPr wrap="none" rtlCol="1">
                <a:spAutoFit/>
              </a:bodyPr>
              <a:lstStyle/>
              <a:p>
                <a:r>
                  <a:rPr lang="en-GB" sz="2400" dirty="0"/>
                  <a:t>Typical values of </a:t>
                </a:r>
                <a14:m>
                  <m:oMath xmlns:m="http://schemas.openxmlformats.org/officeDocument/2006/math">
                    <m:r>
                      <a:rPr lang="ar-SA" sz="2400" i="1">
                        <a:latin typeface="Cambria Math" panose="02040503050406030204" pitchFamily="18" charset="0"/>
                        <a:ea typeface="Cambria Math" panose="02040503050406030204" pitchFamily="18" charset="0"/>
                      </a:rPr>
                      <m:t>∆</m:t>
                    </m:r>
                    <m:sSubSup>
                      <m:sSubSupPr>
                        <m:ctrlPr>
                          <a:rPr lang="ar-SA"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𝑆</m:t>
                        </m:r>
                      </m:e>
                      <m:sub>
                        <m:r>
                          <a:rPr lang="en-US" sz="2400" i="1">
                            <a:latin typeface="Cambria Math" panose="02040503050406030204" pitchFamily="18" charset="0"/>
                            <a:ea typeface="Cambria Math" panose="02040503050406030204" pitchFamily="18" charset="0"/>
                          </a:rPr>
                          <m:t>298</m:t>
                        </m:r>
                      </m:sub>
                      <m:sup>
                        <m:r>
                          <a:rPr lang="en-US" sz="2400" i="1">
                            <a:latin typeface="Cambria Math" panose="02040503050406030204" pitchFamily="18" charset="0"/>
                            <a:ea typeface="Cambria Math" panose="02040503050406030204" pitchFamily="18" charset="0"/>
                          </a:rPr>
                          <m:t>°</m:t>
                        </m:r>
                      </m:sup>
                    </m:sSubSup>
                  </m:oMath>
                </a14:m>
                <a:r>
                  <a:rPr lang="en-GB" sz="2400" dirty="0"/>
                  <a:t>  J K</a:t>
                </a:r>
                <a:r>
                  <a:rPr lang="en-GB" sz="2400" baseline="30000" dirty="0"/>
                  <a:t>-1</a:t>
                </a:r>
                <a:r>
                  <a:rPr lang="en-GB" sz="2400" dirty="0"/>
                  <a:t> mol</a:t>
                </a:r>
                <a:r>
                  <a:rPr lang="en-GB" sz="2400" baseline="30000" dirty="0"/>
                  <a:t>-1</a:t>
                </a:r>
                <a:endParaRPr lang="en-GB" sz="2400" dirty="0"/>
              </a:p>
            </p:txBody>
          </p:sp>
        </mc:Choice>
        <mc:Fallback xmlns="">
          <p:sp>
            <p:nvSpPr>
              <p:cNvPr id="2" name="TextBox 1">
                <a:extLst>
                  <a:ext uri="{FF2B5EF4-FFF2-40B4-BE49-F238E27FC236}">
                    <a16:creationId xmlns:a16="http://schemas.microsoft.com/office/drawing/2014/main" id="{E41581D7-1C77-403B-879A-6629B50456EF}"/>
                  </a:ext>
                </a:extLst>
              </p:cNvPr>
              <p:cNvSpPr txBox="1">
                <a:spLocks noRot="1" noChangeAspect="1" noMove="1" noResize="1" noEditPoints="1" noAdjustHandles="1" noChangeArrowheads="1" noChangeShapeType="1" noTextEdit="1"/>
              </p:cNvSpPr>
              <p:nvPr/>
            </p:nvSpPr>
            <p:spPr>
              <a:xfrm>
                <a:off x="1886673" y="879676"/>
                <a:ext cx="4364336" cy="478593"/>
              </a:xfrm>
              <a:prstGeom prst="rect">
                <a:avLst/>
              </a:prstGeom>
              <a:blipFill>
                <a:blip r:embed="rId2"/>
                <a:stretch>
                  <a:fillRect l="-2095" t="-6329" b="-27848"/>
                </a:stretch>
              </a:blipFill>
            </p:spPr>
            <p:txBody>
              <a:bodyPr/>
              <a:lstStyle/>
              <a:p>
                <a:r>
                  <a:rPr lang="ar-SA">
                    <a:noFill/>
                  </a:rPr>
                  <a:t> </a:t>
                </a:r>
              </a:p>
            </p:txBody>
          </p:sp>
        </mc:Fallback>
      </mc:AlternateContent>
      <p:graphicFrame>
        <p:nvGraphicFramePr>
          <p:cNvPr id="3" name="Table 3">
            <a:extLst>
              <a:ext uri="{FF2B5EF4-FFF2-40B4-BE49-F238E27FC236}">
                <a16:creationId xmlns:a16="http://schemas.microsoft.com/office/drawing/2014/main" id="{FD2718E1-05D6-46BF-B16C-05A925323A5D}"/>
              </a:ext>
            </a:extLst>
          </p:cNvPr>
          <p:cNvGraphicFramePr>
            <a:graphicFrameLocks noGrp="1"/>
          </p:cNvGraphicFramePr>
          <p:nvPr/>
        </p:nvGraphicFramePr>
        <p:xfrm>
          <a:off x="1886673" y="1681223"/>
          <a:ext cx="8128000" cy="4480560"/>
        </p:xfrm>
        <a:graphic>
          <a:graphicData uri="http://schemas.openxmlformats.org/drawingml/2006/table">
            <a:tbl>
              <a:tblPr rtl="1" firstRow="1" bandRow="1">
                <a:tableStyleId>{69CF1AB2-1976-4502-BF36-3FF5EA218861}</a:tableStyleId>
              </a:tblPr>
              <a:tblGrid>
                <a:gridCol w="963270">
                  <a:extLst>
                    <a:ext uri="{9D8B030D-6E8A-4147-A177-3AD203B41FA5}">
                      <a16:colId xmlns:a16="http://schemas.microsoft.com/office/drawing/2014/main" val="3226362097"/>
                    </a:ext>
                  </a:extLst>
                </a:gridCol>
                <a:gridCol w="2986269">
                  <a:extLst>
                    <a:ext uri="{9D8B030D-6E8A-4147-A177-3AD203B41FA5}">
                      <a16:colId xmlns:a16="http://schemas.microsoft.com/office/drawing/2014/main" val="1989352821"/>
                    </a:ext>
                  </a:extLst>
                </a:gridCol>
                <a:gridCol w="1169043">
                  <a:extLst>
                    <a:ext uri="{9D8B030D-6E8A-4147-A177-3AD203B41FA5}">
                      <a16:colId xmlns:a16="http://schemas.microsoft.com/office/drawing/2014/main" val="1047320512"/>
                    </a:ext>
                  </a:extLst>
                </a:gridCol>
                <a:gridCol w="3009418">
                  <a:extLst>
                    <a:ext uri="{9D8B030D-6E8A-4147-A177-3AD203B41FA5}">
                      <a16:colId xmlns:a16="http://schemas.microsoft.com/office/drawing/2014/main" val="4192090419"/>
                    </a:ext>
                  </a:extLst>
                </a:gridCol>
              </a:tblGrid>
              <a:tr h="370840">
                <a:tc>
                  <a:txBody>
                    <a:bodyPr/>
                    <a:lstStyle/>
                    <a:p>
                      <a:pPr rtl="1"/>
                      <a:r>
                        <a:rPr lang="en-GB" sz="2400" b="0" dirty="0"/>
                        <a:t>197.3</a:t>
                      </a:r>
                      <a:endParaRPr lang="ar-SA" sz="2400" b="0" dirty="0"/>
                    </a:p>
                  </a:txBody>
                  <a:tcPr/>
                </a:tc>
                <a:tc>
                  <a:txBody>
                    <a:bodyPr/>
                    <a:lstStyle/>
                    <a:p>
                      <a:pPr rtl="1"/>
                      <a:r>
                        <a:rPr lang="en-GB" sz="2400" b="0" dirty="0"/>
                        <a:t>CO (g)</a:t>
                      </a:r>
                      <a:endParaRPr lang="ar-SA" sz="2400" b="0" dirty="0"/>
                    </a:p>
                  </a:txBody>
                  <a:tcPr>
                    <a:lnR w="57150" cap="flat" cmpd="sng" algn="ctr">
                      <a:solidFill>
                        <a:schemeClr val="tx1"/>
                      </a:solidFill>
                      <a:prstDash val="solid"/>
                      <a:round/>
                      <a:headEnd type="none" w="med" len="med"/>
                      <a:tailEnd type="none" w="med" len="med"/>
                    </a:lnR>
                  </a:tcPr>
                </a:tc>
                <a:tc>
                  <a:txBody>
                    <a:bodyPr/>
                    <a:lstStyle/>
                    <a:p>
                      <a:pPr rtl="1"/>
                      <a:r>
                        <a:rPr lang="en-GB" sz="2400" b="0" dirty="0">
                          <a:solidFill>
                            <a:schemeClr val="accent1">
                              <a:lumMod val="75000"/>
                            </a:schemeClr>
                          </a:solidFill>
                        </a:rPr>
                        <a:t>5.7</a:t>
                      </a:r>
                      <a:endParaRPr lang="ar-SA" sz="2400" b="0" dirty="0">
                        <a:solidFill>
                          <a:schemeClr val="accent1">
                            <a:lumMod val="75000"/>
                          </a:schemeClr>
                        </a:solidFill>
                      </a:endParaRPr>
                    </a:p>
                  </a:txBody>
                  <a:tcPr>
                    <a:lnL w="57150" cap="flat" cmpd="sng" algn="ctr">
                      <a:solidFill>
                        <a:schemeClr val="tx1"/>
                      </a:solidFill>
                      <a:prstDash val="solid"/>
                      <a:round/>
                      <a:headEnd type="none" w="med" len="med"/>
                      <a:tailEnd type="none" w="med" len="med"/>
                    </a:lnL>
                  </a:tcPr>
                </a:tc>
                <a:tc>
                  <a:txBody>
                    <a:bodyPr/>
                    <a:lstStyle/>
                    <a:p>
                      <a:pPr rtl="1"/>
                      <a:r>
                        <a:rPr lang="en-GB" sz="2400" b="0" dirty="0">
                          <a:solidFill>
                            <a:schemeClr val="accent1">
                              <a:lumMod val="75000"/>
                            </a:schemeClr>
                          </a:solidFill>
                        </a:rPr>
                        <a:t>C (s) (graphite)</a:t>
                      </a:r>
                      <a:endParaRPr lang="ar-SA" sz="2400" b="0" dirty="0">
                        <a:solidFill>
                          <a:schemeClr val="accent1">
                            <a:lumMod val="75000"/>
                          </a:schemeClr>
                        </a:solidFill>
                      </a:endParaRPr>
                    </a:p>
                  </a:txBody>
                  <a:tcPr/>
                </a:tc>
                <a:extLst>
                  <a:ext uri="{0D108BD9-81ED-4DB2-BD59-A6C34878D82A}">
                    <a16:rowId xmlns:a16="http://schemas.microsoft.com/office/drawing/2014/main" val="3732735139"/>
                  </a:ext>
                </a:extLst>
              </a:tr>
              <a:tr h="370840">
                <a:tc>
                  <a:txBody>
                    <a:bodyPr/>
                    <a:lstStyle/>
                    <a:p>
                      <a:pPr rtl="1"/>
                      <a:r>
                        <a:rPr lang="en-GB" sz="2400" dirty="0"/>
                        <a:t>205.1</a:t>
                      </a:r>
                      <a:endParaRPr lang="ar-SA" sz="2400" dirty="0"/>
                    </a:p>
                  </a:txBody>
                  <a:tcPr/>
                </a:tc>
                <a:tc>
                  <a:txBody>
                    <a:bodyPr/>
                    <a:lstStyle/>
                    <a:p>
                      <a:pPr rtl="1"/>
                      <a:r>
                        <a:rPr lang="en-GB" sz="2400" dirty="0"/>
                        <a:t>O</a:t>
                      </a:r>
                      <a:r>
                        <a:rPr lang="en-GB" sz="2400" baseline="-25000" dirty="0"/>
                        <a:t>2</a:t>
                      </a:r>
                      <a:r>
                        <a:rPr lang="en-GB" sz="2400" baseline="0" dirty="0"/>
                        <a:t> (g)</a:t>
                      </a:r>
                      <a:endParaRPr lang="ar-SA" sz="2400" dirty="0"/>
                    </a:p>
                  </a:txBody>
                  <a:tcPr>
                    <a:lnR w="57150" cap="flat" cmpd="sng" algn="ctr">
                      <a:solidFill>
                        <a:schemeClr val="tx1"/>
                      </a:solidFill>
                      <a:prstDash val="solid"/>
                      <a:round/>
                      <a:headEnd type="none" w="med" len="med"/>
                      <a:tailEnd type="none" w="med" len="med"/>
                    </a:lnR>
                  </a:tcPr>
                </a:tc>
                <a:tc>
                  <a:txBody>
                    <a:bodyPr/>
                    <a:lstStyle/>
                    <a:p>
                      <a:pPr rtl="1"/>
                      <a:r>
                        <a:rPr lang="en-GB" sz="2400" dirty="0">
                          <a:solidFill>
                            <a:schemeClr val="accent1">
                              <a:lumMod val="75000"/>
                            </a:schemeClr>
                          </a:solidFill>
                        </a:rPr>
                        <a:t>2.4</a:t>
                      </a:r>
                      <a:endParaRPr lang="ar-SA" sz="2400" dirty="0">
                        <a:solidFill>
                          <a:schemeClr val="accent1">
                            <a:lumMod val="75000"/>
                          </a:schemeClr>
                        </a:solidFill>
                      </a:endParaRPr>
                    </a:p>
                  </a:txBody>
                  <a:tcPr>
                    <a:lnL w="57150" cap="flat" cmpd="sng" algn="ctr">
                      <a:solidFill>
                        <a:schemeClr val="tx1"/>
                      </a:solidFill>
                      <a:prstDash val="solid"/>
                      <a:round/>
                      <a:headEnd type="none" w="med" len="med"/>
                      <a:tailEnd type="none" w="med" len="med"/>
                    </a:lnL>
                  </a:tcPr>
                </a:tc>
                <a:tc>
                  <a:txBody>
                    <a:bodyPr/>
                    <a:lstStyle/>
                    <a:p>
                      <a:pPr rtl="1"/>
                      <a:r>
                        <a:rPr lang="en-GB" sz="2400" dirty="0">
                          <a:solidFill>
                            <a:schemeClr val="accent1">
                              <a:lumMod val="75000"/>
                            </a:schemeClr>
                          </a:solidFill>
                        </a:rPr>
                        <a:t>C (s) (diamond)</a:t>
                      </a:r>
                      <a:endParaRPr lang="ar-SA" sz="2400" dirty="0">
                        <a:solidFill>
                          <a:schemeClr val="accent1">
                            <a:lumMod val="75000"/>
                          </a:schemeClr>
                        </a:solidFill>
                      </a:endParaRPr>
                    </a:p>
                  </a:txBody>
                  <a:tcPr/>
                </a:tc>
                <a:extLst>
                  <a:ext uri="{0D108BD9-81ED-4DB2-BD59-A6C34878D82A}">
                    <a16:rowId xmlns:a16="http://schemas.microsoft.com/office/drawing/2014/main" val="2083829776"/>
                  </a:ext>
                </a:extLst>
              </a:tr>
              <a:tr h="370840">
                <a:tc>
                  <a:txBody>
                    <a:bodyPr/>
                    <a:lstStyle/>
                    <a:p>
                      <a:pPr rtl="1"/>
                      <a:r>
                        <a:rPr lang="en-GB" sz="2400" dirty="0"/>
                        <a:t>213.6</a:t>
                      </a:r>
                      <a:endParaRPr lang="ar-SA" sz="2400" dirty="0"/>
                    </a:p>
                  </a:txBody>
                  <a:tcPr/>
                </a:tc>
                <a:tc>
                  <a:txBody>
                    <a:bodyPr/>
                    <a:lstStyle/>
                    <a:p>
                      <a:pPr rtl="1"/>
                      <a:r>
                        <a:rPr lang="en-GB" sz="2400" dirty="0"/>
                        <a:t>CO</a:t>
                      </a:r>
                      <a:r>
                        <a:rPr lang="en-GB" sz="2400" baseline="-25000" dirty="0"/>
                        <a:t>2 </a:t>
                      </a:r>
                      <a:r>
                        <a:rPr lang="en-GB" sz="2400" baseline="0" dirty="0"/>
                        <a:t>(g)</a:t>
                      </a:r>
                      <a:endParaRPr lang="ar-SA" sz="2400" dirty="0"/>
                    </a:p>
                  </a:txBody>
                  <a:tcPr>
                    <a:lnR w="57150" cap="flat" cmpd="sng" algn="ctr">
                      <a:solidFill>
                        <a:schemeClr val="tx1"/>
                      </a:solidFill>
                      <a:prstDash val="solid"/>
                      <a:round/>
                      <a:headEnd type="none" w="med" len="med"/>
                      <a:tailEnd type="none" w="med" len="med"/>
                    </a:lnR>
                  </a:tcPr>
                </a:tc>
                <a:tc>
                  <a:txBody>
                    <a:bodyPr/>
                    <a:lstStyle/>
                    <a:p>
                      <a:pPr rtl="1"/>
                      <a:r>
                        <a:rPr lang="en-GB" sz="2400" dirty="0">
                          <a:solidFill>
                            <a:srgbClr val="0070C0"/>
                          </a:solidFill>
                        </a:rPr>
                        <a:t>33.3</a:t>
                      </a:r>
                      <a:endParaRPr lang="ar-SA" sz="2400" dirty="0">
                        <a:solidFill>
                          <a:srgbClr val="0070C0"/>
                        </a:solidFill>
                      </a:endParaRPr>
                    </a:p>
                  </a:txBody>
                  <a:tcPr>
                    <a:lnL w="57150" cap="flat" cmpd="sng" algn="ctr">
                      <a:solidFill>
                        <a:schemeClr val="tx1"/>
                      </a:solidFill>
                      <a:prstDash val="solid"/>
                      <a:round/>
                      <a:headEnd type="none" w="med" len="med"/>
                      <a:tailEnd type="none" w="med" len="med"/>
                    </a:lnL>
                  </a:tcPr>
                </a:tc>
                <a:tc>
                  <a:txBody>
                    <a:bodyPr/>
                    <a:lstStyle/>
                    <a:p>
                      <a:pPr rtl="1"/>
                      <a:r>
                        <a:rPr lang="en-GB" sz="2400" dirty="0">
                          <a:solidFill>
                            <a:srgbClr val="0070C0"/>
                          </a:solidFill>
                        </a:rPr>
                        <a:t>Cu (s)</a:t>
                      </a:r>
                      <a:endParaRPr lang="ar-SA" sz="2400" dirty="0">
                        <a:solidFill>
                          <a:srgbClr val="0070C0"/>
                        </a:solidFill>
                      </a:endParaRPr>
                    </a:p>
                  </a:txBody>
                  <a:tcPr/>
                </a:tc>
                <a:extLst>
                  <a:ext uri="{0D108BD9-81ED-4DB2-BD59-A6C34878D82A}">
                    <a16:rowId xmlns:a16="http://schemas.microsoft.com/office/drawing/2014/main" val="2040567074"/>
                  </a:ext>
                </a:extLst>
              </a:tr>
              <a:tr h="37084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GB" sz="2400" b="0" dirty="0"/>
                        <a:t>130.7</a:t>
                      </a:r>
                      <a:endParaRPr lang="ar-SA" sz="2400" b="0" dirty="0"/>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2400" dirty="0"/>
                        <a:t>H</a:t>
                      </a:r>
                      <a:r>
                        <a:rPr lang="en-US" sz="2400" baseline="-25000" dirty="0"/>
                        <a:t>2</a:t>
                      </a:r>
                      <a:r>
                        <a:rPr lang="en-US" sz="2400" baseline="0" dirty="0"/>
                        <a:t> (g)</a:t>
                      </a:r>
                      <a:endParaRPr lang="ar-SA" sz="2400" dirty="0"/>
                    </a:p>
                  </a:txBody>
                  <a:tcPr>
                    <a:lnR w="57150" cap="flat" cmpd="sng" algn="ctr">
                      <a:solidFill>
                        <a:schemeClr val="tx1"/>
                      </a:solidFill>
                      <a:prstDash val="solid"/>
                      <a:round/>
                      <a:headEnd type="none" w="med" len="med"/>
                      <a:tailEnd type="none" w="med" len="med"/>
                    </a:lnR>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GB" sz="2400" dirty="0">
                          <a:solidFill>
                            <a:srgbClr val="0070C0"/>
                          </a:solidFill>
                        </a:rPr>
                        <a:t>77.4</a:t>
                      </a:r>
                      <a:endParaRPr lang="ar-SA" sz="2400" dirty="0">
                        <a:solidFill>
                          <a:srgbClr val="0070C0"/>
                        </a:solidFill>
                      </a:endParaRPr>
                    </a:p>
                  </a:txBody>
                  <a:tcPr>
                    <a:lnL w="57150" cap="flat" cmpd="sng" algn="ctr">
                      <a:solidFill>
                        <a:schemeClr val="tx1"/>
                      </a:solidFill>
                      <a:prstDash val="solid"/>
                      <a:round/>
                      <a:headEnd type="none" w="med" len="med"/>
                      <a:tailEnd type="none" w="med" len="med"/>
                    </a:ln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2400" dirty="0">
                          <a:solidFill>
                            <a:srgbClr val="0070C0"/>
                          </a:solidFill>
                        </a:rPr>
                        <a:t>Hg (l)</a:t>
                      </a:r>
                      <a:endParaRPr lang="ar-SA" sz="2400" dirty="0">
                        <a:solidFill>
                          <a:srgbClr val="0070C0"/>
                        </a:solidFill>
                      </a:endParaRPr>
                    </a:p>
                  </a:txBody>
                  <a:tcPr/>
                </a:tc>
                <a:extLst>
                  <a:ext uri="{0D108BD9-81ED-4DB2-BD59-A6C34878D82A}">
                    <a16:rowId xmlns:a16="http://schemas.microsoft.com/office/drawing/2014/main" val="4235932138"/>
                  </a:ext>
                </a:extLst>
              </a:tr>
              <a:tr h="37084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GB" sz="2400" dirty="0"/>
                        <a:t>103.5</a:t>
                      </a:r>
                      <a:endParaRPr lang="ar-SA" sz="2400" dirty="0"/>
                    </a:p>
                    <a:p>
                      <a:pPr rtl="1"/>
                      <a:endParaRPr lang="ar-SA" sz="2400" dirty="0"/>
                    </a:p>
                  </a:txBody>
                  <a:tcPr/>
                </a:tc>
                <a:tc>
                  <a:txBody>
                    <a:bodyPr/>
                    <a:lstStyle/>
                    <a:p>
                      <a:pPr rtl="1"/>
                      <a:r>
                        <a:rPr lang="en-GB" sz="2400"/>
                        <a:t>Glycine, </a:t>
                      </a:r>
                    </a:p>
                    <a:p>
                      <a:pPr rtl="1"/>
                      <a:r>
                        <a:rPr lang="en-GB" sz="2400"/>
                        <a:t>NH</a:t>
                      </a:r>
                      <a:r>
                        <a:rPr lang="en-GB" sz="2400" baseline="-25000"/>
                        <a:t>2</a:t>
                      </a:r>
                      <a:r>
                        <a:rPr lang="en-GB" sz="2400" baseline="0"/>
                        <a:t>CH</a:t>
                      </a:r>
                      <a:r>
                        <a:rPr lang="en-GB" sz="2400" baseline="-25000"/>
                        <a:t>2</a:t>
                      </a:r>
                      <a:r>
                        <a:rPr lang="en-GB" sz="2400" baseline="0"/>
                        <a:t>CO</a:t>
                      </a:r>
                      <a:r>
                        <a:rPr lang="en-GB" sz="2400" baseline="-25000"/>
                        <a:t>2</a:t>
                      </a:r>
                      <a:r>
                        <a:rPr lang="en-GB" sz="2400" baseline="0"/>
                        <a:t>H (s)</a:t>
                      </a:r>
                      <a:endParaRPr lang="ar-SA" sz="2400"/>
                    </a:p>
                  </a:txBody>
                  <a:tcPr>
                    <a:lnR w="5715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72.4</a:t>
                      </a:r>
                      <a:endParaRPr lang="ar-SA" sz="2400" dirty="0"/>
                    </a:p>
                  </a:txBody>
                  <a:tcPr>
                    <a:lnL w="5715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a:t>NaCl (s)</a:t>
                      </a:r>
                      <a:endParaRPr lang="ar-SA" sz="2400"/>
                    </a:p>
                  </a:txBody>
                  <a:tcPr/>
                </a:tc>
                <a:extLst>
                  <a:ext uri="{0D108BD9-81ED-4DB2-BD59-A6C34878D82A}">
                    <a16:rowId xmlns:a16="http://schemas.microsoft.com/office/drawing/2014/main" val="3600663496"/>
                  </a:ext>
                </a:extLst>
              </a:tr>
              <a:tr h="370840">
                <a:tc>
                  <a:txBody>
                    <a:bodyPr/>
                    <a:lstStyle/>
                    <a:p>
                      <a:pPr rtl="1"/>
                      <a:r>
                        <a:rPr lang="en-GB" sz="2400" dirty="0">
                          <a:solidFill>
                            <a:srgbClr val="FF0000"/>
                          </a:solidFill>
                        </a:rPr>
                        <a:t>45.0</a:t>
                      </a:r>
                      <a:endParaRPr lang="ar-SA" sz="2400" dirty="0">
                        <a:solidFill>
                          <a:srgbClr val="FF0000"/>
                        </a:solidFill>
                      </a:endParaRPr>
                    </a:p>
                  </a:txBody>
                  <a:tcPr/>
                </a:tc>
                <a:tc>
                  <a:txBody>
                    <a:bodyPr/>
                    <a:lstStyle/>
                    <a:p>
                      <a:pPr rtl="1"/>
                      <a:r>
                        <a:rPr lang="en-GB" sz="2400" dirty="0">
                          <a:solidFill>
                            <a:srgbClr val="FF0000"/>
                          </a:solidFill>
                        </a:rPr>
                        <a:t>Ice, H</a:t>
                      </a:r>
                      <a:r>
                        <a:rPr lang="en-GB" sz="2400" baseline="-25000" dirty="0">
                          <a:solidFill>
                            <a:srgbClr val="FF0000"/>
                          </a:solidFill>
                        </a:rPr>
                        <a:t>2</a:t>
                      </a:r>
                      <a:r>
                        <a:rPr lang="en-GB" sz="2400" baseline="0" dirty="0">
                          <a:solidFill>
                            <a:srgbClr val="FF0000"/>
                          </a:solidFill>
                        </a:rPr>
                        <a:t>O (s)</a:t>
                      </a:r>
                      <a:endParaRPr lang="ar-SA" sz="2400" dirty="0">
                        <a:solidFill>
                          <a:srgbClr val="FF0000"/>
                        </a:solidFill>
                      </a:endParaRPr>
                    </a:p>
                  </a:txBody>
                  <a:tcPr>
                    <a:lnR w="57150" cap="flat" cmpd="sng" algn="ctr">
                      <a:solidFill>
                        <a:schemeClr val="tx1"/>
                      </a:solidFill>
                      <a:prstDash val="solid"/>
                      <a:round/>
                      <a:headEnd type="none" w="med" len="med"/>
                      <a:tailEnd type="none" w="med" len="med"/>
                    </a:lnR>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GB" sz="2400" dirty="0">
                          <a:solidFill>
                            <a:schemeClr val="accent2">
                              <a:lumMod val="75000"/>
                            </a:schemeClr>
                          </a:solidFill>
                        </a:rPr>
                        <a:t>212.0</a:t>
                      </a:r>
                      <a:endParaRPr lang="ar-SA" sz="2400" dirty="0">
                        <a:solidFill>
                          <a:schemeClr val="accent2">
                            <a:lumMod val="75000"/>
                          </a:schemeClr>
                        </a:solidFill>
                      </a:endParaRPr>
                    </a:p>
                  </a:txBody>
                  <a:tcPr>
                    <a:lnL w="57150" cap="flat" cmpd="sng" algn="ctr">
                      <a:solidFill>
                        <a:schemeClr val="tx1"/>
                      </a:solidFill>
                      <a:prstDash val="solid"/>
                      <a:round/>
                      <a:headEnd type="none" w="med" len="med"/>
                      <a:tailEnd type="none" w="med" len="med"/>
                    </a:ln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GB" sz="2400" dirty="0">
                          <a:solidFill>
                            <a:schemeClr val="accent2">
                              <a:lumMod val="75000"/>
                            </a:schemeClr>
                          </a:solidFill>
                        </a:rPr>
                        <a:t>D- Glucose, C</a:t>
                      </a:r>
                      <a:r>
                        <a:rPr lang="en-GB" sz="2400" baseline="-25000" dirty="0">
                          <a:solidFill>
                            <a:schemeClr val="accent2">
                              <a:lumMod val="75000"/>
                            </a:schemeClr>
                          </a:solidFill>
                        </a:rPr>
                        <a:t>6</a:t>
                      </a:r>
                      <a:r>
                        <a:rPr lang="en-GB" sz="2400" baseline="0" dirty="0">
                          <a:solidFill>
                            <a:schemeClr val="accent2">
                              <a:lumMod val="75000"/>
                            </a:schemeClr>
                          </a:solidFill>
                        </a:rPr>
                        <a:t>H</a:t>
                      </a:r>
                      <a:r>
                        <a:rPr lang="en-GB" sz="2400" baseline="-25000" dirty="0">
                          <a:solidFill>
                            <a:schemeClr val="accent2">
                              <a:lumMod val="75000"/>
                            </a:schemeClr>
                          </a:solidFill>
                        </a:rPr>
                        <a:t>12</a:t>
                      </a:r>
                      <a:r>
                        <a:rPr lang="en-GB" sz="2400" baseline="0" dirty="0">
                          <a:solidFill>
                            <a:schemeClr val="accent2">
                              <a:lumMod val="75000"/>
                            </a:schemeClr>
                          </a:solidFill>
                        </a:rPr>
                        <a:t>O</a:t>
                      </a:r>
                      <a:r>
                        <a:rPr lang="en-GB" sz="2400" baseline="-25000" dirty="0">
                          <a:solidFill>
                            <a:schemeClr val="accent2">
                              <a:lumMod val="75000"/>
                            </a:schemeClr>
                          </a:solidFill>
                        </a:rPr>
                        <a:t>6 </a:t>
                      </a:r>
                      <a:r>
                        <a:rPr lang="en-GB" sz="2400" baseline="0" dirty="0">
                          <a:solidFill>
                            <a:schemeClr val="accent2">
                              <a:lumMod val="75000"/>
                            </a:schemeClr>
                          </a:solidFill>
                        </a:rPr>
                        <a:t>(s)</a:t>
                      </a:r>
                      <a:endParaRPr lang="ar-SA" sz="2400" dirty="0">
                        <a:solidFill>
                          <a:schemeClr val="accent2">
                            <a:lumMod val="75000"/>
                          </a:schemeClr>
                        </a:solidFill>
                      </a:endParaRPr>
                    </a:p>
                  </a:txBody>
                  <a:tcPr/>
                </a:tc>
                <a:extLst>
                  <a:ext uri="{0D108BD9-81ED-4DB2-BD59-A6C34878D82A}">
                    <a16:rowId xmlns:a16="http://schemas.microsoft.com/office/drawing/2014/main" val="3410082021"/>
                  </a:ext>
                </a:extLst>
              </a:tr>
              <a:tr h="370840">
                <a:tc>
                  <a:txBody>
                    <a:bodyPr/>
                    <a:lstStyle/>
                    <a:p>
                      <a:pPr rtl="1"/>
                      <a:r>
                        <a:rPr lang="en-GB" sz="2400" dirty="0">
                          <a:solidFill>
                            <a:srgbClr val="FF0000"/>
                          </a:solidFill>
                        </a:rPr>
                        <a:t>69.9</a:t>
                      </a:r>
                      <a:endParaRPr lang="ar-SA" sz="2400" dirty="0">
                        <a:solidFill>
                          <a:srgbClr val="FF0000"/>
                        </a:solidFill>
                      </a:endParaRPr>
                    </a:p>
                  </a:txBody>
                  <a:tcPr/>
                </a:tc>
                <a:tc>
                  <a:txBody>
                    <a:bodyPr/>
                    <a:lstStyle/>
                    <a:p>
                      <a:pPr rtl="1"/>
                      <a:r>
                        <a:rPr lang="en-GB" sz="2400" dirty="0">
                          <a:solidFill>
                            <a:srgbClr val="FF0000"/>
                          </a:solidFill>
                        </a:rPr>
                        <a:t>Water, H</a:t>
                      </a:r>
                      <a:r>
                        <a:rPr lang="en-GB" sz="2400" baseline="-25000" dirty="0">
                          <a:solidFill>
                            <a:srgbClr val="FF0000"/>
                          </a:solidFill>
                        </a:rPr>
                        <a:t>2</a:t>
                      </a:r>
                      <a:r>
                        <a:rPr lang="en-GB" sz="2400" baseline="0" dirty="0">
                          <a:solidFill>
                            <a:srgbClr val="FF0000"/>
                          </a:solidFill>
                        </a:rPr>
                        <a:t>O (l)</a:t>
                      </a:r>
                      <a:endParaRPr lang="ar-SA" sz="2400" dirty="0">
                        <a:solidFill>
                          <a:srgbClr val="FF0000"/>
                        </a:solidFill>
                      </a:endParaRPr>
                    </a:p>
                  </a:txBody>
                  <a:tcPr>
                    <a:lnR w="57150" cap="flat" cmpd="sng" algn="ctr">
                      <a:solidFill>
                        <a:schemeClr val="tx1"/>
                      </a:solidFill>
                      <a:prstDash val="solid"/>
                      <a:round/>
                      <a:headEnd type="none" w="med" len="med"/>
                      <a:tailEnd type="none" w="med" len="med"/>
                    </a:lnR>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GB" sz="2400" dirty="0">
                          <a:solidFill>
                            <a:schemeClr val="accent2">
                              <a:lumMod val="75000"/>
                            </a:schemeClr>
                          </a:solidFill>
                        </a:rPr>
                        <a:t>360.2</a:t>
                      </a:r>
                      <a:endParaRPr lang="ar-SA" sz="2400" dirty="0">
                        <a:solidFill>
                          <a:schemeClr val="accent2">
                            <a:lumMod val="75000"/>
                          </a:schemeClr>
                        </a:solidFill>
                      </a:endParaRPr>
                    </a:p>
                  </a:txBody>
                  <a:tcPr>
                    <a:lnL w="57150" cap="flat" cmpd="sng" algn="ctr">
                      <a:solidFill>
                        <a:schemeClr val="tx1"/>
                      </a:solidFill>
                      <a:prstDash val="solid"/>
                      <a:round/>
                      <a:headEnd type="none" w="med" len="med"/>
                      <a:tailEnd type="none" w="med" len="med"/>
                    </a:ln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GB" sz="2400">
                          <a:solidFill>
                            <a:schemeClr val="accent2">
                              <a:lumMod val="75000"/>
                            </a:schemeClr>
                          </a:solidFill>
                        </a:rPr>
                        <a:t>Sucrose, C</a:t>
                      </a:r>
                      <a:r>
                        <a:rPr lang="en-GB" sz="2400" baseline="-25000">
                          <a:solidFill>
                            <a:schemeClr val="accent2">
                              <a:lumMod val="75000"/>
                            </a:schemeClr>
                          </a:solidFill>
                        </a:rPr>
                        <a:t>12</a:t>
                      </a:r>
                      <a:r>
                        <a:rPr lang="en-GB" sz="2400" baseline="0">
                          <a:solidFill>
                            <a:schemeClr val="accent2">
                              <a:lumMod val="75000"/>
                            </a:schemeClr>
                          </a:solidFill>
                        </a:rPr>
                        <a:t>H</a:t>
                      </a:r>
                      <a:r>
                        <a:rPr lang="en-GB" sz="2400" baseline="-25000">
                          <a:solidFill>
                            <a:schemeClr val="accent2">
                              <a:lumMod val="75000"/>
                            </a:schemeClr>
                          </a:solidFill>
                        </a:rPr>
                        <a:t>22</a:t>
                      </a:r>
                      <a:r>
                        <a:rPr lang="en-GB" sz="2400" baseline="0">
                          <a:solidFill>
                            <a:schemeClr val="accent2">
                              <a:lumMod val="75000"/>
                            </a:schemeClr>
                          </a:solidFill>
                        </a:rPr>
                        <a:t>O</a:t>
                      </a:r>
                      <a:r>
                        <a:rPr lang="en-GB" sz="2400" baseline="-25000">
                          <a:solidFill>
                            <a:schemeClr val="accent2">
                              <a:lumMod val="75000"/>
                            </a:schemeClr>
                          </a:solidFill>
                        </a:rPr>
                        <a:t>11 </a:t>
                      </a:r>
                      <a:r>
                        <a:rPr lang="en-GB" sz="2400" baseline="0">
                          <a:solidFill>
                            <a:schemeClr val="accent2">
                              <a:lumMod val="75000"/>
                            </a:schemeClr>
                          </a:solidFill>
                        </a:rPr>
                        <a:t>(s)</a:t>
                      </a:r>
                      <a:r>
                        <a:rPr lang="en-GB" sz="2400">
                          <a:solidFill>
                            <a:schemeClr val="accent2">
                              <a:lumMod val="75000"/>
                            </a:schemeClr>
                          </a:solidFill>
                        </a:rPr>
                        <a:t> </a:t>
                      </a:r>
                      <a:endParaRPr lang="ar-SA" sz="2400">
                        <a:solidFill>
                          <a:schemeClr val="accent2">
                            <a:lumMod val="75000"/>
                          </a:schemeClr>
                        </a:solidFill>
                      </a:endParaRPr>
                    </a:p>
                  </a:txBody>
                  <a:tcPr/>
                </a:tc>
                <a:extLst>
                  <a:ext uri="{0D108BD9-81ED-4DB2-BD59-A6C34878D82A}">
                    <a16:rowId xmlns:a16="http://schemas.microsoft.com/office/drawing/2014/main" val="1609350441"/>
                  </a:ext>
                </a:extLst>
              </a:tr>
              <a:tr h="370840">
                <a:tc>
                  <a:txBody>
                    <a:bodyPr/>
                    <a:lstStyle/>
                    <a:p>
                      <a:pPr rtl="1"/>
                      <a:r>
                        <a:rPr lang="en-GB" sz="2400" dirty="0">
                          <a:solidFill>
                            <a:srgbClr val="FF0000"/>
                          </a:solidFill>
                        </a:rPr>
                        <a:t>188.8</a:t>
                      </a:r>
                      <a:endParaRPr lang="ar-SA" sz="2400" dirty="0">
                        <a:solidFill>
                          <a:srgbClr val="FF0000"/>
                        </a:solidFill>
                      </a:endParaRPr>
                    </a:p>
                  </a:txBody>
                  <a:tcPr/>
                </a:tc>
                <a:tc>
                  <a:txBody>
                    <a:bodyPr/>
                    <a:lstStyle/>
                    <a:p>
                      <a:pPr rtl="1"/>
                      <a:r>
                        <a:rPr lang="en-GB" sz="2400" dirty="0">
                          <a:solidFill>
                            <a:srgbClr val="FF0000"/>
                          </a:solidFill>
                        </a:rPr>
                        <a:t>Water Vapour, H</a:t>
                      </a:r>
                      <a:r>
                        <a:rPr lang="en-GB" sz="2400" baseline="-25000" dirty="0">
                          <a:solidFill>
                            <a:srgbClr val="FF0000"/>
                          </a:solidFill>
                        </a:rPr>
                        <a:t>2</a:t>
                      </a:r>
                      <a:r>
                        <a:rPr lang="en-GB" sz="2400" baseline="0" dirty="0">
                          <a:solidFill>
                            <a:srgbClr val="FF0000"/>
                          </a:solidFill>
                        </a:rPr>
                        <a:t>O (g)</a:t>
                      </a:r>
                      <a:endParaRPr lang="ar-SA" sz="2400" dirty="0">
                        <a:solidFill>
                          <a:srgbClr val="FF0000"/>
                        </a:solidFill>
                      </a:endParaRPr>
                    </a:p>
                  </a:txBody>
                  <a:tcPr>
                    <a:lnR w="57150" cap="flat" cmpd="sng" algn="ctr">
                      <a:solidFill>
                        <a:schemeClr val="tx1"/>
                      </a:solidFill>
                      <a:prstDash val="solid"/>
                      <a:round/>
                      <a:headEnd type="none" w="med" len="med"/>
                      <a:tailEnd type="none" w="med" len="med"/>
                    </a:lnR>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GB" sz="2400" dirty="0">
                          <a:solidFill>
                            <a:srgbClr val="00B050"/>
                          </a:solidFill>
                        </a:rPr>
                        <a:t>124.3</a:t>
                      </a:r>
                      <a:endParaRPr lang="ar-SA" sz="2400" dirty="0">
                        <a:solidFill>
                          <a:srgbClr val="00B050"/>
                        </a:solidFill>
                      </a:endParaRPr>
                    </a:p>
                  </a:txBody>
                  <a:tcPr>
                    <a:lnL w="57150" cap="flat" cmpd="sng" algn="ctr">
                      <a:solidFill>
                        <a:schemeClr val="tx1"/>
                      </a:solidFill>
                      <a:prstDash val="solid"/>
                      <a:round/>
                      <a:headEnd type="none" w="med" len="med"/>
                      <a:tailEnd type="none" w="med" len="med"/>
                    </a:lnL>
                  </a:tcPr>
                </a:tc>
                <a:tc>
                  <a:txBody>
                    <a:bodyPr/>
                    <a:lstStyle/>
                    <a:p>
                      <a:pPr rtl="1"/>
                      <a:r>
                        <a:rPr lang="en-US" sz="2400" dirty="0">
                          <a:solidFill>
                            <a:srgbClr val="00B050"/>
                          </a:solidFill>
                        </a:rPr>
                        <a:t>Benzene, C</a:t>
                      </a:r>
                      <a:r>
                        <a:rPr lang="en-US" sz="2400" baseline="-25000" dirty="0">
                          <a:solidFill>
                            <a:srgbClr val="00B050"/>
                          </a:solidFill>
                        </a:rPr>
                        <a:t>6</a:t>
                      </a:r>
                      <a:r>
                        <a:rPr lang="en-US" sz="2400" baseline="0" dirty="0">
                          <a:solidFill>
                            <a:srgbClr val="00B050"/>
                          </a:solidFill>
                        </a:rPr>
                        <a:t>H</a:t>
                      </a:r>
                      <a:r>
                        <a:rPr lang="en-US" sz="2400" baseline="-25000" dirty="0">
                          <a:solidFill>
                            <a:srgbClr val="00B050"/>
                          </a:solidFill>
                        </a:rPr>
                        <a:t>6</a:t>
                      </a:r>
                      <a:r>
                        <a:rPr lang="en-US" sz="2400" baseline="0" dirty="0">
                          <a:solidFill>
                            <a:srgbClr val="00B050"/>
                          </a:solidFill>
                        </a:rPr>
                        <a:t> (l)</a:t>
                      </a:r>
                      <a:endParaRPr lang="ar-SA" sz="2400" dirty="0">
                        <a:solidFill>
                          <a:srgbClr val="00B050"/>
                        </a:solidFill>
                      </a:endParaRPr>
                    </a:p>
                  </a:txBody>
                  <a:tcPr/>
                </a:tc>
                <a:extLst>
                  <a:ext uri="{0D108BD9-81ED-4DB2-BD59-A6C34878D82A}">
                    <a16:rowId xmlns:a16="http://schemas.microsoft.com/office/drawing/2014/main" val="2739226612"/>
                  </a:ext>
                </a:extLst>
              </a:tr>
              <a:tr h="37084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GB" sz="2400" dirty="0"/>
                        <a:t>160.7</a:t>
                      </a:r>
                      <a:endParaRPr lang="ar-SA" sz="2400" dirty="0"/>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2400" dirty="0"/>
                        <a:t>Ethanol, C</a:t>
                      </a:r>
                      <a:r>
                        <a:rPr lang="en-US" sz="2400" baseline="-25000" dirty="0"/>
                        <a:t>2</a:t>
                      </a:r>
                      <a:r>
                        <a:rPr lang="en-US" sz="2400" baseline="0" dirty="0"/>
                        <a:t>H</a:t>
                      </a:r>
                      <a:r>
                        <a:rPr lang="en-US" sz="2400" baseline="-25000" dirty="0"/>
                        <a:t>5</a:t>
                      </a:r>
                      <a:r>
                        <a:rPr lang="en-US" sz="2400" baseline="0" dirty="0"/>
                        <a:t>OH (l)</a:t>
                      </a:r>
                      <a:endParaRPr lang="ar-SA" sz="2400" dirty="0"/>
                    </a:p>
                  </a:txBody>
                  <a:tcPr>
                    <a:lnR w="57150" cap="flat" cmpd="sng" algn="ctr">
                      <a:solidFill>
                        <a:schemeClr val="tx1"/>
                      </a:solidFill>
                      <a:prstDash val="solid"/>
                      <a:round/>
                      <a:headEnd type="none" w="med" len="med"/>
                      <a:tailEnd type="none" w="med" len="med"/>
                    </a:lnR>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2400" dirty="0">
                          <a:solidFill>
                            <a:srgbClr val="00B050"/>
                          </a:solidFill>
                        </a:rPr>
                        <a:t>269.2</a:t>
                      </a:r>
                      <a:endParaRPr lang="ar-SA" sz="2400" dirty="0">
                        <a:solidFill>
                          <a:srgbClr val="00B050"/>
                        </a:solidFill>
                      </a:endParaRPr>
                    </a:p>
                  </a:txBody>
                  <a:tcPr>
                    <a:lnL w="57150" cap="flat" cmpd="sng" algn="ctr">
                      <a:solidFill>
                        <a:schemeClr val="tx1"/>
                      </a:solidFill>
                      <a:prstDash val="solid"/>
                      <a:round/>
                      <a:headEnd type="none" w="med" len="med"/>
                      <a:tailEnd type="none" w="med" len="med"/>
                    </a:ln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2400" dirty="0">
                          <a:solidFill>
                            <a:srgbClr val="00B050"/>
                          </a:solidFill>
                        </a:rPr>
                        <a:t>Benzene, C</a:t>
                      </a:r>
                      <a:r>
                        <a:rPr lang="en-US" sz="2400" baseline="-25000" dirty="0">
                          <a:solidFill>
                            <a:srgbClr val="00B050"/>
                          </a:solidFill>
                        </a:rPr>
                        <a:t>6</a:t>
                      </a:r>
                      <a:r>
                        <a:rPr lang="en-US" sz="2400" baseline="0" dirty="0">
                          <a:solidFill>
                            <a:srgbClr val="00B050"/>
                          </a:solidFill>
                        </a:rPr>
                        <a:t>H</a:t>
                      </a:r>
                      <a:r>
                        <a:rPr lang="en-US" sz="2400" baseline="-25000" dirty="0">
                          <a:solidFill>
                            <a:srgbClr val="00B050"/>
                          </a:solidFill>
                        </a:rPr>
                        <a:t>6</a:t>
                      </a:r>
                      <a:r>
                        <a:rPr lang="en-US" sz="2400" baseline="0" dirty="0">
                          <a:solidFill>
                            <a:srgbClr val="00B050"/>
                          </a:solidFill>
                        </a:rPr>
                        <a:t> (g)</a:t>
                      </a:r>
                      <a:endParaRPr lang="ar-SA" sz="2400" dirty="0">
                        <a:solidFill>
                          <a:srgbClr val="00B050"/>
                        </a:solidFill>
                      </a:endParaRPr>
                    </a:p>
                  </a:txBody>
                  <a:tcPr/>
                </a:tc>
                <a:extLst>
                  <a:ext uri="{0D108BD9-81ED-4DB2-BD59-A6C34878D82A}">
                    <a16:rowId xmlns:a16="http://schemas.microsoft.com/office/drawing/2014/main" val="965661046"/>
                  </a:ext>
                </a:extLst>
              </a:tr>
            </a:tbl>
          </a:graphicData>
        </a:graphic>
      </p:graphicFrame>
    </p:spTree>
    <p:extLst>
      <p:ext uri="{BB962C8B-B14F-4D97-AF65-F5344CB8AC3E}">
        <p14:creationId xmlns:p14="http://schemas.microsoft.com/office/powerpoint/2010/main" val="22479925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9C8E9C-7082-43AB-AA14-8B76B2028154}"/>
              </a:ext>
            </a:extLst>
          </p:cNvPr>
          <p:cNvSpPr txBox="1"/>
          <p:nvPr/>
        </p:nvSpPr>
        <p:spPr>
          <a:xfrm>
            <a:off x="2738735" y="519289"/>
            <a:ext cx="6714530" cy="584775"/>
          </a:xfrm>
          <a:prstGeom prst="rect">
            <a:avLst/>
          </a:prstGeom>
          <a:noFill/>
        </p:spPr>
        <p:txBody>
          <a:bodyPr wrap="none" rtlCol="1">
            <a:spAutoFit/>
          </a:bodyPr>
          <a:lstStyle/>
          <a:p>
            <a:r>
              <a:rPr lang="en-GB" sz="3200" dirty="0">
                <a:solidFill>
                  <a:srgbClr val="FF0000"/>
                </a:solidFill>
              </a:rPr>
              <a:t>Entropy Changes in Chemical Reactions</a:t>
            </a:r>
            <a:endParaRPr lang="ar-SA" sz="3200" dirty="0">
              <a:solidFill>
                <a:srgbClr val="FF0000"/>
              </a:solidFill>
            </a:endParaRPr>
          </a:p>
        </p:txBody>
      </p:sp>
      <p:sp>
        <p:nvSpPr>
          <p:cNvPr id="3" name="TextBox 2">
            <a:extLst>
              <a:ext uri="{FF2B5EF4-FFF2-40B4-BE49-F238E27FC236}">
                <a16:creationId xmlns:a16="http://schemas.microsoft.com/office/drawing/2014/main" id="{49182CBC-6DDF-4AF1-BB50-29AFDA65AF85}"/>
              </a:ext>
            </a:extLst>
          </p:cNvPr>
          <p:cNvSpPr txBox="1"/>
          <p:nvPr/>
        </p:nvSpPr>
        <p:spPr>
          <a:xfrm>
            <a:off x="846881" y="1548769"/>
            <a:ext cx="10831046" cy="1140697"/>
          </a:xfrm>
          <a:prstGeom prst="rect">
            <a:avLst/>
          </a:prstGeom>
          <a:noFill/>
        </p:spPr>
        <p:txBody>
          <a:bodyPr wrap="square" rtlCol="1">
            <a:spAutoFit/>
          </a:bodyPr>
          <a:lstStyle/>
          <a:p>
            <a:pPr>
              <a:lnSpc>
                <a:spcPct val="150000"/>
              </a:lnSpc>
            </a:pPr>
            <a:r>
              <a:rPr lang="en-GB" sz="2400" dirty="0"/>
              <a:t>In the same way as with enthalpy, we define the standard entropy of reaction as the difference in standard entropy of products from that of the reactants</a:t>
            </a:r>
            <a:endParaRPr lang="ar-SA" sz="24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520EB4A-AB5D-4D41-AC88-A92E606829E1}"/>
                  </a:ext>
                </a:extLst>
              </p:cNvPr>
              <p:cNvSpPr txBox="1"/>
              <p:nvPr/>
            </p:nvSpPr>
            <p:spPr>
              <a:xfrm>
                <a:off x="1657489" y="3051586"/>
                <a:ext cx="9209829" cy="894347"/>
              </a:xfrm>
              <a:prstGeom prst="rect">
                <a:avLst/>
              </a:prstGeom>
              <a:no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r>
                        <a:rPr lang="ar-SA" sz="2400" i="1" smtClean="0">
                          <a:solidFill>
                            <a:srgbClr val="FF0000"/>
                          </a:solidFill>
                          <a:latin typeface="Cambria Math" panose="02040503050406030204" pitchFamily="18" charset="0"/>
                          <a:ea typeface="Cambria Math" panose="02040503050406030204" pitchFamily="18" charset="0"/>
                        </a:rPr>
                        <m:t>∆</m:t>
                      </m:r>
                      <m:sSubSup>
                        <m:sSubSupPr>
                          <m:ctrlPr>
                            <a:rPr lang="ar-SA" sz="2400" i="1" smtClean="0">
                              <a:solidFill>
                                <a:srgbClr val="FF0000"/>
                              </a:solidFill>
                              <a:latin typeface="Cambria Math" panose="02040503050406030204" pitchFamily="18" charset="0"/>
                              <a:ea typeface="Cambria Math" panose="02040503050406030204" pitchFamily="18" charset="0"/>
                            </a:rPr>
                          </m:ctrlPr>
                        </m:sSubSupPr>
                        <m:e>
                          <m:r>
                            <a:rPr lang="en-US" sz="2400" b="0" i="1" smtClean="0">
                              <a:solidFill>
                                <a:srgbClr val="FF0000"/>
                              </a:solidFill>
                              <a:latin typeface="Cambria Math" panose="02040503050406030204" pitchFamily="18" charset="0"/>
                              <a:ea typeface="Cambria Math" panose="02040503050406030204" pitchFamily="18" charset="0"/>
                            </a:rPr>
                            <m:t>𝑆</m:t>
                          </m:r>
                        </m:e>
                        <m:sub>
                          <m:r>
                            <a:rPr lang="en-US" sz="2400" b="0" i="1" smtClean="0">
                              <a:solidFill>
                                <a:srgbClr val="FF0000"/>
                              </a:solidFill>
                              <a:latin typeface="Cambria Math" panose="02040503050406030204" pitchFamily="18" charset="0"/>
                              <a:ea typeface="Cambria Math" panose="02040503050406030204" pitchFamily="18" charset="0"/>
                            </a:rPr>
                            <m:t>298</m:t>
                          </m:r>
                        </m:sub>
                        <m:sup>
                          <m:r>
                            <a:rPr lang="ar-SA" sz="2400" i="1" smtClean="0">
                              <a:solidFill>
                                <a:srgbClr val="FF0000"/>
                              </a:solidFill>
                              <a:latin typeface="Cambria Math" panose="02040503050406030204" pitchFamily="18" charset="0"/>
                              <a:ea typeface="Cambria Math" panose="02040503050406030204" pitchFamily="18" charset="0"/>
                            </a:rPr>
                            <m:t>°</m:t>
                          </m:r>
                        </m:sup>
                      </m:sSubSup>
                      <m:d>
                        <m:dPr>
                          <m:ctrlPr>
                            <a:rPr lang="en-US" sz="2400" b="0" i="1" smtClean="0">
                              <a:solidFill>
                                <a:srgbClr val="FF0000"/>
                              </a:solidFill>
                              <a:latin typeface="Cambria Math" panose="02040503050406030204" pitchFamily="18" charset="0"/>
                              <a:ea typeface="Cambria Math" panose="02040503050406030204" pitchFamily="18" charset="0"/>
                            </a:rPr>
                          </m:ctrlPr>
                        </m:dPr>
                        <m:e>
                          <m:r>
                            <a:rPr lang="en-US" sz="2400" b="0" i="1" smtClean="0">
                              <a:solidFill>
                                <a:srgbClr val="FF0000"/>
                              </a:solidFill>
                              <a:latin typeface="Cambria Math" panose="02040503050406030204" pitchFamily="18" charset="0"/>
                              <a:ea typeface="Cambria Math" panose="02040503050406030204" pitchFamily="18" charset="0"/>
                            </a:rPr>
                            <m:t>𝑟𝑒𝑎𝑐𝑡𝑖𝑜𝑛</m:t>
                          </m:r>
                        </m:e>
                      </m:d>
                      <m:r>
                        <a:rPr lang="en-US" sz="2400" b="0" i="1" smtClean="0">
                          <a:solidFill>
                            <a:srgbClr val="FF0000"/>
                          </a:solidFill>
                          <a:latin typeface="Cambria Math" panose="02040503050406030204" pitchFamily="18" charset="0"/>
                          <a:ea typeface="Cambria Math" panose="02040503050406030204" pitchFamily="18" charset="0"/>
                        </a:rPr>
                        <m:t>=</m:t>
                      </m:r>
                      <m:nary>
                        <m:naryPr>
                          <m:chr m:val="∑"/>
                          <m:subHide m:val="on"/>
                          <m:supHide m:val="on"/>
                          <m:ctrlPr>
                            <a:rPr lang="en-US" sz="2400" b="0" i="1" smtClean="0">
                              <a:solidFill>
                                <a:srgbClr val="FF0000"/>
                              </a:solidFill>
                              <a:latin typeface="Cambria Math" panose="02040503050406030204" pitchFamily="18" charset="0"/>
                              <a:ea typeface="Cambria Math" panose="02040503050406030204" pitchFamily="18" charset="0"/>
                            </a:rPr>
                          </m:ctrlPr>
                        </m:naryPr>
                        <m:sub/>
                        <m:sup/>
                        <m:e>
                          <m:r>
                            <a:rPr lang="en-US" sz="2400" b="0" i="1" smtClean="0">
                              <a:solidFill>
                                <a:srgbClr val="FF0000"/>
                              </a:solidFill>
                              <a:latin typeface="Cambria Math" panose="02040503050406030204" pitchFamily="18" charset="0"/>
                              <a:ea typeface="Cambria Math" panose="02040503050406030204" pitchFamily="18" charset="0"/>
                            </a:rPr>
                            <m:t>𝑛</m:t>
                          </m:r>
                          <m:r>
                            <a:rPr lang="ar-SA" sz="2400" b="0" i="1" smtClean="0">
                              <a:solidFill>
                                <a:srgbClr val="FF0000"/>
                              </a:solidFill>
                              <a:latin typeface="Cambria Math" panose="02040503050406030204" pitchFamily="18" charset="0"/>
                              <a:ea typeface="Cambria Math" panose="02040503050406030204" pitchFamily="18" charset="0"/>
                            </a:rPr>
                            <m:t> </m:t>
                          </m:r>
                          <m:r>
                            <a:rPr lang="ar-SA" sz="2400" i="1">
                              <a:solidFill>
                                <a:srgbClr val="FF0000"/>
                              </a:solidFill>
                              <a:latin typeface="Cambria Math" panose="02040503050406030204" pitchFamily="18" charset="0"/>
                              <a:ea typeface="Cambria Math" panose="02040503050406030204" pitchFamily="18" charset="0"/>
                            </a:rPr>
                            <m:t>∆</m:t>
                          </m:r>
                          <m:sSubSup>
                            <m:sSubSupPr>
                              <m:ctrlPr>
                                <a:rPr lang="ar-SA" sz="2400" i="1">
                                  <a:solidFill>
                                    <a:srgbClr val="FF0000"/>
                                  </a:solidFill>
                                  <a:latin typeface="Cambria Math" panose="02040503050406030204" pitchFamily="18" charset="0"/>
                                  <a:ea typeface="Cambria Math" panose="02040503050406030204" pitchFamily="18" charset="0"/>
                                </a:rPr>
                              </m:ctrlPr>
                            </m:sSubSupPr>
                            <m:e>
                              <m:r>
                                <a:rPr lang="en-US" sz="2400" i="1">
                                  <a:solidFill>
                                    <a:srgbClr val="FF0000"/>
                                  </a:solidFill>
                                  <a:latin typeface="Cambria Math" panose="02040503050406030204" pitchFamily="18" charset="0"/>
                                  <a:ea typeface="Cambria Math" panose="02040503050406030204" pitchFamily="18" charset="0"/>
                                </a:rPr>
                                <m:t>𝑆</m:t>
                              </m:r>
                            </m:e>
                            <m:sub>
                              <m:r>
                                <a:rPr lang="en-US" sz="2400" i="1">
                                  <a:solidFill>
                                    <a:srgbClr val="FF0000"/>
                                  </a:solidFill>
                                  <a:latin typeface="Cambria Math" panose="02040503050406030204" pitchFamily="18" charset="0"/>
                                  <a:ea typeface="Cambria Math" panose="02040503050406030204" pitchFamily="18" charset="0"/>
                                </a:rPr>
                                <m:t>298</m:t>
                              </m:r>
                            </m:sub>
                            <m:sup>
                              <m:r>
                                <a:rPr lang="ar-SA" sz="2400" i="1">
                                  <a:solidFill>
                                    <a:srgbClr val="FF0000"/>
                                  </a:solidFill>
                                  <a:latin typeface="Cambria Math" panose="02040503050406030204" pitchFamily="18" charset="0"/>
                                  <a:ea typeface="Cambria Math" panose="02040503050406030204" pitchFamily="18" charset="0"/>
                                </a:rPr>
                                <m:t>°</m:t>
                              </m:r>
                            </m:sup>
                          </m:sSubSup>
                          <m:r>
                            <a:rPr lang="en-US" sz="2400" b="0" i="1" smtClean="0">
                              <a:solidFill>
                                <a:srgbClr val="FF0000"/>
                              </a:solidFill>
                              <a:latin typeface="Cambria Math" panose="02040503050406030204" pitchFamily="18" charset="0"/>
                              <a:ea typeface="Cambria Math" panose="02040503050406030204" pitchFamily="18" charset="0"/>
                            </a:rPr>
                            <m:t> </m:t>
                          </m:r>
                          <m:d>
                            <m:dPr>
                              <m:ctrlPr>
                                <a:rPr lang="en-US" sz="2400" b="0" i="1" smtClean="0">
                                  <a:solidFill>
                                    <a:srgbClr val="FF0000"/>
                                  </a:solidFill>
                                  <a:latin typeface="Cambria Math" panose="02040503050406030204" pitchFamily="18" charset="0"/>
                                  <a:ea typeface="Cambria Math" panose="02040503050406030204" pitchFamily="18" charset="0"/>
                                </a:rPr>
                              </m:ctrlPr>
                            </m:dPr>
                            <m:e>
                              <m:r>
                                <a:rPr lang="en-US" sz="2400" b="0" i="1" smtClean="0">
                                  <a:solidFill>
                                    <a:srgbClr val="FF0000"/>
                                  </a:solidFill>
                                  <a:latin typeface="Cambria Math" panose="02040503050406030204" pitchFamily="18" charset="0"/>
                                  <a:ea typeface="Cambria Math" panose="02040503050406030204" pitchFamily="18" charset="0"/>
                                </a:rPr>
                                <m:t>𝑝𝑟𝑜𝑑𝑢𝑐𝑡𝑠</m:t>
                              </m:r>
                            </m:e>
                          </m:d>
                          <m:r>
                            <a:rPr lang="en-US" sz="2400" b="0" i="1" smtClean="0">
                              <a:solidFill>
                                <a:srgbClr val="FF0000"/>
                              </a:solidFill>
                              <a:latin typeface="Cambria Math" panose="02040503050406030204" pitchFamily="18" charset="0"/>
                              <a:ea typeface="Cambria Math" panose="02040503050406030204" pitchFamily="18" charset="0"/>
                            </a:rPr>
                            <m:t>−</m:t>
                          </m:r>
                          <m:nary>
                            <m:naryPr>
                              <m:chr m:val="∑"/>
                              <m:subHide m:val="on"/>
                              <m:supHide m:val="on"/>
                              <m:ctrlPr>
                                <a:rPr lang="en-US" sz="2400" b="0" i="1" smtClean="0">
                                  <a:solidFill>
                                    <a:srgbClr val="FF0000"/>
                                  </a:solidFill>
                                  <a:latin typeface="Cambria Math" panose="02040503050406030204" pitchFamily="18" charset="0"/>
                                  <a:ea typeface="Cambria Math" panose="02040503050406030204" pitchFamily="18" charset="0"/>
                                </a:rPr>
                              </m:ctrlPr>
                            </m:naryPr>
                            <m:sub/>
                            <m:sup/>
                            <m:e>
                              <m:r>
                                <a:rPr lang="en-US" sz="2400" b="0" i="1" smtClean="0">
                                  <a:solidFill>
                                    <a:srgbClr val="FF0000"/>
                                  </a:solidFill>
                                  <a:latin typeface="Cambria Math" panose="02040503050406030204" pitchFamily="18" charset="0"/>
                                  <a:ea typeface="Cambria Math" panose="02040503050406030204" pitchFamily="18" charset="0"/>
                                </a:rPr>
                                <m:t>𝑚</m:t>
                              </m:r>
                              <m:r>
                                <a:rPr lang="en-US" sz="2400" b="0" i="1" smtClean="0">
                                  <a:solidFill>
                                    <a:srgbClr val="FF0000"/>
                                  </a:solidFill>
                                  <a:latin typeface="Cambria Math" panose="02040503050406030204" pitchFamily="18" charset="0"/>
                                  <a:ea typeface="Cambria Math" panose="02040503050406030204" pitchFamily="18" charset="0"/>
                                </a:rPr>
                                <m:t> ∆</m:t>
                              </m:r>
                              <m:sSubSup>
                                <m:sSubSupPr>
                                  <m:ctrlPr>
                                    <a:rPr lang="ar-SA" sz="2400" i="1">
                                      <a:solidFill>
                                        <a:srgbClr val="FF0000"/>
                                      </a:solidFill>
                                      <a:latin typeface="Cambria Math" panose="02040503050406030204" pitchFamily="18" charset="0"/>
                                      <a:ea typeface="Cambria Math" panose="02040503050406030204" pitchFamily="18" charset="0"/>
                                    </a:rPr>
                                  </m:ctrlPr>
                                </m:sSubSupPr>
                                <m:e>
                                  <m:r>
                                    <a:rPr lang="en-US" sz="2400" i="1">
                                      <a:solidFill>
                                        <a:srgbClr val="FF0000"/>
                                      </a:solidFill>
                                      <a:latin typeface="Cambria Math" panose="02040503050406030204" pitchFamily="18" charset="0"/>
                                      <a:ea typeface="Cambria Math" panose="02040503050406030204" pitchFamily="18" charset="0"/>
                                    </a:rPr>
                                    <m:t>𝑆</m:t>
                                  </m:r>
                                </m:e>
                                <m:sub>
                                  <m:r>
                                    <a:rPr lang="en-US" sz="2400" i="1">
                                      <a:solidFill>
                                        <a:srgbClr val="FF0000"/>
                                      </a:solidFill>
                                      <a:latin typeface="Cambria Math" panose="02040503050406030204" pitchFamily="18" charset="0"/>
                                      <a:ea typeface="Cambria Math" panose="02040503050406030204" pitchFamily="18" charset="0"/>
                                    </a:rPr>
                                    <m:t>298</m:t>
                                  </m:r>
                                </m:sub>
                                <m:sup>
                                  <m:r>
                                    <a:rPr lang="ar-SA" sz="2400" i="1">
                                      <a:solidFill>
                                        <a:srgbClr val="FF0000"/>
                                      </a:solidFill>
                                      <a:latin typeface="Cambria Math" panose="02040503050406030204" pitchFamily="18" charset="0"/>
                                      <a:ea typeface="Cambria Math" panose="02040503050406030204" pitchFamily="18" charset="0"/>
                                    </a:rPr>
                                    <m:t>°</m:t>
                                  </m:r>
                                </m:sup>
                              </m:sSubSup>
                              <m:r>
                                <a:rPr lang="en-US" sz="2400" i="1">
                                  <a:solidFill>
                                    <a:srgbClr val="FF0000"/>
                                  </a:solidFill>
                                  <a:latin typeface="Cambria Math" panose="02040503050406030204" pitchFamily="18" charset="0"/>
                                  <a:ea typeface="Cambria Math" panose="02040503050406030204" pitchFamily="18" charset="0"/>
                                </a:rPr>
                                <m:t> </m:t>
                              </m:r>
                              <m:d>
                                <m:dPr>
                                  <m:ctrlPr>
                                    <a:rPr lang="en-US" sz="2400" i="1">
                                      <a:solidFill>
                                        <a:srgbClr val="FF0000"/>
                                      </a:solidFill>
                                      <a:latin typeface="Cambria Math" panose="02040503050406030204" pitchFamily="18" charset="0"/>
                                      <a:ea typeface="Cambria Math" panose="02040503050406030204" pitchFamily="18" charset="0"/>
                                    </a:rPr>
                                  </m:ctrlPr>
                                </m:dPr>
                                <m:e>
                                  <m:r>
                                    <a:rPr lang="en-US" sz="2400" b="0" i="1" smtClean="0">
                                      <a:solidFill>
                                        <a:srgbClr val="FF0000"/>
                                      </a:solidFill>
                                      <a:latin typeface="Cambria Math" panose="02040503050406030204" pitchFamily="18" charset="0"/>
                                      <a:ea typeface="Cambria Math" panose="02040503050406030204" pitchFamily="18" charset="0"/>
                                    </a:rPr>
                                    <m:t>𝑟𝑒𝑎𝑐𝑡𝑎𝑛𝑡</m:t>
                                  </m:r>
                                  <m:r>
                                    <a:rPr lang="en-US" sz="2400" i="1">
                                      <a:solidFill>
                                        <a:srgbClr val="FF0000"/>
                                      </a:solidFill>
                                      <a:latin typeface="Cambria Math" panose="02040503050406030204" pitchFamily="18" charset="0"/>
                                      <a:ea typeface="Cambria Math" panose="02040503050406030204" pitchFamily="18" charset="0"/>
                                    </a:rPr>
                                    <m:t>𝑠</m:t>
                                  </m:r>
                                </m:e>
                              </m:d>
                            </m:e>
                          </m:nary>
                        </m:e>
                      </m:nary>
                    </m:oMath>
                  </m:oMathPara>
                </a14:m>
                <a:endParaRPr lang="ar-SA" sz="2400" dirty="0">
                  <a:solidFill>
                    <a:srgbClr val="FF0000"/>
                  </a:solidFill>
                </a:endParaRPr>
              </a:p>
            </p:txBody>
          </p:sp>
        </mc:Choice>
        <mc:Fallback xmlns="">
          <p:sp>
            <p:nvSpPr>
              <p:cNvPr id="4" name="TextBox 3">
                <a:extLst>
                  <a:ext uri="{FF2B5EF4-FFF2-40B4-BE49-F238E27FC236}">
                    <a16:creationId xmlns:a16="http://schemas.microsoft.com/office/drawing/2014/main" id="{4520EB4A-AB5D-4D41-AC88-A92E606829E1}"/>
                  </a:ext>
                </a:extLst>
              </p:cNvPr>
              <p:cNvSpPr txBox="1">
                <a:spLocks noRot="1" noChangeAspect="1" noMove="1" noResize="1" noEditPoints="1" noAdjustHandles="1" noChangeArrowheads="1" noChangeShapeType="1" noTextEdit="1"/>
              </p:cNvSpPr>
              <p:nvPr/>
            </p:nvSpPr>
            <p:spPr>
              <a:xfrm>
                <a:off x="1657489" y="3051586"/>
                <a:ext cx="9209829" cy="894347"/>
              </a:xfrm>
              <a:prstGeom prst="rect">
                <a:avLst/>
              </a:prstGeom>
              <a:blipFill>
                <a:blip r:embed="rId2"/>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BE7D284-A1A4-4D65-9062-1B9DBCDE2B9D}"/>
                  </a:ext>
                </a:extLst>
              </p:cNvPr>
              <p:cNvSpPr txBox="1"/>
              <p:nvPr/>
            </p:nvSpPr>
            <p:spPr>
              <a:xfrm>
                <a:off x="4434326" y="4390637"/>
                <a:ext cx="3323346" cy="584775"/>
              </a:xfrm>
              <a:prstGeom prst="rect">
                <a:avLst/>
              </a:prstGeom>
              <a:noFill/>
            </p:spPr>
            <p:txBody>
              <a:bodyPr wrap="none" rtlCol="1">
                <a:spAutoFit/>
              </a:bodyPr>
              <a:lstStyle/>
              <a:p>
                <a:r>
                  <a:rPr lang="en-US" sz="3200" dirty="0"/>
                  <a:t>aA + </a:t>
                </a:r>
                <a:r>
                  <a:rPr lang="en-US" sz="3200" dirty="0" err="1"/>
                  <a:t>bB</a:t>
                </a:r>
                <a:r>
                  <a:rPr lang="en-US" sz="3200" dirty="0"/>
                  <a:t>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 </m:t>
                    </m:r>
                  </m:oMath>
                </a14:m>
                <a:r>
                  <a:rPr lang="en-US" sz="3200" dirty="0" err="1"/>
                  <a:t>cC</a:t>
                </a:r>
                <a:r>
                  <a:rPr lang="en-US" sz="3200" dirty="0"/>
                  <a:t> + </a:t>
                </a:r>
                <a:r>
                  <a:rPr lang="en-US" sz="3200" dirty="0" err="1"/>
                  <a:t>dD</a:t>
                </a:r>
                <a:endParaRPr lang="ar-SA" sz="3200" dirty="0"/>
              </a:p>
            </p:txBody>
          </p:sp>
        </mc:Choice>
        <mc:Fallback xmlns="">
          <p:sp>
            <p:nvSpPr>
              <p:cNvPr id="5" name="TextBox 4">
                <a:extLst>
                  <a:ext uri="{FF2B5EF4-FFF2-40B4-BE49-F238E27FC236}">
                    <a16:creationId xmlns:a16="http://schemas.microsoft.com/office/drawing/2014/main" id="{BBE7D284-A1A4-4D65-9062-1B9DBCDE2B9D}"/>
                  </a:ext>
                </a:extLst>
              </p:cNvPr>
              <p:cNvSpPr txBox="1">
                <a:spLocks noRot="1" noChangeAspect="1" noMove="1" noResize="1" noEditPoints="1" noAdjustHandles="1" noChangeArrowheads="1" noChangeShapeType="1" noTextEdit="1"/>
              </p:cNvSpPr>
              <p:nvPr/>
            </p:nvSpPr>
            <p:spPr>
              <a:xfrm>
                <a:off x="4434326" y="4390637"/>
                <a:ext cx="3323346" cy="584775"/>
              </a:xfrm>
              <a:prstGeom prst="rect">
                <a:avLst/>
              </a:prstGeom>
              <a:blipFill>
                <a:blip r:embed="rId3"/>
                <a:stretch>
                  <a:fillRect l="-4579" t="-12500" r="-3663" b="-34375"/>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626DE4B-1459-4354-8941-37C3586C2150}"/>
                  </a:ext>
                </a:extLst>
              </p:cNvPr>
              <p:cNvSpPr/>
              <p:nvPr/>
            </p:nvSpPr>
            <p:spPr>
              <a:xfrm>
                <a:off x="846881" y="5337532"/>
                <a:ext cx="10498237" cy="50917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ar-SA" sz="2400" i="1" smtClean="0">
                          <a:solidFill>
                            <a:srgbClr val="0070C0"/>
                          </a:solidFill>
                          <a:latin typeface="Cambria Math" panose="02040503050406030204" pitchFamily="18" charset="0"/>
                          <a:ea typeface="Cambria Math" panose="02040503050406030204" pitchFamily="18" charset="0"/>
                        </a:rPr>
                        <m:t>∆</m:t>
                      </m:r>
                      <m:sSubSup>
                        <m:sSubSupPr>
                          <m:ctrlPr>
                            <a:rPr lang="ar-SA" sz="2400" i="1">
                              <a:solidFill>
                                <a:srgbClr val="0070C0"/>
                              </a:solidFill>
                              <a:latin typeface="Cambria Math" panose="02040503050406030204" pitchFamily="18" charset="0"/>
                              <a:ea typeface="Cambria Math" panose="02040503050406030204" pitchFamily="18" charset="0"/>
                            </a:rPr>
                          </m:ctrlPr>
                        </m:sSubSupPr>
                        <m:e>
                          <m:r>
                            <a:rPr lang="en-US" sz="2400" i="1">
                              <a:solidFill>
                                <a:srgbClr val="0070C0"/>
                              </a:solidFill>
                              <a:latin typeface="Cambria Math" panose="02040503050406030204" pitchFamily="18" charset="0"/>
                              <a:ea typeface="Cambria Math" panose="02040503050406030204" pitchFamily="18" charset="0"/>
                            </a:rPr>
                            <m:t>𝑆</m:t>
                          </m:r>
                        </m:e>
                        <m:sub>
                          <m:r>
                            <a:rPr lang="en-US" sz="2400" i="1">
                              <a:solidFill>
                                <a:srgbClr val="0070C0"/>
                              </a:solidFill>
                              <a:latin typeface="Cambria Math" panose="02040503050406030204" pitchFamily="18" charset="0"/>
                              <a:ea typeface="Cambria Math" panose="02040503050406030204" pitchFamily="18" charset="0"/>
                            </a:rPr>
                            <m:t>298</m:t>
                          </m:r>
                        </m:sub>
                        <m:sup>
                          <m:r>
                            <a:rPr lang="ar-SA" sz="2400" i="1">
                              <a:solidFill>
                                <a:srgbClr val="0070C0"/>
                              </a:solidFill>
                              <a:latin typeface="Cambria Math" panose="02040503050406030204" pitchFamily="18" charset="0"/>
                              <a:ea typeface="Cambria Math" panose="02040503050406030204" pitchFamily="18" charset="0"/>
                            </a:rPr>
                            <m:t>°</m:t>
                          </m:r>
                        </m:sup>
                      </m:sSubSup>
                      <m:d>
                        <m:dPr>
                          <m:ctrlPr>
                            <a:rPr lang="en-US" sz="2400" i="1">
                              <a:solidFill>
                                <a:srgbClr val="0070C0"/>
                              </a:solidFill>
                              <a:latin typeface="Cambria Math" panose="02040503050406030204" pitchFamily="18" charset="0"/>
                              <a:ea typeface="Cambria Math" panose="02040503050406030204" pitchFamily="18" charset="0"/>
                            </a:rPr>
                          </m:ctrlPr>
                        </m:dPr>
                        <m:e>
                          <m:r>
                            <a:rPr lang="en-US" sz="2400" i="1">
                              <a:solidFill>
                                <a:srgbClr val="0070C0"/>
                              </a:solidFill>
                              <a:latin typeface="Cambria Math" panose="02040503050406030204" pitchFamily="18" charset="0"/>
                              <a:ea typeface="Cambria Math" panose="02040503050406030204" pitchFamily="18" charset="0"/>
                            </a:rPr>
                            <m:t>𝑟𝑒𝑎𝑐𝑡𝑖𝑜𝑛</m:t>
                          </m:r>
                        </m:e>
                      </m:d>
                      <m:r>
                        <a:rPr lang="en-US" sz="2400" i="1">
                          <a:solidFill>
                            <a:srgbClr val="0070C0"/>
                          </a:solidFill>
                          <a:latin typeface="Cambria Math" panose="02040503050406030204" pitchFamily="18" charset="0"/>
                          <a:ea typeface="Cambria Math" panose="02040503050406030204" pitchFamily="18" charset="0"/>
                        </a:rPr>
                        <m:t>=</m:t>
                      </m:r>
                      <m:d>
                        <m:dPr>
                          <m:begChr m:val="["/>
                          <m:endChr m:val="]"/>
                          <m:ctrlPr>
                            <a:rPr lang="en-US" sz="2400" b="0" i="1" smtClean="0">
                              <a:solidFill>
                                <a:srgbClr val="0070C0"/>
                              </a:solidFill>
                              <a:latin typeface="Cambria Math" panose="02040503050406030204" pitchFamily="18" charset="0"/>
                              <a:ea typeface="Cambria Math" panose="02040503050406030204" pitchFamily="18" charset="0"/>
                            </a:rPr>
                          </m:ctrlPr>
                        </m:dPr>
                        <m:e>
                          <m:r>
                            <a:rPr lang="en-US" sz="2400" b="0" i="1" smtClean="0">
                              <a:solidFill>
                                <a:srgbClr val="0070C0"/>
                              </a:solidFill>
                              <a:latin typeface="Cambria Math" panose="02040503050406030204" pitchFamily="18" charset="0"/>
                              <a:ea typeface="Cambria Math" panose="02040503050406030204" pitchFamily="18" charset="0"/>
                            </a:rPr>
                            <m:t>𝑐</m:t>
                          </m:r>
                          <m:r>
                            <a:rPr lang="ar-SA" sz="2400" b="0" i="1" smtClean="0">
                              <a:solidFill>
                                <a:srgbClr val="0070C0"/>
                              </a:solidFill>
                              <a:latin typeface="Cambria Math" panose="02040503050406030204" pitchFamily="18" charset="0"/>
                              <a:ea typeface="Cambria Math" panose="02040503050406030204" pitchFamily="18" charset="0"/>
                            </a:rPr>
                            <m:t> </m:t>
                          </m:r>
                          <m:r>
                            <a:rPr lang="ar-SA" sz="2400" i="1">
                              <a:solidFill>
                                <a:srgbClr val="0070C0"/>
                              </a:solidFill>
                              <a:latin typeface="Cambria Math" panose="02040503050406030204" pitchFamily="18" charset="0"/>
                              <a:ea typeface="Cambria Math" panose="02040503050406030204" pitchFamily="18" charset="0"/>
                            </a:rPr>
                            <m:t>∆</m:t>
                          </m:r>
                          <m:sSubSup>
                            <m:sSubSupPr>
                              <m:ctrlPr>
                                <a:rPr lang="ar-SA" sz="2400" i="1">
                                  <a:solidFill>
                                    <a:srgbClr val="0070C0"/>
                                  </a:solidFill>
                                  <a:latin typeface="Cambria Math" panose="02040503050406030204" pitchFamily="18" charset="0"/>
                                  <a:ea typeface="Cambria Math" panose="02040503050406030204" pitchFamily="18" charset="0"/>
                                </a:rPr>
                              </m:ctrlPr>
                            </m:sSubSupPr>
                            <m:e>
                              <m:r>
                                <a:rPr lang="en-US" sz="2400" i="1">
                                  <a:solidFill>
                                    <a:srgbClr val="0070C0"/>
                                  </a:solidFill>
                                  <a:latin typeface="Cambria Math" panose="02040503050406030204" pitchFamily="18" charset="0"/>
                                  <a:ea typeface="Cambria Math" panose="02040503050406030204" pitchFamily="18" charset="0"/>
                                </a:rPr>
                                <m:t>𝑆</m:t>
                              </m:r>
                            </m:e>
                            <m:sub>
                              <m:r>
                                <a:rPr lang="en-US" sz="2400" i="1">
                                  <a:solidFill>
                                    <a:srgbClr val="0070C0"/>
                                  </a:solidFill>
                                  <a:latin typeface="Cambria Math" panose="02040503050406030204" pitchFamily="18" charset="0"/>
                                  <a:ea typeface="Cambria Math" panose="02040503050406030204" pitchFamily="18" charset="0"/>
                                </a:rPr>
                                <m:t>298</m:t>
                              </m:r>
                            </m:sub>
                            <m:sup>
                              <m:r>
                                <a:rPr lang="ar-SA" sz="2400" i="1">
                                  <a:solidFill>
                                    <a:srgbClr val="0070C0"/>
                                  </a:solidFill>
                                  <a:latin typeface="Cambria Math" panose="02040503050406030204" pitchFamily="18" charset="0"/>
                                  <a:ea typeface="Cambria Math" panose="02040503050406030204" pitchFamily="18" charset="0"/>
                                </a:rPr>
                                <m:t>°</m:t>
                              </m:r>
                            </m:sup>
                          </m:sSubSup>
                          <m:r>
                            <a:rPr lang="en-US" sz="2400" b="0" i="0" smtClean="0">
                              <a:solidFill>
                                <a:srgbClr val="0070C0"/>
                              </a:solidFill>
                              <a:latin typeface="Cambria Math" panose="02040503050406030204" pitchFamily="18" charset="0"/>
                              <a:ea typeface="Cambria Math" panose="02040503050406030204" pitchFamily="18" charset="0"/>
                            </a:rPr>
                            <m:t> </m:t>
                          </m:r>
                          <m:d>
                            <m:dPr>
                              <m:ctrlPr>
                                <a:rPr lang="en-US" sz="2400" b="0" i="1" smtClean="0">
                                  <a:solidFill>
                                    <a:srgbClr val="0070C0"/>
                                  </a:solidFill>
                                  <a:latin typeface="Cambria Math" panose="02040503050406030204" pitchFamily="18" charset="0"/>
                                  <a:ea typeface="Cambria Math" panose="02040503050406030204" pitchFamily="18" charset="0"/>
                                </a:rPr>
                              </m:ctrlPr>
                            </m:dPr>
                            <m:e>
                              <m:r>
                                <m:rPr>
                                  <m:sty m:val="p"/>
                                </m:rPr>
                                <a:rPr lang="en-US" sz="2400" b="0" i="0" smtClean="0">
                                  <a:solidFill>
                                    <a:srgbClr val="0070C0"/>
                                  </a:solidFill>
                                  <a:latin typeface="Cambria Math" panose="02040503050406030204" pitchFamily="18" charset="0"/>
                                  <a:ea typeface="Cambria Math" panose="02040503050406030204" pitchFamily="18" charset="0"/>
                                </a:rPr>
                                <m:t>C</m:t>
                              </m:r>
                            </m:e>
                          </m:d>
                          <m:r>
                            <a:rPr lang="en-US" sz="2400" b="0" i="0" smtClean="0">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𝑑</m:t>
                          </m:r>
                          <m:r>
                            <a:rPr lang="en-US" sz="2400" b="0" i="1" smtClean="0">
                              <a:solidFill>
                                <a:srgbClr val="0070C0"/>
                              </a:solidFill>
                              <a:latin typeface="Cambria Math" panose="02040503050406030204" pitchFamily="18" charset="0"/>
                              <a:ea typeface="Cambria Math" panose="02040503050406030204" pitchFamily="18" charset="0"/>
                            </a:rPr>
                            <m:t> ∆</m:t>
                          </m:r>
                          <m:sSubSup>
                            <m:sSubSupPr>
                              <m:ctrlPr>
                                <a:rPr lang="ar-SA" sz="2400" i="1">
                                  <a:solidFill>
                                    <a:srgbClr val="0070C0"/>
                                  </a:solidFill>
                                  <a:latin typeface="Cambria Math" panose="02040503050406030204" pitchFamily="18" charset="0"/>
                                  <a:ea typeface="Cambria Math" panose="02040503050406030204" pitchFamily="18" charset="0"/>
                                </a:rPr>
                              </m:ctrlPr>
                            </m:sSubSupPr>
                            <m:e>
                              <m:r>
                                <a:rPr lang="en-US" sz="2400" i="1">
                                  <a:solidFill>
                                    <a:srgbClr val="0070C0"/>
                                  </a:solidFill>
                                  <a:latin typeface="Cambria Math" panose="02040503050406030204" pitchFamily="18" charset="0"/>
                                  <a:ea typeface="Cambria Math" panose="02040503050406030204" pitchFamily="18" charset="0"/>
                                </a:rPr>
                                <m:t>𝑆</m:t>
                              </m:r>
                            </m:e>
                            <m:sub>
                              <m:r>
                                <a:rPr lang="en-US" sz="2400" i="1">
                                  <a:solidFill>
                                    <a:srgbClr val="0070C0"/>
                                  </a:solidFill>
                                  <a:latin typeface="Cambria Math" panose="02040503050406030204" pitchFamily="18" charset="0"/>
                                  <a:ea typeface="Cambria Math" panose="02040503050406030204" pitchFamily="18" charset="0"/>
                                </a:rPr>
                                <m:t>298</m:t>
                              </m:r>
                            </m:sub>
                            <m:sup>
                              <m:r>
                                <a:rPr lang="ar-SA" sz="2400" i="1">
                                  <a:solidFill>
                                    <a:srgbClr val="0070C0"/>
                                  </a:solidFill>
                                  <a:latin typeface="Cambria Math" panose="02040503050406030204" pitchFamily="18" charset="0"/>
                                  <a:ea typeface="Cambria Math" panose="02040503050406030204" pitchFamily="18" charset="0"/>
                                </a:rPr>
                                <m:t>°</m:t>
                              </m:r>
                            </m:sup>
                          </m:sSubSup>
                          <m:r>
                            <a:rPr lang="en-US" sz="2400">
                              <a:solidFill>
                                <a:srgbClr val="0070C0"/>
                              </a:solidFill>
                              <a:latin typeface="Cambria Math" panose="02040503050406030204" pitchFamily="18" charset="0"/>
                              <a:ea typeface="Cambria Math" panose="02040503050406030204" pitchFamily="18" charset="0"/>
                            </a:rPr>
                            <m:t> </m:t>
                          </m:r>
                          <m:d>
                            <m:dPr>
                              <m:ctrlPr>
                                <a:rPr lang="en-US" sz="2400" i="1">
                                  <a:solidFill>
                                    <a:srgbClr val="0070C0"/>
                                  </a:solidFill>
                                  <a:latin typeface="Cambria Math" panose="02040503050406030204" pitchFamily="18" charset="0"/>
                                  <a:ea typeface="Cambria Math" panose="02040503050406030204" pitchFamily="18" charset="0"/>
                                </a:rPr>
                              </m:ctrlPr>
                            </m:dPr>
                            <m:e>
                              <m:r>
                                <m:rPr>
                                  <m:sty m:val="p"/>
                                </m:rPr>
                                <a:rPr lang="en-US" sz="2400" b="0" i="0" smtClean="0">
                                  <a:solidFill>
                                    <a:srgbClr val="0070C0"/>
                                  </a:solidFill>
                                  <a:latin typeface="Cambria Math" panose="02040503050406030204" pitchFamily="18" charset="0"/>
                                  <a:ea typeface="Cambria Math" panose="02040503050406030204" pitchFamily="18" charset="0"/>
                                </a:rPr>
                                <m:t>D</m:t>
                              </m:r>
                            </m:e>
                          </m:d>
                        </m:e>
                      </m:d>
                      <m:r>
                        <a:rPr lang="en-US" sz="2400" b="0" i="1" smtClean="0">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𝑎</m:t>
                      </m:r>
                      <m:r>
                        <a:rPr lang="en-US" sz="2400" b="0" i="1" smtClean="0">
                          <a:solidFill>
                            <a:srgbClr val="0070C0"/>
                          </a:solidFill>
                          <a:latin typeface="Cambria Math" panose="02040503050406030204" pitchFamily="18" charset="0"/>
                          <a:ea typeface="Cambria Math" panose="02040503050406030204" pitchFamily="18" charset="0"/>
                        </a:rPr>
                        <m:t> ∆</m:t>
                      </m:r>
                      <m:sSubSup>
                        <m:sSubSupPr>
                          <m:ctrlPr>
                            <a:rPr lang="ar-SA" sz="2400" i="1">
                              <a:solidFill>
                                <a:srgbClr val="0070C0"/>
                              </a:solidFill>
                              <a:latin typeface="Cambria Math" panose="02040503050406030204" pitchFamily="18" charset="0"/>
                              <a:ea typeface="Cambria Math" panose="02040503050406030204" pitchFamily="18" charset="0"/>
                            </a:rPr>
                          </m:ctrlPr>
                        </m:sSubSupPr>
                        <m:e>
                          <m:r>
                            <a:rPr lang="en-US" sz="2400" i="1">
                              <a:solidFill>
                                <a:srgbClr val="0070C0"/>
                              </a:solidFill>
                              <a:latin typeface="Cambria Math" panose="02040503050406030204" pitchFamily="18" charset="0"/>
                              <a:ea typeface="Cambria Math" panose="02040503050406030204" pitchFamily="18" charset="0"/>
                            </a:rPr>
                            <m:t>𝑆</m:t>
                          </m:r>
                        </m:e>
                        <m:sub>
                          <m:r>
                            <a:rPr lang="en-US" sz="2400" i="1">
                              <a:solidFill>
                                <a:srgbClr val="0070C0"/>
                              </a:solidFill>
                              <a:latin typeface="Cambria Math" panose="02040503050406030204" pitchFamily="18" charset="0"/>
                              <a:ea typeface="Cambria Math" panose="02040503050406030204" pitchFamily="18" charset="0"/>
                            </a:rPr>
                            <m:t>298</m:t>
                          </m:r>
                        </m:sub>
                        <m:sup>
                          <m:r>
                            <a:rPr lang="ar-SA" sz="2400" i="1">
                              <a:solidFill>
                                <a:srgbClr val="0070C0"/>
                              </a:solidFill>
                              <a:latin typeface="Cambria Math" panose="02040503050406030204" pitchFamily="18" charset="0"/>
                              <a:ea typeface="Cambria Math" panose="02040503050406030204" pitchFamily="18" charset="0"/>
                            </a:rPr>
                            <m:t>°</m:t>
                          </m:r>
                        </m:sup>
                      </m:sSubSup>
                      <m:r>
                        <a:rPr lang="en-US" sz="2400">
                          <a:solidFill>
                            <a:srgbClr val="0070C0"/>
                          </a:solidFill>
                          <a:latin typeface="Cambria Math" panose="02040503050406030204" pitchFamily="18" charset="0"/>
                          <a:ea typeface="Cambria Math" panose="02040503050406030204" pitchFamily="18" charset="0"/>
                        </a:rPr>
                        <m:t> </m:t>
                      </m:r>
                      <m:d>
                        <m:dPr>
                          <m:ctrlPr>
                            <a:rPr lang="en-US" sz="2400" i="1">
                              <a:solidFill>
                                <a:srgbClr val="0070C0"/>
                              </a:solidFill>
                              <a:latin typeface="Cambria Math" panose="02040503050406030204" pitchFamily="18" charset="0"/>
                              <a:ea typeface="Cambria Math" panose="02040503050406030204" pitchFamily="18" charset="0"/>
                            </a:rPr>
                          </m:ctrlPr>
                        </m:dPr>
                        <m:e>
                          <m:r>
                            <m:rPr>
                              <m:sty m:val="p"/>
                            </m:rPr>
                            <a:rPr lang="en-US" sz="2400" b="0" i="0" smtClean="0">
                              <a:solidFill>
                                <a:srgbClr val="0070C0"/>
                              </a:solidFill>
                              <a:latin typeface="Cambria Math" panose="02040503050406030204" pitchFamily="18" charset="0"/>
                              <a:ea typeface="Cambria Math" panose="02040503050406030204" pitchFamily="18" charset="0"/>
                            </a:rPr>
                            <m:t>A</m:t>
                          </m:r>
                        </m:e>
                      </m:d>
                      <m:r>
                        <a:rPr lang="en-US" sz="2400" b="0" i="1" smtClean="0">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𝑏</m:t>
                      </m:r>
                      <m:r>
                        <a:rPr lang="ar-SA" sz="2400" i="1">
                          <a:solidFill>
                            <a:srgbClr val="0070C0"/>
                          </a:solidFill>
                          <a:latin typeface="Cambria Math" panose="02040503050406030204" pitchFamily="18" charset="0"/>
                          <a:ea typeface="Cambria Math" panose="02040503050406030204" pitchFamily="18" charset="0"/>
                        </a:rPr>
                        <m:t> ∆</m:t>
                      </m:r>
                      <m:sSubSup>
                        <m:sSubSupPr>
                          <m:ctrlPr>
                            <a:rPr lang="ar-SA" sz="2400" i="1">
                              <a:solidFill>
                                <a:srgbClr val="0070C0"/>
                              </a:solidFill>
                              <a:latin typeface="Cambria Math" panose="02040503050406030204" pitchFamily="18" charset="0"/>
                              <a:ea typeface="Cambria Math" panose="02040503050406030204" pitchFamily="18" charset="0"/>
                            </a:rPr>
                          </m:ctrlPr>
                        </m:sSubSupPr>
                        <m:e>
                          <m:r>
                            <a:rPr lang="en-US" sz="2400" i="1">
                              <a:solidFill>
                                <a:srgbClr val="0070C0"/>
                              </a:solidFill>
                              <a:latin typeface="Cambria Math" panose="02040503050406030204" pitchFamily="18" charset="0"/>
                              <a:ea typeface="Cambria Math" panose="02040503050406030204" pitchFamily="18" charset="0"/>
                            </a:rPr>
                            <m:t>𝑆</m:t>
                          </m:r>
                        </m:e>
                        <m:sub>
                          <m:r>
                            <a:rPr lang="en-US" sz="2400" i="1">
                              <a:solidFill>
                                <a:srgbClr val="0070C0"/>
                              </a:solidFill>
                              <a:latin typeface="Cambria Math" panose="02040503050406030204" pitchFamily="18" charset="0"/>
                              <a:ea typeface="Cambria Math" panose="02040503050406030204" pitchFamily="18" charset="0"/>
                            </a:rPr>
                            <m:t>298</m:t>
                          </m:r>
                        </m:sub>
                        <m:sup>
                          <m:r>
                            <a:rPr lang="ar-SA" sz="2400" i="1">
                              <a:solidFill>
                                <a:srgbClr val="0070C0"/>
                              </a:solidFill>
                              <a:latin typeface="Cambria Math" panose="02040503050406030204" pitchFamily="18" charset="0"/>
                              <a:ea typeface="Cambria Math" panose="02040503050406030204" pitchFamily="18" charset="0"/>
                            </a:rPr>
                            <m:t>°</m:t>
                          </m:r>
                        </m:sup>
                      </m:sSubSup>
                      <m:r>
                        <a:rPr lang="en-US" sz="2400">
                          <a:solidFill>
                            <a:srgbClr val="0070C0"/>
                          </a:solidFill>
                          <a:latin typeface="Cambria Math" panose="02040503050406030204" pitchFamily="18" charset="0"/>
                          <a:ea typeface="Cambria Math" panose="02040503050406030204" pitchFamily="18" charset="0"/>
                        </a:rPr>
                        <m:t> </m:t>
                      </m:r>
                      <m:d>
                        <m:dPr>
                          <m:ctrlPr>
                            <a:rPr lang="en-US" sz="2400" i="1">
                              <a:solidFill>
                                <a:srgbClr val="0070C0"/>
                              </a:solidFill>
                              <a:latin typeface="Cambria Math" panose="02040503050406030204" pitchFamily="18" charset="0"/>
                              <a:ea typeface="Cambria Math" panose="02040503050406030204" pitchFamily="18" charset="0"/>
                            </a:rPr>
                          </m:ctrlPr>
                        </m:dPr>
                        <m:e>
                          <m:r>
                            <m:rPr>
                              <m:sty m:val="p"/>
                            </m:rPr>
                            <a:rPr lang="en-US" sz="2400" b="0" i="0" smtClean="0">
                              <a:solidFill>
                                <a:srgbClr val="0070C0"/>
                              </a:solidFill>
                              <a:latin typeface="Cambria Math" panose="02040503050406030204" pitchFamily="18" charset="0"/>
                              <a:ea typeface="Cambria Math" panose="02040503050406030204" pitchFamily="18" charset="0"/>
                            </a:rPr>
                            <m:t>B</m:t>
                          </m:r>
                        </m:e>
                      </m:d>
                      <m:r>
                        <a:rPr lang="en-US" sz="2400" b="0" i="1" smtClean="0">
                          <a:solidFill>
                            <a:srgbClr val="0070C0"/>
                          </a:solidFill>
                          <a:latin typeface="Cambria Math" panose="02040503050406030204" pitchFamily="18" charset="0"/>
                          <a:ea typeface="Cambria Math" panose="02040503050406030204" pitchFamily="18" charset="0"/>
                        </a:rPr>
                        <m:t>]</m:t>
                      </m:r>
                    </m:oMath>
                  </m:oMathPara>
                </a14:m>
                <a:endParaRPr lang="ar-SA" sz="2400" dirty="0">
                  <a:solidFill>
                    <a:srgbClr val="0070C0"/>
                  </a:solidFill>
                </a:endParaRPr>
              </a:p>
            </p:txBody>
          </p:sp>
        </mc:Choice>
        <mc:Fallback xmlns="">
          <p:sp>
            <p:nvSpPr>
              <p:cNvPr id="6" name="Rectangle 5">
                <a:extLst>
                  <a:ext uri="{FF2B5EF4-FFF2-40B4-BE49-F238E27FC236}">
                    <a16:creationId xmlns:a16="http://schemas.microsoft.com/office/drawing/2014/main" id="{3626DE4B-1459-4354-8941-37C3586C2150}"/>
                  </a:ext>
                </a:extLst>
              </p:cNvPr>
              <p:cNvSpPr>
                <a:spLocks noRot="1" noChangeAspect="1" noMove="1" noResize="1" noEditPoints="1" noAdjustHandles="1" noChangeArrowheads="1" noChangeShapeType="1" noTextEdit="1"/>
              </p:cNvSpPr>
              <p:nvPr/>
            </p:nvSpPr>
            <p:spPr>
              <a:xfrm>
                <a:off x="846881" y="5337532"/>
                <a:ext cx="10498237" cy="509178"/>
              </a:xfrm>
              <a:prstGeom prst="rect">
                <a:avLst/>
              </a:prstGeom>
              <a:blipFill>
                <a:blip r:embed="rId4"/>
                <a:stretch>
                  <a:fillRect/>
                </a:stretch>
              </a:blipFill>
            </p:spPr>
            <p:txBody>
              <a:bodyPr/>
              <a:lstStyle/>
              <a:p>
                <a:r>
                  <a:rPr lang="ar-SA">
                    <a:noFill/>
                  </a:rPr>
                  <a:t> </a:t>
                </a:r>
              </a:p>
            </p:txBody>
          </p:sp>
        </mc:Fallback>
      </mc:AlternateContent>
    </p:spTree>
    <p:extLst>
      <p:ext uri="{BB962C8B-B14F-4D97-AF65-F5344CB8AC3E}">
        <p14:creationId xmlns:p14="http://schemas.microsoft.com/office/powerpoint/2010/main" val="11363327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D0E7A8-7615-4014-988B-BE395B91AA79}"/>
              </a:ext>
            </a:extLst>
          </p:cNvPr>
          <p:cNvSpPr txBox="1"/>
          <p:nvPr/>
        </p:nvSpPr>
        <p:spPr>
          <a:xfrm>
            <a:off x="1196622" y="564444"/>
            <a:ext cx="8580619" cy="584775"/>
          </a:xfrm>
          <a:prstGeom prst="rect">
            <a:avLst/>
          </a:prstGeom>
          <a:noFill/>
        </p:spPr>
        <p:txBody>
          <a:bodyPr wrap="none" rtlCol="1">
            <a:spAutoFit/>
          </a:bodyPr>
          <a:lstStyle/>
          <a:p>
            <a:r>
              <a:rPr lang="en-GB" sz="3200" dirty="0">
                <a:solidFill>
                  <a:srgbClr val="FF0000"/>
                </a:solidFill>
              </a:rPr>
              <a:t>Effect of Temperature on Entropy </a:t>
            </a:r>
            <a:r>
              <a:rPr lang="en-US" sz="3200" dirty="0">
                <a:solidFill>
                  <a:srgbClr val="FF0000"/>
                </a:solidFill>
              </a:rPr>
              <a:t>(Kirchhoff’s Law)</a:t>
            </a:r>
          </a:p>
        </p:txBody>
      </p:sp>
      <p:sp>
        <p:nvSpPr>
          <p:cNvPr id="3" name="Rectangle 2">
            <a:extLst>
              <a:ext uri="{FF2B5EF4-FFF2-40B4-BE49-F238E27FC236}">
                <a16:creationId xmlns:a16="http://schemas.microsoft.com/office/drawing/2014/main" id="{70D8CB0F-2D94-4BA4-A69A-DF67B065A861}"/>
              </a:ext>
            </a:extLst>
          </p:cNvPr>
          <p:cNvSpPr/>
          <p:nvPr/>
        </p:nvSpPr>
        <p:spPr>
          <a:xfrm>
            <a:off x="1196622" y="1359564"/>
            <a:ext cx="10182578" cy="1140697"/>
          </a:xfrm>
          <a:prstGeom prst="rect">
            <a:avLst/>
          </a:prstGeom>
        </p:spPr>
        <p:txBody>
          <a:bodyPr wrap="square">
            <a:spAutoFit/>
          </a:bodyPr>
          <a:lstStyle/>
          <a:p>
            <a:pPr>
              <a:lnSpc>
                <a:spcPct val="150000"/>
              </a:lnSpc>
            </a:pPr>
            <a:r>
              <a:rPr lang="en-GB" sz="2400" dirty="0"/>
              <a:t>In the same way as with enthalpy, </a:t>
            </a:r>
            <a:r>
              <a:rPr lang="en-US" sz="2400" dirty="0"/>
              <a:t>the entropy changes when the temperature is changed</a:t>
            </a:r>
            <a:endParaRPr lang="ar-SA" sz="2400" dirty="0"/>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1CF1B368-3B3D-4EA5-9F90-75CDDDC9556E}"/>
                  </a:ext>
                </a:extLst>
              </p:cNvPr>
              <p:cNvSpPr/>
              <p:nvPr/>
            </p:nvSpPr>
            <p:spPr>
              <a:xfrm>
                <a:off x="4345288" y="1929912"/>
                <a:ext cx="3347327" cy="1220142"/>
              </a:xfrm>
              <a:prstGeom prst="rect">
                <a:avLst/>
              </a:prstGeom>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n-GB" sz="2400" i="1" smtClean="0">
                          <a:solidFill>
                            <a:srgbClr val="FF0000"/>
                          </a:solidFill>
                          <a:latin typeface="Cambria Math" panose="02040503050406030204" pitchFamily="18" charset="0"/>
                          <a:ea typeface="Cambria Math" panose="02040503050406030204" pitchFamily="18" charset="0"/>
                        </a:rPr>
                        <m:t>∆</m:t>
                      </m:r>
                      <m:sSub>
                        <m:sSubPr>
                          <m:ctrlPr>
                            <a:rPr lang="en-GB" sz="2400" i="1">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𝑆</m:t>
                          </m:r>
                        </m:e>
                        <m:sub>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2</m:t>
                              </m:r>
                            </m:sub>
                          </m:sSub>
                        </m:sub>
                      </m:sSub>
                      <m:r>
                        <a:rPr lang="en-US" sz="2400" i="1">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𝑆</m:t>
                          </m:r>
                        </m:e>
                        <m:sub>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1</m:t>
                              </m:r>
                            </m:sub>
                          </m:sSub>
                        </m:sub>
                      </m:sSub>
                      <m:r>
                        <a:rPr lang="en-US" sz="2400" i="1">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𝐶</m:t>
                          </m:r>
                        </m:e>
                        <m:sub>
                          <m:r>
                            <a:rPr lang="en-US" sz="2400" i="1">
                              <a:solidFill>
                                <a:srgbClr val="FF0000"/>
                              </a:solidFill>
                              <a:latin typeface="Cambria Math" panose="02040503050406030204" pitchFamily="18" charset="0"/>
                              <a:ea typeface="Cambria Math" panose="02040503050406030204" pitchFamily="18" charset="0"/>
                            </a:rPr>
                            <m:t>𝑃</m:t>
                          </m:r>
                        </m:sub>
                      </m:sSub>
                      <m:func>
                        <m:funcPr>
                          <m:ctrlPr>
                            <a:rPr lang="en-US" sz="2400" i="1" smtClean="0">
                              <a:solidFill>
                                <a:srgbClr val="FF0000"/>
                              </a:solidFill>
                              <a:latin typeface="Cambria Math" panose="02040503050406030204" pitchFamily="18" charset="0"/>
                              <a:ea typeface="Cambria Math" panose="02040503050406030204" pitchFamily="18" charset="0"/>
                            </a:rPr>
                          </m:ctrlPr>
                        </m:funcPr>
                        <m:fName>
                          <m:r>
                            <m:rPr>
                              <m:sty m:val="p"/>
                            </m:rPr>
                            <a:rPr lang="en-US" sz="2400" i="0" smtClean="0">
                              <a:solidFill>
                                <a:srgbClr val="FF0000"/>
                              </a:solidFill>
                              <a:latin typeface="Cambria Math" panose="02040503050406030204" pitchFamily="18" charset="0"/>
                              <a:ea typeface="Cambria Math" panose="02040503050406030204" pitchFamily="18" charset="0"/>
                            </a:rPr>
                            <m:t>ln</m:t>
                          </m:r>
                        </m:fName>
                        <m:e>
                          <m:f>
                            <m:fPr>
                              <m:ctrlPr>
                                <a:rPr lang="en-US" sz="2400" i="1" smtClean="0">
                                  <a:solidFill>
                                    <a:srgbClr val="FF0000"/>
                                  </a:solidFill>
                                  <a:latin typeface="Cambria Math" panose="02040503050406030204" pitchFamily="18" charset="0"/>
                                  <a:ea typeface="Cambria Math" panose="02040503050406030204" pitchFamily="18" charset="0"/>
                                </a:rPr>
                              </m:ctrlPr>
                            </m:fPr>
                            <m:num>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2</m:t>
                                  </m:r>
                                </m:sub>
                              </m:sSub>
                            </m:num>
                            <m:den>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𝑇</m:t>
                                  </m:r>
                                </m:e>
                                <m:sub>
                                  <m:r>
                                    <a:rPr lang="en-US" sz="2400" i="1">
                                      <a:solidFill>
                                        <a:srgbClr val="FF0000"/>
                                      </a:solidFill>
                                      <a:latin typeface="Cambria Math" panose="02040503050406030204" pitchFamily="18" charset="0"/>
                                      <a:ea typeface="Cambria Math" panose="02040503050406030204" pitchFamily="18" charset="0"/>
                                    </a:rPr>
                                    <m:t>1</m:t>
                                  </m:r>
                                </m:sub>
                              </m:sSub>
                            </m:den>
                          </m:f>
                        </m:e>
                      </m:func>
                    </m:oMath>
                  </m:oMathPara>
                </a14:m>
                <a:endParaRPr lang="en-GB" sz="2400" dirty="0">
                  <a:solidFill>
                    <a:srgbClr val="FF0000"/>
                  </a:solidFill>
                </a:endParaRPr>
              </a:p>
            </p:txBody>
          </p:sp>
        </mc:Choice>
        <mc:Fallback>
          <p:sp>
            <p:nvSpPr>
              <p:cNvPr id="4" name="Rectangle 3">
                <a:extLst>
                  <a:ext uri="{FF2B5EF4-FFF2-40B4-BE49-F238E27FC236}">
                    <a16:creationId xmlns:a16="http://schemas.microsoft.com/office/drawing/2014/main" id="{1CF1B368-3B3D-4EA5-9F90-75CDDDC9556E}"/>
                  </a:ext>
                </a:extLst>
              </p:cNvPr>
              <p:cNvSpPr>
                <a:spLocks noRot="1" noChangeAspect="1" noMove="1" noResize="1" noEditPoints="1" noAdjustHandles="1" noChangeArrowheads="1" noChangeShapeType="1" noTextEdit="1"/>
              </p:cNvSpPr>
              <p:nvPr/>
            </p:nvSpPr>
            <p:spPr>
              <a:xfrm>
                <a:off x="4345288" y="1929912"/>
                <a:ext cx="3347327" cy="122014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F414451D-D1E9-4F0C-9586-95534A2D0354}"/>
                  </a:ext>
                </a:extLst>
              </p:cNvPr>
              <p:cNvSpPr/>
              <p:nvPr/>
            </p:nvSpPr>
            <p:spPr>
              <a:xfrm>
                <a:off x="2907796" y="3305712"/>
                <a:ext cx="6869445" cy="9866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𝐶</m:t>
                          </m:r>
                        </m:e>
                        <m:sub>
                          <m:r>
                            <a:rPr lang="en-US" sz="2400" i="1">
                              <a:solidFill>
                                <a:srgbClr val="FF0000"/>
                              </a:solidFill>
                              <a:latin typeface="Cambria Math" panose="02040503050406030204" pitchFamily="18" charset="0"/>
                              <a:ea typeface="Cambria Math" panose="02040503050406030204" pitchFamily="18" charset="0"/>
                            </a:rPr>
                            <m:t>𝑃</m:t>
                          </m:r>
                        </m:sub>
                      </m:sSub>
                      <m:r>
                        <a:rPr lang="en-US" sz="2400" i="1">
                          <a:solidFill>
                            <a:srgbClr val="FF0000"/>
                          </a:solidFill>
                          <a:latin typeface="Cambria Math" panose="02040503050406030204" pitchFamily="18" charset="0"/>
                          <a:ea typeface="Cambria Math" panose="02040503050406030204" pitchFamily="18" charset="0"/>
                        </a:rPr>
                        <m:t>=</m:t>
                      </m:r>
                      <m:nary>
                        <m:naryPr>
                          <m:chr m:val="∑"/>
                          <m:subHide m:val="on"/>
                          <m:supHide m:val="on"/>
                          <m:ctrlPr>
                            <a:rPr lang="en-US" sz="2400" i="1">
                              <a:solidFill>
                                <a:srgbClr val="FF0000"/>
                              </a:solidFill>
                              <a:latin typeface="Cambria Math" panose="02040503050406030204" pitchFamily="18" charset="0"/>
                              <a:ea typeface="Cambria Math" panose="02040503050406030204" pitchFamily="18" charset="0"/>
                            </a:rPr>
                          </m:ctrlPr>
                        </m:naryPr>
                        <m:sub/>
                        <m:sup/>
                        <m:e>
                          <m:r>
                            <a:rPr lang="en-US" sz="2400" i="1">
                              <a:solidFill>
                                <a:srgbClr val="FF0000"/>
                              </a:solidFill>
                              <a:latin typeface="Cambria Math" panose="02040503050406030204" pitchFamily="18" charset="0"/>
                              <a:ea typeface="Cambria Math" panose="02040503050406030204" pitchFamily="18" charset="0"/>
                            </a:rPr>
                            <m:t>𝑛</m:t>
                          </m:r>
                          <m:r>
                            <a:rPr lang="en-US" sz="2400" i="1">
                              <a:solidFill>
                                <a:srgbClr val="FF0000"/>
                              </a:solidFill>
                              <a:latin typeface="Cambria Math" panose="02040503050406030204" pitchFamily="18" charset="0"/>
                              <a:ea typeface="Cambria Math" panose="02040503050406030204" pitchFamily="18" charset="0"/>
                            </a:rPr>
                            <m:t> </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𝐶</m:t>
                              </m:r>
                            </m:e>
                            <m:sub>
                              <m:r>
                                <a:rPr lang="en-US" sz="2400" i="1">
                                  <a:solidFill>
                                    <a:srgbClr val="FF0000"/>
                                  </a:solidFill>
                                  <a:latin typeface="Cambria Math" panose="02040503050406030204" pitchFamily="18" charset="0"/>
                                  <a:ea typeface="Cambria Math" panose="02040503050406030204" pitchFamily="18" charset="0"/>
                                </a:rPr>
                                <m:t>𝑃</m:t>
                              </m:r>
                            </m:sub>
                          </m:sSub>
                          <m:r>
                            <a:rPr lang="en-US" sz="2400" i="1">
                              <a:solidFill>
                                <a:srgbClr val="FF0000"/>
                              </a:solidFill>
                              <a:latin typeface="Cambria Math" panose="02040503050406030204" pitchFamily="18" charset="0"/>
                              <a:ea typeface="Cambria Math" panose="02040503050406030204" pitchFamily="18" charset="0"/>
                            </a:rPr>
                            <m:t> </m:t>
                          </m:r>
                          <m:d>
                            <m:dPr>
                              <m:ctrlPr>
                                <a:rPr lang="en-US" sz="2400" i="1">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𝑝𝑟𝑜𝑑𝑢𝑐𝑡𝑠</m:t>
                              </m:r>
                            </m:e>
                          </m:d>
                          <m:r>
                            <a:rPr lang="en-US" sz="2400" i="1">
                              <a:solidFill>
                                <a:srgbClr val="FF0000"/>
                              </a:solidFill>
                              <a:latin typeface="Cambria Math" panose="02040503050406030204" pitchFamily="18" charset="0"/>
                              <a:ea typeface="Cambria Math" panose="02040503050406030204" pitchFamily="18" charset="0"/>
                            </a:rPr>
                            <m:t>−</m:t>
                          </m:r>
                          <m:nary>
                            <m:naryPr>
                              <m:chr m:val="∑"/>
                              <m:subHide m:val="on"/>
                              <m:supHide m:val="on"/>
                              <m:ctrlPr>
                                <a:rPr lang="en-US" sz="2400" i="1">
                                  <a:solidFill>
                                    <a:srgbClr val="FF0000"/>
                                  </a:solidFill>
                                  <a:latin typeface="Cambria Math" panose="02040503050406030204" pitchFamily="18" charset="0"/>
                                  <a:ea typeface="Cambria Math" panose="02040503050406030204" pitchFamily="18" charset="0"/>
                                </a:rPr>
                              </m:ctrlPr>
                            </m:naryPr>
                            <m:sub/>
                            <m:sup/>
                            <m:e>
                              <m:r>
                                <a:rPr lang="en-US" sz="2400" i="1">
                                  <a:solidFill>
                                    <a:srgbClr val="FF0000"/>
                                  </a:solidFill>
                                  <a:latin typeface="Cambria Math" panose="02040503050406030204" pitchFamily="18" charset="0"/>
                                  <a:ea typeface="Cambria Math" panose="02040503050406030204" pitchFamily="18" charset="0"/>
                                </a:rPr>
                                <m:t>𝑛</m:t>
                              </m:r>
                              <m:r>
                                <a:rPr lang="en-US" sz="2400" i="1">
                                  <a:solidFill>
                                    <a:srgbClr val="FF0000"/>
                                  </a:solidFill>
                                  <a:latin typeface="Cambria Math" panose="02040503050406030204" pitchFamily="18" charset="0"/>
                                  <a:ea typeface="Cambria Math" panose="02040503050406030204" pitchFamily="18" charset="0"/>
                                </a:rPr>
                                <m:t> </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𝐶</m:t>
                                  </m:r>
                                </m:e>
                                <m:sub>
                                  <m:r>
                                    <a:rPr lang="en-US" sz="2400" i="1">
                                      <a:solidFill>
                                        <a:srgbClr val="FF0000"/>
                                      </a:solidFill>
                                      <a:latin typeface="Cambria Math" panose="02040503050406030204" pitchFamily="18" charset="0"/>
                                      <a:ea typeface="Cambria Math" panose="02040503050406030204" pitchFamily="18" charset="0"/>
                                    </a:rPr>
                                    <m:t>𝑃</m:t>
                                  </m:r>
                                </m:sub>
                              </m:sSub>
                              <m:r>
                                <a:rPr lang="en-US" sz="2400" i="1">
                                  <a:solidFill>
                                    <a:srgbClr val="FF0000"/>
                                  </a:solidFill>
                                  <a:latin typeface="Cambria Math" panose="02040503050406030204" pitchFamily="18" charset="0"/>
                                  <a:ea typeface="Cambria Math" panose="02040503050406030204" pitchFamily="18" charset="0"/>
                                </a:rPr>
                                <m:t> </m:t>
                              </m:r>
                              <m:d>
                                <m:dPr>
                                  <m:ctrlPr>
                                    <a:rPr lang="en-US" sz="2400" i="1">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𝑟𝑒𝑎𝑐𝑡𝑎𝑛𝑡𝑠</m:t>
                                  </m:r>
                                </m:e>
                              </m:d>
                            </m:e>
                          </m:nary>
                        </m:e>
                      </m:nary>
                    </m:oMath>
                  </m:oMathPara>
                </a14:m>
                <a:endParaRPr lang="ar-SA" sz="2400" dirty="0"/>
              </a:p>
            </p:txBody>
          </p:sp>
        </mc:Choice>
        <mc:Fallback>
          <p:sp>
            <p:nvSpPr>
              <p:cNvPr id="5" name="Rectangle 4">
                <a:extLst>
                  <a:ext uri="{FF2B5EF4-FFF2-40B4-BE49-F238E27FC236}">
                    <a16:creationId xmlns:a16="http://schemas.microsoft.com/office/drawing/2014/main" id="{F414451D-D1E9-4F0C-9586-95534A2D0354}"/>
                  </a:ext>
                </a:extLst>
              </p:cNvPr>
              <p:cNvSpPr>
                <a:spLocks noRot="1" noChangeAspect="1" noMove="1" noResize="1" noEditPoints="1" noAdjustHandles="1" noChangeArrowheads="1" noChangeShapeType="1" noTextEdit="1"/>
              </p:cNvSpPr>
              <p:nvPr/>
            </p:nvSpPr>
            <p:spPr>
              <a:xfrm>
                <a:off x="2907796" y="3305712"/>
                <a:ext cx="6869445" cy="98668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2353A2F-D709-41EA-B1EF-F9C7595963DA}"/>
                  </a:ext>
                </a:extLst>
              </p:cNvPr>
              <p:cNvSpPr/>
              <p:nvPr/>
            </p:nvSpPr>
            <p:spPr>
              <a:xfrm>
                <a:off x="1196622" y="4448051"/>
                <a:ext cx="9911645" cy="1660839"/>
              </a:xfrm>
              <a:prstGeom prst="rect">
                <a:avLst/>
              </a:prstGeom>
            </p:spPr>
            <p:txBody>
              <a:bodyPr wrap="square">
                <a:spAutoFit/>
              </a:bodyPr>
              <a:lstStyle/>
              <a:p>
                <a:r>
                  <a:rPr lang="en-US" sz="2400" dirty="0">
                    <a:solidFill>
                      <a:srgbClr val="00B050"/>
                    </a:solidFill>
                  </a:rPr>
                  <a:t>If the heat capacities vary with temperature</a:t>
                </a:r>
              </a:p>
              <a:p>
                <a:endParaRPr lang="en-GB" sz="2400" b="1" dirty="0">
                  <a:solidFill>
                    <a:srgbClr val="00B050"/>
                  </a:solidFill>
                </a:endParaRPr>
              </a:p>
              <a:p>
                <a:pPr/>
                <a14:m>
                  <m:oMathPara xmlns:m="http://schemas.openxmlformats.org/officeDocument/2006/math">
                    <m:oMathParaPr>
                      <m:jc m:val="centerGroup"/>
                    </m:oMathParaPr>
                    <m:oMath xmlns:m="http://schemas.openxmlformats.org/officeDocument/2006/math">
                      <m:r>
                        <a:rPr lang="en-GB" sz="2400" i="1" smtClean="0">
                          <a:solidFill>
                            <a:schemeClr val="tx1"/>
                          </a:solidFill>
                          <a:latin typeface="Cambria Math" panose="02040503050406030204" pitchFamily="18" charset="0"/>
                          <a:ea typeface="Cambria Math" panose="02040503050406030204" pitchFamily="18" charset="0"/>
                        </a:rPr>
                        <m:t>∆</m:t>
                      </m:r>
                      <m:sSub>
                        <m:sSubPr>
                          <m:ctrlPr>
                            <a:rPr lang="en-GB"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𝑆</m:t>
                          </m:r>
                        </m:e>
                        <m:sub>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𝑇</m:t>
                              </m:r>
                            </m:e>
                            <m:sub>
                              <m:r>
                                <a:rPr lang="en-US" sz="2400" i="1">
                                  <a:solidFill>
                                    <a:schemeClr val="tx1"/>
                                  </a:solidFill>
                                  <a:latin typeface="Cambria Math" panose="02040503050406030204" pitchFamily="18" charset="0"/>
                                  <a:ea typeface="Cambria Math" panose="02040503050406030204" pitchFamily="18" charset="0"/>
                                </a:rPr>
                                <m:t>2</m:t>
                              </m:r>
                            </m:sub>
                          </m:sSub>
                        </m:sub>
                      </m:sSub>
                      <m:r>
                        <a:rPr lang="en-US" sz="2400" i="1">
                          <a:solidFill>
                            <a:schemeClr val="tx1"/>
                          </a:solidFill>
                          <a:latin typeface="Cambria Math" panose="02040503050406030204" pitchFamily="18" charset="0"/>
                          <a:ea typeface="Cambria Math" panose="02040503050406030204" pitchFamily="18" charset="0"/>
                        </a:rPr>
                        <m:t>=∆</m:t>
                      </m:r>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𝑆</m:t>
                          </m:r>
                        </m:e>
                        <m:sub>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𝑇</m:t>
                              </m:r>
                            </m:e>
                            <m:sub>
                              <m:r>
                                <a:rPr lang="en-US" sz="2400" i="1">
                                  <a:solidFill>
                                    <a:schemeClr val="tx1"/>
                                  </a:solidFill>
                                  <a:latin typeface="Cambria Math" panose="02040503050406030204" pitchFamily="18" charset="0"/>
                                  <a:ea typeface="Cambria Math" panose="02040503050406030204" pitchFamily="18" charset="0"/>
                                </a:rPr>
                                <m:t>1</m:t>
                              </m:r>
                            </m:sub>
                          </m:sSub>
                        </m:sub>
                      </m:sSub>
                      <m:r>
                        <a:rPr lang="en-US" sz="2400" i="1">
                          <a:solidFill>
                            <a:schemeClr val="tx1"/>
                          </a:solidFill>
                          <a:latin typeface="Cambria Math" panose="02040503050406030204" pitchFamily="18" charset="0"/>
                          <a:ea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𝑎</m:t>
                          </m:r>
                          <m:func>
                            <m:funcPr>
                              <m:ctrlPr>
                                <a:rPr lang="en-US" sz="2400" i="1">
                                  <a:latin typeface="Cambria Math" panose="02040503050406030204" pitchFamily="18" charset="0"/>
                                  <a:ea typeface="Cambria Math" panose="02040503050406030204" pitchFamily="18" charset="0"/>
                                </a:rPr>
                              </m:ctrlPr>
                            </m:funcPr>
                            <m:fName>
                              <m:r>
                                <m:rPr>
                                  <m:sty m:val="p"/>
                                </m:rPr>
                                <a:rPr lang="en-US" sz="2400">
                                  <a:latin typeface="Cambria Math" panose="02040503050406030204" pitchFamily="18" charset="0"/>
                                  <a:ea typeface="Cambria Math" panose="02040503050406030204" pitchFamily="18" charset="0"/>
                                </a:rPr>
                                <m:t>ln</m:t>
                              </m:r>
                            </m:fName>
                            <m:e>
                              <m:f>
                                <m:fPr>
                                  <m:ctrlPr>
                                    <a:rPr lang="en-US" sz="2400" i="1">
                                      <a:latin typeface="Cambria Math" panose="02040503050406030204" pitchFamily="18" charset="0"/>
                                      <a:ea typeface="Cambria Math" panose="02040503050406030204" pitchFamily="18" charset="0"/>
                                    </a:rPr>
                                  </m:ctrlPr>
                                </m:fPr>
                                <m:num>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𝑇</m:t>
                                      </m:r>
                                    </m:e>
                                    <m:sub>
                                      <m:r>
                                        <a:rPr lang="en-US" sz="2400" i="1">
                                          <a:latin typeface="Cambria Math" panose="02040503050406030204" pitchFamily="18" charset="0"/>
                                          <a:ea typeface="Cambria Math" panose="02040503050406030204" pitchFamily="18" charset="0"/>
                                        </a:rPr>
                                        <m:t>2</m:t>
                                      </m:r>
                                    </m:sub>
                                  </m:sSub>
                                </m:num>
                                <m:den>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𝑇</m:t>
                                      </m:r>
                                    </m:e>
                                    <m:sub>
                                      <m:r>
                                        <a:rPr lang="en-US" sz="2400" i="1">
                                          <a:latin typeface="Cambria Math" panose="02040503050406030204" pitchFamily="18" charset="0"/>
                                          <a:ea typeface="Cambria Math" panose="02040503050406030204" pitchFamily="18" charset="0"/>
                                        </a:rPr>
                                        <m:t>1</m:t>
                                      </m:r>
                                    </m:sub>
                                  </m:sSub>
                                </m:den>
                              </m:f>
                            </m:e>
                          </m:func>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𝑇</m:t>
                                  </m:r>
                                </m:e>
                                <m:sub>
                                  <m:r>
                                    <a:rPr lang="en-US" sz="2400" i="1">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𝑇</m:t>
                                  </m:r>
                                </m:e>
                                <m:sub>
                                  <m:r>
                                    <a:rPr lang="en-US" sz="2400" i="1">
                                      <a:latin typeface="Cambria Math" panose="02040503050406030204" pitchFamily="18" charset="0"/>
                                      <a:ea typeface="Cambria Math" panose="02040503050406030204" pitchFamily="18" charset="0"/>
                                    </a:rPr>
                                    <m:t>1</m:t>
                                  </m:r>
                                </m:sub>
                              </m:sSub>
                            </m:e>
                          </m:d>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𝑐</m:t>
                              </m:r>
                            </m:num>
                            <m:den>
                              <m:r>
                                <a:rPr lang="en-US" sz="2400" i="1">
                                  <a:latin typeface="Cambria Math" panose="02040503050406030204" pitchFamily="18" charset="0"/>
                                  <a:ea typeface="Cambria Math" panose="02040503050406030204" pitchFamily="18" charset="0"/>
                                </a:rPr>
                                <m:t>2</m:t>
                              </m:r>
                            </m:den>
                          </m:f>
                          <m:d>
                            <m:dPr>
                              <m:ctrlPr>
                                <a:rPr lang="en-US" sz="2400" i="1">
                                  <a:latin typeface="Cambria Math" panose="02040503050406030204" pitchFamily="18" charset="0"/>
                                  <a:ea typeface="Cambria Math" panose="02040503050406030204" pitchFamily="18" charset="0"/>
                                </a:rPr>
                              </m:ctrlPr>
                            </m:dPr>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𝑇</m:t>
                                      </m:r>
                                    </m:e>
                                    <m:sub>
                                      <m:r>
                                        <a:rPr lang="en-US" sz="2400" i="1">
                                          <a:latin typeface="Cambria Math" panose="02040503050406030204" pitchFamily="18" charset="0"/>
                                          <a:ea typeface="Cambria Math" panose="02040503050406030204" pitchFamily="18" charset="0"/>
                                        </a:rPr>
                                        <m:t>2</m:t>
                                      </m:r>
                                    </m:sub>
                                    <m:sup>
                                      <m:r>
                                        <a:rPr lang="en-US" sz="2400" i="1">
                                          <a:latin typeface="Cambria Math" panose="02040503050406030204" pitchFamily="18" charset="0"/>
                                          <a:ea typeface="Cambria Math" panose="02040503050406030204" pitchFamily="18" charset="0"/>
                                        </a:rPr>
                                        <m:t>2</m:t>
                                      </m:r>
                                    </m:sup>
                                  </m:sSubSup>
                                </m:den>
                              </m:f>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𝑇</m:t>
                                      </m:r>
                                    </m:e>
                                    <m:sub>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2</m:t>
                                      </m:r>
                                    </m:sup>
                                  </m:sSubSup>
                                </m:den>
                              </m:f>
                            </m:e>
                          </m:d>
                        </m:e>
                      </m:d>
                    </m:oMath>
                  </m:oMathPara>
                </a14:m>
                <a:endParaRPr lang="en-GB" sz="2400" dirty="0">
                  <a:solidFill>
                    <a:srgbClr val="FF0000"/>
                  </a:solidFill>
                </a:endParaRPr>
              </a:p>
            </p:txBody>
          </p:sp>
        </mc:Choice>
        <mc:Fallback xmlns="">
          <p:sp>
            <p:nvSpPr>
              <p:cNvPr id="6" name="Rectangle 5">
                <a:extLst>
                  <a:ext uri="{FF2B5EF4-FFF2-40B4-BE49-F238E27FC236}">
                    <a16:creationId xmlns:a16="http://schemas.microsoft.com/office/drawing/2014/main" id="{B2353A2F-D709-41EA-B1EF-F9C7595963DA}"/>
                  </a:ext>
                </a:extLst>
              </p:cNvPr>
              <p:cNvSpPr>
                <a:spLocks noRot="1" noChangeAspect="1" noMove="1" noResize="1" noEditPoints="1" noAdjustHandles="1" noChangeArrowheads="1" noChangeShapeType="1" noTextEdit="1"/>
              </p:cNvSpPr>
              <p:nvPr/>
            </p:nvSpPr>
            <p:spPr>
              <a:xfrm>
                <a:off x="1196622" y="4448051"/>
                <a:ext cx="9911645" cy="1660839"/>
              </a:xfrm>
              <a:prstGeom prst="rect">
                <a:avLst/>
              </a:prstGeom>
              <a:blipFill>
                <a:blip r:embed="rId4"/>
                <a:stretch>
                  <a:fillRect l="-923" t="-2941"/>
                </a:stretch>
              </a:blipFill>
            </p:spPr>
            <p:txBody>
              <a:bodyPr/>
              <a:lstStyle/>
              <a:p>
                <a:r>
                  <a:rPr lang="ar-SA">
                    <a:noFill/>
                  </a:rPr>
                  <a:t> </a:t>
                </a:r>
              </a:p>
            </p:txBody>
          </p:sp>
        </mc:Fallback>
      </mc:AlternateContent>
    </p:spTree>
    <p:extLst>
      <p:ext uri="{BB962C8B-B14F-4D97-AF65-F5344CB8AC3E}">
        <p14:creationId xmlns:p14="http://schemas.microsoft.com/office/powerpoint/2010/main" val="2295781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D2461D2-FA12-4A77-8551-5388444968FE}"/>
                  </a:ext>
                </a:extLst>
              </p:cNvPr>
              <p:cNvSpPr txBox="1"/>
              <p:nvPr/>
            </p:nvSpPr>
            <p:spPr>
              <a:xfrm>
                <a:off x="948268" y="857956"/>
                <a:ext cx="10105556" cy="3356688"/>
              </a:xfrm>
              <a:prstGeom prst="rect">
                <a:avLst/>
              </a:prstGeom>
              <a:noFill/>
            </p:spPr>
            <p:txBody>
              <a:bodyPr wrap="square" rtlCol="1">
                <a:spAutoFit/>
              </a:bodyPr>
              <a:lstStyle/>
              <a:p>
                <a:pPr>
                  <a:lnSpc>
                    <a:spcPct val="150000"/>
                  </a:lnSpc>
                </a:pPr>
                <a:r>
                  <a:rPr lang="en-US" sz="2400" dirty="0">
                    <a:solidFill>
                      <a:srgbClr val="FF0000"/>
                    </a:solidFill>
                  </a:rPr>
                  <a:t>Solved Example</a:t>
                </a:r>
              </a:p>
              <a:p>
                <a:pPr>
                  <a:lnSpc>
                    <a:spcPct val="150000"/>
                  </a:lnSpc>
                </a:pPr>
                <a:endParaRPr lang="en-US" sz="2400" dirty="0"/>
              </a:p>
              <a:p>
                <a:pPr>
                  <a:lnSpc>
                    <a:spcPct val="150000"/>
                  </a:lnSpc>
                </a:pPr>
                <a:r>
                  <a:rPr lang="en-US" sz="2400" dirty="0"/>
                  <a:t>Using the thermodynamic data, calculate the entropy changes at 25 </a:t>
                </a:r>
                <a:r>
                  <a:rPr lang="en-US" sz="2400" dirty="0">
                    <a:cs typeface="Times New Roman" panose="02020603050405020304" pitchFamily="18" charset="0"/>
                  </a:rPr>
                  <a:t>℃ and at 750 ℃ for the following reaction:</a:t>
                </a:r>
              </a:p>
              <a:p>
                <a:pPr algn="ctr">
                  <a:lnSpc>
                    <a:spcPct val="150000"/>
                  </a:lnSpc>
                </a:pPr>
                <a:r>
                  <a:rPr lang="en-US" sz="2400" dirty="0">
                    <a:cs typeface="Times New Roman" panose="02020603050405020304" pitchFamily="18" charset="0"/>
                  </a:rPr>
                  <a:t>N</a:t>
                </a:r>
                <a:r>
                  <a:rPr lang="en-US" sz="2400" baseline="-25000" dirty="0">
                    <a:cs typeface="Times New Roman" panose="02020603050405020304" pitchFamily="18" charset="0"/>
                  </a:rPr>
                  <a:t>2 </a:t>
                </a:r>
                <a:r>
                  <a:rPr lang="en-US" sz="2400" dirty="0">
                    <a:cs typeface="Times New Roman" panose="02020603050405020304" pitchFamily="18" charset="0"/>
                  </a:rPr>
                  <a:t>(g) + 3H</a:t>
                </a:r>
                <a:r>
                  <a:rPr lang="en-US" sz="2400" baseline="-25000" dirty="0">
                    <a:cs typeface="Times New Roman" panose="02020603050405020304" pitchFamily="18" charset="0"/>
                  </a:rPr>
                  <a:t>2</a:t>
                </a:r>
                <a:r>
                  <a:rPr lang="en-US" sz="2400" dirty="0">
                    <a:cs typeface="Times New Roman" panose="02020603050405020304" pitchFamily="18" charset="0"/>
                  </a:rPr>
                  <a:t> (g)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cs typeface="Times New Roman" panose="02020603050405020304" pitchFamily="18" charset="0"/>
                  </a:rPr>
                  <a:t> 2NH</a:t>
                </a:r>
                <a:r>
                  <a:rPr lang="en-US" sz="2400" baseline="-25000" dirty="0">
                    <a:cs typeface="Times New Roman" panose="02020603050405020304" pitchFamily="18" charset="0"/>
                  </a:rPr>
                  <a:t>3</a:t>
                </a:r>
                <a:r>
                  <a:rPr lang="en-US" sz="2400" dirty="0">
                    <a:cs typeface="Times New Roman" panose="02020603050405020304" pitchFamily="18" charset="0"/>
                  </a:rPr>
                  <a:t> (g)</a:t>
                </a:r>
              </a:p>
              <a:p>
                <a:pPr>
                  <a:lnSpc>
                    <a:spcPct val="150000"/>
                  </a:lnSpc>
                </a:pPr>
                <a:r>
                  <a:rPr lang="en-US" sz="2400" dirty="0">
                    <a:cs typeface="Times New Roman" panose="02020603050405020304" pitchFamily="18" charset="0"/>
                  </a:rPr>
                  <a:t>And explain the difference in entropy results.</a:t>
                </a:r>
                <a:endParaRPr lang="ar-SA" sz="2400" dirty="0"/>
              </a:p>
            </p:txBody>
          </p:sp>
        </mc:Choice>
        <mc:Fallback xmlns="">
          <p:sp>
            <p:nvSpPr>
              <p:cNvPr id="3" name="TextBox 2">
                <a:extLst>
                  <a:ext uri="{FF2B5EF4-FFF2-40B4-BE49-F238E27FC236}">
                    <a16:creationId xmlns:a16="http://schemas.microsoft.com/office/drawing/2014/main" id="{AD2461D2-FA12-4A77-8551-5388444968FE}"/>
                  </a:ext>
                </a:extLst>
              </p:cNvPr>
              <p:cNvSpPr txBox="1">
                <a:spLocks noRot="1" noChangeAspect="1" noMove="1" noResize="1" noEditPoints="1" noAdjustHandles="1" noChangeArrowheads="1" noChangeShapeType="1" noTextEdit="1"/>
              </p:cNvSpPr>
              <p:nvPr/>
            </p:nvSpPr>
            <p:spPr>
              <a:xfrm>
                <a:off x="948268" y="857956"/>
                <a:ext cx="10105556" cy="3356688"/>
              </a:xfrm>
              <a:prstGeom prst="rect">
                <a:avLst/>
              </a:prstGeom>
              <a:blipFill>
                <a:blip r:embed="rId2"/>
                <a:stretch>
                  <a:fillRect l="-966" b="-3455"/>
                </a:stretch>
              </a:blipFill>
            </p:spPr>
            <p:txBody>
              <a:bodyPr/>
              <a:lstStyle/>
              <a:p>
                <a:r>
                  <a:rPr lang="ar-SA">
                    <a:noFill/>
                  </a:rPr>
                  <a:t> </a:t>
                </a:r>
              </a:p>
            </p:txBody>
          </p:sp>
        </mc:Fallback>
      </mc:AlternateContent>
    </p:spTree>
    <p:extLst>
      <p:ext uri="{BB962C8B-B14F-4D97-AF65-F5344CB8AC3E}">
        <p14:creationId xmlns:p14="http://schemas.microsoft.com/office/powerpoint/2010/main" val="9713731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E1DE91B-7325-4301-A1C3-A9D14C65EFC0}"/>
                  </a:ext>
                </a:extLst>
              </p:cNvPr>
              <p:cNvSpPr txBox="1"/>
              <p:nvPr/>
            </p:nvSpPr>
            <p:spPr>
              <a:xfrm>
                <a:off x="1151467" y="565940"/>
                <a:ext cx="9889066" cy="5726119"/>
              </a:xfrm>
              <a:prstGeom prst="rect">
                <a:avLst/>
              </a:prstGeom>
              <a:noFill/>
            </p:spPr>
            <p:txBody>
              <a:bodyPr wrap="square" rtlCol="1">
                <a:spAutoFit/>
              </a:bodyPr>
              <a:lstStyle/>
              <a:p>
                <a:pPr>
                  <a:lnSpc>
                    <a:spcPct val="150000"/>
                  </a:lnSpc>
                </a:pPr>
                <a:r>
                  <a:rPr lang="en-US" sz="2400" dirty="0">
                    <a:solidFill>
                      <a:srgbClr val="FF0000"/>
                    </a:solidFill>
                  </a:rPr>
                  <a:t>Solution</a:t>
                </a:r>
              </a:p>
              <a:p>
                <a:pPr>
                  <a:lnSpc>
                    <a:spcPct val="150000"/>
                  </a:lnSpc>
                </a:pPr>
                <a:endParaRPr lang="en-US" sz="2400" dirty="0"/>
              </a:p>
              <a:p>
                <a:pPr>
                  <a:lnSpc>
                    <a:spcPct val="150000"/>
                  </a:lnSpc>
                </a:pPr>
                <a:r>
                  <a:rPr lang="en-US" sz="2400" dirty="0">
                    <a:solidFill>
                      <a:srgbClr val="0070C0"/>
                    </a:solidFill>
                  </a:rPr>
                  <a:t>First at 298 K:</a:t>
                </a:r>
                <a:endParaRPr lang="ar-SA" sz="2400" dirty="0">
                  <a:solidFill>
                    <a:srgbClr val="0070C0"/>
                  </a:solidFill>
                </a:endParaRPr>
              </a:p>
              <a:p>
                <a:pPr>
                  <a:lnSpc>
                    <a:spcPct val="150000"/>
                  </a:lnSpc>
                </a:pPr>
                <a14:m>
                  <m:oMathPara xmlns:m="http://schemas.openxmlformats.org/officeDocument/2006/math">
                    <m:oMathParaPr>
                      <m:jc m:val="left"/>
                    </m:oMathParaPr>
                    <m:oMath xmlns:m="http://schemas.openxmlformats.org/officeDocument/2006/math">
                      <m:r>
                        <a:rPr lang="ar-SA" sz="2400" i="1" smtClean="0">
                          <a:solidFill>
                            <a:schemeClr val="tx1">
                              <a:lumMod val="95000"/>
                              <a:lumOff val="5000"/>
                            </a:schemeClr>
                          </a:solidFill>
                          <a:latin typeface="Cambria Math" panose="02040503050406030204" pitchFamily="18" charset="0"/>
                          <a:ea typeface="Cambria Math" panose="02040503050406030204" pitchFamily="18" charset="0"/>
                        </a:rPr>
                        <m:t>∆</m:t>
                      </m:r>
                      <m:sSubSup>
                        <m:sSubSupPr>
                          <m:ctrlPr>
                            <a:rPr lang="ar-SA" sz="2400" i="1">
                              <a:solidFill>
                                <a:schemeClr val="tx1">
                                  <a:lumMod val="95000"/>
                                  <a:lumOff val="5000"/>
                                </a:schemeClr>
                              </a:solidFill>
                              <a:latin typeface="Cambria Math" panose="02040503050406030204" pitchFamily="18" charset="0"/>
                              <a:ea typeface="Cambria Math" panose="02040503050406030204" pitchFamily="18" charset="0"/>
                            </a:rPr>
                          </m:ctrlPr>
                        </m:sSubSupPr>
                        <m:e>
                          <m:r>
                            <a:rPr lang="en-US" sz="2400" i="1">
                              <a:solidFill>
                                <a:schemeClr val="tx1">
                                  <a:lumMod val="95000"/>
                                  <a:lumOff val="5000"/>
                                </a:schemeClr>
                              </a:solidFill>
                              <a:latin typeface="Cambria Math" panose="02040503050406030204" pitchFamily="18" charset="0"/>
                              <a:ea typeface="Cambria Math" panose="02040503050406030204" pitchFamily="18" charset="0"/>
                            </a:rPr>
                            <m:t>𝑆</m:t>
                          </m:r>
                        </m:e>
                        <m:sub>
                          <m:r>
                            <a:rPr lang="en-US" sz="2400" i="1">
                              <a:solidFill>
                                <a:schemeClr val="tx1">
                                  <a:lumMod val="95000"/>
                                  <a:lumOff val="5000"/>
                                </a:schemeClr>
                              </a:solidFill>
                              <a:latin typeface="Cambria Math" panose="02040503050406030204" pitchFamily="18" charset="0"/>
                              <a:ea typeface="Cambria Math" panose="02040503050406030204" pitchFamily="18" charset="0"/>
                            </a:rPr>
                            <m:t>298</m:t>
                          </m:r>
                        </m:sub>
                        <m:sup>
                          <m:r>
                            <a:rPr lang="ar-SA" sz="2400" i="1">
                              <a:solidFill>
                                <a:schemeClr val="tx1">
                                  <a:lumMod val="95000"/>
                                  <a:lumOff val="5000"/>
                                </a:schemeClr>
                              </a:solidFill>
                              <a:latin typeface="Cambria Math" panose="02040503050406030204" pitchFamily="18" charset="0"/>
                              <a:ea typeface="Cambria Math" panose="02040503050406030204" pitchFamily="18" charset="0"/>
                            </a:rPr>
                            <m:t>°</m:t>
                          </m:r>
                        </m:sup>
                      </m:sSubSup>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m:t>
                      </m:r>
                      <m:d>
                        <m:dPr>
                          <m:begChr m:val="["/>
                          <m:endChr m:val="]"/>
                          <m:ctrlP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ctrlPr>
                        </m:dPr>
                        <m:e>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2</m:t>
                          </m:r>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m:t>
                          </m:r>
                          <m:sSubSup>
                            <m:sSubSupPr>
                              <m:ctrlPr>
                                <a:rPr lang="ar-SA" sz="2400" i="1">
                                  <a:solidFill>
                                    <a:schemeClr val="tx1">
                                      <a:lumMod val="95000"/>
                                      <a:lumOff val="5000"/>
                                    </a:schemeClr>
                                  </a:solidFill>
                                  <a:latin typeface="Cambria Math" panose="02040503050406030204" pitchFamily="18" charset="0"/>
                                  <a:ea typeface="Cambria Math" panose="02040503050406030204" pitchFamily="18" charset="0"/>
                                </a:rPr>
                              </m:ctrlPr>
                            </m:sSubSupPr>
                            <m:e>
                              <m:r>
                                <a:rPr lang="en-US" sz="2400" i="1">
                                  <a:solidFill>
                                    <a:schemeClr val="tx1">
                                      <a:lumMod val="95000"/>
                                      <a:lumOff val="5000"/>
                                    </a:schemeClr>
                                  </a:solidFill>
                                  <a:latin typeface="Cambria Math" panose="02040503050406030204" pitchFamily="18" charset="0"/>
                                  <a:ea typeface="Cambria Math" panose="02040503050406030204" pitchFamily="18" charset="0"/>
                                </a:rPr>
                                <m:t>𝑆</m:t>
                              </m:r>
                            </m:e>
                            <m:sub>
                              <m:r>
                                <a:rPr lang="en-US" sz="2400" i="1">
                                  <a:solidFill>
                                    <a:schemeClr val="tx1">
                                      <a:lumMod val="95000"/>
                                      <a:lumOff val="5000"/>
                                    </a:schemeClr>
                                  </a:solidFill>
                                  <a:latin typeface="Cambria Math" panose="02040503050406030204" pitchFamily="18" charset="0"/>
                                  <a:ea typeface="Cambria Math" panose="02040503050406030204" pitchFamily="18" charset="0"/>
                                </a:rPr>
                                <m:t>298</m:t>
                              </m:r>
                            </m:sub>
                            <m:sup>
                              <m:r>
                                <a:rPr lang="ar-SA" sz="2400" i="1">
                                  <a:solidFill>
                                    <a:schemeClr val="tx1">
                                      <a:lumMod val="95000"/>
                                      <a:lumOff val="5000"/>
                                    </a:schemeClr>
                                  </a:solidFill>
                                  <a:latin typeface="Cambria Math" panose="02040503050406030204" pitchFamily="18" charset="0"/>
                                  <a:ea typeface="Cambria Math" panose="02040503050406030204" pitchFamily="18" charset="0"/>
                                </a:rPr>
                                <m:t>°</m:t>
                              </m:r>
                            </m:sup>
                          </m:sSubSup>
                          <m:d>
                            <m:dPr>
                              <m:ctrlP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ctrlPr>
                            </m:dPr>
                            <m:e>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𝑁</m:t>
                              </m:r>
                              <m:sSub>
                                <m:sSubPr>
                                  <m:ctrlP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ctrlPr>
                                </m:sSubPr>
                                <m:e>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𝐻</m:t>
                                  </m:r>
                                </m:e>
                                <m:sub>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3</m:t>
                                  </m:r>
                                </m:sub>
                              </m:sSub>
                            </m:e>
                          </m:d>
                        </m:e>
                      </m:d>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m:t>
                      </m:r>
                      <m:d>
                        <m:dPr>
                          <m:begChr m:val="["/>
                          <m:endChr m:val="]"/>
                          <m:ctrlP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ctrlPr>
                        </m:dPr>
                        <m:e>
                          <m:r>
                            <a:rPr lang="ar-SA" sz="2400" i="1">
                              <a:solidFill>
                                <a:schemeClr val="tx1">
                                  <a:lumMod val="95000"/>
                                  <a:lumOff val="5000"/>
                                </a:schemeClr>
                              </a:solidFill>
                              <a:latin typeface="Cambria Math" panose="02040503050406030204" pitchFamily="18" charset="0"/>
                              <a:ea typeface="Cambria Math" panose="02040503050406030204" pitchFamily="18" charset="0"/>
                            </a:rPr>
                            <m:t>∆</m:t>
                          </m:r>
                          <m:sSubSup>
                            <m:sSubSupPr>
                              <m:ctrlPr>
                                <a:rPr lang="ar-SA" sz="2400" i="1">
                                  <a:solidFill>
                                    <a:schemeClr val="tx1">
                                      <a:lumMod val="95000"/>
                                      <a:lumOff val="5000"/>
                                    </a:schemeClr>
                                  </a:solidFill>
                                  <a:latin typeface="Cambria Math" panose="02040503050406030204" pitchFamily="18" charset="0"/>
                                  <a:ea typeface="Cambria Math" panose="02040503050406030204" pitchFamily="18" charset="0"/>
                                </a:rPr>
                              </m:ctrlPr>
                            </m:sSubSupPr>
                            <m:e>
                              <m:r>
                                <a:rPr lang="en-US" sz="2400" i="1">
                                  <a:solidFill>
                                    <a:schemeClr val="tx1">
                                      <a:lumMod val="95000"/>
                                      <a:lumOff val="5000"/>
                                    </a:schemeClr>
                                  </a:solidFill>
                                  <a:latin typeface="Cambria Math" panose="02040503050406030204" pitchFamily="18" charset="0"/>
                                  <a:ea typeface="Cambria Math" panose="02040503050406030204" pitchFamily="18" charset="0"/>
                                </a:rPr>
                                <m:t>𝑆</m:t>
                              </m:r>
                            </m:e>
                            <m:sub>
                              <m:r>
                                <a:rPr lang="en-US" sz="2400" i="1">
                                  <a:solidFill>
                                    <a:schemeClr val="tx1">
                                      <a:lumMod val="95000"/>
                                      <a:lumOff val="5000"/>
                                    </a:schemeClr>
                                  </a:solidFill>
                                  <a:latin typeface="Cambria Math" panose="02040503050406030204" pitchFamily="18" charset="0"/>
                                  <a:ea typeface="Cambria Math" panose="02040503050406030204" pitchFamily="18" charset="0"/>
                                </a:rPr>
                                <m:t>298</m:t>
                              </m:r>
                            </m:sub>
                            <m:sup>
                              <m:r>
                                <a:rPr lang="ar-SA" sz="2400" i="1">
                                  <a:solidFill>
                                    <a:schemeClr val="tx1">
                                      <a:lumMod val="95000"/>
                                      <a:lumOff val="5000"/>
                                    </a:schemeClr>
                                  </a:solidFill>
                                  <a:latin typeface="Cambria Math" panose="02040503050406030204" pitchFamily="18" charset="0"/>
                                  <a:ea typeface="Cambria Math" panose="02040503050406030204" pitchFamily="18" charset="0"/>
                                </a:rPr>
                                <m:t>°</m:t>
                              </m:r>
                            </m:sup>
                          </m:sSubSup>
                          <m:d>
                            <m:dPr>
                              <m:ctrlP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ctrlPr>
                            </m:dPr>
                            <m:e>
                              <m:sSub>
                                <m:sSubPr>
                                  <m:ctrlP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ctrlPr>
                                </m:sSubPr>
                                <m:e>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𝑁</m:t>
                                  </m:r>
                                </m:e>
                                <m:sub>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2</m:t>
                                  </m:r>
                                </m:sub>
                              </m:sSub>
                            </m:e>
                          </m:d>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m:t>
                          </m:r>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3</m:t>
                          </m:r>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m:t>
                          </m:r>
                          <m:sSubSup>
                            <m:sSubSupPr>
                              <m:ctrlPr>
                                <a:rPr lang="ar-SA" sz="2400" i="1">
                                  <a:solidFill>
                                    <a:schemeClr val="tx1">
                                      <a:lumMod val="95000"/>
                                      <a:lumOff val="5000"/>
                                    </a:schemeClr>
                                  </a:solidFill>
                                  <a:latin typeface="Cambria Math" panose="02040503050406030204" pitchFamily="18" charset="0"/>
                                  <a:ea typeface="Cambria Math" panose="02040503050406030204" pitchFamily="18" charset="0"/>
                                </a:rPr>
                              </m:ctrlPr>
                            </m:sSubSupPr>
                            <m:e>
                              <m:r>
                                <a:rPr lang="en-US" sz="2400" i="1">
                                  <a:solidFill>
                                    <a:schemeClr val="tx1">
                                      <a:lumMod val="95000"/>
                                      <a:lumOff val="5000"/>
                                    </a:schemeClr>
                                  </a:solidFill>
                                  <a:latin typeface="Cambria Math" panose="02040503050406030204" pitchFamily="18" charset="0"/>
                                  <a:ea typeface="Cambria Math" panose="02040503050406030204" pitchFamily="18" charset="0"/>
                                </a:rPr>
                                <m:t>𝑆</m:t>
                              </m:r>
                            </m:e>
                            <m:sub>
                              <m:r>
                                <a:rPr lang="en-US" sz="2400" i="1">
                                  <a:solidFill>
                                    <a:schemeClr val="tx1">
                                      <a:lumMod val="95000"/>
                                      <a:lumOff val="5000"/>
                                    </a:schemeClr>
                                  </a:solidFill>
                                  <a:latin typeface="Cambria Math" panose="02040503050406030204" pitchFamily="18" charset="0"/>
                                  <a:ea typeface="Cambria Math" panose="02040503050406030204" pitchFamily="18" charset="0"/>
                                </a:rPr>
                                <m:t>298</m:t>
                              </m:r>
                            </m:sub>
                            <m:sup>
                              <m:r>
                                <a:rPr lang="ar-SA" sz="2400" i="1">
                                  <a:solidFill>
                                    <a:schemeClr val="tx1">
                                      <a:lumMod val="95000"/>
                                      <a:lumOff val="5000"/>
                                    </a:schemeClr>
                                  </a:solidFill>
                                  <a:latin typeface="Cambria Math" panose="02040503050406030204" pitchFamily="18" charset="0"/>
                                  <a:ea typeface="Cambria Math" panose="02040503050406030204" pitchFamily="18" charset="0"/>
                                </a:rPr>
                                <m:t>°</m:t>
                              </m:r>
                            </m:sup>
                          </m:sSubSup>
                          <m:d>
                            <m:dPr>
                              <m:ctrlP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ctrlPr>
                            </m:dPr>
                            <m:e>
                              <m:sSub>
                                <m:sSubPr>
                                  <m:ctrlP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ctrlPr>
                                </m:sSubPr>
                                <m:e>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𝐻</m:t>
                                  </m:r>
                                </m:e>
                                <m:sub>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2</m:t>
                                  </m:r>
                                </m:sub>
                              </m:sSub>
                            </m:e>
                          </m:d>
                        </m:e>
                      </m:d>
                    </m:oMath>
                  </m:oMathPara>
                </a14:m>
                <a:endParaRPr lang="en-US" sz="2400" b="0" dirty="0">
                  <a:solidFill>
                    <a:schemeClr val="tx1">
                      <a:lumMod val="95000"/>
                      <a:lumOff val="5000"/>
                    </a:schemeClr>
                  </a:solidFill>
                  <a:ea typeface="Cambria Math" panose="02040503050406030204" pitchFamily="18" charset="0"/>
                </a:endParaRPr>
              </a:p>
              <a:p>
                <a:pPr>
                  <a:lnSpc>
                    <a:spcPct val="150000"/>
                  </a:lnSpc>
                </a:pPr>
                <a:r>
                  <a:rPr lang="en-US" sz="2400" b="0" dirty="0"/>
                  <a:t>            </a:t>
                </a: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192</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45</m:t>
                        </m:r>
                      </m:e>
                    </m:d>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191</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61</m:t>
                        </m:r>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3</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130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68</m:t>
                            </m:r>
                          </m:e>
                        </m:d>
                      </m:e>
                    </m:d>
                    <m:r>
                      <a:rPr lang="en-US" sz="2400" b="0" i="1" smtClean="0">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198</m:t>
                    </m:r>
                    <m:r>
                      <a:rPr lang="en-US" sz="2400" b="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75</m:t>
                    </m:r>
                  </m:oMath>
                </a14:m>
                <a:r>
                  <a:rPr lang="en-US" sz="2400" dirty="0">
                    <a:solidFill>
                      <a:srgbClr val="00B050"/>
                    </a:solidFill>
                  </a:rPr>
                  <a:t>   </a:t>
                </a:r>
                <a:r>
                  <a:rPr lang="en-US" sz="2400" dirty="0"/>
                  <a:t>J K</a:t>
                </a:r>
                <a:r>
                  <a:rPr lang="en-US" sz="2400" baseline="30000" dirty="0"/>
                  <a:t>-1</a:t>
                </a:r>
                <a:r>
                  <a:rPr lang="en-US" sz="2400" dirty="0"/>
                  <a:t>mol</a:t>
                </a:r>
                <a:r>
                  <a:rPr lang="en-US" sz="2400" baseline="30000" dirty="0"/>
                  <a:t>-1</a:t>
                </a:r>
              </a:p>
              <a:p>
                <a:pPr>
                  <a:lnSpc>
                    <a:spcPct val="150000"/>
                  </a:lnSpc>
                </a:pPr>
                <a:endParaRPr lang="en-US" sz="2400" baseline="30000" dirty="0"/>
              </a:p>
              <a:p>
                <a:pPr>
                  <a:lnSpc>
                    <a:spcPct val="150000"/>
                  </a:lnSpc>
                </a:pPr>
                <a:r>
                  <a:rPr lang="en-US" sz="2400" dirty="0">
                    <a:solidFill>
                      <a:srgbClr val="0070C0"/>
                    </a:solidFill>
                  </a:rPr>
                  <a:t>Second at 750 + 273 =  1023 K:</a:t>
                </a:r>
              </a:p>
              <a:p>
                <a:pPr>
                  <a:lnSpc>
                    <a:spcPct val="150000"/>
                  </a:lnSpc>
                </a:pPr>
                <a:endParaRPr lang="en-US" sz="2400" dirty="0">
                  <a:solidFill>
                    <a:srgbClr val="0070C0"/>
                  </a:solidFill>
                </a:endParaRPr>
              </a:p>
              <a:p>
                <a:pPr>
                  <a:lnSpc>
                    <a:spcPct val="150000"/>
                  </a:lnSpc>
                </a:pPr>
                <a14:m>
                  <m:oMath xmlns:m="http://schemas.openxmlformats.org/officeDocument/2006/math">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𝐶</m:t>
                        </m:r>
                      </m:e>
                      <m:sub>
                        <m:r>
                          <a:rPr lang="en-US" sz="2400" b="0" i="1" smtClean="0">
                            <a:latin typeface="Cambria Math" panose="02040503050406030204" pitchFamily="18" charset="0"/>
                            <a:ea typeface="Cambria Math" panose="02040503050406030204" pitchFamily="18" charset="0"/>
                          </a:rPr>
                          <m:t>𝑃</m:t>
                        </m:r>
                      </m:sub>
                    </m:sSub>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m:t>
                        </m:r>
                        <m:acc>
                          <m:accPr>
                            <m:chr m:val="̅"/>
                            <m:ctrlPr>
                              <a:rPr lang="en-US" sz="2400" b="0" i="1" smtClean="0">
                                <a:latin typeface="Cambria Math" panose="02040503050406030204" pitchFamily="18" charset="0"/>
                                <a:ea typeface="Cambria Math" panose="02040503050406030204" pitchFamily="18" charset="0"/>
                              </a:rPr>
                            </m:ctrlPr>
                          </m:acc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𝐶</m:t>
                                </m:r>
                              </m:e>
                              <m:sub>
                                <m:r>
                                  <a:rPr lang="en-US" sz="2400" b="0" i="1" smtClean="0">
                                    <a:latin typeface="Cambria Math" panose="02040503050406030204" pitchFamily="18" charset="0"/>
                                    <a:ea typeface="Cambria Math" panose="02040503050406030204" pitchFamily="18" charset="0"/>
                                  </a:rPr>
                                  <m:t>𝑃</m:t>
                                </m:r>
                              </m:sub>
                            </m:sSub>
                          </m:e>
                        </m:acc>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𝑁</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𝐻</m:t>
                                </m:r>
                              </m:e>
                              <m:sub>
                                <m:r>
                                  <a:rPr lang="en-US" sz="2400" b="0" i="1" smtClean="0">
                                    <a:latin typeface="Cambria Math" panose="02040503050406030204" pitchFamily="18" charset="0"/>
                                    <a:ea typeface="Cambria Math" panose="02040503050406030204" pitchFamily="18" charset="0"/>
                                  </a:rPr>
                                  <m:t>3</m:t>
                                </m:r>
                              </m:sub>
                            </m:sSub>
                          </m:e>
                        </m:d>
                      </m:e>
                    </m:d>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acc>
                          <m:accPr>
                            <m:chr m:val="̅"/>
                            <m:ctrlPr>
                              <a:rPr lang="en-US" sz="2400" i="1">
                                <a:latin typeface="Cambria Math" panose="02040503050406030204" pitchFamily="18" charset="0"/>
                                <a:ea typeface="Cambria Math" panose="02040503050406030204" pitchFamily="18" charset="0"/>
                              </a:rPr>
                            </m:ctrlPr>
                          </m:acc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𝐶</m:t>
                                </m:r>
                              </m:e>
                              <m:sub>
                                <m:r>
                                  <a:rPr lang="en-US" sz="2400" i="1">
                                    <a:latin typeface="Cambria Math" panose="02040503050406030204" pitchFamily="18" charset="0"/>
                                    <a:ea typeface="Cambria Math" panose="02040503050406030204" pitchFamily="18" charset="0"/>
                                  </a:rPr>
                                  <m:t>𝑃</m:t>
                                </m:r>
                              </m:sub>
                            </m:sSub>
                          </m:e>
                        </m:acc>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𝑁</m:t>
                                </m:r>
                              </m:e>
                              <m:sub>
                                <m:r>
                                  <a:rPr lang="en-US" sz="2400" b="0" i="1" smtClean="0">
                                    <a:latin typeface="Cambria Math" panose="02040503050406030204" pitchFamily="18" charset="0"/>
                                    <a:ea typeface="Cambria Math" panose="02040503050406030204" pitchFamily="18" charset="0"/>
                                  </a:rPr>
                                  <m:t>2</m:t>
                                </m:r>
                              </m:sub>
                            </m:sSub>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3</m:t>
                        </m:r>
                        <m:r>
                          <a:rPr lang="en-US" sz="2400" b="0" i="1" smtClean="0">
                            <a:latin typeface="Cambria Math" panose="02040503050406030204" pitchFamily="18" charset="0"/>
                            <a:ea typeface="Cambria Math" panose="02040503050406030204" pitchFamily="18" charset="0"/>
                          </a:rPr>
                          <m:t>×</m:t>
                        </m:r>
                        <m:acc>
                          <m:accPr>
                            <m:chr m:val="̅"/>
                            <m:ctrlPr>
                              <a:rPr lang="en-US" sz="2400" i="1">
                                <a:latin typeface="Cambria Math" panose="02040503050406030204" pitchFamily="18" charset="0"/>
                                <a:ea typeface="Cambria Math" panose="02040503050406030204" pitchFamily="18" charset="0"/>
                              </a:rPr>
                            </m:ctrlPr>
                          </m:acc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𝐶</m:t>
                                </m:r>
                              </m:e>
                              <m:sub>
                                <m:r>
                                  <a:rPr lang="en-US" sz="2400" i="1">
                                    <a:latin typeface="Cambria Math" panose="02040503050406030204" pitchFamily="18" charset="0"/>
                                    <a:ea typeface="Cambria Math" panose="02040503050406030204" pitchFamily="18" charset="0"/>
                                  </a:rPr>
                                  <m:t>𝑃</m:t>
                                </m:r>
                              </m:sub>
                            </m:sSub>
                          </m:e>
                        </m:acc>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𝐻</m:t>
                                </m:r>
                              </m:e>
                              <m:sub>
                                <m:r>
                                  <a:rPr lang="en-US" sz="2400" b="0" i="1" smtClean="0">
                                    <a:latin typeface="Cambria Math" panose="02040503050406030204" pitchFamily="18" charset="0"/>
                                    <a:ea typeface="Cambria Math" panose="02040503050406030204" pitchFamily="18" charset="0"/>
                                  </a:rPr>
                                  <m:t>2</m:t>
                                </m:r>
                              </m:sub>
                            </m:sSub>
                          </m:e>
                        </m:d>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38</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oMath>
                </a14:m>
                <a:r>
                  <a:rPr lang="en-US" sz="2400" dirty="0"/>
                  <a:t> J K</a:t>
                </a:r>
                <a:r>
                  <a:rPr lang="en-US" sz="2400" baseline="30000" dirty="0"/>
                  <a:t>-1</a:t>
                </a:r>
                <a:r>
                  <a:rPr lang="en-US" sz="2400" dirty="0"/>
                  <a:t>mol</a:t>
                </a:r>
                <a:r>
                  <a:rPr lang="en-US" sz="2400" baseline="30000" dirty="0"/>
                  <a:t>-1</a:t>
                </a:r>
              </a:p>
              <a:p>
                <a:pPr>
                  <a:lnSpc>
                    <a:spcPct val="150000"/>
                  </a:lnSpc>
                </a:pPr>
                <a14:m>
                  <m:oMath xmlns:m="http://schemas.openxmlformats.org/officeDocument/2006/math">
                    <m:r>
                      <a:rPr lang="ar-SA" sz="2400" i="1" smtClean="0">
                        <a:solidFill>
                          <a:schemeClr val="tx1">
                            <a:lumMod val="95000"/>
                            <a:lumOff val="5000"/>
                          </a:schemeClr>
                        </a:solidFill>
                        <a:latin typeface="Cambria Math" panose="02040503050406030204" pitchFamily="18" charset="0"/>
                        <a:ea typeface="Cambria Math" panose="02040503050406030204" pitchFamily="18" charset="0"/>
                      </a:rPr>
                      <m:t>∆</m:t>
                    </m:r>
                    <m:sSubSup>
                      <m:sSubSupPr>
                        <m:ctrlPr>
                          <a:rPr lang="ar-SA" sz="2400" i="1">
                            <a:solidFill>
                              <a:schemeClr val="tx1">
                                <a:lumMod val="95000"/>
                                <a:lumOff val="5000"/>
                              </a:schemeClr>
                            </a:solidFill>
                            <a:latin typeface="Cambria Math" panose="02040503050406030204" pitchFamily="18" charset="0"/>
                            <a:ea typeface="Cambria Math" panose="02040503050406030204" pitchFamily="18" charset="0"/>
                          </a:rPr>
                        </m:ctrlPr>
                      </m:sSubSupPr>
                      <m:e>
                        <m:r>
                          <a:rPr lang="en-US" sz="2400" i="1">
                            <a:solidFill>
                              <a:schemeClr val="tx1">
                                <a:lumMod val="95000"/>
                                <a:lumOff val="5000"/>
                              </a:schemeClr>
                            </a:solidFill>
                            <a:latin typeface="Cambria Math" panose="02040503050406030204" pitchFamily="18" charset="0"/>
                            <a:ea typeface="Cambria Math" panose="02040503050406030204" pitchFamily="18" charset="0"/>
                          </a:rPr>
                          <m:t>𝑆</m:t>
                        </m:r>
                      </m:e>
                      <m:sub>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1023</m:t>
                        </m:r>
                      </m:sub>
                      <m:sup>
                        <m:r>
                          <a:rPr lang="ar-SA" sz="2400" i="1">
                            <a:solidFill>
                              <a:schemeClr val="tx1">
                                <a:lumMod val="95000"/>
                                <a:lumOff val="5000"/>
                              </a:schemeClr>
                            </a:solidFill>
                            <a:latin typeface="Cambria Math" panose="02040503050406030204" pitchFamily="18" charset="0"/>
                            <a:ea typeface="Cambria Math" panose="02040503050406030204" pitchFamily="18" charset="0"/>
                          </a:rPr>
                          <m:t>°</m:t>
                        </m:r>
                      </m:sup>
                    </m:sSubSup>
                    <m:r>
                      <a:rPr lang="en-US" sz="2400" i="1">
                        <a:solidFill>
                          <a:schemeClr val="tx1">
                            <a:lumMod val="95000"/>
                            <a:lumOff val="5000"/>
                          </a:schemeClr>
                        </a:solidFill>
                        <a:latin typeface="Cambria Math" panose="02040503050406030204" pitchFamily="18" charset="0"/>
                        <a:ea typeface="Cambria Math" panose="02040503050406030204" pitchFamily="18" charset="0"/>
                      </a:rPr>
                      <m:t>=</m:t>
                    </m:r>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m:t>
                    </m:r>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198</m:t>
                    </m:r>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m:t>
                    </m:r>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75</m:t>
                    </m:r>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m:t>
                    </m:r>
                    <m:d>
                      <m:dPr>
                        <m:ctrlP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ctrlPr>
                      </m:dPr>
                      <m:e>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m:t>
                        </m:r>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38</m:t>
                        </m:r>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m:t>
                        </m:r>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2</m:t>
                        </m:r>
                      </m:e>
                    </m:d>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m:t>
                    </m:r>
                    <m:func>
                      <m:funcPr>
                        <m:ctrlP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ctrlPr>
                      </m:funcPr>
                      <m:fName>
                        <m:r>
                          <m:rPr>
                            <m:sty m:val="p"/>
                          </m:rPr>
                          <a:rPr lang="en-US" sz="2400" b="0" i="0" smtClean="0">
                            <a:solidFill>
                              <a:schemeClr val="tx1">
                                <a:lumMod val="95000"/>
                                <a:lumOff val="5000"/>
                              </a:schemeClr>
                            </a:solidFill>
                            <a:latin typeface="Cambria Math" panose="02040503050406030204" pitchFamily="18" charset="0"/>
                            <a:ea typeface="Cambria Math" panose="02040503050406030204" pitchFamily="18" charset="0"/>
                          </a:rPr>
                          <m:t>ln</m:t>
                        </m:r>
                      </m:fName>
                      <m:e>
                        <m:d>
                          <m:dPr>
                            <m:ctrlP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ctrlPr>
                          </m:dPr>
                          <m:e>
                            <m:f>
                              <m:fPr>
                                <m:ctrlP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ctrlPr>
                              </m:fPr>
                              <m:num>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1023</m:t>
                                </m:r>
                              </m:num>
                              <m:den>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298</m:t>
                                </m:r>
                              </m:den>
                            </m:f>
                          </m:e>
                        </m:d>
                      </m:e>
                    </m:func>
                    <m:r>
                      <a:rPr lang="en-US" sz="2400" b="0" i="1" smtClean="0">
                        <a:solidFill>
                          <a:schemeClr val="tx1">
                            <a:lumMod val="95000"/>
                            <a:lumOff val="5000"/>
                          </a:schemeClr>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245</m:t>
                    </m:r>
                    <m:r>
                      <a:rPr lang="en-US" sz="2400" b="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87</m:t>
                    </m:r>
                  </m:oMath>
                </a14:m>
                <a:r>
                  <a:rPr lang="en-US" sz="2400" dirty="0">
                    <a:solidFill>
                      <a:srgbClr val="00B050"/>
                    </a:solidFill>
                  </a:rPr>
                  <a:t>   </a:t>
                </a:r>
                <a:r>
                  <a:rPr lang="en-US" sz="2400" dirty="0"/>
                  <a:t>J K</a:t>
                </a:r>
                <a:r>
                  <a:rPr lang="en-US" sz="2400" baseline="30000" dirty="0"/>
                  <a:t>-1</a:t>
                </a:r>
                <a:r>
                  <a:rPr lang="en-US" sz="2400" dirty="0"/>
                  <a:t>mol</a:t>
                </a:r>
                <a:r>
                  <a:rPr lang="en-US" sz="2400" baseline="30000" dirty="0"/>
                  <a:t>-1</a:t>
                </a:r>
                <a:endParaRPr lang="en-US" sz="2400" dirty="0"/>
              </a:p>
            </p:txBody>
          </p:sp>
        </mc:Choice>
        <mc:Fallback xmlns="">
          <p:sp>
            <p:nvSpPr>
              <p:cNvPr id="2" name="TextBox 1">
                <a:extLst>
                  <a:ext uri="{FF2B5EF4-FFF2-40B4-BE49-F238E27FC236}">
                    <a16:creationId xmlns:a16="http://schemas.microsoft.com/office/drawing/2014/main" id="{FE1DE91B-7325-4301-A1C3-A9D14C65EFC0}"/>
                  </a:ext>
                </a:extLst>
              </p:cNvPr>
              <p:cNvSpPr txBox="1">
                <a:spLocks noRot="1" noChangeAspect="1" noMove="1" noResize="1" noEditPoints="1" noAdjustHandles="1" noChangeArrowheads="1" noChangeShapeType="1" noTextEdit="1"/>
              </p:cNvSpPr>
              <p:nvPr/>
            </p:nvSpPr>
            <p:spPr>
              <a:xfrm>
                <a:off x="1151467" y="565940"/>
                <a:ext cx="9889066" cy="5726119"/>
              </a:xfrm>
              <a:prstGeom prst="rect">
                <a:avLst/>
              </a:prstGeom>
              <a:blipFill>
                <a:blip r:embed="rId2"/>
                <a:stretch>
                  <a:fillRect l="-986"/>
                </a:stretch>
              </a:blipFill>
            </p:spPr>
            <p:txBody>
              <a:bodyPr/>
              <a:lstStyle/>
              <a:p>
                <a:r>
                  <a:rPr lang="ar-SA">
                    <a:noFill/>
                  </a:rPr>
                  <a:t> </a:t>
                </a:r>
              </a:p>
            </p:txBody>
          </p:sp>
        </mc:Fallback>
      </mc:AlternateContent>
    </p:spTree>
    <p:extLst>
      <p:ext uri="{BB962C8B-B14F-4D97-AF65-F5344CB8AC3E}">
        <p14:creationId xmlns:p14="http://schemas.microsoft.com/office/powerpoint/2010/main" val="34668196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5E4112-7F9B-4273-8417-B4A246D88B34}"/>
              </a:ext>
            </a:extLst>
          </p:cNvPr>
          <p:cNvSpPr>
            <a:spLocks noChangeArrowheads="1"/>
          </p:cNvSpPr>
          <p:nvPr/>
        </p:nvSpPr>
        <p:spPr bwMode="auto">
          <a:xfrm>
            <a:off x="3276600" y="450980"/>
            <a:ext cx="5638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GB" sz="3200" i="0" u="none" strike="noStrike" cap="none" normalizeH="0" baseline="0" dirty="0">
                <a:ln>
                  <a:noFill/>
                </a:ln>
                <a:solidFill>
                  <a:srgbClr val="FF0000"/>
                </a:solidFill>
                <a:effectLst/>
                <a:ea typeface="Calibri" pitchFamily="34" charset="0"/>
                <a:cs typeface="Times New Roman" pitchFamily="18" charset="0"/>
              </a:rPr>
              <a:t>Concept of Residual Entropy</a:t>
            </a:r>
            <a:endParaRPr kumimoji="0" lang="en-GB" sz="3200" i="0" u="none" strike="noStrike" cap="none" normalizeH="0" baseline="0" dirty="0">
              <a:ln>
                <a:noFill/>
              </a:ln>
              <a:solidFill>
                <a:srgbClr val="FF0000"/>
              </a:solidFill>
              <a:effectLst/>
              <a:cs typeface="Arial"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C6F7A82-287D-4B7E-9802-2FBE3106D3E0}"/>
                  </a:ext>
                </a:extLst>
              </p:cNvPr>
              <p:cNvSpPr txBox="1"/>
              <p:nvPr/>
            </p:nvSpPr>
            <p:spPr>
              <a:xfrm>
                <a:off x="1274301" y="1194888"/>
                <a:ext cx="9643397" cy="5212132"/>
              </a:xfrm>
              <a:prstGeom prst="rect">
                <a:avLst/>
              </a:prstGeom>
              <a:noFill/>
            </p:spPr>
            <p:txBody>
              <a:bodyPr wrap="square" rtlCol="1">
                <a:spAutoFit/>
              </a:bodyPr>
              <a:lstStyle/>
              <a:p>
                <a:pPr lvl="0" algn="justLow" fontAlgn="base">
                  <a:lnSpc>
                    <a:spcPct val="150000"/>
                  </a:lnSpc>
                  <a:spcBef>
                    <a:spcPct val="0"/>
                  </a:spcBef>
                  <a:spcAft>
                    <a:spcPct val="0"/>
                  </a:spcAft>
                </a:pPr>
                <a:r>
                  <a:rPr lang="en-GB" sz="2400" dirty="0">
                    <a:ea typeface="Calibri" pitchFamily="34" charset="0"/>
                    <a:cs typeface="Times New Roman" pitchFamily="18" charset="0"/>
                  </a:rPr>
                  <a:t>There are certain substances which have positive entropy even at absolute zero. The value of entropy possessed by a substance at 0 K is called its </a:t>
                </a:r>
                <a:r>
                  <a:rPr lang="en-GB" sz="2400" b="1" i="1" dirty="0">
                    <a:ea typeface="Calibri" pitchFamily="34" charset="0"/>
                    <a:cs typeface="Times New Roman" pitchFamily="18" charset="0"/>
                  </a:rPr>
                  <a:t>residual entropy</a:t>
                </a:r>
                <a:r>
                  <a:rPr lang="en-GB" sz="2400" dirty="0">
                    <a:ea typeface="Calibri" pitchFamily="34" charset="0"/>
                    <a:cs typeface="Times New Roman" pitchFamily="18" charset="0"/>
                  </a:rPr>
                  <a:t>.</a:t>
                </a:r>
                <a:endParaRPr lang="en-GB" sz="2400" dirty="0">
                  <a:cs typeface="Arial" pitchFamily="34" charset="0"/>
                </a:endParaRPr>
              </a:p>
              <a:p>
                <a:pPr lvl="0" algn="justLow" eaLnBrk="0" fontAlgn="base" hangingPunct="0">
                  <a:lnSpc>
                    <a:spcPct val="150000"/>
                  </a:lnSpc>
                  <a:spcBef>
                    <a:spcPct val="0"/>
                  </a:spcBef>
                  <a:spcAft>
                    <a:spcPct val="0"/>
                  </a:spcAft>
                </a:pPr>
                <a:r>
                  <a:rPr lang="en-GB" sz="2400" dirty="0">
                    <a:ea typeface="Calibri" pitchFamily="34" charset="0"/>
                    <a:cs typeface="Times New Roman" pitchFamily="18" charset="0"/>
                  </a:rPr>
                  <a:t>The function </a:t>
                </a:r>
                <a:r>
                  <a:rPr lang="el-GR" sz="2400" dirty="0">
                    <a:ea typeface="Calibri" pitchFamily="34" charset="0"/>
                    <a:cs typeface="Times New Roman" pitchFamily="18" charset="0"/>
                  </a:rPr>
                  <a:t>Ω</a:t>
                </a:r>
                <a:r>
                  <a:rPr lang="en-GB" sz="2400" dirty="0">
                    <a:ea typeface="Calibri" pitchFamily="34" charset="0"/>
                    <a:cs typeface="Times New Roman" pitchFamily="18" charset="0"/>
                  </a:rPr>
                  <a:t> that represents the number of ways, we can distribute N particles into a number of states. Using the function </a:t>
                </a:r>
                <a:r>
                  <a:rPr lang="el-GR" sz="2400" dirty="0">
                    <a:ea typeface="Calibri" pitchFamily="34" charset="0"/>
                    <a:cs typeface="Times New Roman" pitchFamily="18" charset="0"/>
                  </a:rPr>
                  <a:t>Ω</a:t>
                </a:r>
                <a:r>
                  <a:rPr lang="en-GB" sz="2400" dirty="0">
                    <a:ea typeface="Calibri" pitchFamily="34" charset="0"/>
                    <a:cs typeface="Times New Roman" pitchFamily="18" charset="0"/>
                  </a:rPr>
                  <a:t>, the entropy can be expressed as:</a:t>
                </a:r>
              </a:p>
              <a:p>
                <a:pPr lvl="0" algn="justLow" eaLnBrk="0" fontAlgn="base" hangingPunct="0">
                  <a:lnSpc>
                    <a:spcPct val="150000"/>
                  </a:lnSpc>
                  <a:spcBef>
                    <a:spcPct val="0"/>
                  </a:spcBef>
                  <a:spcAft>
                    <a:spcPct val="0"/>
                  </a:spcAft>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ea typeface="Calibri" pitchFamily="34" charset="0"/>
                          <a:cs typeface="Times New Roman" pitchFamily="18" charset="0"/>
                        </a:rPr>
                        <m:t>𝑆</m:t>
                      </m:r>
                      <m:r>
                        <a:rPr lang="en-US" sz="2400" b="0" i="1" smtClean="0">
                          <a:solidFill>
                            <a:srgbClr val="FF0000"/>
                          </a:solidFill>
                          <a:latin typeface="Cambria Math" panose="02040503050406030204" pitchFamily="18" charset="0"/>
                          <a:ea typeface="Calibri" pitchFamily="34" charset="0"/>
                          <a:cs typeface="Times New Roman" pitchFamily="18" charset="0"/>
                        </a:rPr>
                        <m:t>=</m:t>
                      </m:r>
                      <m:func>
                        <m:funcPr>
                          <m:ctrlPr>
                            <a:rPr lang="en-US" sz="2400" b="0" i="1" smtClean="0">
                              <a:solidFill>
                                <a:srgbClr val="FF0000"/>
                              </a:solidFill>
                              <a:latin typeface="Cambria Math" panose="02040503050406030204" pitchFamily="18" charset="0"/>
                              <a:cs typeface="Times New Roman" pitchFamily="18" charset="0"/>
                            </a:rPr>
                          </m:ctrlPr>
                        </m:funcPr>
                        <m:fName>
                          <m:sSub>
                            <m:sSubPr>
                              <m:ctrlPr>
                                <a:rPr lang="en-US" sz="2400" i="1">
                                  <a:solidFill>
                                    <a:srgbClr val="FF0000"/>
                                  </a:solidFill>
                                  <a:latin typeface="Cambria Math" panose="02040503050406030204" pitchFamily="18" charset="0"/>
                                  <a:cs typeface="Times New Roman" pitchFamily="18" charset="0"/>
                                </a:rPr>
                              </m:ctrlPr>
                            </m:sSubPr>
                            <m:e>
                              <m:r>
                                <a:rPr lang="en-US" sz="2400" i="1">
                                  <a:solidFill>
                                    <a:srgbClr val="FF0000"/>
                                  </a:solidFill>
                                  <a:latin typeface="Cambria Math" panose="02040503050406030204" pitchFamily="18" charset="0"/>
                                  <a:cs typeface="Times New Roman" pitchFamily="18" charset="0"/>
                                </a:rPr>
                                <m:t>𝑘</m:t>
                              </m:r>
                            </m:e>
                            <m:sub>
                              <m:r>
                                <a:rPr lang="en-US" sz="2400" i="1">
                                  <a:solidFill>
                                    <a:srgbClr val="FF0000"/>
                                  </a:solidFill>
                                  <a:latin typeface="Cambria Math" panose="02040503050406030204" pitchFamily="18" charset="0"/>
                                  <a:cs typeface="Times New Roman" pitchFamily="18" charset="0"/>
                                </a:rPr>
                                <m:t>𝐵</m:t>
                              </m:r>
                            </m:sub>
                          </m:sSub>
                        </m:fName>
                        <m:e>
                          <m:r>
                            <m:rPr>
                              <m:sty m:val="p"/>
                            </m:rPr>
                            <a:rPr lang="en-US" sz="2400">
                              <a:solidFill>
                                <a:srgbClr val="FF0000"/>
                              </a:solidFill>
                              <a:latin typeface="Cambria Math" panose="02040503050406030204" pitchFamily="18" charset="0"/>
                              <a:cs typeface="Times New Roman" pitchFamily="18" charset="0"/>
                            </a:rPr>
                            <m:t>ln</m:t>
                          </m:r>
                          <m:sSup>
                            <m:sSupPr>
                              <m:ctrlPr>
                                <a:rPr lang="en-US" sz="2400" i="1">
                                  <a:solidFill>
                                    <a:srgbClr val="FF0000"/>
                                  </a:solidFill>
                                  <a:latin typeface="Cambria Math" panose="02040503050406030204" pitchFamily="18" charset="0"/>
                                  <a:cs typeface="Times New Roman" pitchFamily="18" charset="0"/>
                                </a:rPr>
                              </m:ctrlPr>
                            </m:sSupPr>
                            <m:e>
                              <m:r>
                                <a:rPr lang="el-GR" sz="2400" i="1">
                                  <a:solidFill>
                                    <a:srgbClr val="FF0000"/>
                                  </a:solidFill>
                                  <a:latin typeface="Cambria Math" panose="02040503050406030204" pitchFamily="18" charset="0"/>
                                  <a:cs typeface="Times New Roman" pitchFamily="18" charset="0"/>
                                </a:rPr>
                                <m:t>Ω</m:t>
                              </m:r>
                            </m:e>
                            <m:sup>
                              <m:r>
                                <a:rPr lang="en-US" sz="2400" i="1">
                                  <a:solidFill>
                                    <a:srgbClr val="FF0000"/>
                                  </a:solidFill>
                                  <a:latin typeface="Cambria Math" panose="02040503050406030204" pitchFamily="18" charset="0"/>
                                  <a:cs typeface="Times New Roman" pitchFamily="18" charset="0"/>
                                </a:rPr>
                                <m:t>𝑁</m:t>
                              </m:r>
                            </m:sup>
                          </m:sSup>
                        </m:e>
                      </m:func>
                      <m:r>
                        <a:rPr lang="en-US" sz="2400" b="0" i="1" smtClean="0">
                          <a:solidFill>
                            <a:schemeClr val="tx1"/>
                          </a:solidFill>
                          <a:latin typeface="Cambria Math" panose="02040503050406030204" pitchFamily="18" charset="0"/>
                          <a:cs typeface="Times New Roman" pitchFamily="18" charset="0"/>
                        </a:rPr>
                        <m:t>=</m:t>
                      </m:r>
                      <m:sSub>
                        <m:sSubPr>
                          <m:ctrlPr>
                            <a:rPr lang="en-US" sz="2400" b="0" i="1" smtClean="0">
                              <a:solidFill>
                                <a:srgbClr val="0070C0"/>
                              </a:solidFill>
                              <a:latin typeface="Cambria Math" panose="02040503050406030204" pitchFamily="18" charset="0"/>
                              <a:cs typeface="Times New Roman" pitchFamily="18" charset="0"/>
                            </a:rPr>
                          </m:ctrlPr>
                        </m:sSubPr>
                        <m:e>
                          <m:r>
                            <a:rPr lang="en-US" sz="2400" b="0" i="1" smtClean="0">
                              <a:solidFill>
                                <a:srgbClr val="0070C0"/>
                              </a:solidFill>
                              <a:latin typeface="Cambria Math" panose="02040503050406030204" pitchFamily="18" charset="0"/>
                              <a:cs typeface="Times New Roman" pitchFamily="18" charset="0"/>
                            </a:rPr>
                            <m:t>𝑁𝑘</m:t>
                          </m:r>
                        </m:e>
                        <m:sub>
                          <m:r>
                            <a:rPr lang="en-US" sz="2400" b="0" i="1" smtClean="0">
                              <a:solidFill>
                                <a:srgbClr val="0070C0"/>
                              </a:solidFill>
                              <a:latin typeface="Cambria Math" panose="02040503050406030204" pitchFamily="18" charset="0"/>
                              <a:cs typeface="Times New Roman" pitchFamily="18" charset="0"/>
                            </a:rPr>
                            <m:t>𝐵</m:t>
                          </m:r>
                        </m:sub>
                      </m:sSub>
                      <m:func>
                        <m:funcPr>
                          <m:ctrlPr>
                            <a:rPr lang="en-US" sz="2400" b="0" i="1" smtClean="0">
                              <a:solidFill>
                                <a:srgbClr val="FF0000"/>
                              </a:solidFill>
                              <a:latin typeface="Cambria Math" panose="02040503050406030204" pitchFamily="18" charset="0"/>
                              <a:cs typeface="Times New Roman" pitchFamily="18" charset="0"/>
                            </a:rPr>
                          </m:ctrlPr>
                        </m:funcPr>
                        <m:fName>
                          <m:r>
                            <m:rPr>
                              <m:sty m:val="p"/>
                            </m:rPr>
                            <a:rPr lang="en-US" sz="2400" b="0" i="0" smtClean="0">
                              <a:solidFill>
                                <a:srgbClr val="FF0000"/>
                              </a:solidFill>
                              <a:latin typeface="Cambria Math" panose="02040503050406030204" pitchFamily="18" charset="0"/>
                              <a:cs typeface="Times New Roman" pitchFamily="18" charset="0"/>
                            </a:rPr>
                            <m:t>ln</m:t>
                          </m:r>
                        </m:fName>
                        <m:e>
                          <m:r>
                            <a:rPr lang="el-GR" sz="2400" b="0" i="1" smtClean="0">
                              <a:solidFill>
                                <a:srgbClr val="FF0000"/>
                              </a:solidFill>
                              <a:latin typeface="Cambria Math" panose="02040503050406030204" pitchFamily="18" charset="0"/>
                              <a:cs typeface="Times New Roman" pitchFamily="18" charset="0"/>
                            </a:rPr>
                            <m:t>Ω</m:t>
                          </m:r>
                        </m:e>
                      </m:func>
                    </m:oMath>
                  </m:oMathPara>
                </a14:m>
                <a:endParaRPr lang="en-US" sz="2400" b="0" i="1" dirty="0">
                  <a:solidFill>
                    <a:schemeClr val="tx1"/>
                  </a:solidFill>
                  <a:latin typeface="Cambria Math" panose="02040503050406030204" pitchFamily="18" charset="0"/>
                  <a:cs typeface="Times New Roman" pitchFamily="18" charset="0"/>
                </a:endParaRPr>
              </a:p>
              <a:p>
                <a:pPr algn="justLow" eaLnBrk="0" fontAlgn="base" hangingPunct="0">
                  <a:lnSpc>
                    <a:spcPct val="150000"/>
                  </a:lnSpc>
                  <a:spcBef>
                    <a:spcPct val="0"/>
                  </a:spcBef>
                  <a:spcAft>
                    <a:spcPct val="0"/>
                  </a:spcAft>
                </a:pPr>
                <a:r>
                  <a:rPr lang="en-US" sz="2400" b="0" dirty="0">
                    <a:solidFill>
                      <a:schemeClr val="tx1"/>
                    </a:solidFill>
                    <a:cs typeface="Times New Roman" pitchFamily="18" charset="0"/>
                  </a:rPr>
                  <a:t>Or for one mole:       </a:t>
                </a:r>
              </a:p>
              <a:p>
                <a:pPr algn="justLow" eaLnBrk="0" fontAlgn="base" hangingPunct="0">
                  <a:lnSpc>
                    <a:spcPct val="150000"/>
                  </a:lnSpc>
                  <a:spcBef>
                    <a:spcPct val="0"/>
                  </a:spcBef>
                  <a:spcAft>
                    <a:spcPct val="0"/>
                  </a:spcAft>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panose="02040503050406030204" pitchFamily="18" charset="0"/>
                          <a:ea typeface="Calibri" pitchFamily="34" charset="0"/>
                          <a:cs typeface="Times New Roman" pitchFamily="18" charset="0"/>
                        </a:rPr>
                        <m:t>𝑆</m:t>
                      </m:r>
                      <m:r>
                        <a:rPr lang="en-US" sz="2400" i="1">
                          <a:solidFill>
                            <a:srgbClr val="FF0000"/>
                          </a:solidFill>
                          <a:latin typeface="Cambria Math" panose="02040503050406030204" pitchFamily="18" charset="0"/>
                          <a:ea typeface="Calibri" pitchFamily="34" charset="0"/>
                          <a:cs typeface="Times New Roman" pitchFamily="18" charset="0"/>
                        </a:rPr>
                        <m:t>=</m:t>
                      </m:r>
                      <m:func>
                        <m:funcPr>
                          <m:ctrlPr>
                            <a:rPr lang="en-US" sz="2400" i="1">
                              <a:solidFill>
                                <a:srgbClr val="FF0000"/>
                              </a:solidFill>
                              <a:latin typeface="Cambria Math" panose="02040503050406030204" pitchFamily="18" charset="0"/>
                              <a:cs typeface="Times New Roman" pitchFamily="18" charset="0"/>
                            </a:rPr>
                          </m:ctrlPr>
                        </m:funcPr>
                        <m:fName>
                          <m:sSub>
                            <m:sSubPr>
                              <m:ctrlPr>
                                <a:rPr lang="en-US" sz="2400" i="1">
                                  <a:solidFill>
                                    <a:srgbClr val="FF0000"/>
                                  </a:solidFill>
                                  <a:latin typeface="Cambria Math" panose="02040503050406030204" pitchFamily="18" charset="0"/>
                                  <a:cs typeface="Times New Roman" pitchFamily="18" charset="0"/>
                                </a:rPr>
                              </m:ctrlPr>
                            </m:sSubPr>
                            <m:e>
                              <m:r>
                                <a:rPr lang="en-US" sz="2400" i="1">
                                  <a:solidFill>
                                    <a:srgbClr val="FF0000"/>
                                  </a:solidFill>
                                  <a:latin typeface="Cambria Math" panose="02040503050406030204" pitchFamily="18" charset="0"/>
                                  <a:cs typeface="Times New Roman" pitchFamily="18" charset="0"/>
                                </a:rPr>
                                <m:t>𝑘</m:t>
                              </m:r>
                            </m:e>
                            <m:sub>
                              <m:r>
                                <a:rPr lang="en-US" sz="2400" i="1">
                                  <a:solidFill>
                                    <a:srgbClr val="FF0000"/>
                                  </a:solidFill>
                                  <a:latin typeface="Cambria Math" panose="02040503050406030204" pitchFamily="18" charset="0"/>
                                  <a:cs typeface="Times New Roman" pitchFamily="18" charset="0"/>
                                </a:rPr>
                                <m:t>𝐵</m:t>
                              </m:r>
                            </m:sub>
                          </m:sSub>
                        </m:fName>
                        <m:e>
                          <m:r>
                            <m:rPr>
                              <m:sty m:val="p"/>
                            </m:rPr>
                            <a:rPr lang="en-US" sz="2400">
                              <a:solidFill>
                                <a:srgbClr val="FF0000"/>
                              </a:solidFill>
                              <a:latin typeface="Cambria Math" panose="02040503050406030204" pitchFamily="18" charset="0"/>
                              <a:cs typeface="Times New Roman" pitchFamily="18" charset="0"/>
                            </a:rPr>
                            <m:t>ln</m:t>
                          </m:r>
                          <m:sSup>
                            <m:sSupPr>
                              <m:ctrlPr>
                                <a:rPr lang="en-US" sz="2400" i="1" smtClean="0">
                                  <a:solidFill>
                                    <a:srgbClr val="FF0000"/>
                                  </a:solidFill>
                                  <a:latin typeface="Cambria Math" panose="02040503050406030204" pitchFamily="18" charset="0"/>
                                  <a:cs typeface="Times New Roman" pitchFamily="18" charset="0"/>
                                </a:rPr>
                              </m:ctrlPr>
                            </m:sSupPr>
                            <m:e>
                              <m:r>
                                <a:rPr lang="el-GR" sz="2400" i="1">
                                  <a:solidFill>
                                    <a:srgbClr val="FF0000"/>
                                  </a:solidFill>
                                  <a:latin typeface="Cambria Math" panose="02040503050406030204" pitchFamily="18" charset="0"/>
                                  <a:cs typeface="Times New Roman" pitchFamily="18" charset="0"/>
                                </a:rPr>
                                <m:t>Ω</m:t>
                              </m:r>
                            </m:e>
                            <m:sup>
                              <m:sSub>
                                <m:sSubPr>
                                  <m:ctrlPr>
                                    <a:rPr lang="en-US" sz="2400" i="1" smtClean="0">
                                      <a:solidFill>
                                        <a:srgbClr val="FF0000"/>
                                      </a:solidFill>
                                      <a:latin typeface="Cambria Math" panose="02040503050406030204" pitchFamily="18" charset="0"/>
                                      <a:cs typeface="Times New Roman" pitchFamily="18" charset="0"/>
                                    </a:rPr>
                                  </m:ctrlPr>
                                </m:sSubPr>
                                <m:e>
                                  <m:r>
                                    <a:rPr lang="en-US" sz="2400" b="0" i="1" smtClean="0">
                                      <a:solidFill>
                                        <a:srgbClr val="FF0000"/>
                                      </a:solidFill>
                                      <a:latin typeface="Cambria Math" panose="02040503050406030204" pitchFamily="18" charset="0"/>
                                      <a:cs typeface="Times New Roman" pitchFamily="18" charset="0"/>
                                    </a:rPr>
                                    <m:t>𝑁</m:t>
                                  </m:r>
                                </m:e>
                                <m:sub>
                                  <m:r>
                                    <a:rPr lang="en-US" sz="2400" b="0" i="1" smtClean="0">
                                      <a:solidFill>
                                        <a:srgbClr val="FF0000"/>
                                      </a:solidFill>
                                      <a:latin typeface="Cambria Math" panose="02040503050406030204" pitchFamily="18" charset="0"/>
                                      <a:cs typeface="Times New Roman" pitchFamily="18" charset="0"/>
                                    </a:rPr>
                                    <m:t>𝐴</m:t>
                                  </m:r>
                                </m:sub>
                              </m:sSub>
                            </m:sup>
                          </m:sSup>
                        </m:e>
                      </m:func>
                      <m:r>
                        <a:rPr lang="en-US" sz="2400" i="1">
                          <a:latin typeface="Cambria Math" panose="02040503050406030204" pitchFamily="18" charset="0"/>
                          <a:cs typeface="Times New Roman" pitchFamily="18" charset="0"/>
                        </a:rPr>
                        <m:t>=</m:t>
                      </m:r>
                      <m:sSub>
                        <m:sSubPr>
                          <m:ctrlPr>
                            <a:rPr lang="en-US" sz="2400" i="1">
                              <a:solidFill>
                                <a:srgbClr val="0070C0"/>
                              </a:solidFill>
                              <a:latin typeface="Cambria Math" panose="02040503050406030204" pitchFamily="18" charset="0"/>
                              <a:cs typeface="Times New Roman" pitchFamily="18" charset="0"/>
                            </a:rPr>
                          </m:ctrlPr>
                        </m:sSubPr>
                        <m:e>
                          <m:sSub>
                            <m:sSubPr>
                              <m:ctrlPr>
                                <a:rPr lang="en-US" sz="2400" i="1" smtClean="0">
                                  <a:solidFill>
                                    <a:srgbClr val="0070C0"/>
                                  </a:solidFill>
                                  <a:latin typeface="Cambria Math" panose="02040503050406030204" pitchFamily="18" charset="0"/>
                                  <a:cs typeface="Times New Roman" pitchFamily="18" charset="0"/>
                                </a:rPr>
                              </m:ctrlPr>
                            </m:sSubPr>
                            <m:e>
                              <m:r>
                                <a:rPr lang="en-US" sz="2400" b="0" i="1" smtClean="0">
                                  <a:solidFill>
                                    <a:srgbClr val="0070C0"/>
                                  </a:solidFill>
                                  <a:latin typeface="Cambria Math" panose="02040503050406030204" pitchFamily="18" charset="0"/>
                                  <a:cs typeface="Times New Roman" pitchFamily="18" charset="0"/>
                                </a:rPr>
                                <m:t>𝑁</m:t>
                              </m:r>
                            </m:e>
                            <m:sub>
                              <m:r>
                                <a:rPr lang="en-US" sz="2400" b="0" i="1" smtClean="0">
                                  <a:solidFill>
                                    <a:srgbClr val="0070C0"/>
                                  </a:solidFill>
                                  <a:latin typeface="Cambria Math" panose="02040503050406030204" pitchFamily="18" charset="0"/>
                                  <a:cs typeface="Times New Roman" pitchFamily="18" charset="0"/>
                                </a:rPr>
                                <m:t>𝐴</m:t>
                              </m:r>
                            </m:sub>
                          </m:sSub>
                          <m:r>
                            <a:rPr lang="en-US" sz="2400" i="1">
                              <a:solidFill>
                                <a:srgbClr val="0070C0"/>
                              </a:solidFill>
                              <a:latin typeface="Cambria Math" panose="02040503050406030204" pitchFamily="18" charset="0"/>
                              <a:cs typeface="Times New Roman" pitchFamily="18" charset="0"/>
                            </a:rPr>
                            <m:t>𝑘</m:t>
                          </m:r>
                        </m:e>
                        <m:sub>
                          <m:r>
                            <a:rPr lang="en-US" sz="2400" i="1">
                              <a:solidFill>
                                <a:srgbClr val="0070C0"/>
                              </a:solidFill>
                              <a:latin typeface="Cambria Math" panose="02040503050406030204" pitchFamily="18" charset="0"/>
                              <a:cs typeface="Times New Roman" pitchFamily="18" charset="0"/>
                            </a:rPr>
                            <m:t>𝐵</m:t>
                          </m:r>
                        </m:sub>
                      </m:sSub>
                      <m:func>
                        <m:funcPr>
                          <m:ctrlPr>
                            <a:rPr lang="en-US" sz="2400" i="1">
                              <a:solidFill>
                                <a:srgbClr val="FF0000"/>
                              </a:solidFill>
                              <a:latin typeface="Cambria Math" panose="02040503050406030204" pitchFamily="18" charset="0"/>
                              <a:cs typeface="Times New Roman" pitchFamily="18" charset="0"/>
                            </a:rPr>
                          </m:ctrlPr>
                        </m:funcPr>
                        <m:fName>
                          <m:r>
                            <m:rPr>
                              <m:sty m:val="p"/>
                            </m:rPr>
                            <a:rPr lang="en-US" sz="2400">
                              <a:solidFill>
                                <a:srgbClr val="FF0000"/>
                              </a:solidFill>
                              <a:latin typeface="Cambria Math" panose="02040503050406030204" pitchFamily="18" charset="0"/>
                              <a:cs typeface="Times New Roman" pitchFamily="18" charset="0"/>
                            </a:rPr>
                            <m:t>ln</m:t>
                          </m:r>
                        </m:fName>
                        <m:e>
                          <m:r>
                            <a:rPr lang="el-GR" sz="2400" i="1">
                              <a:solidFill>
                                <a:srgbClr val="FF0000"/>
                              </a:solidFill>
                              <a:latin typeface="Cambria Math" panose="02040503050406030204" pitchFamily="18" charset="0"/>
                              <a:cs typeface="Times New Roman" pitchFamily="18" charset="0"/>
                            </a:rPr>
                            <m:t>Ω</m:t>
                          </m:r>
                        </m:e>
                      </m:func>
                      <m:r>
                        <a:rPr lang="en-US" sz="2400" b="0" i="1" smtClean="0">
                          <a:solidFill>
                            <a:srgbClr val="FF0000"/>
                          </a:solidFill>
                          <a:latin typeface="Cambria Math" panose="02040503050406030204" pitchFamily="18" charset="0"/>
                          <a:cs typeface="Times New Roman" pitchFamily="18" charset="0"/>
                        </a:rPr>
                        <m:t>=</m:t>
                      </m:r>
                      <m:r>
                        <a:rPr lang="en-US" sz="2400" b="0" i="1" smtClean="0">
                          <a:solidFill>
                            <a:srgbClr val="FF0000"/>
                          </a:solidFill>
                          <a:latin typeface="Cambria Math" panose="02040503050406030204" pitchFamily="18" charset="0"/>
                          <a:cs typeface="Times New Roman" pitchFamily="18" charset="0"/>
                        </a:rPr>
                        <m:t>𝑅</m:t>
                      </m:r>
                      <m:func>
                        <m:funcPr>
                          <m:ctrlPr>
                            <a:rPr lang="en-US" sz="2400" i="1">
                              <a:solidFill>
                                <a:srgbClr val="FF0000"/>
                              </a:solidFill>
                              <a:latin typeface="Cambria Math" panose="02040503050406030204" pitchFamily="18" charset="0"/>
                              <a:cs typeface="Times New Roman" pitchFamily="18" charset="0"/>
                            </a:rPr>
                          </m:ctrlPr>
                        </m:funcPr>
                        <m:fName>
                          <m:r>
                            <m:rPr>
                              <m:sty m:val="p"/>
                            </m:rPr>
                            <a:rPr lang="en-US" sz="2400">
                              <a:solidFill>
                                <a:srgbClr val="FF0000"/>
                              </a:solidFill>
                              <a:latin typeface="Cambria Math" panose="02040503050406030204" pitchFamily="18" charset="0"/>
                              <a:cs typeface="Times New Roman" pitchFamily="18" charset="0"/>
                            </a:rPr>
                            <m:t>ln</m:t>
                          </m:r>
                        </m:fName>
                        <m:e>
                          <m:r>
                            <a:rPr lang="el-GR" sz="2400" i="1">
                              <a:solidFill>
                                <a:srgbClr val="FF0000"/>
                              </a:solidFill>
                              <a:latin typeface="Cambria Math" panose="02040503050406030204" pitchFamily="18" charset="0"/>
                              <a:cs typeface="Times New Roman" pitchFamily="18" charset="0"/>
                            </a:rPr>
                            <m:t>Ω</m:t>
                          </m:r>
                        </m:e>
                      </m:func>
                    </m:oMath>
                  </m:oMathPara>
                </a14:m>
                <a:endParaRPr lang="en-US" sz="2400" i="1" dirty="0">
                  <a:latin typeface="Cambria Math" panose="02040503050406030204" pitchFamily="18" charset="0"/>
                  <a:cs typeface="Times New Roman" pitchFamily="18" charset="0"/>
                </a:endParaRPr>
              </a:p>
            </p:txBody>
          </p:sp>
        </mc:Choice>
        <mc:Fallback xmlns="">
          <p:sp>
            <p:nvSpPr>
              <p:cNvPr id="3" name="TextBox 2">
                <a:extLst>
                  <a:ext uri="{FF2B5EF4-FFF2-40B4-BE49-F238E27FC236}">
                    <a16:creationId xmlns:a16="http://schemas.microsoft.com/office/drawing/2014/main" id="{4C6F7A82-287D-4B7E-9802-2FBE3106D3E0}"/>
                  </a:ext>
                </a:extLst>
              </p:cNvPr>
              <p:cNvSpPr txBox="1">
                <a:spLocks noRot="1" noChangeAspect="1" noMove="1" noResize="1" noEditPoints="1" noAdjustHandles="1" noChangeArrowheads="1" noChangeShapeType="1" noTextEdit="1"/>
              </p:cNvSpPr>
              <p:nvPr/>
            </p:nvSpPr>
            <p:spPr>
              <a:xfrm>
                <a:off x="1274301" y="1194888"/>
                <a:ext cx="9643397" cy="5212132"/>
              </a:xfrm>
              <a:prstGeom prst="rect">
                <a:avLst/>
              </a:prstGeom>
              <a:blipFill>
                <a:blip r:embed="rId2"/>
                <a:stretch>
                  <a:fillRect l="-948" r="-1707"/>
                </a:stretch>
              </a:blipFill>
            </p:spPr>
            <p:txBody>
              <a:bodyPr/>
              <a:lstStyle/>
              <a:p>
                <a:r>
                  <a:rPr lang="ar-SA">
                    <a:noFill/>
                  </a:rPr>
                  <a:t> </a:t>
                </a:r>
              </a:p>
            </p:txBody>
          </p:sp>
        </mc:Fallback>
      </mc:AlternateContent>
    </p:spTree>
    <p:extLst>
      <p:ext uri="{BB962C8B-B14F-4D97-AF65-F5344CB8AC3E}">
        <p14:creationId xmlns:p14="http://schemas.microsoft.com/office/powerpoint/2010/main" val="26558813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51A0403-A169-4B8F-A309-B749DCD11621}"/>
                  </a:ext>
                </a:extLst>
              </p:cNvPr>
              <p:cNvSpPr/>
              <p:nvPr/>
            </p:nvSpPr>
            <p:spPr>
              <a:xfrm>
                <a:off x="1021645" y="827319"/>
                <a:ext cx="9990666" cy="5575052"/>
              </a:xfrm>
              <a:prstGeom prst="rect">
                <a:avLst/>
              </a:prstGeom>
            </p:spPr>
            <p:txBody>
              <a:bodyPr wrap="square">
                <a:spAutoFit/>
              </a:bodyPr>
              <a:lstStyle/>
              <a:p>
                <a:pPr lvl="0" algn="just" eaLnBrk="0" fontAlgn="base" hangingPunct="0">
                  <a:lnSpc>
                    <a:spcPct val="150000"/>
                  </a:lnSpc>
                  <a:spcBef>
                    <a:spcPct val="0"/>
                  </a:spcBef>
                  <a:spcAft>
                    <a:spcPct val="0"/>
                  </a:spcAft>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panose="02040503050406030204" pitchFamily="18" charset="0"/>
                          <a:ea typeface="Calibri" pitchFamily="34" charset="0"/>
                          <a:cs typeface="Times New Roman" pitchFamily="18" charset="0"/>
                        </a:rPr>
                        <m:t>𝑆</m:t>
                      </m:r>
                      <m:r>
                        <a:rPr lang="en-US" sz="2400" i="1">
                          <a:solidFill>
                            <a:srgbClr val="FF0000"/>
                          </a:solidFill>
                          <a:latin typeface="Cambria Math" panose="02040503050406030204" pitchFamily="18" charset="0"/>
                          <a:ea typeface="Calibri" pitchFamily="34" charset="0"/>
                          <a:cs typeface="Times New Roman" pitchFamily="18" charset="0"/>
                        </a:rPr>
                        <m:t>=</m:t>
                      </m:r>
                      <m:func>
                        <m:funcPr>
                          <m:ctrlPr>
                            <a:rPr lang="en-US" sz="2400" i="1">
                              <a:solidFill>
                                <a:srgbClr val="FF0000"/>
                              </a:solidFill>
                              <a:latin typeface="Cambria Math" panose="02040503050406030204" pitchFamily="18" charset="0"/>
                              <a:cs typeface="Times New Roman" pitchFamily="18" charset="0"/>
                            </a:rPr>
                          </m:ctrlPr>
                        </m:funcPr>
                        <m:fName>
                          <m:sSub>
                            <m:sSubPr>
                              <m:ctrlPr>
                                <a:rPr lang="en-US" sz="2400" i="1">
                                  <a:solidFill>
                                    <a:srgbClr val="FF0000"/>
                                  </a:solidFill>
                                  <a:latin typeface="Cambria Math" panose="02040503050406030204" pitchFamily="18" charset="0"/>
                                  <a:cs typeface="Times New Roman" pitchFamily="18" charset="0"/>
                                </a:rPr>
                              </m:ctrlPr>
                            </m:sSubPr>
                            <m:e>
                              <m:r>
                                <a:rPr lang="en-US" sz="2400" i="1">
                                  <a:solidFill>
                                    <a:srgbClr val="FF0000"/>
                                  </a:solidFill>
                                  <a:latin typeface="Cambria Math" panose="02040503050406030204" pitchFamily="18" charset="0"/>
                                  <a:cs typeface="Times New Roman" pitchFamily="18" charset="0"/>
                                </a:rPr>
                                <m:t>𝑘</m:t>
                              </m:r>
                            </m:e>
                            <m:sub>
                              <m:r>
                                <a:rPr lang="en-US" sz="2400" i="1">
                                  <a:solidFill>
                                    <a:srgbClr val="FF0000"/>
                                  </a:solidFill>
                                  <a:latin typeface="Cambria Math" panose="02040503050406030204" pitchFamily="18" charset="0"/>
                                  <a:cs typeface="Times New Roman" pitchFamily="18" charset="0"/>
                                </a:rPr>
                                <m:t>𝐵</m:t>
                              </m:r>
                            </m:sub>
                          </m:sSub>
                        </m:fName>
                        <m:e>
                          <m:r>
                            <m:rPr>
                              <m:sty m:val="p"/>
                            </m:rPr>
                            <a:rPr lang="en-US" sz="2400">
                              <a:solidFill>
                                <a:srgbClr val="FF0000"/>
                              </a:solidFill>
                              <a:latin typeface="Cambria Math" panose="02040503050406030204" pitchFamily="18" charset="0"/>
                              <a:cs typeface="Times New Roman" pitchFamily="18" charset="0"/>
                            </a:rPr>
                            <m:t>ln</m:t>
                          </m:r>
                          <m:sSup>
                            <m:sSupPr>
                              <m:ctrlPr>
                                <a:rPr lang="en-US" sz="2400" i="1">
                                  <a:solidFill>
                                    <a:srgbClr val="FF0000"/>
                                  </a:solidFill>
                                  <a:latin typeface="Cambria Math" panose="02040503050406030204" pitchFamily="18" charset="0"/>
                                  <a:cs typeface="Times New Roman" pitchFamily="18" charset="0"/>
                                </a:rPr>
                              </m:ctrlPr>
                            </m:sSupPr>
                            <m:e>
                              <m:r>
                                <a:rPr lang="el-GR" sz="2400" i="1">
                                  <a:solidFill>
                                    <a:srgbClr val="FF0000"/>
                                  </a:solidFill>
                                  <a:latin typeface="Cambria Math" panose="02040503050406030204" pitchFamily="18" charset="0"/>
                                  <a:cs typeface="Times New Roman" pitchFamily="18" charset="0"/>
                                </a:rPr>
                                <m:t>Ω</m:t>
                              </m:r>
                            </m:e>
                            <m:sup>
                              <m:r>
                                <a:rPr lang="en-US" sz="2400" i="1">
                                  <a:solidFill>
                                    <a:srgbClr val="FF0000"/>
                                  </a:solidFill>
                                  <a:latin typeface="Cambria Math" panose="02040503050406030204" pitchFamily="18" charset="0"/>
                                  <a:cs typeface="Times New Roman" pitchFamily="18" charset="0"/>
                                </a:rPr>
                                <m:t>𝑁</m:t>
                              </m:r>
                            </m:sup>
                          </m:sSup>
                        </m:e>
                      </m:func>
                      <m:r>
                        <a:rPr lang="en-US" sz="2400" i="1">
                          <a:latin typeface="Cambria Math" panose="02040503050406030204" pitchFamily="18" charset="0"/>
                          <a:cs typeface="Times New Roman" pitchFamily="18" charset="0"/>
                        </a:rPr>
                        <m:t>=</m:t>
                      </m:r>
                      <m:sSub>
                        <m:sSubPr>
                          <m:ctrlPr>
                            <a:rPr lang="en-US" sz="2400" i="1">
                              <a:solidFill>
                                <a:srgbClr val="0070C0"/>
                              </a:solidFill>
                              <a:latin typeface="Cambria Math" panose="02040503050406030204" pitchFamily="18" charset="0"/>
                              <a:cs typeface="Times New Roman" pitchFamily="18" charset="0"/>
                            </a:rPr>
                          </m:ctrlPr>
                        </m:sSubPr>
                        <m:e>
                          <m:r>
                            <a:rPr lang="en-US" sz="2400" i="1">
                              <a:solidFill>
                                <a:srgbClr val="0070C0"/>
                              </a:solidFill>
                              <a:latin typeface="Cambria Math" panose="02040503050406030204" pitchFamily="18" charset="0"/>
                              <a:cs typeface="Times New Roman" pitchFamily="18" charset="0"/>
                            </a:rPr>
                            <m:t>𝑁𝑘</m:t>
                          </m:r>
                        </m:e>
                        <m:sub>
                          <m:r>
                            <a:rPr lang="en-US" sz="2400" i="1">
                              <a:solidFill>
                                <a:srgbClr val="0070C0"/>
                              </a:solidFill>
                              <a:latin typeface="Cambria Math" panose="02040503050406030204" pitchFamily="18" charset="0"/>
                              <a:cs typeface="Times New Roman" pitchFamily="18" charset="0"/>
                            </a:rPr>
                            <m:t>𝐵</m:t>
                          </m:r>
                        </m:sub>
                      </m:sSub>
                      <m:func>
                        <m:funcPr>
                          <m:ctrlPr>
                            <a:rPr lang="en-US" sz="2400" i="1">
                              <a:solidFill>
                                <a:srgbClr val="FF0000"/>
                              </a:solidFill>
                              <a:latin typeface="Cambria Math" panose="02040503050406030204" pitchFamily="18" charset="0"/>
                              <a:cs typeface="Times New Roman" pitchFamily="18" charset="0"/>
                            </a:rPr>
                          </m:ctrlPr>
                        </m:funcPr>
                        <m:fName>
                          <m:r>
                            <m:rPr>
                              <m:sty m:val="p"/>
                            </m:rPr>
                            <a:rPr lang="en-US" sz="2400">
                              <a:solidFill>
                                <a:srgbClr val="FF0000"/>
                              </a:solidFill>
                              <a:latin typeface="Cambria Math" panose="02040503050406030204" pitchFamily="18" charset="0"/>
                              <a:cs typeface="Times New Roman" pitchFamily="18" charset="0"/>
                            </a:rPr>
                            <m:t>ln</m:t>
                          </m:r>
                        </m:fName>
                        <m:e>
                          <m:r>
                            <a:rPr lang="el-GR" sz="2400" i="1">
                              <a:solidFill>
                                <a:srgbClr val="FF0000"/>
                              </a:solidFill>
                              <a:latin typeface="Cambria Math" panose="02040503050406030204" pitchFamily="18" charset="0"/>
                              <a:cs typeface="Times New Roman" pitchFamily="18" charset="0"/>
                            </a:rPr>
                            <m:t>Ω</m:t>
                          </m:r>
                        </m:e>
                      </m:func>
                    </m:oMath>
                  </m:oMathPara>
                </a14:m>
                <a:endParaRPr lang="en-US" sz="2400" i="1" dirty="0">
                  <a:latin typeface="Cambria Math" panose="02040503050406030204" pitchFamily="18" charset="0"/>
                  <a:cs typeface="Times New Roman" pitchFamily="18" charset="0"/>
                </a:endParaRPr>
              </a:p>
              <a:p>
                <a:pPr lvl="0" algn="just" eaLnBrk="0" fontAlgn="base" hangingPunct="0">
                  <a:lnSpc>
                    <a:spcPct val="150000"/>
                  </a:lnSpc>
                  <a:spcBef>
                    <a:spcPct val="0"/>
                  </a:spcBef>
                  <a:spcAft>
                    <a:spcPct val="0"/>
                  </a:spcAft>
                </a:pPr>
                <a:endParaRPr lang="en-US" sz="2400" i="1" dirty="0">
                  <a:latin typeface="Cambria Math" panose="02040503050406030204" pitchFamily="18" charset="0"/>
                  <a:cs typeface="Times New Roman" pitchFamily="18" charset="0"/>
                </a:endParaRPr>
              </a:p>
              <a:p>
                <a:pPr lvl="0" algn="just" eaLnBrk="0" fontAlgn="base" hangingPunct="0">
                  <a:lnSpc>
                    <a:spcPct val="150000"/>
                  </a:lnSpc>
                  <a:spcBef>
                    <a:spcPct val="0"/>
                  </a:spcBef>
                  <a:spcAft>
                    <a:spcPct val="0"/>
                  </a:spcAft>
                </a:pPr>
                <a:r>
                  <a:rPr lang="en-GB" sz="2400" dirty="0">
                    <a:solidFill>
                      <a:srgbClr val="0070C0"/>
                    </a:solidFill>
                  </a:rPr>
                  <a:t>N</a:t>
                </a:r>
                <a:r>
                  <a:rPr lang="en-GB" sz="2400" dirty="0"/>
                  <a:t> is numbers of atoms or molecules, If </a:t>
                </a:r>
                <a:r>
                  <a:rPr lang="en-GB" sz="2400" dirty="0">
                    <a:solidFill>
                      <a:srgbClr val="0070C0"/>
                    </a:solidFill>
                  </a:rPr>
                  <a:t>N = N</a:t>
                </a:r>
                <a:r>
                  <a:rPr lang="en-GB" sz="2400" baseline="-25000" dirty="0">
                    <a:solidFill>
                      <a:srgbClr val="0070C0"/>
                    </a:solidFill>
                  </a:rPr>
                  <a:t>A</a:t>
                </a:r>
                <a:r>
                  <a:rPr lang="en-GB" sz="2400" dirty="0">
                    <a:solidFill>
                      <a:srgbClr val="0070C0"/>
                    </a:solidFill>
                  </a:rPr>
                  <a:t>  </a:t>
                </a:r>
                <a:r>
                  <a:rPr lang="en-GB" sz="2400" dirty="0"/>
                  <a:t>therefore </a:t>
                </a:r>
                <a:r>
                  <a:rPr lang="en-GB" sz="2400" dirty="0" err="1">
                    <a:solidFill>
                      <a:srgbClr val="0070C0"/>
                    </a:solidFill>
                  </a:rPr>
                  <a:t>N</a:t>
                </a:r>
                <a:r>
                  <a:rPr lang="en-GB" sz="2400" baseline="-25000" dirty="0" err="1">
                    <a:solidFill>
                      <a:srgbClr val="0070C0"/>
                    </a:solidFill>
                  </a:rPr>
                  <a:t>A</a:t>
                </a:r>
                <a:r>
                  <a:rPr lang="en-GB" sz="2400" dirty="0" err="1">
                    <a:solidFill>
                      <a:srgbClr val="0070C0"/>
                    </a:solidFill>
                  </a:rPr>
                  <a:t>k</a:t>
                </a:r>
                <a:r>
                  <a:rPr lang="en-GB" sz="2400" baseline="-25000" dirty="0" err="1">
                    <a:solidFill>
                      <a:srgbClr val="0070C0"/>
                    </a:solidFill>
                  </a:rPr>
                  <a:t>B</a:t>
                </a:r>
                <a:r>
                  <a:rPr lang="en-GB" sz="2400" dirty="0">
                    <a:solidFill>
                      <a:srgbClr val="0070C0"/>
                    </a:solidFill>
                  </a:rPr>
                  <a:t> = R.</a:t>
                </a:r>
              </a:p>
              <a:p>
                <a:pPr algn="just">
                  <a:lnSpc>
                    <a:spcPct val="150000"/>
                  </a:lnSpc>
                </a:pPr>
                <a:r>
                  <a:rPr lang="en-GB" sz="2400" dirty="0">
                    <a:solidFill>
                      <a:srgbClr val="0070C0"/>
                    </a:solidFill>
                    <a:ea typeface="Calibri" pitchFamily="34" charset="0"/>
                  </a:rPr>
                  <a:t>k</a:t>
                </a:r>
                <a:r>
                  <a:rPr lang="en-GB" sz="2400" baseline="-30000" dirty="0">
                    <a:solidFill>
                      <a:srgbClr val="0070C0"/>
                    </a:solidFill>
                    <a:ea typeface="Calibri" pitchFamily="34" charset="0"/>
                  </a:rPr>
                  <a:t>B</a:t>
                </a:r>
                <a:r>
                  <a:rPr lang="en-GB" sz="2400" dirty="0">
                    <a:ea typeface="Calibri" pitchFamily="34" charset="0"/>
                  </a:rPr>
                  <a:t> is Boltzmann's constant which is equal to 1.3807 × 10</a:t>
                </a:r>
                <a:r>
                  <a:rPr lang="en-GB" sz="2400" baseline="30000" dirty="0">
                    <a:ea typeface="Calibri" pitchFamily="34" charset="0"/>
                  </a:rPr>
                  <a:t>-23</a:t>
                </a:r>
                <a:r>
                  <a:rPr lang="en-GB" sz="2400" dirty="0">
                    <a:ea typeface="Calibri" pitchFamily="34" charset="0"/>
                  </a:rPr>
                  <a:t> (J · K</a:t>
                </a:r>
                <a:r>
                  <a:rPr lang="en-GB" sz="2400" baseline="30000" dirty="0">
                    <a:ea typeface="Calibri" pitchFamily="34" charset="0"/>
                  </a:rPr>
                  <a:t>-1</a:t>
                </a:r>
                <a:r>
                  <a:rPr lang="en-GB" sz="2400" dirty="0">
                    <a:ea typeface="Calibri" pitchFamily="34" charset="0"/>
                  </a:rPr>
                  <a:t>), </a:t>
                </a:r>
              </a:p>
              <a:p>
                <a:pPr algn="just">
                  <a:lnSpc>
                    <a:spcPct val="150000"/>
                  </a:lnSpc>
                </a:pPr>
                <a:r>
                  <a:rPr lang="en-GB" sz="2400" dirty="0">
                    <a:solidFill>
                      <a:srgbClr val="0070C0"/>
                    </a:solidFill>
                    <a:ea typeface="Calibri" pitchFamily="34" charset="0"/>
                  </a:rPr>
                  <a:t>N</a:t>
                </a:r>
                <a:r>
                  <a:rPr lang="en-GB" sz="2400" baseline="-25000" dirty="0">
                    <a:solidFill>
                      <a:srgbClr val="0070C0"/>
                    </a:solidFill>
                    <a:ea typeface="Calibri" pitchFamily="34" charset="0"/>
                  </a:rPr>
                  <a:t>A</a:t>
                </a:r>
                <a:r>
                  <a:rPr lang="en-GB" sz="2400" dirty="0">
                    <a:ea typeface="Calibri" pitchFamily="34" charset="0"/>
                  </a:rPr>
                  <a:t> Avogadro number. </a:t>
                </a:r>
                <a:endParaRPr lang="en-GB" sz="2400" dirty="0"/>
              </a:p>
              <a:p>
                <a:pPr algn="just">
                  <a:lnSpc>
                    <a:spcPct val="150000"/>
                  </a:lnSpc>
                </a:pPr>
                <a:endParaRPr lang="en-GB" sz="2400" dirty="0">
                  <a:ea typeface="Calibri" pitchFamily="34" charset="0"/>
                  <a:cs typeface="Times New Roman" pitchFamily="18" charset="0"/>
                </a:endParaRPr>
              </a:p>
              <a:p>
                <a:pPr algn="just">
                  <a:lnSpc>
                    <a:spcPct val="150000"/>
                  </a:lnSpc>
                </a:pPr>
                <a:r>
                  <a:rPr lang="en-GB" sz="2400" dirty="0">
                    <a:ea typeface="Calibri" pitchFamily="34" charset="0"/>
                    <a:cs typeface="Times New Roman" pitchFamily="18" charset="0"/>
                  </a:rPr>
                  <a:t>At zero Kelvin the system is in its lowest energy state. For a perfect crystal there is only one way to distribute the energy and </a:t>
                </a:r>
                <a:r>
                  <a:rPr lang="el-GR" sz="2400" dirty="0">
                    <a:solidFill>
                      <a:srgbClr val="0070C0"/>
                    </a:solidFill>
                    <a:ea typeface="Calibri" pitchFamily="34" charset="0"/>
                    <a:cs typeface="Times New Roman" pitchFamily="18" charset="0"/>
                  </a:rPr>
                  <a:t>Ω</a:t>
                </a:r>
                <a:r>
                  <a:rPr lang="en-GB" sz="2400" dirty="0">
                    <a:solidFill>
                      <a:srgbClr val="0070C0"/>
                    </a:solidFill>
                    <a:ea typeface="Calibri" pitchFamily="34" charset="0"/>
                    <a:cs typeface="Times New Roman" pitchFamily="18" charset="0"/>
                  </a:rPr>
                  <a:t> = 1</a:t>
                </a:r>
                <a:r>
                  <a:rPr lang="en-GB" sz="2400" dirty="0">
                    <a:ea typeface="Calibri" pitchFamily="34" charset="0"/>
                    <a:cs typeface="Times New Roman" pitchFamily="18" charset="0"/>
                  </a:rPr>
                  <a:t>, therefore </a:t>
                </a:r>
                <a:r>
                  <a:rPr lang="en-GB" sz="2400" dirty="0">
                    <a:solidFill>
                      <a:srgbClr val="0070C0"/>
                    </a:solidFill>
                    <a:ea typeface="Calibri" pitchFamily="34" charset="0"/>
                    <a:cs typeface="Times New Roman" pitchFamily="18" charset="0"/>
                  </a:rPr>
                  <a:t>S = 0</a:t>
                </a:r>
                <a:r>
                  <a:rPr lang="en-GB" sz="2400" dirty="0">
                    <a:ea typeface="Calibri" pitchFamily="34" charset="0"/>
                    <a:cs typeface="Times New Roman" pitchFamily="18" charset="0"/>
                  </a:rPr>
                  <a:t>. However, the entropy not equal to zero at </a:t>
                </a:r>
                <a:r>
                  <a:rPr lang="en-GB" sz="2400" dirty="0">
                    <a:solidFill>
                      <a:srgbClr val="0070C0"/>
                    </a:solidFill>
                    <a:ea typeface="Calibri" pitchFamily="34" charset="0"/>
                    <a:cs typeface="Times New Roman" pitchFamily="18" charset="0"/>
                  </a:rPr>
                  <a:t>T = 0 </a:t>
                </a:r>
                <a:r>
                  <a:rPr lang="en-GB" sz="2400" dirty="0">
                    <a:ea typeface="Calibri" pitchFamily="34" charset="0"/>
                    <a:cs typeface="Times New Roman" pitchFamily="18" charset="0"/>
                  </a:rPr>
                  <a:t>K if the substance is not a perfect crystal.</a:t>
                </a:r>
              </a:p>
              <a:p>
                <a:pPr algn="just">
                  <a:lnSpc>
                    <a:spcPct val="150000"/>
                  </a:lnSpc>
                </a:pPr>
                <a:endParaRPr lang="en-GB" sz="2400" dirty="0">
                  <a:ea typeface="Calibri" pitchFamily="34" charset="0"/>
                  <a:cs typeface="Times New Roman" pitchFamily="18" charset="0"/>
                </a:endParaRPr>
              </a:p>
            </p:txBody>
          </p:sp>
        </mc:Choice>
        <mc:Fallback xmlns="">
          <p:sp>
            <p:nvSpPr>
              <p:cNvPr id="2" name="Rectangle 1">
                <a:extLst>
                  <a:ext uri="{FF2B5EF4-FFF2-40B4-BE49-F238E27FC236}">
                    <a16:creationId xmlns:a16="http://schemas.microsoft.com/office/drawing/2014/main" id="{751A0403-A169-4B8F-A309-B749DCD11621}"/>
                  </a:ext>
                </a:extLst>
              </p:cNvPr>
              <p:cNvSpPr>
                <a:spLocks noRot="1" noChangeAspect="1" noMove="1" noResize="1" noEditPoints="1" noAdjustHandles="1" noChangeArrowheads="1" noChangeShapeType="1" noTextEdit="1"/>
              </p:cNvSpPr>
              <p:nvPr/>
            </p:nvSpPr>
            <p:spPr>
              <a:xfrm>
                <a:off x="1021645" y="827319"/>
                <a:ext cx="9990666" cy="5575052"/>
              </a:xfrm>
              <a:prstGeom prst="rect">
                <a:avLst/>
              </a:prstGeom>
              <a:blipFill>
                <a:blip r:embed="rId2"/>
                <a:stretch>
                  <a:fillRect l="-977" r="-977"/>
                </a:stretch>
              </a:blipFill>
            </p:spPr>
            <p:txBody>
              <a:bodyPr/>
              <a:lstStyle/>
              <a:p>
                <a:r>
                  <a:rPr lang="ar-SA">
                    <a:noFill/>
                  </a:rPr>
                  <a:t> </a:t>
                </a:r>
              </a:p>
            </p:txBody>
          </p:sp>
        </mc:Fallback>
      </mc:AlternateContent>
    </p:spTree>
    <p:extLst>
      <p:ext uri="{BB962C8B-B14F-4D97-AF65-F5344CB8AC3E}">
        <p14:creationId xmlns:p14="http://schemas.microsoft.com/office/powerpoint/2010/main" val="3780187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7D9865-8A66-4C33-BCAC-8E81C37B7302}"/>
              </a:ext>
            </a:extLst>
          </p:cNvPr>
          <p:cNvSpPr txBox="1"/>
          <p:nvPr/>
        </p:nvSpPr>
        <p:spPr>
          <a:xfrm>
            <a:off x="860612" y="430306"/>
            <a:ext cx="10721788" cy="4220835"/>
          </a:xfrm>
          <a:prstGeom prst="rect">
            <a:avLst/>
          </a:prstGeom>
          <a:noFill/>
        </p:spPr>
        <p:txBody>
          <a:bodyPr wrap="square" rtlCol="0">
            <a:spAutoFit/>
          </a:bodyPr>
          <a:lstStyle/>
          <a:p>
            <a:pPr algn="ctr"/>
            <a:r>
              <a:rPr lang="en-US" sz="4000" b="1" dirty="0">
                <a:solidFill>
                  <a:srgbClr val="FF0000"/>
                </a:solidFill>
              </a:rPr>
              <a:t>Entropy “S”</a:t>
            </a:r>
          </a:p>
          <a:p>
            <a:pPr algn="just"/>
            <a:endParaRPr lang="en-US" sz="1200" b="1" dirty="0">
              <a:solidFill>
                <a:srgbClr val="FF0000"/>
              </a:solidFill>
            </a:endParaRPr>
          </a:p>
          <a:p>
            <a:pPr marL="342900" indent="-342900" algn="just">
              <a:lnSpc>
                <a:spcPct val="150000"/>
              </a:lnSpc>
              <a:buFont typeface="Arial" panose="020B0604020202020204" pitchFamily="34" charset="0"/>
              <a:buChar char="•"/>
            </a:pPr>
            <a:r>
              <a:rPr lang="en-GB" sz="2400" dirty="0"/>
              <a:t>Entropy (S) is a term coined by Rudolph Clausius in the 19</a:t>
            </a:r>
            <a:r>
              <a:rPr lang="en-GB" sz="2400" baseline="30000" dirty="0"/>
              <a:t>th</a:t>
            </a:r>
            <a:r>
              <a:rPr lang="en-GB" sz="2400" dirty="0"/>
              <a:t> century.</a:t>
            </a:r>
          </a:p>
          <a:p>
            <a:pPr marL="342900" indent="-342900" algn="just">
              <a:lnSpc>
                <a:spcPct val="150000"/>
              </a:lnSpc>
              <a:buFont typeface="Arial" panose="020B0604020202020204" pitchFamily="34" charset="0"/>
              <a:buChar char="•"/>
            </a:pPr>
            <a:r>
              <a:rPr lang="en-GB" sz="2400" dirty="0"/>
              <a:t>Entropy of the system relay on the consideration of heat-work cycles and the efficiency of heat engines. </a:t>
            </a:r>
          </a:p>
          <a:p>
            <a:pPr marL="342900" indent="-342900" algn="just">
              <a:lnSpc>
                <a:spcPct val="150000"/>
              </a:lnSpc>
              <a:buFont typeface="Arial" panose="020B0604020202020204" pitchFamily="34" charset="0"/>
              <a:buChar char="•"/>
            </a:pPr>
            <a:r>
              <a:rPr lang="en-GB" sz="2400" dirty="0"/>
              <a:t>Entropy is a measure of the </a:t>
            </a:r>
            <a:r>
              <a:rPr lang="en-GB" sz="2400" dirty="0">
                <a:solidFill>
                  <a:srgbClr val="00B050"/>
                </a:solidFill>
              </a:rPr>
              <a:t>quality</a:t>
            </a:r>
            <a:r>
              <a:rPr lang="en-GB" sz="2400" dirty="0"/>
              <a:t> of the energy: low entropy means high quality</a:t>
            </a:r>
          </a:p>
          <a:p>
            <a:pPr marL="342900" indent="-342900" algn="just">
              <a:lnSpc>
                <a:spcPct val="150000"/>
              </a:lnSpc>
              <a:buFont typeface="Arial" panose="020B0604020202020204" pitchFamily="34" charset="0"/>
              <a:buChar char="•"/>
            </a:pPr>
            <a:r>
              <a:rPr lang="en-GB" sz="2400" dirty="0"/>
              <a:t>Entropy can be thought of as a measure of the randomness of a system.</a:t>
            </a:r>
          </a:p>
          <a:p>
            <a:pPr marL="342900" indent="-342900" algn="just">
              <a:lnSpc>
                <a:spcPct val="150000"/>
              </a:lnSpc>
              <a:buFont typeface="Arial" panose="020B0604020202020204" pitchFamily="34" charset="0"/>
              <a:buChar char="•"/>
            </a:pPr>
            <a:r>
              <a:rPr lang="en-GB" sz="2400" dirty="0"/>
              <a:t>Entropy is a state function: ∆S = S</a:t>
            </a:r>
            <a:r>
              <a:rPr lang="en-GB" sz="2400" baseline="-25000" dirty="0"/>
              <a:t>2</a:t>
            </a:r>
            <a:r>
              <a:rPr lang="en-GB" sz="2400" dirty="0"/>
              <a:t> – S</a:t>
            </a:r>
            <a:r>
              <a:rPr lang="en-GB" sz="2400" baseline="-25000" dirty="0"/>
              <a:t>1</a:t>
            </a:r>
          </a:p>
        </p:txBody>
      </p:sp>
      <p:pic>
        <p:nvPicPr>
          <p:cNvPr id="3" name="Picture 4" descr="Image result for entropy">
            <a:hlinkClick r:id="rId2"/>
            <a:extLst>
              <a:ext uri="{FF2B5EF4-FFF2-40B4-BE49-F238E27FC236}">
                <a16:creationId xmlns:a16="http://schemas.microsoft.com/office/drawing/2014/main" id="{1BD19039-9B8B-4718-9C57-EE89159C396A}"/>
              </a:ext>
            </a:extLst>
          </p:cNvPr>
          <p:cNvPicPr>
            <a:picLocks noChangeAspect="1" noChangeArrowheads="1"/>
          </p:cNvPicPr>
          <p:nvPr/>
        </p:nvPicPr>
        <p:blipFill>
          <a:blip r:embed="rId3" cstate="print"/>
          <a:srcRect/>
          <a:stretch>
            <a:fillRect/>
          </a:stretch>
        </p:blipFill>
        <p:spPr bwMode="auto">
          <a:xfrm>
            <a:off x="4288448" y="4751294"/>
            <a:ext cx="3866115" cy="1676400"/>
          </a:xfrm>
          <a:prstGeom prst="rect">
            <a:avLst/>
          </a:prstGeom>
          <a:noFill/>
        </p:spPr>
      </p:pic>
    </p:spTree>
    <p:extLst>
      <p:ext uri="{BB962C8B-B14F-4D97-AF65-F5344CB8AC3E}">
        <p14:creationId xmlns:p14="http://schemas.microsoft.com/office/powerpoint/2010/main" val="17699063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D4E55C-2129-4782-B776-C99442FDA8DF}"/>
              </a:ext>
            </a:extLst>
          </p:cNvPr>
          <p:cNvSpPr/>
          <p:nvPr/>
        </p:nvSpPr>
        <p:spPr>
          <a:xfrm>
            <a:off x="1196623" y="619349"/>
            <a:ext cx="9798754" cy="2251065"/>
          </a:xfrm>
          <a:prstGeom prst="rect">
            <a:avLst/>
          </a:prstGeom>
        </p:spPr>
        <p:txBody>
          <a:bodyPr wrap="square">
            <a:spAutoFit/>
          </a:bodyPr>
          <a:lstStyle/>
          <a:p>
            <a:pPr lvl="0" algn="justLow" eaLnBrk="0" fontAlgn="base" hangingPunct="0">
              <a:lnSpc>
                <a:spcPct val="150000"/>
              </a:lnSpc>
              <a:spcBef>
                <a:spcPct val="0"/>
              </a:spcBef>
              <a:spcAft>
                <a:spcPct val="0"/>
              </a:spcAft>
            </a:pPr>
            <a:r>
              <a:rPr lang="en-GB" sz="2400" dirty="0">
                <a:ea typeface="Calibri" pitchFamily="34" charset="0"/>
                <a:cs typeface="Times New Roman" pitchFamily="18" charset="0"/>
              </a:rPr>
              <a:t>The residual entropy arises because the molecules can arrange themselves in more that one ways. For example, in case of carbon monoxide (CO), the molecule CO has a very small dipole moment and there is a finite chance that CO will crystallize following type of arrangements even at 0 K:</a:t>
            </a:r>
            <a:endParaRPr lang="en-GB" sz="2400" dirty="0">
              <a:cs typeface="Arial" pitchFamily="34" charset="0"/>
            </a:endParaRPr>
          </a:p>
        </p:txBody>
      </p:sp>
      <p:pic>
        <p:nvPicPr>
          <p:cNvPr id="3" name="Picture 2">
            <a:extLst>
              <a:ext uri="{FF2B5EF4-FFF2-40B4-BE49-F238E27FC236}">
                <a16:creationId xmlns:a16="http://schemas.microsoft.com/office/drawing/2014/main" id="{2B9D7B29-70BD-4442-8906-D3477494EEC7}"/>
              </a:ext>
            </a:extLst>
          </p:cNvPr>
          <p:cNvPicPr>
            <a:picLocks noChangeAspect="1" noChangeArrowheads="1"/>
          </p:cNvPicPr>
          <p:nvPr/>
        </p:nvPicPr>
        <p:blipFill rotWithShape="1">
          <a:blip r:embed="rId2" cstate="print"/>
          <a:srcRect l="16224" t="17755" r="56331"/>
          <a:stretch/>
        </p:blipFill>
        <p:spPr bwMode="auto">
          <a:xfrm>
            <a:off x="4206239" y="2870414"/>
            <a:ext cx="3148149" cy="1754777"/>
          </a:xfrm>
          <a:prstGeom prst="rect">
            <a:avLst/>
          </a:prstGeom>
          <a:noFill/>
          <a:ln w="9525">
            <a:noFill/>
            <a:miter lim="800000"/>
            <a:headEnd/>
            <a:tailEnd/>
          </a:ln>
          <a:effectLst/>
        </p:spPr>
      </p:pic>
      <p:sp>
        <p:nvSpPr>
          <p:cNvPr id="4" name="Rectangle 3">
            <a:extLst>
              <a:ext uri="{FF2B5EF4-FFF2-40B4-BE49-F238E27FC236}">
                <a16:creationId xmlns:a16="http://schemas.microsoft.com/office/drawing/2014/main" id="{DEB0E5A1-F9D7-46A7-8BAD-E3E1CC2BDC7E}"/>
              </a:ext>
            </a:extLst>
          </p:cNvPr>
          <p:cNvSpPr/>
          <p:nvPr/>
        </p:nvSpPr>
        <p:spPr>
          <a:xfrm>
            <a:off x="1196623" y="4541583"/>
            <a:ext cx="9989537" cy="1697068"/>
          </a:xfrm>
          <a:prstGeom prst="rect">
            <a:avLst/>
          </a:prstGeom>
        </p:spPr>
        <p:txBody>
          <a:bodyPr wrap="square">
            <a:spAutoFit/>
          </a:bodyPr>
          <a:lstStyle/>
          <a:p>
            <a:pPr lvl="0" algn="justLow" fontAlgn="base">
              <a:lnSpc>
                <a:spcPct val="150000"/>
              </a:lnSpc>
              <a:spcBef>
                <a:spcPct val="0"/>
              </a:spcBef>
              <a:spcAft>
                <a:spcPct val="0"/>
              </a:spcAft>
            </a:pPr>
            <a:r>
              <a:rPr lang="en-GB" sz="2400" dirty="0">
                <a:ea typeface="Calibri" pitchFamily="34" charset="0"/>
                <a:cs typeface="Times New Roman" pitchFamily="18" charset="0"/>
              </a:rPr>
              <a:t>For each CO molecule, there are two possible orientations of the molecule, therefore there are two ways each CO can exist in the lattice. Thus </a:t>
            </a:r>
            <a:r>
              <a:rPr lang="el-GR" sz="2400" dirty="0">
                <a:ea typeface="Calibri" pitchFamily="34" charset="0"/>
                <a:cs typeface="Times New Roman" pitchFamily="18" charset="0"/>
              </a:rPr>
              <a:t>Ω</a:t>
            </a:r>
            <a:r>
              <a:rPr lang="en-GB" sz="2400" dirty="0">
                <a:ea typeface="Calibri" pitchFamily="34" charset="0"/>
                <a:cs typeface="Times New Roman" pitchFamily="18" charset="0"/>
              </a:rPr>
              <a:t> = 2 for each molecule.</a:t>
            </a:r>
            <a:endParaRPr lang="en-GB" sz="2400" dirty="0">
              <a:cs typeface="Arial" pitchFamily="34" charset="0"/>
            </a:endParaRPr>
          </a:p>
        </p:txBody>
      </p:sp>
    </p:spTree>
    <p:extLst>
      <p:ext uri="{BB962C8B-B14F-4D97-AF65-F5344CB8AC3E}">
        <p14:creationId xmlns:p14="http://schemas.microsoft.com/office/powerpoint/2010/main" val="14352011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65180B-B6DC-4D9F-A0D9-4C8260A176EA}"/>
              </a:ext>
            </a:extLst>
          </p:cNvPr>
          <p:cNvSpPr/>
          <p:nvPr/>
        </p:nvSpPr>
        <p:spPr>
          <a:xfrm>
            <a:off x="1247422" y="549257"/>
            <a:ext cx="9697155" cy="5575052"/>
          </a:xfrm>
          <a:prstGeom prst="rect">
            <a:avLst/>
          </a:prstGeom>
        </p:spPr>
        <p:txBody>
          <a:bodyPr wrap="square">
            <a:spAutoFit/>
          </a:bodyPr>
          <a:lstStyle/>
          <a:p>
            <a:pPr lvl="0" algn="justLow" eaLnBrk="0" fontAlgn="base" hangingPunct="0">
              <a:lnSpc>
                <a:spcPct val="150000"/>
              </a:lnSpc>
              <a:spcBef>
                <a:spcPct val="0"/>
              </a:spcBef>
              <a:spcAft>
                <a:spcPct val="0"/>
              </a:spcAft>
            </a:pPr>
            <a:r>
              <a:rPr lang="en-GB" sz="2400" b="1" dirty="0">
                <a:solidFill>
                  <a:srgbClr val="0070C0"/>
                </a:solidFill>
                <a:ea typeface="Calibri" pitchFamily="34" charset="0"/>
                <a:cs typeface="Times New Roman" pitchFamily="18" charset="0"/>
              </a:rPr>
              <a:t>Calculation of residual entropy: </a:t>
            </a:r>
          </a:p>
          <a:p>
            <a:pPr lvl="0" algn="justLow" eaLnBrk="0" fontAlgn="base" hangingPunct="0">
              <a:lnSpc>
                <a:spcPct val="150000"/>
              </a:lnSpc>
              <a:spcBef>
                <a:spcPct val="0"/>
              </a:spcBef>
              <a:spcAft>
                <a:spcPct val="0"/>
              </a:spcAft>
            </a:pPr>
            <a:endParaRPr lang="en-GB" sz="2400" b="1" dirty="0">
              <a:solidFill>
                <a:srgbClr val="0070C0"/>
              </a:solidFill>
              <a:ea typeface="Calibri" pitchFamily="34" charset="0"/>
              <a:cs typeface="Times New Roman" pitchFamily="18" charset="0"/>
            </a:endParaRPr>
          </a:p>
          <a:p>
            <a:pPr algn="justLow" eaLnBrk="0" fontAlgn="base" hangingPunct="0">
              <a:lnSpc>
                <a:spcPct val="150000"/>
              </a:lnSpc>
              <a:spcBef>
                <a:spcPct val="0"/>
              </a:spcBef>
              <a:spcAft>
                <a:spcPct val="0"/>
              </a:spcAft>
            </a:pPr>
            <a:r>
              <a:rPr lang="en-GB" sz="2400" dirty="0">
                <a:ea typeface="Calibri" pitchFamily="34" charset="0"/>
                <a:cs typeface="Times New Roman" pitchFamily="18" charset="0"/>
              </a:rPr>
              <a:t>In a system containing one Avogadro number of molecules (one mole), in the case of CO when </a:t>
            </a:r>
            <a:r>
              <a:rPr lang="el-GR" sz="2400" dirty="0">
                <a:solidFill>
                  <a:srgbClr val="0070C0"/>
                </a:solidFill>
                <a:ea typeface="Calibri" pitchFamily="34" charset="0"/>
                <a:cs typeface="Times New Roman" pitchFamily="18" charset="0"/>
              </a:rPr>
              <a:t>Ω</a:t>
            </a:r>
            <a:r>
              <a:rPr lang="en-GB" sz="2400" dirty="0">
                <a:solidFill>
                  <a:srgbClr val="0070C0"/>
                </a:solidFill>
                <a:ea typeface="Calibri" pitchFamily="34" charset="0"/>
                <a:cs typeface="Times New Roman" pitchFamily="18" charset="0"/>
              </a:rPr>
              <a:t> = 2</a:t>
            </a:r>
            <a:r>
              <a:rPr lang="en-GB" sz="2400" dirty="0">
                <a:solidFill>
                  <a:srgbClr val="0070C0"/>
                </a:solidFill>
                <a:cs typeface="Arial" pitchFamily="34" charset="0"/>
              </a:rPr>
              <a:t>  </a:t>
            </a:r>
            <a:r>
              <a:rPr lang="en-GB" sz="2400" dirty="0">
                <a:ea typeface="Calibri" pitchFamily="34" charset="0"/>
                <a:cs typeface="Times New Roman" pitchFamily="18" charset="0"/>
              </a:rPr>
              <a:t>the entropy is given by:</a:t>
            </a:r>
          </a:p>
          <a:p>
            <a:pPr algn="justLow" eaLnBrk="0" fontAlgn="base" hangingPunct="0">
              <a:lnSpc>
                <a:spcPct val="150000"/>
              </a:lnSpc>
              <a:spcBef>
                <a:spcPct val="0"/>
              </a:spcBef>
              <a:spcAft>
                <a:spcPct val="0"/>
              </a:spcAft>
            </a:pPr>
            <a:endParaRPr lang="en-GB" sz="2400" dirty="0">
              <a:cs typeface="Arial" pitchFamily="34" charset="0"/>
            </a:endParaRPr>
          </a:p>
          <a:p>
            <a:pPr algn="justLow" eaLnBrk="0" fontAlgn="base" hangingPunct="0">
              <a:lnSpc>
                <a:spcPct val="150000"/>
              </a:lnSpc>
              <a:spcBef>
                <a:spcPct val="0"/>
              </a:spcBef>
              <a:spcAft>
                <a:spcPct val="0"/>
              </a:spcAft>
            </a:pPr>
            <a:r>
              <a:rPr lang="en-GB" sz="2400" dirty="0">
                <a:ea typeface="Calibri" pitchFamily="34" charset="0"/>
                <a:cs typeface="Times New Roman" pitchFamily="18" charset="0"/>
              </a:rPr>
              <a:t>		S = </a:t>
            </a:r>
            <a:r>
              <a:rPr lang="en-GB" sz="2400" dirty="0">
                <a:solidFill>
                  <a:srgbClr val="0070C0"/>
                </a:solidFill>
                <a:ea typeface="Calibri" pitchFamily="34" charset="0"/>
                <a:cs typeface="Times New Roman" pitchFamily="18" charset="0"/>
              </a:rPr>
              <a:t>N</a:t>
            </a:r>
            <a:r>
              <a:rPr lang="en-GB" sz="2400" baseline="-30000" dirty="0">
                <a:solidFill>
                  <a:srgbClr val="0070C0"/>
                </a:solidFill>
                <a:ea typeface="Calibri" pitchFamily="34" charset="0"/>
                <a:cs typeface="Times New Roman" pitchFamily="18" charset="0"/>
              </a:rPr>
              <a:t>A</a:t>
            </a:r>
            <a:r>
              <a:rPr lang="en-GB" sz="2400" dirty="0">
                <a:solidFill>
                  <a:srgbClr val="0070C0"/>
                </a:solidFill>
                <a:ea typeface="Calibri" pitchFamily="34" charset="0"/>
                <a:cs typeface="Times New Roman" pitchFamily="18" charset="0"/>
              </a:rPr>
              <a:t> × k</a:t>
            </a:r>
            <a:r>
              <a:rPr lang="en-GB" sz="2400" baseline="-30000" dirty="0">
                <a:solidFill>
                  <a:srgbClr val="0070C0"/>
                </a:solidFill>
                <a:ea typeface="Calibri" pitchFamily="34" charset="0"/>
                <a:cs typeface="Times New Roman" pitchFamily="18" charset="0"/>
              </a:rPr>
              <a:t>B</a:t>
            </a:r>
            <a:r>
              <a:rPr lang="en-GB" sz="2400" dirty="0">
                <a:solidFill>
                  <a:srgbClr val="0070C0"/>
                </a:solidFill>
                <a:ea typeface="Calibri" pitchFamily="34" charset="0"/>
                <a:cs typeface="Times New Roman" pitchFamily="18" charset="0"/>
              </a:rPr>
              <a:t> × ln </a:t>
            </a:r>
            <a:r>
              <a:rPr lang="el-GR" sz="2400" dirty="0">
                <a:solidFill>
                  <a:srgbClr val="0070C0"/>
                </a:solidFill>
                <a:ea typeface="Calibri" pitchFamily="34" charset="0"/>
                <a:cs typeface="Times New Roman" pitchFamily="18" charset="0"/>
              </a:rPr>
              <a:t>Ω</a:t>
            </a:r>
            <a:r>
              <a:rPr lang="en-GB" sz="2400" dirty="0">
                <a:solidFill>
                  <a:srgbClr val="0070C0"/>
                </a:solidFill>
                <a:ea typeface="Calibri" pitchFamily="34" charset="0"/>
                <a:cs typeface="Times New Roman" pitchFamily="18" charset="0"/>
              </a:rPr>
              <a:t> </a:t>
            </a:r>
            <a:r>
              <a:rPr lang="en-GB" sz="2400" dirty="0">
                <a:ea typeface="Calibri" pitchFamily="34" charset="0"/>
                <a:cs typeface="Times New Roman" pitchFamily="18" charset="0"/>
              </a:rPr>
              <a:t>= </a:t>
            </a:r>
            <a:r>
              <a:rPr lang="en-GB" sz="2400" dirty="0">
                <a:solidFill>
                  <a:schemeClr val="accent2">
                    <a:lumMod val="75000"/>
                  </a:schemeClr>
                </a:solidFill>
                <a:ea typeface="Calibri" pitchFamily="34" charset="0"/>
                <a:cs typeface="Times New Roman" pitchFamily="18" charset="0"/>
              </a:rPr>
              <a:t>R × ln </a:t>
            </a:r>
            <a:r>
              <a:rPr lang="el-GR" sz="2400" dirty="0">
                <a:solidFill>
                  <a:schemeClr val="accent2">
                    <a:lumMod val="75000"/>
                  </a:schemeClr>
                </a:solidFill>
                <a:ea typeface="Calibri" pitchFamily="34" charset="0"/>
                <a:cs typeface="Times New Roman" pitchFamily="18" charset="0"/>
              </a:rPr>
              <a:t>Ω</a:t>
            </a:r>
            <a:r>
              <a:rPr lang="en-GB" sz="2400" dirty="0">
                <a:solidFill>
                  <a:schemeClr val="accent2">
                    <a:lumMod val="75000"/>
                  </a:schemeClr>
                </a:solidFill>
                <a:ea typeface="Calibri" pitchFamily="34" charset="0"/>
                <a:cs typeface="Times New Roman" pitchFamily="18" charset="0"/>
              </a:rPr>
              <a:t> </a:t>
            </a:r>
            <a:r>
              <a:rPr lang="en-GB" sz="2400" dirty="0">
                <a:ea typeface="Calibri" pitchFamily="34" charset="0"/>
                <a:cs typeface="Times New Roman" pitchFamily="18" charset="0"/>
              </a:rPr>
              <a:t>= </a:t>
            </a:r>
            <a:r>
              <a:rPr lang="en-GB" sz="2400" dirty="0">
                <a:solidFill>
                  <a:srgbClr val="FF0000"/>
                </a:solidFill>
                <a:ea typeface="Calibri" pitchFamily="34" charset="0"/>
                <a:cs typeface="Times New Roman" pitchFamily="18" charset="0"/>
              </a:rPr>
              <a:t>8.314 × ln 2 </a:t>
            </a:r>
            <a:r>
              <a:rPr lang="en-GB" sz="2400" dirty="0">
                <a:ea typeface="Calibri" pitchFamily="34" charset="0"/>
                <a:cs typeface="Times New Roman" pitchFamily="18" charset="0"/>
              </a:rPr>
              <a:t>= </a:t>
            </a:r>
            <a:r>
              <a:rPr lang="en-GB" sz="2400" dirty="0">
                <a:solidFill>
                  <a:srgbClr val="00B050"/>
                </a:solidFill>
                <a:ea typeface="Calibri" pitchFamily="34" charset="0"/>
                <a:cs typeface="Times New Roman" pitchFamily="18" charset="0"/>
              </a:rPr>
              <a:t>5.7</a:t>
            </a:r>
            <a:r>
              <a:rPr lang="en-GB" sz="2400" dirty="0">
                <a:ea typeface="Calibri" pitchFamily="34" charset="0"/>
                <a:cs typeface="Times New Roman" pitchFamily="18" charset="0"/>
              </a:rPr>
              <a:t> J K</a:t>
            </a:r>
            <a:r>
              <a:rPr lang="en-GB" sz="2400" baseline="30000" dirty="0">
                <a:ea typeface="Calibri" pitchFamily="34" charset="0"/>
                <a:cs typeface="Times New Roman" pitchFamily="18" charset="0"/>
              </a:rPr>
              <a:t>-1</a:t>
            </a:r>
            <a:r>
              <a:rPr lang="en-GB" sz="2400" dirty="0">
                <a:ea typeface="Calibri" pitchFamily="34" charset="0"/>
                <a:cs typeface="Times New Roman" pitchFamily="18" charset="0"/>
              </a:rPr>
              <a:t> mol</a:t>
            </a:r>
            <a:r>
              <a:rPr lang="en-GB" sz="2400" baseline="30000" dirty="0">
                <a:ea typeface="Calibri" pitchFamily="34" charset="0"/>
                <a:cs typeface="Times New Roman" pitchFamily="18" charset="0"/>
              </a:rPr>
              <a:t>-1</a:t>
            </a:r>
          </a:p>
          <a:p>
            <a:pPr algn="justLow" eaLnBrk="0" fontAlgn="base" hangingPunct="0">
              <a:lnSpc>
                <a:spcPct val="150000"/>
              </a:lnSpc>
              <a:spcBef>
                <a:spcPct val="0"/>
              </a:spcBef>
              <a:spcAft>
                <a:spcPct val="0"/>
              </a:spcAft>
            </a:pPr>
            <a:endParaRPr lang="en-GB" sz="2400" dirty="0">
              <a:cs typeface="Arial" pitchFamily="34" charset="0"/>
            </a:endParaRPr>
          </a:p>
          <a:p>
            <a:pPr algn="justLow" eaLnBrk="0" fontAlgn="base" hangingPunct="0">
              <a:lnSpc>
                <a:spcPct val="150000"/>
              </a:lnSpc>
              <a:spcBef>
                <a:spcPct val="0"/>
              </a:spcBef>
              <a:spcAft>
                <a:spcPct val="0"/>
              </a:spcAft>
            </a:pPr>
            <a:r>
              <a:rPr lang="en-GB" sz="2400" dirty="0">
                <a:ea typeface="Calibri" pitchFamily="34" charset="0"/>
                <a:cs typeface="Times New Roman" pitchFamily="18" charset="0"/>
              </a:rPr>
              <a:t>The entropy at zero Kelvin is known as </a:t>
            </a:r>
            <a:r>
              <a:rPr lang="en-GB" sz="2400" dirty="0">
                <a:solidFill>
                  <a:srgbClr val="0070C0"/>
                </a:solidFill>
                <a:ea typeface="Calibri" pitchFamily="34" charset="0"/>
                <a:cs typeface="Times New Roman" pitchFamily="18" charset="0"/>
              </a:rPr>
              <a:t>residual entropy</a:t>
            </a:r>
            <a:r>
              <a:rPr lang="en-GB" sz="2400" dirty="0">
                <a:ea typeface="Calibri" pitchFamily="34" charset="0"/>
                <a:cs typeface="Times New Roman" pitchFamily="18" charset="0"/>
              </a:rPr>
              <a:t>. There are number of substances that show similar statistical variations in orientation that lead to a residual entropy.</a:t>
            </a:r>
            <a:endParaRPr lang="en-GB" sz="2400" dirty="0">
              <a:cs typeface="Arial" pitchFamily="34" charset="0"/>
            </a:endParaRPr>
          </a:p>
        </p:txBody>
      </p:sp>
    </p:spTree>
    <p:extLst>
      <p:ext uri="{BB962C8B-B14F-4D97-AF65-F5344CB8AC3E}">
        <p14:creationId xmlns:p14="http://schemas.microsoft.com/office/powerpoint/2010/main" val="364896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E7582D9-2CFD-4E96-B59B-DD1AC1CCF652}"/>
                  </a:ext>
                </a:extLst>
              </p:cNvPr>
              <p:cNvSpPr/>
              <p:nvPr/>
            </p:nvSpPr>
            <p:spPr>
              <a:xfrm>
                <a:off x="1039906" y="481301"/>
                <a:ext cx="10309412" cy="485825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GB" sz="2400" dirty="0">
                    <a:solidFill>
                      <a:srgbClr val="FF0000"/>
                    </a:solidFill>
                  </a:rPr>
                  <a:t>In general</a:t>
                </a:r>
              </a:p>
              <a:p>
                <a:pPr algn="just">
                  <a:lnSpc>
                    <a:spcPct val="150000"/>
                  </a:lnSpc>
                </a:pPr>
                <a14:m>
                  <m:oMathPara xmlns:m="http://schemas.openxmlformats.org/officeDocument/2006/math">
                    <m:oMathParaPr>
                      <m:jc m:val="centerGroup"/>
                    </m:oMathParaPr>
                    <m:oMath xmlns:m="http://schemas.openxmlformats.org/officeDocument/2006/math">
                      <m:r>
                        <a:rPr lang="en-GB"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𝑆</m:t>
                      </m:r>
                      <m:r>
                        <a:rPr lang="en-US" sz="2400" b="0" i="1" smtClean="0">
                          <a:solidFill>
                            <a:srgbClr val="FF0000"/>
                          </a:solidFill>
                          <a:latin typeface="Cambria Math" panose="02040503050406030204" pitchFamily="18" charset="0"/>
                          <a:ea typeface="Cambria Math" panose="02040503050406030204" pitchFamily="18" charset="0"/>
                        </a:rPr>
                        <m:t>=</m:t>
                      </m:r>
                      <m:sSub>
                        <m:sSubPr>
                          <m:ctrlPr>
                            <a:rPr lang="en-US" sz="2400" b="0" i="1" smtClean="0">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𝑆</m:t>
                          </m:r>
                        </m:e>
                        <m:sub>
                          <m:r>
                            <a:rPr lang="en-US" sz="2400" b="0" i="1" smtClean="0">
                              <a:solidFill>
                                <a:srgbClr val="FF0000"/>
                              </a:solidFill>
                              <a:latin typeface="Cambria Math" panose="02040503050406030204" pitchFamily="18" charset="0"/>
                              <a:ea typeface="Cambria Math" panose="02040503050406030204" pitchFamily="18" charset="0"/>
                            </a:rPr>
                            <m:t>2</m:t>
                          </m:r>
                        </m:sub>
                      </m:sSub>
                      <m:r>
                        <a:rPr lang="en-US" sz="2400" b="0" i="1" smtClean="0">
                          <a:solidFill>
                            <a:srgbClr val="FF0000"/>
                          </a:solidFill>
                          <a:latin typeface="Cambria Math" panose="02040503050406030204" pitchFamily="18" charset="0"/>
                          <a:ea typeface="Cambria Math" panose="02040503050406030204" pitchFamily="18" charset="0"/>
                        </a:rPr>
                        <m:t>−</m:t>
                      </m:r>
                      <m:sSub>
                        <m:sSubPr>
                          <m:ctrlPr>
                            <a:rPr lang="en-US" sz="2400" b="0" i="1" smtClean="0">
                              <a:solidFill>
                                <a:srgbClr val="FF0000"/>
                              </a:solidFill>
                              <a:latin typeface="Cambria Math" panose="02040503050406030204" pitchFamily="18" charset="0"/>
                              <a:ea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𝑆</m:t>
                          </m:r>
                        </m:e>
                        <m:sub>
                          <m:r>
                            <a:rPr lang="en-US" sz="2400" b="0" i="1" smtClean="0">
                              <a:solidFill>
                                <a:srgbClr val="FF0000"/>
                              </a:solidFill>
                              <a:latin typeface="Cambria Math" panose="02040503050406030204" pitchFamily="18" charset="0"/>
                              <a:ea typeface="Cambria Math" panose="02040503050406030204" pitchFamily="18" charset="0"/>
                            </a:rPr>
                            <m:t>1</m:t>
                          </m:r>
                        </m:sub>
                      </m:sSub>
                      <m:r>
                        <a:rPr lang="en-US" sz="2400" i="1">
                          <a:solidFill>
                            <a:srgbClr val="FF0000"/>
                          </a:solidFill>
                          <a:latin typeface="Cambria Math" panose="02040503050406030204" pitchFamily="18" charset="0"/>
                          <a:ea typeface="Cambria Math" panose="02040503050406030204" pitchFamily="18" charset="0"/>
                        </a:rPr>
                        <m:t>=</m:t>
                      </m:r>
                      <m:f>
                        <m:fPr>
                          <m:ctrlPr>
                            <a:rPr lang="en-US" sz="2400" i="1">
                              <a:solidFill>
                                <a:srgbClr val="FF0000"/>
                              </a:solidFill>
                              <a:latin typeface="Cambria Math" panose="02040503050406030204" pitchFamily="18" charset="0"/>
                              <a:ea typeface="Cambria Math" panose="02040503050406030204" pitchFamily="18" charset="0"/>
                            </a:rPr>
                          </m:ctrlPr>
                        </m:fPr>
                        <m:num>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𝑞</m:t>
                              </m:r>
                            </m:e>
                            <m:sub>
                              <m:r>
                                <a:rPr lang="en-US" sz="2400" i="1">
                                  <a:solidFill>
                                    <a:srgbClr val="FF0000"/>
                                  </a:solidFill>
                                  <a:latin typeface="Cambria Math" panose="02040503050406030204" pitchFamily="18" charset="0"/>
                                  <a:ea typeface="Cambria Math" panose="02040503050406030204" pitchFamily="18" charset="0"/>
                                </a:rPr>
                                <m:t>𝑟𝑒𝑣</m:t>
                              </m:r>
                            </m:sub>
                          </m:sSub>
                        </m:num>
                        <m:den>
                          <m:r>
                            <a:rPr lang="en-US" sz="2400" i="1">
                              <a:solidFill>
                                <a:srgbClr val="FF0000"/>
                              </a:solidFill>
                              <a:latin typeface="Cambria Math" panose="02040503050406030204" pitchFamily="18" charset="0"/>
                              <a:ea typeface="Cambria Math" panose="02040503050406030204" pitchFamily="18" charset="0"/>
                            </a:rPr>
                            <m:t>𝑇</m:t>
                          </m:r>
                        </m:den>
                      </m:f>
                    </m:oMath>
                  </m:oMathPara>
                </a14:m>
                <a:endParaRPr lang="en-GB" sz="2400" dirty="0">
                  <a:solidFill>
                    <a:srgbClr val="FF0000"/>
                  </a:solidFill>
                </a:endParaRPr>
              </a:p>
              <a:p>
                <a:pPr marL="342900" indent="-342900" algn="just">
                  <a:lnSpc>
                    <a:spcPct val="150000"/>
                  </a:lnSpc>
                  <a:buFont typeface="Arial" panose="020B0604020202020204" pitchFamily="34" charset="0"/>
                  <a:buChar char="•"/>
                </a:pPr>
                <a:r>
                  <a:rPr lang="en-GB" sz="2400" dirty="0"/>
                  <a:t>Which means entropy change when an amount of heat </a:t>
                </a:r>
                <a:r>
                  <a:rPr lang="en-GB" sz="2400" dirty="0" err="1"/>
                  <a:t>q</a:t>
                </a:r>
                <a:r>
                  <a:rPr lang="en-GB" sz="2400" baseline="-25000" dirty="0" err="1"/>
                  <a:t>rev</a:t>
                </a:r>
                <a:r>
                  <a:rPr lang="en-GB" sz="2400" dirty="0"/>
                  <a:t> is added in a reversible manner at a constant temperature T (isothermal process) in K.</a:t>
                </a:r>
              </a:p>
              <a:p>
                <a:pPr marL="342900" indent="-342900" algn="just">
                  <a:lnSpc>
                    <a:spcPct val="150000"/>
                  </a:lnSpc>
                  <a:buFont typeface="Arial" panose="020B0604020202020204" pitchFamily="34" charset="0"/>
                  <a:buChar char="•"/>
                </a:pPr>
                <a:r>
                  <a:rPr lang="en-GB" sz="2400" dirty="0"/>
                  <a:t>The transfer of heat carries out with an </a:t>
                </a:r>
                <a:r>
                  <a:rPr lang="en-GB" sz="2400" dirty="0">
                    <a:solidFill>
                      <a:srgbClr val="00B050"/>
                    </a:solidFill>
                  </a:rPr>
                  <a:t>infinitesimal </a:t>
                </a:r>
                <a:r>
                  <a:rPr lang="en-GB" sz="2400" dirty="0"/>
                  <a:t>difference in temperature between the system and its surroundings.</a:t>
                </a:r>
              </a:p>
              <a:p>
                <a:pPr marL="342900" indent="-342900" algn="just">
                  <a:lnSpc>
                    <a:spcPct val="150000"/>
                  </a:lnSpc>
                  <a:buFont typeface="Arial" panose="020B0604020202020204" pitchFamily="34" charset="0"/>
                  <a:buChar char="•"/>
                </a:pPr>
                <a:r>
                  <a:rPr lang="en-GB" sz="2400" dirty="0">
                    <a:solidFill>
                      <a:srgbClr val="0070C0"/>
                    </a:solidFill>
                  </a:rPr>
                  <a:t>Units of entropy are: J K</a:t>
                </a:r>
                <a:r>
                  <a:rPr lang="en-GB" sz="2400" baseline="30000" dirty="0">
                    <a:solidFill>
                      <a:srgbClr val="0070C0"/>
                    </a:solidFill>
                  </a:rPr>
                  <a:t>-1  </a:t>
                </a:r>
                <a:r>
                  <a:rPr lang="en-GB" sz="2400" dirty="0">
                    <a:solidFill>
                      <a:srgbClr val="0070C0"/>
                    </a:solidFill>
                  </a:rPr>
                  <a:t>or J mol</a:t>
                </a:r>
                <a:r>
                  <a:rPr lang="en-GB" sz="2400" baseline="30000" dirty="0">
                    <a:solidFill>
                      <a:srgbClr val="0070C0"/>
                    </a:solidFill>
                  </a:rPr>
                  <a:t>-1</a:t>
                </a:r>
                <a:r>
                  <a:rPr lang="en-GB" sz="2400" dirty="0">
                    <a:solidFill>
                      <a:srgbClr val="0070C0"/>
                    </a:solidFill>
                  </a:rPr>
                  <a:t> K</a:t>
                </a:r>
                <a:r>
                  <a:rPr lang="en-GB" sz="2400" baseline="30000" dirty="0">
                    <a:solidFill>
                      <a:srgbClr val="0070C0"/>
                    </a:solidFill>
                  </a:rPr>
                  <a:t>-1</a:t>
                </a:r>
                <a:r>
                  <a:rPr lang="en-GB" sz="2400" dirty="0">
                    <a:solidFill>
                      <a:srgbClr val="0070C0"/>
                    </a:solidFill>
                  </a:rPr>
                  <a:t>.</a:t>
                </a:r>
              </a:p>
              <a:p>
                <a:pPr marL="342900" indent="-342900" algn="just">
                  <a:lnSpc>
                    <a:spcPct val="150000"/>
                  </a:lnSpc>
                  <a:buFont typeface="Arial" panose="020B0604020202020204" pitchFamily="34" charset="0"/>
                  <a:buChar char="•"/>
                </a:pPr>
                <a:r>
                  <a:rPr lang="en-GB" sz="2400" dirty="0"/>
                  <a:t>The value of entropy is small compare to other function such as ∆H and ∆U.</a:t>
                </a:r>
              </a:p>
            </p:txBody>
          </p:sp>
        </mc:Choice>
        <mc:Fallback xmlns="">
          <p:sp>
            <p:nvSpPr>
              <p:cNvPr id="4" name="Rectangle 3">
                <a:extLst>
                  <a:ext uri="{FF2B5EF4-FFF2-40B4-BE49-F238E27FC236}">
                    <a16:creationId xmlns:a16="http://schemas.microsoft.com/office/drawing/2014/main" id="{5E7582D9-2CFD-4E96-B59B-DD1AC1CCF652}"/>
                  </a:ext>
                </a:extLst>
              </p:cNvPr>
              <p:cNvSpPr>
                <a:spLocks noRot="1" noChangeAspect="1" noMove="1" noResize="1" noEditPoints="1" noAdjustHandles="1" noChangeArrowheads="1" noChangeShapeType="1" noTextEdit="1"/>
              </p:cNvSpPr>
              <p:nvPr/>
            </p:nvSpPr>
            <p:spPr>
              <a:xfrm>
                <a:off x="1039906" y="481301"/>
                <a:ext cx="10309412" cy="4858253"/>
              </a:xfrm>
              <a:prstGeom prst="rect">
                <a:avLst/>
              </a:prstGeom>
              <a:blipFill>
                <a:blip r:embed="rId2"/>
                <a:stretch>
                  <a:fillRect l="-828" r="-887" b="-1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95A9A97-89E9-489C-B74E-015449A3FF14}"/>
                  </a:ext>
                </a:extLst>
              </p:cNvPr>
              <p:cNvSpPr/>
              <p:nvPr/>
            </p:nvSpPr>
            <p:spPr>
              <a:xfrm>
                <a:off x="4747132" y="5339554"/>
                <a:ext cx="3093732" cy="1037528"/>
              </a:xfrm>
              <a:prstGeom prst="rect">
                <a:avLst/>
              </a:prstGeom>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n-GB" sz="2400" i="1" smtClean="0">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𝑆</m:t>
                      </m:r>
                      <m:r>
                        <a:rPr lang="en-US" sz="2400" i="1">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𝑆</m:t>
                          </m:r>
                        </m:e>
                        <m:sub>
                          <m:r>
                            <a:rPr lang="en-US" sz="2400" i="1">
                              <a:solidFill>
                                <a:srgbClr val="FF0000"/>
                              </a:solidFill>
                              <a:latin typeface="Cambria Math" panose="02040503050406030204" pitchFamily="18" charset="0"/>
                              <a:ea typeface="Cambria Math" panose="02040503050406030204" pitchFamily="18" charset="0"/>
                            </a:rPr>
                            <m:t>2</m:t>
                          </m:r>
                        </m:sub>
                      </m:sSub>
                      <m:r>
                        <a:rPr lang="en-US" sz="2400" i="1">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𝑆</m:t>
                          </m:r>
                        </m:e>
                        <m:sub>
                          <m:r>
                            <a:rPr lang="en-US" sz="2400" i="1">
                              <a:solidFill>
                                <a:srgbClr val="FF0000"/>
                              </a:solidFill>
                              <a:latin typeface="Cambria Math" panose="02040503050406030204" pitchFamily="18" charset="0"/>
                              <a:ea typeface="Cambria Math" panose="02040503050406030204" pitchFamily="18" charset="0"/>
                            </a:rPr>
                            <m:t>1</m:t>
                          </m:r>
                        </m:sub>
                      </m:sSub>
                      <m:r>
                        <a:rPr lang="en-US" sz="2400" b="0" i="1" smtClean="0">
                          <a:solidFill>
                            <a:srgbClr val="FF0000"/>
                          </a:solidFill>
                          <a:latin typeface="Cambria Math" panose="02040503050406030204" pitchFamily="18" charset="0"/>
                          <a:ea typeface="Cambria Math" panose="02040503050406030204" pitchFamily="18" charset="0"/>
                        </a:rPr>
                        <m:t>&gt;</m:t>
                      </m:r>
                      <m:f>
                        <m:fPr>
                          <m:ctrlPr>
                            <a:rPr lang="en-US" sz="2400" i="1">
                              <a:solidFill>
                                <a:srgbClr val="FF0000"/>
                              </a:solidFill>
                              <a:latin typeface="Cambria Math" panose="02040503050406030204" pitchFamily="18" charset="0"/>
                              <a:ea typeface="Cambria Math" panose="02040503050406030204" pitchFamily="18" charset="0"/>
                            </a:rPr>
                          </m:ctrlPr>
                        </m:fPr>
                        <m:num>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𝑞</m:t>
                              </m:r>
                            </m:e>
                            <m:sub>
                              <m:r>
                                <a:rPr lang="en-US" sz="2400" b="0" i="1" smtClean="0">
                                  <a:solidFill>
                                    <a:srgbClr val="FF0000"/>
                                  </a:solidFill>
                                  <a:latin typeface="Cambria Math" panose="02040503050406030204" pitchFamily="18" charset="0"/>
                                  <a:ea typeface="Cambria Math" panose="02040503050406030204" pitchFamily="18" charset="0"/>
                                </a:rPr>
                                <m:t>𝑖𝑟</m:t>
                              </m:r>
                              <m:r>
                                <a:rPr lang="en-US" sz="2400" i="1">
                                  <a:solidFill>
                                    <a:srgbClr val="FF0000"/>
                                  </a:solidFill>
                                  <a:latin typeface="Cambria Math" panose="02040503050406030204" pitchFamily="18" charset="0"/>
                                  <a:ea typeface="Cambria Math" panose="02040503050406030204" pitchFamily="18" charset="0"/>
                                </a:rPr>
                                <m:t>𝑟𝑒𝑣</m:t>
                              </m:r>
                            </m:sub>
                          </m:sSub>
                        </m:num>
                        <m:den>
                          <m:r>
                            <a:rPr lang="en-US" sz="2400" i="1">
                              <a:solidFill>
                                <a:srgbClr val="FF0000"/>
                              </a:solidFill>
                              <a:latin typeface="Cambria Math" panose="02040503050406030204" pitchFamily="18" charset="0"/>
                              <a:ea typeface="Cambria Math" panose="02040503050406030204" pitchFamily="18" charset="0"/>
                            </a:rPr>
                            <m:t>𝑇</m:t>
                          </m:r>
                        </m:den>
                      </m:f>
                    </m:oMath>
                  </m:oMathPara>
                </a14:m>
                <a:endParaRPr lang="en-GB" sz="2400" dirty="0">
                  <a:solidFill>
                    <a:srgbClr val="FF0000"/>
                  </a:solidFill>
                </a:endParaRPr>
              </a:p>
            </p:txBody>
          </p:sp>
        </mc:Choice>
        <mc:Fallback xmlns="">
          <p:sp>
            <p:nvSpPr>
              <p:cNvPr id="5" name="Rectangle 4">
                <a:extLst>
                  <a:ext uri="{FF2B5EF4-FFF2-40B4-BE49-F238E27FC236}">
                    <a16:creationId xmlns:a16="http://schemas.microsoft.com/office/drawing/2014/main" id="{895A9A97-89E9-489C-B74E-015449A3FF14}"/>
                  </a:ext>
                </a:extLst>
              </p:cNvPr>
              <p:cNvSpPr>
                <a:spLocks noRot="1" noChangeAspect="1" noMove="1" noResize="1" noEditPoints="1" noAdjustHandles="1" noChangeArrowheads="1" noChangeShapeType="1" noTextEdit="1"/>
              </p:cNvSpPr>
              <p:nvPr/>
            </p:nvSpPr>
            <p:spPr>
              <a:xfrm>
                <a:off x="4747132" y="5339554"/>
                <a:ext cx="3093732" cy="1037528"/>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289217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4130</TotalTime>
  <Words>5501</Words>
  <Application>Microsoft Office PowerPoint</Application>
  <PresentationFormat>Widescreen</PresentationFormat>
  <Paragraphs>694</Paragraphs>
  <Slides>81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81</vt:i4>
      </vt:variant>
    </vt:vector>
  </HeadingPairs>
  <TitlesOfParts>
    <vt:vector size="89" baseType="lpstr">
      <vt:lpstr>Yu Gothic UI Semilight</vt:lpstr>
      <vt:lpstr>Abadi</vt: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Abdulaziz Alghamdi</dc:creator>
  <cp:lastModifiedBy>Abdulaziz Alghamdi</cp:lastModifiedBy>
  <cp:revision>129</cp:revision>
  <dcterms:created xsi:type="dcterms:W3CDTF">2019-10-24T23:19:35Z</dcterms:created>
  <dcterms:modified xsi:type="dcterms:W3CDTF">2019-11-07T08:56:15Z</dcterms:modified>
</cp:coreProperties>
</file>