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78" r:id="rId9"/>
    <p:sldId id="260" r:id="rId10"/>
    <p:sldId id="282" r:id="rId11"/>
    <p:sldId id="362" r:id="rId12"/>
    <p:sldId id="281" r:id="rId13"/>
    <p:sldId id="363" r:id="rId14"/>
    <p:sldId id="263" r:id="rId15"/>
    <p:sldId id="364" r:id="rId16"/>
    <p:sldId id="264" r:id="rId17"/>
    <p:sldId id="265" r:id="rId18"/>
    <p:sldId id="266" r:id="rId19"/>
    <p:sldId id="365" r:id="rId20"/>
    <p:sldId id="267" r:id="rId21"/>
    <p:sldId id="359" r:id="rId22"/>
    <p:sldId id="268" r:id="rId23"/>
    <p:sldId id="269" r:id="rId24"/>
    <p:sldId id="270" r:id="rId25"/>
    <p:sldId id="271" r:id="rId26"/>
    <p:sldId id="272" r:id="rId27"/>
    <p:sldId id="273" r:id="rId28"/>
    <p:sldId id="274" r:id="rId29"/>
    <p:sldId id="275" r:id="rId30"/>
    <p:sldId id="276" r:id="rId31"/>
    <p:sldId id="277" r:id="rId32"/>
    <p:sldId id="280" r:id="rId33"/>
    <p:sldId id="279" r:id="rId34"/>
    <p:sldId id="284" r:id="rId35"/>
    <p:sldId id="285" r:id="rId36"/>
    <p:sldId id="286" r:id="rId37"/>
    <p:sldId id="287" r:id="rId38"/>
    <p:sldId id="288" r:id="rId39"/>
    <p:sldId id="293" r:id="rId40"/>
    <p:sldId id="294" r:id="rId41"/>
    <p:sldId id="295" r:id="rId42"/>
    <p:sldId id="356" r:id="rId43"/>
    <p:sldId id="357" r:id="rId44"/>
    <p:sldId id="344" r:id="rId45"/>
    <p:sldId id="298" r:id="rId46"/>
    <p:sldId id="299" r:id="rId47"/>
    <p:sldId id="301" r:id="rId48"/>
    <p:sldId id="302" r:id="rId49"/>
    <p:sldId id="303" r:id="rId50"/>
    <p:sldId id="304" r:id="rId51"/>
    <p:sldId id="305" r:id="rId52"/>
    <p:sldId id="331" r:id="rId53"/>
    <p:sldId id="307" r:id="rId54"/>
    <p:sldId id="308" r:id="rId55"/>
    <p:sldId id="332" r:id="rId56"/>
    <p:sldId id="333" r:id="rId57"/>
    <p:sldId id="310" r:id="rId58"/>
    <p:sldId id="311" r:id="rId59"/>
    <p:sldId id="312" r:id="rId60"/>
    <p:sldId id="313" r:id="rId61"/>
    <p:sldId id="314" r:id="rId62"/>
    <p:sldId id="315" r:id="rId63"/>
    <p:sldId id="334" r:id="rId64"/>
    <p:sldId id="366" r:id="rId65"/>
    <p:sldId id="335" r:id="rId66"/>
    <p:sldId id="367"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38" r:id="rId81"/>
    <p:sldId id="339" r:id="rId82"/>
    <p:sldId id="340" r:id="rId83"/>
    <p:sldId id="341" r:id="rId84"/>
    <p:sldId id="342" r:id="rId85"/>
    <p:sldId id="360" r:id="rId86"/>
    <p:sldId id="370" r:id="rId87"/>
    <p:sldId id="343" r:id="rId88"/>
    <p:sldId id="371" r:id="rId89"/>
    <p:sldId id="346" r:id="rId90"/>
    <p:sldId id="347" r:id="rId91"/>
    <p:sldId id="348" r:id="rId92"/>
    <p:sldId id="349" r:id="rId93"/>
    <p:sldId id="350" r:id="rId94"/>
    <p:sldId id="351" r:id="rId95"/>
    <p:sldId id="352" r:id="rId96"/>
    <p:sldId id="353" r:id="rId97"/>
    <p:sldId id="354" r:id="rId98"/>
    <p:sldId id="372" r:id="rId99"/>
    <p:sldId id="355" r:id="rId100"/>
    <p:sldId id="373" r:id="rId101"/>
    <p:sldId id="375" r:id="rId102"/>
    <p:sldId id="376" r:id="rId103"/>
    <p:sldId id="377" r:id="rId104"/>
    <p:sldId id="378" r:id="rId105"/>
    <p:sldId id="379" r:id="rId106"/>
    <p:sldId id="380" r:id="rId107"/>
    <p:sldId id="381" r:id="rId108"/>
    <p:sldId id="382" r:id="rId109"/>
    <p:sldId id="383" r:id="rId110"/>
    <p:sldId id="384" r:id="rId111"/>
    <p:sldId id="385" r:id="rId112"/>
    <p:sldId id="329" r:id="rId113"/>
    <p:sldId id="330" r:id="rId114"/>
    <p:sldId id="386" r:id="rId115"/>
    <p:sldId id="387" r:id="rId116"/>
    <p:sldId id="388" r:id="rId117"/>
    <p:sldId id="389" r:id="rId118"/>
    <p:sldId id="390" r:id="rId119"/>
    <p:sldId id="391" r:id="rId120"/>
    <p:sldId id="337" r:id="rId121"/>
    <p:sldId id="392"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BBA8-B195-4734-8A3B-61F95F8BD6E2}">
          <p14:sldIdLst>
            <p14:sldId id="256"/>
            <p14:sldId id="257"/>
            <p14:sldId id="258"/>
            <p14:sldId id="259"/>
            <p14:sldId id="278"/>
            <p14:sldId id="260"/>
            <p14:sldId id="282"/>
            <p14:sldId id="362"/>
            <p14:sldId id="281"/>
            <p14:sldId id="363"/>
            <p14:sldId id="263"/>
            <p14:sldId id="364"/>
            <p14:sldId id="264"/>
            <p14:sldId id="265"/>
            <p14:sldId id="266"/>
            <p14:sldId id="365"/>
            <p14:sldId id="267"/>
            <p14:sldId id="359"/>
            <p14:sldId id="268"/>
            <p14:sldId id="269"/>
            <p14:sldId id="270"/>
            <p14:sldId id="271"/>
            <p14:sldId id="272"/>
            <p14:sldId id="273"/>
            <p14:sldId id="274"/>
            <p14:sldId id="275"/>
            <p14:sldId id="276"/>
            <p14:sldId id="277"/>
            <p14:sldId id="280"/>
            <p14:sldId id="279"/>
            <p14:sldId id="284"/>
            <p14:sldId id="285"/>
            <p14:sldId id="286"/>
            <p14:sldId id="287"/>
            <p14:sldId id="288"/>
            <p14:sldId id="293"/>
            <p14:sldId id="294"/>
            <p14:sldId id="295"/>
            <p14:sldId id="356"/>
            <p14:sldId id="357"/>
            <p14:sldId id="344"/>
            <p14:sldId id="298"/>
            <p14:sldId id="299"/>
            <p14:sldId id="301"/>
            <p14:sldId id="302"/>
            <p14:sldId id="303"/>
            <p14:sldId id="304"/>
            <p14:sldId id="305"/>
            <p14:sldId id="331"/>
            <p14:sldId id="307"/>
            <p14:sldId id="308"/>
            <p14:sldId id="332"/>
            <p14:sldId id="333"/>
            <p14:sldId id="310"/>
            <p14:sldId id="311"/>
            <p14:sldId id="312"/>
            <p14:sldId id="313"/>
            <p14:sldId id="314"/>
            <p14:sldId id="315"/>
            <p14:sldId id="334"/>
            <p14:sldId id="366"/>
            <p14:sldId id="335"/>
            <p14:sldId id="367"/>
            <p14:sldId id="316"/>
            <p14:sldId id="317"/>
            <p14:sldId id="318"/>
            <p14:sldId id="319"/>
            <p14:sldId id="320"/>
            <p14:sldId id="321"/>
            <p14:sldId id="322"/>
            <p14:sldId id="323"/>
            <p14:sldId id="324"/>
            <p14:sldId id="325"/>
            <p14:sldId id="326"/>
            <p14:sldId id="327"/>
            <p14:sldId id="328"/>
            <p14:sldId id="338"/>
            <p14:sldId id="339"/>
            <p14:sldId id="340"/>
            <p14:sldId id="341"/>
            <p14:sldId id="342"/>
            <p14:sldId id="360"/>
            <p14:sldId id="370"/>
            <p14:sldId id="343"/>
            <p14:sldId id="371"/>
            <p14:sldId id="346"/>
            <p14:sldId id="347"/>
            <p14:sldId id="348"/>
            <p14:sldId id="349"/>
            <p14:sldId id="350"/>
            <p14:sldId id="351"/>
            <p14:sldId id="352"/>
            <p14:sldId id="353"/>
            <p14:sldId id="354"/>
            <p14:sldId id="372"/>
            <p14:sldId id="355"/>
            <p14:sldId id="373"/>
            <p14:sldId id="375"/>
            <p14:sldId id="376"/>
            <p14:sldId id="377"/>
            <p14:sldId id="378"/>
            <p14:sldId id="379"/>
            <p14:sldId id="380"/>
            <p14:sldId id="381"/>
            <p14:sldId id="382"/>
            <p14:sldId id="383"/>
            <p14:sldId id="384"/>
            <p14:sldId id="385"/>
            <p14:sldId id="329"/>
            <p14:sldId id="330"/>
            <p14:sldId id="386"/>
            <p14:sldId id="387"/>
            <p14:sldId id="388"/>
            <p14:sldId id="389"/>
            <p14:sldId id="390"/>
            <p14:sldId id="391"/>
            <p14:sldId id="337"/>
            <p14:sldId id="3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6A55F-872C-4F66-9146-FF33D24CBDC7}" v="1" dt="2019-12-18T07:14:18.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guide orient="horz" pos="2160"/>
        <p:guide pos="3840"/>
      </p:guideLst>
    </p:cSldViewPr>
  </p:slid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aziz Alghamdi" userId="647af25006cfea7e" providerId="LiveId" clId="{C826A55F-872C-4F66-9146-FF33D24CBDC7}"/>
    <pc:docChg chg="modSld">
      <pc:chgData name="Abdulaziz Alghamdi" userId="647af25006cfea7e" providerId="LiveId" clId="{C826A55F-872C-4F66-9146-FF33D24CBDC7}" dt="2019-12-18T07:14:18.649" v="0" actId="207"/>
      <pc:docMkLst>
        <pc:docMk/>
      </pc:docMkLst>
      <pc:sldChg chg="modSp">
        <pc:chgData name="Abdulaziz Alghamdi" userId="647af25006cfea7e" providerId="LiveId" clId="{C826A55F-872C-4F66-9146-FF33D24CBDC7}" dt="2019-12-18T07:14:18.649" v="0" actId="207"/>
        <pc:sldMkLst>
          <pc:docMk/>
          <pc:sldMk cId="1021252199" sldId="342"/>
        </pc:sldMkLst>
        <pc:spChg chg="mod">
          <ac:chgData name="Abdulaziz Alghamdi" userId="647af25006cfea7e" providerId="LiveId" clId="{C826A55F-872C-4F66-9146-FF33D24CBDC7}" dt="2019-12-18T07:14:18.649" v="0" actId="207"/>
          <ac:spMkLst>
            <pc:docMk/>
            <pc:sldMk cId="1021252199" sldId="342"/>
            <ac:spMk id="2" creationId="{C15184AC-16A6-4310-8DE0-DD63F353448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0440470243735"/>
          <c:y val="4.5457511544032797E-2"/>
          <c:w val="0.84716279610159839"/>
          <c:h val="0.86135458979070001"/>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Sheet1!$F$5:$F$7</c:f>
              <c:numCache>
                <c:formatCode>General</c:formatCode>
                <c:ptCount val="3"/>
                <c:pt idx="0">
                  <c:v>298</c:v>
                </c:pt>
                <c:pt idx="1">
                  <c:v>500</c:v>
                </c:pt>
                <c:pt idx="2">
                  <c:v>1000</c:v>
                </c:pt>
              </c:numCache>
            </c:numRef>
          </c:xVal>
          <c:yVal>
            <c:numRef>
              <c:f>Sheet1!$G$5:$G$7</c:f>
              <c:numCache>
                <c:formatCode>General</c:formatCode>
                <c:ptCount val="3"/>
                <c:pt idx="0">
                  <c:v>-31</c:v>
                </c:pt>
                <c:pt idx="1">
                  <c:v>10.4</c:v>
                </c:pt>
                <c:pt idx="2">
                  <c:v>113.2</c:v>
                </c:pt>
              </c:numCache>
            </c:numRef>
          </c:yVal>
          <c:smooth val="0"/>
          <c:extLst>
            <c:ext xmlns:c16="http://schemas.microsoft.com/office/drawing/2014/chart" uri="{C3380CC4-5D6E-409C-BE32-E72D297353CC}">
              <c16:uniqueId val="{00000001-AFA1-4DE0-A1C7-A5AD4E83AD3B}"/>
            </c:ext>
          </c:extLst>
        </c:ser>
        <c:dLbls>
          <c:showLegendKey val="0"/>
          <c:showVal val="0"/>
          <c:showCatName val="0"/>
          <c:showSerName val="0"/>
          <c:showPercent val="0"/>
          <c:showBubbleSize val="0"/>
        </c:dLbls>
        <c:axId val="441593768"/>
        <c:axId val="441597296"/>
      </c:scatterChart>
      <c:valAx>
        <c:axId val="441593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1"/>
                  <a:t>T</a:t>
                </a:r>
                <a:r>
                  <a:rPr lang="en-GB" sz="1200" b="1" baseline="0"/>
                  <a:t> (K)</a:t>
                </a:r>
                <a:endParaRPr lang="en-GB" sz="1200"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597296"/>
        <c:crosses val="autoZero"/>
        <c:crossBetween val="midCat"/>
      </c:valAx>
      <c:valAx>
        <c:axId val="4415972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1"/>
                  <a:t>∆G (kJ mol</a:t>
                </a:r>
                <a:r>
                  <a:rPr lang="en-GB" sz="1200" b="1" baseline="30000"/>
                  <a:t>-1</a:t>
                </a:r>
                <a:r>
                  <a:rPr lang="en-GB" sz="1200" b="1" baseline="0"/>
                  <a:t>)</a:t>
                </a:r>
                <a:endParaRPr lang="en-GB" sz="1200" b="1"/>
              </a:p>
            </c:rich>
          </c:tx>
          <c:layout>
            <c:manualLayout>
              <c:xMode val="edge"/>
              <c:yMode val="edge"/>
              <c:x val="2.5000000000000001E-2"/>
              <c:y val="0.366724263633712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5937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A1B8-F21B-4699-AEFE-A3E020BE5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D3068B-AE4E-4D04-BFE9-BC22E80D3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0487FD-BD4C-41F4-A1AC-5465F7CDFAC4}"/>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5" name="Footer Placeholder 4">
            <a:extLst>
              <a:ext uri="{FF2B5EF4-FFF2-40B4-BE49-F238E27FC236}">
                <a16:creationId xmlns:a16="http://schemas.microsoft.com/office/drawing/2014/main" id="{7E70FB70-6AFB-4BEF-9B48-315CD0600A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15BA2-F6FE-43E3-B04E-E39080783C95}"/>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293507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95AB-C31D-490C-ADB5-A32A53E4E9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2BAB8-AECF-44D7-A2D7-6CB49AFBB7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29A7A7-C1D8-404D-B058-49F887E0A2BD}"/>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5" name="Footer Placeholder 4">
            <a:extLst>
              <a:ext uri="{FF2B5EF4-FFF2-40B4-BE49-F238E27FC236}">
                <a16:creationId xmlns:a16="http://schemas.microsoft.com/office/drawing/2014/main" id="{D0033B1B-A08F-4ECE-82D8-5B49490BD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9C914-C346-482E-B108-68FD0B04C9E5}"/>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34280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68C90-A433-4D7E-B7EC-0F30D33102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67D768-76CA-4793-8261-3CCAB868ED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BF567-555C-44B9-8A39-3177788CBB54}"/>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5" name="Footer Placeholder 4">
            <a:extLst>
              <a:ext uri="{FF2B5EF4-FFF2-40B4-BE49-F238E27FC236}">
                <a16:creationId xmlns:a16="http://schemas.microsoft.com/office/drawing/2014/main" id="{E48681D0-1BE8-4213-B2C3-6EAB5228F7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2CD3A-3C9B-4F10-8FA6-5DE203BA17F7}"/>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405010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85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0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40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69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942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13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07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65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287A-C993-4EDA-B1AD-38A21F164B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A7AAD1-7A91-4447-A882-C81C3490B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F3F71-26C7-4ECE-860B-E4AA9E9AA064}"/>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5" name="Footer Placeholder 4">
            <a:extLst>
              <a:ext uri="{FF2B5EF4-FFF2-40B4-BE49-F238E27FC236}">
                <a16:creationId xmlns:a16="http://schemas.microsoft.com/office/drawing/2014/main" id="{270460A5-94F3-46DD-92CD-EB619409E9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F176C2-A89B-4EBF-91BF-9CFFDC00DA4D}"/>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334967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437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3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863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07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90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150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15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820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612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3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02B5-8D0D-49DA-9858-BC46AF544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B34C5-EFE0-4FCC-A00B-5D2F82795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D539AF-3B89-4A6D-89ED-CA714F11E0A6}"/>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5" name="Footer Placeholder 4">
            <a:extLst>
              <a:ext uri="{FF2B5EF4-FFF2-40B4-BE49-F238E27FC236}">
                <a16:creationId xmlns:a16="http://schemas.microsoft.com/office/drawing/2014/main" id="{297C1061-D00B-4158-94C6-F00F67EFF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2FD651-1D41-45AF-8A08-4F0564D34B7A}"/>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322591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133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949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27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408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3198784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540189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1900286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3856613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3888765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333021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C00C8-A3DD-4178-9505-DBE8E50931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4575E-A562-4B6A-A3D9-DEF9A457BE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951333-95EA-4DF1-A8CF-AA7D49995E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2A1640-AF20-4659-AFCC-CA51220DAF15}"/>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6" name="Footer Placeholder 5">
            <a:extLst>
              <a:ext uri="{FF2B5EF4-FFF2-40B4-BE49-F238E27FC236}">
                <a16:creationId xmlns:a16="http://schemas.microsoft.com/office/drawing/2014/main" id="{73F83847-1FF5-4CA8-B9E3-035C49704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CF4C27-6D64-4AED-A9D3-CC5205398FEF}"/>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1814966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1369108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1962016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3940760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1487046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90B5C0-F60D-4A12-AAED-E4F55CCB4417}" type="datetimeFigureOut">
              <a:rPr lang="en-US" smtClean="0"/>
              <a:pPr/>
              <a:t>12/18/2019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9B8CF5-CF7F-4E3F-A38C-137B14757C2B}" type="slidenum">
              <a:rPr lang="en-GB" smtClean="0"/>
              <a:pPr/>
              <a:t>‹#›</a:t>
            </a:fld>
            <a:endParaRPr lang="en-GB"/>
          </a:p>
        </p:txBody>
      </p:sp>
    </p:spTree>
    <p:extLst>
      <p:ext uri="{BB962C8B-B14F-4D97-AF65-F5344CB8AC3E}">
        <p14:creationId xmlns:p14="http://schemas.microsoft.com/office/powerpoint/2010/main" val="1497816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B18D71-4C53-4575-A5DA-03BC21D9E779}" type="slidenum">
              <a:rPr lang="en-US"/>
              <a:pPr>
                <a:defRPr/>
              </a:pPr>
              <a:t>‹#›</a:t>
            </a:fld>
            <a:endParaRPr lang="en-US"/>
          </a:p>
        </p:txBody>
      </p:sp>
    </p:spTree>
    <p:extLst>
      <p:ext uri="{BB962C8B-B14F-4D97-AF65-F5344CB8AC3E}">
        <p14:creationId xmlns:p14="http://schemas.microsoft.com/office/powerpoint/2010/main" val="1370642885"/>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5334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07AC40C2-BB0B-4483-B178-04F53F10F6A8}" type="datetime1">
              <a:rPr lang="en-US"/>
              <a:pPr/>
              <a:t>12/18/2019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Zumdahl Chapter 10</a:t>
            </a:r>
          </a:p>
        </p:txBody>
      </p:sp>
      <p:sp>
        <p:nvSpPr>
          <p:cNvPr id="8" name="Rectangle 6"/>
          <p:cNvSpPr>
            <a:spLocks noGrp="1" noChangeArrowheads="1"/>
          </p:cNvSpPr>
          <p:nvPr>
            <p:ph type="sldNum" sz="quarter" idx="12"/>
          </p:nvPr>
        </p:nvSpPr>
        <p:spPr>
          <a:ln/>
        </p:spPr>
        <p:txBody>
          <a:bodyPr/>
          <a:lstStyle>
            <a:lvl1pPr>
              <a:defRPr/>
            </a:lvl1pPr>
          </a:lstStyle>
          <a:p>
            <a:fld id="{2E40C125-B6E0-423F-A14C-D3D0AD709540}" type="slidenum">
              <a:rPr lang="en-US"/>
              <a:pPr/>
              <a:t>‹#›</a:t>
            </a:fld>
            <a:endParaRPr lang="en-US"/>
          </a:p>
        </p:txBody>
      </p:sp>
    </p:spTree>
    <p:extLst>
      <p:ext uri="{BB962C8B-B14F-4D97-AF65-F5344CB8AC3E}">
        <p14:creationId xmlns:p14="http://schemas.microsoft.com/office/powerpoint/2010/main" val="2195851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ADB770-5127-4A77-B5B3-A44722B1787E}" type="slidenum">
              <a:rPr lang="en-US"/>
              <a:pPr>
                <a:defRPr/>
              </a:pPr>
              <a:t>‹#›</a:t>
            </a:fld>
            <a:endParaRPr lang="en-US"/>
          </a:p>
        </p:txBody>
      </p:sp>
    </p:spTree>
    <p:extLst>
      <p:ext uri="{BB962C8B-B14F-4D97-AF65-F5344CB8AC3E}">
        <p14:creationId xmlns:p14="http://schemas.microsoft.com/office/powerpoint/2010/main" val="3169434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عنوان وأربعة من المحتوى">
    <p:spTree>
      <p:nvGrpSpPr>
        <p:cNvPr id="1" name=""/>
        <p:cNvGrpSpPr/>
        <p:nvPr/>
      </p:nvGrpSpPr>
      <p:grpSpPr>
        <a:xfrm>
          <a:off x="0" y="0"/>
          <a:ext cx="0" cy="0"/>
          <a:chOff x="0" y="0"/>
          <a:chExt cx="0" cy="0"/>
        </a:xfrm>
      </p:grpSpPr>
      <p:sp>
        <p:nvSpPr>
          <p:cNvPr id="2" name="عنوان 1"/>
          <p:cNvSpPr>
            <a:spLocks noGrp="1"/>
          </p:cNvSpPr>
          <p:nvPr>
            <p:ph type="title" sz="quarter"/>
          </p:nvPr>
        </p:nvSpPr>
        <p:spPr>
          <a:xfrm>
            <a:off x="766233" y="304801"/>
            <a:ext cx="10668000" cy="1216025"/>
          </a:xfrm>
        </p:spPr>
        <p:txBody>
          <a:bodyPr/>
          <a:lstStyle/>
          <a:p>
            <a:r>
              <a:rPr lang="ar-SA"/>
              <a:t>انقر لتحرير نمط العنوان الرئيسي</a:t>
            </a:r>
            <a:endParaRPr lang="en-GB"/>
          </a:p>
        </p:txBody>
      </p:sp>
      <p:sp>
        <p:nvSpPr>
          <p:cNvPr id="3" name="عنصر نائب للمحتوى 2"/>
          <p:cNvSpPr>
            <a:spLocks noGrp="1"/>
          </p:cNvSpPr>
          <p:nvPr>
            <p:ph sz="quarter" idx="1"/>
          </p:nvPr>
        </p:nvSpPr>
        <p:spPr>
          <a:xfrm>
            <a:off x="755651" y="1752600"/>
            <a:ext cx="5232400" cy="20574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محتوى 3"/>
          <p:cNvSpPr>
            <a:spLocks noGrp="1"/>
          </p:cNvSpPr>
          <p:nvPr>
            <p:ph sz="quarter" idx="2"/>
          </p:nvPr>
        </p:nvSpPr>
        <p:spPr>
          <a:xfrm>
            <a:off x="6191251" y="1752600"/>
            <a:ext cx="5232400" cy="20574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محتوى 4"/>
          <p:cNvSpPr>
            <a:spLocks noGrp="1"/>
          </p:cNvSpPr>
          <p:nvPr>
            <p:ph sz="quarter" idx="3"/>
          </p:nvPr>
        </p:nvSpPr>
        <p:spPr>
          <a:xfrm>
            <a:off x="755651" y="3962400"/>
            <a:ext cx="5232400" cy="20574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6" name="عنصر نائب للمحتوى 5"/>
          <p:cNvSpPr>
            <a:spLocks noGrp="1"/>
          </p:cNvSpPr>
          <p:nvPr>
            <p:ph sz="quarter" idx="4"/>
          </p:nvPr>
        </p:nvSpPr>
        <p:spPr>
          <a:xfrm>
            <a:off x="6191251" y="3962400"/>
            <a:ext cx="5232400" cy="20574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عنصر نائب للتاريخ 6"/>
          <p:cNvSpPr>
            <a:spLocks noGrp="1"/>
          </p:cNvSpPr>
          <p:nvPr>
            <p:ph type="dt" sz="half" idx="10"/>
          </p:nvPr>
        </p:nvSpPr>
        <p:spPr>
          <a:xfrm>
            <a:off x="812800" y="6245225"/>
            <a:ext cx="2641600" cy="476250"/>
          </a:xfrm>
        </p:spPr>
        <p:txBody>
          <a:bodyPr/>
          <a:lstStyle>
            <a:lvl1pPr>
              <a:defRPr/>
            </a:lvl1pPr>
          </a:lstStyle>
          <a:p>
            <a:endParaRPr lang="en-US"/>
          </a:p>
        </p:txBody>
      </p:sp>
      <p:sp>
        <p:nvSpPr>
          <p:cNvPr id="8" name="عنصر نائب للتذييل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عنصر نائب لرقم الشريحة 8"/>
          <p:cNvSpPr>
            <a:spLocks noGrp="1"/>
          </p:cNvSpPr>
          <p:nvPr>
            <p:ph type="sldNum" sz="quarter" idx="12"/>
          </p:nvPr>
        </p:nvSpPr>
        <p:spPr>
          <a:xfrm>
            <a:off x="8737600" y="6245225"/>
            <a:ext cx="2641600" cy="476250"/>
          </a:xfrm>
        </p:spPr>
        <p:txBody>
          <a:bodyPr/>
          <a:lstStyle>
            <a:lvl1pPr>
              <a:defRPr/>
            </a:lvl1pPr>
          </a:lstStyle>
          <a:p>
            <a:fld id="{1C5D909B-50C5-4E66-8FA1-917EB6D79611}" type="slidenum">
              <a:rPr lang="en-US"/>
              <a:pPr/>
              <a:t>‹#›</a:t>
            </a:fld>
            <a:endParaRPr lang="en-US"/>
          </a:p>
        </p:txBody>
      </p:sp>
    </p:spTree>
    <p:extLst>
      <p:ext uri="{BB962C8B-B14F-4D97-AF65-F5344CB8AC3E}">
        <p14:creationId xmlns:p14="http://schemas.microsoft.com/office/powerpoint/2010/main" val="236367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7B72-5B37-4DD7-BCC9-4B678275A6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385FDE-D9C3-49D0-B94D-BA52E9BAD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92AED-B186-4792-9060-7FEBEFF462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6613B4-6ECB-4220-9C38-D9C34751C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EE643-0D7A-4647-94D1-A8FAB9CB17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CD3BAD-6C32-4630-9FCB-7DF629B003D9}"/>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8" name="Footer Placeholder 7">
            <a:extLst>
              <a:ext uri="{FF2B5EF4-FFF2-40B4-BE49-F238E27FC236}">
                <a16:creationId xmlns:a16="http://schemas.microsoft.com/office/drawing/2014/main" id="{9185DA8D-05B1-424A-9C46-A123E7AC63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874050-9CD9-454E-8C30-01F2895A7D83}"/>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289119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7D7D-993A-49E8-BB20-99CE89501B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2C044C-6E4E-4C21-BCDA-A91A78FA61BC}"/>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4" name="Footer Placeholder 3">
            <a:extLst>
              <a:ext uri="{FF2B5EF4-FFF2-40B4-BE49-F238E27FC236}">
                <a16:creationId xmlns:a16="http://schemas.microsoft.com/office/drawing/2014/main" id="{1B1C2AE9-CD48-455F-B56E-33D0C563AD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40570E-0651-4850-B6A5-27DD72F42B92}"/>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266467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B2325-567D-41A6-8DA8-C80C26E74528}"/>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3" name="Footer Placeholder 2">
            <a:extLst>
              <a:ext uri="{FF2B5EF4-FFF2-40B4-BE49-F238E27FC236}">
                <a16:creationId xmlns:a16="http://schemas.microsoft.com/office/drawing/2014/main" id="{4E3E66A6-8C97-42A3-97C3-1E1F005DE8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EBF45C-BFAC-467B-9832-D14555707118}"/>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3870441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194F-3E31-4270-8B1C-DDDC186121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93FF7-4599-4685-8A88-4483A1749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BA911F-96FF-4116-A2F9-580B3DB0B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F2EF9B-B841-44AE-B22A-24AF15743B39}"/>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6" name="Footer Placeholder 5">
            <a:extLst>
              <a:ext uri="{FF2B5EF4-FFF2-40B4-BE49-F238E27FC236}">
                <a16:creationId xmlns:a16="http://schemas.microsoft.com/office/drawing/2014/main" id="{CC935D3A-7EF3-44AB-9C34-835DEF0513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CB241-390B-4D69-B0F4-6913715385F7}"/>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1506175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5354-8CA6-4DC0-8CB1-AA482206E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72CD7A-5F2D-462B-8A02-34EAFF8E23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820F9D-0656-4A03-918B-B35E311C7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48A1F-7081-4928-90A2-EB5CE1DF2CF8}"/>
              </a:ext>
            </a:extLst>
          </p:cNvPr>
          <p:cNvSpPr>
            <a:spLocks noGrp="1"/>
          </p:cNvSpPr>
          <p:nvPr>
            <p:ph type="dt" sz="half" idx="10"/>
          </p:nvPr>
        </p:nvSpPr>
        <p:spPr/>
        <p:txBody>
          <a:bodyPr/>
          <a:lstStyle/>
          <a:p>
            <a:fld id="{4005E695-126F-402A-A296-AC51BE2F92EB}" type="datetimeFigureOut">
              <a:rPr lang="en-GB" smtClean="0"/>
              <a:t>18/12/2019</a:t>
            </a:fld>
            <a:endParaRPr lang="en-GB"/>
          </a:p>
        </p:txBody>
      </p:sp>
      <p:sp>
        <p:nvSpPr>
          <p:cNvPr id="6" name="Footer Placeholder 5">
            <a:extLst>
              <a:ext uri="{FF2B5EF4-FFF2-40B4-BE49-F238E27FC236}">
                <a16:creationId xmlns:a16="http://schemas.microsoft.com/office/drawing/2014/main" id="{D1121939-F303-44D4-82C1-1BA9DD4B1B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6874F4-C9A0-4D23-87CC-A50699E537CF}"/>
              </a:ext>
            </a:extLst>
          </p:cNvPr>
          <p:cNvSpPr>
            <a:spLocks noGrp="1"/>
          </p:cNvSpPr>
          <p:nvPr>
            <p:ph type="sldNum" sz="quarter" idx="12"/>
          </p:nvPr>
        </p:nvSpPr>
        <p:spPr/>
        <p:txBody>
          <a:bodyPr/>
          <a:lstStyle/>
          <a:p>
            <a:fld id="{C88E3AC9-2842-4F1E-91E0-B9AA05032598}" type="slidenum">
              <a:rPr lang="en-GB" smtClean="0"/>
              <a:t>‹#›</a:t>
            </a:fld>
            <a:endParaRPr lang="en-GB"/>
          </a:p>
        </p:txBody>
      </p:sp>
    </p:spTree>
    <p:extLst>
      <p:ext uri="{BB962C8B-B14F-4D97-AF65-F5344CB8AC3E}">
        <p14:creationId xmlns:p14="http://schemas.microsoft.com/office/powerpoint/2010/main" val="30178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AA7077-8B5B-4DF4-870D-B2D8244547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BD50D8-2350-4C9F-AF7D-8159A9954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33446B-88C5-407D-A55E-3A0FC9A09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5E695-126F-402A-A296-AC51BE2F92EB}" type="datetimeFigureOut">
              <a:rPr lang="en-GB" smtClean="0"/>
              <a:t>18/12/2019</a:t>
            </a:fld>
            <a:endParaRPr lang="en-GB"/>
          </a:p>
        </p:txBody>
      </p:sp>
      <p:sp>
        <p:nvSpPr>
          <p:cNvPr id="5" name="Footer Placeholder 4">
            <a:extLst>
              <a:ext uri="{FF2B5EF4-FFF2-40B4-BE49-F238E27FC236}">
                <a16:creationId xmlns:a16="http://schemas.microsoft.com/office/drawing/2014/main" id="{E2E77E52-438A-47B7-962D-1A0D8289A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5A014D-2244-4D3F-8007-5B534412E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E3AC9-2842-4F1E-91E0-B9AA05032598}" type="slidenum">
              <a:rPr lang="en-GB" smtClean="0"/>
              <a:t>‹#›</a:t>
            </a:fld>
            <a:endParaRPr lang="en-GB"/>
          </a:p>
        </p:txBody>
      </p:sp>
    </p:spTree>
    <p:extLst>
      <p:ext uri="{BB962C8B-B14F-4D97-AF65-F5344CB8AC3E}">
        <p14:creationId xmlns:p14="http://schemas.microsoft.com/office/powerpoint/2010/main" val="21532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374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66DAB-66EB-4FB0-BD37-7DE0A741B8C6}" type="datetimeFigureOut">
              <a:rPr lang="en-US" smtClean="0">
                <a:solidFill>
                  <a:prstClr val="black">
                    <a:tint val="75000"/>
                  </a:prstClr>
                </a:solidFill>
              </a:rPr>
              <a:pPr/>
              <a:t>12/18/2019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3DC29-34A2-4631-8DDF-6686C82FC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787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0B5C0-F60D-4A12-AAED-E4F55CCB4417}" type="datetimeFigureOut">
              <a:rPr lang="en-US" smtClean="0"/>
              <a:pPr/>
              <a:t>12/18/2019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B8CF5-CF7F-4E3F-A38C-137B14757C2B}" type="slidenum">
              <a:rPr lang="en-GB" smtClean="0"/>
              <a:pPr/>
              <a:t>‹#›</a:t>
            </a:fld>
            <a:endParaRPr lang="en-GB"/>
          </a:p>
        </p:txBody>
      </p:sp>
    </p:spTree>
    <p:extLst>
      <p:ext uri="{BB962C8B-B14F-4D97-AF65-F5344CB8AC3E}">
        <p14:creationId xmlns:p14="http://schemas.microsoft.com/office/powerpoint/2010/main" val="34657867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1.png"/><Relationship Id="rId7" Type="http://schemas.openxmlformats.org/officeDocument/2006/relationships/image" Target="../media/image46.wmf"/><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5.wmf"/><Relationship Id="rId4" Type="http://schemas.openxmlformats.org/officeDocument/2006/relationships/oleObject" Target="../embeddings/oleObject1.bin"/><Relationship Id="rId9" Type="http://schemas.openxmlformats.org/officeDocument/2006/relationships/image" Target="../media/image47.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52.wmf"/><Relationship Id="rId3" Type="http://schemas.openxmlformats.org/officeDocument/2006/relationships/image" Target="../media/image41.png"/><Relationship Id="rId7" Type="http://schemas.openxmlformats.org/officeDocument/2006/relationships/image" Target="../media/image49.wmf"/><Relationship Id="rId12" Type="http://schemas.openxmlformats.org/officeDocument/2006/relationships/oleObject" Target="../embeddings/oleObject8.bin"/><Relationship Id="rId2" Type="http://schemas.openxmlformats.org/officeDocument/2006/relationships/slideLayout" Target="../slideLayouts/slideLayout48.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50.wmf"/></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10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41.png"/><Relationship Id="rId1" Type="http://schemas.openxmlformats.org/officeDocument/2006/relationships/slideLayout" Target="../slideLayouts/slideLayout40.xml"/><Relationship Id="rId4" Type="http://schemas.openxmlformats.org/officeDocument/2006/relationships/image" Target="../media/image57.emf"/></Relationships>
</file>

<file path=ppt/slides/_rels/slide11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1.png"/><Relationship Id="rId1" Type="http://schemas.openxmlformats.org/officeDocument/2006/relationships/slideLayout" Target="../slideLayouts/slideLayout40.xml"/><Relationship Id="rId4" Type="http://schemas.openxmlformats.org/officeDocument/2006/relationships/image" Target="../media/image59.emf"/></Relationships>
</file>

<file path=ppt/slides/_rels/slide1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3" Type="http://schemas.openxmlformats.org/officeDocument/2006/relationships/hyperlink" Target="http://chemwiki.ucdavis.edu/@api/deki/files/9973/chemwiki_mixing_2.png" TargetMode="External"/><Relationship Id="rId2" Type="http://schemas.openxmlformats.org/officeDocument/2006/relationships/image" Target="../media/image41.png"/><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41.png"/><Relationship Id="rId1" Type="http://schemas.openxmlformats.org/officeDocument/2006/relationships/slideLayout" Target="../slideLayouts/slideLayout40.xml"/><Relationship Id="rId4" Type="http://schemas.openxmlformats.org/officeDocument/2006/relationships/image" Target="../media/image63.emf"/></Relationships>
</file>

<file path=ppt/slides/_rels/slide11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41.png"/><Relationship Id="rId1" Type="http://schemas.openxmlformats.org/officeDocument/2006/relationships/slideLayout" Target="../slideLayouts/slideLayout40.xml"/><Relationship Id="rId4" Type="http://schemas.openxmlformats.org/officeDocument/2006/relationships/image" Target="../media/image65.emf"/></Relationships>
</file>

<file path=ppt/slides/_rels/slide1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3365-350D-4078-936F-0D5AB34AC1FD}"/>
              </a:ext>
            </a:extLst>
          </p:cNvPr>
          <p:cNvSpPr>
            <a:spLocks noGrp="1"/>
          </p:cNvSpPr>
          <p:nvPr>
            <p:ph type="ctrTitle"/>
          </p:nvPr>
        </p:nvSpPr>
        <p:spPr>
          <a:xfrm>
            <a:off x="1524000" y="333798"/>
            <a:ext cx="9144000" cy="2387600"/>
          </a:xfrm>
        </p:spPr>
        <p:txBody>
          <a:bodyPr>
            <a:normAutofit/>
          </a:bodyPr>
          <a:lstStyle/>
          <a:p>
            <a:r>
              <a:rPr lang="en-GB" sz="4400" b="1" dirty="0"/>
              <a:t>Part 6</a:t>
            </a:r>
          </a:p>
        </p:txBody>
      </p:sp>
      <p:sp>
        <p:nvSpPr>
          <p:cNvPr id="3" name="Subtitle 2">
            <a:extLst>
              <a:ext uri="{FF2B5EF4-FFF2-40B4-BE49-F238E27FC236}">
                <a16:creationId xmlns:a16="http://schemas.microsoft.com/office/drawing/2014/main" id="{FF667454-2999-44A6-839E-A55480FD07F5}"/>
              </a:ext>
            </a:extLst>
          </p:cNvPr>
          <p:cNvSpPr>
            <a:spLocks noGrp="1"/>
          </p:cNvSpPr>
          <p:nvPr>
            <p:ph type="subTitle" idx="1"/>
          </p:nvPr>
        </p:nvSpPr>
        <p:spPr/>
        <p:txBody>
          <a:bodyPr>
            <a:normAutofit/>
          </a:bodyPr>
          <a:lstStyle/>
          <a:p>
            <a:r>
              <a:rPr lang="en-GB" sz="4400" dirty="0">
                <a:solidFill>
                  <a:srgbClr val="FF0000"/>
                </a:solidFill>
              </a:rPr>
              <a:t>Free Energy and Chemical Equilibria</a:t>
            </a:r>
          </a:p>
        </p:txBody>
      </p:sp>
    </p:spTree>
    <p:extLst>
      <p:ext uri="{BB962C8B-B14F-4D97-AF65-F5344CB8AC3E}">
        <p14:creationId xmlns:p14="http://schemas.microsoft.com/office/powerpoint/2010/main" val="261865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6" y="1040130"/>
            <a:ext cx="7767828" cy="4777740"/>
          </a:xfrm>
          <a:prstGeom prst="rect">
            <a:avLst/>
          </a:prstGeom>
        </p:spPr>
      </p:pic>
    </p:spTree>
    <p:extLst>
      <p:ext uri="{BB962C8B-B14F-4D97-AF65-F5344CB8AC3E}">
        <p14:creationId xmlns:p14="http://schemas.microsoft.com/office/powerpoint/2010/main" val="18502132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biLevel thresh="75000"/>
          </a:blip>
          <a:srcRect/>
          <a:stretch>
            <a:fillRect/>
          </a:stretch>
        </p:blipFill>
        <p:spPr bwMode="auto">
          <a:xfrm>
            <a:off x="1524000" y="0"/>
            <a:ext cx="9177276" cy="6858000"/>
          </a:xfrm>
          <a:prstGeom prst="rect">
            <a:avLst/>
          </a:prstGeom>
          <a:noFill/>
          <a:ln w="9525">
            <a:noFill/>
            <a:miter lim="800000"/>
            <a:headEnd/>
            <a:tailEnd/>
          </a:ln>
        </p:spPr>
      </p:pic>
      <p:pic>
        <p:nvPicPr>
          <p:cNvPr id="1331201" name="Picture 1"/>
          <p:cNvPicPr>
            <a:picLocks noChangeAspect="1" noChangeArrowheads="1"/>
          </p:cNvPicPr>
          <p:nvPr/>
        </p:nvPicPr>
        <p:blipFill>
          <a:blip r:embed="rId3" cstate="print"/>
          <a:srcRect/>
          <a:stretch>
            <a:fillRect/>
          </a:stretch>
        </p:blipFill>
        <p:spPr bwMode="auto">
          <a:xfrm>
            <a:off x="1828800" y="-685800"/>
            <a:ext cx="8839200" cy="7239000"/>
          </a:xfrm>
          <a:prstGeom prst="rect">
            <a:avLst/>
          </a:prstGeom>
          <a:noFill/>
          <a:ln w="9525">
            <a:noFill/>
            <a:miter lim="800000"/>
            <a:headEnd/>
            <a:tailEnd/>
          </a:ln>
          <a:effectLst/>
        </p:spPr>
      </p:pic>
      <p:grpSp>
        <p:nvGrpSpPr>
          <p:cNvPr id="2" name="مجموعة 2"/>
          <p:cNvGrpSpPr/>
          <p:nvPr/>
        </p:nvGrpSpPr>
        <p:grpSpPr>
          <a:xfrm>
            <a:off x="6019800" y="914401"/>
            <a:ext cx="4191000" cy="3855803"/>
            <a:chOff x="1619672" y="-204157"/>
            <a:chExt cx="5832648" cy="6700557"/>
          </a:xfrm>
        </p:grpSpPr>
        <p:cxnSp>
          <p:nvCxnSpPr>
            <p:cNvPr id="4" name="رابط مستقيم 3"/>
            <p:cNvCxnSpPr/>
            <p:nvPr/>
          </p:nvCxnSpPr>
          <p:spPr>
            <a:xfrm>
              <a:off x="2267744" y="692696"/>
              <a:ext cx="0" cy="4464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a:off x="2267744" y="5157192"/>
              <a:ext cx="51845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قوس 5"/>
            <p:cNvSpPr/>
            <p:nvPr/>
          </p:nvSpPr>
          <p:spPr>
            <a:xfrm rot="8083683">
              <a:off x="1330261" y="1769206"/>
              <a:ext cx="5719893" cy="1773168"/>
            </a:xfrm>
            <a:prstGeom prst="arc">
              <a:avLst>
                <a:gd name="adj1" fmla="val 11336871"/>
                <a:gd name="adj2" fmla="val 21061406"/>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prstClr val="black"/>
                </a:solidFill>
                <a:latin typeface="Calibri"/>
              </a:endParaRPr>
            </a:p>
          </p:txBody>
        </p:sp>
        <p:sp>
          <p:nvSpPr>
            <p:cNvPr id="7" name="مربع نص 10"/>
            <p:cNvSpPr txBox="1"/>
            <p:nvPr/>
          </p:nvSpPr>
          <p:spPr>
            <a:xfrm>
              <a:off x="1619672" y="2420887"/>
              <a:ext cx="589408" cy="112318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prstClr val="black"/>
                  </a:solidFill>
                  <a:latin typeface="Calibri"/>
                </a:rPr>
                <a:t>P</a:t>
              </a:r>
            </a:p>
          </p:txBody>
        </p:sp>
        <p:sp>
          <p:nvSpPr>
            <p:cNvPr id="8" name="مربع نص 11"/>
            <p:cNvSpPr txBox="1"/>
            <p:nvPr/>
          </p:nvSpPr>
          <p:spPr>
            <a:xfrm>
              <a:off x="5076057" y="5373216"/>
              <a:ext cx="569328" cy="112318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prstClr val="black"/>
                  </a:solidFill>
                  <a:latin typeface="Calibri"/>
                </a:rPr>
                <a:t>T</a:t>
              </a:r>
            </a:p>
          </p:txBody>
        </p:sp>
        <p:sp>
          <p:nvSpPr>
            <p:cNvPr id="9" name="مربع نص 12"/>
            <p:cNvSpPr txBox="1"/>
            <p:nvPr/>
          </p:nvSpPr>
          <p:spPr>
            <a:xfrm>
              <a:off x="4067944" y="2276872"/>
              <a:ext cx="620641" cy="112318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dirty="0">
                  <a:solidFill>
                    <a:prstClr val="black"/>
                  </a:solidFill>
                  <a:latin typeface="Calibri"/>
                </a:rPr>
                <a:t>α</a:t>
              </a:r>
              <a:endParaRPr lang="en-GB" sz="3600" dirty="0">
                <a:solidFill>
                  <a:prstClr val="black"/>
                </a:solidFill>
                <a:latin typeface="Calibri"/>
              </a:endParaRPr>
            </a:p>
          </p:txBody>
        </p:sp>
        <p:sp>
          <p:nvSpPr>
            <p:cNvPr id="10" name="مربع نص 13"/>
            <p:cNvSpPr txBox="1"/>
            <p:nvPr/>
          </p:nvSpPr>
          <p:spPr>
            <a:xfrm>
              <a:off x="5220072" y="3356992"/>
              <a:ext cx="598331" cy="112318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dirty="0">
                  <a:solidFill>
                    <a:prstClr val="black"/>
                  </a:solidFill>
                  <a:latin typeface="Calibri"/>
                </a:rPr>
                <a:t>β</a:t>
              </a:r>
              <a:endParaRPr lang="en-GB" sz="3600" dirty="0">
                <a:solidFill>
                  <a:prstClr val="black"/>
                </a:solidFill>
                <a:latin typeface="Calibri"/>
              </a:endParaRPr>
            </a:p>
          </p:txBody>
        </p:sp>
      </p:grpSp>
      <p:sp>
        <p:nvSpPr>
          <p:cNvPr id="1331202" name="Rectangle 2"/>
          <p:cNvSpPr>
            <a:spLocks noChangeArrowheads="1"/>
          </p:cNvSpPr>
          <p:nvPr/>
        </p:nvSpPr>
        <p:spPr bwMode="auto">
          <a:xfrm>
            <a:off x="1676400" y="640080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dirty="0">
                <a:solidFill>
                  <a:prstClr val="black"/>
                </a:solidFill>
                <a:latin typeface="Times New Roman" pitchFamily="18" charset="0"/>
                <a:ea typeface="Times New Roman" pitchFamily="18" charset="0"/>
                <a:cs typeface="Times New Roman" pitchFamily="18" charset="0"/>
              </a:rPr>
              <a:t>This expression, the </a:t>
            </a:r>
            <a:r>
              <a:rPr lang="en-GB" dirty="0" err="1">
                <a:solidFill>
                  <a:prstClr val="black"/>
                </a:solidFill>
                <a:latin typeface="Times New Roman" pitchFamily="18" charset="0"/>
                <a:ea typeface="Times New Roman" pitchFamily="18" charset="0"/>
                <a:cs typeface="Times New Roman" pitchFamily="18" charset="0"/>
              </a:rPr>
              <a:t>Clepeyron</a:t>
            </a:r>
            <a:r>
              <a:rPr lang="en-GB" dirty="0">
                <a:solidFill>
                  <a:prstClr val="black"/>
                </a:solidFill>
                <a:latin typeface="Times New Roman" pitchFamily="18" charset="0"/>
                <a:ea typeface="Times New Roman" pitchFamily="18" charset="0"/>
                <a:cs typeface="Times New Roman" pitchFamily="18" charset="0"/>
              </a:rPr>
              <a:t> equation, is applied to and change in a one component system.</a:t>
            </a:r>
            <a:endParaRPr lang="en-GB" dirty="0">
              <a:solidFill>
                <a:prstClr val="black"/>
              </a:solidFill>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biLevel thresh="75000"/>
          </a:blip>
          <a:srcRect/>
          <a:stretch>
            <a:fillRect/>
          </a:stretch>
        </p:blipFill>
        <p:spPr bwMode="auto">
          <a:xfrm>
            <a:off x="1524000" y="0"/>
            <a:ext cx="9177276" cy="6858000"/>
          </a:xfrm>
          <a:prstGeom prst="rect">
            <a:avLst/>
          </a:prstGeom>
          <a:noFill/>
          <a:ln w="9525">
            <a:noFill/>
            <a:miter lim="800000"/>
            <a:headEnd/>
            <a:tailEnd/>
          </a:ln>
        </p:spPr>
      </p:pic>
      <p:sp>
        <p:nvSpPr>
          <p:cNvPr id="2" name="Rectangle 3"/>
          <p:cNvSpPr>
            <a:spLocks noChangeArrowheads="1"/>
          </p:cNvSpPr>
          <p:nvPr/>
        </p:nvSpPr>
        <p:spPr bwMode="auto">
          <a:xfrm>
            <a:off x="1828801" y="152401"/>
            <a:ext cx="390363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400" b="1" i="1" dirty="0" err="1">
                <a:solidFill>
                  <a:prstClr val="black"/>
                </a:solidFill>
                <a:latin typeface="Times New Roman" pitchFamily="18" charset="0"/>
                <a:ea typeface="Times New Roman" pitchFamily="18" charset="0"/>
                <a:cs typeface="Times New Roman" pitchFamily="18" charset="0"/>
              </a:rPr>
              <a:t>Clausius-Clapeyron</a:t>
            </a:r>
            <a:r>
              <a:rPr lang="en-GB" sz="2400" b="1" i="1" dirty="0">
                <a:solidFill>
                  <a:prstClr val="black"/>
                </a:solidFill>
                <a:latin typeface="Times New Roman" pitchFamily="18" charset="0"/>
                <a:ea typeface="Times New Roman" pitchFamily="18" charset="0"/>
                <a:cs typeface="Times New Roman" pitchFamily="18" charset="0"/>
              </a:rPr>
              <a:t> equation</a:t>
            </a:r>
            <a:endParaRPr lang="en-GB" sz="2400" i="1" dirty="0">
              <a:solidFill>
                <a:prstClr val="black"/>
              </a:solidFill>
              <a:latin typeface="Times New Roman" pitchFamily="18" charset="0"/>
              <a:cs typeface="Times New Roman" pitchFamily="18" charset="0"/>
            </a:endParaRPr>
          </a:p>
        </p:txBody>
      </p:sp>
      <p:sp>
        <p:nvSpPr>
          <p:cNvPr id="1330177" name="Rectangle 1"/>
          <p:cNvSpPr>
            <a:spLocks noChangeArrowheads="1"/>
          </p:cNvSpPr>
          <p:nvPr/>
        </p:nvSpPr>
        <p:spPr bwMode="auto">
          <a:xfrm>
            <a:off x="1828800" y="685801"/>
            <a:ext cx="8610600" cy="96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prstClr val="black"/>
                </a:solidFill>
                <a:latin typeface="Times New Roman" pitchFamily="18" charset="0"/>
                <a:ea typeface="Times New Roman" pitchFamily="18" charset="0"/>
                <a:cs typeface="Times New Roman" pitchFamily="18" charset="0"/>
              </a:rPr>
              <a:t>- In the case of vaporization or sublimation, we can assume that the volume of the gases formed, is so much greater than that of the solid or liquid.</a:t>
            </a:r>
            <a:endParaRPr lang="en-GB" sz="2000" dirty="0">
              <a:solidFill>
                <a:prstClr val="black"/>
              </a:solidFill>
              <a:latin typeface="Times New Roman" pitchFamily="18" charset="0"/>
              <a:cs typeface="Times New Roman" pitchFamily="18" charset="0"/>
            </a:endParaRPr>
          </a:p>
        </p:txBody>
      </p:sp>
      <p:pic>
        <p:nvPicPr>
          <p:cNvPr id="1330178" name="Picture 2"/>
          <p:cNvPicPr>
            <a:picLocks noChangeAspect="1" noChangeArrowheads="1"/>
          </p:cNvPicPr>
          <p:nvPr/>
        </p:nvPicPr>
        <p:blipFill>
          <a:blip r:embed="rId3" cstate="print"/>
          <a:srcRect/>
          <a:stretch>
            <a:fillRect/>
          </a:stretch>
        </p:blipFill>
        <p:spPr bwMode="auto">
          <a:xfrm>
            <a:off x="2057400" y="1066801"/>
            <a:ext cx="7848600" cy="5635503"/>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3" cstate="print">
            <a:biLevel thresh="75000"/>
          </a:blip>
          <a:srcRect/>
          <a:stretch>
            <a:fillRect/>
          </a:stretch>
        </p:blipFill>
        <p:spPr bwMode="auto">
          <a:xfrm>
            <a:off x="1524000" y="0"/>
            <a:ext cx="9177276" cy="6858000"/>
          </a:xfrm>
          <a:prstGeom prst="rect">
            <a:avLst/>
          </a:prstGeom>
          <a:noFill/>
          <a:ln w="9525">
            <a:noFill/>
            <a:miter lim="800000"/>
            <a:headEnd/>
            <a:tailEnd/>
          </a:ln>
        </p:spPr>
      </p:pic>
      <p:sp>
        <p:nvSpPr>
          <p:cNvPr id="2" name="Rectangle 2"/>
          <p:cNvSpPr txBox="1">
            <a:spLocks noChangeArrowheads="1"/>
          </p:cNvSpPr>
          <p:nvPr/>
        </p:nvSpPr>
        <p:spPr>
          <a:xfrm>
            <a:off x="1752600" y="762000"/>
            <a:ext cx="2784474" cy="609600"/>
          </a:xfrm>
          <a:prstGeom prst="rect">
            <a:avLst/>
          </a:prstGeom>
        </p:spPr>
        <p:txBody>
          <a:bodyPr/>
          <a:lstStyle/>
          <a:p>
            <a:pPr algn="ctr">
              <a:spcBef>
                <a:spcPct val="0"/>
              </a:spcBef>
              <a:defRPr/>
            </a:pPr>
            <a:r>
              <a:rPr lang="en-US" sz="2400" u="sng" dirty="0">
                <a:solidFill>
                  <a:prstClr val="black"/>
                </a:solidFill>
                <a:latin typeface="Times New Roman" pitchFamily="18" charset="0"/>
                <a:cs typeface="Times New Roman" pitchFamily="18" charset="0"/>
              </a:rPr>
              <a:t>Useful Information</a:t>
            </a:r>
          </a:p>
        </p:txBody>
      </p:sp>
      <p:sp>
        <p:nvSpPr>
          <p:cNvPr id="3" name="Rectangle 3"/>
          <p:cNvSpPr>
            <a:spLocks noChangeArrowheads="1"/>
          </p:cNvSpPr>
          <p:nvPr/>
        </p:nvSpPr>
        <p:spPr bwMode="auto">
          <a:xfrm>
            <a:off x="1752601" y="152401"/>
            <a:ext cx="390363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400" b="1" i="1" dirty="0" err="1">
                <a:solidFill>
                  <a:prstClr val="black"/>
                </a:solidFill>
                <a:latin typeface="Times New Roman" pitchFamily="18" charset="0"/>
                <a:ea typeface="Times New Roman" pitchFamily="18" charset="0"/>
                <a:cs typeface="Times New Roman" pitchFamily="18" charset="0"/>
              </a:rPr>
              <a:t>Clausius-Clapeyron</a:t>
            </a:r>
            <a:r>
              <a:rPr lang="en-GB" sz="2400" b="1" i="1" dirty="0">
                <a:solidFill>
                  <a:prstClr val="black"/>
                </a:solidFill>
                <a:latin typeface="Times New Roman" pitchFamily="18" charset="0"/>
                <a:ea typeface="Times New Roman" pitchFamily="18" charset="0"/>
                <a:cs typeface="Times New Roman" pitchFamily="18" charset="0"/>
              </a:rPr>
              <a:t> equation</a:t>
            </a:r>
            <a:endParaRPr lang="en-GB" sz="2400" i="1" dirty="0">
              <a:solidFill>
                <a:prstClr val="black"/>
              </a:solidFill>
              <a:latin typeface="Times New Roman" pitchFamily="18" charset="0"/>
              <a:cs typeface="Times New Roman" pitchFamily="18" charset="0"/>
            </a:endParaRPr>
          </a:p>
        </p:txBody>
      </p:sp>
      <p:sp>
        <p:nvSpPr>
          <p:cNvPr id="4" name="Rectangle 3"/>
          <p:cNvSpPr txBox="1">
            <a:spLocks noChangeArrowheads="1"/>
          </p:cNvSpPr>
          <p:nvPr/>
        </p:nvSpPr>
        <p:spPr>
          <a:xfrm>
            <a:off x="1752600" y="1219200"/>
            <a:ext cx="8610600" cy="3276600"/>
          </a:xfrm>
          <a:prstGeom prst="rect">
            <a:avLst/>
          </a:prstGeom>
        </p:spPr>
        <p:txBody>
          <a:bodyPr/>
          <a:lstStyle/>
          <a:p>
            <a:pPr marL="342900" indent="-342900" algn="just">
              <a:lnSpc>
                <a:spcPct val="150000"/>
              </a:lnSpc>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The </a:t>
            </a:r>
            <a:r>
              <a:rPr lang="en-US" sz="2000" dirty="0" err="1">
                <a:solidFill>
                  <a:prstClr val="black"/>
                </a:solidFill>
                <a:latin typeface="Times New Roman" pitchFamily="18" charset="0"/>
                <a:cs typeface="Times New Roman" pitchFamily="18" charset="0"/>
              </a:rPr>
              <a:t>Clausius-Clapeyron</a:t>
            </a:r>
            <a:r>
              <a:rPr lang="en-US" sz="2000" dirty="0">
                <a:solidFill>
                  <a:prstClr val="black"/>
                </a:solidFill>
                <a:latin typeface="Times New Roman" pitchFamily="18" charset="0"/>
                <a:cs typeface="Times New Roman" pitchFamily="18" charset="0"/>
              </a:rPr>
              <a:t> models the change in vapor pressure as a function of time</a:t>
            </a:r>
          </a:p>
          <a:p>
            <a:pPr marL="342900" indent="-342900" algn="just">
              <a:lnSpc>
                <a:spcPct val="150000"/>
              </a:lnSpc>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The equation can be used to model any phase transition (liquid-gas, gas-solid, solid-liquid)</a:t>
            </a:r>
          </a:p>
          <a:p>
            <a:pPr marL="342900" indent="-342900" algn="just">
              <a:lnSpc>
                <a:spcPct val="150000"/>
              </a:lnSpc>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Another useful form of the </a:t>
            </a:r>
            <a:r>
              <a:rPr lang="en-US" sz="2000" dirty="0" err="1">
                <a:solidFill>
                  <a:prstClr val="black"/>
                </a:solidFill>
                <a:latin typeface="Times New Roman" pitchFamily="18" charset="0"/>
                <a:cs typeface="Times New Roman" pitchFamily="18" charset="0"/>
              </a:rPr>
              <a:t>Clausius-Clapeyron</a:t>
            </a:r>
            <a:r>
              <a:rPr lang="en-US" sz="2000" dirty="0">
                <a:solidFill>
                  <a:prstClr val="black"/>
                </a:solidFill>
                <a:latin typeface="Times New Roman" pitchFamily="18" charset="0"/>
                <a:cs typeface="Times New Roman" pitchFamily="18" charset="0"/>
              </a:rPr>
              <a:t> equation is:</a:t>
            </a:r>
          </a:p>
          <a:p>
            <a:pPr marL="342900" indent="-342900" algn="just">
              <a:lnSpc>
                <a:spcPct val="150000"/>
              </a:lnSpc>
              <a:spcBef>
                <a:spcPct val="20000"/>
              </a:spcBef>
              <a:buFont typeface="Arial" pitchFamily="34" charset="0"/>
              <a:buChar char="•"/>
              <a:defRPr/>
            </a:pPr>
            <a:endParaRPr lang="en-US" sz="2000" dirty="0">
              <a:solidFill>
                <a:prstClr val="black"/>
              </a:solidFill>
              <a:latin typeface="Times New Roman" pitchFamily="18" charset="0"/>
              <a:cs typeface="Times New Roman" pitchFamily="18" charset="0"/>
            </a:endParaRPr>
          </a:p>
        </p:txBody>
      </p:sp>
      <p:graphicFrame>
        <p:nvGraphicFramePr>
          <p:cNvPr id="1329153" name="Object 1"/>
          <p:cNvGraphicFramePr>
            <a:graphicFrameLocks noChangeAspect="1"/>
          </p:cNvGraphicFramePr>
          <p:nvPr/>
        </p:nvGraphicFramePr>
        <p:xfrm>
          <a:off x="4572001" y="3733801"/>
          <a:ext cx="2362199" cy="838107"/>
        </p:xfrm>
        <a:graphic>
          <a:graphicData uri="http://schemas.openxmlformats.org/presentationml/2006/ole">
            <mc:AlternateContent xmlns:mc="http://schemas.openxmlformats.org/markup-compatibility/2006">
              <mc:Choice xmlns:v="urn:schemas-microsoft-com:vml" Requires="v">
                <p:oleObj spid="_x0000_s1026" name="Equation" r:id="rId4" imgW="1180588" imgH="418918" progId="Equation.3">
                  <p:embed/>
                </p:oleObj>
              </mc:Choice>
              <mc:Fallback>
                <p:oleObj name="Equation" r:id="rId4" imgW="1180588" imgH="418918" progId="Equation.3">
                  <p:embed/>
                  <p:pic>
                    <p:nvPicPr>
                      <p:cNvPr id="132915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3733801"/>
                        <a:ext cx="2362199" cy="838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a:xfrm>
            <a:off x="1752600" y="4648200"/>
            <a:ext cx="8610600" cy="609600"/>
          </a:xfrm>
          <a:prstGeom prst="rect">
            <a:avLst/>
          </a:prstGeom>
        </p:spPr>
        <p:txBody>
          <a:bodyPr/>
          <a:lstStyle/>
          <a:p>
            <a:pPr marL="342900" indent="-342900">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We can see from this form that the </a:t>
            </a:r>
            <a:r>
              <a:rPr lang="en-US" sz="2000" dirty="0" err="1">
                <a:solidFill>
                  <a:prstClr val="black"/>
                </a:solidFill>
                <a:latin typeface="Times New Roman" pitchFamily="18" charset="0"/>
                <a:cs typeface="Times New Roman" pitchFamily="18" charset="0"/>
              </a:rPr>
              <a:t>Clausius-Clapeyron</a:t>
            </a:r>
            <a:r>
              <a:rPr lang="en-US" sz="2000" dirty="0">
                <a:solidFill>
                  <a:prstClr val="black"/>
                </a:solidFill>
                <a:latin typeface="Times New Roman" pitchFamily="18" charset="0"/>
                <a:cs typeface="Times New Roman" pitchFamily="18" charset="0"/>
              </a:rPr>
              <a:t> equation depicts a line </a:t>
            </a:r>
          </a:p>
        </p:txBody>
      </p:sp>
      <p:graphicFrame>
        <p:nvGraphicFramePr>
          <p:cNvPr id="7" name="Object 4"/>
          <p:cNvGraphicFramePr>
            <a:graphicFrameLocks noChangeAspect="1"/>
          </p:cNvGraphicFramePr>
          <p:nvPr/>
        </p:nvGraphicFramePr>
        <p:xfrm>
          <a:off x="2362200" y="5181600"/>
          <a:ext cx="2057400" cy="730250"/>
        </p:xfrm>
        <a:graphic>
          <a:graphicData uri="http://schemas.openxmlformats.org/presentationml/2006/ole">
            <mc:AlternateContent xmlns:mc="http://schemas.openxmlformats.org/markup-compatibility/2006">
              <mc:Choice xmlns:v="urn:schemas-microsoft-com:vml" Requires="v">
                <p:oleObj spid="_x0000_s1027" name="Equation" r:id="rId6" imgW="1180588" imgH="418918" progId="Equation.3">
                  <p:embed/>
                </p:oleObj>
              </mc:Choice>
              <mc:Fallback>
                <p:oleObj name="Equation" r:id="rId6" imgW="1180588" imgH="418918" progId="Equation.3">
                  <p:embed/>
                  <p:pic>
                    <p:nvPicPr>
                      <p:cNvPr id="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181600"/>
                        <a:ext cx="20574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6"/>
          <p:cNvSpPr txBox="1">
            <a:spLocks noChangeArrowheads="1"/>
          </p:cNvSpPr>
          <p:nvPr/>
        </p:nvSpPr>
        <p:spPr bwMode="auto">
          <a:xfrm>
            <a:off x="4724400" y="5424488"/>
            <a:ext cx="2057400" cy="366713"/>
          </a:xfrm>
          <a:prstGeom prst="rect">
            <a:avLst/>
          </a:prstGeom>
          <a:noFill/>
          <a:ln w="9525">
            <a:noFill/>
            <a:miter lim="800000"/>
            <a:headEnd/>
            <a:tailEnd/>
          </a:ln>
          <a:effectLst/>
        </p:spPr>
        <p:txBody>
          <a:bodyPr wrap="square">
            <a:spAutoFit/>
          </a:bodyPr>
          <a:lstStyle/>
          <a:p>
            <a:pPr>
              <a:spcBef>
                <a:spcPct val="50000"/>
              </a:spcBef>
            </a:pPr>
            <a:r>
              <a:rPr lang="en-US" dirty="0">
                <a:solidFill>
                  <a:prstClr val="black"/>
                </a:solidFill>
                <a:latin typeface="Times New Roman" pitchFamily="18" charset="0"/>
                <a:cs typeface="Times New Roman" pitchFamily="18" charset="0"/>
              </a:rPr>
              <a:t>Can be written as:</a:t>
            </a:r>
          </a:p>
        </p:txBody>
      </p:sp>
      <p:graphicFrame>
        <p:nvGraphicFramePr>
          <p:cNvPr id="9" name="Object 7"/>
          <p:cNvGraphicFramePr>
            <a:graphicFrameLocks noChangeAspect="1"/>
          </p:cNvGraphicFramePr>
          <p:nvPr/>
        </p:nvGraphicFramePr>
        <p:xfrm>
          <a:off x="7162800" y="5213350"/>
          <a:ext cx="2590800" cy="788988"/>
        </p:xfrm>
        <a:graphic>
          <a:graphicData uri="http://schemas.openxmlformats.org/presentationml/2006/ole">
            <mc:AlternateContent xmlns:mc="http://schemas.openxmlformats.org/markup-compatibility/2006">
              <mc:Choice xmlns:v="urn:schemas-microsoft-com:vml" Requires="v">
                <p:oleObj spid="_x0000_s1028" name="Equation" r:id="rId8" imgW="1459866" imgH="444307" progId="Equation.3">
                  <p:embed/>
                </p:oleObj>
              </mc:Choice>
              <mc:Fallback>
                <p:oleObj name="Equation" r:id="rId8" imgW="1459866" imgH="444307" progId="Equation.3">
                  <p:embed/>
                  <p:pic>
                    <p:nvPicPr>
                      <p:cNvPr id="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5213350"/>
                        <a:ext cx="25908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9"/>
          <p:cNvSpPr txBox="1">
            <a:spLocks noChangeArrowheads="1"/>
          </p:cNvSpPr>
          <p:nvPr/>
        </p:nvSpPr>
        <p:spPr bwMode="auto">
          <a:xfrm>
            <a:off x="1752600" y="6043136"/>
            <a:ext cx="8686800" cy="738664"/>
          </a:xfrm>
          <a:prstGeom prst="rect">
            <a:avLst/>
          </a:prstGeom>
          <a:noFill/>
          <a:ln w="9525">
            <a:noFill/>
            <a:miter lim="800000"/>
            <a:headEnd/>
            <a:tailEnd/>
          </a:ln>
          <a:effectLst/>
        </p:spPr>
        <p:txBody>
          <a:bodyPr wrap="square">
            <a:spAutoFit/>
          </a:bodyPr>
          <a:lstStyle/>
          <a:p>
            <a:pPr>
              <a:spcBef>
                <a:spcPct val="50000"/>
              </a:spcBef>
            </a:pPr>
            <a:r>
              <a:rPr lang="en-US" sz="1400" i="1" dirty="0">
                <a:solidFill>
                  <a:prstClr val="black"/>
                </a:solidFill>
                <a:latin typeface="Times New Roman" pitchFamily="18" charset="0"/>
                <a:cs typeface="Times New Roman" pitchFamily="18" charset="0"/>
              </a:rPr>
              <a:t>which clearly resembles the model y=</a:t>
            </a:r>
            <a:r>
              <a:rPr lang="en-US" sz="1400" i="1" dirty="0" err="1">
                <a:solidFill>
                  <a:prstClr val="black"/>
                </a:solidFill>
                <a:latin typeface="Times New Roman" pitchFamily="18" charset="0"/>
                <a:cs typeface="Times New Roman" pitchFamily="18" charset="0"/>
              </a:rPr>
              <a:t>mx+b</a:t>
            </a:r>
            <a:r>
              <a:rPr lang="en-US" sz="1400" i="1" dirty="0">
                <a:solidFill>
                  <a:prstClr val="black"/>
                </a:solidFill>
                <a:latin typeface="Times New Roman" pitchFamily="18" charset="0"/>
                <a:cs typeface="Times New Roman" pitchFamily="18" charset="0"/>
              </a:rPr>
              <a:t>, with </a:t>
            </a:r>
            <a:r>
              <a:rPr lang="en-US" sz="1400" i="1" dirty="0" err="1">
                <a:solidFill>
                  <a:prstClr val="black"/>
                </a:solidFill>
                <a:latin typeface="Times New Roman" pitchFamily="18" charset="0"/>
                <a:cs typeface="Times New Roman" pitchFamily="18" charset="0"/>
              </a:rPr>
              <a:t>ln</a:t>
            </a:r>
            <a:r>
              <a:rPr lang="en-US" sz="1400" i="1" dirty="0">
                <a:solidFill>
                  <a:prstClr val="black"/>
                </a:solidFill>
                <a:latin typeface="Times New Roman" pitchFamily="18" charset="0"/>
                <a:cs typeface="Times New Roman" pitchFamily="18" charset="0"/>
              </a:rPr>
              <a:t> P representing y, C representing b, 1/T acting as x, and -∆</a:t>
            </a:r>
            <a:r>
              <a:rPr lang="en-US" sz="1400" i="1" dirty="0" err="1">
                <a:solidFill>
                  <a:prstClr val="black"/>
                </a:solidFill>
                <a:latin typeface="Times New Roman" pitchFamily="18" charset="0"/>
                <a:cs typeface="Times New Roman" pitchFamily="18" charset="0"/>
              </a:rPr>
              <a:t>H</a:t>
            </a:r>
            <a:r>
              <a:rPr lang="en-US" sz="1400" i="1" baseline="-25000" dirty="0" err="1">
                <a:solidFill>
                  <a:prstClr val="black"/>
                </a:solidFill>
                <a:latin typeface="Times New Roman" pitchFamily="18" charset="0"/>
                <a:cs typeface="Times New Roman" pitchFamily="18" charset="0"/>
              </a:rPr>
              <a:t>vap</a:t>
            </a:r>
            <a:r>
              <a:rPr lang="en-US" sz="1400" i="1" dirty="0">
                <a:solidFill>
                  <a:prstClr val="black"/>
                </a:solidFill>
                <a:latin typeface="Times New Roman" pitchFamily="18" charset="0"/>
                <a:cs typeface="Times New Roman" pitchFamily="18" charset="0"/>
              </a:rPr>
              <a:t>/R serving as m. Therefore, the </a:t>
            </a:r>
            <a:r>
              <a:rPr lang="en-US" sz="1400" i="1" dirty="0" err="1">
                <a:solidFill>
                  <a:prstClr val="black"/>
                </a:solidFill>
                <a:latin typeface="Times New Roman" pitchFamily="18" charset="0"/>
                <a:cs typeface="Times New Roman" pitchFamily="18" charset="0"/>
              </a:rPr>
              <a:t>Clausius-Clapeyron</a:t>
            </a:r>
            <a:r>
              <a:rPr lang="en-US" sz="1400" i="1" dirty="0">
                <a:solidFill>
                  <a:prstClr val="black"/>
                </a:solidFill>
                <a:latin typeface="Times New Roman" pitchFamily="18" charset="0"/>
                <a:cs typeface="Times New Roman" pitchFamily="18" charset="0"/>
              </a:rPr>
              <a:t> models a linear equation when the natural log of the vapor pressure is plotted against 1/T, where  -∆</a:t>
            </a:r>
            <a:r>
              <a:rPr lang="en-US" sz="1400" i="1" dirty="0" err="1">
                <a:solidFill>
                  <a:prstClr val="black"/>
                </a:solidFill>
                <a:latin typeface="Times New Roman" pitchFamily="18" charset="0"/>
                <a:cs typeface="Times New Roman" pitchFamily="18" charset="0"/>
              </a:rPr>
              <a:t>Hvap</a:t>
            </a:r>
            <a:r>
              <a:rPr lang="en-US" sz="1400" i="1" dirty="0">
                <a:solidFill>
                  <a:prstClr val="black"/>
                </a:solidFill>
                <a:latin typeface="Times New Roman" pitchFamily="18" charset="0"/>
                <a:cs typeface="Times New Roman" pitchFamily="18" charset="0"/>
              </a:rPr>
              <a:t>/R  is the slope of the line and C is the y-intercept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a:stretch>
            <a:fillRect/>
          </a:stretch>
        </p:blipFill>
        <p:spPr bwMode="auto">
          <a:xfrm>
            <a:off x="1524000" y="0"/>
            <a:ext cx="9177276" cy="6858000"/>
          </a:xfrm>
          <a:prstGeom prst="rect">
            <a:avLst/>
          </a:prstGeom>
          <a:noFill/>
          <a:ln w="9525">
            <a:noFill/>
            <a:miter lim="800000"/>
            <a:headEnd/>
            <a:tailEnd/>
          </a:ln>
        </p:spPr>
      </p:pic>
      <p:graphicFrame>
        <p:nvGraphicFramePr>
          <p:cNvPr id="32772" name="Object 4"/>
          <p:cNvGraphicFramePr>
            <a:graphicFrameLocks noGrp="1" noChangeAspect="1"/>
          </p:cNvGraphicFramePr>
          <p:nvPr>
            <p:ph sz="quarter" idx="1"/>
          </p:nvPr>
        </p:nvGraphicFramePr>
        <p:xfrm>
          <a:off x="5105400" y="1447800"/>
          <a:ext cx="1828800" cy="649288"/>
        </p:xfrm>
        <a:graphic>
          <a:graphicData uri="http://schemas.openxmlformats.org/presentationml/2006/ole">
            <mc:AlternateContent xmlns:mc="http://schemas.openxmlformats.org/markup-compatibility/2006">
              <mc:Choice xmlns:v="urn:schemas-microsoft-com:vml" Requires="v">
                <p:oleObj spid="_x0000_s2050" name="Equation" r:id="rId4" imgW="1180588" imgH="418918" progId="Equation.3">
                  <p:embed/>
                </p:oleObj>
              </mc:Choice>
              <mc:Fallback>
                <p:oleObj name="Equation" r:id="rId4" imgW="1180588" imgH="418918" progId="Equation.3">
                  <p:embed/>
                  <p:pic>
                    <p:nvPicPr>
                      <p:cNvPr id="32772"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447800"/>
                        <a:ext cx="1828800"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Grp="1" noChangeAspect="1"/>
          </p:cNvGraphicFramePr>
          <p:nvPr>
            <p:ph sz="quarter" idx="2"/>
          </p:nvPr>
        </p:nvGraphicFramePr>
        <p:xfrm>
          <a:off x="3581400" y="3352801"/>
          <a:ext cx="1828800" cy="855663"/>
        </p:xfrm>
        <a:graphic>
          <a:graphicData uri="http://schemas.openxmlformats.org/presentationml/2006/ole">
            <mc:AlternateContent xmlns:mc="http://schemas.openxmlformats.org/markup-compatibility/2006">
              <mc:Choice xmlns:v="urn:schemas-microsoft-com:vml" Requires="v">
                <p:oleObj spid="_x0000_s2051" name="Equation" r:id="rId6" imgW="1193800" imgH="558800" progId="Equation.3">
                  <p:embed/>
                </p:oleObj>
              </mc:Choice>
              <mc:Fallback>
                <p:oleObj name="Equation" r:id="rId6" imgW="1193800" imgH="558800" progId="Equation.3">
                  <p:embed/>
                  <p:pic>
                    <p:nvPicPr>
                      <p:cNvPr id="32775" name="Object 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352801"/>
                        <a:ext cx="18288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3" name="Object 15"/>
          <p:cNvGraphicFramePr>
            <a:graphicFrameLocks noGrp="1" noChangeAspect="1"/>
          </p:cNvGraphicFramePr>
          <p:nvPr>
            <p:ph sz="quarter" idx="4"/>
          </p:nvPr>
        </p:nvGraphicFramePr>
        <p:xfrm>
          <a:off x="3352800" y="4953000"/>
          <a:ext cx="5486400" cy="808038"/>
        </p:xfrm>
        <a:graphic>
          <a:graphicData uri="http://schemas.openxmlformats.org/presentationml/2006/ole">
            <mc:AlternateContent xmlns:mc="http://schemas.openxmlformats.org/markup-compatibility/2006">
              <mc:Choice xmlns:v="urn:schemas-microsoft-com:vml" Requires="v">
                <p:oleObj spid="_x0000_s2052" name="Equation" r:id="rId8" imgW="3276600" imgH="482600" progId="Equation.3">
                  <p:embed/>
                </p:oleObj>
              </mc:Choice>
              <mc:Fallback>
                <p:oleObj name="Equation" r:id="rId8" imgW="3276600" imgH="482600" progId="Equation.3">
                  <p:embed/>
                  <p:pic>
                    <p:nvPicPr>
                      <p:cNvPr id="32783" name="Object 1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953000"/>
                        <a:ext cx="54864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4" name="Text Box 6"/>
          <p:cNvSpPr txBox="1">
            <a:spLocks noChangeArrowheads="1"/>
          </p:cNvSpPr>
          <p:nvPr/>
        </p:nvSpPr>
        <p:spPr bwMode="auto">
          <a:xfrm>
            <a:off x="1905000" y="2133600"/>
            <a:ext cx="8458200" cy="960328"/>
          </a:xfrm>
          <a:prstGeom prst="rect">
            <a:avLst/>
          </a:prstGeom>
          <a:noFill/>
          <a:ln w="9525">
            <a:noFill/>
            <a:miter lim="800000"/>
            <a:headEnd/>
            <a:tailEnd/>
          </a:ln>
          <a:effectLst/>
        </p:spPr>
        <p:txBody>
          <a:bodyPr>
            <a:spAutoFit/>
          </a:bodyPr>
          <a:lstStyle/>
          <a:p>
            <a:pPr>
              <a:lnSpc>
                <a:spcPct val="150000"/>
              </a:lnSpc>
              <a:spcBef>
                <a:spcPct val="50000"/>
              </a:spcBef>
            </a:pPr>
            <a:r>
              <a:rPr lang="en-US" sz="2000" dirty="0">
                <a:solidFill>
                  <a:prstClr val="black"/>
                </a:solidFill>
                <a:latin typeface="Times New Roman" pitchFamily="18" charset="0"/>
                <a:cs typeface="Times New Roman" pitchFamily="18" charset="0"/>
              </a:rPr>
              <a:t>We can easily manipulate this equation to arrive at the more familiar form of the equation. We write this equation for two different temperatures:</a:t>
            </a:r>
          </a:p>
        </p:txBody>
      </p:sp>
      <p:sp>
        <p:nvSpPr>
          <p:cNvPr id="32779" name="Text Box 11"/>
          <p:cNvSpPr txBox="1">
            <a:spLocks noChangeArrowheads="1"/>
          </p:cNvSpPr>
          <p:nvPr/>
        </p:nvSpPr>
        <p:spPr bwMode="auto">
          <a:xfrm>
            <a:off x="1905000" y="4191000"/>
            <a:ext cx="8382000" cy="400110"/>
          </a:xfrm>
          <a:prstGeom prst="rect">
            <a:avLst/>
          </a:prstGeom>
          <a:noFill/>
          <a:ln w="9525">
            <a:noFill/>
            <a:miter lim="800000"/>
            <a:headEnd/>
            <a:tailEnd/>
          </a:ln>
          <a:effectLst/>
        </p:spPr>
        <p:txBody>
          <a:bodyPr>
            <a:spAutoFit/>
          </a:bodyPr>
          <a:lstStyle/>
          <a:p>
            <a:pPr>
              <a:spcBef>
                <a:spcPct val="50000"/>
              </a:spcBef>
            </a:pPr>
            <a:r>
              <a:rPr lang="en-US" sz="2000">
                <a:solidFill>
                  <a:prstClr val="black"/>
                </a:solidFill>
                <a:latin typeface="Times New Roman" pitchFamily="18" charset="0"/>
                <a:cs typeface="Times New Roman" pitchFamily="18" charset="0"/>
              </a:rPr>
              <a:t>Subtracting these two equations, we find:</a:t>
            </a:r>
          </a:p>
        </p:txBody>
      </p:sp>
      <p:graphicFrame>
        <p:nvGraphicFramePr>
          <p:cNvPr id="32786" name="Object 18"/>
          <p:cNvGraphicFramePr>
            <a:graphicFrameLocks noGrp="1" noChangeAspect="1"/>
          </p:cNvGraphicFramePr>
          <p:nvPr>
            <p:ph sz="quarter" idx="3"/>
          </p:nvPr>
        </p:nvGraphicFramePr>
        <p:xfrm>
          <a:off x="3859213" y="4625976"/>
          <a:ext cx="385762" cy="728663"/>
        </p:xfrm>
        <a:graphic>
          <a:graphicData uri="http://schemas.openxmlformats.org/presentationml/2006/ole">
            <mc:AlternateContent xmlns:mc="http://schemas.openxmlformats.org/markup-compatibility/2006">
              <mc:Choice xmlns:v="urn:schemas-microsoft-com:vml" Requires="v">
                <p:oleObj spid="_x0000_s2053" name="Equation" r:id="rId10" imgW="114151" imgH="215619" progId="Equation.3">
                  <p:embed/>
                </p:oleObj>
              </mc:Choice>
              <mc:Fallback>
                <p:oleObj name="Equation" r:id="rId10" imgW="114151" imgH="215619" progId="Equation.3">
                  <p:embed/>
                  <p:pic>
                    <p:nvPicPr>
                      <p:cNvPr id="32786" name="Object 18"/>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9213" y="4625976"/>
                        <a:ext cx="385762"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8" name="Object 20"/>
          <p:cNvGraphicFramePr>
            <a:graphicFrameLocks noChangeAspect="1"/>
          </p:cNvGraphicFramePr>
          <p:nvPr/>
        </p:nvGraphicFramePr>
        <p:xfrm>
          <a:off x="7162800" y="3352800"/>
          <a:ext cx="1828800" cy="685800"/>
        </p:xfrm>
        <a:graphic>
          <a:graphicData uri="http://schemas.openxmlformats.org/presentationml/2006/ole">
            <mc:AlternateContent xmlns:mc="http://schemas.openxmlformats.org/markup-compatibility/2006">
              <mc:Choice xmlns:v="urn:schemas-microsoft-com:vml" Requires="v">
                <p:oleObj spid="_x0000_s2054" name="Equation" r:id="rId12" imgW="1219200" imgH="457200" progId="Equation.3">
                  <p:embed/>
                </p:oleObj>
              </mc:Choice>
              <mc:Fallback>
                <p:oleObj name="Equation" r:id="rId12" imgW="1219200" imgH="457200" progId="Equation.3">
                  <p:embed/>
                  <p:pic>
                    <p:nvPicPr>
                      <p:cNvPr id="32788"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3352800"/>
                        <a:ext cx="1828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2"/>
          <p:cNvSpPr txBox="1">
            <a:spLocks noChangeArrowheads="1"/>
          </p:cNvSpPr>
          <p:nvPr/>
        </p:nvSpPr>
        <p:spPr>
          <a:xfrm>
            <a:off x="1752600" y="838200"/>
            <a:ext cx="2784474" cy="609600"/>
          </a:xfrm>
          <a:prstGeom prst="rect">
            <a:avLst/>
          </a:prstGeom>
        </p:spPr>
        <p:txBody>
          <a:bodyPr/>
          <a:lstStyle/>
          <a:p>
            <a:pPr algn="ctr">
              <a:spcBef>
                <a:spcPct val="0"/>
              </a:spcBef>
              <a:defRPr/>
            </a:pPr>
            <a:r>
              <a:rPr lang="en-US" sz="2400" u="sng" dirty="0">
                <a:solidFill>
                  <a:prstClr val="black"/>
                </a:solidFill>
                <a:latin typeface="Times New Roman" pitchFamily="18" charset="0"/>
                <a:cs typeface="Times New Roman" pitchFamily="18" charset="0"/>
              </a:rPr>
              <a:t>Useful Information</a:t>
            </a:r>
          </a:p>
        </p:txBody>
      </p:sp>
      <p:sp>
        <p:nvSpPr>
          <p:cNvPr id="12" name="Rectangle 3"/>
          <p:cNvSpPr>
            <a:spLocks noChangeArrowheads="1"/>
          </p:cNvSpPr>
          <p:nvPr/>
        </p:nvSpPr>
        <p:spPr bwMode="auto">
          <a:xfrm>
            <a:off x="1752601" y="228601"/>
            <a:ext cx="390363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400" b="1" i="1" dirty="0" err="1">
                <a:solidFill>
                  <a:prstClr val="black"/>
                </a:solidFill>
                <a:latin typeface="Times New Roman" pitchFamily="18" charset="0"/>
                <a:ea typeface="Times New Roman" pitchFamily="18" charset="0"/>
                <a:cs typeface="Times New Roman" pitchFamily="18" charset="0"/>
              </a:rPr>
              <a:t>Clausius-Clapeyron</a:t>
            </a:r>
            <a:r>
              <a:rPr lang="en-GB" sz="2400" b="1" i="1" dirty="0">
                <a:solidFill>
                  <a:prstClr val="black"/>
                </a:solidFill>
                <a:latin typeface="Times New Roman" pitchFamily="18" charset="0"/>
                <a:ea typeface="Times New Roman" pitchFamily="18" charset="0"/>
                <a:cs typeface="Times New Roman" pitchFamily="18" charset="0"/>
              </a:rPr>
              <a:t> equation</a:t>
            </a:r>
            <a:endParaRPr lang="en-GB" sz="2400" i="1" dirty="0">
              <a:solidFill>
                <a:prstClr val="black"/>
              </a:solidFill>
              <a:latin typeface="Times New Roman" pitchFamily="18" charset="0"/>
              <a:cs typeface="Times New Roman"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6386" name="Rectangle 2"/>
          <p:cNvSpPr>
            <a:spLocks noGrp="1" noChangeArrowheads="1"/>
          </p:cNvSpPr>
          <p:nvPr>
            <p:ph type="title"/>
          </p:nvPr>
        </p:nvSpPr>
        <p:spPr>
          <a:xfrm>
            <a:off x="1981200" y="274638"/>
            <a:ext cx="3352800" cy="792162"/>
          </a:xfrm>
        </p:spPr>
        <p:txBody>
          <a:bodyPr>
            <a:normAutofit/>
          </a:bodyPr>
          <a:lstStyle/>
          <a:p>
            <a:r>
              <a:rPr lang="en-US" sz="2400" i="1" u="sng" dirty="0">
                <a:latin typeface="Times New Roman" pitchFamily="18" charset="0"/>
                <a:cs typeface="Times New Roman" pitchFamily="18" charset="0"/>
              </a:rPr>
              <a:t>Common Applications</a:t>
            </a:r>
          </a:p>
        </p:txBody>
      </p:sp>
      <p:sp>
        <p:nvSpPr>
          <p:cNvPr id="16387" name="Rectangle 3"/>
          <p:cNvSpPr>
            <a:spLocks noGrp="1" noChangeArrowheads="1"/>
          </p:cNvSpPr>
          <p:nvPr>
            <p:ph type="body" idx="1"/>
          </p:nvPr>
        </p:nvSpPr>
        <p:spPr>
          <a:xfrm>
            <a:off x="1905000" y="1143001"/>
            <a:ext cx="8382000" cy="4525963"/>
          </a:xfrm>
        </p:spPr>
        <p:txBody>
          <a:bodyPr>
            <a:normAutofit/>
          </a:bodyPr>
          <a:lstStyle/>
          <a:p>
            <a:pPr algn="just">
              <a:lnSpc>
                <a:spcPct val="150000"/>
              </a:lnSpc>
            </a:pPr>
            <a:r>
              <a:rPr lang="en-US" sz="2000" dirty="0">
                <a:latin typeface="Times New Roman" pitchFamily="18" charset="0"/>
                <a:cs typeface="Times New Roman" pitchFamily="18" charset="0"/>
              </a:rPr>
              <a:t>Calculate the vapor pressure of a liquid at any temperature (with known vapor pressure at a given temperature and known heat of vaporization)</a:t>
            </a:r>
          </a:p>
          <a:p>
            <a:pPr algn="just">
              <a:lnSpc>
                <a:spcPct val="150000"/>
              </a:lnSpc>
            </a:pPr>
            <a:r>
              <a:rPr lang="en-US" sz="2000" dirty="0">
                <a:latin typeface="Times New Roman" pitchFamily="18" charset="0"/>
                <a:cs typeface="Times New Roman" pitchFamily="18" charset="0"/>
              </a:rPr>
              <a:t>Calculate the heat of a phase change</a:t>
            </a:r>
          </a:p>
          <a:p>
            <a:pPr algn="just">
              <a:lnSpc>
                <a:spcPct val="150000"/>
              </a:lnSpc>
            </a:pPr>
            <a:r>
              <a:rPr lang="en-US" sz="2000" dirty="0">
                <a:latin typeface="Times New Roman" pitchFamily="18" charset="0"/>
                <a:cs typeface="Times New Roman" pitchFamily="18" charset="0"/>
              </a:rPr>
              <a:t>Calculate the boiling point of a liquid at a nonstandard pressure</a:t>
            </a:r>
          </a:p>
          <a:p>
            <a:pPr algn="just">
              <a:lnSpc>
                <a:spcPct val="150000"/>
              </a:lnSpc>
            </a:pPr>
            <a:r>
              <a:rPr lang="en-US" sz="2000" dirty="0">
                <a:latin typeface="Times New Roman" pitchFamily="18" charset="0"/>
                <a:cs typeface="Times New Roman" pitchFamily="18" charset="0"/>
              </a:rPr>
              <a:t>Reconstruct a phase diagram</a:t>
            </a:r>
          </a:p>
          <a:p>
            <a:pPr algn="just">
              <a:lnSpc>
                <a:spcPct val="150000"/>
              </a:lnSpc>
            </a:pPr>
            <a:r>
              <a:rPr lang="en-US" sz="2000" dirty="0">
                <a:latin typeface="Times New Roman" pitchFamily="18" charset="0"/>
                <a:cs typeface="Times New Roman" pitchFamily="18" charset="0"/>
              </a:rPr>
              <a:t>Determine if a phase change will occur under certain circumstances</a:t>
            </a:r>
          </a:p>
          <a:p>
            <a:pPr algn="just">
              <a:lnSpc>
                <a:spcPct val="150000"/>
              </a:lnSpc>
            </a:pPr>
            <a:endParaRPr lang="en-US" sz="20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9458" name="Rectangle 2"/>
          <p:cNvSpPr>
            <a:spLocks noGrp="1" noChangeArrowheads="1"/>
          </p:cNvSpPr>
          <p:nvPr>
            <p:ph type="title"/>
          </p:nvPr>
        </p:nvSpPr>
        <p:spPr>
          <a:xfrm>
            <a:off x="1524000" y="152400"/>
            <a:ext cx="3962400" cy="715962"/>
          </a:xfrm>
        </p:spPr>
        <p:txBody>
          <a:bodyPr>
            <a:normAutofit/>
          </a:bodyPr>
          <a:lstStyle/>
          <a:p>
            <a:r>
              <a:rPr lang="en-US" sz="2400" b="1" i="1" u="sng" dirty="0">
                <a:latin typeface="Times New Roman" pitchFamily="18" charset="0"/>
                <a:cs typeface="Times New Roman" pitchFamily="18" charset="0"/>
              </a:rPr>
              <a:t>Real World Applications</a:t>
            </a:r>
          </a:p>
        </p:txBody>
      </p:sp>
      <p:sp>
        <p:nvSpPr>
          <p:cNvPr id="19459" name="Rectangle 3"/>
          <p:cNvSpPr>
            <a:spLocks noGrp="1" noChangeArrowheads="1"/>
          </p:cNvSpPr>
          <p:nvPr>
            <p:ph type="body" idx="1"/>
          </p:nvPr>
        </p:nvSpPr>
        <p:spPr>
          <a:xfrm>
            <a:off x="2057400" y="914401"/>
            <a:ext cx="8229600" cy="2362199"/>
          </a:xfrm>
        </p:spPr>
        <p:txBody>
          <a:bodyPr>
            <a:normAutofit fontScale="92500" lnSpcReduction="10000"/>
          </a:bodyPr>
          <a:lstStyle/>
          <a:p>
            <a:pPr>
              <a:lnSpc>
                <a:spcPct val="150000"/>
              </a:lnSpc>
            </a:pPr>
            <a:r>
              <a:rPr lang="en-US" sz="2000" dirty="0">
                <a:latin typeface="Times New Roman" pitchFamily="18" charset="0"/>
                <a:cs typeface="Times New Roman" pitchFamily="18" charset="0"/>
              </a:rPr>
              <a:t>Chemical engineering</a:t>
            </a:r>
          </a:p>
          <a:p>
            <a:pPr lvl="1">
              <a:lnSpc>
                <a:spcPct val="150000"/>
              </a:lnSpc>
            </a:pPr>
            <a:r>
              <a:rPr lang="en-US" sz="2000" dirty="0">
                <a:latin typeface="Times New Roman" pitchFamily="18" charset="0"/>
                <a:cs typeface="Times New Roman" pitchFamily="18" charset="0"/>
              </a:rPr>
              <a:t>Determining the vapor pressure of a substance</a:t>
            </a:r>
          </a:p>
          <a:p>
            <a:pPr>
              <a:lnSpc>
                <a:spcPct val="150000"/>
              </a:lnSpc>
            </a:pPr>
            <a:r>
              <a:rPr lang="en-US" sz="2000" dirty="0">
                <a:latin typeface="Times New Roman" pitchFamily="18" charset="0"/>
                <a:cs typeface="Times New Roman" pitchFamily="18" charset="0"/>
              </a:rPr>
              <a:t>Meteorology</a:t>
            </a:r>
          </a:p>
          <a:p>
            <a:pPr lvl="1">
              <a:lnSpc>
                <a:spcPct val="150000"/>
              </a:lnSpc>
            </a:pPr>
            <a:r>
              <a:rPr lang="en-US" sz="2000" dirty="0">
                <a:latin typeface="Times New Roman" pitchFamily="18" charset="0"/>
                <a:cs typeface="Times New Roman" pitchFamily="18" charset="0"/>
              </a:rPr>
              <a:t>Estimate the effect of temperature on vapor pressure</a:t>
            </a:r>
          </a:p>
          <a:p>
            <a:pPr lvl="1">
              <a:lnSpc>
                <a:spcPct val="150000"/>
              </a:lnSpc>
            </a:pPr>
            <a:r>
              <a:rPr lang="en-US" sz="2000" dirty="0">
                <a:latin typeface="Times New Roman" pitchFamily="18" charset="0"/>
                <a:cs typeface="Times New Roman" pitchFamily="18" charset="0"/>
              </a:rPr>
              <a:t>Important because water vapor is a greenhouse gas</a:t>
            </a:r>
          </a:p>
        </p:txBody>
      </p:sp>
      <p:sp>
        <p:nvSpPr>
          <p:cNvPr id="4" name="Rectangle 3"/>
          <p:cNvSpPr txBox="1">
            <a:spLocks noChangeArrowheads="1"/>
          </p:cNvSpPr>
          <p:nvPr/>
        </p:nvSpPr>
        <p:spPr>
          <a:xfrm>
            <a:off x="2057400" y="3429000"/>
            <a:ext cx="8229600" cy="2362200"/>
          </a:xfrm>
          <a:prstGeom prst="rect">
            <a:avLst/>
          </a:prstGeom>
        </p:spPr>
        <p:txBody>
          <a:bodyPr vert="horz" lIns="91440" tIns="45720" rIns="91440" bIns="45720" rtlCol="0">
            <a:normAutofit lnSpcReduction="10000"/>
          </a:bodyPr>
          <a:lstStyle/>
          <a:p>
            <a:pPr marL="342900" indent="-342900">
              <a:lnSpc>
                <a:spcPct val="150000"/>
              </a:lnSpc>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The </a:t>
            </a:r>
            <a:r>
              <a:rPr lang="en-US" sz="2000" dirty="0" err="1">
                <a:solidFill>
                  <a:prstClr val="black"/>
                </a:solidFill>
                <a:latin typeface="Times New Roman" pitchFamily="18" charset="0"/>
                <a:cs typeface="Times New Roman" pitchFamily="18" charset="0"/>
              </a:rPr>
              <a:t>Clausius-Clapeyron</a:t>
            </a:r>
            <a:r>
              <a:rPr lang="en-US" sz="2000" dirty="0">
                <a:solidFill>
                  <a:prstClr val="black"/>
                </a:solidFill>
                <a:latin typeface="Times New Roman" pitchFamily="18" charset="0"/>
                <a:cs typeface="Times New Roman" pitchFamily="18" charset="0"/>
              </a:rPr>
              <a:t> can only give  estimations</a:t>
            </a:r>
          </a:p>
          <a:p>
            <a:pPr marL="742950" lvl="1" indent="-285750">
              <a:lnSpc>
                <a:spcPct val="150000"/>
              </a:lnSpc>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We assume changes in the heat of vaporization due to temperature are negligible and therefore treat the heat of vaporization as constant</a:t>
            </a:r>
          </a:p>
          <a:p>
            <a:pPr marL="742950" lvl="1" indent="-285750">
              <a:lnSpc>
                <a:spcPct val="150000"/>
              </a:lnSpc>
              <a:spcBef>
                <a:spcPct val="20000"/>
              </a:spcBef>
              <a:buFont typeface="Arial" pitchFamily="34" charset="0"/>
              <a:buChar char="–"/>
              <a:defRPr/>
            </a:pPr>
            <a:r>
              <a:rPr lang="en-US" sz="2000" dirty="0">
                <a:solidFill>
                  <a:prstClr val="black"/>
                </a:solidFill>
                <a:latin typeface="Times New Roman" pitchFamily="18" charset="0"/>
                <a:cs typeface="Times New Roman" pitchFamily="18" charset="0"/>
              </a:rPr>
              <a:t>In reality, the heat of vaporization does indeed vary slightly with temperature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092121" y="914400"/>
            <a:ext cx="8309216" cy="5708244"/>
          </a:xfrm>
          <a:prstGeom prst="rect">
            <a:avLst/>
          </a:prstGeom>
          <a:noFill/>
          <a:ln w="9525">
            <a:noFill/>
            <a:miter lim="800000"/>
            <a:headEnd/>
            <a:tailEnd/>
          </a:ln>
        </p:spPr>
      </p:pic>
      <p:sp>
        <p:nvSpPr>
          <p:cNvPr id="4" name="مستطيل 3"/>
          <p:cNvSpPr/>
          <p:nvPr/>
        </p:nvSpPr>
        <p:spPr>
          <a:xfrm>
            <a:off x="4495800" y="162580"/>
            <a:ext cx="3352800" cy="523220"/>
          </a:xfrm>
          <a:prstGeom prst="rect">
            <a:avLst/>
          </a:prstGeom>
        </p:spPr>
        <p:txBody>
          <a:bodyPr wrap="square">
            <a:spAutoFit/>
          </a:bodyPr>
          <a:lstStyle/>
          <a:p>
            <a:r>
              <a:rPr lang="en-US" sz="2800" dirty="0">
                <a:solidFill>
                  <a:prstClr val="black"/>
                </a:solidFill>
                <a:latin typeface="Times New Roman" pitchFamily="18" charset="0"/>
                <a:cs typeface="Times New Roman" pitchFamily="18" charset="0"/>
              </a:rPr>
              <a:t>Example : </a:t>
            </a:r>
            <a:r>
              <a:rPr lang="en-US" sz="2800" dirty="0" err="1">
                <a:solidFill>
                  <a:prstClr val="black"/>
                </a:solidFill>
                <a:latin typeface="Times New Roman" pitchFamily="18" charset="0"/>
                <a:cs typeface="Times New Roman" pitchFamily="18" charset="0"/>
              </a:rPr>
              <a:t>Clapeyron</a:t>
            </a:r>
            <a:endParaRPr lang="en-GB" sz="2800" dirty="0">
              <a:solidFill>
                <a:prstClr val="black"/>
              </a:solidFill>
              <a:latin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438400" y="685800"/>
            <a:ext cx="7443712" cy="5770540"/>
          </a:xfrm>
          <a:prstGeom prst="rect">
            <a:avLst/>
          </a:prstGeom>
          <a:noFill/>
          <a:ln w="9525">
            <a:noFill/>
            <a:miter lim="800000"/>
            <a:headEnd/>
            <a:tailEnd/>
          </a:ln>
        </p:spPr>
      </p:pic>
      <p:sp>
        <p:nvSpPr>
          <p:cNvPr id="4" name="مستطيل 3"/>
          <p:cNvSpPr/>
          <p:nvPr/>
        </p:nvSpPr>
        <p:spPr>
          <a:xfrm>
            <a:off x="3352801" y="0"/>
            <a:ext cx="5591331" cy="523220"/>
          </a:xfrm>
          <a:prstGeom prst="rect">
            <a:avLst/>
          </a:prstGeom>
        </p:spPr>
        <p:txBody>
          <a:bodyPr wrap="square">
            <a:spAutoFit/>
          </a:bodyPr>
          <a:lstStyle/>
          <a:p>
            <a:pPr algn="just"/>
            <a:r>
              <a:rPr lang="en-US" sz="2800" dirty="0">
                <a:solidFill>
                  <a:prstClr val="black"/>
                </a:solidFill>
                <a:latin typeface="Times New Roman" pitchFamily="18" charset="0"/>
                <a:cs typeface="Times New Roman" pitchFamily="18" charset="0"/>
              </a:rPr>
              <a:t>Example: </a:t>
            </a:r>
            <a:r>
              <a:rPr lang="en-US" sz="2800" dirty="0" err="1">
                <a:solidFill>
                  <a:prstClr val="black"/>
                </a:solidFill>
                <a:latin typeface="Times New Roman" pitchFamily="18" charset="0"/>
                <a:cs typeface="Times New Roman" pitchFamily="18" charset="0"/>
              </a:rPr>
              <a:t>Clausius</a:t>
            </a:r>
            <a:r>
              <a:rPr lang="en-US" sz="2800" dirty="0">
                <a:solidFill>
                  <a:prstClr val="black"/>
                </a:solidFill>
                <a:latin typeface="Times New Roman" pitchFamily="18" charset="0"/>
                <a:cs typeface="Times New Roman" pitchFamily="18" charset="0"/>
              </a:rPr>
              <a:t>-</a:t>
            </a:r>
            <a:r>
              <a:rPr lang="en-US" sz="2800" dirty="0" err="1">
                <a:solidFill>
                  <a:prstClr val="black"/>
                </a:solidFill>
                <a:latin typeface="Times New Roman" pitchFamily="18" charset="0"/>
                <a:cs typeface="Times New Roman" pitchFamily="18" charset="0"/>
              </a:rPr>
              <a:t>Clapeyron</a:t>
            </a:r>
            <a:endParaRPr lang="en-GB" sz="2800" dirty="0">
              <a:solidFill>
                <a:prstClr val="black"/>
              </a:solidFill>
              <a:latin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41089" name="Rectangle 1"/>
          <p:cNvSpPr>
            <a:spLocks noChangeArrowheads="1"/>
          </p:cNvSpPr>
          <p:nvPr/>
        </p:nvSpPr>
        <p:spPr bwMode="auto">
          <a:xfrm>
            <a:off x="1626671" y="130314"/>
            <a:ext cx="8938665"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4000" b="1" dirty="0">
                <a:solidFill>
                  <a:prstClr val="black"/>
                </a:solidFill>
                <a:latin typeface="Times New Roman" pitchFamily="18" charset="0"/>
                <a:ea typeface="Calibri" pitchFamily="34" charset="0"/>
                <a:cs typeface="Times New Roman" pitchFamily="18" charset="0"/>
              </a:rPr>
              <a:t>Thermodynamics of Mixing Ideal Gases</a:t>
            </a:r>
            <a:endParaRPr lang="en-GB" sz="4000" dirty="0">
              <a:solidFill>
                <a:prstClr val="black"/>
              </a:solidFill>
              <a:latin typeface="Arial" pitchFamily="34" charset="0"/>
              <a:cs typeface="Arial" pitchFamily="34" charset="0"/>
            </a:endParaRPr>
          </a:p>
        </p:txBody>
      </p:sp>
      <p:sp>
        <p:nvSpPr>
          <p:cNvPr id="1241090" name="Rectangle 2"/>
          <p:cNvSpPr>
            <a:spLocks noChangeArrowheads="1"/>
          </p:cNvSpPr>
          <p:nvPr/>
        </p:nvSpPr>
        <p:spPr bwMode="auto">
          <a:xfrm>
            <a:off x="1828800" y="980690"/>
            <a:ext cx="8534400" cy="5115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A solution is created when two or more components mix homogeneously to form a single phase. Studying solutions is important because most chemical and biological life processes occur in systems with multiple components. Understanding the thermodynamic </a:t>
            </a:r>
            <a:r>
              <a:rPr lang="en-GB" sz="2000" dirty="0" err="1">
                <a:solidFill>
                  <a:srgbClr val="333333"/>
                </a:solidFill>
                <a:latin typeface="Times New Roman" pitchFamily="18" charset="0"/>
                <a:ea typeface="Times New Roman" pitchFamily="18" charset="0"/>
                <a:cs typeface="Times New Roman" pitchFamily="18" charset="0"/>
              </a:rPr>
              <a:t>behavior</a:t>
            </a:r>
            <a:r>
              <a:rPr lang="en-GB" sz="2000" dirty="0">
                <a:solidFill>
                  <a:srgbClr val="333333"/>
                </a:solidFill>
                <a:latin typeface="Times New Roman" pitchFamily="18" charset="0"/>
                <a:ea typeface="Times New Roman" pitchFamily="18" charset="0"/>
                <a:cs typeface="Times New Roman" pitchFamily="18" charset="0"/>
              </a:rPr>
              <a:t> of mixtures is integral to the study of any system involving either ideal or non-ideal solutions because it provides valuable information on the molecular properties of the system.</a:t>
            </a:r>
            <a:endParaRPr lang="en-GB" sz="2000" dirty="0">
              <a:solidFill>
                <a:prstClr val="black"/>
              </a:solidFill>
              <a:latin typeface="Times New Roman" pitchFamily="18" charset="0"/>
              <a:cs typeface="Times New Roman" pitchFamily="18" charset="0"/>
            </a:endParaRPr>
          </a:p>
          <a:p>
            <a:pPr algn="justLow" eaLnBrk="0" fontAlgn="base" hangingPunct="0">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Most real gases behave like ideal gases at standard temperature and pressure. This allows us to combine our knowledge of ideal systems and solutions with standard state thermodynamics in order to derive a set of equations that quantitatively describe the effect that mixing has on a given gas-phase solution’s thermodynamic quantities.</a:t>
            </a:r>
            <a:endParaRPr lang="en-GB" sz="2000" dirty="0">
              <a:solidFill>
                <a:prstClr val="black"/>
              </a:solidFill>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40065" name="Rectangle 1"/>
          <p:cNvSpPr>
            <a:spLocks noChangeArrowheads="1"/>
          </p:cNvSpPr>
          <p:nvPr/>
        </p:nvSpPr>
        <p:spPr bwMode="auto">
          <a:xfrm>
            <a:off x="1692634" y="162580"/>
            <a:ext cx="600356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800" b="1" i="1" dirty="0">
                <a:solidFill>
                  <a:srgbClr val="000000"/>
                </a:solidFill>
                <a:latin typeface="Times New Roman" pitchFamily="18" charset="0"/>
                <a:ea typeface="Times New Roman" pitchFamily="18" charset="0"/>
                <a:cs typeface="Times New Roman" pitchFamily="18" charset="0"/>
              </a:rPr>
              <a:t>Gibbs free energy of mixing ideal gases</a:t>
            </a:r>
            <a:endParaRPr lang="en-GB" sz="2800" i="1" dirty="0">
              <a:solidFill>
                <a:prstClr val="black"/>
              </a:solidFill>
              <a:latin typeface="Times New Roman" pitchFamily="18" charset="0"/>
              <a:cs typeface="Times New Roman" pitchFamily="18" charset="0"/>
            </a:endParaRPr>
          </a:p>
        </p:txBody>
      </p:sp>
      <p:sp>
        <p:nvSpPr>
          <p:cNvPr id="1240066" name="Rectangle 2"/>
          <p:cNvSpPr>
            <a:spLocks noChangeArrowheads="1"/>
          </p:cNvSpPr>
          <p:nvPr/>
        </p:nvSpPr>
        <p:spPr bwMode="auto">
          <a:xfrm>
            <a:off x="1905000" y="702678"/>
            <a:ext cx="8305800" cy="2345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Unlike the extensive properties of a one-component system, which rely only on the amount of the system present, the extensive properties of a solution depend on its temperature, pressure and composition. This means that a mixture must be described in terms of the partial molar quantities of its components. The total Gibbs free energy of a two-component solution is given by the expression</a:t>
            </a:r>
            <a:endParaRPr lang="en-GB" sz="2000" dirty="0">
              <a:solidFill>
                <a:prstClr val="black"/>
              </a:solidFill>
              <a:latin typeface="Times New Roman" pitchFamily="18" charset="0"/>
              <a:cs typeface="Times New Roman" pitchFamily="18" charset="0"/>
            </a:endParaRPr>
          </a:p>
        </p:txBody>
      </p:sp>
      <p:sp>
        <p:nvSpPr>
          <p:cNvPr id="1240067" name="Rectangle 3"/>
          <p:cNvSpPr>
            <a:spLocks noChangeArrowheads="1"/>
          </p:cNvSpPr>
          <p:nvPr/>
        </p:nvSpPr>
        <p:spPr bwMode="auto">
          <a:xfrm>
            <a:off x="2438400" y="3228945"/>
            <a:ext cx="8229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G = n</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G</a:t>
            </a:r>
            <a:r>
              <a:rPr lang="en-GB" sz="2000" baseline="-30000" dirty="0">
                <a:solidFill>
                  <a:srgbClr val="333333"/>
                </a:solidFill>
                <a:latin typeface="Times New Roman" pitchFamily="18" charset="0"/>
                <a:ea typeface="Times New Roman" pitchFamily="18" charset="0"/>
                <a:cs typeface="Times New Roman" pitchFamily="18" charset="0"/>
              </a:rPr>
              <a:t>1 </a:t>
            </a:r>
            <a:r>
              <a:rPr lang="en-GB" sz="2000" dirty="0">
                <a:solidFill>
                  <a:srgbClr val="333333"/>
                </a:solidFill>
                <a:latin typeface="Times New Roman" pitchFamily="18" charset="0"/>
                <a:ea typeface="Times New Roman" pitchFamily="18" charset="0"/>
                <a:cs typeface="Times New Roman" pitchFamily="18" charset="0"/>
              </a:rPr>
              <a:t>+ n</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G</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(1)</a:t>
            </a:r>
            <a:endParaRPr lang="en-GB" sz="2000" dirty="0">
              <a:solidFill>
                <a:prstClr val="black"/>
              </a:solidFill>
              <a:latin typeface="Times New Roman" pitchFamily="18" charset="0"/>
              <a:cs typeface="Times New Roman" pitchFamily="18" charset="0"/>
            </a:endParaRPr>
          </a:p>
        </p:txBody>
      </p:sp>
      <p:sp>
        <p:nvSpPr>
          <p:cNvPr id="1240068" name="Rectangle 4"/>
          <p:cNvSpPr>
            <a:spLocks noChangeArrowheads="1"/>
          </p:cNvSpPr>
          <p:nvPr/>
        </p:nvSpPr>
        <p:spPr bwMode="auto">
          <a:xfrm>
            <a:off x="1981200" y="3655740"/>
            <a:ext cx="8305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Where G is the total Gibbs energy of the system, </a:t>
            </a:r>
            <a:r>
              <a:rPr lang="en-GB" sz="2000" i="1" dirty="0" err="1">
                <a:solidFill>
                  <a:srgbClr val="333333"/>
                </a:solidFill>
                <a:latin typeface="Times New Roman" pitchFamily="18" charset="0"/>
                <a:ea typeface="Times New Roman" pitchFamily="18" charset="0"/>
                <a:cs typeface="Times New Roman" pitchFamily="18" charset="0"/>
              </a:rPr>
              <a:t>n</a:t>
            </a:r>
            <a:r>
              <a:rPr lang="en-GB" sz="2000" baseline="-30000" dirty="0" err="1">
                <a:solidFill>
                  <a:srgbClr val="333333"/>
                </a:solidFill>
                <a:latin typeface="Times New Roman" pitchFamily="18" charset="0"/>
                <a:ea typeface="Times New Roman" pitchFamily="18" charset="0"/>
                <a:cs typeface="Times New Roman" pitchFamily="18" charset="0"/>
              </a:rPr>
              <a:t>i</a:t>
            </a:r>
            <a:r>
              <a:rPr lang="en-GB" sz="2000" dirty="0">
                <a:solidFill>
                  <a:srgbClr val="333333"/>
                </a:solidFill>
                <a:latin typeface="Times New Roman" pitchFamily="18" charset="0"/>
                <a:ea typeface="Times New Roman" pitchFamily="18" charset="0"/>
                <a:cs typeface="Times New Roman" pitchFamily="18" charset="0"/>
              </a:rPr>
              <a:t> is the number of moles of component </a:t>
            </a:r>
            <a:r>
              <a:rPr lang="en-GB" sz="2000" i="1" dirty="0" err="1">
                <a:solidFill>
                  <a:srgbClr val="333333"/>
                </a:solidFill>
                <a:latin typeface="Times New Roman" pitchFamily="18" charset="0"/>
                <a:ea typeface="Times New Roman" pitchFamily="18" charset="0"/>
                <a:cs typeface="Times New Roman" pitchFamily="18" charset="0"/>
              </a:rPr>
              <a:t>i</a:t>
            </a:r>
            <a:r>
              <a:rPr lang="en-GB" sz="2000" dirty="0">
                <a:solidFill>
                  <a:srgbClr val="333333"/>
                </a:solidFill>
                <a:latin typeface="Times New Roman" pitchFamily="18" charset="0"/>
                <a:ea typeface="Times New Roman" pitchFamily="18" charset="0"/>
                <a:cs typeface="Times New Roman" pitchFamily="18" charset="0"/>
              </a:rPr>
              <a:t> and </a:t>
            </a:r>
            <a:r>
              <a:rPr lang="en-GB" sz="2000" dirty="0" err="1">
                <a:solidFill>
                  <a:srgbClr val="333333"/>
                </a:solidFill>
                <a:latin typeface="Times New Roman" pitchFamily="18" charset="0"/>
                <a:ea typeface="Times New Roman" pitchFamily="18" charset="0"/>
                <a:cs typeface="Times New Roman" pitchFamily="18" charset="0"/>
              </a:rPr>
              <a:t>G</a:t>
            </a:r>
            <a:r>
              <a:rPr lang="en-GB" sz="2000" baseline="-30000" dirty="0" err="1">
                <a:solidFill>
                  <a:srgbClr val="333333"/>
                </a:solidFill>
                <a:latin typeface="Times New Roman" pitchFamily="18" charset="0"/>
                <a:ea typeface="Times New Roman" pitchFamily="18" charset="0"/>
                <a:cs typeface="Times New Roman" pitchFamily="18" charset="0"/>
              </a:rPr>
              <a:t>i</a:t>
            </a:r>
            <a:r>
              <a:rPr lang="en-GB" sz="2000" dirty="0">
                <a:solidFill>
                  <a:srgbClr val="333333"/>
                </a:solidFill>
                <a:latin typeface="Times New Roman" pitchFamily="18" charset="0"/>
                <a:ea typeface="Times New Roman" pitchFamily="18" charset="0"/>
                <a:cs typeface="Times New Roman" pitchFamily="18" charset="0"/>
              </a:rPr>
              <a:t> is the partial molar Gibbs energy of component </a:t>
            </a:r>
            <a:r>
              <a:rPr lang="en-GB" sz="2000" i="1" dirty="0" err="1">
                <a:solidFill>
                  <a:srgbClr val="333333"/>
                </a:solidFill>
                <a:latin typeface="Times New Roman" pitchFamily="18" charset="0"/>
                <a:ea typeface="Times New Roman" pitchFamily="18" charset="0"/>
                <a:cs typeface="Times New Roman" pitchFamily="18" charset="0"/>
              </a:rPr>
              <a:t>i</a:t>
            </a:r>
            <a:r>
              <a:rPr lang="en-GB" sz="2000" dirty="0">
                <a:solidFill>
                  <a:srgbClr val="333333"/>
                </a:solidFill>
                <a:latin typeface="Times New Roman" pitchFamily="18" charset="0"/>
                <a:ea typeface="Times New Roman" pitchFamily="18" charset="0"/>
                <a:cs typeface="Times New Roman" pitchFamily="18" charset="0"/>
              </a:rPr>
              <a:t>. The molar Gibbs energy of an ideal gas can be found using the equation</a:t>
            </a:r>
            <a:endParaRPr lang="en-GB" sz="2000" dirty="0">
              <a:solidFill>
                <a:prstClr val="black"/>
              </a:solidFill>
              <a:latin typeface="Times New Roman" pitchFamily="18" charset="0"/>
              <a:cs typeface="Times New Roman" pitchFamily="18" charset="0"/>
            </a:endParaRPr>
          </a:p>
        </p:txBody>
      </p:sp>
      <p:pic>
        <p:nvPicPr>
          <p:cNvPr id="1240072" name="Picture 8"/>
          <p:cNvPicPr>
            <a:picLocks noChangeAspect="1" noChangeArrowheads="1"/>
          </p:cNvPicPr>
          <p:nvPr/>
        </p:nvPicPr>
        <p:blipFill>
          <a:blip r:embed="rId3" cstate="print"/>
          <a:srcRect/>
          <a:stretch>
            <a:fillRect/>
          </a:stretch>
        </p:blipFill>
        <p:spPr bwMode="auto">
          <a:xfrm>
            <a:off x="2438400" y="5410200"/>
            <a:ext cx="10217912" cy="851020"/>
          </a:xfrm>
          <a:prstGeom prst="rect">
            <a:avLst/>
          </a:prstGeom>
          <a:noFill/>
          <a:ln w="9525">
            <a:noFill/>
            <a:miter lim="800000"/>
            <a:headEnd/>
            <a:tailEnd/>
          </a:ln>
          <a:effectLst/>
        </p:spPr>
      </p:pic>
      <p:sp>
        <p:nvSpPr>
          <p:cNvPr id="10" name="مستطيل 9"/>
          <p:cNvSpPr/>
          <p:nvPr/>
        </p:nvSpPr>
        <p:spPr>
          <a:xfrm>
            <a:off x="2667000" y="6059270"/>
            <a:ext cx="6781800" cy="584775"/>
          </a:xfrm>
          <a:prstGeom prst="rect">
            <a:avLst/>
          </a:prstGeom>
        </p:spPr>
        <p:txBody>
          <a:bodyPr wrap="square">
            <a:spAutoFit/>
          </a:bodyPr>
          <a:lstStyle/>
          <a:p>
            <a:r>
              <a:rPr lang="en-GB" sz="1600" dirty="0">
                <a:solidFill>
                  <a:prstClr val="black"/>
                </a:solidFill>
                <a:latin typeface="Times New Roman" pitchFamily="18" charset="0"/>
                <a:cs typeface="Times New Roman" pitchFamily="18" charset="0"/>
              </a:rPr>
              <a:t>where G</a:t>
            </a:r>
            <a:r>
              <a:rPr lang="en-GB" sz="1600" baseline="30000" dirty="0">
                <a:solidFill>
                  <a:prstClr val="black"/>
                </a:solidFill>
                <a:latin typeface="Times New Roman" pitchFamily="18" charset="0"/>
                <a:cs typeface="Times New Roman" pitchFamily="18" charset="0"/>
              </a:rPr>
              <a:t>∘</a:t>
            </a:r>
            <a:r>
              <a:rPr lang="en-GB" sz="1600" dirty="0">
                <a:solidFill>
                  <a:prstClr val="black"/>
                </a:solidFill>
                <a:latin typeface="Times New Roman" pitchFamily="18" charset="0"/>
                <a:cs typeface="Times New Roman" pitchFamily="18" charset="0"/>
              </a:rPr>
              <a:t> is the standard molar Gibbs energy of the gas at 1 bar, and P is the pressure of the system.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18E53-D770-4BAC-839A-3687C564B0A2}"/>
              </a:ext>
            </a:extLst>
          </p:cNvPr>
          <p:cNvSpPr/>
          <p:nvPr/>
        </p:nvSpPr>
        <p:spPr>
          <a:xfrm>
            <a:off x="1271793" y="270861"/>
            <a:ext cx="9202723" cy="3046988"/>
          </a:xfrm>
          <a:prstGeom prst="rect">
            <a:avLst/>
          </a:prstGeom>
        </p:spPr>
        <p:txBody>
          <a:bodyPr wrap="square">
            <a:spAutoFit/>
          </a:bodyPr>
          <a:lstStyle/>
          <a:p>
            <a:pPr algn="ctr"/>
            <a:endParaRPr lang="en-GB" sz="2400" dirty="0"/>
          </a:p>
          <a:p>
            <a:pPr>
              <a:lnSpc>
                <a:spcPct val="150000"/>
              </a:lnSpc>
            </a:pPr>
            <a:r>
              <a:rPr lang="en-GB" sz="2400" dirty="0"/>
              <a:t>3- Calculate ∆G</a:t>
            </a:r>
            <a:r>
              <a:rPr lang="en-GB" sz="2400" baseline="30000" dirty="0"/>
              <a:t> </a:t>
            </a:r>
            <a:r>
              <a:rPr lang="en-GB" sz="2400" dirty="0"/>
              <a:t>at 25 </a:t>
            </a:r>
            <a:r>
              <a:rPr lang="en-GB" sz="2400" dirty="0">
                <a:cs typeface="Times New Roman" panose="02020603050405020304" pitchFamily="18" charset="0"/>
              </a:rPr>
              <a:t>℃ for the following reaction, via </a:t>
            </a:r>
            <a:r>
              <a:rPr lang="en-GB" sz="2400" dirty="0">
                <a:solidFill>
                  <a:srgbClr val="FF0000"/>
                </a:solidFill>
                <a:cs typeface="Times New Roman" panose="02020603050405020304" pitchFamily="18" charset="0"/>
              </a:rPr>
              <a:t>two methods</a:t>
            </a:r>
          </a:p>
          <a:p>
            <a:pPr algn="ctr">
              <a:lnSpc>
                <a:spcPct val="150000"/>
              </a:lnSpc>
            </a:pPr>
            <a:r>
              <a:rPr lang="en-GB" sz="2400" dirty="0">
                <a:cs typeface="Times New Roman" panose="02020603050405020304" pitchFamily="18" charset="0"/>
              </a:rPr>
              <a:t>CH</a:t>
            </a:r>
            <a:r>
              <a:rPr lang="en-GB" sz="2400" baseline="-25000" dirty="0">
                <a:cs typeface="Times New Roman" panose="02020603050405020304" pitchFamily="18" charset="0"/>
              </a:rPr>
              <a:t>3</a:t>
            </a:r>
            <a:r>
              <a:rPr lang="en-GB" sz="2400" dirty="0">
                <a:cs typeface="Times New Roman" panose="02020603050405020304" pitchFamily="18" charset="0"/>
              </a:rPr>
              <a:t>CO</a:t>
            </a:r>
            <a:r>
              <a:rPr lang="en-GB" sz="2400" baseline="-25000" dirty="0">
                <a:cs typeface="Times New Roman" panose="02020603050405020304" pitchFamily="18" charset="0"/>
              </a:rPr>
              <a:t>2</a:t>
            </a:r>
            <a:r>
              <a:rPr lang="en-GB" sz="2400" dirty="0">
                <a:cs typeface="Times New Roman" panose="02020603050405020304" pitchFamily="18" charset="0"/>
              </a:rPr>
              <a:t>H (l) + 2O</a:t>
            </a:r>
            <a:r>
              <a:rPr lang="en-GB" sz="2400" baseline="-25000" dirty="0">
                <a:cs typeface="Times New Roman" panose="02020603050405020304" pitchFamily="18" charset="0"/>
              </a:rPr>
              <a:t>2</a:t>
            </a:r>
            <a:r>
              <a:rPr lang="en-GB" sz="2400" dirty="0">
                <a:cs typeface="Times New Roman" panose="02020603050405020304" pitchFamily="18" charset="0"/>
              </a:rPr>
              <a:t> (g) </a:t>
            </a:r>
            <a:r>
              <a:rPr lang="en-US" sz="2400" dirty="0">
                <a:sym typeface="Symbol" panose="05050102010706020507" pitchFamily="18" charset="2"/>
              </a:rPr>
              <a:t> 2CO</a:t>
            </a:r>
            <a:r>
              <a:rPr lang="en-US" sz="2400" baseline="-25000" dirty="0">
                <a:sym typeface="Symbol" panose="05050102010706020507" pitchFamily="18" charset="2"/>
              </a:rPr>
              <a:t>2</a:t>
            </a:r>
            <a:r>
              <a:rPr lang="en-US" sz="2400" dirty="0">
                <a:sym typeface="Symbol" panose="05050102010706020507" pitchFamily="18" charset="2"/>
              </a:rPr>
              <a:t> (g) + 2H</a:t>
            </a:r>
            <a:r>
              <a:rPr lang="en-US" sz="2400" baseline="-25000" dirty="0">
                <a:sym typeface="Symbol" panose="05050102010706020507" pitchFamily="18" charset="2"/>
              </a:rPr>
              <a:t>2</a:t>
            </a:r>
            <a:r>
              <a:rPr lang="en-US" sz="2400" dirty="0">
                <a:sym typeface="Symbol" panose="05050102010706020507" pitchFamily="18" charset="2"/>
              </a:rPr>
              <a:t>O (g)</a:t>
            </a:r>
          </a:p>
          <a:p>
            <a:pPr algn="ctr">
              <a:lnSpc>
                <a:spcPct val="150000"/>
              </a:lnSpc>
            </a:pPr>
            <a:endParaRPr lang="en-US" sz="2400" dirty="0">
              <a:sym typeface="Symbol" panose="05050102010706020507" pitchFamily="18" charset="2"/>
            </a:endParaRPr>
          </a:p>
          <a:p>
            <a:endParaRPr lang="en-GB" sz="2400" dirty="0"/>
          </a:p>
          <a:p>
            <a:pPr>
              <a:lnSpc>
                <a:spcPct val="150000"/>
              </a:lnSpc>
            </a:pPr>
            <a:endParaRPr lang="en-GB" sz="2400" dirty="0"/>
          </a:p>
        </p:txBody>
      </p:sp>
      <p:graphicFrame>
        <p:nvGraphicFramePr>
          <p:cNvPr id="4" name="Table 3">
            <a:extLst>
              <a:ext uri="{FF2B5EF4-FFF2-40B4-BE49-F238E27FC236}">
                <a16:creationId xmlns:a16="http://schemas.microsoft.com/office/drawing/2014/main" id="{F76BCC48-B41B-4EB5-ADB8-3708BA7C06E4}"/>
              </a:ext>
            </a:extLst>
          </p:cNvPr>
          <p:cNvGraphicFramePr>
            <a:graphicFrameLocks noGrp="1"/>
          </p:cNvGraphicFramePr>
          <p:nvPr>
            <p:extLst>
              <p:ext uri="{D42A27DB-BD31-4B8C-83A1-F6EECF244321}">
                <p14:modId xmlns:p14="http://schemas.microsoft.com/office/powerpoint/2010/main" val="4230827325"/>
              </p:ext>
            </p:extLst>
          </p:nvPr>
        </p:nvGraphicFramePr>
        <p:xfrm>
          <a:off x="1809154" y="2327249"/>
          <a:ext cx="8128000" cy="1981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936970587"/>
                    </a:ext>
                  </a:extLst>
                </a:gridCol>
                <a:gridCol w="2032000">
                  <a:extLst>
                    <a:ext uri="{9D8B030D-6E8A-4147-A177-3AD203B41FA5}">
                      <a16:colId xmlns:a16="http://schemas.microsoft.com/office/drawing/2014/main" val="4214426096"/>
                    </a:ext>
                  </a:extLst>
                </a:gridCol>
                <a:gridCol w="2032000">
                  <a:extLst>
                    <a:ext uri="{9D8B030D-6E8A-4147-A177-3AD203B41FA5}">
                      <a16:colId xmlns:a16="http://schemas.microsoft.com/office/drawing/2014/main" val="2157172170"/>
                    </a:ext>
                  </a:extLst>
                </a:gridCol>
                <a:gridCol w="2032000">
                  <a:extLst>
                    <a:ext uri="{9D8B030D-6E8A-4147-A177-3AD203B41FA5}">
                      <a16:colId xmlns:a16="http://schemas.microsoft.com/office/drawing/2014/main" val="717387809"/>
                    </a:ext>
                  </a:extLst>
                </a:gridCol>
              </a:tblGrid>
              <a:tr h="370840">
                <a:tc>
                  <a:txBody>
                    <a:bodyPr/>
                    <a:lstStyle/>
                    <a:p>
                      <a:pPr algn="ctr"/>
                      <a:endParaRPr lang="en-GB" sz="20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rPr>
                        <a:t>∆</a:t>
                      </a:r>
                      <a:r>
                        <a:rPr lang="en-GB" sz="2000" dirty="0" err="1">
                          <a:solidFill>
                            <a:schemeClr val="bg1"/>
                          </a:solidFill>
                        </a:rPr>
                        <a:t>G</a:t>
                      </a:r>
                      <a:r>
                        <a:rPr lang="en-GB" sz="2000" baseline="30000" dirty="0" err="1">
                          <a:solidFill>
                            <a:schemeClr val="bg1"/>
                          </a:solidFill>
                        </a:rPr>
                        <a:t>o</a:t>
                      </a:r>
                      <a:r>
                        <a:rPr lang="en-GB" sz="2000" baseline="-25000" dirty="0" err="1">
                          <a:solidFill>
                            <a:schemeClr val="bg1"/>
                          </a:solidFill>
                        </a:rPr>
                        <a:t>f</a:t>
                      </a:r>
                      <a:r>
                        <a:rPr lang="en-GB" sz="2000" baseline="30000" dirty="0">
                          <a:solidFill>
                            <a:schemeClr val="bg1"/>
                          </a:solidFill>
                        </a:rPr>
                        <a:t> </a:t>
                      </a:r>
                      <a:r>
                        <a:rPr lang="en-GB" sz="2000" baseline="0" dirty="0">
                          <a:solidFill>
                            <a:schemeClr val="bg1"/>
                          </a:solidFill>
                        </a:rPr>
                        <a:t>(kJ / mol)</a:t>
                      </a:r>
                      <a:endParaRPr lang="en-GB"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rPr>
                        <a:t>∆H</a:t>
                      </a:r>
                      <a:r>
                        <a:rPr lang="en-GB" sz="2000" baseline="30000" dirty="0">
                          <a:solidFill>
                            <a:schemeClr val="bg1"/>
                          </a:solidFill>
                        </a:rPr>
                        <a:t>o</a:t>
                      </a:r>
                      <a:r>
                        <a:rPr lang="en-GB" sz="2000" baseline="-25000" dirty="0">
                          <a:solidFill>
                            <a:schemeClr val="bg1"/>
                          </a:solidFill>
                        </a:rPr>
                        <a:t>f</a:t>
                      </a:r>
                      <a:r>
                        <a:rPr lang="en-GB" sz="2000" baseline="30000" dirty="0">
                          <a:solidFill>
                            <a:schemeClr val="bg1"/>
                          </a:solidFill>
                        </a:rPr>
                        <a:t> </a:t>
                      </a:r>
                      <a:r>
                        <a:rPr lang="en-GB" sz="2000" baseline="0" dirty="0">
                          <a:solidFill>
                            <a:schemeClr val="bg1"/>
                          </a:solidFill>
                        </a:rPr>
                        <a:t>(kJ / mol)</a:t>
                      </a:r>
                      <a:endParaRPr lang="en-GB" sz="20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aseline="0" dirty="0">
                          <a:solidFill>
                            <a:schemeClr val="bg1"/>
                          </a:solidFill>
                        </a:rPr>
                        <a:t>S</a:t>
                      </a:r>
                      <a:r>
                        <a:rPr lang="en-GB" sz="2000" baseline="30000" dirty="0">
                          <a:solidFill>
                            <a:schemeClr val="bg1"/>
                          </a:solidFill>
                        </a:rPr>
                        <a:t>o </a:t>
                      </a:r>
                      <a:r>
                        <a:rPr lang="en-GB" sz="2000" baseline="0" dirty="0">
                          <a:solidFill>
                            <a:schemeClr val="bg1"/>
                          </a:solidFill>
                        </a:rPr>
                        <a:t>(kJ / mol)</a:t>
                      </a:r>
                      <a:endParaRPr lang="en-GB" sz="2000" dirty="0">
                        <a:solidFill>
                          <a:schemeClr val="bg1"/>
                        </a:solidFill>
                      </a:endParaRPr>
                    </a:p>
                  </a:txBody>
                  <a:tcPr/>
                </a:tc>
                <a:extLst>
                  <a:ext uri="{0D108BD9-81ED-4DB2-BD59-A6C34878D82A}">
                    <a16:rowId xmlns:a16="http://schemas.microsoft.com/office/drawing/2014/main" val="1798074781"/>
                  </a:ext>
                </a:extLst>
              </a:tr>
              <a:tr h="370840">
                <a:tc>
                  <a:txBody>
                    <a:bodyPr/>
                    <a:lstStyle/>
                    <a:p>
                      <a:pPr algn="ctr"/>
                      <a:r>
                        <a:rPr lang="en-GB" sz="2000" dirty="0">
                          <a:solidFill>
                            <a:schemeClr val="tx1"/>
                          </a:solidFill>
                          <a:cs typeface="Times New Roman" panose="02020603050405020304" pitchFamily="18" charset="0"/>
                        </a:rPr>
                        <a:t>CH</a:t>
                      </a:r>
                      <a:r>
                        <a:rPr lang="en-GB" sz="2000" baseline="-25000" dirty="0">
                          <a:solidFill>
                            <a:schemeClr val="tx1"/>
                          </a:solidFill>
                          <a:cs typeface="Times New Roman" panose="02020603050405020304" pitchFamily="18" charset="0"/>
                        </a:rPr>
                        <a:t>3</a:t>
                      </a:r>
                      <a:r>
                        <a:rPr lang="en-GB" sz="2000" dirty="0">
                          <a:solidFill>
                            <a:schemeClr val="tx1"/>
                          </a:solidFill>
                          <a:cs typeface="Times New Roman" panose="02020603050405020304" pitchFamily="18" charset="0"/>
                        </a:rPr>
                        <a:t>CO</a:t>
                      </a:r>
                      <a:r>
                        <a:rPr lang="en-GB" sz="2000" baseline="-25000" dirty="0">
                          <a:solidFill>
                            <a:schemeClr val="tx1"/>
                          </a:solidFill>
                          <a:cs typeface="Times New Roman" panose="02020603050405020304" pitchFamily="18" charset="0"/>
                        </a:rPr>
                        <a:t>2</a:t>
                      </a:r>
                      <a:r>
                        <a:rPr lang="en-GB" sz="2000" dirty="0">
                          <a:solidFill>
                            <a:schemeClr val="tx1"/>
                          </a:solidFill>
                          <a:cs typeface="Times New Roman" panose="02020603050405020304" pitchFamily="18" charset="0"/>
                        </a:rPr>
                        <a:t>H (l) </a:t>
                      </a:r>
                      <a:endParaRPr lang="en-GB" sz="2000" dirty="0">
                        <a:solidFill>
                          <a:schemeClr val="tx1"/>
                        </a:solidFill>
                      </a:endParaRPr>
                    </a:p>
                  </a:txBody>
                  <a:tcPr/>
                </a:tc>
                <a:tc>
                  <a:txBody>
                    <a:bodyPr/>
                    <a:lstStyle/>
                    <a:p>
                      <a:pPr algn="ctr"/>
                      <a:r>
                        <a:rPr lang="en-GB" sz="2000" dirty="0">
                          <a:solidFill>
                            <a:schemeClr val="tx1"/>
                          </a:solidFill>
                        </a:rPr>
                        <a:t>-389.9</a:t>
                      </a:r>
                    </a:p>
                  </a:txBody>
                  <a:tcPr/>
                </a:tc>
                <a:tc>
                  <a:txBody>
                    <a:bodyPr/>
                    <a:lstStyle/>
                    <a:p>
                      <a:pPr algn="ctr"/>
                      <a:r>
                        <a:rPr lang="en-GB" sz="2000" dirty="0">
                          <a:solidFill>
                            <a:schemeClr val="tx1"/>
                          </a:solidFill>
                        </a:rPr>
                        <a:t>-484.5</a:t>
                      </a:r>
                    </a:p>
                  </a:txBody>
                  <a:tcPr/>
                </a:tc>
                <a:tc>
                  <a:txBody>
                    <a:bodyPr/>
                    <a:lstStyle/>
                    <a:p>
                      <a:pPr algn="ctr"/>
                      <a:r>
                        <a:rPr lang="en-GB" sz="2000" dirty="0">
                          <a:solidFill>
                            <a:schemeClr val="tx1"/>
                          </a:solidFill>
                        </a:rPr>
                        <a:t>159.8</a:t>
                      </a:r>
                    </a:p>
                  </a:txBody>
                  <a:tcPr/>
                </a:tc>
                <a:extLst>
                  <a:ext uri="{0D108BD9-81ED-4DB2-BD59-A6C34878D82A}">
                    <a16:rowId xmlns:a16="http://schemas.microsoft.com/office/drawing/2014/main" val="885789063"/>
                  </a:ext>
                </a:extLst>
              </a:tr>
              <a:tr h="370840">
                <a:tc>
                  <a:txBody>
                    <a:bodyPr/>
                    <a:lstStyle/>
                    <a:p>
                      <a:pPr algn="ctr"/>
                      <a:r>
                        <a:rPr lang="en-GB" sz="2000" dirty="0">
                          <a:solidFill>
                            <a:schemeClr val="tx1"/>
                          </a:solidFill>
                          <a:cs typeface="Times New Roman" panose="02020603050405020304" pitchFamily="18" charset="0"/>
                        </a:rPr>
                        <a:t>O</a:t>
                      </a:r>
                      <a:r>
                        <a:rPr lang="en-GB" sz="2000" baseline="-25000" dirty="0">
                          <a:solidFill>
                            <a:schemeClr val="tx1"/>
                          </a:solidFill>
                          <a:cs typeface="Times New Roman" panose="02020603050405020304" pitchFamily="18" charset="0"/>
                        </a:rPr>
                        <a:t>2</a:t>
                      </a:r>
                      <a:r>
                        <a:rPr lang="en-GB" sz="2000" dirty="0">
                          <a:solidFill>
                            <a:schemeClr val="tx1"/>
                          </a:solidFill>
                          <a:cs typeface="Times New Roman" panose="02020603050405020304" pitchFamily="18" charset="0"/>
                        </a:rPr>
                        <a:t> (g) </a:t>
                      </a:r>
                      <a:endParaRPr lang="en-GB" sz="2000" dirty="0">
                        <a:solidFill>
                          <a:schemeClr val="tx1"/>
                        </a:solidFill>
                      </a:endParaRPr>
                    </a:p>
                  </a:txBody>
                  <a:tcPr/>
                </a:tc>
                <a:tc>
                  <a:txBody>
                    <a:bodyPr/>
                    <a:lstStyle/>
                    <a:p>
                      <a:pPr algn="ctr"/>
                      <a:r>
                        <a:rPr lang="en-GB" sz="2000" dirty="0">
                          <a:solidFill>
                            <a:schemeClr val="tx1"/>
                          </a:solidFill>
                        </a:rPr>
                        <a:t>-</a:t>
                      </a:r>
                    </a:p>
                  </a:txBody>
                  <a:tcPr/>
                </a:tc>
                <a:tc>
                  <a:txBody>
                    <a:bodyPr/>
                    <a:lstStyle/>
                    <a:p>
                      <a:pPr algn="ctr"/>
                      <a:r>
                        <a:rPr lang="en-GB" sz="2000" dirty="0">
                          <a:solidFill>
                            <a:schemeClr val="tx1"/>
                          </a:solidFill>
                        </a:rPr>
                        <a:t>-</a:t>
                      </a:r>
                    </a:p>
                  </a:txBody>
                  <a:tcPr/>
                </a:tc>
                <a:tc>
                  <a:txBody>
                    <a:bodyPr/>
                    <a:lstStyle/>
                    <a:p>
                      <a:pPr algn="ctr"/>
                      <a:r>
                        <a:rPr lang="en-GB" sz="2000" dirty="0">
                          <a:solidFill>
                            <a:schemeClr val="tx1"/>
                          </a:solidFill>
                        </a:rPr>
                        <a:t>205.1</a:t>
                      </a:r>
                    </a:p>
                  </a:txBody>
                  <a:tcPr/>
                </a:tc>
                <a:extLst>
                  <a:ext uri="{0D108BD9-81ED-4DB2-BD59-A6C34878D82A}">
                    <a16:rowId xmlns:a16="http://schemas.microsoft.com/office/drawing/2014/main" val="643393452"/>
                  </a:ext>
                </a:extLst>
              </a:tr>
              <a:tr h="370840">
                <a:tc>
                  <a:txBody>
                    <a:bodyPr/>
                    <a:lstStyle/>
                    <a:p>
                      <a:pPr algn="ctr"/>
                      <a:r>
                        <a:rPr lang="en-US" sz="2000" dirty="0">
                          <a:solidFill>
                            <a:schemeClr val="tx1"/>
                          </a:solidFill>
                          <a:sym typeface="Symbol" panose="05050102010706020507" pitchFamily="18" charset="2"/>
                        </a:rPr>
                        <a:t>CO</a:t>
                      </a:r>
                      <a:r>
                        <a:rPr lang="en-US" sz="2000" baseline="-25000" dirty="0">
                          <a:solidFill>
                            <a:schemeClr val="tx1"/>
                          </a:solidFill>
                          <a:sym typeface="Symbol" panose="05050102010706020507" pitchFamily="18" charset="2"/>
                        </a:rPr>
                        <a:t>2</a:t>
                      </a:r>
                      <a:r>
                        <a:rPr lang="en-US" sz="2000" dirty="0">
                          <a:solidFill>
                            <a:schemeClr val="tx1"/>
                          </a:solidFill>
                          <a:sym typeface="Symbol" panose="05050102010706020507" pitchFamily="18" charset="2"/>
                        </a:rPr>
                        <a:t> (g) </a:t>
                      </a:r>
                      <a:endParaRPr lang="en-GB" sz="2000" dirty="0">
                        <a:solidFill>
                          <a:schemeClr val="tx1"/>
                        </a:solidFill>
                      </a:endParaRPr>
                    </a:p>
                  </a:txBody>
                  <a:tcPr/>
                </a:tc>
                <a:tc>
                  <a:txBody>
                    <a:bodyPr/>
                    <a:lstStyle/>
                    <a:p>
                      <a:pPr algn="ctr"/>
                      <a:r>
                        <a:rPr lang="en-GB" sz="2000" dirty="0">
                          <a:solidFill>
                            <a:schemeClr val="tx1"/>
                          </a:solidFill>
                        </a:rPr>
                        <a:t>-394.4</a:t>
                      </a:r>
                    </a:p>
                  </a:txBody>
                  <a:tcPr/>
                </a:tc>
                <a:tc>
                  <a:txBody>
                    <a:bodyPr/>
                    <a:lstStyle/>
                    <a:p>
                      <a:pPr algn="ctr"/>
                      <a:r>
                        <a:rPr lang="en-GB" sz="2000" dirty="0">
                          <a:solidFill>
                            <a:schemeClr val="tx1"/>
                          </a:solidFill>
                        </a:rPr>
                        <a:t>-393.5</a:t>
                      </a:r>
                    </a:p>
                  </a:txBody>
                  <a:tcPr/>
                </a:tc>
                <a:tc>
                  <a:txBody>
                    <a:bodyPr/>
                    <a:lstStyle/>
                    <a:p>
                      <a:pPr algn="ctr"/>
                      <a:r>
                        <a:rPr lang="en-GB" sz="2000" dirty="0">
                          <a:solidFill>
                            <a:schemeClr val="tx1"/>
                          </a:solidFill>
                        </a:rPr>
                        <a:t>213.7</a:t>
                      </a:r>
                    </a:p>
                  </a:txBody>
                  <a:tcPr/>
                </a:tc>
                <a:extLst>
                  <a:ext uri="{0D108BD9-81ED-4DB2-BD59-A6C34878D82A}">
                    <a16:rowId xmlns:a16="http://schemas.microsoft.com/office/drawing/2014/main" val="41935508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Symbol" panose="05050102010706020507" pitchFamily="18" charset="2"/>
                        </a:rPr>
                        <a:t>H</a:t>
                      </a:r>
                      <a:r>
                        <a:rPr lang="en-US" sz="2000" baseline="-25000" dirty="0">
                          <a:solidFill>
                            <a:schemeClr val="tx1"/>
                          </a:solidFill>
                          <a:sym typeface="Symbol" panose="05050102010706020507" pitchFamily="18" charset="2"/>
                        </a:rPr>
                        <a:t>2</a:t>
                      </a:r>
                      <a:r>
                        <a:rPr lang="en-US" sz="2000" dirty="0">
                          <a:solidFill>
                            <a:schemeClr val="tx1"/>
                          </a:solidFill>
                          <a:sym typeface="Symbol" panose="05050102010706020507" pitchFamily="18" charset="2"/>
                        </a:rPr>
                        <a:t>O (g)</a:t>
                      </a:r>
                    </a:p>
                  </a:txBody>
                  <a:tcPr/>
                </a:tc>
                <a:tc>
                  <a:txBody>
                    <a:bodyPr/>
                    <a:lstStyle/>
                    <a:p>
                      <a:pPr algn="ctr"/>
                      <a:r>
                        <a:rPr lang="en-GB" sz="2000" dirty="0">
                          <a:solidFill>
                            <a:schemeClr val="tx1"/>
                          </a:solidFill>
                        </a:rPr>
                        <a:t>-228.6</a:t>
                      </a:r>
                    </a:p>
                  </a:txBody>
                  <a:tcPr/>
                </a:tc>
                <a:tc>
                  <a:txBody>
                    <a:bodyPr/>
                    <a:lstStyle/>
                    <a:p>
                      <a:pPr algn="ctr"/>
                      <a:r>
                        <a:rPr lang="en-GB" sz="2000" dirty="0">
                          <a:solidFill>
                            <a:schemeClr val="tx1"/>
                          </a:solidFill>
                        </a:rPr>
                        <a:t>-241.8</a:t>
                      </a:r>
                    </a:p>
                  </a:txBody>
                  <a:tcPr/>
                </a:tc>
                <a:tc>
                  <a:txBody>
                    <a:bodyPr/>
                    <a:lstStyle/>
                    <a:p>
                      <a:pPr algn="ctr"/>
                      <a:r>
                        <a:rPr lang="en-GB" sz="2000" dirty="0">
                          <a:solidFill>
                            <a:schemeClr val="tx1"/>
                          </a:solidFill>
                        </a:rPr>
                        <a:t>188.8</a:t>
                      </a:r>
                    </a:p>
                  </a:txBody>
                  <a:tcPr/>
                </a:tc>
                <a:extLst>
                  <a:ext uri="{0D108BD9-81ED-4DB2-BD59-A6C34878D82A}">
                    <a16:rowId xmlns:a16="http://schemas.microsoft.com/office/drawing/2014/main" val="864467175"/>
                  </a:ext>
                </a:extLst>
              </a:tr>
            </a:tbl>
          </a:graphicData>
        </a:graphic>
      </p:graphicFrame>
    </p:spTree>
    <p:extLst>
      <p:ext uri="{BB962C8B-B14F-4D97-AF65-F5344CB8AC3E}">
        <p14:creationId xmlns:p14="http://schemas.microsoft.com/office/powerpoint/2010/main" val="7580662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49281" name="Rectangle 1"/>
          <p:cNvSpPr>
            <a:spLocks noChangeArrowheads="1"/>
          </p:cNvSpPr>
          <p:nvPr/>
        </p:nvSpPr>
        <p:spPr bwMode="auto">
          <a:xfrm>
            <a:off x="1828800" y="178579"/>
            <a:ext cx="8305800" cy="96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In a mixture of ideal gases, the system’s partial molar Gibbs energy is equivalent to its chemical potential, or that</a:t>
            </a:r>
            <a:endParaRPr lang="en-GB" sz="2000" dirty="0">
              <a:solidFill>
                <a:prstClr val="black"/>
              </a:solidFill>
              <a:latin typeface="Times New Roman" pitchFamily="18" charset="0"/>
              <a:cs typeface="Times New Roman" pitchFamily="18" charset="0"/>
            </a:endParaRPr>
          </a:p>
        </p:txBody>
      </p:sp>
      <p:sp>
        <p:nvSpPr>
          <p:cNvPr id="1249282" name="Rectangle 2"/>
          <p:cNvSpPr>
            <a:spLocks noChangeArrowheads="1"/>
          </p:cNvSpPr>
          <p:nvPr/>
        </p:nvSpPr>
        <p:spPr bwMode="auto">
          <a:xfrm>
            <a:off x="2959868" y="1219200"/>
            <a:ext cx="694613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000" dirty="0" err="1">
                <a:solidFill>
                  <a:srgbClr val="333333"/>
                </a:solidFill>
                <a:latin typeface="Times New Roman" pitchFamily="18" charset="0"/>
                <a:ea typeface="Times New Roman" pitchFamily="18" charset="0"/>
                <a:cs typeface="Times New Roman" pitchFamily="18" charset="0"/>
              </a:rPr>
              <a:t>G</a:t>
            </a:r>
            <a:r>
              <a:rPr lang="en-GB" sz="2000" baseline="-30000" dirty="0" err="1">
                <a:solidFill>
                  <a:srgbClr val="333333"/>
                </a:solidFill>
                <a:latin typeface="Times New Roman" pitchFamily="18" charset="0"/>
                <a:ea typeface="Times New Roman" pitchFamily="18" charset="0"/>
                <a:cs typeface="Times New Roman" pitchFamily="18" charset="0"/>
              </a:rPr>
              <a:t>i</a:t>
            </a:r>
            <a:r>
              <a:rPr lang="en-GB" sz="2000" dirty="0">
                <a:solidFill>
                  <a:srgbClr val="333333"/>
                </a:solidFill>
                <a:latin typeface="Times New Roman" pitchFamily="18" charset="0"/>
                <a:ea typeface="Times New Roman" pitchFamily="18" charset="0"/>
                <a:cs typeface="Times New Roman" pitchFamily="18" charset="0"/>
              </a:rPr>
              <a:t> = </a:t>
            </a:r>
            <a:r>
              <a:rPr lang="en-GB" sz="2000" dirty="0" err="1">
                <a:solidFill>
                  <a:srgbClr val="333333"/>
                </a:solidFill>
                <a:latin typeface="Times New Roman" pitchFamily="18" charset="0"/>
                <a:ea typeface="Times New Roman" pitchFamily="18" charset="0"/>
                <a:cs typeface="Times New Roman" pitchFamily="18" charset="0"/>
              </a:rPr>
              <a:t>μ</a:t>
            </a:r>
            <a:r>
              <a:rPr lang="en-GB" sz="2000" baseline="-30000" dirty="0" err="1">
                <a:solidFill>
                  <a:srgbClr val="333333"/>
                </a:solidFill>
                <a:latin typeface="Times New Roman" pitchFamily="18" charset="0"/>
                <a:ea typeface="Times New Roman" pitchFamily="18" charset="0"/>
                <a:cs typeface="Times New Roman" pitchFamily="18" charset="0"/>
              </a:rPr>
              <a:t>i</a:t>
            </a:r>
            <a:r>
              <a:rPr lang="en-GB" sz="2000" dirty="0">
                <a:solidFill>
                  <a:srgbClr val="333333"/>
                </a:solidFill>
                <a:latin typeface="Times New Roman" pitchFamily="18" charset="0"/>
                <a:ea typeface="Times New Roman" pitchFamily="18" charset="0"/>
                <a:cs typeface="Times New Roman" pitchFamily="18" charset="0"/>
              </a:rPr>
              <a:t>							(3)</a:t>
            </a:r>
            <a:endParaRPr lang="en-GB" sz="2000" dirty="0">
              <a:solidFill>
                <a:prstClr val="black"/>
              </a:solidFill>
              <a:latin typeface="Times New Roman" pitchFamily="18" charset="0"/>
              <a:cs typeface="Times New Roman" pitchFamily="18" charset="0"/>
            </a:endParaRPr>
          </a:p>
        </p:txBody>
      </p:sp>
      <p:sp>
        <p:nvSpPr>
          <p:cNvPr id="1249283" name="Rectangle 3"/>
          <p:cNvSpPr>
            <a:spLocks noChangeArrowheads="1"/>
          </p:cNvSpPr>
          <p:nvPr/>
        </p:nvSpPr>
        <p:spPr bwMode="auto">
          <a:xfrm>
            <a:off x="1828800" y="1828800"/>
            <a:ext cx="7620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This means that for a solution of ideal gases, Eq. (2) can become</a:t>
            </a:r>
            <a:endParaRPr lang="en-GB" sz="2000" dirty="0">
              <a:solidFill>
                <a:prstClr val="black"/>
              </a:solidFill>
              <a:latin typeface="Times New Roman" pitchFamily="18" charset="0"/>
              <a:cs typeface="Times New Roman" pitchFamily="18" charset="0"/>
            </a:endParaRPr>
          </a:p>
        </p:txBody>
      </p:sp>
      <p:pic>
        <p:nvPicPr>
          <p:cNvPr id="1249284" name="Picture 4"/>
          <p:cNvPicPr>
            <a:picLocks noChangeAspect="1" noChangeArrowheads="1"/>
          </p:cNvPicPr>
          <p:nvPr/>
        </p:nvPicPr>
        <p:blipFill>
          <a:blip r:embed="rId3" cstate="print"/>
          <a:srcRect/>
          <a:stretch>
            <a:fillRect/>
          </a:stretch>
        </p:blipFill>
        <p:spPr bwMode="auto">
          <a:xfrm>
            <a:off x="2667000" y="2514601"/>
            <a:ext cx="10522246" cy="876367"/>
          </a:xfrm>
          <a:prstGeom prst="rect">
            <a:avLst/>
          </a:prstGeom>
          <a:noFill/>
          <a:ln w="9525">
            <a:noFill/>
            <a:miter lim="800000"/>
            <a:headEnd/>
            <a:tailEnd/>
          </a:ln>
          <a:effectLst/>
        </p:spPr>
      </p:pic>
      <p:sp>
        <p:nvSpPr>
          <p:cNvPr id="1249285" name="Rectangle 5"/>
          <p:cNvSpPr>
            <a:spLocks noChangeArrowheads="1"/>
          </p:cNvSpPr>
          <p:nvPr/>
        </p:nvSpPr>
        <p:spPr bwMode="auto">
          <a:xfrm>
            <a:off x="2133600" y="3072826"/>
            <a:ext cx="7315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1600" dirty="0">
                <a:solidFill>
                  <a:srgbClr val="333333"/>
                </a:solidFill>
                <a:latin typeface="Times New Roman" pitchFamily="18" charset="0"/>
                <a:ea typeface="Times New Roman" pitchFamily="18" charset="0"/>
                <a:cs typeface="Times New Roman" pitchFamily="18" charset="0"/>
              </a:rPr>
              <a:t>where µ</a:t>
            </a:r>
            <a:r>
              <a:rPr lang="en-GB" sz="1600" baseline="-30000" dirty="0" err="1">
                <a:solidFill>
                  <a:srgbClr val="333333"/>
                </a:solidFill>
                <a:latin typeface="Times New Roman" pitchFamily="18" charset="0"/>
                <a:ea typeface="Times New Roman" pitchFamily="18" charset="0"/>
                <a:cs typeface="Times New Roman" pitchFamily="18" charset="0"/>
              </a:rPr>
              <a:t>i</a:t>
            </a:r>
            <a:r>
              <a:rPr lang="en-GB" sz="1600" dirty="0">
                <a:solidFill>
                  <a:srgbClr val="333333"/>
                </a:solidFill>
                <a:latin typeface="Times New Roman" pitchFamily="18" charset="0"/>
                <a:ea typeface="Times New Roman" pitchFamily="18" charset="0"/>
                <a:cs typeface="Times New Roman" pitchFamily="18" charset="0"/>
              </a:rPr>
              <a:t> is the chemical potential of the </a:t>
            </a:r>
            <a:r>
              <a:rPr lang="en-GB" sz="1600" i="1" dirty="0" err="1">
                <a:solidFill>
                  <a:srgbClr val="333333"/>
                </a:solidFill>
                <a:latin typeface="Times New Roman" pitchFamily="18" charset="0"/>
                <a:ea typeface="Times New Roman" pitchFamily="18" charset="0"/>
                <a:cs typeface="Times New Roman" pitchFamily="18" charset="0"/>
              </a:rPr>
              <a:t>i</a:t>
            </a:r>
            <a:r>
              <a:rPr lang="en-GB" sz="1600" dirty="0">
                <a:solidFill>
                  <a:srgbClr val="333333"/>
                </a:solidFill>
                <a:latin typeface="Times New Roman" pitchFamily="18" charset="0"/>
                <a:ea typeface="Times New Roman" pitchFamily="18" charset="0"/>
                <a:cs typeface="Times New Roman" pitchFamily="18" charset="0"/>
              </a:rPr>
              <a:t> component, µ</a:t>
            </a:r>
            <a:r>
              <a:rPr lang="en-GB" sz="1600" baseline="-30000" dirty="0" err="1">
                <a:solidFill>
                  <a:srgbClr val="333333"/>
                </a:solidFill>
                <a:latin typeface="Times New Roman" pitchFamily="18" charset="0"/>
                <a:ea typeface="Times New Roman" pitchFamily="18" charset="0"/>
                <a:cs typeface="Times New Roman" pitchFamily="18" charset="0"/>
              </a:rPr>
              <a:t>i</a:t>
            </a:r>
            <a:r>
              <a:rPr lang="en-GB" sz="1600" dirty="0">
                <a:solidFill>
                  <a:srgbClr val="333333"/>
                </a:solidFill>
                <a:latin typeface="Times New Roman" pitchFamily="18" charset="0"/>
                <a:ea typeface="Times New Roman" pitchFamily="18" charset="0"/>
                <a:cs typeface="Times New Roman" pitchFamily="18" charset="0"/>
              </a:rPr>
              <a:t>° is the standard chemical potential of component </a:t>
            </a:r>
            <a:r>
              <a:rPr lang="en-GB" sz="1600" i="1" dirty="0" err="1">
                <a:solidFill>
                  <a:srgbClr val="333333"/>
                </a:solidFill>
                <a:latin typeface="Times New Roman" pitchFamily="18" charset="0"/>
                <a:ea typeface="Times New Roman" pitchFamily="18" charset="0"/>
                <a:cs typeface="Times New Roman" pitchFamily="18" charset="0"/>
              </a:rPr>
              <a:t>i</a:t>
            </a:r>
            <a:r>
              <a:rPr lang="en-GB" sz="1600" dirty="0">
                <a:solidFill>
                  <a:srgbClr val="333333"/>
                </a:solidFill>
                <a:latin typeface="Times New Roman" pitchFamily="18" charset="0"/>
                <a:ea typeface="Times New Roman" pitchFamily="18" charset="0"/>
                <a:cs typeface="Times New Roman" pitchFamily="18" charset="0"/>
              </a:rPr>
              <a:t> at 1 bar, and P</a:t>
            </a:r>
            <a:r>
              <a:rPr lang="en-GB" sz="1600" baseline="-30000" dirty="0">
                <a:solidFill>
                  <a:srgbClr val="333333"/>
                </a:solidFill>
                <a:latin typeface="Times New Roman" pitchFamily="18" charset="0"/>
                <a:ea typeface="Times New Roman" pitchFamily="18" charset="0"/>
                <a:cs typeface="Times New Roman" pitchFamily="18" charset="0"/>
              </a:rPr>
              <a:t>i</a:t>
            </a:r>
            <a:r>
              <a:rPr lang="en-GB" sz="1600" dirty="0">
                <a:solidFill>
                  <a:srgbClr val="333333"/>
                </a:solidFill>
                <a:latin typeface="Times New Roman" pitchFamily="18" charset="0"/>
                <a:ea typeface="Times New Roman" pitchFamily="18" charset="0"/>
                <a:cs typeface="Times New Roman" pitchFamily="18" charset="0"/>
              </a:rPr>
              <a:t> is the partial pressure of component </a:t>
            </a:r>
            <a:r>
              <a:rPr lang="en-GB" sz="1600" i="1" dirty="0" err="1">
                <a:solidFill>
                  <a:srgbClr val="333333"/>
                </a:solidFill>
                <a:latin typeface="Times New Roman" pitchFamily="18" charset="0"/>
                <a:ea typeface="Times New Roman" pitchFamily="18" charset="0"/>
                <a:cs typeface="Times New Roman" pitchFamily="18" charset="0"/>
              </a:rPr>
              <a:t>i</a:t>
            </a:r>
            <a:r>
              <a:rPr lang="en-GB" sz="1600" dirty="0">
                <a:solidFill>
                  <a:srgbClr val="333333"/>
                </a:solidFill>
                <a:latin typeface="Times New Roman" pitchFamily="18" charset="0"/>
                <a:ea typeface="Times New Roman" pitchFamily="18" charset="0"/>
                <a:cs typeface="Times New Roman" pitchFamily="18" charset="0"/>
              </a:rPr>
              <a:t>.</a:t>
            </a:r>
            <a:endParaRPr lang="en-GB" sz="1600" dirty="0">
              <a:solidFill>
                <a:prstClr val="black"/>
              </a:solidFill>
              <a:latin typeface="Times New Roman" pitchFamily="18" charset="0"/>
              <a:cs typeface="Times New Roman" pitchFamily="18" charset="0"/>
            </a:endParaRPr>
          </a:p>
        </p:txBody>
      </p:sp>
      <p:sp>
        <p:nvSpPr>
          <p:cNvPr id="1249286" name="Rectangle 6"/>
          <p:cNvSpPr>
            <a:spLocks noChangeArrowheads="1"/>
          </p:cNvSpPr>
          <p:nvPr/>
        </p:nvSpPr>
        <p:spPr bwMode="auto">
          <a:xfrm>
            <a:off x="1752600" y="3835808"/>
            <a:ext cx="8305800" cy="1421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Now pretend we have two gases at the same temperature and pressure, gas 1 and gas 2. The Gibbs energy of the system before the gases are mixed is given by Eq. (1), which can be combined with Eq. (4) to give the expression</a:t>
            </a:r>
            <a:endParaRPr lang="en-GB" sz="2000" dirty="0">
              <a:solidFill>
                <a:prstClr val="black"/>
              </a:solidFill>
              <a:latin typeface="Times New Roman" pitchFamily="18" charset="0"/>
              <a:cs typeface="Times New Roman" pitchFamily="18" charset="0"/>
            </a:endParaRPr>
          </a:p>
        </p:txBody>
      </p:sp>
      <p:pic>
        <p:nvPicPr>
          <p:cNvPr id="1249287" name="Picture 7"/>
          <p:cNvPicPr>
            <a:picLocks noChangeAspect="1" noChangeArrowheads="1"/>
          </p:cNvPicPr>
          <p:nvPr/>
        </p:nvPicPr>
        <p:blipFill>
          <a:blip r:embed="rId4" cstate="print"/>
          <a:srcRect/>
          <a:stretch>
            <a:fillRect/>
          </a:stretch>
        </p:blipFill>
        <p:spPr bwMode="auto">
          <a:xfrm>
            <a:off x="2514600" y="5562601"/>
            <a:ext cx="10265492" cy="706785"/>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48257" name="Rectangle 1"/>
          <p:cNvSpPr>
            <a:spLocks noChangeArrowheads="1"/>
          </p:cNvSpPr>
          <p:nvPr/>
        </p:nvSpPr>
        <p:spPr bwMode="auto">
          <a:xfrm>
            <a:off x="1752600" y="178208"/>
            <a:ext cx="8610600" cy="1421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If gas 1 and gas 2 are then mixed together, they will each exert a partial pressure on the total system, P</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and P</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so that P</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P</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P. This means that the final Gibbs energy of the final solution can be found using the equation</a:t>
            </a:r>
            <a:endParaRPr lang="en-GB" sz="2000" dirty="0">
              <a:solidFill>
                <a:prstClr val="black"/>
              </a:solidFill>
              <a:latin typeface="Times New Roman" pitchFamily="18" charset="0"/>
              <a:cs typeface="Times New Roman" pitchFamily="18" charset="0"/>
            </a:endParaRPr>
          </a:p>
        </p:txBody>
      </p:sp>
      <p:pic>
        <p:nvPicPr>
          <p:cNvPr id="1248258" name="Picture 2"/>
          <p:cNvPicPr>
            <a:picLocks noChangeAspect="1" noChangeArrowheads="1"/>
          </p:cNvPicPr>
          <p:nvPr/>
        </p:nvPicPr>
        <p:blipFill>
          <a:blip r:embed="rId3" cstate="print"/>
          <a:srcRect/>
          <a:stretch>
            <a:fillRect/>
          </a:stretch>
        </p:blipFill>
        <p:spPr bwMode="auto">
          <a:xfrm>
            <a:off x="2286001" y="1752600"/>
            <a:ext cx="10447735" cy="719334"/>
          </a:xfrm>
          <a:prstGeom prst="rect">
            <a:avLst/>
          </a:prstGeom>
          <a:noFill/>
          <a:ln w="9525">
            <a:noFill/>
            <a:miter lim="800000"/>
            <a:headEnd/>
            <a:tailEnd/>
          </a:ln>
          <a:effectLst/>
        </p:spPr>
      </p:pic>
      <p:pic>
        <p:nvPicPr>
          <p:cNvPr id="1248260" name="Picture 4"/>
          <p:cNvPicPr>
            <a:picLocks noChangeAspect="1" noChangeArrowheads="1"/>
          </p:cNvPicPr>
          <p:nvPr/>
        </p:nvPicPr>
        <p:blipFill>
          <a:blip r:embed="rId4" cstate="print"/>
          <a:srcRect/>
          <a:stretch>
            <a:fillRect/>
          </a:stretch>
        </p:blipFill>
        <p:spPr bwMode="auto">
          <a:xfrm>
            <a:off x="2094624" y="3048001"/>
            <a:ext cx="10173577" cy="2321677"/>
          </a:xfrm>
          <a:prstGeom prst="rect">
            <a:avLst/>
          </a:prstGeom>
          <a:noFill/>
          <a:ln w="9525">
            <a:noFill/>
            <a:miter lim="800000"/>
            <a:headEnd/>
            <a:tailEnd/>
          </a:ln>
          <a:effectLst/>
        </p:spPr>
      </p:pic>
      <p:sp>
        <p:nvSpPr>
          <p:cNvPr id="1248259" name="Rectangle 3"/>
          <p:cNvSpPr>
            <a:spLocks noChangeArrowheads="1"/>
          </p:cNvSpPr>
          <p:nvPr/>
        </p:nvSpPr>
        <p:spPr bwMode="auto">
          <a:xfrm>
            <a:off x="1828801" y="2209800"/>
            <a:ext cx="8458201"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The Gibbs energy of mixing, </a:t>
            </a:r>
            <a:r>
              <a:rPr lang="en-GB" sz="2000" dirty="0" err="1">
                <a:solidFill>
                  <a:srgbClr val="333333"/>
                </a:solidFill>
                <a:latin typeface="Times New Roman" pitchFamily="18" charset="0"/>
                <a:ea typeface="Times New Roman" pitchFamily="18" charset="0"/>
                <a:cs typeface="Times New Roman" pitchFamily="18" charset="0"/>
              </a:rPr>
              <a:t>Δ</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err="1">
                <a:solidFill>
                  <a:srgbClr val="333333"/>
                </a:solidFill>
                <a:latin typeface="Times New Roman" pitchFamily="18" charset="0"/>
                <a:ea typeface="Times New Roman" pitchFamily="18" charset="0"/>
                <a:cs typeface="Times New Roman" pitchFamily="18" charset="0"/>
              </a:rPr>
              <a:t>G</a:t>
            </a:r>
            <a:r>
              <a:rPr lang="en-GB" sz="2000" dirty="0">
                <a:solidFill>
                  <a:srgbClr val="333333"/>
                </a:solidFill>
                <a:latin typeface="Times New Roman" pitchFamily="18" charset="0"/>
                <a:ea typeface="Times New Roman" pitchFamily="18" charset="0"/>
                <a:cs typeface="Times New Roman" pitchFamily="18" charset="0"/>
              </a:rPr>
              <a:t>, can then be found by subtracting </a:t>
            </a:r>
            <a:r>
              <a:rPr lang="en-GB" sz="2000" dirty="0" err="1">
                <a:solidFill>
                  <a:srgbClr val="333333"/>
                </a:solidFill>
                <a:latin typeface="Times New Roman" pitchFamily="18" charset="0"/>
                <a:ea typeface="Times New Roman" pitchFamily="18" charset="0"/>
                <a:cs typeface="Times New Roman" pitchFamily="18" charset="0"/>
              </a:rPr>
              <a:t>G</a:t>
            </a:r>
            <a:r>
              <a:rPr lang="en-GB" sz="2000" baseline="-30000" dirty="0" err="1">
                <a:solidFill>
                  <a:srgbClr val="333333"/>
                </a:solidFill>
                <a:latin typeface="Times New Roman" pitchFamily="18" charset="0"/>
                <a:ea typeface="Times New Roman" pitchFamily="18" charset="0"/>
                <a:cs typeface="Times New Roman" pitchFamily="18" charset="0"/>
              </a:rPr>
              <a:t>initial</a:t>
            </a:r>
            <a:r>
              <a:rPr lang="en-GB" sz="2000" dirty="0">
                <a:solidFill>
                  <a:srgbClr val="333333"/>
                </a:solidFill>
                <a:latin typeface="Times New Roman" pitchFamily="18" charset="0"/>
                <a:ea typeface="Times New Roman" pitchFamily="18" charset="0"/>
                <a:cs typeface="Times New Roman" pitchFamily="18" charset="0"/>
              </a:rPr>
              <a:t> from </a:t>
            </a:r>
            <a:r>
              <a:rPr lang="en-GB" sz="2000" dirty="0" err="1">
                <a:solidFill>
                  <a:srgbClr val="333333"/>
                </a:solidFill>
                <a:latin typeface="Times New Roman" pitchFamily="18" charset="0"/>
                <a:ea typeface="Times New Roman" pitchFamily="18" charset="0"/>
                <a:cs typeface="Times New Roman" pitchFamily="18" charset="0"/>
              </a:rPr>
              <a:t>G</a:t>
            </a:r>
            <a:r>
              <a:rPr lang="en-GB" sz="2000" baseline="-30000" dirty="0" err="1">
                <a:solidFill>
                  <a:srgbClr val="333333"/>
                </a:solidFill>
                <a:latin typeface="Times New Roman" pitchFamily="18" charset="0"/>
                <a:ea typeface="Times New Roman" pitchFamily="18" charset="0"/>
                <a:cs typeface="Times New Roman" pitchFamily="18" charset="0"/>
              </a:rPr>
              <a:t>final</a:t>
            </a:r>
            <a:r>
              <a:rPr lang="en-GB" sz="2000" dirty="0">
                <a:solidFill>
                  <a:srgbClr val="333333"/>
                </a:solidFill>
                <a:latin typeface="Times New Roman" pitchFamily="18" charset="0"/>
                <a:ea typeface="Times New Roman" pitchFamily="18" charset="0"/>
                <a:cs typeface="Times New Roman" pitchFamily="18" charset="0"/>
              </a:rPr>
              <a:t>.</a:t>
            </a:r>
            <a:endParaRPr lang="en-GB" sz="2000" dirty="0">
              <a:solidFill>
                <a:prstClr val="black"/>
              </a:solidFill>
              <a:latin typeface="Times New Roman" pitchFamily="18" charset="0"/>
              <a:cs typeface="Times New Roman" pitchFamily="18" charset="0"/>
            </a:endParaRPr>
          </a:p>
          <a:p>
            <a:pPr algn="justLow" eaLnBrk="0" fontAlgn="base" hangingPunct="0">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		</a:t>
            </a:r>
            <a:r>
              <a:rPr lang="en-GB" sz="2000" dirty="0" err="1">
                <a:solidFill>
                  <a:srgbClr val="333333"/>
                </a:solidFill>
                <a:latin typeface="Times New Roman" pitchFamily="18" charset="0"/>
                <a:ea typeface="Times New Roman" pitchFamily="18" charset="0"/>
                <a:cs typeface="Times New Roman" pitchFamily="18" charset="0"/>
              </a:rPr>
              <a:t>ΔG</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 </a:t>
            </a:r>
            <a:r>
              <a:rPr lang="en-GB" sz="2000" dirty="0" err="1">
                <a:solidFill>
                  <a:srgbClr val="333333"/>
                </a:solidFill>
                <a:latin typeface="Times New Roman" pitchFamily="18" charset="0"/>
                <a:ea typeface="Times New Roman" pitchFamily="18" charset="0"/>
                <a:cs typeface="Times New Roman" pitchFamily="18" charset="0"/>
              </a:rPr>
              <a:t>G</a:t>
            </a:r>
            <a:r>
              <a:rPr lang="en-GB" sz="2000" baseline="-30000" dirty="0" err="1">
                <a:solidFill>
                  <a:srgbClr val="333333"/>
                </a:solidFill>
                <a:latin typeface="Times New Roman" pitchFamily="18" charset="0"/>
                <a:ea typeface="Times New Roman" pitchFamily="18" charset="0"/>
                <a:cs typeface="Times New Roman" pitchFamily="18" charset="0"/>
              </a:rPr>
              <a:t>final</a:t>
            </a:r>
            <a:r>
              <a:rPr lang="en-GB" sz="2000" dirty="0">
                <a:solidFill>
                  <a:srgbClr val="333333"/>
                </a:solidFill>
                <a:latin typeface="Times New Roman" pitchFamily="18" charset="0"/>
                <a:ea typeface="Times New Roman" pitchFamily="18" charset="0"/>
                <a:cs typeface="Times New Roman" pitchFamily="18" charset="0"/>
              </a:rPr>
              <a:t> - </a:t>
            </a:r>
            <a:r>
              <a:rPr lang="en-GB" sz="2000" dirty="0" err="1">
                <a:solidFill>
                  <a:srgbClr val="333333"/>
                </a:solidFill>
                <a:latin typeface="Times New Roman" pitchFamily="18" charset="0"/>
                <a:ea typeface="Times New Roman" pitchFamily="18" charset="0"/>
                <a:cs typeface="Times New Roman" pitchFamily="18" charset="0"/>
              </a:rPr>
              <a:t>G</a:t>
            </a:r>
            <a:r>
              <a:rPr lang="en-GB" sz="2000" baseline="-30000" dirty="0" err="1">
                <a:solidFill>
                  <a:srgbClr val="333333"/>
                </a:solidFill>
                <a:latin typeface="Times New Roman" pitchFamily="18" charset="0"/>
                <a:ea typeface="Times New Roman" pitchFamily="18" charset="0"/>
                <a:cs typeface="Times New Roman" pitchFamily="18" charset="0"/>
              </a:rPr>
              <a:t>initial</a:t>
            </a:r>
            <a:endParaRPr lang="en-GB" sz="2000" dirty="0">
              <a:solidFill>
                <a:prstClr val="black"/>
              </a:solidFill>
              <a:latin typeface="Times New Roman" pitchFamily="18" charset="0"/>
              <a:cs typeface="Times New Roman" pitchFamily="18" charset="0"/>
            </a:endParaRPr>
          </a:p>
        </p:txBody>
      </p:sp>
      <p:sp>
        <p:nvSpPr>
          <p:cNvPr id="7" name="مستطيل 6"/>
          <p:cNvSpPr/>
          <p:nvPr/>
        </p:nvSpPr>
        <p:spPr>
          <a:xfrm>
            <a:off x="3124200" y="5410200"/>
            <a:ext cx="5257800" cy="369332"/>
          </a:xfrm>
          <a:prstGeom prst="rect">
            <a:avLst/>
          </a:prstGeom>
        </p:spPr>
        <p:txBody>
          <a:bodyPr wrap="square">
            <a:spAutoFit/>
          </a:bodyPr>
          <a:lstStyle/>
          <a:p>
            <a:r>
              <a:rPr lang="en-GB" dirty="0">
                <a:solidFill>
                  <a:prstClr val="black"/>
                </a:solidFill>
                <a:latin typeface="Times New Roman" pitchFamily="18" charset="0"/>
                <a:cs typeface="Times New Roman" pitchFamily="18" charset="0"/>
              </a:rPr>
              <a:t>where P</a:t>
            </a:r>
            <a:r>
              <a:rPr lang="en-GB" baseline="-25000" dirty="0">
                <a:solidFill>
                  <a:prstClr val="black"/>
                </a:solidFill>
                <a:latin typeface="Times New Roman" pitchFamily="18" charset="0"/>
                <a:cs typeface="Times New Roman" pitchFamily="18" charset="0"/>
              </a:rPr>
              <a:t>i</a:t>
            </a:r>
            <a:r>
              <a:rPr lang="en-GB" dirty="0">
                <a:solidFill>
                  <a:prstClr val="black"/>
                </a:solidFill>
                <a:latin typeface="Times New Roman" pitchFamily="18" charset="0"/>
                <a:cs typeface="Times New Roman" pitchFamily="18" charset="0"/>
              </a:rPr>
              <a:t> = </a:t>
            </a:r>
            <a:r>
              <a:rPr lang="en-GB" dirty="0" err="1">
                <a:solidFill>
                  <a:prstClr val="black"/>
                </a:solidFill>
                <a:latin typeface="Times New Roman" pitchFamily="18" charset="0"/>
                <a:cs typeface="Times New Roman" pitchFamily="18" charset="0"/>
              </a:rPr>
              <a:t>X</a:t>
            </a:r>
            <a:r>
              <a:rPr lang="en-GB" baseline="-25000" dirty="0" err="1">
                <a:solidFill>
                  <a:prstClr val="black"/>
                </a:solidFill>
                <a:latin typeface="Times New Roman" pitchFamily="18" charset="0"/>
                <a:cs typeface="Times New Roman" pitchFamily="18" charset="0"/>
              </a:rPr>
              <a:t>i</a:t>
            </a:r>
            <a:r>
              <a:rPr lang="en-GB" dirty="0" err="1">
                <a:solidFill>
                  <a:prstClr val="black"/>
                </a:solidFill>
                <a:latin typeface="Times New Roman" pitchFamily="18" charset="0"/>
                <a:cs typeface="Times New Roman" pitchFamily="18" charset="0"/>
              </a:rPr>
              <a:t>P</a:t>
            </a:r>
            <a:r>
              <a:rPr lang="en-GB" dirty="0">
                <a:solidFill>
                  <a:prstClr val="black"/>
                </a:solidFill>
                <a:latin typeface="Times New Roman" pitchFamily="18" charset="0"/>
                <a:cs typeface="Times New Roman" pitchFamily="18" charset="0"/>
              </a:rPr>
              <a:t> and X</a:t>
            </a:r>
            <a:r>
              <a:rPr lang="en-GB" baseline="-25000" dirty="0">
                <a:solidFill>
                  <a:prstClr val="black"/>
                </a:solidFill>
                <a:latin typeface="Times New Roman" pitchFamily="18" charset="0"/>
                <a:cs typeface="Times New Roman" pitchFamily="18" charset="0"/>
              </a:rPr>
              <a:t>i</a:t>
            </a:r>
            <a:r>
              <a:rPr lang="en-GB" dirty="0">
                <a:solidFill>
                  <a:prstClr val="black"/>
                </a:solidFill>
                <a:latin typeface="Times New Roman" pitchFamily="18" charset="0"/>
                <a:cs typeface="Times New Roman" pitchFamily="18" charset="0"/>
              </a:rPr>
              <a:t> is the mole fraction of gas </a:t>
            </a:r>
            <a:r>
              <a:rPr lang="en-GB" i="1" dirty="0" err="1">
                <a:solidFill>
                  <a:prstClr val="black"/>
                </a:solidFill>
                <a:latin typeface="Times New Roman" pitchFamily="18" charset="0"/>
                <a:cs typeface="Times New Roman" pitchFamily="18" charset="0"/>
              </a:rPr>
              <a:t>i</a:t>
            </a:r>
            <a:r>
              <a:rPr lang="en-GB" dirty="0">
                <a:solidFill>
                  <a:prstClr val="black"/>
                </a:solidFill>
                <a:latin typeface="Times New Roman" pitchFamily="18" charset="0"/>
                <a:cs typeface="Times New Roman" pitchFamily="18" charset="0"/>
              </a:rPr>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2" name="مستطيل 1"/>
          <p:cNvSpPr/>
          <p:nvPr/>
        </p:nvSpPr>
        <p:spPr>
          <a:xfrm>
            <a:off x="1752600" y="304800"/>
            <a:ext cx="8610600" cy="1477328"/>
          </a:xfrm>
          <a:prstGeom prst="rect">
            <a:avLst/>
          </a:prstGeom>
        </p:spPr>
        <p:txBody>
          <a:bodyPr wrap="square">
            <a:spAutoFit/>
          </a:bodyPr>
          <a:lstStyle/>
          <a:p>
            <a:pPr algn="just">
              <a:lnSpc>
                <a:spcPct val="150000"/>
              </a:lnSpc>
            </a:pPr>
            <a:r>
              <a:rPr lang="en-GB" sz="2000" dirty="0">
                <a:solidFill>
                  <a:prstClr val="black"/>
                </a:solidFill>
                <a:latin typeface="Times New Roman" pitchFamily="18" charset="0"/>
                <a:cs typeface="Times New Roman" pitchFamily="18" charset="0"/>
              </a:rPr>
              <a:t>This equation can be simplified further by knowing that the mole fraction of a component is equal to the number of moles of that component over the total moles of the system, or X</a:t>
            </a:r>
            <a:r>
              <a:rPr lang="en-GB" sz="2000" baseline="-25000" dirty="0">
                <a:solidFill>
                  <a:prstClr val="black"/>
                </a:solidFill>
                <a:latin typeface="Times New Roman" pitchFamily="18" charset="0"/>
                <a:cs typeface="Times New Roman" pitchFamily="18" charset="0"/>
              </a:rPr>
              <a:t>i</a:t>
            </a:r>
            <a:r>
              <a:rPr lang="en-GB" sz="2000" dirty="0">
                <a:solidFill>
                  <a:prstClr val="black"/>
                </a:solidFill>
                <a:latin typeface="Times New Roman" pitchFamily="18" charset="0"/>
                <a:cs typeface="Times New Roman" pitchFamily="18" charset="0"/>
              </a:rPr>
              <a:t> = </a:t>
            </a:r>
            <a:r>
              <a:rPr lang="en-GB" sz="2000" i="1" dirty="0" err="1">
                <a:solidFill>
                  <a:prstClr val="black"/>
                </a:solidFill>
                <a:latin typeface="Times New Roman" pitchFamily="18" charset="0"/>
                <a:cs typeface="Times New Roman" pitchFamily="18" charset="0"/>
              </a:rPr>
              <a:t>n</a:t>
            </a:r>
            <a:r>
              <a:rPr lang="en-GB" sz="2000" i="1" baseline="-25000" dirty="0" err="1">
                <a:solidFill>
                  <a:prstClr val="black"/>
                </a:solidFill>
                <a:latin typeface="Times New Roman" pitchFamily="18" charset="0"/>
                <a:cs typeface="Times New Roman" pitchFamily="18" charset="0"/>
              </a:rPr>
              <a:t>i</a:t>
            </a:r>
            <a:r>
              <a:rPr lang="en-GB" sz="2000" dirty="0">
                <a:solidFill>
                  <a:prstClr val="black"/>
                </a:solidFill>
                <a:latin typeface="Times New Roman" pitchFamily="18" charset="0"/>
                <a:cs typeface="Times New Roman" pitchFamily="18" charset="0"/>
              </a:rPr>
              <a:t>/</a:t>
            </a:r>
            <a:r>
              <a:rPr lang="en-GB" sz="2000" i="1" dirty="0">
                <a:solidFill>
                  <a:prstClr val="black"/>
                </a:solidFill>
                <a:latin typeface="Times New Roman" pitchFamily="18" charset="0"/>
                <a:cs typeface="Times New Roman" pitchFamily="18" charset="0"/>
              </a:rPr>
              <a:t>n</a:t>
            </a:r>
            <a:r>
              <a:rPr lang="en-GB" sz="2000" dirty="0">
                <a:solidFill>
                  <a:prstClr val="black"/>
                </a:solidFill>
                <a:latin typeface="Times New Roman" pitchFamily="18" charset="0"/>
                <a:cs typeface="Times New Roman" pitchFamily="18" charset="0"/>
              </a:rPr>
              <a:t>. Eq. (7) then becomes </a:t>
            </a:r>
          </a:p>
        </p:txBody>
      </p:sp>
      <p:sp>
        <p:nvSpPr>
          <p:cNvPr id="1247233" name="Rectangle 1"/>
          <p:cNvSpPr>
            <a:spLocks noChangeArrowheads="1"/>
          </p:cNvSpPr>
          <p:nvPr/>
        </p:nvSpPr>
        <p:spPr bwMode="auto">
          <a:xfrm>
            <a:off x="3048000" y="2038290"/>
            <a:ext cx="7239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2000" dirty="0" err="1">
                <a:solidFill>
                  <a:srgbClr val="333333"/>
                </a:solidFill>
                <a:latin typeface="Times New Roman" pitchFamily="18" charset="0"/>
                <a:ea typeface="Times New Roman" pitchFamily="18" charset="0"/>
                <a:cs typeface="Times New Roman" pitchFamily="18" charset="0"/>
              </a:rPr>
              <a:t>ΔG</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baseline="-30000" dirty="0">
                <a:solidFill>
                  <a:srgbClr val="333333"/>
                </a:solidFill>
                <a:latin typeface="Times New Roman" pitchFamily="18" charset="0"/>
                <a:ea typeface="Times New Roman" pitchFamily="18" charset="0"/>
                <a:cs typeface="Times New Roman" pitchFamily="18" charset="0"/>
              </a:rPr>
              <a:t> </a:t>
            </a:r>
            <a:r>
              <a:rPr lang="en-GB" sz="2000" dirty="0">
                <a:solidFill>
                  <a:srgbClr val="333333"/>
                </a:solidFill>
                <a:latin typeface="Times New Roman" pitchFamily="18" charset="0"/>
                <a:ea typeface="Times New Roman" pitchFamily="18" charset="0"/>
                <a:cs typeface="Times New Roman" pitchFamily="18" charset="0"/>
              </a:rPr>
              <a:t>= </a:t>
            </a:r>
            <a:r>
              <a:rPr lang="en-GB" sz="2000" dirty="0" err="1">
                <a:solidFill>
                  <a:srgbClr val="333333"/>
                </a:solidFill>
                <a:latin typeface="Times New Roman" pitchFamily="18" charset="0"/>
                <a:ea typeface="Times New Roman" pitchFamily="18" charset="0"/>
                <a:cs typeface="Times New Roman" pitchFamily="18" charset="0"/>
              </a:rPr>
              <a:t>nRT</a:t>
            </a:r>
            <a:r>
              <a:rPr lang="en-GB" sz="2000" dirty="0">
                <a:solidFill>
                  <a:srgbClr val="333333"/>
                </a:solidFill>
                <a:latin typeface="Times New Roman" pitchFamily="18" charset="0"/>
                <a:ea typeface="Times New Roman" pitchFamily="18" charset="0"/>
                <a:cs typeface="Times New Roman" pitchFamily="18" charset="0"/>
              </a:rPr>
              <a:t>(X</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a:t>
            </a:r>
            <a:r>
              <a:rPr lang="en-GB" sz="2000" dirty="0" err="1">
                <a:solidFill>
                  <a:srgbClr val="333333"/>
                </a:solidFill>
                <a:latin typeface="Times New Roman" pitchFamily="18" charset="0"/>
                <a:ea typeface="Times New Roman" pitchFamily="18" charset="0"/>
                <a:cs typeface="Times New Roman" pitchFamily="18" charset="0"/>
              </a:rPr>
              <a:t>ln</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2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(8)</a:t>
            </a:r>
            <a:endParaRPr lang="en-GB" sz="2000" dirty="0">
              <a:solidFill>
                <a:prstClr val="black"/>
              </a:solidFill>
              <a:latin typeface="Times New Roman" pitchFamily="18" charset="0"/>
              <a:cs typeface="Times New Roman" pitchFamily="18" charset="0"/>
            </a:endParaRPr>
          </a:p>
        </p:txBody>
      </p:sp>
      <p:sp>
        <p:nvSpPr>
          <p:cNvPr id="4" name="مستطيل 3"/>
          <p:cNvSpPr/>
          <p:nvPr/>
        </p:nvSpPr>
        <p:spPr>
          <a:xfrm>
            <a:off x="1828800" y="2819401"/>
            <a:ext cx="8458200" cy="1883657"/>
          </a:xfrm>
          <a:prstGeom prst="rect">
            <a:avLst/>
          </a:prstGeom>
        </p:spPr>
        <p:txBody>
          <a:bodyPr wrap="square">
            <a:spAutoFit/>
          </a:bodyPr>
          <a:lstStyle/>
          <a:p>
            <a:pPr algn="just">
              <a:lnSpc>
                <a:spcPct val="150000"/>
              </a:lnSpc>
            </a:pPr>
            <a:r>
              <a:rPr lang="en-GB" sz="2000" dirty="0">
                <a:solidFill>
                  <a:prstClr val="black"/>
                </a:solidFill>
                <a:latin typeface="Times New Roman" pitchFamily="18" charset="0"/>
                <a:cs typeface="Times New Roman" pitchFamily="18" charset="0"/>
              </a:rPr>
              <a:t>This expression gives us the effect that mixing has on the Gibbs free energy of a solution. Since x</a:t>
            </a:r>
            <a:r>
              <a:rPr lang="en-GB" sz="2000" baseline="-25000" dirty="0">
                <a:solidFill>
                  <a:prstClr val="black"/>
                </a:solidFill>
                <a:latin typeface="Times New Roman" pitchFamily="18" charset="0"/>
                <a:cs typeface="Times New Roman" pitchFamily="18" charset="0"/>
              </a:rPr>
              <a:t>1</a:t>
            </a:r>
            <a:r>
              <a:rPr lang="en-GB" sz="2000" dirty="0">
                <a:solidFill>
                  <a:prstClr val="black"/>
                </a:solidFill>
                <a:latin typeface="Times New Roman" pitchFamily="18" charset="0"/>
                <a:cs typeface="Times New Roman" pitchFamily="18" charset="0"/>
              </a:rPr>
              <a:t> and x</a:t>
            </a:r>
            <a:r>
              <a:rPr lang="en-GB" sz="2000" baseline="-25000" dirty="0">
                <a:solidFill>
                  <a:prstClr val="black"/>
                </a:solidFill>
                <a:latin typeface="Times New Roman" pitchFamily="18" charset="0"/>
                <a:cs typeface="Times New Roman" pitchFamily="18" charset="0"/>
              </a:rPr>
              <a:t>2</a:t>
            </a:r>
            <a:r>
              <a:rPr lang="en-GB" sz="2000" dirty="0">
                <a:solidFill>
                  <a:prstClr val="black"/>
                </a:solidFill>
                <a:latin typeface="Times New Roman" pitchFamily="18" charset="0"/>
                <a:cs typeface="Times New Roman" pitchFamily="18" charset="0"/>
              </a:rPr>
              <a:t> are mole fractions, and therefore less than 1, we can conclude that </a:t>
            </a:r>
            <a:r>
              <a:rPr lang="en-GB" sz="2000" dirty="0" err="1">
                <a:solidFill>
                  <a:prstClr val="black"/>
                </a:solidFill>
                <a:latin typeface="Times New Roman" pitchFamily="18" charset="0"/>
                <a:cs typeface="Times New Roman" pitchFamily="18" charset="0"/>
              </a:rPr>
              <a:t>Δ</a:t>
            </a:r>
            <a:r>
              <a:rPr lang="en-GB" sz="2000" baseline="-25000" dirty="0" err="1">
                <a:solidFill>
                  <a:prstClr val="black"/>
                </a:solidFill>
                <a:latin typeface="Times New Roman" pitchFamily="18" charset="0"/>
                <a:cs typeface="Times New Roman" pitchFamily="18" charset="0"/>
              </a:rPr>
              <a:t>mix</a:t>
            </a:r>
            <a:r>
              <a:rPr lang="en-GB" sz="2000" dirty="0" err="1">
                <a:solidFill>
                  <a:prstClr val="black"/>
                </a:solidFill>
                <a:latin typeface="Times New Roman" pitchFamily="18" charset="0"/>
                <a:cs typeface="Times New Roman" pitchFamily="18" charset="0"/>
              </a:rPr>
              <a:t>G</a:t>
            </a:r>
            <a:r>
              <a:rPr lang="en-GB" sz="2000" dirty="0">
                <a:solidFill>
                  <a:prstClr val="black"/>
                </a:solidFill>
                <a:latin typeface="Times New Roman" pitchFamily="18" charset="0"/>
                <a:cs typeface="Times New Roman" pitchFamily="18" charset="0"/>
              </a:rPr>
              <a:t> will be a negative number. This is consistent with the idea that gases mix spontaneously at constant pressure and temperature</a:t>
            </a:r>
          </a:p>
        </p:txBody>
      </p:sp>
      <p:sp>
        <p:nvSpPr>
          <p:cNvPr id="5" name="مستطيل 4"/>
          <p:cNvSpPr/>
          <p:nvPr/>
        </p:nvSpPr>
        <p:spPr>
          <a:xfrm>
            <a:off x="2971800" y="1905000"/>
            <a:ext cx="3886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latin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46209" name="Rectangle 1"/>
          <p:cNvSpPr>
            <a:spLocks noChangeArrowheads="1"/>
          </p:cNvSpPr>
          <p:nvPr/>
        </p:nvSpPr>
        <p:spPr bwMode="auto">
          <a:xfrm>
            <a:off x="1811082" y="228600"/>
            <a:ext cx="458971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800" b="1" i="1" dirty="0">
                <a:solidFill>
                  <a:srgbClr val="000000"/>
                </a:solidFill>
                <a:latin typeface="Times New Roman" pitchFamily="18" charset="0"/>
                <a:ea typeface="Times New Roman" pitchFamily="18" charset="0"/>
                <a:cs typeface="Times New Roman" pitchFamily="18" charset="0"/>
              </a:rPr>
              <a:t>Entropy of mixing ideal gases</a:t>
            </a:r>
            <a:endParaRPr lang="en-GB" sz="2800" i="1" dirty="0">
              <a:solidFill>
                <a:prstClr val="black"/>
              </a:solidFill>
              <a:latin typeface="Times New Roman" pitchFamily="18" charset="0"/>
              <a:cs typeface="Times New Roman" pitchFamily="18" charset="0"/>
            </a:endParaRPr>
          </a:p>
        </p:txBody>
      </p:sp>
      <p:pic>
        <p:nvPicPr>
          <p:cNvPr id="3" name="صورة 2" descr="chemwiki mixing 2.png">
            <a:hlinkClick r:id="rId3" tooltip="&quot;chemwiki mixing 2.png&quot;"/>
          </p:cNvPr>
          <p:cNvPicPr/>
          <p:nvPr/>
        </p:nvPicPr>
        <p:blipFill>
          <a:blip r:embed="rId4" cstate="print"/>
          <a:srcRect/>
          <a:stretch>
            <a:fillRect/>
          </a:stretch>
        </p:blipFill>
        <p:spPr bwMode="auto">
          <a:xfrm>
            <a:off x="2133600" y="838200"/>
            <a:ext cx="8001000" cy="57150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39041" name="Rectangle 1"/>
          <p:cNvSpPr>
            <a:spLocks noChangeArrowheads="1"/>
          </p:cNvSpPr>
          <p:nvPr/>
        </p:nvSpPr>
        <p:spPr bwMode="auto">
          <a:xfrm>
            <a:off x="1828800" y="129436"/>
            <a:ext cx="8458200" cy="96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Thermodynamic studies of an ideal gas’s dependence of Gibbs free energy of temperature have shown that</a:t>
            </a:r>
            <a:endParaRPr lang="en-GB" sz="2000" dirty="0">
              <a:solidFill>
                <a:prstClr val="black"/>
              </a:solidFill>
              <a:latin typeface="Times New Roman" pitchFamily="18" charset="0"/>
              <a:cs typeface="Times New Roman" pitchFamily="18" charset="0"/>
            </a:endParaRPr>
          </a:p>
        </p:txBody>
      </p:sp>
      <p:sp>
        <p:nvSpPr>
          <p:cNvPr id="1239042" name="Rectangle 2"/>
          <p:cNvSpPr>
            <a:spLocks noChangeArrowheads="1"/>
          </p:cNvSpPr>
          <p:nvPr/>
        </p:nvSpPr>
        <p:spPr bwMode="auto">
          <a:xfrm>
            <a:off x="3429000" y="1295400"/>
            <a:ext cx="6553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a:t>
            </a:r>
            <a:r>
              <a:rPr lang="en-GB" sz="2000" dirty="0" err="1">
                <a:solidFill>
                  <a:srgbClr val="333333"/>
                </a:solidFill>
                <a:latin typeface="Times New Roman" pitchFamily="18" charset="0"/>
                <a:ea typeface="Times New Roman" pitchFamily="18" charset="0"/>
                <a:cs typeface="Times New Roman" pitchFamily="18" charset="0"/>
              </a:rPr>
              <a:t>δG</a:t>
            </a:r>
            <a:r>
              <a:rPr lang="en-GB" sz="2000" dirty="0">
                <a:solidFill>
                  <a:srgbClr val="333333"/>
                </a:solidFill>
                <a:latin typeface="Times New Roman" pitchFamily="18" charset="0"/>
                <a:ea typeface="Times New Roman" pitchFamily="18" charset="0"/>
                <a:cs typeface="Times New Roman" pitchFamily="18" charset="0"/>
              </a:rPr>
              <a:t>/</a:t>
            </a:r>
            <a:r>
              <a:rPr lang="en-GB" sz="2000" dirty="0" err="1">
                <a:solidFill>
                  <a:srgbClr val="333333"/>
                </a:solidFill>
                <a:latin typeface="Times New Roman" pitchFamily="18" charset="0"/>
                <a:ea typeface="Times New Roman" pitchFamily="18" charset="0"/>
                <a:cs typeface="Times New Roman" pitchFamily="18" charset="0"/>
              </a:rPr>
              <a:t>δT</a:t>
            </a:r>
            <a:r>
              <a:rPr lang="en-GB" sz="2000" dirty="0">
                <a:solidFill>
                  <a:srgbClr val="333333"/>
                </a:solidFill>
                <a:latin typeface="Times New Roman" pitchFamily="18" charset="0"/>
                <a:ea typeface="Times New Roman" pitchFamily="18" charset="0"/>
                <a:cs typeface="Times New Roman" pitchFamily="18" charset="0"/>
              </a:rPr>
              <a:t>)</a:t>
            </a:r>
            <a:r>
              <a:rPr lang="en-GB" sz="2000" baseline="-30000" dirty="0">
                <a:solidFill>
                  <a:srgbClr val="333333"/>
                </a:solidFill>
                <a:latin typeface="Times New Roman" pitchFamily="18" charset="0"/>
                <a:ea typeface="Times New Roman" pitchFamily="18" charset="0"/>
                <a:cs typeface="Times New Roman" pitchFamily="18" charset="0"/>
              </a:rPr>
              <a:t>P</a:t>
            </a:r>
            <a:r>
              <a:rPr lang="en-GB" sz="2000" dirty="0">
                <a:solidFill>
                  <a:srgbClr val="333333"/>
                </a:solidFill>
                <a:latin typeface="Times New Roman" pitchFamily="18" charset="0"/>
                <a:ea typeface="Times New Roman" pitchFamily="18" charset="0"/>
                <a:cs typeface="Times New Roman" pitchFamily="18" charset="0"/>
              </a:rPr>
              <a:t> = −S 					(9)</a:t>
            </a:r>
            <a:endParaRPr lang="en-GB" sz="2000" dirty="0">
              <a:solidFill>
                <a:prstClr val="black"/>
              </a:solidFill>
              <a:latin typeface="Times New Roman" pitchFamily="18" charset="0"/>
              <a:cs typeface="Times New Roman" pitchFamily="18" charset="0"/>
            </a:endParaRPr>
          </a:p>
        </p:txBody>
      </p:sp>
      <p:sp>
        <p:nvSpPr>
          <p:cNvPr id="1239043" name="Rectangle 3"/>
          <p:cNvSpPr>
            <a:spLocks noChangeArrowheads="1"/>
          </p:cNvSpPr>
          <p:nvPr/>
        </p:nvSpPr>
        <p:spPr bwMode="auto">
          <a:xfrm>
            <a:off x="1828800" y="1778408"/>
            <a:ext cx="8458200" cy="1421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This means that differentiating Eq. (8) at constant pressure with respect to temperature will give an expression for the effect that mixing has on the entropy of a solution. We see that</a:t>
            </a:r>
            <a:endParaRPr lang="en-GB" sz="2000" dirty="0">
              <a:solidFill>
                <a:prstClr val="black"/>
              </a:solidFill>
              <a:latin typeface="Times New Roman" pitchFamily="18" charset="0"/>
              <a:cs typeface="Times New Roman" pitchFamily="18" charset="0"/>
            </a:endParaRPr>
          </a:p>
        </p:txBody>
      </p:sp>
      <p:sp>
        <p:nvSpPr>
          <p:cNvPr id="1239044" name="Rectangle 4"/>
          <p:cNvSpPr>
            <a:spLocks noChangeArrowheads="1"/>
          </p:cNvSpPr>
          <p:nvPr/>
        </p:nvSpPr>
        <p:spPr bwMode="auto">
          <a:xfrm>
            <a:off x="1676400" y="3336416"/>
            <a:ext cx="8382000" cy="18451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20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		(</a:t>
            </a:r>
            <a:r>
              <a:rPr lang="en-GB" sz="2000" dirty="0" err="1">
                <a:solidFill>
                  <a:srgbClr val="333333"/>
                </a:solidFill>
                <a:latin typeface="Times New Roman" pitchFamily="18" charset="0"/>
                <a:ea typeface="Times New Roman" pitchFamily="18" charset="0"/>
                <a:cs typeface="Times New Roman" pitchFamily="18" charset="0"/>
              </a:rPr>
              <a:t>δG</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a:t>
            </a:r>
            <a:r>
              <a:rPr lang="en-GB" sz="2000" dirty="0" err="1">
                <a:solidFill>
                  <a:srgbClr val="333333"/>
                </a:solidFill>
                <a:latin typeface="Times New Roman" pitchFamily="18" charset="0"/>
                <a:ea typeface="Times New Roman" pitchFamily="18" charset="0"/>
                <a:cs typeface="Times New Roman" pitchFamily="18" charset="0"/>
              </a:rPr>
              <a:t>δT</a:t>
            </a:r>
            <a:r>
              <a:rPr lang="en-GB" sz="2000" dirty="0">
                <a:solidFill>
                  <a:srgbClr val="333333"/>
                </a:solidFill>
                <a:latin typeface="Times New Roman" pitchFamily="18" charset="0"/>
                <a:ea typeface="Times New Roman" pitchFamily="18" charset="0"/>
                <a:cs typeface="Times New Roman" pitchFamily="18" charset="0"/>
              </a:rPr>
              <a:t>)</a:t>
            </a:r>
            <a:r>
              <a:rPr lang="en-GB" sz="2000" baseline="-30000" dirty="0">
                <a:solidFill>
                  <a:srgbClr val="333333"/>
                </a:solidFill>
                <a:latin typeface="Times New Roman" pitchFamily="18" charset="0"/>
                <a:ea typeface="Times New Roman" pitchFamily="18" charset="0"/>
                <a:cs typeface="Times New Roman" pitchFamily="18" charset="0"/>
              </a:rPr>
              <a:t>P</a:t>
            </a:r>
            <a:r>
              <a:rPr lang="en-GB" sz="2000" dirty="0">
                <a:solidFill>
                  <a:srgbClr val="333333"/>
                </a:solidFill>
                <a:latin typeface="Times New Roman" pitchFamily="18" charset="0"/>
                <a:ea typeface="Times New Roman" pitchFamily="18" charset="0"/>
                <a:cs typeface="Times New Roman" pitchFamily="18" charset="0"/>
              </a:rPr>
              <a:t> = </a:t>
            </a:r>
            <a:r>
              <a:rPr lang="en-GB" sz="2000" dirty="0" err="1">
                <a:solidFill>
                  <a:srgbClr val="333333"/>
                </a:solidFill>
                <a:latin typeface="Times New Roman" pitchFamily="18" charset="0"/>
                <a:ea typeface="Times New Roman" pitchFamily="18" charset="0"/>
                <a:cs typeface="Times New Roman" pitchFamily="18" charset="0"/>
              </a:rPr>
              <a:t>nR</a:t>
            </a:r>
            <a:r>
              <a:rPr lang="en-GB" sz="2000" dirty="0">
                <a:solidFill>
                  <a:srgbClr val="333333"/>
                </a:solidFill>
                <a:latin typeface="Times New Roman" pitchFamily="18" charset="0"/>
                <a:ea typeface="Times New Roman" pitchFamily="18" charset="0"/>
                <a:cs typeface="Times New Roman" pitchFamily="18" charset="0"/>
              </a:rPr>
              <a:t>(X</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1 </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2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a:t>
            </a:r>
            <a:endParaRPr lang="en-GB" sz="2000" dirty="0">
              <a:solidFill>
                <a:prstClr val="black"/>
              </a:solidFill>
              <a:latin typeface="Times New Roman" pitchFamily="18" charset="0"/>
              <a:cs typeface="Times New Roman" pitchFamily="18" charset="0"/>
            </a:endParaRPr>
          </a:p>
          <a:p>
            <a:pPr algn="justLow" eaLnBrk="0" fontAlgn="base" hangingPunct="0">
              <a:lnSpc>
                <a:spcPct val="20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			       = − </a:t>
            </a:r>
            <a:r>
              <a:rPr lang="en-GB" sz="2000" dirty="0" err="1">
                <a:solidFill>
                  <a:srgbClr val="333333"/>
                </a:solidFill>
                <a:latin typeface="Times New Roman" pitchFamily="18" charset="0"/>
                <a:ea typeface="Times New Roman" pitchFamily="18" charset="0"/>
                <a:cs typeface="Times New Roman" pitchFamily="18" charset="0"/>
              </a:rPr>
              <a:t>ΔS</a:t>
            </a:r>
            <a:r>
              <a:rPr lang="en-GB" sz="2000" baseline="-30000" dirty="0" err="1">
                <a:solidFill>
                  <a:srgbClr val="333333"/>
                </a:solidFill>
                <a:latin typeface="Times New Roman" pitchFamily="18" charset="0"/>
                <a:ea typeface="Times New Roman" pitchFamily="18" charset="0"/>
                <a:cs typeface="Times New Roman" pitchFamily="18" charset="0"/>
              </a:rPr>
              <a:t>mix</a:t>
            </a:r>
            <a:endParaRPr lang="en-GB" sz="2000" dirty="0">
              <a:solidFill>
                <a:prstClr val="black"/>
              </a:solidFill>
              <a:latin typeface="Times New Roman" pitchFamily="18" charset="0"/>
              <a:cs typeface="Times New Roman" pitchFamily="18" charset="0"/>
            </a:endParaRPr>
          </a:p>
          <a:p>
            <a:pPr algn="justLow" eaLnBrk="0" fontAlgn="base" hangingPunct="0">
              <a:lnSpc>
                <a:spcPct val="20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		</a:t>
            </a:r>
            <a:r>
              <a:rPr lang="en-GB" sz="2000" dirty="0" err="1">
                <a:solidFill>
                  <a:srgbClr val="333333"/>
                </a:solidFill>
                <a:latin typeface="Times New Roman" pitchFamily="18" charset="0"/>
                <a:ea typeface="Times New Roman" pitchFamily="18" charset="0"/>
                <a:cs typeface="Times New Roman" pitchFamily="18" charset="0"/>
              </a:rPr>
              <a:t>ΔS</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 − </a:t>
            </a:r>
            <a:r>
              <a:rPr lang="en-GB" sz="2000" dirty="0" err="1">
                <a:solidFill>
                  <a:srgbClr val="333333"/>
                </a:solidFill>
                <a:latin typeface="Times New Roman" pitchFamily="18" charset="0"/>
                <a:ea typeface="Times New Roman" pitchFamily="18" charset="0"/>
                <a:cs typeface="Times New Roman" pitchFamily="18" charset="0"/>
              </a:rPr>
              <a:t>nR</a:t>
            </a:r>
            <a:r>
              <a:rPr lang="en-GB" sz="2000" dirty="0">
                <a:solidFill>
                  <a:srgbClr val="333333"/>
                </a:solidFill>
                <a:latin typeface="Times New Roman" pitchFamily="18" charset="0"/>
                <a:ea typeface="Times New Roman" pitchFamily="18" charset="0"/>
                <a:cs typeface="Times New Roman" pitchFamily="18" charset="0"/>
              </a:rPr>
              <a:t>(X</a:t>
            </a:r>
            <a:r>
              <a:rPr lang="en-GB" sz="2000" baseline="-30000" dirty="0">
                <a:solidFill>
                  <a:srgbClr val="333333"/>
                </a:solidFill>
                <a:latin typeface="Times New Roman" pitchFamily="18" charset="0"/>
                <a:ea typeface="Times New Roman" pitchFamily="18" charset="0"/>
                <a:cs typeface="Times New Roman" pitchFamily="18" charset="0"/>
              </a:rPr>
              <a:t>1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1 </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2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(10)</a:t>
            </a:r>
            <a:endParaRPr lang="en-GB" sz="2000" dirty="0">
              <a:solidFill>
                <a:prstClr val="black"/>
              </a:solidFill>
              <a:latin typeface="Times New Roman" pitchFamily="18" charset="0"/>
              <a:cs typeface="Times New Roman" pitchFamily="18" charset="0"/>
            </a:endParaRPr>
          </a:p>
        </p:txBody>
      </p:sp>
      <p:sp>
        <p:nvSpPr>
          <p:cNvPr id="1239045" name="Rectangle 5"/>
          <p:cNvSpPr>
            <a:spLocks noChangeArrowheads="1"/>
          </p:cNvSpPr>
          <p:nvPr/>
        </p:nvSpPr>
        <p:spPr bwMode="auto">
          <a:xfrm>
            <a:off x="1905000" y="5255568"/>
            <a:ext cx="8382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Since the mole fractions again lead to negative values for </a:t>
            </a:r>
            <a:r>
              <a:rPr lang="en-GB" sz="2000" dirty="0" err="1">
                <a:solidFill>
                  <a:srgbClr val="333333"/>
                </a:solidFill>
                <a:latin typeface="Times New Roman" pitchFamily="18" charset="0"/>
                <a:ea typeface="Times New Roman" pitchFamily="18" charset="0"/>
                <a:cs typeface="Times New Roman" pitchFamily="18" charset="0"/>
              </a:rPr>
              <a:t>ln</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and </a:t>
            </a:r>
            <a:r>
              <a:rPr lang="en-GB" sz="2000" dirty="0" err="1">
                <a:solidFill>
                  <a:srgbClr val="333333"/>
                </a:solidFill>
                <a:latin typeface="Times New Roman" pitchFamily="18" charset="0"/>
                <a:ea typeface="Times New Roman" pitchFamily="18" charset="0"/>
                <a:cs typeface="Times New Roman" pitchFamily="18" charset="0"/>
              </a:rPr>
              <a:t>ln</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the negative sign in front of the equation makes </a:t>
            </a:r>
            <a:r>
              <a:rPr lang="en-GB" sz="2000" dirty="0" err="1">
                <a:solidFill>
                  <a:srgbClr val="333333"/>
                </a:solidFill>
                <a:latin typeface="Times New Roman" pitchFamily="18" charset="0"/>
                <a:ea typeface="Times New Roman" pitchFamily="18" charset="0"/>
                <a:cs typeface="Times New Roman" pitchFamily="18" charset="0"/>
              </a:rPr>
              <a:t>ΔS</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positive, as expected. This agrees with the idea that mixing is a spontaneous process.</a:t>
            </a:r>
            <a:endParaRPr lang="en-GB" sz="2000" dirty="0">
              <a:solidFill>
                <a:prstClr val="black"/>
              </a:solidFill>
              <a:latin typeface="Times New Roman" pitchFamily="18" charset="0"/>
              <a:cs typeface="Times New Roman" pitchFamily="18" charset="0"/>
            </a:endParaRPr>
          </a:p>
        </p:txBody>
      </p:sp>
      <p:sp>
        <p:nvSpPr>
          <p:cNvPr id="7" name="مستطيل 6"/>
          <p:cNvSpPr/>
          <p:nvPr/>
        </p:nvSpPr>
        <p:spPr>
          <a:xfrm>
            <a:off x="3429000" y="4648200"/>
            <a:ext cx="38862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prstClr val="black"/>
                </a:solidFill>
              </a:ln>
              <a:solidFill>
                <a:prstClr val="white"/>
              </a:solidFill>
              <a:latin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pic>
        <p:nvPicPr>
          <p:cNvPr id="1150984" name="Picture 8"/>
          <p:cNvPicPr>
            <a:picLocks noChangeAspect="1" noChangeArrowheads="1"/>
          </p:cNvPicPr>
          <p:nvPr/>
        </p:nvPicPr>
        <p:blipFill>
          <a:blip r:embed="rId3" cstate="print"/>
          <a:srcRect/>
          <a:stretch>
            <a:fillRect/>
          </a:stretch>
        </p:blipFill>
        <p:spPr bwMode="auto">
          <a:xfrm>
            <a:off x="1524001" y="-76200"/>
            <a:ext cx="8406369" cy="4648200"/>
          </a:xfrm>
          <a:prstGeom prst="rect">
            <a:avLst/>
          </a:prstGeom>
          <a:noFill/>
          <a:ln w="9525">
            <a:noFill/>
            <a:miter lim="800000"/>
            <a:headEnd/>
            <a:tailEnd/>
          </a:ln>
          <a:effectLst/>
        </p:spPr>
      </p:pic>
      <p:sp>
        <p:nvSpPr>
          <p:cNvPr id="1150977" name="Rectangle 1"/>
          <p:cNvSpPr>
            <a:spLocks noChangeArrowheads="1"/>
          </p:cNvSpPr>
          <p:nvPr/>
        </p:nvSpPr>
        <p:spPr bwMode="auto">
          <a:xfrm>
            <a:off x="1905000" y="106977"/>
            <a:ext cx="7239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2800" b="1" i="1" dirty="0">
                <a:solidFill>
                  <a:prstClr val="black"/>
                </a:solidFill>
                <a:latin typeface="Times New Roman" pitchFamily="18" charset="0"/>
                <a:ea typeface="Calibri" pitchFamily="34" charset="0"/>
                <a:cs typeface="Times New Roman" pitchFamily="18" charset="0"/>
              </a:rPr>
              <a:t>The Entropy of Mixed Ideal Gases</a:t>
            </a:r>
            <a:endParaRPr lang="en-GB" sz="2800" i="1" dirty="0">
              <a:solidFill>
                <a:prstClr val="black"/>
              </a:solidFill>
              <a:latin typeface="Arial" pitchFamily="34" charset="0"/>
              <a:cs typeface="Arial" pitchFamily="34" charset="0"/>
            </a:endParaRPr>
          </a:p>
        </p:txBody>
      </p:sp>
      <p:pic>
        <p:nvPicPr>
          <p:cNvPr id="11" name="Picture 10"/>
          <p:cNvPicPr>
            <a:picLocks noChangeAspect="1" noChangeArrowheads="1"/>
          </p:cNvPicPr>
          <p:nvPr/>
        </p:nvPicPr>
        <p:blipFill>
          <a:blip r:embed="rId4" cstate="print"/>
          <a:srcRect/>
          <a:stretch>
            <a:fillRect/>
          </a:stretch>
        </p:blipFill>
        <p:spPr bwMode="auto">
          <a:xfrm>
            <a:off x="2362201" y="4572000"/>
            <a:ext cx="10043091" cy="2438400"/>
          </a:xfrm>
          <a:prstGeom prst="rect">
            <a:avLst/>
          </a:prstGeom>
          <a:noFill/>
          <a:ln w="9525">
            <a:noFill/>
            <a:miter lim="800000"/>
            <a:headEnd/>
            <a:tailEnd/>
          </a:ln>
          <a:effectLst/>
        </p:spPr>
      </p:pic>
      <p:sp>
        <p:nvSpPr>
          <p:cNvPr id="12" name="مربع نص 11"/>
          <p:cNvSpPr txBox="1"/>
          <p:nvPr/>
        </p:nvSpPr>
        <p:spPr>
          <a:xfrm>
            <a:off x="9144000" y="6248400"/>
            <a:ext cx="301686" cy="369332"/>
          </a:xfrm>
          <a:prstGeom prst="rect">
            <a:avLst/>
          </a:prstGeom>
          <a:noFill/>
        </p:spPr>
        <p:txBody>
          <a:bodyPr wrap="none" rtlCol="0">
            <a:spAutoFit/>
          </a:bodyPr>
          <a:lstStyle/>
          <a:p>
            <a:r>
              <a:rPr lang="en-GB" dirty="0">
                <a:solidFill>
                  <a:prstClr val="black"/>
                </a:solidFill>
                <a:latin typeface="Calibri"/>
              </a:rPr>
              <a:t>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149963" name="Rectangle 11"/>
          <p:cNvSpPr>
            <a:spLocks noChangeArrowheads="1"/>
          </p:cNvSpPr>
          <p:nvPr/>
        </p:nvSpPr>
        <p:spPr bwMode="auto">
          <a:xfrm>
            <a:off x="1676400" y="228600"/>
            <a:ext cx="6096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GB" sz="2000" dirty="0">
                <a:solidFill>
                  <a:prstClr val="black"/>
                </a:solidFill>
                <a:latin typeface="Times New Roman" pitchFamily="18" charset="0"/>
                <a:ea typeface="Calibri" pitchFamily="34" charset="0"/>
                <a:cs typeface="Times New Roman" pitchFamily="18" charset="0"/>
              </a:rPr>
              <a:t>mole fraction is:</a:t>
            </a:r>
            <a:endParaRPr lang="en-GB" sz="2000" dirty="0">
              <a:solidFill>
                <a:prstClr val="black"/>
              </a:solidFill>
              <a:latin typeface="Arial" pitchFamily="34" charset="0"/>
              <a:cs typeface="Arial" pitchFamily="34" charset="0"/>
            </a:endParaRPr>
          </a:p>
        </p:txBody>
      </p:sp>
      <p:pic>
        <p:nvPicPr>
          <p:cNvPr id="1149979" name="Picture 27"/>
          <p:cNvPicPr>
            <a:picLocks noChangeAspect="1" noChangeArrowheads="1"/>
          </p:cNvPicPr>
          <p:nvPr/>
        </p:nvPicPr>
        <p:blipFill>
          <a:blip r:embed="rId3" cstate="print"/>
          <a:srcRect/>
          <a:stretch>
            <a:fillRect/>
          </a:stretch>
        </p:blipFill>
        <p:spPr bwMode="auto">
          <a:xfrm>
            <a:off x="2522048" y="609600"/>
            <a:ext cx="9593752" cy="2667000"/>
          </a:xfrm>
          <a:prstGeom prst="rect">
            <a:avLst/>
          </a:prstGeom>
          <a:noFill/>
          <a:ln w="9525">
            <a:noFill/>
            <a:miter lim="800000"/>
            <a:headEnd/>
            <a:tailEnd/>
          </a:ln>
          <a:effectLst/>
        </p:spPr>
      </p:pic>
      <p:sp>
        <p:nvSpPr>
          <p:cNvPr id="30" name="مربع نص 29"/>
          <p:cNvSpPr txBox="1"/>
          <p:nvPr/>
        </p:nvSpPr>
        <p:spPr>
          <a:xfrm>
            <a:off x="9451914" y="2514600"/>
            <a:ext cx="301686" cy="369332"/>
          </a:xfrm>
          <a:prstGeom prst="rect">
            <a:avLst/>
          </a:prstGeom>
          <a:noFill/>
        </p:spPr>
        <p:txBody>
          <a:bodyPr wrap="none" rtlCol="0">
            <a:spAutoFit/>
          </a:bodyPr>
          <a:lstStyle/>
          <a:p>
            <a:r>
              <a:rPr lang="en-GB" dirty="0">
                <a:solidFill>
                  <a:prstClr val="black"/>
                </a:solidFill>
                <a:latin typeface="Calibri"/>
              </a:rPr>
              <a:t>2</a:t>
            </a:r>
          </a:p>
        </p:txBody>
      </p:sp>
      <p:sp>
        <p:nvSpPr>
          <p:cNvPr id="31" name="مستطيل 30"/>
          <p:cNvSpPr/>
          <p:nvPr/>
        </p:nvSpPr>
        <p:spPr>
          <a:xfrm>
            <a:off x="1752600" y="3486090"/>
            <a:ext cx="2504212" cy="400110"/>
          </a:xfrm>
          <a:prstGeom prst="rect">
            <a:avLst/>
          </a:prstGeom>
        </p:spPr>
        <p:txBody>
          <a:bodyPr wrap="none">
            <a:spAutoFit/>
          </a:bodyPr>
          <a:lstStyle/>
          <a:p>
            <a:r>
              <a:rPr lang="en-GB" sz="2000" dirty="0">
                <a:solidFill>
                  <a:prstClr val="black"/>
                </a:solidFill>
                <a:latin typeface="Times New Roman" pitchFamily="18" charset="0"/>
                <a:cs typeface="Times New Roman" pitchFamily="18" charset="0"/>
              </a:rPr>
              <a:t>using equation 1 and 2</a:t>
            </a:r>
          </a:p>
        </p:txBody>
      </p:sp>
      <p:pic>
        <p:nvPicPr>
          <p:cNvPr id="32" name="Picture 1"/>
          <p:cNvPicPr>
            <a:picLocks noChangeAspect="1" noChangeArrowheads="1"/>
          </p:cNvPicPr>
          <p:nvPr/>
        </p:nvPicPr>
        <p:blipFill>
          <a:blip r:embed="rId4" cstate="print"/>
          <a:srcRect/>
          <a:stretch>
            <a:fillRect/>
          </a:stretch>
        </p:blipFill>
        <p:spPr bwMode="auto">
          <a:xfrm>
            <a:off x="2362200" y="4250874"/>
            <a:ext cx="10746176" cy="2302326"/>
          </a:xfrm>
          <a:prstGeom prst="rect">
            <a:avLst/>
          </a:prstGeom>
          <a:noFill/>
          <a:ln w="9525">
            <a:noFill/>
            <a:miter lim="800000"/>
            <a:headEnd/>
            <a:tailEnd/>
          </a:ln>
          <a:effec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42446" y="0"/>
            <a:ext cx="9125554" cy="324036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524000" y="0"/>
            <a:ext cx="9177276" cy="6858000"/>
          </a:xfrm>
          <a:prstGeom prst="rect">
            <a:avLst/>
          </a:prstGeom>
          <a:noFill/>
          <a:ln w="9525">
            <a:noFill/>
            <a:miter lim="800000"/>
            <a:headEnd/>
            <a:tailEnd/>
          </a:ln>
        </p:spPr>
      </p:pic>
      <p:sp>
        <p:nvSpPr>
          <p:cNvPr id="1238017" name="Rectangle 1"/>
          <p:cNvSpPr>
            <a:spLocks noChangeArrowheads="1"/>
          </p:cNvSpPr>
          <p:nvPr/>
        </p:nvSpPr>
        <p:spPr bwMode="auto">
          <a:xfrm>
            <a:off x="1905000" y="228600"/>
            <a:ext cx="485421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800" b="1" i="1" dirty="0">
                <a:solidFill>
                  <a:srgbClr val="000000"/>
                </a:solidFill>
                <a:latin typeface="Times New Roman" pitchFamily="18" charset="0"/>
                <a:ea typeface="Times New Roman" pitchFamily="18" charset="0"/>
                <a:cs typeface="Times New Roman" pitchFamily="18" charset="0"/>
              </a:rPr>
              <a:t>Enthalpy of mixing ideal gases</a:t>
            </a:r>
            <a:endParaRPr lang="en-GB" sz="2800" i="1" dirty="0">
              <a:solidFill>
                <a:prstClr val="black"/>
              </a:solidFill>
              <a:latin typeface="Times New Roman" pitchFamily="18" charset="0"/>
              <a:cs typeface="Times New Roman" pitchFamily="18" charset="0"/>
            </a:endParaRPr>
          </a:p>
        </p:txBody>
      </p:sp>
      <p:sp>
        <p:nvSpPr>
          <p:cNvPr id="1238018" name="Rectangle 2"/>
          <p:cNvSpPr>
            <a:spLocks noChangeArrowheads="1"/>
          </p:cNvSpPr>
          <p:nvPr/>
        </p:nvSpPr>
        <p:spPr bwMode="auto">
          <a:xfrm>
            <a:off x="1752600" y="790814"/>
            <a:ext cx="85344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We know that in an ideal system ΔG=ΔH−TΔS, but this equation can also be applied to the thermodynamics of mixing and solved for the enthalpy of mixing so that it reads</a:t>
            </a:r>
            <a:endParaRPr lang="en-GB" sz="2000" dirty="0">
              <a:solidFill>
                <a:prstClr val="black"/>
              </a:solidFill>
              <a:latin typeface="Times New Roman" pitchFamily="18" charset="0"/>
              <a:cs typeface="Times New Roman" pitchFamily="18" charset="0"/>
            </a:endParaRPr>
          </a:p>
          <a:p>
            <a:pPr algn="justLow" eaLnBrk="0" fontAlgn="base" hangingPunct="0">
              <a:lnSpc>
                <a:spcPct val="20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		</a:t>
            </a:r>
            <a:r>
              <a:rPr lang="en-GB" sz="2000" dirty="0" err="1">
                <a:solidFill>
                  <a:srgbClr val="333333"/>
                </a:solidFill>
                <a:latin typeface="Times New Roman" pitchFamily="18" charset="0"/>
                <a:ea typeface="Times New Roman" pitchFamily="18" charset="0"/>
                <a:cs typeface="Times New Roman" pitchFamily="18" charset="0"/>
              </a:rPr>
              <a:t>ΔH</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 </a:t>
            </a:r>
            <a:r>
              <a:rPr lang="en-GB" sz="2000" dirty="0" err="1">
                <a:solidFill>
                  <a:srgbClr val="333333"/>
                </a:solidFill>
                <a:latin typeface="Times New Roman" pitchFamily="18" charset="0"/>
                <a:ea typeface="Times New Roman" pitchFamily="18" charset="0"/>
                <a:cs typeface="Times New Roman" pitchFamily="18" charset="0"/>
              </a:rPr>
              <a:t>ΔG</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 </a:t>
            </a:r>
            <a:r>
              <a:rPr lang="en-GB" sz="2000" dirty="0" err="1">
                <a:solidFill>
                  <a:srgbClr val="333333"/>
                </a:solidFill>
                <a:latin typeface="Times New Roman" pitchFamily="18" charset="0"/>
                <a:ea typeface="Times New Roman" pitchFamily="18" charset="0"/>
                <a:cs typeface="Times New Roman" pitchFamily="18" charset="0"/>
              </a:rPr>
              <a:t>TΔS</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(11)</a:t>
            </a:r>
            <a:endParaRPr lang="en-GB" sz="2000" dirty="0">
              <a:solidFill>
                <a:prstClr val="black"/>
              </a:solidFill>
              <a:latin typeface="Times New Roman" pitchFamily="18" charset="0"/>
              <a:cs typeface="Times New Roman" pitchFamily="18" charset="0"/>
            </a:endParaRPr>
          </a:p>
          <a:p>
            <a:pPr algn="justLow" eaLnBrk="0" fontAlgn="base" hangingPunct="0">
              <a:lnSpc>
                <a:spcPct val="20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Plugging in our results for </a:t>
            </a:r>
            <a:r>
              <a:rPr lang="en-GB" sz="2000" dirty="0" err="1">
                <a:solidFill>
                  <a:srgbClr val="333333"/>
                </a:solidFill>
                <a:latin typeface="Times New Roman" pitchFamily="18" charset="0"/>
                <a:ea typeface="Times New Roman" pitchFamily="18" charset="0"/>
                <a:cs typeface="Times New Roman" pitchFamily="18" charset="0"/>
              </a:rPr>
              <a:t>ΔG</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and </a:t>
            </a:r>
            <a:r>
              <a:rPr lang="en-GB" sz="2000" dirty="0" err="1">
                <a:solidFill>
                  <a:srgbClr val="333333"/>
                </a:solidFill>
                <a:latin typeface="Times New Roman" pitchFamily="18" charset="0"/>
                <a:ea typeface="Times New Roman" pitchFamily="18" charset="0"/>
                <a:cs typeface="Times New Roman" pitchFamily="18" charset="0"/>
              </a:rPr>
              <a:t>ΔS</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we get</a:t>
            </a:r>
            <a:endParaRPr lang="en-GB" sz="2000" dirty="0">
              <a:solidFill>
                <a:prstClr val="black"/>
              </a:solidFill>
              <a:latin typeface="Times New Roman" pitchFamily="18" charset="0"/>
              <a:cs typeface="Times New Roman" pitchFamily="18" charset="0"/>
            </a:endParaRPr>
          </a:p>
          <a:p>
            <a:pPr algn="justLow" eaLnBrk="0" fontAlgn="base" hangingPunct="0">
              <a:lnSpc>
                <a:spcPct val="200000"/>
              </a:lnSpc>
              <a:spcBef>
                <a:spcPct val="0"/>
              </a:spcBef>
              <a:spcAft>
                <a:spcPct val="0"/>
              </a:spcAft>
            </a:pPr>
            <a:r>
              <a:rPr lang="en-GB" sz="2000" dirty="0" err="1">
                <a:solidFill>
                  <a:srgbClr val="333333"/>
                </a:solidFill>
                <a:latin typeface="Times New Roman" pitchFamily="18" charset="0"/>
                <a:ea typeface="Times New Roman" pitchFamily="18" charset="0"/>
                <a:cs typeface="Times New Roman" pitchFamily="18" charset="0"/>
              </a:rPr>
              <a:t>ΔH</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a:t>
            </a:r>
            <a:r>
              <a:rPr lang="en-GB" sz="2000" dirty="0" err="1">
                <a:solidFill>
                  <a:srgbClr val="333333"/>
                </a:solidFill>
                <a:latin typeface="Times New Roman" pitchFamily="18" charset="0"/>
                <a:ea typeface="Times New Roman" pitchFamily="18" charset="0"/>
                <a:cs typeface="Times New Roman" pitchFamily="18" charset="0"/>
              </a:rPr>
              <a:t>nRT</a:t>
            </a:r>
            <a:r>
              <a:rPr lang="en-GB" sz="2000" dirty="0">
                <a:solidFill>
                  <a:srgbClr val="333333"/>
                </a:solidFill>
                <a:latin typeface="Times New Roman" pitchFamily="18" charset="0"/>
                <a:ea typeface="Times New Roman" pitchFamily="18" charset="0"/>
                <a:cs typeface="Times New Roman" pitchFamily="18" charset="0"/>
              </a:rPr>
              <a:t>(X</a:t>
            </a:r>
            <a:r>
              <a:rPr lang="en-GB" sz="2000" baseline="-30000" dirty="0">
                <a:solidFill>
                  <a:srgbClr val="333333"/>
                </a:solidFill>
                <a:latin typeface="Times New Roman" pitchFamily="18" charset="0"/>
                <a:ea typeface="Times New Roman" pitchFamily="18" charset="0"/>
                <a:cs typeface="Times New Roman" pitchFamily="18" charset="0"/>
              </a:rPr>
              <a:t>1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 X</a:t>
            </a:r>
            <a:r>
              <a:rPr lang="en-GB" sz="2000" baseline="-30000" dirty="0">
                <a:solidFill>
                  <a:srgbClr val="333333"/>
                </a:solidFill>
                <a:latin typeface="Times New Roman" pitchFamily="18" charset="0"/>
                <a:ea typeface="Times New Roman" pitchFamily="18" charset="0"/>
                <a:cs typeface="Times New Roman" pitchFamily="18" charset="0"/>
              </a:rPr>
              <a:t>2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 + T∗[-</a:t>
            </a:r>
            <a:r>
              <a:rPr lang="en-GB" sz="2000" dirty="0" err="1">
                <a:solidFill>
                  <a:srgbClr val="333333"/>
                </a:solidFill>
                <a:latin typeface="Times New Roman" pitchFamily="18" charset="0"/>
                <a:ea typeface="Times New Roman" pitchFamily="18" charset="0"/>
                <a:cs typeface="Times New Roman" pitchFamily="18" charset="0"/>
              </a:rPr>
              <a:t>nR</a:t>
            </a:r>
            <a:r>
              <a:rPr lang="en-GB" sz="2000" dirty="0">
                <a:solidFill>
                  <a:srgbClr val="333333"/>
                </a:solidFill>
                <a:latin typeface="Times New Roman" pitchFamily="18" charset="0"/>
                <a:ea typeface="Times New Roman" pitchFamily="18" charset="0"/>
                <a:cs typeface="Times New Roman" pitchFamily="18" charset="0"/>
              </a:rPr>
              <a:t>(X</a:t>
            </a:r>
            <a:r>
              <a:rPr lang="en-GB" sz="2000" baseline="-30000" dirty="0">
                <a:solidFill>
                  <a:srgbClr val="333333"/>
                </a:solidFill>
                <a:latin typeface="Times New Roman" pitchFamily="18" charset="0"/>
                <a:ea typeface="Times New Roman" pitchFamily="18" charset="0"/>
                <a:cs typeface="Times New Roman" pitchFamily="18" charset="0"/>
              </a:rPr>
              <a:t>1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1</a:t>
            </a:r>
            <a:r>
              <a:rPr lang="en-GB" sz="2000" dirty="0">
                <a:solidFill>
                  <a:srgbClr val="333333"/>
                </a:solidFill>
                <a:latin typeface="Times New Roman" pitchFamily="18" charset="0"/>
                <a:ea typeface="Times New Roman" pitchFamily="18" charset="0"/>
                <a:cs typeface="Times New Roman" pitchFamily="18" charset="0"/>
              </a:rPr>
              <a:t>+ X</a:t>
            </a:r>
            <a:r>
              <a:rPr lang="en-GB" sz="2000" baseline="-30000" dirty="0">
                <a:solidFill>
                  <a:srgbClr val="333333"/>
                </a:solidFill>
                <a:latin typeface="Times New Roman" pitchFamily="18" charset="0"/>
                <a:ea typeface="Times New Roman" pitchFamily="18" charset="0"/>
                <a:cs typeface="Times New Roman" pitchFamily="18" charset="0"/>
              </a:rPr>
              <a:t>2 </a:t>
            </a:r>
            <a:r>
              <a:rPr lang="en-GB" sz="2000" dirty="0">
                <a:solidFill>
                  <a:srgbClr val="333333"/>
                </a:solidFill>
                <a:latin typeface="Times New Roman" pitchFamily="18" charset="0"/>
                <a:ea typeface="Times New Roman" pitchFamily="18" charset="0"/>
                <a:cs typeface="Times New Roman" pitchFamily="18" charset="0"/>
              </a:rPr>
              <a:t>lnX</a:t>
            </a:r>
            <a:r>
              <a:rPr lang="en-GB" sz="2000" baseline="-30000" dirty="0">
                <a:solidFill>
                  <a:srgbClr val="333333"/>
                </a:solidFill>
                <a:latin typeface="Times New Roman" pitchFamily="18" charset="0"/>
                <a:ea typeface="Times New Roman" pitchFamily="18" charset="0"/>
                <a:cs typeface="Times New Roman" pitchFamily="18" charset="0"/>
              </a:rPr>
              <a:t>2</a:t>
            </a:r>
            <a:r>
              <a:rPr lang="en-GB" sz="2000" dirty="0">
                <a:solidFill>
                  <a:srgbClr val="333333"/>
                </a:solidFill>
                <a:latin typeface="Times New Roman" pitchFamily="18" charset="0"/>
                <a:ea typeface="Times New Roman" pitchFamily="18" charset="0"/>
                <a:cs typeface="Times New Roman" pitchFamily="18" charset="0"/>
              </a:rPr>
              <a:t>)]</a:t>
            </a:r>
            <a:endParaRPr lang="en-GB" sz="2000" dirty="0">
              <a:solidFill>
                <a:prstClr val="black"/>
              </a:solidFill>
              <a:latin typeface="Times New Roman" pitchFamily="18" charset="0"/>
              <a:cs typeface="Times New Roman" pitchFamily="18" charset="0"/>
            </a:endParaRPr>
          </a:p>
        </p:txBody>
      </p:sp>
      <p:sp>
        <p:nvSpPr>
          <p:cNvPr id="1238020" name="Rectangle 4"/>
          <p:cNvSpPr>
            <a:spLocks noChangeArrowheads="1"/>
          </p:cNvSpPr>
          <p:nvPr/>
        </p:nvSpPr>
        <p:spPr bwMode="auto">
          <a:xfrm>
            <a:off x="1752600" y="4445169"/>
            <a:ext cx="8610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lnSpc>
                <a:spcPct val="150000"/>
              </a:lnSpc>
              <a:spcBef>
                <a:spcPct val="0"/>
              </a:spcBef>
              <a:spcAft>
                <a:spcPct val="0"/>
              </a:spcAft>
            </a:pPr>
            <a:r>
              <a:rPr lang="en-GB" sz="2000" dirty="0">
                <a:solidFill>
                  <a:srgbClr val="333333"/>
                </a:solidFill>
                <a:latin typeface="Times New Roman" pitchFamily="18" charset="0"/>
                <a:ea typeface="Times New Roman" pitchFamily="18" charset="0"/>
                <a:cs typeface="Times New Roman" pitchFamily="18" charset="0"/>
              </a:rPr>
              <a:t>This result makes sense when considering the system. The molecules of ideal gas are spread out enough that they do not interact with one another when mixed, which implies that no heat is absorbed or produced and results in a </a:t>
            </a:r>
            <a:r>
              <a:rPr lang="en-GB" sz="2000" dirty="0" err="1">
                <a:solidFill>
                  <a:srgbClr val="333333"/>
                </a:solidFill>
                <a:latin typeface="Times New Roman" pitchFamily="18" charset="0"/>
                <a:ea typeface="Times New Roman" pitchFamily="18" charset="0"/>
                <a:cs typeface="Times New Roman" pitchFamily="18" charset="0"/>
              </a:rPr>
              <a:t>ΔH</a:t>
            </a:r>
            <a:r>
              <a:rPr lang="en-GB" sz="2000" baseline="-30000" dirty="0" err="1">
                <a:solidFill>
                  <a:srgbClr val="333333"/>
                </a:solidFill>
                <a:latin typeface="Times New Roman" pitchFamily="18" charset="0"/>
                <a:ea typeface="Times New Roman" pitchFamily="18" charset="0"/>
                <a:cs typeface="Times New Roman" pitchFamily="18" charset="0"/>
              </a:rPr>
              <a:t>mix</a:t>
            </a:r>
            <a:r>
              <a:rPr lang="en-GB" sz="2000" dirty="0">
                <a:solidFill>
                  <a:srgbClr val="333333"/>
                </a:solidFill>
                <a:latin typeface="Times New Roman" pitchFamily="18" charset="0"/>
                <a:ea typeface="Times New Roman" pitchFamily="18" charset="0"/>
                <a:cs typeface="Times New Roman" pitchFamily="18" charset="0"/>
              </a:rPr>
              <a:t> of zero. </a:t>
            </a:r>
            <a:endParaRPr lang="en-GB" sz="2000" dirty="0">
              <a:solidFill>
                <a:prstClr val="black"/>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811" y="0"/>
            <a:ext cx="6264377" cy="6858000"/>
          </a:xfrm>
          <a:prstGeom prst="rect">
            <a:avLst/>
          </a:prstGeom>
        </p:spPr>
      </p:pic>
    </p:spTree>
    <p:extLst>
      <p:ext uri="{BB962C8B-B14F-4D97-AF65-F5344CB8AC3E}">
        <p14:creationId xmlns:p14="http://schemas.microsoft.com/office/powerpoint/2010/main" val="164631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CBF4ABF-DF8E-445A-98FD-BC0466EE533A}"/>
                  </a:ext>
                </a:extLst>
              </p:cNvPr>
              <p:cNvSpPr txBox="1"/>
              <p:nvPr/>
            </p:nvSpPr>
            <p:spPr>
              <a:xfrm>
                <a:off x="1385581" y="369116"/>
                <a:ext cx="9420837" cy="6741589"/>
              </a:xfrm>
              <a:prstGeom prst="rect">
                <a:avLst/>
              </a:prstGeom>
              <a:noFill/>
            </p:spPr>
            <p:txBody>
              <a:bodyPr wrap="square" rtlCol="0">
                <a:spAutoFit/>
              </a:bodyPr>
              <a:lstStyle/>
              <a:p>
                <a:r>
                  <a:rPr lang="en-GB" sz="3200" b="1" dirty="0">
                    <a:solidFill>
                      <a:srgbClr val="FF0000"/>
                    </a:solidFill>
                  </a:rPr>
                  <a:t>Mathematical expression of G for </a:t>
                </a:r>
                <a:r>
                  <a:rPr lang="en-GB" sz="3200" b="1" u="sng" dirty="0">
                    <a:solidFill>
                      <a:srgbClr val="FF0000"/>
                    </a:solidFill>
                  </a:rPr>
                  <a:t>ideal gas</a:t>
                </a:r>
              </a:p>
              <a:p>
                <a:endParaRPr lang="en-GB" dirty="0"/>
              </a:p>
              <a:p>
                <a:r>
                  <a:rPr lang="en-GB" sz="2400" dirty="0"/>
                  <a:t>G = </a:t>
                </a:r>
                <a:r>
                  <a:rPr lang="en-GB" sz="2400" dirty="0">
                    <a:solidFill>
                      <a:srgbClr val="00B050"/>
                    </a:solidFill>
                  </a:rPr>
                  <a:t>H</a:t>
                </a:r>
                <a:r>
                  <a:rPr lang="en-GB" sz="2400" dirty="0"/>
                  <a:t> – TS        ↔        G = U + </a:t>
                </a:r>
                <a:r>
                  <a:rPr lang="en-GB" sz="2400" dirty="0">
                    <a:solidFill>
                      <a:srgbClr val="00B050"/>
                    </a:solidFill>
                  </a:rPr>
                  <a:t>PV</a:t>
                </a:r>
                <a:r>
                  <a:rPr lang="en-GB" sz="2400" dirty="0"/>
                  <a:t> – </a:t>
                </a:r>
                <a:r>
                  <a:rPr lang="en-GB" sz="2400" dirty="0">
                    <a:solidFill>
                      <a:srgbClr val="00B050"/>
                    </a:solidFill>
                  </a:rPr>
                  <a:t>TS</a:t>
                </a:r>
                <a:r>
                  <a:rPr lang="en-GB" sz="2400" dirty="0"/>
                  <a:t>       ↔        </a:t>
                </a:r>
                <a:r>
                  <a:rPr lang="en-GB" sz="2400" dirty="0" err="1"/>
                  <a:t>dG</a:t>
                </a:r>
                <a:r>
                  <a:rPr lang="en-GB" sz="2400" dirty="0"/>
                  <a:t> = </a:t>
                </a:r>
                <a:r>
                  <a:rPr lang="en-GB" sz="2400" dirty="0" err="1"/>
                  <a:t>dU</a:t>
                </a:r>
                <a:r>
                  <a:rPr lang="en-GB" sz="2400" dirty="0"/>
                  <a:t> + </a:t>
                </a:r>
                <a14:m>
                  <m:oMath xmlns:m="http://schemas.openxmlformats.org/officeDocument/2006/math">
                    <m:r>
                      <a:rPr lang="en-GB" sz="2400" i="1">
                        <a:solidFill>
                          <a:srgbClr val="FF0000"/>
                        </a:solidFill>
                        <a:latin typeface="Cambria Math" panose="02040503050406030204" pitchFamily="18" charset="0"/>
                      </a:rPr>
                      <m:t>đ</m:t>
                    </m:r>
                  </m:oMath>
                </a14:m>
                <a:r>
                  <a:rPr lang="en-GB" sz="2400" dirty="0"/>
                  <a:t>w – </a:t>
                </a:r>
                <a14:m>
                  <m:oMath xmlns:m="http://schemas.openxmlformats.org/officeDocument/2006/math">
                    <m:r>
                      <a:rPr lang="en-GB" sz="2400" i="1">
                        <a:solidFill>
                          <a:srgbClr val="FF0000"/>
                        </a:solidFill>
                        <a:latin typeface="Cambria Math" panose="02040503050406030204" pitchFamily="18" charset="0"/>
                      </a:rPr>
                      <m:t>đ</m:t>
                    </m:r>
                  </m:oMath>
                </a14:m>
                <a:r>
                  <a:rPr lang="en-GB" sz="2400" dirty="0"/>
                  <a:t>q</a:t>
                </a:r>
              </a:p>
              <a:p>
                <a:endParaRPr lang="en-GB" sz="2400" dirty="0"/>
              </a:p>
              <a:p>
                <a:r>
                  <a:rPr lang="en-GB" sz="2400" b="1" dirty="0">
                    <a:solidFill>
                      <a:srgbClr val="0070C0"/>
                    </a:solidFill>
                  </a:rPr>
                  <a:t>1- The Gibbs energy depend on the pressure at constant temperature:</a:t>
                </a:r>
              </a:p>
              <a:p>
                <a:endParaRPr lang="en-GB" sz="2400" dirty="0"/>
              </a:p>
              <a:p>
                <a:r>
                  <a:rPr lang="en-GB" sz="2400" dirty="0" err="1"/>
                  <a:t>dU</a:t>
                </a:r>
                <a:r>
                  <a:rPr lang="en-GB" sz="2400" dirty="0"/>
                  <a:t> = 0 , </a:t>
                </a:r>
                <a14:m>
                  <m:oMath xmlns:m="http://schemas.openxmlformats.org/officeDocument/2006/math">
                    <m:r>
                      <a:rPr lang="en-GB" sz="2400" i="1" smtClean="0">
                        <a:solidFill>
                          <a:srgbClr val="FF0000"/>
                        </a:solidFill>
                        <a:latin typeface="Cambria Math" panose="02040503050406030204" pitchFamily="18" charset="0"/>
                      </a:rPr>
                      <m:t>đ</m:t>
                    </m:r>
                  </m:oMath>
                </a14:m>
                <a:r>
                  <a:rPr lang="en-GB" sz="2400" dirty="0"/>
                  <a:t>q = 0 (for isothermal process) , w = </a:t>
                </a:r>
                <a:r>
                  <a:rPr lang="en-GB" sz="2400" dirty="0" err="1"/>
                  <a:t>VdP</a:t>
                </a:r>
                <a:endParaRPr lang="en-GB" sz="2400" dirty="0"/>
              </a:p>
              <a:p>
                <a:endParaRPr lang="en-GB" sz="2400" dirty="0"/>
              </a:p>
              <a:p>
                <a:r>
                  <a:rPr lang="en-GB" sz="2400" dirty="0"/>
                  <a:t>Then </a:t>
                </a:r>
                <a:r>
                  <a:rPr lang="en-GB" sz="2400" dirty="0" err="1"/>
                  <a:t>dG</a:t>
                </a:r>
                <a:r>
                  <a:rPr lang="en-GB" sz="2400" dirty="0"/>
                  <a:t> = </a:t>
                </a:r>
                <a:r>
                  <a:rPr lang="en-GB" sz="2400" dirty="0" err="1"/>
                  <a:t>VdP</a:t>
                </a:r>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𝑑𝐺</m:t>
                      </m:r>
                      <m:r>
                        <a:rPr lang="en-GB" sz="2400" b="0" i="1" smtClean="0">
                          <a:latin typeface="Cambria Math" panose="02040503050406030204" pitchFamily="18" charset="0"/>
                        </a:rPr>
                        <m:t>=</m:t>
                      </m:r>
                      <m:r>
                        <a:rPr lang="en-GB" sz="2400" b="0" i="1" smtClean="0">
                          <a:latin typeface="Cambria Math" panose="02040503050406030204" pitchFamily="18" charset="0"/>
                        </a:rPr>
                        <m:t>𝑉𝑑𝑃</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𝑛𝑅𝑇</m:t>
                          </m:r>
                        </m:num>
                        <m:den>
                          <m:r>
                            <a:rPr lang="en-GB" sz="2400" b="0" i="1" smtClean="0">
                              <a:latin typeface="Cambria Math" panose="02040503050406030204" pitchFamily="18" charset="0"/>
                            </a:rPr>
                            <m:t>𝑃</m:t>
                          </m:r>
                        </m:den>
                      </m:f>
                      <m:r>
                        <a:rPr lang="en-GB" sz="2400" b="0" i="1" smtClean="0">
                          <a:latin typeface="Cambria Math" panose="02040503050406030204" pitchFamily="18" charset="0"/>
                        </a:rPr>
                        <m:t>𝑑𝑃</m:t>
                      </m:r>
                      <m:r>
                        <a:rPr lang="en-GB" sz="2400" b="0" i="1" smtClean="0">
                          <a:latin typeface="Cambria Math" panose="02040503050406030204" pitchFamily="18" charset="0"/>
                        </a:rPr>
                        <m:t>=</m:t>
                      </m:r>
                      <m:r>
                        <a:rPr lang="en-GB" sz="2400" b="0" i="1" smtClean="0">
                          <a:latin typeface="Cambria Math" panose="02040503050406030204" pitchFamily="18" charset="0"/>
                        </a:rPr>
                        <m:t>𝑛𝑅𝑇</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𝑑𝑃</m:t>
                          </m:r>
                        </m:num>
                        <m:den>
                          <m:r>
                            <a:rPr lang="en-GB" sz="2400" b="0" i="1" smtClean="0">
                              <a:latin typeface="Cambria Math" panose="02040503050406030204" pitchFamily="18" charset="0"/>
                            </a:rPr>
                            <m:t>𝑃</m:t>
                          </m:r>
                        </m:den>
                      </m:f>
                    </m:oMath>
                  </m:oMathPara>
                </a14:m>
                <a:endParaRPr lang="en-GB" sz="2400" b="0" dirty="0"/>
              </a:p>
              <a:p>
                <a:endParaRPr lang="en-GB" sz="2400" b="0" dirty="0"/>
              </a:p>
              <a:p>
                <a:pPr/>
                <a14:m>
                  <m:oMathPara xmlns:m="http://schemas.openxmlformats.org/officeDocument/2006/math">
                    <m:oMathParaPr>
                      <m:jc m:val="centerGroup"/>
                    </m:oMathParaPr>
                    <m:oMath xmlns:m="http://schemas.openxmlformats.org/officeDocument/2006/math">
                      <m:nary>
                        <m:naryPr>
                          <m:ctrlPr>
                            <a:rPr lang="en-GB" sz="2400" i="1" smtClean="0">
                              <a:latin typeface="Cambria Math" panose="02040503050406030204" pitchFamily="18" charset="0"/>
                            </a:rPr>
                          </m:ctrlPr>
                        </m:naryPr>
                        <m:sub>
                          <m:r>
                            <m:rPr>
                              <m:brk m:alnAt="23"/>
                            </m:rPr>
                            <a:rPr lang="en-GB" sz="2400" b="0" i="1" smtClean="0">
                              <a:latin typeface="Cambria Math" panose="02040503050406030204" pitchFamily="18" charset="0"/>
                            </a:rPr>
                            <m:t>1</m:t>
                          </m:r>
                        </m:sub>
                        <m:sup>
                          <m:r>
                            <a:rPr lang="en-GB" sz="2400" b="0" i="1" smtClean="0">
                              <a:latin typeface="Cambria Math" panose="02040503050406030204" pitchFamily="18" charset="0"/>
                            </a:rPr>
                            <m:t>2</m:t>
                          </m:r>
                        </m:sup>
                        <m:e>
                          <m:r>
                            <a:rPr lang="en-GB" sz="2400" b="0" i="1" smtClean="0">
                              <a:latin typeface="Cambria Math" panose="02040503050406030204" pitchFamily="18" charset="0"/>
                            </a:rPr>
                            <m:t>𝑑𝐺</m:t>
                          </m:r>
                          <m:r>
                            <a:rPr lang="en-GB" sz="2400" b="0" i="1" smtClean="0">
                              <a:latin typeface="Cambria Math" panose="02040503050406030204" pitchFamily="18" charset="0"/>
                            </a:rPr>
                            <m:t>=</m:t>
                          </m:r>
                          <m:nary>
                            <m:naryPr>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1</m:t>
                              </m:r>
                            </m:sub>
                            <m:sup>
                              <m:r>
                                <a:rPr lang="en-GB" sz="2400" b="0" i="1" smtClean="0">
                                  <a:latin typeface="Cambria Math" panose="02040503050406030204" pitchFamily="18" charset="0"/>
                                </a:rPr>
                                <m:t>2</m:t>
                              </m:r>
                            </m:sup>
                            <m:e>
                              <m:r>
                                <a:rPr lang="en-GB" sz="2400" b="0" i="1" smtClean="0">
                                  <a:latin typeface="Cambria Math" panose="02040503050406030204" pitchFamily="18" charset="0"/>
                                </a:rPr>
                                <m:t>𝑛𝑅𝑇</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𝑑𝑃</m:t>
                                  </m:r>
                                </m:num>
                                <m:den>
                                  <m:r>
                                    <a:rPr lang="en-GB" sz="2400" b="0" i="1" smtClean="0">
                                      <a:latin typeface="Cambria Math" panose="02040503050406030204" pitchFamily="18" charset="0"/>
                                    </a:rPr>
                                    <m:t>𝑃</m:t>
                                  </m:r>
                                </m:den>
                              </m:f>
                            </m:e>
                          </m:nary>
                        </m:e>
                      </m:nary>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i="1" smtClean="0">
                          <a:solidFill>
                            <a:srgbClr val="FF0000"/>
                          </a:solidFill>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𝐺</m:t>
                      </m:r>
                      <m:r>
                        <a:rPr lang="en-GB" sz="2400" b="0" i="1" smtClean="0">
                          <a:solidFill>
                            <a:srgbClr val="FF0000"/>
                          </a:solidFill>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𝑛𝑅𝑇</m:t>
                      </m:r>
                      <m:func>
                        <m:funcPr>
                          <m:ctrlPr>
                            <a:rPr lang="en-GB" sz="2400" b="0" i="1" smtClean="0">
                              <a:solidFill>
                                <a:srgbClr val="FF0000"/>
                              </a:solidFill>
                              <a:latin typeface="Cambria Math" panose="02040503050406030204" pitchFamily="18" charset="0"/>
                              <a:ea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ea typeface="Cambria Math" panose="02040503050406030204" pitchFamily="18" charset="0"/>
                            </a:rPr>
                            <m:t>ln</m:t>
                          </m:r>
                        </m:fName>
                        <m:e>
                          <m:f>
                            <m:fPr>
                              <m:ctrlPr>
                                <a:rPr lang="en-GB" sz="2400" b="0" i="1" smtClean="0">
                                  <a:solidFill>
                                    <a:srgbClr val="FF0000"/>
                                  </a:solidFill>
                                  <a:latin typeface="Cambria Math" panose="02040503050406030204" pitchFamily="18" charset="0"/>
                                  <a:ea typeface="Cambria Math" panose="02040503050406030204" pitchFamily="18" charset="0"/>
                                </a:rPr>
                              </m:ctrlPr>
                            </m:fPr>
                            <m:num>
                              <m:sSub>
                                <m:sSubPr>
                                  <m:ctrlPr>
                                    <a:rPr lang="en-GB" sz="2400" b="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2</m:t>
                                  </m:r>
                                </m:sub>
                              </m:sSub>
                            </m:num>
                            <m:den>
                              <m:sSub>
                                <m:sSubPr>
                                  <m:ctrlPr>
                                    <a:rPr lang="en-GB" sz="2400" b="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1</m:t>
                                  </m:r>
                                </m:sub>
                              </m:sSub>
                            </m:den>
                          </m:f>
                        </m:e>
                      </m:func>
                    </m:oMath>
                  </m:oMathPara>
                </a14:m>
                <a:endParaRPr lang="en-GB" dirty="0"/>
              </a:p>
              <a:p>
                <a:endParaRPr lang="en-GB" dirty="0"/>
              </a:p>
            </p:txBody>
          </p:sp>
        </mc:Choice>
        <mc:Fallback xmlns="">
          <p:sp>
            <p:nvSpPr>
              <p:cNvPr id="2" name="TextBox 1">
                <a:extLst>
                  <a:ext uri="{FF2B5EF4-FFF2-40B4-BE49-F238E27FC236}">
                    <a16:creationId xmlns:a16="http://schemas.microsoft.com/office/drawing/2014/main" id="{5CBF4ABF-DF8E-445A-98FD-BC0466EE533A}"/>
                  </a:ext>
                </a:extLst>
              </p:cNvPr>
              <p:cNvSpPr txBox="1">
                <a:spLocks noRot="1" noChangeAspect="1" noMove="1" noResize="1" noEditPoints="1" noAdjustHandles="1" noChangeArrowheads="1" noChangeShapeType="1" noTextEdit="1"/>
              </p:cNvSpPr>
              <p:nvPr/>
            </p:nvSpPr>
            <p:spPr>
              <a:xfrm>
                <a:off x="1385581" y="369116"/>
                <a:ext cx="9420837" cy="6741589"/>
              </a:xfrm>
              <a:prstGeom prst="rect">
                <a:avLst/>
              </a:prstGeom>
              <a:blipFill>
                <a:blip r:embed="rId2"/>
                <a:stretch>
                  <a:fillRect l="-1617" t="-1176"/>
                </a:stretch>
              </a:blipFill>
            </p:spPr>
            <p:txBody>
              <a:bodyPr/>
              <a:lstStyle/>
              <a:p>
                <a:r>
                  <a:rPr lang="en-GB">
                    <a:noFill/>
                  </a:rPr>
                  <a:t> </a:t>
                </a:r>
              </a:p>
            </p:txBody>
          </p:sp>
        </mc:Fallback>
      </mc:AlternateContent>
    </p:spTree>
    <p:extLst>
      <p:ext uri="{BB962C8B-B14F-4D97-AF65-F5344CB8AC3E}">
        <p14:creationId xmlns:p14="http://schemas.microsoft.com/office/powerpoint/2010/main" val="91331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1AF419-7DBB-4E72-A899-ABA5183E1924}"/>
                  </a:ext>
                </a:extLst>
              </p:cNvPr>
              <p:cNvSpPr txBox="1"/>
              <p:nvPr/>
            </p:nvSpPr>
            <p:spPr>
              <a:xfrm>
                <a:off x="889233" y="427839"/>
                <a:ext cx="9538283" cy="6367705"/>
              </a:xfrm>
              <a:prstGeom prst="rect">
                <a:avLst/>
              </a:prstGeom>
              <a:noFill/>
            </p:spPr>
            <p:txBody>
              <a:bodyPr wrap="square" rtlCol="0">
                <a:spAutoFit/>
              </a:bodyPr>
              <a:lstStyle/>
              <a:p>
                <a:r>
                  <a:rPr lang="en-GB" sz="2400" dirty="0"/>
                  <a:t>From </a:t>
                </a:r>
                <a:r>
                  <a:rPr lang="en-GB" sz="2400" dirty="0" err="1"/>
                  <a:t>boyle’s</a:t>
                </a:r>
                <a:r>
                  <a:rPr lang="en-GB" sz="2400" dirty="0"/>
                  <a:t> law :  P</a:t>
                </a:r>
                <a:r>
                  <a:rPr lang="en-GB" sz="2400" baseline="-25000" dirty="0"/>
                  <a:t>1</a:t>
                </a:r>
                <a:r>
                  <a:rPr lang="en-GB" sz="2400" dirty="0"/>
                  <a:t>V</a:t>
                </a:r>
                <a:r>
                  <a:rPr lang="en-GB" sz="2400" baseline="-25000" dirty="0"/>
                  <a:t>1</a:t>
                </a:r>
                <a:r>
                  <a:rPr lang="en-GB" sz="2400" dirty="0"/>
                  <a:t> = P</a:t>
                </a:r>
                <a:r>
                  <a:rPr lang="en-GB" sz="2400" baseline="-25000" dirty="0"/>
                  <a:t>2</a:t>
                </a:r>
                <a:r>
                  <a:rPr lang="en-GB" sz="2400" dirty="0"/>
                  <a:t>V</a:t>
                </a:r>
                <a:r>
                  <a:rPr lang="en-GB" sz="2400" baseline="-25000" dirty="0"/>
                  <a:t>2</a:t>
                </a:r>
              </a:p>
              <a:p>
                <a:endParaRPr lang="en-GB" sz="2400" baseline="-25000" dirty="0"/>
              </a:p>
              <a:p>
                <a:r>
                  <a:rPr lang="en-GB" sz="2400" dirty="0"/>
                  <a:t>And</a:t>
                </a:r>
                <a:r>
                  <a:rPr lang="en-GB" sz="2400" baseline="-25000" dirty="0"/>
                  <a:t>   </a:t>
                </a:r>
                <a14:m>
                  <m:oMath xmlns:m="http://schemas.openxmlformats.org/officeDocument/2006/math">
                    <m:f>
                      <m:fPr>
                        <m:ctrlPr>
                          <a:rPr lang="en-GB" sz="2400" i="1" smtClean="0">
                            <a:latin typeface="Cambria Math" panose="02040503050406030204" pitchFamily="18" charset="0"/>
                          </a:rPr>
                        </m:ctrlPr>
                      </m:fPr>
                      <m:num>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𝑃</m:t>
                            </m:r>
                          </m:e>
                          <m:sub>
                            <m:r>
                              <a:rPr lang="en-GB" sz="2400" b="0" i="1" smtClean="0">
                                <a:latin typeface="Cambria Math" panose="02040503050406030204" pitchFamily="18" charset="0"/>
                              </a:rPr>
                              <m:t>2</m:t>
                            </m:r>
                          </m:sub>
                        </m:sSub>
                      </m:num>
                      <m:den>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𝑃</m:t>
                            </m:r>
                          </m:e>
                          <m:sub>
                            <m:r>
                              <a:rPr lang="en-GB" sz="2400" b="0" i="1" smtClean="0">
                                <a:latin typeface="Cambria Math" panose="02040503050406030204" pitchFamily="18" charset="0"/>
                              </a:rPr>
                              <m:t>1</m:t>
                            </m:r>
                          </m:sub>
                        </m:sSub>
                      </m:den>
                    </m:f>
                    <m:r>
                      <a:rPr lang="en-GB" sz="2400" b="0" i="1" smtClean="0">
                        <a:latin typeface="Cambria Math" panose="02040503050406030204" pitchFamily="18" charset="0"/>
                      </a:rPr>
                      <m:t>=</m:t>
                    </m:r>
                    <m:f>
                      <m:fPr>
                        <m:ctrlPr>
                          <a:rPr lang="en-GB" sz="2400" i="1" smtClean="0">
                            <a:latin typeface="Cambria Math" panose="02040503050406030204" pitchFamily="18" charset="0"/>
                          </a:rPr>
                        </m:ctrlPr>
                      </m:fPr>
                      <m:num>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𝑉</m:t>
                            </m:r>
                          </m:e>
                          <m:sub>
                            <m:r>
                              <a:rPr lang="en-GB" sz="2400" b="0" i="1" smtClean="0">
                                <a:latin typeface="Cambria Math" panose="02040503050406030204" pitchFamily="18" charset="0"/>
                              </a:rPr>
                              <m:t>1</m:t>
                            </m:r>
                          </m:sub>
                        </m:sSub>
                      </m:num>
                      <m:den>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𝑉</m:t>
                            </m:r>
                          </m:e>
                          <m:sub>
                            <m:r>
                              <a:rPr lang="en-GB" sz="2400" b="0" i="1" smtClean="0">
                                <a:latin typeface="Cambria Math" panose="02040503050406030204" pitchFamily="18" charset="0"/>
                              </a:rPr>
                              <m:t>2</m:t>
                            </m:r>
                          </m:sub>
                        </m:sSub>
                      </m:den>
                    </m:f>
                  </m:oMath>
                </a14:m>
                <a:endParaRPr lang="en-GB" sz="2400" dirty="0"/>
              </a:p>
              <a:p>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𝐺</m:t>
                      </m:r>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𝑛𝑅𝑇</m:t>
                      </m:r>
                      <m:func>
                        <m:funcPr>
                          <m:ctrlPr>
                            <a:rPr lang="en-GB" sz="2400" i="1">
                              <a:solidFill>
                                <a:srgbClr val="FF0000"/>
                              </a:solidFill>
                              <a:latin typeface="Cambria Math" panose="02040503050406030204" pitchFamily="18" charset="0"/>
                              <a:ea typeface="Cambria Math" panose="02040503050406030204" pitchFamily="18" charset="0"/>
                            </a:rPr>
                          </m:ctrlPr>
                        </m:funcPr>
                        <m:fName>
                          <m:r>
                            <m:rPr>
                              <m:sty m:val="p"/>
                            </m:rPr>
                            <a:rPr lang="en-GB" sz="2400">
                              <a:solidFill>
                                <a:srgbClr val="FF0000"/>
                              </a:solidFill>
                              <a:latin typeface="Cambria Math" panose="02040503050406030204" pitchFamily="18" charset="0"/>
                              <a:ea typeface="Cambria Math" panose="02040503050406030204" pitchFamily="18" charset="0"/>
                            </a:rPr>
                            <m:t>ln</m:t>
                          </m:r>
                        </m:fName>
                        <m:e>
                          <m:f>
                            <m:fPr>
                              <m:ctrlPr>
                                <a:rPr lang="en-GB" sz="2400" i="1">
                                  <a:solidFill>
                                    <a:srgbClr val="FF0000"/>
                                  </a:solidFill>
                                  <a:latin typeface="Cambria Math" panose="02040503050406030204" pitchFamily="18" charset="0"/>
                                  <a:ea typeface="Cambria Math" panose="02040503050406030204" pitchFamily="18" charset="0"/>
                                </a:rPr>
                              </m:ctrlPr>
                            </m:fPr>
                            <m:num>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𝑉</m:t>
                                  </m:r>
                                </m:e>
                                <m:sub>
                                  <m:r>
                                    <a:rPr lang="en-GB" sz="2400" b="0" i="1" smtClean="0">
                                      <a:solidFill>
                                        <a:srgbClr val="FF0000"/>
                                      </a:solidFill>
                                      <a:latin typeface="Cambria Math" panose="02040503050406030204" pitchFamily="18" charset="0"/>
                                      <a:ea typeface="Cambria Math" panose="02040503050406030204" pitchFamily="18" charset="0"/>
                                    </a:rPr>
                                    <m:t>1</m:t>
                                  </m:r>
                                </m:sub>
                              </m:sSub>
                            </m:num>
                            <m:den>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𝑉</m:t>
                                  </m:r>
                                </m:e>
                                <m:sub>
                                  <m:r>
                                    <a:rPr lang="en-GB" sz="2400" b="0" i="1" smtClean="0">
                                      <a:solidFill>
                                        <a:srgbClr val="FF0000"/>
                                      </a:solidFill>
                                      <a:latin typeface="Cambria Math" panose="02040503050406030204" pitchFamily="18" charset="0"/>
                                      <a:ea typeface="Cambria Math" panose="02040503050406030204" pitchFamily="18" charset="0"/>
                                    </a:rPr>
                                    <m:t>2</m:t>
                                  </m:r>
                                </m:sub>
                              </m:sSub>
                            </m:den>
                          </m:f>
                        </m:e>
                      </m:func>
                    </m:oMath>
                  </m:oMathPara>
                </a14:m>
                <a:endParaRPr lang="en-GB" dirty="0"/>
              </a:p>
              <a:p>
                <a:endParaRPr lang="en-GB" dirty="0"/>
              </a:p>
              <a:p>
                <a:pPr>
                  <a:lnSpc>
                    <a:spcPct val="150000"/>
                  </a:lnSpc>
                </a:pPr>
                <a:r>
                  <a:rPr lang="en-GB" sz="2400" dirty="0">
                    <a:solidFill>
                      <a:srgbClr val="FF0000"/>
                    </a:solidFill>
                  </a:rPr>
                  <a:t>Note: </a:t>
                </a:r>
              </a:p>
              <a:p>
                <a:pPr>
                  <a:lnSpc>
                    <a:spcPct val="150000"/>
                  </a:lnSpc>
                </a:pPr>
                <a:endParaRPr lang="en-GB" sz="2400" dirty="0"/>
              </a:p>
              <a:p>
                <a:pPr>
                  <a:lnSpc>
                    <a:spcPct val="150000"/>
                  </a:lnSpc>
                </a:pPr>
                <a:r>
                  <a:rPr lang="en-GB" sz="2400" dirty="0"/>
                  <a:t>For solid and liquid materials the change in the pressure is very small and can be neglected. Except for </a:t>
                </a:r>
                <a:r>
                  <a:rPr lang="en-GB" sz="2400" dirty="0">
                    <a:solidFill>
                      <a:schemeClr val="accent1"/>
                    </a:solidFill>
                  </a:rPr>
                  <a:t>geophysical</a:t>
                </a:r>
                <a:r>
                  <a:rPr lang="en-GB" sz="2400" dirty="0"/>
                  <a:t> studies where the pressure of Earth’s interior is very huge and can’t be neglected !</a:t>
                </a:r>
              </a:p>
              <a:p>
                <a:endParaRPr lang="en-GB" dirty="0"/>
              </a:p>
              <a:p>
                <a:endParaRPr lang="en-GB" dirty="0"/>
              </a:p>
            </p:txBody>
          </p:sp>
        </mc:Choice>
        <mc:Fallback xmlns="">
          <p:sp>
            <p:nvSpPr>
              <p:cNvPr id="2" name="TextBox 1">
                <a:extLst>
                  <a:ext uri="{FF2B5EF4-FFF2-40B4-BE49-F238E27FC236}">
                    <a16:creationId xmlns:a16="http://schemas.microsoft.com/office/drawing/2014/main" id="{E21AF419-7DBB-4E72-A899-ABA5183E1924}"/>
                  </a:ext>
                </a:extLst>
              </p:cNvPr>
              <p:cNvSpPr txBox="1">
                <a:spLocks noRot="1" noChangeAspect="1" noMove="1" noResize="1" noEditPoints="1" noAdjustHandles="1" noChangeArrowheads="1" noChangeShapeType="1" noTextEdit="1"/>
              </p:cNvSpPr>
              <p:nvPr/>
            </p:nvSpPr>
            <p:spPr>
              <a:xfrm>
                <a:off x="889233" y="427839"/>
                <a:ext cx="9538283" cy="6367705"/>
              </a:xfrm>
              <a:prstGeom prst="rect">
                <a:avLst/>
              </a:prstGeom>
              <a:blipFill>
                <a:blip r:embed="rId2"/>
                <a:stretch>
                  <a:fillRect l="-1022" t="-766"/>
                </a:stretch>
              </a:blipFill>
            </p:spPr>
            <p:txBody>
              <a:bodyPr/>
              <a:lstStyle/>
              <a:p>
                <a:r>
                  <a:rPr lang="en-GB">
                    <a:noFill/>
                  </a:rPr>
                  <a:t> </a:t>
                </a:r>
              </a:p>
            </p:txBody>
          </p:sp>
        </mc:Fallback>
      </mc:AlternateContent>
    </p:spTree>
    <p:extLst>
      <p:ext uri="{BB962C8B-B14F-4D97-AF65-F5344CB8AC3E}">
        <p14:creationId xmlns:p14="http://schemas.microsoft.com/office/powerpoint/2010/main" val="3004132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E2F68-D7E9-4466-9499-505A7449E725}"/>
              </a:ext>
            </a:extLst>
          </p:cNvPr>
          <p:cNvSpPr/>
          <p:nvPr/>
        </p:nvSpPr>
        <p:spPr>
          <a:xfrm>
            <a:off x="562598" y="484357"/>
            <a:ext cx="11066804" cy="4555093"/>
          </a:xfrm>
          <a:prstGeom prst="rect">
            <a:avLst/>
          </a:prstGeom>
        </p:spPr>
        <p:txBody>
          <a:bodyPr wrap="square">
            <a:spAutoFit/>
          </a:bodyPr>
          <a:lstStyle/>
          <a:p>
            <a:r>
              <a:rPr lang="en-GB" sz="2800" dirty="0">
                <a:solidFill>
                  <a:srgbClr val="FF0000"/>
                </a:solidFill>
              </a:rPr>
              <a:t>Examples</a:t>
            </a:r>
          </a:p>
          <a:p>
            <a:endParaRPr lang="en-GB" sz="2800" dirty="0">
              <a:solidFill>
                <a:srgbClr val="FF0000"/>
              </a:solidFill>
            </a:endParaRPr>
          </a:p>
          <a:p>
            <a:pPr>
              <a:lnSpc>
                <a:spcPct val="150000"/>
              </a:lnSpc>
            </a:pPr>
            <a:r>
              <a:rPr lang="en-GB" sz="2400" dirty="0"/>
              <a:t>4- For the reaction at 298 K:      </a:t>
            </a:r>
            <a:r>
              <a:rPr lang="en-GB" sz="2400" dirty="0">
                <a:solidFill>
                  <a:srgbClr val="FF0000"/>
                </a:solidFill>
              </a:rPr>
              <a:t>2A + B </a:t>
            </a:r>
            <a:r>
              <a:rPr lang="en-US" sz="2400" dirty="0">
                <a:solidFill>
                  <a:srgbClr val="FF0000"/>
                </a:solidFill>
                <a:sym typeface="Symbol" panose="05050102010706020507" pitchFamily="18" charset="2"/>
              </a:rPr>
              <a:t> C</a:t>
            </a:r>
          </a:p>
          <a:p>
            <a:pPr>
              <a:lnSpc>
                <a:spcPct val="150000"/>
              </a:lnSpc>
            </a:pPr>
            <a:r>
              <a:rPr lang="en-US" sz="2400" dirty="0">
                <a:sym typeface="Symbol" panose="05050102010706020507" pitchFamily="18" charset="2"/>
              </a:rPr>
              <a:t>∆H = 400 kJ mol</a:t>
            </a:r>
            <a:r>
              <a:rPr lang="en-US" sz="2400" baseline="30000" dirty="0">
                <a:sym typeface="Symbol" panose="05050102010706020507" pitchFamily="18" charset="2"/>
              </a:rPr>
              <a:t>-1</a:t>
            </a:r>
            <a:r>
              <a:rPr lang="en-US" sz="2400" dirty="0">
                <a:sym typeface="Symbol" panose="05050102010706020507" pitchFamily="18" charset="2"/>
              </a:rPr>
              <a:t> and ∆S = 0.2 kJ K</a:t>
            </a:r>
            <a:r>
              <a:rPr lang="en-US" sz="2400" baseline="30000" dirty="0">
                <a:sym typeface="Symbol" panose="05050102010706020507" pitchFamily="18" charset="2"/>
              </a:rPr>
              <a:t>-1</a:t>
            </a:r>
            <a:r>
              <a:rPr lang="en-US" sz="2400" dirty="0">
                <a:sym typeface="Symbol" panose="05050102010706020507" pitchFamily="18" charset="2"/>
              </a:rPr>
              <a:t> mol</a:t>
            </a:r>
            <a:r>
              <a:rPr lang="en-US" sz="2400" baseline="30000" dirty="0">
                <a:sym typeface="Symbol" panose="05050102010706020507" pitchFamily="18" charset="2"/>
              </a:rPr>
              <a:t>-1</a:t>
            </a:r>
          </a:p>
          <a:p>
            <a:pPr>
              <a:lnSpc>
                <a:spcPct val="150000"/>
              </a:lnSpc>
            </a:pPr>
            <a:r>
              <a:rPr lang="en-US" sz="2400" dirty="0">
                <a:sym typeface="Symbol" panose="05050102010706020507" pitchFamily="18" charset="2"/>
              </a:rPr>
              <a:t>At what temperature will the reaction become spontaneous considering ∆H and ∆S to be constant over the temperature range?  (</a:t>
            </a:r>
            <a:r>
              <a:rPr lang="en-US" sz="2400" dirty="0">
                <a:solidFill>
                  <a:srgbClr val="0070C0"/>
                </a:solidFill>
                <a:sym typeface="Symbol" panose="05050102010706020507" pitchFamily="18" charset="2"/>
              </a:rPr>
              <a:t>note ∆G = 0 at equilibrium</a:t>
            </a:r>
            <a:r>
              <a:rPr lang="en-US" sz="2400" dirty="0">
                <a:sym typeface="Symbol" panose="05050102010706020507" pitchFamily="18" charset="2"/>
              </a:rPr>
              <a:t>)</a:t>
            </a:r>
          </a:p>
          <a:p>
            <a:endParaRPr lang="en-US" sz="2400" dirty="0">
              <a:sym typeface="Symbol" panose="05050102010706020507" pitchFamily="18" charset="2"/>
            </a:endParaRPr>
          </a:p>
          <a:p>
            <a:endParaRPr lang="en-US" sz="2400" dirty="0">
              <a:sym typeface="Symbol" panose="05050102010706020507" pitchFamily="18" charset="2"/>
            </a:endParaRPr>
          </a:p>
          <a:p>
            <a:r>
              <a:rPr lang="en-US" sz="2400" dirty="0">
                <a:sym typeface="Symbol" panose="05050102010706020507" pitchFamily="18" charset="2"/>
              </a:rPr>
              <a:t>  </a:t>
            </a:r>
          </a:p>
          <a:p>
            <a:endParaRPr lang="en-GB" dirty="0">
              <a:solidFill>
                <a:srgbClr val="FF0000"/>
              </a:solidFill>
            </a:endParaRPr>
          </a:p>
        </p:txBody>
      </p:sp>
    </p:spTree>
    <p:extLst>
      <p:ext uri="{BB962C8B-B14F-4D97-AF65-F5344CB8AC3E}">
        <p14:creationId xmlns:p14="http://schemas.microsoft.com/office/powerpoint/2010/main" val="370512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6" y="427482"/>
            <a:ext cx="7767828" cy="6003036"/>
          </a:xfrm>
          <a:prstGeom prst="rect">
            <a:avLst/>
          </a:prstGeom>
        </p:spPr>
      </p:pic>
    </p:spTree>
    <p:extLst>
      <p:ext uri="{BB962C8B-B14F-4D97-AF65-F5344CB8AC3E}">
        <p14:creationId xmlns:p14="http://schemas.microsoft.com/office/powerpoint/2010/main" val="343720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903F4DC-E91C-4F55-8BDE-9E301404F3AE}"/>
                  </a:ext>
                </a:extLst>
              </p:cNvPr>
              <p:cNvSpPr txBox="1"/>
              <p:nvPr/>
            </p:nvSpPr>
            <p:spPr>
              <a:xfrm>
                <a:off x="813732" y="601838"/>
                <a:ext cx="10335237" cy="5190460"/>
              </a:xfrm>
              <a:prstGeom prst="rect">
                <a:avLst/>
              </a:prstGeom>
              <a:noFill/>
            </p:spPr>
            <p:txBody>
              <a:bodyPr wrap="square" rtlCol="0">
                <a:spAutoFit/>
              </a:bodyPr>
              <a:lstStyle/>
              <a:p>
                <a:pPr>
                  <a:lnSpc>
                    <a:spcPct val="150000"/>
                  </a:lnSpc>
                </a:pPr>
                <a:r>
                  <a:rPr lang="en-GB" sz="2400" dirty="0"/>
                  <a:t>5- Calculate the change in the molar Gibbs energy (in kJ mol</a:t>
                </a:r>
                <a:r>
                  <a:rPr lang="en-GB" sz="2400" baseline="30000" dirty="0"/>
                  <a:t>-1</a:t>
                </a:r>
                <a:r>
                  <a:rPr lang="en-GB" sz="2400" dirty="0"/>
                  <a:t>) of water vapour (treated as a perfect gas) when the pressure is increased isothermally from 1.0 bar to 2.0 bar at 298 K.</a:t>
                </a:r>
              </a:p>
              <a:p>
                <a:pPr>
                  <a:lnSpc>
                    <a:spcPct val="150000"/>
                  </a:lnSpc>
                </a:pPr>
                <a:endParaRPr lang="en-US" sz="2400" dirty="0"/>
              </a:p>
              <a:p>
                <a:pPr>
                  <a:lnSpc>
                    <a:spcPct val="150000"/>
                  </a:lnSpc>
                </a:pPr>
                <a:r>
                  <a:rPr lang="en-US" sz="2800" dirty="0">
                    <a:solidFill>
                      <a:srgbClr val="FF0000"/>
                    </a:solidFill>
                  </a:rPr>
                  <a:t>Solution</a:t>
                </a:r>
              </a:p>
              <a:p>
                <a:pPr>
                  <a:lnSpc>
                    <a:spcPct val="150000"/>
                  </a:lnSpc>
                </a:pPr>
                <a:endParaRPr lang="en-US" sz="2400" dirty="0"/>
              </a:p>
              <a:p>
                <a:pPr>
                  <a:lnSpc>
                    <a:spcPct val="150000"/>
                  </a:lnSpc>
                </a:pPr>
                <a14:m>
                  <m:oMathPara xmlns:m="http://schemas.openxmlformats.org/officeDocument/2006/math">
                    <m:oMathParaPr>
                      <m:jc m:val="left"/>
                    </m:oMathParaPr>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𝐺</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𝑛𝑅𝑇</m:t>
                      </m:r>
                      <m:func>
                        <m:func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uncPr>
                        <m:fName>
                          <m:r>
                            <m:rPr>
                              <m:sty m:val="p"/>
                            </m:rPr>
                            <a:rPr lang="en-US" sz="240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ln</m:t>
                          </m:r>
                        </m:fName>
                        <m:e>
                          <m:f>
                            <m:f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Pr>
                            <m:num>
                              <m:sSub>
                                <m:sSub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b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𝑃</m:t>
                                  </m:r>
                                </m:e>
                                <m:sub>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m:t>
                                  </m:r>
                                </m:sub>
                              </m:sSub>
                            </m:num>
                            <m:den>
                              <m:sSub>
                                <m:sSub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b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𝑃</m:t>
                                  </m:r>
                                </m:e>
                                <m:sub>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m:t>
                                  </m:r>
                                </m:sub>
                              </m:sSub>
                            </m:den>
                          </m:f>
                        </m:e>
                      </m:func>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=1×8.314×298×</m:t>
                      </m:r>
                      <m:func>
                        <m:funcPr>
                          <m:ctrlP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uncPr>
                        <m:fName>
                          <m:r>
                            <m:rPr>
                              <m:sty m:val="p"/>
                            </m:rPr>
                            <a:rPr lang="en-US" sz="2400" b="0" i="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ln</m:t>
                          </m:r>
                        </m:fName>
                        <m:e>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m:t>
                          </m:r>
                        </m:e>
                      </m:func>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=1717 </m:t>
                      </m:r>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𝐽</m:t>
                      </m:r>
                      <m:sSup>
                        <m:sSupPr>
                          <m:ctrlP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pPr>
                        <m:e>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𝑚𝑜𝑙</m:t>
                          </m:r>
                        </m:e>
                        <m:sup>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m:t>
                          </m:r>
                        </m:sup>
                      </m:sSup>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=1.7 </m:t>
                      </m:r>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𝑘𝐽</m:t>
                      </m:r>
                      <m:sSup>
                        <m:sSupPr>
                          <m:ctrlP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pPr>
                        <m:e>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𝑚𝑜𝑙</m:t>
                          </m:r>
                        </m:e>
                        <m:sup>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m:t>
                          </m:r>
                        </m:sup>
                      </m:sSup>
                    </m:oMath>
                  </m:oMathPara>
                </a14:m>
                <a:endParaRPr lang="en-GB" sz="2400" dirty="0"/>
              </a:p>
              <a:p>
                <a:pPr>
                  <a:lnSpc>
                    <a:spcPct val="150000"/>
                  </a:lnSpc>
                </a:pPr>
                <a:endParaRPr lang="en-GB" sz="2400" dirty="0"/>
              </a:p>
            </p:txBody>
          </p:sp>
        </mc:Choice>
        <mc:Fallback xmlns="">
          <p:sp>
            <p:nvSpPr>
              <p:cNvPr id="2" name="TextBox 1">
                <a:extLst>
                  <a:ext uri="{FF2B5EF4-FFF2-40B4-BE49-F238E27FC236}">
                    <a16:creationId xmlns="" xmlns:a16="http://schemas.microsoft.com/office/drawing/2014/main" xmlns:a14="http://schemas.microsoft.com/office/drawing/2010/main" id="{3903F4DC-E91C-4F55-8BDE-9E301404F3AE}"/>
                  </a:ext>
                </a:extLst>
              </p:cNvPr>
              <p:cNvSpPr txBox="1">
                <a:spLocks noRot="1" noChangeAspect="1" noMove="1" noResize="1" noEditPoints="1" noAdjustHandles="1" noChangeArrowheads="1" noChangeShapeType="1" noTextEdit="1"/>
              </p:cNvSpPr>
              <p:nvPr/>
            </p:nvSpPr>
            <p:spPr>
              <a:xfrm>
                <a:off x="813732" y="601838"/>
                <a:ext cx="10335237" cy="5190460"/>
              </a:xfrm>
              <a:prstGeom prst="rect">
                <a:avLst/>
              </a:prstGeom>
              <a:blipFill rotWithShape="0">
                <a:blip r:embed="rId2"/>
                <a:stretch>
                  <a:fillRect l="-1179"/>
                </a:stretch>
              </a:blipFill>
            </p:spPr>
            <p:txBody>
              <a:bodyPr/>
              <a:lstStyle/>
              <a:p>
                <a:r>
                  <a:rPr lang="en-GB">
                    <a:noFill/>
                  </a:rPr>
                  <a:t> </a:t>
                </a:r>
              </a:p>
            </p:txBody>
          </p:sp>
        </mc:Fallback>
      </mc:AlternateContent>
    </p:spTree>
    <p:extLst>
      <p:ext uri="{BB962C8B-B14F-4D97-AF65-F5344CB8AC3E}">
        <p14:creationId xmlns:p14="http://schemas.microsoft.com/office/powerpoint/2010/main" val="112170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51337" y="628444"/>
                <a:ext cx="10421007" cy="5194114"/>
              </a:xfrm>
              <a:prstGeom prst="rect">
                <a:avLst/>
              </a:prstGeom>
            </p:spPr>
            <p:txBody>
              <a:bodyPr wrap="square">
                <a:spAutoFit/>
              </a:bodyPr>
              <a:lstStyle/>
              <a:p>
                <a:pPr lvl="0">
                  <a:lnSpc>
                    <a:spcPct val="150000"/>
                  </a:lnSpc>
                </a:pPr>
                <a:r>
                  <a:rPr lang="en-GB" sz="2400" dirty="0">
                    <a:solidFill>
                      <a:prstClr val="black"/>
                    </a:solidFill>
                  </a:rPr>
                  <a:t>6- Suppose that 2.5 </a:t>
                </a:r>
                <a:r>
                  <a:rPr lang="en-GB" sz="2400" dirty="0" err="1">
                    <a:solidFill>
                      <a:prstClr val="black"/>
                    </a:solidFill>
                  </a:rPr>
                  <a:t>mmol</a:t>
                </a:r>
                <a:r>
                  <a:rPr lang="en-GB" sz="2400" dirty="0">
                    <a:solidFill>
                      <a:prstClr val="black"/>
                    </a:solidFill>
                  </a:rPr>
                  <a:t> </a:t>
                </a:r>
                <a:r>
                  <a:rPr lang="en-GB" sz="2400" dirty="0" err="1">
                    <a:solidFill>
                      <a:prstClr val="black"/>
                    </a:solidFill>
                  </a:rPr>
                  <a:t>Ar</a:t>
                </a:r>
                <a:r>
                  <a:rPr lang="en-GB" sz="2400" dirty="0">
                    <a:solidFill>
                      <a:prstClr val="black"/>
                    </a:solidFill>
                  </a:rPr>
                  <a:t> (g) occupies 72 dm</a:t>
                </a:r>
                <a:r>
                  <a:rPr lang="en-GB" sz="2400" baseline="30000" dirty="0">
                    <a:solidFill>
                      <a:prstClr val="black"/>
                    </a:solidFill>
                  </a:rPr>
                  <a:t>3</a:t>
                </a:r>
                <a:r>
                  <a:rPr lang="en-GB" sz="2400" dirty="0">
                    <a:solidFill>
                      <a:prstClr val="black"/>
                    </a:solidFill>
                  </a:rPr>
                  <a:t> at 298 K and expand to 100 dm</a:t>
                </a:r>
                <a:r>
                  <a:rPr lang="en-GB" sz="2400" baseline="30000" dirty="0">
                    <a:solidFill>
                      <a:prstClr val="black"/>
                    </a:solidFill>
                  </a:rPr>
                  <a:t>3</a:t>
                </a:r>
                <a:r>
                  <a:rPr lang="en-GB" sz="2400" dirty="0">
                    <a:solidFill>
                      <a:prstClr val="black"/>
                    </a:solidFill>
                  </a:rPr>
                  <a:t>. Calculate ∆G for the process. </a:t>
                </a:r>
              </a:p>
              <a:p>
                <a:pPr lvl="0">
                  <a:lnSpc>
                    <a:spcPct val="150000"/>
                  </a:lnSpc>
                </a:pPr>
                <a:endParaRPr lang="en-US" sz="2400" dirty="0">
                  <a:solidFill>
                    <a:prstClr val="black"/>
                  </a:solidFill>
                </a:endParaRPr>
              </a:p>
              <a:p>
                <a:pPr lvl="0">
                  <a:lnSpc>
                    <a:spcPct val="150000"/>
                  </a:lnSpc>
                </a:pPr>
                <a:r>
                  <a:rPr lang="en-US" sz="2800" dirty="0">
                    <a:solidFill>
                      <a:srgbClr val="FF0000"/>
                    </a:solidFill>
                  </a:rPr>
                  <a:t>Solution</a:t>
                </a:r>
              </a:p>
              <a:p>
                <a:pPr lvl="0">
                  <a:lnSpc>
                    <a:spcPct val="150000"/>
                  </a:lnSpc>
                </a:pPr>
                <a:endParaRPr lang="en-US" sz="2400" dirty="0">
                  <a:solidFill>
                    <a:prstClr val="black"/>
                  </a:solidFill>
                </a:endParaRPr>
              </a:p>
              <a:p>
                <a:pPr lvl="0">
                  <a:lnSpc>
                    <a:spcPct val="150000"/>
                  </a:lnSpc>
                </a:pPr>
                <a:r>
                  <a:rPr lang="en-US" sz="2400" dirty="0">
                    <a:solidFill>
                      <a:prstClr val="black"/>
                    </a:solidFill>
                  </a:rPr>
                  <a:t>n = 2.5 </a:t>
                </a:r>
                <a:r>
                  <a:rPr lang="en-US" sz="2400" dirty="0" err="1">
                    <a:solidFill>
                      <a:prstClr val="black"/>
                    </a:solidFill>
                  </a:rPr>
                  <a:t>mmol</a:t>
                </a:r>
                <a:r>
                  <a:rPr lang="en-US" sz="2400" dirty="0">
                    <a:solidFill>
                      <a:prstClr val="black"/>
                    </a:solidFill>
                  </a:rPr>
                  <a:t> = 2.5 × 10</a:t>
                </a:r>
                <a:r>
                  <a:rPr lang="en-US" sz="2400" baseline="30000" dirty="0">
                    <a:solidFill>
                      <a:prstClr val="black"/>
                    </a:solidFill>
                  </a:rPr>
                  <a:t>-3</a:t>
                </a:r>
                <a:r>
                  <a:rPr lang="en-US" sz="2400" dirty="0">
                    <a:solidFill>
                      <a:prstClr val="black"/>
                    </a:solidFill>
                  </a:rPr>
                  <a:t> </a:t>
                </a:r>
                <a:r>
                  <a:rPr lang="en-US" sz="2400" dirty="0" err="1">
                    <a:solidFill>
                      <a:prstClr val="black"/>
                    </a:solidFill>
                  </a:rPr>
                  <a:t>mol</a:t>
                </a:r>
                <a:endParaRPr lang="en-US" sz="2400" dirty="0">
                  <a:solidFill>
                    <a:prstClr val="black"/>
                  </a:solidFill>
                </a:endParaRPr>
              </a:p>
              <a:p>
                <a:pPr lvl="0">
                  <a:lnSpc>
                    <a:spcPct val="150000"/>
                  </a:lnSpc>
                </a:pPr>
                <a14:m>
                  <m:oMathPara xmlns:m="http://schemas.openxmlformats.org/officeDocument/2006/math">
                    <m:oMathParaPr>
                      <m:jc m:val="left"/>
                    </m:oMathParaPr>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𝐺</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𝑛𝑅𝑇</m:t>
                      </m:r>
                      <m:func>
                        <m:func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uncPr>
                        <m:fName>
                          <m:r>
                            <m:rPr>
                              <m:sty m:val="p"/>
                            </m:rPr>
                            <a:rPr lang="en-US" sz="240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ln</m:t>
                          </m:r>
                        </m:fName>
                        <m:e>
                          <m:f>
                            <m:f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Pr>
                            <m:num>
                              <m:sSub>
                                <m:sSub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bPr>
                                <m:e>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𝑉</m:t>
                                  </m:r>
                                </m:e>
                                <m:sub>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m:t>
                                  </m:r>
                                </m:sub>
                              </m:sSub>
                            </m:num>
                            <m:den>
                              <m:sSub>
                                <m:sSubPr>
                                  <m:ctrlPr>
                                    <a:rPr lang="en-US" sz="24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bPr>
                                <m:e>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𝑉</m:t>
                                  </m:r>
                                </m:e>
                                <m:sub>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m:t>
                                  </m:r>
                                </m:sub>
                              </m:sSub>
                            </m:den>
                          </m:f>
                        </m:e>
                      </m:func>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=2.5×</m:t>
                      </m:r>
                      <m:sSup>
                        <m:sSupPr>
                          <m:ctrlP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sSupPr>
                        <m:e>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10</m:t>
                          </m:r>
                        </m:e>
                        <m:sup>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−3</m:t>
                          </m:r>
                        </m:sup>
                      </m:sSup>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×8.314×298×</m:t>
                      </m:r>
                      <m:func>
                        <m:funcPr>
                          <m:ctrlP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uncPr>
                        <m:fName>
                          <m:r>
                            <m:rPr>
                              <m:sty m:val="p"/>
                            </m:rPr>
                            <a:rPr lang="en-US" sz="2400" b="0" i="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ln</m:t>
                          </m:r>
                        </m:fName>
                        <m:e>
                          <m:f>
                            <m:fPr>
                              <m:ctrlP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ctrlPr>
                            </m:fPr>
                            <m:num>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72</m:t>
                              </m:r>
                            </m:num>
                            <m:den>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100</m:t>
                              </m:r>
                            </m:den>
                          </m:f>
                        </m:e>
                      </m:func>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=−2.03 </m:t>
                      </m:r>
                      <m:r>
                        <a:rPr lang="en-US" sz="24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𝐽</m:t>
                      </m:r>
                    </m:oMath>
                  </m:oMathPara>
                </a14:m>
                <a:endParaRPr lang="en-US" sz="2400" dirty="0">
                  <a:solidFill>
                    <a:prstClr val="black"/>
                  </a:solidFill>
                </a:endParaRPr>
              </a:p>
              <a:p>
                <a:pPr lvl="0">
                  <a:lnSpc>
                    <a:spcPct val="150000"/>
                  </a:lnSpc>
                </a:pPr>
                <a:endParaRPr lang="en-GB" sz="2400"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851337" y="628444"/>
                <a:ext cx="10421007" cy="5194114"/>
              </a:xfrm>
              <a:prstGeom prst="rect">
                <a:avLst/>
              </a:prstGeom>
              <a:blipFill rotWithShape="0">
                <a:blip r:embed="rId2"/>
                <a:stretch>
                  <a:fillRect l="-1229" r="-351"/>
                </a:stretch>
              </a:blipFill>
            </p:spPr>
            <p:txBody>
              <a:bodyPr/>
              <a:lstStyle/>
              <a:p>
                <a:r>
                  <a:rPr lang="en-GB">
                    <a:noFill/>
                  </a:rPr>
                  <a:t> </a:t>
                </a:r>
              </a:p>
            </p:txBody>
          </p:sp>
        </mc:Fallback>
      </mc:AlternateContent>
    </p:spTree>
    <p:extLst>
      <p:ext uri="{BB962C8B-B14F-4D97-AF65-F5344CB8AC3E}">
        <p14:creationId xmlns:p14="http://schemas.microsoft.com/office/powerpoint/2010/main" val="155984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46AA7A6-F9D1-49AB-96DF-AF31B044E722}"/>
                  </a:ext>
                </a:extLst>
              </p:cNvPr>
              <p:cNvSpPr txBox="1"/>
              <p:nvPr/>
            </p:nvSpPr>
            <p:spPr>
              <a:xfrm>
                <a:off x="528506" y="578841"/>
                <a:ext cx="10880522" cy="5957785"/>
              </a:xfrm>
              <a:prstGeom prst="rect">
                <a:avLst/>
              </a:prstGeom>
              <a:noFill/>
            </p:spPr>
            <p:txBody>
              <a:bodyPr wrap="square" rtlCol="0">
                <a:spAutoFit/>
              </a:bodyPr>
              <a:lstStyle/>
              <a:p>
                <a:r>
                  <a:rPr lang="en-GB" sz="2400" b="1" dirty="0">
                    <a:solidFill>
                      <a:srgbClr val="0070C0"/>
                    </a:solidFill>
                  </a:rPr>
                  <a:t>2- The Gibbs energy depend on the temperature at constant pressure:</a:t>
                </a:r>
              </a:p>
              <a:p>
                <a:endParaRPr lang="en-GB" dirty="0"/>
              </a:p>
              <a:p>
                <a:r>
                  <a:rPr lang="en-GB" sz="2400" dirty="0" err="1"/>
                  <a:t>dG</a:t>
                </a:r>
                <a:r>
                  <a:rPr lang="en-GB" sz="2400" dirty="0"/>
                  <a:t> = -</a:t>
                </a:r>
                <a:r>
                  <a:rPr lang="en-GB" sz="2400" dirty="0" err="1"/>
                  <a:t>SdT</a:t>
                </a:r>
                <a:r>
                  <a:rPr lang="en-GB" sz="2400" dirty="0"/>
                  <a:t> + </a:t>
                </a:r>
                <a:r>
                  <a:rPr lang="en-GB" sz="2400" dirty="0" err="1"/>
                  <a:t>VdP</a:t>
                </a:r>
                <a:r>
                  <a:rPr lang="en-GB" sz="2400" dirty="0"/>
                  <a:t>  at constant pressure </a:t>
                </a:r>
                <a:r>
                  <a:rPr lang="en-GB" sz="2400" dirty="0" err="1"/>
                  <a:t>dP</a:t>
                </a:r>
                <a:r>
                  <a:rPr lang="en-GB" sz="2400" dirty="0"/>
                  <a:t> = 0</a:t>
                </a:r>
              </a:p>
              <a:p>
                <a:r>
                  <a:rPr lang="en-GB" sz="2400" dirty="0" err="1"/>
                  <a:t>dG</a:t>
                </a:r>
                <a:r>
                  <a:rPr lang="en-GB" sz="2400" dirty="0"/>
                  <a:t> = -</a:t>
                </a:r>
                <a:r>
                  <a:rPr lang="en-GB" sz="2400" dirty="0" err="1"/>
                  <a:t>SdT</a:t>
                </a:r>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smtClean="0">
                                  <a:latin typeface="Cambria Math" panose="02040503050406030204" pitchFamily="18" charset="0"/>
                                </a:rPr>
                              </m:ctrlPr>
                            </m:dPr>
                            <m:e>
                              <m:f>
                                <m:fPr>
                                  <m:ctrlPr>
                                    <a:rPr lang="en-GB" sz="2400" i="1" smtClean="0">
                                      <a:latin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𝐺</m:t>
                                  </m:r>
                                </m:num>
                                <m:den>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𝑇</m:t>
                                  </m:r>
                                </m:den>
                              </m:f>
                            </m:e>
                          </m:d>
                        </m:e>
                        <m:sub>
                          <m:r>
                            <a:rPr lang="en-GB" sz="2400" b="0" i="1" smtClean="0">
                              <a:latin typeface="Cambria Math" panose="02040503050406030204" pitchFamily="18" charset="0"/>
                            </a:rPr>
                            <m:t>𝑃</m:t>
                          </m:r>
                        </m:sub>
                      </m:sSub>
                      <m:r>
                        <a:rPr lang="en-GB" sz="2400" b="0" i="1" smtClean="0">
                          <a:latin typeface="Cambria Math" panose="02040503050406030204" pitchFamily="18" charset="0"/>
                        </a:rPr>
                        <m:t>=−</m:t>
                      </m:r>
                      <m:r>
                        <a:rPr lang="en-GB" sz="2400" b="0" i="1" smtClean="0">
                          <a:latin typeface="Cambria Math" panose="02040503050406030204" pitchFamily="18" charset="0"/>
                        </a:rPr>
                        <m:t>𝑆</m:t>
                      </m:r>
                    </m:oMath>
                  </m:oMathPara>
                </a14:m>
                <a:endParaRPr lang="en-GB" sz="2400" b="0" dirty="0"/>
              </a:p>
              <a:p>
                <a:endParaRPr lang="en-GB" sz="2400" b="0" dirty="0"/>
              </a:p>
              <a:p>
                <a:r>
                  <a:rPr lang="en-GB" sz="2400" dirty="0"/>
                  <a:t>Substituting this result for –S into the equation : G = H –TS</a:t>
                </a:r>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𝐺</m:t>
                      </m:r>
                      <m:r>
                        <a:rPr lang="en-GB" sz="2400" b="0" i="1" smtClean="0">
                          <a:latin typeface="Cambria Math" panose="02040503050406030204" pitchFamily="18" charset="0"/>
                        </a:rPr>
                        <m:t>=</m:t>
                      </m:r>
                      <m:r>
                        <a:rPr lang="en-GB" sz="2400" b="0" i="1" smtClean="0">
                          <a:latin typeface="Cambria Math" panose="02040503050406030204" pitchFamily="18" charset="0"/>
                        </a:rPr>
                        <m:t>𝐻</m:t>
                      </m:r>
                      <m:r>
                        <a:rPr lang="en-GB" sz="2400" b="0" i="1" smtClean="0">
                          <a:latin typeface="Cambria Math" panose="02040503050406030204" pitchFamily="18" charset="0"/>
                        </a:rPr>
                        <m:t>+</m:t>
                      </m:r>
                      <m:r>
                        <a:rPr lang="en-GB" sz="2400" b="0" i="1" smtClean="0">
                          <a:latin typeface="Cambria Math" panose="02040503050406030204" pitchFamily="18" charset="0"/>
                        </a:rPr>
                        <m:t>𝑇</m:t>
                      </m:r>
                      <m:sSub>
                        <m:sSubPr>
                          <m:ctrlPr>
                            <a:rPr lang="en-GB" sz="2400" b="0" i="1" smtClean="0">
                              <a:latin typeface="Cambria Math" panose="02040503050406030204" pitchFamily="18" charset="0"/>
                            </a:rPr>
                          </m:ctrlPr>
                        </m:sSubPr>
                        <m:e>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𝐺</m:t>
                                  </m:r>
                                </m:num>
                                <m:den>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𝑇</m:t>
                                  </m:r>
                                </m:den>
                              </m:f>
                            </m:e>
                          </m:d>
                        </m:e>
                        <m:sub>
                          <m:r>
                            <a:rPr lang="en-GB" sz="2400" b="0" i="1" smtClean="0">
                              <a:latin typeface="Cambria Math" panose="02040503050406030204" pitchFamily="18" charset="0"/>
                            </a:rPr>
                            <m:t>𝑃</m:t>
                          </m:r>
                        </m:sub>
                      </m:sSub>
                    </m:oMath>
                  </m:oMathPara>
                </a14:m>
                <a:endParaRPr lang="en-GB" sz="2400" b="0" dirty="0"/>
              </a:p>
              <a:p>
                <a:r>
                  <a:rPr lang="en-GB" sz="2400" dirty="0"/>
                  <a:t>Dividing both sides of previous equation by T leading to:</a:t>
                </a:r>
              </a:p>
              <a:p>
                <a:endParaRPr lang="en-GB" sz="2400" dirty="0"/>
              </a:p>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𝐺</m:t>
                          </m:r>
                        </m:num>
                        <m:den>
                          <m:r>
                            <a:rPr lang="en-GB" sz="2400" b="0" i="1" smtClean="0">
                              <a:latin typeface="Cambria Math" panose="02040503050406030204" pitchFamily="18" charset="0"/>
                            </a:rPr>
                            <m:t>𝑇</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𝐻</m:t>
                          </m:r>
                        </m:num>
                        <m:den>
                          <m:r>
                            <a:rPr lang="en-GB" sz="2400" b="0" i="1" smtClean="0">
                              <a:latin typeface="Cambria Math" panose="02040503050406030204" pitchFamily="18" charset="0"/>
                            </a:rPr>
                            <m:t>𝑇</m:t>
                          </m:r>
                        </m:den>
                      </m:f>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𝐺</m:t>
                                  </m:r>
                                </m:num>
                                <m:den>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𝑇</m:t>
                                  </m:r>
                                </m:den>
                              </m:f>
                            </m:e>
                          </m:d>
                        </m:e>
                        <m:sub>
                          <m:r>
                            <a:rPr lang="en-GB" sz="2400" b="0" i="1" smtClean="0">
                              <a:latin typeface="Cambria Math" panose="02040503050406030204" pitchFamily="18" charset="0"/>
                            </a:rPr>
                            <m:t>𝑃</m:t>
                          </m:r>
                        </m:sub>
                      </m:sSub>
                    </m:oMath>
                  </m:oMathPara>
                </a14:m>
                <a:endParaRPr lang="en-GB" sz="2400" b="0" dirty="0"/>
              </a:p>
            </p:txBody>
          </p:sp>
        </mc:Choice>
        <mc:Fallback xmlns="">
          <p:sp>
            <p:nvSpPr>
              <p:cNvPr id="2" name="TextBox 1">
                <a:extLst>
                  <a:ext uri="{FF2B5EF4-FFF2-40B4-BE49-F238E27FC236}">
                    <a16:creationId xmlns:a16="http://schemas.microsoft.com/office/drawing/2014/main" id="{846AA7A6-F9D1-49AB-96DF-AF31B044E722}"/>
                  </a:ext>
                </a:extLst>
              </p:cNvPr>
              <p:cNvSpPr txBox="1">
                <a:spLocks noRot="1" noChangeAspect="1" noMove="1" noResize="1" noEditPoints="1" noAdjustHandles="1" noChangeArrowheads="1" noChangeShapeType="1" noTextEdit="1"/>
              </p:cNvSpPr>
              <p:nvPr/>
            </p:nvSpPr>
            <p:spPr>
              <a:xfrm>
                <a:off x="528506" y="578841"/>
                <a:ext cx="10880522" cy="5957785"/>
              </a:xfrm>
              <a:prstGeom prst="rect">
                <a:avLst/>
              </a:prstGeom>
              <a:blipFill>
                <a:blip r:embed="rId2"/>
                <a:stretch>
                  <a:fillRect l="-896" t="-819"/>
                </a:stretch>
              </a:blipFill>
            </p:spPr>
            <p:txBody>
              <a:bodyPr/>
              <a:lstStyle/>
              <a:p>
                <a:r>
                  <a:rPr lang="en-GB">
                    <a:noFill/>
                  </a:rPr>
                  <a:t> </a:t>
                </a:r>
              </a:p>
            </p:txBody>
          </p:sp>
        </mc:Fallback>
      </mc:AlternateContent>
    </p:spTree>
    <p:extLst>
      <p:ext uri="{BB962C8B-B14F-4D97-AF65-F5344CB8AC3E}">
        <p14:creationId xmlns:p14="http://schemas.microsoft.com/office/powerpoint/2010/main" val="61116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8312-67AC-437D-B3B9-8A35E07D1397}"/>
              </a:ext>
            </a:extLst>
          </p:cNvPr>
          <p:cNvSpPr>
            <a:spLocks noGrp="1"/>
          </p:cNvSpPr>
          <p:nvPr>
            <p:ph type="title"/>
          </p:nvPr>
        </p:nvSpPr>
        <p:spPr/>
        <p:txBody>
          <a:bodyPr/>
          <a:lstStyle/>
          <a:p>
            <a:r>
              <a:rPr lang="en-GB" dirty="0">
                <a:solidFill>
                  <a:srgbClr val="FF0000"/>
                </a:solidFill>
              </a:rPr>
              <a:t>Gibbs Free Energy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266445-BA84-43FE-B9D9-6396BBB1A360}"/>
                  </a:ext>
                </a:extLst>
              </p:cNvPr>
              <p:cNvSpPr>
                <a:spLocks noGrp="1"/>
              </p:cNvSpPr>
              <p:nvPr>
                <p:ph idx="1"/>
              </p:nvPr>
            </p:nvSpPr>
            <p:spPr>
              <a:xfrm>
                <a:off x="838200" y="1690688"/>
                <a:ext cx="10515600" cy="4351338"/>
              </a:xfrm>
            </p:spPr>
            <p:txBody>
              <a:bodyPr>
                <a:normAutofit fontScale="92500" lnSpcReduction="10000"/>
              </a:bodyPr>
              <a:lstStyle/>
              <a:p>
                <a:pPr>
                  <a:lnSpc>
                    <a:spcPct val="150000"/>
                  </a:lnSpc>
                </a:pPr>
                <a:r>
                  <a:rPr lang="en-GB" dirty="0"/>
                  <a:t>Gibbs free energy is a concept invented to create a thermodynamic relationship between enthalpy and entropy.</a:t>
                </a:r>
              </a:p>
              <a:p>
                <a:pPr>
                  <a:lnSpc>
                    <a:spcPct val="150000"/>
                  </a:lnSpc>
                </a:pPr>
                <a:r>
                  <a:rPr lang="en-GB" dirty="0"/>
                  <a:t>Gibbs free energy is       G = f(P,T)</a:t>
                </a:r>
              </a:p>
              <a:p>
                <a:pPr>
                  <a:lnSpc>
                    <a:spcPct val="150000"/>
                  </a:lnSpc>
                </a:pPr>
                <a:r>
                  <a:rPr lang="en-GB" dirty="0"/>
                  <a:t>From entropy:          </a:t>
                </a:r>
                <a:r>
                  <a:rPr lang="en-GB" dirty="0">
                    <a:solidFill>
                      <a:srgbClr val="0070C0"/>
                    </a:solidFill>
                  </a:rPr>
                  <a:t>∆</a:t>
                </a:r>
                <a:r>
                  <a:rPr lang="en-GB" dirty="0" err="1">
                    <a:solidFill>
                      <a:srgbClr val="0070C0"/>
                    </a:solidFill>
                  </a:rPr>
                  <a:t>S</a:t>
                </a:r>
                <a:r>
                  <a:rPr lang="en-GB" baseline="-25000" dirty="0" err="1">
                    <a:solidFill>
                      <a:srgbClr val="0070C0"/>
                    </a:solidFill>
                  </a:rPr>
                  <a:t>univ</a:t>
                </a:r>
                <a:r>
                  <a:rPr lang="en-GB" dirty="0">
                    <a:solidFill>
                      <a:srgbClr val="0070C0"/>
                    </a:solidFill>
                  </a:rPr>
                  <a:t>=∆</a:t>
                </a:r>
                <a:r>
                  <a:rPr lang="en-GB" dirty="0" err="1">
                    <a:solidFill>
                      <a:srgbClr val="0070C0"/>
                    </a:solidFill>
                  </a:rPr>
                  <a:t>S</a:t>
                </a:r>
                <a:r>
                  <a:rPr lang="en-GB" baseline="-25000" dirty="0" err="1">
                    <a:solidFill>
                      <a:srgbClr val="0070C0"/>
                    </a:solidFill>
                  </a:rPr>
                  <a:t>total</a:t>
                </a:r>
                <a:r>
                  <a:rPr lang="en-GB" dirty="0">
                    <a:solidFill>
                      <a:srgbClr val="0070C0"/>
                    </a:solidFill>
                  </a:rPr>
                  <a:t>= ∆</a:t>
                </a:r>
                <a:r>
                  <a:rPr lang="en-GB" dirty="0" err="1">
                    <a:solidFill>
                      <a:srgbClr val="0070C0"/>
                    </a:solidFill>
                  </a:rPr>
                  <a:t>S</a:t>
                </a:r>
                <a:r>
                  <a:rPr lang="en-GB" baseline="-25000" dirty="0" err="1">
                    <a:solidFill>
                      <a:srgbClr val="0070C0"/>
                    </a:solidFill>
                  </a:rPr>
                  <a:t>surr</a:t>
                </a:r>
                <a:r>
                  <a:rPr lang="en-GB" dirty="0">
                    <a:solidFill>
                      <a:srgbClr val="0070C0"/>
                    </a:solidFill>
                  </a:rPr>
                  <a:t>+ ∆</a:t>
                </a:r>
                <a:r>
                  <a:rPr lang="en-GB" dirty="0" err="1">
                    <a:solidFill>
                      <a:srgbClr val="0070C0"/>
                    </a:solidFill>
                  </a:rPr>
                  <a:t>S</a:t>
                </a:r>
                <a:r>
                  <a:rPr lang="en-GB" baseline="-25000" dirty="0" err="1">
                    <a:solidFill>
                      <a:srgbClr val="0070C0"/>
                    </a:solidFill>
                  </a:rPr>
                  <a:t>sys</a:t>
                </a:r>
                <a:r>
                  <a:rPr lang="en-GB" baseline="-25000" dirty="0">
                    <a:solidFill>
                      <a:srgbClr val="0070C0"/>
                    </a:solidFill>
                  </a:rPr>
                  <a:t> </a:t>
                </a:r>
                <a:r>
                  <a:rPr lang="en-GB" dirty="0">
                    <a:solidFill>
                      <a:srgbClr val="0070C0"/>
                    </a:solidFill>
                  </a:rPr>
                  <a:t> ……. </a:t>
                </a:r>
                <a:r>
                  <a:rPr lang="en-GB" dirty="0">
                    <a:solidFill>
                      <a:srgbClr val="FF0000"/>
                    </a:solidFill>
                  </a:rPr>
                  <a:t>(1)</a:t>
                </a:r>
                <a:endParaRPr lang="en-GB" baseline="-25000" dirty="0">
                  <a:solidFill>
                    <a:srgbClr val="FF0000"/>
                  </a:solidFill>
                </a:endParaRPr>
              </a:p>
              <a:p>
                <a:pPr>
                  <a:lnSpc>
                    <a:spcPct val="150000"/>
                  </a:lnSpc>
                </a:pPr>
                <a:r>
                  <a:rPr lang="en-GB" dirty="0"/>
                  <a:t>From enthalpy:        </a:t>
                </a:r>
                <a:r>
                  <a:rPr lang="en-GB" dirty="0">
                    <a:solidFill>
                      <a:srgbClr val="0070C0"/>
                    </a:solidFill>
                  </a:rPr>
                  <a:t>∆</a:t>
                </a:r>
                <a:r>
                  <a:rPr lang="en-GB" dirty="0" err="1">
                    <a:solidFill>
                      <a:srgbClr val="0070C0"/>
                    </a:solidFill>
                  </a:rPr>
                  <a:t>H</a:t>
                </a:r>
                <a:r>
                  <a:rPr lang="en-GB" baseline="-25000" dirty="0" err="1">
                    <a:solidFill>
                      <a:srgbClr val="0070C0"/>
                    </a:solidFill>
                  </a:rPr>
                  <a:t>surr</a:t>
                </a:r>
                <a:r>
                  <a:rPr lang="en-GB" dirty="0">
                    <a:solidFill>
                      <a:srgbClr val="0070C0"/>
                    </a:solidFill>
                  </a:rPr>
                  <a:t>= -∆</a:t>
                </a:r>
                <a:r>
                  <a:rPr lang="en-GB" dirty="0" err="1">
                    <a:solidFill>
                      <a:srgbClr val="0070C0"/>
                    </a:solidFill>
                  </a:rPr>
                  <a:t>H</a:t>
                </a:r>
                <a:r>
                  <a:rPr lang="en-GB" baseline="-25000" dirty="0" err="1">
                    <a:solidFill>
                      <a:srgbClr val="0070C0"/>
                    </a:solidFill>
                  </a:rPr>
                  <a:t>sys</a:t>
                </a:r>
                <a:endParaRPr lang="en-GB" baseline="-25000" dirty="0">
                  <a:solidFill>
                    <a:srgbClr val="0070C0"/>
                  </a:solidFill>
                </a:endParaRPr>
              </a:p>
              <a:p>
                <a:pPr>
                  <a:lnSpc>
                    <a:spcPct val="150000"/>
                  </a:lnSpc>
                </a:pPr>
                <a:r>
                  <a:rPr lang="en-GB" dirty="0"/>
                  <a:t>and        </a:t>
                </a:r>
                <a14:m>
                  <m:oMath xmlns:m="http://schemas.openxmlformats.org/officeDocument/2006/math">
                    <m:r>
                      <a:rPr lang="en-GB" i="1" smtClean="0">
                        <a:solidFill>
                          <a:srgbClr val="0070C0"/>
                        </a:solidFill>
                        <a:latin typeface="Cambria Math" panose="02040503050406030204" pitchFamily="18" charset="0"/>
                        <a:ea typeface="Cambria Math" panose="02040503050406030204" pitchFamily="18" charset="0"/>
                      </a:rPr>
                      <m:t>∆</m:t>
                    </m:r>
                    <m:sSub>
                      <m:sSubPr>
                        <m:ctrlPr>
                          <a:rPr lang="en-GB" i="1" smtClean="0">
                            <a:solidFill>
                              <a:srgbClr val="0070C0"/>
                            </a:solidFill>
                            <a:latin typeface="Cambria Math" panose="02040503050406030204" pitchFamily="18" charset="0"/>
                            <a:ea typeface="Cambria Math" panose="02040503050406030204" pitchFamily="18" charset="0"/>
                          </a:rPr>
                        </m:ctrlPr>
                      </m:sSubPr>
                      <m:e>
                        <m:r>
                          <a:rPr lang="en-GB" b="0" i="1" smtClean="0">
                            <a:solidFill>
                              <a:srgbClr val="0070C0"/>
                            </a:solidFill>
                            <a:latin typeface="Cambria Math" panose="02040503050406030204" pitchFamily="18" charset="0"/>
                            <a:ea typeface="Cambria Math" panose="02040503050406030204" pitchFamily="18" charset="0"/>
                          </a:rPr>
                          <m:t>𝑆</m:t>
                        </m:r>
                      </m:e>
                      <m:sub>
                        <m:r>
                          <a:rPr lang="en-GB" b="0" i="1" smtClean="0">
                            <a:solidFill>
                              <a:srgbClr val="0070C0"/>
                            </a:solidFill>
                            <a:latin typeface="Cambria Math" panose="02040503050406030204" pitchFamily="18" charset="0"/>
                            <a:ea typeface="Cambria Math" panose="02040503050406030204" pitchFamily="18" charset="0"/>
                          </a:rPr>
                          <m:t>𝑠𝑢𝑟𝑟</m:t>
                        </m:r>
                      </m:sub>
                    </m:sSub>
                    <m:r>
                      <a:rPr lang="en-GB" b="0" i="1" smtClean="0">
                        <a:solidFill>
                          <a:srgbClr val="0070C0"/>
                        </a:solidFill>
                        <a:latin typeface="Cambria Math" panose="02040503050406030204" pitchFamily="18" charset="0"/>
                        <a:ea typeface="Cambria Math" panose="02040503050406030204" pitchFamily="18" charset="0"/>
                      </a:rPr>
                      <m:t>=−</m:t>
                    </m:r>
                    <m:f>
                      <m:fPr>
                        <m:ctrlPr>
                          <a:rPr lang="en-GB" b="0" i="1" smtClean="0">
                            <a:solidFill>
                              <a:srgbClr val="0070C0"/>
                            </a:solidFill>
                            <a:latin typeface="Cambria Math" panose="02040503050406030204" pitchFamily="18" charset="0"/>
                            <a:ea typeface="Cambria Math" panose="02040503050406030204" pitchFamily="18" charset="0"/>
                          </a:rPr>
                        </m:ctrlPr>
                      </m:fPr>
                      <m:num>
                        <m:sSub>
                          <m:sSubPr>
                            <m:ctrlPr>
                              <a:rPr lang="en-GB" b="0" i="1" smtClean="0">
                                <a:solidFill>
                                  <a:srgbClr val="0070C0"/>
                                </a:solidFill>
                                <a:latin typeface="Cambria Math" panose="02040503050406030204" pitchFamily="18" charset="0"/>
                                <a:ea typeface="Cambria Math" panose="02040503050406030204" pitchFamily="18" charset="0"/>
                              </a:rPr>
                            </m:ctrlPr>
                          </m:sSubPr>
                          <m:e>
                            <m:r>
                              <a:rPr lang="en-GB" b="0" i="1" smtClean="0">
                                <a:solidFill>
                                  <a:srgbClr val="0070C0"/>
                                </a:solidFill>
                                <a:latin typeface="Cambria Math" panose="02040503050406030204" pitchFamily="18" charset="0"/>
                                <a:ea typeface="Cambria Math" panose="02040503050406030204" pitchFamily="18" charset="0"/>
                              </a:rPr>
                              <m:t>𝑞</m:t>
                            </m:r>
                          </m:e>
                          <m:sub>
                            <m:r>
                              <a:rPr lang="en-GB" b="0" i="1" smtClean="0">
                                <a:solidFill>
                                  <a:srgbClr val="0070C0"/>
                                </a:solidFill>
                                <a:latin typeface="Cambria Math" panose="02040503050406030204" pitchFamily="18" charset="0"/>
                                <a:ea typeface="Cambria Math" panose="02040503050406030204" pitchFamily="18" charset="0"/>
                              </a:rPr>
                              <m:t>𝑠𝑦𝑠</m:t>
                            </m:r>
                          </m:sub>
                        </m:sSub>
                      </m:num>
                      <m:den>
                        <m:r>
                          <a:rPr lang="en-GB" b="0" i="1" smtClean="0">
                            <a:solidFill>
                              <a:srgbClr val="0070C0"/>
                            </a:solidFill>
                            <a:latin typeface="Cambria Math" panose="02040503050406030204" pitchFamily="18" charset="0"/>
                            <a:ea typeface="Cambria Math" panose="02040503050406030204" pitchFamily="18" charset="0"/>
                          </a:rPr>
                          <m:t>𝑇</m:t>
                        </m:r>
                      </m:den>
                    </m:f>
                    <m:r>
                      <a:rPr lang="en-GB" b="0" i="1" smtClean="0">
                        <a:solidFill>
                          <a:srgbClr val="0070C0"/>
                        </a:solidFill>
                        <a:latin typeface="Cambria Math" panose="02040503050406030204" pitchFamily="18" charset="0"/>
                        <a:ea typeface="Cambria Math" panose="02040503050406030204" pitchFamily="18" charset="0"/>
                      </a:rPr>
                      <m:t>=−</m:t>
                    </m:r>
                    <m:f>
                      <m:fPr>
                        <m:ctrlPr>
                          <a:rPr lang="en-GB" b="0" i="1" smtClean="0">
                            <a:solidFill>
                              <a:srgbClr val="0070C0"/>
                            </a:solidFill>
                            <a:latin typeface="Cambria Math" panose="02040503050406030204" pitchFamily="18" charset="0"/>
                            <a:ea typeface="Cambria Math" panose="02040503050406030204" pitchFamily="18" charset="0"/>
                          </a:rPr>
                        </m:ctrlPr>
                      </m:fPr>
                      <m:num>
                        <m:r>
                          <a:rPr lang="en-GB" b="0" i="1" smtClean="0">
                            <a:solidFill>
                              <a:srgbClr val="0070C0"/>
                            </a:solidFill>
                            <a:latin typeface="Cambria Math" panose="02040503050406030204" pitchFamily="18" charset="0"/>
                            <a:ea typeface="Cambria Math" panose="02040503050406030204" pitchFamily="18" charset="0"/>
                          </a:rPr>
                          <m:t>∆</m:t>
                        </m:r>
                        <m:sSub>
                          <m:sSubPr>
                            <m:ctrlPr>
                              <a:rPr lang="en-GB" b="0" i="1" smtClean="0">
                                <a:solidFill>
                                  <a:srgbClr val="0070C0"/>
                                </a:solidFill>
                                <a:latin typeface="Cambria Math" panose="02040503050406030204" pitchFamily="18" charset="0"/>
                                <a:ea typeface="Cambria Math" panose="02040503050406030204" pitchFamily="18" charset="0"/>
                              </a:rPr>
                            </m:ctrlPr>
                          </m:sSubPr>
                          <m:e>
                            <m:r>
                              <a:rPr lang="en-GB" b="0" i="1" smtClean="0">
                                <a:solidFill>
                                  <a:srgbClr val="0070C0"/>
                                </a:solidFill>
                                <a:latin typeface="Cambria Math" panose="02040503050406030204" pitchFamily="18" charset="0"/>
                                <a:ea typeface="Cambria Math" panose="02040503050406030204" pitchFamily="18" charset="0"/>
                              </a:rPr>
                              <m:t>𝐻</m:t>
                            </m:r>
                          </m:e>
                          <m:sub>
                            <m:r>
                              <a:rPr lang="en-GB" b="0" i="1" smtClean="0">
                                <a:solidFill>
                                  <a:srgbClr val="0070C0"/>
                                </a:solidFill>
                                <a:latin typeface="Cambria Math" panose="02040503050406030204" pitchFamily="18" charset="0"/>
                                <a:ea typeface="Cambria Math" panose="02040503050406030204" pitchFamily="18" charset="0"/>
                              </a:rPr>
                              <m:t>𝑠𝑦𝑠</m:t>
                            </m:r>
                          </m:sub>
                        </m:sSub>
                      </m:num>
                      <m:den>
                        <m:r>
                          <a:rPr lang="en-GB" b="0" i="1" smtClean="0">
                            <a:solidFill>
                              <a:srgbClr val="0070C0"/>
                            </a:solidFill>
                            <a:latin typeface="Cambria Math" panose="02040503050406030204" pitchFamily="18" charset="0"/>
                            <a:ea typeface="Cambria Math" panose="02040503050406030204" pitchFamily="18" charset="0"/>
                          </a:rPr>
                          <m:t>𝑇</m:t>
                        </m:r>
                      </m:den>
                    </m:f>
                  </m:oMath>
                </a14:m>
                <a:r>
                  <a:rPr lang="en-GB" dirty="0">
                    <a:solidFill>
                      <a:srgbClr val="0070C0"/>
                    </a:solidFill>
                  </a:rPr>
                  <a:t>  ……. </a:t>
                </a:r>
                <a:r>
                  <a:rPr lang="en-GB" dirty="0">
                    <a:solidFill>
                      <a:srgbClr val="FF0000"/>
                    </a:solidFill>
                  </a:rPr>
                  <a:t>(2)     </a:t>
                </a:r>
                <a:r>
                  <a:rPr lang="en-GB" dirty="0"/>
                  <a:t>at constant P (∆P = 0)</a:t>
                </a:r>
              </a:p>
              <a:p>
                <a:endParaRPr lang="en-GB" dirty="0"/>
              </a:p>
            </p:txBody>
          </p:sp>
        </mc:Choice>
        <mc:Fallback xmlns="">
          <p:sp>
            <p:nvSpPr>
              <p:cNvPr id="3" name="Content Placeholder 2">
                <a:extLst>
                  <a:ext uri="{FF2B5EF4-FFF2-40B4-BE49-F238E27FC236}">
                    <a16:creationId xmlns:a16="http://schemas.microsoft.com/office/drawing/2014/main" id="{66266445-BA84-43FE-B9D9-6396BBB1A360}"/>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928"/>
                </a:stretch>
              </a:blipFill>
            </p:spPr>
            <p:txBody>
              <a:bodyPr/>
              <a:lstStyle/>
              <a:p>
                <a:r>
                  <a:rPr lang="en-GB">
                    <a:noFill/>
                  </a:rPr>
                  <a:t> </a:t>
                </a:r>
              </a:p>
            </p:txBody>
          </p:sp>
        </mc:Fallback>
      </mc:AlternateContent>
    </p:spTree>
    <p:extLst>
      <p:ext uri="{BB962C8B-B14F-4D97-AF65-F5344CB8AC3E}">
        <p14:creationId xmlns:p14="http://schemas.microsoft.com/office/powerpoint/2010/main" val="67015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C3CA4FB-F37B-43B1-9E60-EC078749B8BA}"/>
                  </a:ext>
                </a:extLst>
              </p:cNvPr>
              <p:cNvSpPr/>
              <p:nvPr/>
            </p:nvSpPr>
            <p:spPr>
              <a:xfrm>
                <a:off x="1037438" y="492948"/>
                <a:ext cx="10117123" cy="5156861"/>
              </a:xfrm>
              <a:prstGeom prst="rect">
                <a:avLst/>
              </a:prstGeom>
            </p:spPr>
            <p:txBody>
              <a:bodyPr wrap="square">
                <a:spAutoFit/>
              </a:bodyPr>
              <a:lstStyle/>
              <a:p>
                <a:r>
                  <a:rPr lang="en-GB" sz="2400" dirty="0"/>
                  <a:t>Take partial derivative of G/T with respect to T at constant P to obtain:</a:t>
                </a:r>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𝐺</m:t>
                                      </m:r>
                                    </m:num>
                                    <m:den>
                                      <m:r>
                                        <a:rPr lang="en-GB" sz="2400" i="1">
                                          <a:latin typeface="Cambria Math" panose="02040503050406030204" pitchFamily="18" charset="0"/>
                                          <a:ea typeface="Cambria Math" panose="02040503050406030204" pitchFamily="18" charset="0"/>
                                        </a:rPr>
                                        <m:t>𝑇</m:t>
                                      </m:r>
                                    </m:den>
                                  </m:f>
                                  <m:r>
                                    <a:rPr lang="en-GB" sz="2400" i="1">
                                      <a:latin typeface="Cambria Math" panose="02040503050406030204" pitchFamily="18" charset="0"/>
                                      <a:ea typeface="Cambria Math" panose="02040503050406030204" pitchFamily="18" charset="0"/>
                                    </a:rPr>
                                    <m:t>)</m:t>
                                  </m:r>
                                </m:num>
                                <m:den>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𝑇</m:t>
                                  </m:r>
                                </m:den>
                              </m:f>
                            </m:e>
                          </m:d>
                        </m:e>
                        <m:sub>
                          <m:r>
                            <a:rPr lang="en-GB" sz="2400" i="1">
                              <a:latin typeface="Cambria Math" panose="02040503050406030204" pitchFamily="18" charset="0"/>
                            </a:rPr>
                            <m:t>𝑃</m:t>
                          </m:r>
                        </m:sub>
                      </m:sSub>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𝐺</m:t>
                          </m:r>
                        </m:num>
                        <m:den>
                          <m:sSup>
                            <m:sSupPr>
                              <m:ctrlPr>
                                <a:rPr lang="en-GB" sz="2400" i="1">
                                  <a:latin typeface="Cambria Math" panose="02040503050406030204" pitchFamily="18" charset="0"/>
                                </a:rPr>
                              </m:ctrlPr>
                            </m:sSupPr>
                            <m:e>
                              <m:r>
                                <a:rPr lang="en-GB" sz="2400" i="1">
                                  <a:latin typeface="Cambria Math" panose="02040503050406030204" pitchFamily="18" charset="0"/>
                                </a:rPr>
                                <m:t>𝑇</m:t>
                              </m:r>
                            </m:e>
                            <m:sup>
                              <m:r>
                                <a:rPr lang="en-GB" sz="2400" i="1">
                                  <a:latin typeface="Cambria Math" panose="02040503050406030204" pitchFamily="18" charset="0"/>
                                </a:rPr>
                                <m:t>2</m:t>
                              </m:r>
                            </m:sup>
                          </m:sSup>
                        </m:den>
                      </m:f>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𝑇</m:t>
                          </m:r>
                        </m:den>
                      </m:f>
                      <m:sSub>
                        <m:sSubPr>
                          <m:ctrlPr>
                            <a:rPr lang="en-GB" sz="2400" i="1">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𝐺</m:t>
                                  </m:r>
                                </m:num>
                                <m:den>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𝑇</m:t>
                                  </m:r>
                                </m:den>
                              </m:f>
                            </m:e>
                          </m:d>
                        </m:e>
                        <m:sub>
                          <m:r>
                            <a:rPr lang="en-GB" sz="2400" i="1">
                              <a:latin typeface="Cambria Math" panose="02040503050406030204" pitchFamily="18" charset="0"/>
                            </a:rPr>
                            <m:t>𝑃</m:t>
                          </m:r>
                        </m:sub>
                      </m:sSub>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𝑇</m:t>
                          </m:r>
                        </m:den>
                      </m:f>
                      <m:d>
                        <m:dPr>
                          <m:begChr m:val="["/>
                          <m:endChr m:val="]"/>
                          <m:ctrlPr>
                            <a:rPr lang="en-GB" sz="2400" i="1">
                              <a:latin typeface="Cambria Math" panose="02040503050406030204" pitchFamily="18" charset="0"/>
                            </a:rPr>
                          </m:ctrlPr>
                        </m:dPr>
                        <m:e>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𝐺</m:t>
                              </m:r>
                            </m:num>
                            <m:den>
                              <m:r>
                                <a:rPr lang="en-GB" sz="2400" i="1">
                                  <a:latin typeface="Cambria Math" panose="02040503050406030204" pitchFamily="18" charset="0"/>
                                </a:rPr>
                                <m:t>𝑇</m:t>
                              </m:r>
                            </m:den>
                          </m:f>
                          <m:r>
                            <a:rPr lang="en-GB" sz="2400" i="1">
                              <a:latin typeface="Cambria Math" panose="02040503050406030204" pitchFamily="18" charset="0"/>
                            </a:rPr>
                            <m:t>+</m:t>
                          </m:r>
                          <m:sSub>
                            <m:sSubPr>
                              <m:ctrlPr>
                                <a:rPr lang="en-GB" sz="2400" i="1">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𝐺</m:t>
                                      </m:r>
                                    </m:num>
                                    <m:den>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𝑇</m:t>
                                      </m:r>
                                    </m:den>
                                  </m:f>
                                </m:e>
                              </m:d>
                            </m:e>
                            <m:sub>
                              <m:r>
                                <a:rPr lang="en-GB" sz="2400" i="1">
                                  <a:latin typeface="Cambria Math" panose="02040503050406030204" pitchFamily="18" charset="0"/>
                                </a:rPr>
                                <m:t>𝑃</m:t>
                              </m:r>
                            </m:sub>
                          </m:sSub>
                        </m:e>
                      </m:d>
                    </m:oMath>
                  </m:oMathPara>
                </a14:m>
                <a:endParaRPr lang="en-GB"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𝐺</m:t>
                                      </m:r>
                                    </m:num>
                                    <m:den>
                                      <m:r>
                                        <a:rPr lang="en-GB" sz="2400" i="1">
                                          <a:latin typeface="Cambria Math" panose="02040503050406030204" pitchFamily="18" charset="0"/>
                                          <a:ea typeface="Cambria Math" panose="02040503050406030204" pitchFamily="18" charset="0"/>
                                        </a:rPr>
                                        <m:t>𝑇</m:t>
                                      </m:r>
                                    </m:den>
                                  </m:f>
                                  <m:r>
                                    <a:rPr lang="en-GB" sz="2400" i="1">
                                      <a:latin typeface="Cambria Math" panose="02040503050406030204" pitchFamily="18" charset="0"/>
                                      <a:ea typeface="Cambria Math" panose="02040503050406030204" pitchFamily="18" charset="0"/>
                                    </a:rPr>
                                    <m:t>)</m:t>
                                  </m:r>
                                </m:num>
                                <m:den>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𝑇</m:t>
                                  </m:r>
                                </m:den>
                              </m:f>
                            </m:e>
                          </m:d>
                        </m:e>
                        <m:sub>
                          <m:r>
                            <a:rPr lang="en-GB" sz="2400" i="1">
                              <a:latin typeface="Cambria Math" panose="02040503050406030204" pitchFamily="18" charset="0"/>
                            </a:rPr>
                            <m:t>𝑃</m:t>
                          </m:r>
                        </m:sub>
                      </m:sSub>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𝑇</m:t>
                          </m:r>
                        </m:den>
                      </m:f>
                      <m:d>
                        <m:dPr>
                          <m:begChr m:val="["/>
                          <m:endChr m:val="]"/>
                          <m:ctrlPr>
                            <a:rPr lang="en-GB" sz="2400" i="1">
                              <a:latin typeface="Cambria Math" panose="02040503050406030204" pitchFamily="18" charset="0"/>
                            </a:rPr>
                          </m:ctrlPr>
                        </m:dPr>
                        <m:e>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𝐻</m:t>
                              </m:r>
                            </m:num>
                            <m:den>
                              <m:r>
                                <a:rPr lang="en-GB" sz="2400" i="1">
                                  <a:latin typeface="Cambria Math" panose="02040503050406030204" pitchFamily="18" charset="0"/>
                                </a:rPr>
                                <m:t>𝑇</m:t>
                              </m:r>
                            </m:den>
                          </m:f>
                          <m:r>
                            <a:rPr lang="en-GB" sz="2400" i="1">
                              <a:latin typeface="Cambria Math" panose="02040503050406030204" pitchFamily="18" charset="0"/>
                            </a:rPr>
                            <m:t>+</m:t>
                          </m:r>
                          <m:sSub>
                            <m:sSubPr>
                              <m:ctrlPr>
                                <a:rPr lang="en-GB" sz="2400" i="1">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𝐺</m:t>
                                      </m:r>
                                    </m:num>
                                    <m:den>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𝑇</m:t>
                                      </m:r>
                                    </m:den>
                                  </m:f>
                                </m:e>
                              </m:d>
                            </m:e>
                            <m:sub>
                              <m:r>
                                <a:rPr lang="en-GB" sz="2400" i="1">
                                  <a:latin typeface="Cambria Math" panose="02040503050406030204" pitchFamily="18" charset="0"/>
                                </a:rPr>
                                <m:t>𝑃</m:t>
                              </m:r>
                            </m:sub>
                          </m:sSub>
                        </m:e>
                      </m:d>
                      <m:r>
                        <a:rPr lang="en-GB" sz="2400" i="1">
                          <a:latin typeface="Cambria Math" panose="02040503050406030204" pitchFamily="18" charset="0"/>
                        </a:rPr>
                        <m:t>+</m:t>
                      </m:r>
                      <m:sSub>
                        <m:sSubPr>
                          <m:ctrlPr>
                            <a:rPr lang="en-GB" sz="2400" i="1">
                              <a:latin typeface="Cambria Math" panose="02040503050406030204" pitchFamily="18" charset="0"/>
                            </a:rPr>
                          </m:ctrlPr>
                        </m:sSubPr>
                        <m:e>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𝐺</m:t>
                                  </m:r>
                                </m:num>
                                <m:den>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𝑇</m:t>
                                  </m:r>
                                </m:den>
                              </m:f>
                            </m:e>
                          </m:d>
                        </m:e>
                        <m:sub>
                          <m:r>
                            <a:rPr lang="en-GB" sz="2400" i="1">
                              <a:latin typeface="Cambria Math" panose="02040503050406030204" pitchFamily="18" charset="0"/>
                            </a:rPr>
                            <m:t>𝑃</m:t>
                          </m:r>
                        </m:sub>
                      </m:sSub>
                    </m:oMath>
                  </m:oMathPara>
                </a14:m>
                <a:endParaRPr lang="en-GB" sz="2400" dirty="0"/>
              </a:p>
              <a:p>
                <a:endParaRPr lang="en-GB" sz="2400" b="0" dirty="0"/>
              </a:p>
              <a:p>
                <a:pPr/>
                <a14:m>
                  <m:oMathPara xmlns:m="http://schemas.openxmlformats.org/officeDocument/2006/math">
                    <m:oMathParaPr>
                      <m:jc m:val="centerGroup"/>
                    </m:oMathParaPr>
                    <m:oMath xmlns:m="http://schemas.openxmlformats.org/officeDocument/2006/math">
                      <m:sSub>
                        <m:sSubPr>
                          <m:ctrlPr>
                            <a:rPr lang="en-GB" sz="2400" i="1" smtClean="0">
                              <a:solidFill>
                                <a:srgbClr val="FF0000"/>
                              </a:solidFill>
                              <a:latin typeface="Cambria Math" panose="02040503050406030204" pitchFamily="18" charset="0"/>
                            </a:rPr>
                          </m:ctrlPr>
                        </m:sSubPr>
                        <m:e>
                          <m:d>
                            <m:dPr>
                              <m:ctrlPr>
                                <a:rPr lang="en-GB" sz="2400" i="1">
                                  <a:solidFill>
                                    <a:srgbClr val="FF0000"/>
                                  </a:solidFill>
                                  <a:latin typeface="Cambria Math" panose="02040503050406030204" pitchFamily="18" charset="0"/>
                                </a:rPr>
                              </m:ctrlPr>
                            </m:dPr>
                            <m:e>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𝐺</m:t>
                                      </m:r>
                                    </m:num>
                                    <m:den>
                                      <m:r>
                                        <a:rPr lang="en-GB" sz="2400" i="1">
                                          <a:solidFill>
                                            <a:srgbClr val="FF0000"/>
                                          </a:solidFill>
                                          <a:latin typeface="Cambria Math" panose="02040503050406030204" pitchFamily="18" charset="0"/>
                                          <a:ea typeface="Cambria Math" panose="02040503050406030204" pitchFamily="18" charset="0"/>
                                        </a:rPr>
                                        <m:t>𝑇</m:t>
                                      </m:r>
                                    </m:den>
                                  </m:f>
                                  <m:r>
                                    <a:rPr lang="en-GB" sz="2400" i="1">
                                      <a:solidFill>
                                        <a:srgbClr val="FF0000"/>
                                      </a:solidFill>
                                      <a:latin typeface="Cambria Math" panose="02040503050406030204" pitchFamily="18" charset="0"/>
                                      <a:ea typeface="Cambria Math" panose="02040503050406030204" pitchFamily="18" charset="0"/>
                                    </a:rPr>
                                    <m:t>)</m:t>
                                  </m:r>
                                </m:num>
                                <m:den>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𝑇</m:t>
                                  </m:r>
                                </m:den>
                              </m:f>
                            </m:e>
                          </m:d>
                        </m:e>
                        <m:sub>
                          <m:r>
                            <a:rPr lang="en-GB" sz="2400" i="1">
                              <a:solidFill>
                                <a:srgbClr val="FF0000"/>
                              </a:solidFill>
                              <a:latin typeface="Cambria Math" panose="02040503050406030204" pitchFamily="18" charset="0"/>
                            </a:rPr>
                            <m:t>𝑃</m:t>
                          </m:r>
                        </m:sub>
                      </m:sSub>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𝐻</m:t>
                          </m:r>
                        </m:num>
                        <m:den>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𝑇</m:t>
                              </m:r>
                            </m:e>
                            <m:sup>
                              <m:r>
                                <a:rPr lang="en-GB" sz="2400" b="0" i="1" smtClean="0">
                                  <a:solidFill>
                                    <a:srgbClr val="FF0000"/>
                                  </a:solidFill>
                                  <a:latin typeface="Cambria Math" panose="02040503050406030204" pitchFamily="18" charset="0"/>
                                </a:rPr>
                                <m:t>2</m:t>
                              </m:r>
                            </m:sup>
                          </m:sSup>
                        </m:den>
                      </m:f>
                    </m:oMath>
                  </m:oMathPara>
                </a14:m>
                <a:endParaRPr lang="en-GB" sz="2400" b="0" dirty="0"/>
              </a:p>
              <a:p>
                <a:endParaRPr lang="en-GB" sz="2400" b="0" dirty="0"/>
              </a:p>
              <a:p>
                <a:r>
                  <a:rPr lang="en-GB" sz="2400" dirty="0"/>
                  <a:t>This relation is called Gibbs-Helmholtz equation</a:t>
                </a:r>
                <a:endParaRPr lang="en-GB" sz="2400" b="0" dirty="0"/>
              </a:p>
            </p:txBody>
          </p:sp>
        </mc:Choice>
        <mc:Fallback xmlns="">
          <p:sp>
            <p:nvSpPr>
              <p:cNvPr id="2" name="Rectangle 1">
                <a:extLst>
                  <a:ext uri="{FF2B5EF4-FFF2-40B4-BE49-F238E27FC236}">
                    <a16:creationId xmlns:a16="http://schemas.microsoft.com/office/drawing/2014/main" id="{CC3CA4FB-F37B-43B1-9E60-EC078749B8BA}"/>
                  </a:ext>
                </a:extLst>
              </p:cNvPr>
              <p:cNvSpPr>
                <a:spLocks noRot="1" noChangeAspect="1" noMove="1" noResize="1" noEditPoints="1" noAdjustHandles="1" noChangeArrowheads="1" noChangeShapeType="1" noTextEdit="1"/>
              </p:cNvSpPr>
              <p:nvPr/>
            </p:nvSpPr>
            <p:spPr>
              <a:xfrm>
                <a:off x="1037438" y="492948"/>
                <a:ext cx="10117123" cy="5156861"/>
              </a:xfrm>
              <a:prstGeom prst="rect">
                <a:avLst/>
              </a:prstGeom>
              <a:blipFill>
                <a:blip r:embed="rId2"/>
                <a:stretch>
                  <a:fillRect l="-904" t="-946" b="-1773"/>
                </a:stretch>
              </a:blipFill>
            </p:spPr>
            <p:txBody>
              <a:bodyPr/>
              <a:lstStyle/>
              <a:p>
                <a:r>
                  <a:rPr lang="en-GB">
                    <a:noFill/>
                  </a:rPr>
                  <a:t> </a:t>
                </a:r>
              </a:p>
            </p:txBody>
          </p:sp>
        </mc:Fallback>
      </mc:AlternateContent>
    </p:spTree>
    <p:extLst>
      <p:ext uri="{BB962C8B-B14F-4D97-AF65-F5344CB8AC3E}">
        <p14:creationId xmlns:p14="http://schemas.microsoft.com/office/powerpoint/2010/main" val="217701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58B1C0F-22DA-4782-BC03-0D224E3F4F4A}"/>
                  </a:ext>
                </a:extLst>
              </p:cNvPr>
              <p:cNvSpPr txBox="1"/>
              <p:nvPr/>
            </p:nvSpPr>
            <p:spPr>
              <a:xfrm>
                <a:off x="1186245" y="207066"/>
                <a:ext cx="9819510" cy="6463244"/>
              </a:xfrm>
              <a:prstGeom prst="rect">
                <a:avLst/>
              </a:prstGeom>
              <a:noFill/>
            </p:spPr>
            <p:txBody>
              <a:bodyPr wrap="square" rtlCol="0">
                <a:spAutoFit/>
              </a:bodyPr>
              <a:lstStyle/>
              <a:p>
                <a:pPr>
                  <a:lnSpc>
                    <a:spcPct val="150000"/>
                  </a:lnSpc>
                </a:pPr>
                <a:r>
                  <a:rPr lang="en-GB" sz="2400" dirty="0"/>
                  <a:t>Another useful form of the Gibbs-Helmholtz equation may be obtained by considering the derivative</a:t>
                </a:r>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smtClean="0">
                                  <a:latin typeface="Cambria Math" panose="02040503050406030204" pitchFamily="18" charset="0"/>
                                </a:rPr>
                              </m:ctrlPr>
                            </m:dPr>
                            <m:e>
                              <m:f>
                                <m:fPr>
                                  <m:ctrlPr>
                                    <a:rPr lang="en-GB" sz="2400" i="1" smtClean="0">
                                      <a:latin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𝐺</m:t>
                                      </m:r>
                                    </m:num>
                                    <m:den>
                                      <m:r>
                                        <a:rPr lang="en-GB" sz="2400" b="0" i="1" smtClean="0">
                                          <a:latin typeface="Cambria Math" panose="02040503050406030204" pitchFamily="18" charset="0"/>
                                          <a:ea typeface="Cambria Math" panose="02040503050406030204" pitchFamily="18" charset="0"/>
                                        </a:rPr>
                                        <m:t>𝑇</m:t>
                                      </m:r>
                                    </m:den>
                                  </m:f>
                                  <m:r>
                                    <a:rPr lang="en-GB" sz="2400" b="0" i="1" smtClean="0">
                                      <a:latin typeface="Cambria Math" panose="02040503050406030204" pitchFamily="18" charset="0"/>
                                      <a:ea typeface="Cambria Math" panose="02040503050406030204" pitchFamily="18" charset="0"/>
                                    </a:rPr>
                                    <m:t>)</m:t>
                                  </m:r>
                                </m:num>
                                <m:den>
                                  <m:r>
                                    <a:rPr lang="en-GB" sz="2400" i="1" smtClean="0">
                                      <a:latin typeface="Cambria Math" panose="02040503050406030204" pitchFamily="18" charset="0"/>
                                      <a:ea typeface="Cambria Math" panose="02040503050406030204" pitchFamily="18" charset="0"/>
                                    </a:rPr>
                                    <m:t>𝜕</m:t>
                                  </m:r>
                                  <m:d>
                                    <m:dPr>
                                      <m:ctrlPr>
                                        <a:rPr lang="en-GB" sz="2400" i="1" smtClean="0">
                                          <a:latin typeface="Cambria Math" panose="02040503050406030204" pitchFamily="18" charset="0"/>
                                          <a:ea typeface="Cambria Math" panose="02040503050406030204" pitchFamily="18" charset="0"/>
                                        </a:rPr>
                                      </m:ctrlPr>
                                    </m:dPr>
                                    <m:e>
                                      <m:f>
                                        <m:fPr>
                                          <m:ctrlPr>
                                            <a:rPr lang="en-GB" sz="240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𝑇</m:t>
                                          </m:r>
                                        </m:den>
                                      </m:f>
                                    </m:e>
                                  </m:d>
                                </m:den>
                              </m:f>
                            </m:e>
                          </m:d>
                        </m:e>
                        <m:sub>
                          <m:r>
                            <a:rPr lang="en-GB" sz="2400" b="0" i="1" smtClean="0">
                              <a:latin typeface="Cambria Math" panose="02040503050406030204" pitchFamily="18" charset="0"/>
                            </a:rPr>
                            <m:t>𝑃</m:t>
                          </m:r>
                        </m:sub>
                      </m:sSub>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𝑇</m:t>
                          </m:r>
                        </m:e>
                        <m:sup>
                          <m:r>
                            <a:rPr lang="en-GB" sz="2400" b="0" i="1" smtClean="0">
                              <a:latin typeface="Cambria Math" panose="02040503050406030204" pitchFamily="18" charset="0"/>
                            </a:rPr>
                            <m:t>2</m:t>
                          </m:r>
                        </m:sup>
                      </m:sSup>
                      <m:sSub>
                        <m:sSubPr>
                          <m:ctrlPr>
                            <a:rPr lang="en-GB" sz="2400" i="1">
                              <a:solidFill>
                                <a:srgbClr val="FF0000"/>
                              </a:solidFill>
                              <a:latin typeface="Cambria Math" panose="02040503050406030204" pitchFamily="18" charset="0"/>
                            </a:rPr>
                          </m:ctrlPr>
                        </m:sSubPr>
                        <m:e>
                          <m:d>
                            <m:dPr>
                              <m:ctrlPr>
                                <a:rPr lang="en-GB" sz="2400" i="1">
                                  <a:solidFill>
                                    <a:srgbClr val="FF0000"/>
                                  </a:solidFill>
                                  <a:latin typeface="Cambria Math" panose="02040503050406030204" pitchFamily="18" charset="0"/>
                                </a:rPr>
                              </m:ctrlPr>
                            </m:dPr>
                            <m:e>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𝐺</m:t>
                                      </m:r>
                                    </m:num>
                                    <m:den>
                                      <m:r>
                                        <a:rPr lang="en-GB" sz="2400" i="1">
                                          <a:solidFill>
                                            <a:srgbClr val="FF0000"/>
                                          </a:solidFill>
                                          <a:latin typeface="Cambria Math" panose="02040503050406030204" pitchFamily="18" charset="0"/>
                                          <a:ea typeface="Cambria Math" panose="02040503050406030204" pitchFamily="18" charset="0"/>
                                        </a:rPr>
                                        <m:t>𝑇</m:t>
                                      </m:r>
                                    </m:den>
                                  </m:f>
                                  <m:r>
                                    <a:rPr lang="en-GB" sz="2400" i="1">
                                      <a:solidFill>
                                        <a:srgbClr val="FF0000"/>
                                      </a:solidFill>
                                      <a:latin typeface="Cambria Math" panose="02040503050406030204" pitchFamily="18" charset="0"/>
                                      <a:ea typeface="Cambria Math" panose="02040503050406030204" pitchFamily="18" charset="0"/>
                                    </a:rPr>
                                    <m:t>)</m:t>
                                  </m:r>
                                </m:num>
                                <m:den>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𝑇</m:t>
                                  </m:r>
                                </m:den>
                              </m:f>
                            </m:e>
                          </m:d>
                        </m:e>
                        <m:sub>
                          <m:r>
                            <a:rPr lang="en-GB" sz="2400" i="1">
                              <a:solidFill>
                                <a:srgbClr val="FF0000"/>
                              </a:solidFill>
                              <a:latin typeface="Cambria Math" panose="02040503050406030204" pitchFamily="18" charset="0"/>
                            </a:rPr>
                            <m:t>𝑃</m:t>
                          </m:r>
                        </m:sub>
                      </m:sSub>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smtClean="0">
                                  <a:latin typeface="Cambria Math" panose="02040503050406030204" pitchFamily="18" charset="0"/>
                                </a:rPr>
                              </m:ctrlPr>
                            </m:dPr>
                            <m:e>
                              <m:f>
                                <m:fPr>
                                  <m:ctrlPr>
                                    <a:rPr lang="en-GB" sz="2400" i="1" smtClean="0">
                                      <a:latin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𝐺</m:t>
                                      </m:r>
                                    </m:num>
                                    <m:den>
                                      <m:r>
                                        <a:rPr lang="en-GB" sz="2400" b="0" i="1" smtClean="0">
                                          <a:latin typeface="Cambria Math" panose="02040503050406030204" pitchFamily="18" charset="0"/>
                                          <a:ea typeface="Cambria Math" panose="02040503050406030204" pitchFamily="18" charset="0"/>
                                        </a:rPr>
                                        <m:t>𝑇</m:t>
                                      </m:r>
                                    </m:den>
                                  </m:f>
                                  <m:r>
                                    <a:rPr lang="en-GB" sz="2400" b="0" i="1" smtClean="0">
                                      <a:latin typeface="Cambria Math" panose="02040503050406030204" pitchFamily="18" charset="0"/>
                                      <a:ea typeface="Cambria Math" panose="02040503050406030204" pitchFamily="18" charset="0"/>
                                    </a:rPr>
                                    <m:t>)</m:t>
                                  </m:r>
                                </m:num>
                                <m:den>
                                  <m:r>
                                    <a:rPr lang="en-GB" sz="2400" i="1" smtClean="0">
                                      <a:latin typeface="Cambria Math" panose="02040503050406030204" pitchFamily="18" charset="0"/>
                                      <a:ea typeface="Cambria Math" panose="02040503050406030204" pitchFamily="18" charset="0"/>
                                    </a:rPr>
                                    <m:t>𝜕</m:t>
                                  </m:r>
                                  <m:d>
                                    <m:dPr>
                                      <m:ctrlPr>
                                        <a:rPr lang="en-GB" sz="2400" i="1" smtClean="0">
                                          <a:latin typeface="Cambria Math" panose="02040503050406030204" pitchFamily="18" charset="0"/>
                                          <a:ea typeface="Cambria Math" panose="02040503050406030204" pitchFamily="18" charset="0"/>
                                        </a:rPr>
                                      </m:ctrlPr>
                                    </m:dPr>
                                    <m:e>
                                      <m:f>
                                        <m:fPr>
                                          <m:ctrlPr>
                                            <a:rPr lang="en-GB" sz="240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𝑇</m:t>
                                          </m:r>
                                        </m:den>
                                      </m:f>
                                    </m:e>
                                  </m:d>
                                </m:den>
                              </m:f>
                            </m:e>
                          </m:d>
                        </m:e>
                        <m:sub>
                          <m:r>
                            <a:rPr lang="en-GB" sz="2400" b="0" i="1" smtClean="0">
                              <a:latin typeface="Cambria Math" panose="02040503050406030204" pitchFamily="18" charset="0"/>
                            </a:rPr>
                            <m:t>𝑃</m:t>
                          </m:r>
                        </m:sub>
                      </m:sSub>
                      <m:r>
                        <a:rPr lang="en-GB" sz="2400" b="0" i="1" smtClean="0">
                          <a:latin typeface="Cambria Math" panose="02040503050406030204" pitchFamily="18" charset="0"/>
                        </a:rPr>
                        <m:t>=</m:t>
                      </m:r>
                      <m:r>
                        <a:rPr lang="en-GB" sz="2400" b="0" i="1" smtClean="0">
                          <a:latin typeface="Cambria Math" panose="02040503050406030204" pitchFamily="18" charset="0"/>
                        </a:rPr>
                        <m:t>𝐻</m:t>
                      </m:r>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ctrlPr>
                                <a:rPr lang="en-GB" sz="2400" i="1" smtClean="0">
                                  <a:latin typeface="Cambria Math" panose="02040503050406030204" pitchFamily="18" charset="0"/>
                                </a:rPr>
                              </m:ctrlPr>
                            </m:dPr>
                            <m:e>
                              <m:f>
                                <m:fPr>
                                  <m:ctrlPr>
                                    <a:rPr lang="en-GB" sz="2400" i="1" smtClean="0">
                                      <a:latin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𝐺</m:t>
                                      </m:r>
                                    </m:num>
                                    <m:den>
                                      <m:r>
                                        <a:rPr lang="en-GB" sz="2400" b="0" i="1" smtClean="0">
                                          <a:latin typeface="Cambria Math" panose="02040503050406030204" pitchFamily="18" charset="0"/>
                                          <a:ea typeface="Cambria Math" panose="02040503050406030204" pitchFamily="18" charset="0"/>
                                        </a:rPr>
                                        <m:t>𝑇</m:t>
                                      </m:r>
                                    </m:den>
                                  </m:f>
                                  <m:r>
                                    <a:rPr lang="en-GB" sz="2400" b="0" i="1" smtClean="0">
                                      <a:latin typeface="Cambria Math" panose="02040503050406030204" pitchFamily="18" charset="0"/>
                                      <a:ea typeface="Cambria Math" panose="02040503050406030204" pitchFamily="18" charset="0"/>
                                    </a:rPr>
                                    <m:t>)</m:t>
                                  </m:r>
                                </m:num>
                                <m:den>
                                  <m:r>
                                    <a:rPr lang="en-GB" sz="2400" i="1" smtClean="0">
                                      <a:latin typeface="Cambria Math" panose="02040503050406030204" pitchFamily="18" charset="0"/>
                                      <a:ea typeface="Cambria Math" panose="02040503050406030204" pitchFamily="18" charset="0"/>
                                    </a:rPr>
                                    <m:t>𝜕</m:t>
                                  </m:r>
                                  <m:d>
                                    <m:dPr>
                                      <m:ctrlPr>
                                        <a:rPr lang="en-GB" sz="2400" i="1" smtClean="0">
                                          <a:latin typeface="Cambria Math" panose="02040503050406030204" pitchFamily="18" charset="0"/>
                                          <a:ea typeface="Cambria Math" panose="02040503050406030204" pitchFamily="18" charset="0"/>
                                        </a:rPr>
                                      </m:ctrlPr>
                                    </m:dPr>
                                    <m:e>
                                      <m:f>
                                        <m:fPr>
                                          <m:ctrlPr>
                                            <a:rPr lang="en-GB" sz="240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𝑇</m:t>
                                          </m:r>
                                        </m:den>
                                      </m:f>
                                    </m:e>
                                  </m:d>
                                </m:den>
                              </m:f>
                            </m:e>
                          </m:d>
                        </m:e>
                        <m:sub>
                          <m:r>
                            <a:rPr lang="en-GB" sz="2400" b="0" i="1" smtClean="0">
                              <a:latin typeface="Cambria Math" panose="02040503050406030204" pitchFamily="18" charset="0"/>
                            </a:rPr>
                            <m:t>𝑃</m:t>
                          </m:r>
                        </m:sub>
                      </m:sSub>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rPr>
                        <m:t>𝐻</m:t>
                      </m:r>
                    </m:oMath>
                  </m:oMathPara>
                </a14:m>
                <a:endParaRPr lang="en-GB" sz="2400" dirty="0"/>
              </a:p>
              <a:p>
                <a:endParaRPr lang="en-GB" dirty="0"/>
              </a:p>
            </p:txBody>
          </p:sp>
        </mc:Choice>
        <mc:Fallback xmlns="">
          <p:sp>
            <p:nvSpPr>
              <p:cNvPr id="2" name="TextBox 1">
                <a:extLst>
                  <a:ext uri="{FF2B5EF4-FFF2-40B4-BE49-F238E27FC236}">
                    <a16:creationId xmlns:a16="http://schemas.microsoft.com/office/drawing/2014/main" xmlns:a14="http://schemas.microsoft.com/office/drawing/2010/main" xmlns="" id="{A58B1C0F-22DA-4782-BC03-0D224E3F4F4A}"/>
                  </a:ext>
                </a:extLst>
              </p:cNvPr>
              <p:cNvSpPr txBox="1">
                <a:spLocks noRot="1" noChangeAspect="1" noMove="1" noResize="1" noEditPoints="1" noAdjustHandles="1" noChangeArrowheads="1" noChangeShapeType="1" noTextEdit="1"/>
              </p:cNvSpPr>
              <p:nvPr/>
            </p:nvSpPr>
            <p:spPr>
              <a:xfrm>
                <a:off x="1186245" y="207066"/>
                <a:ext cx="9819510" cy="6463244"/>
              </a:xfrm>
              <a:prstGeom prst="rect">
                <a:avLst/>
              </a:prstGeom>
              <a:blipFill rotWithShape="0">
                <a:blip r:embed="rId2"/>
                <a:stretch>
                  <a:fillRect l="-994" b="-377"/>
                </a:stretch>
              </a:blipFill>
            </p:spPr>
            <p:txBody>
              <a:bodyPr/>
              <a:lstStyle/>
              <a:p>
                <a:r>
                  <a:rPr lang="en-GB">
                    <a:noFill/>
                  </a:rPr>
                  <a:t> </a:t>
                </a:r>
              </a:p>
            </p:txBody>
          </p:sp>
        </mc:Fallback>
      </mc:AlternateContent>
    </p:spTree>
    <p:extLst>
      <p:ext uri="{BB962C8B-B14F-4D97-AF65-F5344CB8AC3E}">
        <p14:creationId xmlns:p14="http://schemas.microsoft.com/office/powerpoint/2010/main" val="119918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4ABECB4-6DDC-406F-988A-2B3E56DEF641}"/>
                  </a:ext>
                </a:extLst>
              </p:cNvPr>
              <p:cNvSpPr/>
              <p:nvPr/>
            </p:nvSpPr>
            <p:spPr>
              <a:xfrm>
                <a:off x="2485938" y="1042898"/>
                <a:ext cx="6096000" cy="402475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n-GB" sz="2400" i="1" smtClean="0">
                              <a:latin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m:t>
                          </m:r>
                          <m:d>
                            <m:dPr>
                              <m:ctrlPr>
                                <a:rPr lang="en-GB" sz="2400" i="1" smtClean="0">
                                  <a:latin typeface="Cambria Math" panose="02040503050406030204" pitchFamily="18" charset="0"/>
                                  <a:ea typeface="Cambria Math" panose="02040503050406030204" pitchFamily="18" charset="0"/>
                                </a:rPr>
                              </m:ctrlPr>
                            </m:dPr>
                            <m:e>
                              <m:f>
                                <m:fPr>
                                  <m:ctrlPr>
                                    <a:rPr lang="en-GB" sz="2400" i="1" smtClean="0">
                                      <a:latin typeface="Cambria Math" panose="02040503050406030204" pitchFamily="18" charset="0"/>
                                      <a:ea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m:t>
                                  </m:r>
                                  <m:sSubSup>
                                    <m:sSubSupPr>
                                      <m:ctrlPr>
                                        <a:rPr lang="en-GB" sz="2400" i="1" smtClean="0">
                                          <a:latin typeface="Cambria Math" panose="02040503050406030204" pitchFamily="18" charset="0"/>
                                          <a:ea typeface="Cambria Math" panose="02040503050406030204" pitchFamily="18" charset="0"/>
                                        </a:rPr>
                                      </m:ctrlPr>
                                    </m:sSubSupPr>
                                    <m:e>
                                      <m:r>
                                        <a:rPr lang="en-GB" sz="2400" b="0" i="1" smtClean="0">
                                          <a:latin typeface="Cambria Math" panose="02040503050406030204" pitchFamily="18" charset="0"/>
                                          <a:ea typeface="Cambria Math" panose="02040503050406030204" pitchFamily="18" charset="0"/>
                                        </a:rPr>
                                        <m:t>𝐺</m:t>
                                      </m:r>
                                    </m:e>
                                    <m:sub>
                                      <m:r>
                                        <a:rPr lang="en-GB" sz="2400" b="0" i="1" smtClean="0">
                                          <a:latin typeface="Cambria Math" panose="02040503050406030204" pitchFamily="18" charset="0"/>
                                          <a:ea typeface="Cambria Math" panose="02040503050406030204" pitchFamily="18" charset="0"/>
                                        </a:rPr>
                                        <m:t>𝑟</m:t>
                                      </m:r>
                                    </m:sub>
                                    <m:sup>
                                      <m:r>
                                        <a:rPr lang="en-GB" sz="2400" i="1" smtClean="0">
                                          <a:latin typeface="Cambria Math" panose="02040503050406030204" pitchFamily="18" charset="0"/>
                                          <a:ea typeface="Cambria Math" panose="02040503050406030204" pitchFamily="18" charset="0"/>
                                        </a:rPr>
                                        <m:t>°</m:t>
                                      </m:r>
                                    </m:sup>
                                  </m:sSubSup>
                                </m:num>
                                <m:den>
                                  <m:r>
                                    <a:rPr lang="en-GB" sz="2400" b="0" i="1" smtClean="0">
                                      <a:latin typeface="Cambria Math" panose="02040503050406030204" pitchFamily="18" charset="0"/>
                                      <a:ea typeface="Cambria Math" panose="02040503050406030204" pitchFamily="18" charset="0"/>
                                    </a:rPr>
                                    <m:t>𝑇</m:t>
                                  </m:r>
                                </m:den>
                              </m:f>
                            </m:e>
                          </m:d>
                        </m:num>
                        <m:den>
                          <m:r>
                            <a:rPr lang="en-GB" sz="2400" i="1" smtClean="0">
                              <a:latin typeface="Cambria Math" panose="02040503050406030204" pitchFamily="18" charset="0"/>
                              <a:ea typeface="Cambria Math" panose="02040503050406030204" pitchFamily="18" charset="0"/>
                            </a:rPr>
                            <m:t>∆</m:t>
                          </m:r>
                          <m:d>
                            <m:dPr>
                              <m:ctrlPr>
                                <a:rPr lang="en-GB" sz="2400" i="1" smtClean="0">
                                  <a:latin typeface="Cambria Math" panose="02040503050406030204" pitchFamily="18" charset="0"/>
                                  <a:ea typeface="Cambria Math" panose="02040503050406030204" pitchFamily="18" charset="0"/>
                                </a:rPr>
                              </m:ctrlPr>
                            </m:dPr>
                            <m:e>
                              <m:f>
                                <m:fPr>
                                  <m:ctrlPr>
                                    <a:rPr lang="en-GB" sz="240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𝑇</m:t>
                                  </m:r>
                                </m:den>
                              </m:f>
                            </m:e>
                          </m:d>
                        </m:den>
                      </m:f>
                      <m:r>
                        <a:rPr lang="en-GB" sz="2400" i="1" smtClean="0">
                          <a:latin typeface="Cambria Math" panose="02040503050406030204" pitchFamily="18" charset="0"/>
                          <a:ea typeface="Cambria Math" panose="02040503050406030204" pitchFamily="18" charset="0"/>
                        </a:rPr>
                        <m:t>≈</m:t>
                      </m:r>
                      <m:sSubSup>
                        <m:sSubSupPr>
                          <m:ctrlPr>
                            <a:rPr lang="en-GB" sz="2400" i="1" smtClean="0">
                              <a:latin typeface="Cambria Math" panose="02040503050406030204" pitchFamily="18" charset="0"/>
                            </a:rPr>
                          </m:ctrlPr>
                        </m:sSubSupPr>
                        <m:e>
                          <m:r>
                            <a:rPr lang="en-GB" sz="2400" i="1" smtClean="0">
                              <a:latin typeface="Cambria Math" panose="02040503050406030204" pitchFamily="18" charset="0"/>
                              <a:ea typeface="Cambria Math" panose="02040503050406030204" pitchFamily="18" charset="0"/>
                            </a:rPr>
                            <m:t>∆</m:t>
                          </m:r>
                          <m:r>
                            <a:rPr lang="en-GB" sz="2400" i="1">
                              <a:latin typeface="Cambria Math" panose="02040503050406030204" pitchFamily="18" charset="0"/>
                            </a:rPr>
                            <m:t>𝐻</m:t>
                          </m:r>
                        </m:e>
                        <m:sub>
                          <m:r>
                            <a:rPr lang="en-GB" sz="2400" b="0" i="1" smtClean="0">
                              <a:latin typeface="Cambria Math" panose="02040503050406030204" pitchFamily="18" charset="0"/>
                            </a:rPr>
                            <m:t>𝑟</m:t>
                          </m:r>
                        </m:sub>
                        <m:sup>
                          <m:r>
                            <a:rPr lang="en-GB" sz="2400" i="1" smtClean="0">
                              <a:latin typeface="Cambria Math" panose="02040503050406030204" pitchFamily="18" charset="0"/>
                              <a:ea typeface="Cambria Math" panose="02040503050406030204" pitchFamily="18" charset="0"/>
                            </a:rPr>
                            <m:t>°</m:t>
                          </m:r>
                        </m:sup>
                      </m:sSubSup>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d>
                        <m:dPr>
                          <m:ctrlPr>
                            <a:rPr lang="en-GB" sz="2400" i="1">
                              <a:latin typeface="Cambria Math" panose="02040503050406030204" pitchFamily="18" charset="0"/>
                              <a:ea typeface="Cambria Math" panose="02040503050406030204" pitchFamily="18" charset="0"/>
                            </a:rPr>
                          </m:ctrlPr>
                        </m:dPr>
                        <m:e>
                          <m:f>
                            <m:fPr>
                              <m:ctrlPr>
                                <a:rPr lang="en-GB" sz="2400" i="1">
                                  <a:latin typeface="Cambria Math" panose="02040503050406030204" pitchFamily="18" charset="0"/>
                                  <a:ea typeface="Cambria Math" panose="02040503050406030204" pitchFamily="18" charset="0"/>
                                </a:rPr>
                              </m:ctrlPr>
                            </m:fPr>
                            <m:num>
                              <m:sSubSup>
                                <m:sSubSupPr>
                                  <m:ctrlPr>
                                    <a:rPr lang="en-GB" sz="2400" i="1">
                                      <a:latin typeface="Cambria Math" panose="02040503050406030204" pitchFamily="18" charset="0"/>
                                      <a:ea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m:t>
                                  </m:r>
                                </m:sub>
                                <m:sup>
                                  <m:r>
                                    <a:rPr lang="en-GB" sz="2400" i="1">
                                      <a:latin typeface="Cambria Math" panose="02040503050406030204" pitchFamily="18" charset="0"/>
                                      <a:ea typeface="Cambria Math" panose="02040503050406030204" pitchFamily="18" charset="0"/>
                                    </a:rPr>
                                    <m:t>°</m:t>
                                  </m:r>
                                </m:sup>
                              </m:sSubSup>
                            </m:num>
                            <m:den>
                              <m:r>
                                <a:rPr lang="en-GB" sz="2400" i="1">
                                  <a:latin typeface="Cambria Math" panose="02040503050406030204" pitchFamily="18" charset="0"/>
                                  <a:ea typeface="Cambria Math" panose="02040503050406030204" pitchFamily="18" charset="0"/>
                                </a:rPr>
                                <m:t>𝑇</m:t>
                              </m:r>
                            </m:den>
                          </m:f>
                        </m:e>
                      </m:d>
                      <m:r>
                        <a:rPr lang="en-GB" sz="2400" i="1">
                          <a:latin typeface="Cambria Math" panose="02040503050406030204" pitchFamily="18" charset="0"/>
                          <a:ea typeface="Cambria Math" panose="02040503050406030204" pitchFamily="18" charset="0"/>
                        </a:rPr>
                        <m:t>≈</m:t>
                      </m:r>
                      <m:sSubSup>
                        <m:sSubSupPr>
                          <m:ctrlPr>
                            <a:rPr lang="en-GB" sz="2400" i="1">
                              <a:latin typeface="Cambria Math" panose="02040503050406030204" pitchFamily="18" charset="0"/>
                              <a:ea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rPr>
                            <m:t>𝐻</m:t>
                          </m:r>
                        </m:e>
                        <m:sub>
                          <m:r>
                            <a:rPr lang="en-GB" sz="2400" i="1">
                              <a:latin typeface="Cambria Math" panose="02040503050406030204" pitchFamily="18" charset="0"/>
                              <a:ea typeface="Cambria Math" panose="02040503050406030204" pitchFamily="18" charset="0"/>
                            </a:rPr>
                            <m:t>𝑟</m:t>
                          </m:r>
                        </m:sub>
                        <m:sup>
                          <m:r>
                            <a:rPr lang="en-GB" sz="2400" i="1">
                              <a:latin typeface="Cambria Math" panose="02040503050406030204" pitchFamily="18" charset="0"/>
                              <a:ea typeface="Cambria Math" panose="02040503050406030204" pitchFamily="18" charset="0"/>
                            </a:rPr>
                            <m:t>°</m:t>
                          </m:r>
                        </m:sup>
                      </m:sSubSup>
                      <m:r>
                        <a:rPr lang="en-GB" sz="2400" b="0" i="1" smtClean="0">
                          <a:latin typeface="Cambria Math" panose="02040503050406030204" pitchFamily="18" charset="0"/>
                          <a:ea typeface="Cambria Math" panose="02040503050406030204" pitchFamily="18" charset="0"/>
                        </a:rPr>
                        <m:t> </m:t>
                      </m:r>
                      <m:r>
                        <a:rPr lang="en-GB" sz="2400" i="1">
                          <a:latin typeface="Cambria Math" panose="02040503050406030204" pitchFamily="18" charset="0"/>
                          <a:ea typeface="Cambria Math" panose="02040503050406030204" pitchFamily="18" charset="0"/>
                        </a:rPr>
                        <m:t>∆</m:t>
                      </m:r>
                      <m:d>
                        <m:dPr>
                          <m:ctrlPr>
                            <a:rPr lang="en-GB" sz="2400" i="1">
                              <a:latin typeface="Cambria Math" panose="02040503050406030204" pitchFamily="18" charset="0"/>
                              <a:ea typeface="Cambria Math" panose="02040503050406030204" pitchFamily="18" charset="0"/>
                            </a:rPr>
                          </m:ctrlPr>
                        </m:dPr>
                        <m:e>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1</m:t>
                              </m:r>
                            </m:num>
                            <m:den>
                              <m:r>
                                <a:rPr lang="en-GB" sz="2400" i="1">
                                  <a:latin typeface="Cambria Math" panose="02040503050406030204" pitchFamily="18" charset="0"/>
                                  <a:ea typeface="Cambria Math" panose="02040503050406030204" pitchFamily="18" charset="0"/>
                                </a:rPr>
                                <m:t>𝑇</m:t>
                              </m:r>
                            </m:den>
                          </m:f>
                        </m:e>
                      </m:d>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𝐺</m:t>
                              </m:r>
                            </m:e>
                            <m:sub>
                              <m:r>
                                <a:rPr lang="en-GB" sz="2400" i="1">
                                  <a:solidFill>
                                    <a:srgbClr val="FF0000"/>
                                  </a:solidFill>
                                  <a:latin typeface="Cambria Math" panose="02040503050406030204" pitchFamily="18" charset="0"/>
                                  <a:ea typeface="Cambria Math" panose="02040503050406030204" pitchFamily="18" charset="0"/>
                                </a:rPr>
                                <m:t>𝑟</m:t>
                              </m:r>
                            </m:sub>
                            <m:sup>
                              <m:r>
                                <a:rPr lang="en-GB" sz="2400" i="1">
                                  <a:solidFill>
                                    <a:srgbClr val="FF0000"/>
                                  </a:solidFill>
                                  <a:latin typeface="Cambria Math" panose="02040503050406030204" pitchFamily="18" charset="0"/>
                                  <a:ea typeface="Cambria Math" panose="02040503050406030204" pitchFamily="18" charset="0"/>
                                </a:rPr>
                                <m:t>°</m:t>
                              </m:r>
                            </m:sup>
                          </m:sSubSup>
                          <m:r>
                            <a:rPr lang="en-GB" sz="2400" b="0" i="1" smtClean="0">
                              <a:solidFill>
                                <a:srgbClr val="FF0000"/>
                              </a:solidFill>
                              <a:latin typeface="Cambria Math" panose="02040503050406030204" pitchFamily="18" charset="0"/>
                              <a:ea typeface="Cambria Math" panose="02040503050406030204" pitchFamily="18" charset="0"/>
                            </a:rPr>
                            <m:t>(</m:t>
                          </m:r>
                          <m:sSub>
                            <m:sSubPr>
                              <m:ctrlPr>
                                <a:rPr lang="en-GB" sz="2400" b="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𝑇</m:t>
                              </m:r>
                            </m:e>
                            <m:sub>
                              <m:r>
                                <a:rPr lang="en-GB" sz="2400" b="0" i="1" smtClean="0">
                                  <a:solidFill>
                                    <a:srgbClr val="FF0000"/>
                                  </a:solidFill>
                                  <a:latin typeface="Cambria Math" panose="02040503050406030204" pitchFamily="18" charset="0"/>
                                  <a:ea typeface="Cambria Math" panose="02040503050406030204" pitchFamily="18" charset="0"/>
                                </a:rPr>
                                <m:t>𝑓</m:t>
                              </m:r>
                            </m:sub>
                          </m:sSub>
                          <m:r>
                            <a:rPr lang="en-GB" sz="2400" b="0" i="1" smtClean="0">
                              <a:solidFill>
                                <a:srgbClr val="FF0000"/>
                              </a:solidFill>
                              <a:latin typeface="Cambria Math" panose="02040503050406030204" pitchFamily="18" charset="0"/>
                              <a:ea typeface="Cambria Math" panose="02040503050406030204" pitchFamily="18" charset="0"/>
                            </a:rPr>
                            <m:t>)</m:t>
                          </m:r>
                        </m:num>
                        <m:den>
                          <m:sSub>
                            <m:sSubPr>
                              <m:ctrlPr>
                                <a:rPr lang="en-GB" sz="240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𝑇</m:t>
                              </m:r>
                            </m:e>
                            <m:sub>
                              <m:r>
                                <a:rPr lang="en-GB" sz="2400" b="0" i="1" smtClean="0">
                                  <a:solidFill>
                                    <a:srgbClr val="FF0000"/>
                                  </a:solidFill>
                                  <a:latin typeface="Cambria Math" panose="02040503050406030204" pitchFamily="18" charset="0"/>
                                  <a:ea typeface="Cambria Math" panose="02040503050406030204" pitchFamily="18" charset="0"/>
                                </a:rPr>
                                <m:t>𝑓</m:t>
                              </m:r>
                            </m:sub>
                          </m:sSub>
                        </m:den>
                      </m:f>
                      <m:r>
                        <a:rPr lang="en-GB" sz="2400" b="0" i="1" smtClean="0">
                          <a:solidFill>
                            <a:srgbClr val="FF0000"/>
                          </a:solidFill>
                          <a:latin typeface="Cambria Math" panose="02040503050406030204" pitchFamily="18" charset="0"/>
                          <a:ea typeface="Cambria Math" panose="02040503050406030204" pitchFamily="18" charset="0"/>
                        </a:rPr>
                        <m:t>−</m:t>
                      </m:r>
                      <m:f>
                        <m:fPr>
                          <m:ctrlPr>
                            <a:rPr lang="en-GB" sz="2400" i="1" smtClean="0">
                              <a:solidFill>
                                <a:srgbClr val="FF000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𝐺</m:t>
                              </m:r>
                            </m:e>
                            <m:sub>
                              <m:r>
                                <a:rPr lang="en-GB" sz="2400" i="1">
                                  <a:solidFill>
                                    <a:srgbClr val="FF0000"/>
                                  </a:solidFill>
                                  <a:latin typeface="Cambria Math" panose="02040503050406030204" pitchFamily="18" charset="0"/>
                                  <a:ea typeface="Cambria Math" panose="02040503050406030204" pitchFamily="18" charset="0"/>
                                </a:rPr>
                                <m:t>𝑟</m:t>
                              </m:r>
                            </m:sub>
                            <m:sup>
                              <m:r>
                                <a:rPr lang="en-GB" sz="2400" i="1">
                                  <a:solidFill>
                                    <a:srgbClr val="FF0000"/>
                                  </a:solidFill>
                                  <a:latin typeface="Cambria Math" panose="02040503050406030204" pitchFamily="18" charset="0"/>
                                  <a:ea typeface="Cambria Math" panose="02040503050406030204" pitchFamily="18" charset="0"/>
                                </a:rPr>
                                <m:t>°</m:t>
                              </m:r>
                            </m:sup>
                          </m:sSubSup>
                          <m:r>
                            <a:rPr lang="en-GB" sz="2400" b="0" i="1" smtClean="0">
                              <a:solidFill>
                                <a:srgbClr val="FF0000"/>
                              </a:solidFill>
                              <a:latin typeface="Cambria Math" panose="02040503050406030204" pitchFamily="18" charset="0"/>
                              <a:ea typeface="Cambria Math" panose="02040503050406030204" pitchFamily="18" charset="0"/>
                            </a:rPr>
                            <m:t>(</m:t>
                          </m:r>
                          <m:sSub>
                            <m:sSubPr>
                              <m:ctrlPr>
                                <a:rPr lang="en-GB" sz="2400" b="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𝑇</m:t>
                              </m:r>
                            </m:e>
                            <m:sub>
                              <m:r>
                                <a:rPr lang="en-GB" sz="2400" b="0" i="1" smtClean="0">
                                  <a:solidFill>
                                    <a:srgbClr val="FF0000"/>
                                  </a:solidFill>
                                  <a:latin typeface="Cambria Math" panose="02040503050406030204" pitchFamily="18" charset="0"/>
                                  <a:ea typeface="Cambria Math" panose="02040503050406030204" pitchFamily="18" charset="0"/>
                                </a:rPr>
                                <m:t>𝑖</m:t>
                              </m:r>
                            </m:sub>
                          </m:sSub>
                          <m:r>
                            <a:rPr lang="en-GB" sz="2400" b="0" i="1" smtClean="0">
                              <a:solidFill>
                                <a:srgbClr val="FF0000"/>
                              </a:solidFill>
                              <a:latin typeface="Cambria Math" panose="02040503050406030204" pitchFamily="18" charset="0"/>
                              <a:ea typeface="Cambria Math" panose="02040503050406030204" pitchFamily="18" charset="0"/>
                            </a:rPr>
                            <m:t>)</m:t>
                          </m:r>
                        </m:num>
                        <m:den>
                          <m:sSub>
                            <m:sSubPr>
                              <m:ctrlPr>
                                <a:rPr lang="en-GB" sz="240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𝑇</m:t>
                              </m:r>
                            </m:e>
                            <m:sub>
                              <m:r>
                                <a:rPr lang="en-GB" sz="2400" b="0" i="1" smtClean="0">
                                  <a:solidFill>
                                    <a:srgbClr val="FF0000"/>
                                  </a:solidFill>
                                  <a:latin typeface="Cambria Math" panose="02040503050406030204" pitchFamily="18" charset="0"/>
                                  <a:ea typeface="Cambria Math" panose="02040503050406030204" pitchFamily="18" charset="0"/>
                                </a:rPr>
                                <m:t>𝑖</m:t>
                              </m:r>
                            </m:sub>
                          </m:sSub>
                        </m:den>
                      </m:f>
                      <m:r>
                        <a:rPr lang="en-GB" sz="2400" b="0" i="1" smtClean="0">
                          <a:solidFill>
                            <a:srgbClr val="FF0000"/>
                          </a:solidFill>
                          <a:latin typeface="Cambria Math" panose="02040503050406030204" pitchFamily="18" charset="0"/>
                          <a:ea typeface="Cambria Math" panose="02040503050406030204" pitchFamily="18" charset="0"/>
                        </a:rPr>
                        <m:t>≈</m:t>
                      </m:r>
                      <m:sSubSup>
                        <m:sSubSupPr>
                          <m:ctrlPr>
                            <a:rPr lang="en-GB" sz="2400" i="1" smtClean="0">
                              <a:solidFill>
                                <a:srgbClr val="FF0000"/>
                              </a:solidFill>
                              <a:latin typeface="Cambria Math" panose="02040503050406030204" pitchFamily="18" charset="0"/>
                            </a:rPr>
                          </m:ctrlPr>
                        </m:sSubSupPr>
                        <m:e>
                          <m:r>
                            <a:rPr lang="en-GB" sz="2400" i="1" smtClean="0">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rPr>
                            <m:t>𝐻</m:t>
                          </m:r>
                        </m:e>
                        <m:sub>
                          <m:r>
                            <a:rPr lang="en-GB" sz="2400" b="0" i="1" smtClean="0">
                              <a:solidFill>
                                <a:srgbClr val="FF0000"/>
                              </a:solidFill>
                              <a:latin typeface="Cambria Math" panose="02040503050406030204" pitchFamily="18" charset="0"/>
                            </a:rPr>
                            <m:t>𝑟</m:t>
                          </m:r>
                        </m:sub>
                        <m:sup>
                          <m:r>
                            <a:rPr lang="en-GB" sz="2400" i="1" smtClean="0">
                              <a:solidFill>
                                <a:srgbClr val="FF0000"/>
                              </a:solidFill>
                              <a:latin typeface="Cambria Math" panose="02040503050406030204" pitchFamily="18" charset="0"/>
                              <a:ea typeface="Cambria Math" panose="02040503050406030204" pitchFamily="18" charset="0"/>
                            </a:rPr>
                            <m:t>°</m:t>
                          </m:r>
                        </m:sup>
                      </m:sSubSup>
                      <m:d>
                        <m:dPr>
                          <m:ctrlPr>
                            <a:rPr lang="en-GB" sz="2400" i="1" smtClean="0">
                              <a:solidFill>
                                <a:srgbClr val="FF0000"/>
                              </a:solidFill>
                              <a:latin typeface="Cambria Math" panose="02040503050406030204" pitchFamily="18" charset="0"/>
                              <a:ea typeface="Cambria Math" panose="02040503050406030204" pitchFamily="18" charset="0"/>
                            </a:rPr>
                          </m:ctrlPr>
                        </m:dPr>
                        <m:e>
                          <m:f>
                            <m:fPr>
                              <m:ctrlPr>
                                <a:rPr lang="en-GB" sz="2400" i="1" smtClean="0">
                                  <a:solidFill>
                                    <a:srgbClr val="FF0000"/>
                                  </a:solidFill>
                                  <a:latin typeface="Cambria Math" panose="02040503050406030204" pitchFamily="18" charset="0"/>
                                  <a:ea typeface="Cambria Math" panose="02040503050406030204" pitchFamily="18" charset="0"/>
                                </a:rPr>
                              </m:ctrlPr>
                            </m:fPr>
                            <m:num>
                              <m:r>
                                <a:rPr lang="en-GB" sz="2400" b="0" i="1" smtClean="0">
                                  <a:solidFill>
                                    <a:srgbClr val="FF0000"/>
                                  </a:solidFill>
                                  <a:latin typeface="Cambria Math" panose="02040503050406030204" pitchFamily="18" charset="0"/>
                                  <a:ea typeface="Cambria Math" panose="02040503050406030204" pitchFamily="18" charset="0"/>
                                </a:rPr>
                                <m:t>1</m:t>
                              </m:r>
                            </m:num>
                            <m:den>
                              <m:sSub>
                                <m:sSubPr>
                                  <m:ctrlPr>
                                    <a:rPr lang="en-GB" sz="240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𝑇</m:t>
                                  </m:r>
                                </m:e>
                                <m:sub>
                                  <m:r>
                                    <a:rPr lang="en-GB" sz="2400" b="0" i="1" smtClean="0">
                                      <a:solidFill>
                                        <a:srgbClr val="FF0000"/>
                                      </a:solidFill>
                                      <a:latin typeface="Cambria Math" panose="02040503050406030204" pitchFamily="18" charset="0"/>
                                      <a:ea typeface="Cambria Math" panose="02040503050406030204" pitchFamily="18" charset="0"/>
                                    </a:rPr>
                                    <m:t>𝑓</m:t>
                                  </m:r>
                                </m:sub>
                              </m:sSub>
                            </m:den>
                          </m:f>
                          <m:r>
                            <a:rPr lang="en-GB" sz="2400" b="0" i="1" smtClean="0">
                              <a:solidFill>
                                <a:srgbClr val="FF0000"/>
                              </a:solidFill>
                              <a:latin typeface="Cambria Math" panose="02040503050406030204" pitchFamily="18" charset="0"/>
                              <a:ea typeface="Cambria Math" panose="02040503050406030204" pitchFamily="18" charset="0"/>
                            </a:rPr>
                            <m:t>−</m:t>
                          </m:r>
                          <m:f>
                            <m:fPr>
                              <m:ctrlPr>
                                <a:rPr lang="en-GB" sz="2400" b="0" i="1" smtClean="0">
                                  <a:solidFill>
                                    <a:srgbClr val="FF0000"/>
                                  </a:solidFill>
                                  <a:latin typeface="Cambria Math" panose="02040503050406030204" pitchFamily="18" charset="0"/>
                                  <a:ea typeface="Cambria Math" panose="02040503050406030204" pitchFamily="18" charset="0"/>
                                </a:rPr>
                              </m:ctrlPr>
                            </m:fPr>
                            <m:num>
                              <m:r>
                                <a:rPr lang="en-GB" sz="2400" b="0" i="1" smtClean="0">
                                  <a:solidFill>
                                    <a:srgbClr val="FF0000"/>
                                  </a:solidFill>
                                  <a:latin typeface="Cambria Math" panose="02040503050406030204" pitchFamily="18" charset="0"/>
                                  <a:ea typeface="Cambria Math" panose="02040503050406030204" pitchFamily="18" charset="0"/>
                                </a:rPr>
                                <m:t>1</m:t>
                              </m:r>
                            </m:num>
                            <m:den>
                              <m:sSub>
                                <m:sSubPr>
                                  <m:ctrlPr>
                                    <a:rPr lang="en-GB" sz="2400" b="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𝑇</m:t>
                                  </m:r>
                                </m:e>
                                <m:sub>
                                  <m:r>
                                    <a:rPr lang="en-GB" sz="2400" b="0" i="1" smtClean="0">
                                      <a:solidFill>
                                        <a:srgbClr val="FF0000"/>
                                      </a:solidFill>
                                      <a:latin typeface="Cambria Math" panose="02040503050406030204" pitchFamily="18" charset="0"/>
                                      <a:ea typeface="Cambria Math" panose="02040503050406030204" pitchFamily="18" charset="0"/>
                                    </a:rPr>
                                    <m:t>𝑖</m:t>
                                  </m:r>
                                </m:sub>
                              </m:sSub>
                            </m:den>
                          </m:f>
                        </m:e>
                      </m:d>
                    </m:oMath>
                  </m:oMathPara>
                </a14:m>
                <a:endParaRPr lang="en-GB" sz="2400" dirty="0"/>
              </a:p>
            </p:txBody>
          </p:sp>
        </mc:Choice>
        <mc:Fallback xmlns="">
          <p:sp>
            <p:nvSpPr>
              <p:cNvPr id="2" name="Rectangle 1">
                <a:extLst>
                  <a:ext uri="{FF2B5EF4-FFF2-40B4-BE49-F238E27FC236}">
                    <a16:creationId xmlns:a16="http://schemas.microsoft.com/office/drawing/2014/main" id="{A4ABECB4-6DDC-406F-988A-2B3E56DEF641}"/>
                  </a:ext>
                </a:extLst>
              </p:cNvPr>
              <p:cNvSpPr>
                <a:spLocks noRot="1" noChangeAspect="1" noMove="1" noResize="1" noEditPoints="1" noAdjustHandles="1" noChangeArrowheads="1" noChangeShapeType="1" noTextEdit="1"/>
              </p:cNvSpPr>
              <p:nvPr/>
            </p:nvSpPr>
            <p:spPr>
              <a:xfrm>
                <a:off x="2485938" y="1042898"/>
                <a:ext cx="6096000" cy="4024756"/>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10185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5DD9-A7E0-42D8-BAA9-591AB74ABCB6}"/>
              </a:ext>
            </a:extLst>
          </p:cNvPr>
          <p:cNvSpPr>
            <a:spLocks noGrp="1"/>
          </p:cNvSpPr>
          <p:nvPr>
            <p:ph type="title"/>
          </p:nvPr>
        </p:nvSpPr>
        <p:spPr/>
        <p:txBody>
          <a:bodyPr>
            <a:normAutofit/>
          </a:bodyPr>
          <a:lstStyle/>
          <a:p>
            <a:pPr algn="ctr"/>
            <a:r>
              <a:rPr lang="en-GB" sz="3600" dirty="0">
                <a:solidFill>
                  <a:srgbClr val="FF0000"/>
                </a:solidFill>
              </a:rPr>
              <a:t>Exploring the Temperature Dependence of the Gibbs Free Energy Change</a:t>
            </a:r>
          </a:p>
        </p:txBody>
      </p:sp>
      <p:pic>
        <p:nvPicPr>
          <p:cNvPr id="4" name="Picture 2">
            <a:extLst>
              <a:ext uri="{FF2B5EF4-FFF2-40B4-BE49-F238E27FC236}">
                <a16:creationId xmlns:a16="http://schemas.microsoft.com/office/drawing/2014/main" id="{53F80D37-E0D4-4545-B5AE-5F0BFDBB280F}"/>
              </a:ext>
            </a:extLst>
          </p:cNvPr>
          <p:cNvPicPr>
            <a:picLocks noGrp="1" noChangeAspect="1" noChangeArrowheads="1"/>
          </p:cNvPicPr>
          <p:nvPr>
            <p:ph idx="1"/>
          </p:nvPr>
        </p:nvPicPr>
        <p:blipFill>
          <a:blip r:embed="rId2" cstate="print"/>
          <a:srcRect/>
          <a:stretch>
            <a:fillRect/>
          </a:stretch>
        </p:blipFill>
        <p:spPr bwMode="auto">
          <a:xfrm>
            <a:off x="838200" y="2045241"/>
            <a:ext cx="5657143" cy="4266667"/>
          </a:xfrm>
          <a:prstGeom prst="rect">
            <a:avLst/>
          </a:prstGeom>
          <a:noFill/>
          <a:ln w="9525">
            <a:noFill/>
            <a:miter lim="800000"/>
            <a:headEnd/>
            <a:tailEnd/>
          </a:ln>
        </p:spPr>
      </p:pic>
      <p:sp>
        <p:nvSpPr>
          <p:cNvPr id="5" name="TextBox 4">
            <a:extLst>
              <a:ext uri="{FF2B5EF4-FFF2-40B4-BE49-F238E27FC236}">
                <a16:creationId xmlns:a16="http://schemas.microsoft.com/office/drawing/2014/main" id="{3ED5DC33-B683-4E89-B7DF-E11EAD00846F}"/>
              </a:ext>
            </a:extLst>
          </p:cNvPr>
          <p:cNvSpPr txBox="1"/>
          <p:nvPr/>
        </p:nvSpPr>
        <p:spPr>
          <a:xfrm>
            <a:off x="8354750" y="3305091"/>
            <a:ext cx="2008883" cy="1077218"/>
          </a:xfrm>
          <a:prstGeom prst="rect">
            <a:avLst/>
          </a:prstGeom>
          <a:noFill/>
        </p:spPr>
        <p:txBody>
          <a:bodyPr wrap="none" rtlCol="0">
            <a:spAutoFit/>
          </a:bodyPr>
          <a:lstStyle/>
          <a:p>
            <a:r>
              <a:rPr lang="en-GB" sz="2400" dirty="0" err="1"/>
              <a:t>T</a:t>
            </a:r>
            <a:r>
              <a:rPr lang="en-GB" sz="2400" baseline="-25000" dirty="0" err="1"/>
              <a:t>final</a:t>
            </a:r>
            <a:r>
              <a:rPr lang="en-GB" sz="2400" baseline="-25000" dirty="0"/>
              <a:t> </a:t>
            </a:r>
            <a:r>
              <a:rPr lang="en-GB" sz="2400" dirty="0"/>
              <a:t>&gt; </a:t>
            </a:r>
            <a:r>
              <a:rPr lang="en-GB" sz="2400" dirty="0" err="1"/>
              <a:t>T</a:t>
            </a:r>
            <a:r>
              <a:rPr lang="en-GB" sz="2400" baseline="-25000" dirty="0" err="1"/>
              <a:t>initial</a:t>
            </a:r>
            <a:endParaRPr lang="en-GB" sz="2400" baseline="-25000" dirty="0"/>
          </a:p>
          <a:p>
            <a:endParaRPr lang="en-GB" sz="2400" baseline="-25000" dirty="0"/>
          </a:p>
          <a:p>
            <a:r>
              <a:rPr lang="en-GB" sz="2400" dirty="0"/>
              <a:t>∆</a:t>
            </a:r>
            <a:r>
              <a:rPr lang="en-GB" sz="2400" dirty="0" err="1"/>
              <a:t>G</a:t>
            </a:r>
            <a:r>
              <a:rPr lang="en-GB" sz="2400" baseline="-25000" dirty="0" err="1"/>
              <a:t>final</a:t>
            </a:r>
            <a:r>
              <a:rPr lang="en-GB" sz="2400" baseline="-25000" dirty="0"/>
              <a:t> </a:t>
            </a:r>
            <a:r>
              <a:rPr lang="en-GB" sz="2400" dirty="0"/>
              <a:t>&lt; ∆</a:t>
            </a:r>
            <a:r>
              <a:rPr lang="en-GB" sz="2400" dirty="0" err="1"/>
              <a:t>G</a:t>
            </a:r>
            <a:r>
              <a:rPr lang="en-GB" sz="2400" baseline="-25000" dirty="0" err="1"/>
              <a:t>initial</a:t>
            </a:r>
            <a:endParaRPr lang="en-GB" sz="2400" dirty="0"/>
          </a:p>
        </p:txBody>
      </p:sp>
    </p:spTree>
    <p:extLst>
      <p:ext uri="{BB962C8B-B14F-4D97-AF65-F5344CB8AC3E}">
        <p14:creationId xmlns:p14="http://schemas.microsoft.com/office/powerpoint/2010/main" val="3385195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1CEC-5436-4DF7-ABCA-3F5369E000EE}"/>
              </a:ext>
            </a:extLst>
          </p:cNvPr>
          <p:cNvSpPr>
            <a:spLocks noGrp="1"/>
          </p:cNvSpPr>
          <p:nvPr>
            <p:ph type="title"/>
          </p:nvPr>
        </p:nvSpPr>
        <p:spPr/>
        <p:txBody>
          <a:bodyPr>
            <a:normAutofit/>
          </a:bodyPr>
          <a:lstStyle/>
          <a:p>
            <a:pPr algn="ctr"/>
            <a:r>
              <a:rPr lang="en-GB" sz="3600" dirty="0">
                <a:solidFill>
                  <a:srgbClr val="FF0000"/>
                </a:solidFill>
              </a:rPr>
              <a:t>Exploring the Temperature Dependence of the Gibbs Free Energy Change</a:t>
            </a:r>
            <a:endParaRPr lang="en-GB" sz="3600" dirty="0"/>
          </a:p>
        </p:txBody>
      </p:sp>
      <p:pic>
        <p:nvPicPr>
          <p:cNvPr id="4" name="Picture 2">
            <a:extLst>
              <a:ext uri="{FF2B5EF4-FFF2-40B4-BE49-F238E27FC236}">
                <a16:creationId xmlns:a16="http://schemas.microsoft.com/office/drawing/2014/main" id="{0B9343B0-F6C0-4B62-80B4-BC455BF9FE29}"/>
              </a:ext>
            </a:extLst>
          </p:cNvPr>
          <p:cNvPicPr>
            <a:picLocks noGrp="1" noChangeAspect="1" noChangeArrowheads="1"/>
          </p:cNvPicPr>
          <p:nvPr>
            <p:ph idx="1"/>
          </p:nvPr>
        </p:nvPicPr>
        <p:blipFill>
          <a:blip r:embed="rId2" cstate="print"/>
          <a:srcRect/>
          <a:stretch>
            <a:fillRect/>
          </a:stretch>
        </p:blipFill>
        <p:spPr bwMode="auto">
          <a:xfrm>
            <a:off x="838200" y="2013864"/>
            <a:ext cx="5532285" cy="4351338"/>
          </a:xfrm>
          <a:prstGeom prst="rect">
            <a:avLst/>
          </a:prstGeom>
          <a:noFill/>
          <a:ln w="9525">
            <a:noFill/>
            <a:miter lim="800000"/>
            <a:headEnd/>
            <a:tailEnd/>
          </a:ln>
        </p:spPr>
      </p:pic>
      <p:sp>
        <p:nvSpPr>
          <p:cNvPr id="5" name="TextBox 4">
            <a:extLst>
              <a:ext uri="{FF2B5EF4-FFF2-40B4-BE49-F238E27FC236}">
                <a16:creationId xmlns:a16="http://schemas.microsoft.com/office/drawing/2014/main" id="{6EF83609-4243-4CD8-91A6-39488F5BACB2}"/>
              </a:ext>
            </a:extLst>
          </p:cNvPr>
          <p:cNvSpPr txBox="1"/>
          <p:nvPr/>
        </p:nvSpPr>
        <p:spPr>
          <a:xfrm>
            <a:off x="8354750" y="3305091"/>
            <a:ext cx="2008883" cy="1077218"/>
          </a:xfrm>
          <a:prstGeom prst="rect">
            <a:avLst/>
          </a:prstGeom>
          <a:noFill/>
        </p:spPr>
        <p:txBody>
          <a:bodyPr wrap="none" rtlCol="0">
            <a:spAutoFit/>
          </a:bodyPr>
          <a:lstStyle/>
          <a:p>
            <a:r>
              <a:rPr lang="en-GB" sz="2400" dirty="0" err="1"/>
              <a:t>T</a:t>
            </a:r>
            <a:r>
              <a:rPr lang="en-GB" sz="2400" baseline="-25000" dirty="0" err="1"/>
              <a:t>final</a:t>
            </a:r>
            <a:r>
              <a:rPr lang="en-GB" sz="2400" baseline="-25000" dirty="0"/>
              <a:t> </a:t>
            </a:r>
            <a:r>
              <a:rPr lang="en-GB" sz="2400" dirty="0"/>
              <a:t>&gt; </a:t>
            </a:r>
            <a:r>
              <a:rPr lang="en-GB" sz="2400" dirty="0" err="1"/>
              <a:t>T</a:t>
            </a:r>
            <a:r>
              <a:rPr lang="en-GB" sz="2400" baseline="-25000" dirty="0" err="1"/>
              <a:t>initial</a:t>
            </a:r>
            <a:endParaRPr lang="en-GB" sz="2400" baseline="-25000" dirty="0"/>
          </a:p>
          <a:p>
            <a:endParaRPr lang="en-GB" sz="2400" baseline="-25000" dirty="0"/>
          </a:p>
          <a:p>
            <a:r>
              <a:rPr lang="en-GB" sz="2400" dirty="0"/>
              <a:t>∆</a:t>
            </a:r>
            <a:r>
              <a:rPr lang="en-GB" sz="2400" dirty="0" err="1"/>
              <a:t>G</a:t>
            </a:r>
            <a:r>
              <a:rPr lang="en-GB" sz="2400" baseline="-25000" dirty="0" err="1"/>
              <a:t>final</a:t>
            </a:r>
            <a:r>
              <a:rPr lang="en-GB" sz="2400" baseline="-25000" dirty="0"/>
              <a:t> </a:t>
            </a:r>
            <a:r>
              <a:rPr lang="en-GB" sz="2400" dirty="0"/>
              <a:t>&gt; ∆</a:t>
            </a:r>
            <a:r>
              <a:rPr lang="en-GB" sz="2400" dirty="0" err="1"/>
              <a:t>G</a:t>
            </a:r>
            <a:r>
              <a:rPr lang="en-GB" sz="2400" baseline="-25000" dirty="0" err="1"/>
              <a:t>initial</a:t>
            </a:r>
            <a:endParaRPr lang="en-GB" sz="2400" dirty="0"/>
          </a:p>
        </p:txBody>
      </p:sp>
    </p:spTree>
    <p:extLst>
      <p:ext uri="{BB962C8B-B14F-4D97-AF65-F5344CB8AC3E}">
        <p14:creationId xmlns:p14="http://schemas.microsoft.com/office/powerpoint/2010/main" val="360276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8F64A7-D6C7-45CC-950C-EE10A030E45A}"/>
              </a:ext>
            </a:extLst>
          </p:cNvPr>
          <p:cNvSpPr txBox="1"/>
          <p:nvPr/>
        </p:nvSpPr>
        <p:spPr>
          <a:xfrm>
            <a:off x="780176" y="444617"/>
            <a:ext cx="10517364" cy="4278094"/>
          </a:xfrm>
          <a:prstGeom prst="rect">
            <a:avLst/>
          </a:prstGeom>
          <a:noFill/>
        </p:spPr>
        <p:txBody>
          <a:bodyPr wrap="square" rtlCol="0">
            <a:spAutoFit/>
          </a:bodyPr>
          <a:lstStyle/>
          <a:p>
            <a:r>
              <a:rPr lang="en-GB" sz="2800" dirty="0">
                <a:solidFill>
                  <a:srgbClr val="FF0000"/>
                </a:solidFill>
              </a:rPr>
              <a:t>Example</a:t>
            </a:r>
          </a:p>
          <a:p>
            <a:endParaRPr lang="en-GB" sz="2800" dirty="0">
              <a:solidFill>
                <a:srgbClr val="FF0000"/>
              </a:solidFill>
            </a:endParaRPr>
          </a:p>
          <a:p>
            <a:pPr>
              <a:lnSpc>
                <a:spcPct val="150000"/>
              </a:lnSpc>
            </a:pPr>
            <a:r>
              <a:rPr lang="en-GB" sz="2400" dirty="0"/>
              <a:t>7- The standard enthalpy </a:t>
            </a:r>
            <a:r>
              <a:rPr lang="en-GB" sz="2400" dirty="0">
                <a:solidFill>
                  <a:srgbClr val="0070C0"/>
                </a:solidFill>
              </a:rPr>
              <a:t>∆H</a:t>
            </a:r>
            <a:r>
              <a:rPr lang="en-GB" sz="2400" baseline="30000" dirty="0">
                <a:solidFill>
                  <a:srgbClr val="0070C0"/>
                </a:solidFill>
              </a:rPr>
              <a:t>o</a:t>
            </a:r>
            <a:r>
              <a:rPr lang="en-GB" sz="2400" dirty="0">
                <a:solidFill>
                  <a:srgbClr val="0070C0"/>
                </a:solidFill>
              </a:rPr>
              <a:t> </a:t>
            </a:r>
            <a:r>
              <a:rPr lang="en-GB" sz="2400" dirty="0"/>
              <a:t>of the reaction:</a:t>
            </a:r>
          </a:p>
          <a:p>
            <a:pPr>
              <a:lnSpc>
                <a:spcPct val="150000"/>
              </a:lnSpc>
            </a:pPr>
            <a:r>
              <a:rPr lang="en-GB" sz="2400" dirty="0"/>
              <a:t>N</a:t>
            </a:r>
            <a:r>
              <a:rPr lang="en-GB" sz="2400" baseline="-25000" dirty="0"/>
              <a:t>2</a:t>
            </a:r>
            <a:r>
              <a:rPr lang="en-GB" sz="2400" dirty="0"/>
              <a:t>(g) + 3H</a:t>
            </a:r>
            <a:r>
              <a:rPr lang="en-GB" sz="2400" baseline="-25000" dirty="0"/>
              <a:t>2</a:t>
            </a:r>
            <a:r>
              <a:rPr lang="en-GB" sz="2400" dirty="0"/>
              <a:t> (g)                 2NH</a:t>
            </a:r>
            <a:r>
              <a:rPr lang="en-GB" sz="2400" baseline="-25000" dirty="0"/>
              <a:t>3</a:t>
            </a:r>
            <a:r>
              <a:rPr lang="en-GB" sz="2400" dirty="0"/>
              <a:t> (g) is </a:t>
            </a:r>
            <a:r>
              <a:rPr lang="en-GB" sz="2400" u="sng" dirty="0"/>
              <a:t>-92.2 </a:t>
            </a:r>
            <a:r>
              <a:rPr lang="en-GB" sz="2400" dirty="0"/>
              <a:t>kJ mol</a:t>
            </a:r>
            <a:r>
              <a:rPr lang="en-GB" sz="2400" baseline="30000" dirty="0"/>
              <a:t>-1 </a:t>
            </a:r>
            <a:r>
              <a:rPr lang="en-GB" sz="2400" dirty="0"/>
              <a:t>and the standard Gibbs function</a:t>
            </a:r>
          </a:p>
          <a:p>
            <a:pPr>
              <a:lnSpc>
                <a:spcPct val="150000"/>
              </a:lnSpc>
            </a:pPr>
            <a:r>
              <a:rPr lang="en-GB" sz="2400" dirty="0">
                <a:solidFill>
                  <a:srgbClr val="0070C0"/>
                </a:solidFill>
              </a:rPr>
              <a:t>∆G</a:t>
            </a:r>
            <a:r>
              <a:rPr lang="en-GB" sz="2400" baseline="30000" dirty="0">
                <a:solidFill>
                  <a:srgbClr val="0070C0"/>
                </a:solidFill>
              </a:rPr>
              <a:t>o</a:t>
            </a:r>
            <a:r>
              <a:rPr lang="en-GB" sz="2400" dirty="0">
                <a:solidFill>
                  <a:srgbClr val="0070C0"/>
                </a:solidFill>
              </a:rPr>
              <a:t> </a:t>
            </a:r>
            <a:r>
              <a:rPr lang="en-GB" sz="2400" dirty="0"/>
              <a:t>is </a:t>
            </a:r>
            <a:r>
              <a:rPr lang="en-GB" sz="2400" u="sng" dirty="0"/>
              <a:t>-31.0 </a:t>
            </a:r>
            <a:r>
              <a:rPr lang="en-GB" sz="2400" dirty="0"/>
              <a:t>kJ mol</a:t>
            </a:r>
            <a:r>
              <a:rPr lang="en-GB" sz="2400" baseline="30000" dirty="0"/>
              <a:t>-1</a:t>
            </a:r>
            <a:r>
              <a:rPr lang="en-GB" sz="2400" dirty="0"/>
              <a:t> both at </a:t>
            </a:r>
            <a:r>
              <a:rPr lang="en-GB" sz="2400" u="sng" dirty="0"/>
              <a:t>298</a:t>
            </a:r>
            <a:r>
              <a:rPr lang="en-GB" sz="2400" dirty="0"/>
              <a:t> K.</a:t>
            </a:r>
          </a:p>
          <a:p>
            <a:pPr>
              <a:lnSpc>
                <a:spcPct val="150000"/>
              </a:lnSpc>
            </a:pPr>
            <a:r>
              <a:rPr lang="en-GB" sz="2400" dirty="0"/>
              <a:t>Estimate the Gibbs function </a:t>
            </a:r>
            <a:r>
              <a:rPr lang="en-GB" sz="2400" dirty="0">
                <a:solidFill>
                  <a:srgbClr val="0070C0"/>
                </a:solidFill>
              </a:rPr>
              <a:t>∆G</a:t>
            </a:r>
            <a:r>
              <a:rPr lang="en-GB" sz="2400" baseline="30000" dirty="0">
                <a:solidFill>
                  <a:srgbClr val="0070C0"/>
                </a:solidFill>
              </a:rPr>
              <a:t>o</a:t>
            </a:r>
            <a:r>
              <a:rPr lang="en-GB" sz="2400" dirty="0">
                <a:solidFill>
                  <a:srgbClr val="0070C0"/>
                </a:solidFill>
              </a:rPr>
              <a:t> </a:t>
            </a:r>
            <a:r>
              <a:rPr lang="en-GB" sz="2400" dirty="0"/>
              <a:t>at (a) </a:t>
            </a:r>
            <a:r>
              <a:rPr lang="en-GB" sz="2400" u="sng" dirty="0"/>
              <a:t>500</a:t>
            </a:r>
            <a:r>
              <a:rPr lang="en-GB" sz="2400" dirty="0"/>
              <a:t> K and (b) </a:t>
            </a:r>
            <a:r>
              <a:rPr lang="en-GB" sz="2400" u="sng" dirty="0"/>
              <a:t>1000</a:t>
            </a:r>
            <a:r>
              <a:rPr lang="en-GB" sz="2400" dirty="0"/>
              <a:t> K.</a:t>
            </a:r>
          </a:p>
          <a:p>
            <a:pPr>
              <a:lnSpc>
                <a:spcPct val="150000"/>
              </a:lnSpc>
            </a:pPr>
            <a:r>
              <a:rPr lang="en-GB" sz="2400" dirty="0"/>
              <a:t>Is the reaction spontaneous at room temperature ?</a:t>
            </a:r>
          </a:p>
          <a:p>
            <a:pPr>
              <a:lnSpc>
                <a:spcPct val="150000"/>
              </a:lnSpc>
            </a:pPr>
            <a:r>
              <a:rPr lang="en-GB" sz="2400" dirty="0"/>
              <a:t>Is the formation of ammonia favoured or disfavoured by a rise in temperature?</a:t>
            </a:r>
          </a:p>
        </p:txBody>
      </p:sp>
      <p:pic>
        <p:nvPicPr>
          <p:cNvPr id="5" name="Picture 18" descr="equilibrium">
            <a:extLst>
              <a:ext uri="{FF2B5EF4-FFF2-40B4-BE49-F238E27FC236}">
                <a16:creationId xmlns:a16="http://schemas.microsoft.com/office/drawing/2014/main" id="{A81CEF21-C41A-4C5F-9288-9F106BA230C0}"/>
              </a:ext>
            </a:extLst>
          </p:cNvPr>
          <p:cNvPicPr>
            <a:picLocks noChangeAspect="1" noChangeArrowheads="1"/>
          </p:cNvPicPr>
          <p:nvPr/>
        </p:nvPicPr>
        <p:blipFill>
          <a:blip r:embed="rId2" cstate="print">
            <a:biLevel thresh="50000"/>
          </a:blip>
          <a:srcRect/>
          <a:stretch>
            <a:fillRect/>
          </a:stretch>
        </p:blipFill>
        <p:spPr bwMode="auto">
          <a:xfrm>
            <a:off x="2724112" y="2124212"/>
            <a:ext cx="1004983" cy="153824"/>
          </a:xfrm>
          <a:prstGeom prst="rect">
            <a:avLst/>
          </a:prstGeom>
          <a:noFill/>
        </p:spPr>
      </p:pic>
    </p:spTree>
    <p:extLst>
      <p:ext uri="{BB962C8B-B14F-4D97-AF65-F5344CB8AC3E}">
        <p14:creationId xmlns:p14="http://schemas.microsoft.com/office/powerpoint/2010/main" val="375914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EBC41C-915F-401B-9A77-5320CFE0E387}"/>
                  </a:ext>
                </a:extLst>
              </p:cNvPr>
              <p:cNvSpPr txBox="1"/>
              <p:nvPr/>
            </p:nvSpPr>
            <p:spPr>
              <a:xfrm>
                <a:off x="1056699" y="587036"/>
                <a:ext cx="9571838" cy="5683928"/>
              </a:xfrm>
              <a:prstGeom prst="rect">
                <a:avLst/>
              </a:prstGeom>
              <a:noFill/>
            </p:spPr>
            <p:txBody>
              <a:bodyPr wrap="square" rtlCol="0">
                <a:spAutoFit/>
              </a:bodyPr>
              <a:lstStyle/>
              <a:p>
                <a:r>
                  <a:rPr lang="en-GB" sz="2800" dirty="0">
                    <a:solidFill>
                      <a:srgbClr val="FF0000"/>
                    </a:solidFill>
                  </a:rPr>
                  <a:t>Solution</a:t>
                </a:r>
              </a:p>
              <a:p>
                <a:endParaRPr lang="en-GB" sz="2400" dirty="0"/>
              </a:p>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𝐺</m:t>
                              </m:r>
                            </m:e>
                            <m:sub>
                              <m:r>
                                <a:rPr lang="en-GB" sz="2400" i="1">
                                  <a:solidFill>
                                    <a:srgbClr val="FF0000"/>
                                  </a:solidFill>
                                  <a:latin typeface="Cambria Math" panose="02040503050406030204" pitchFamily="18" charset="0"/>
                                  <a:ea typeface="Cambria Math" panose="02040503050406030204" pitchFamily="18" charset="0"/>
                                </a:rPr>
                                <m:t>𝑟</m:t>
                              </m:r>
                            </m:sub>
                            <m:sup>
                              <m:r>
                                <a:rPr lang="en-GB" sz="2400" i="1">
                                  <a:solidFill>
                                    <a:srgbClr val="FF0000"/>
                                  </a:solidFill>
                                  <a:latin typeface="Cambria Math" panose="02040503050406030204" pitchFamily="18" charset="0"/>
                                  <a:ea typeface="Cambria Math" panose="02040503050406030204" pitchFamily="18" charset="0"/>
                                </a:rPr>
                                <m:t>°</m:t>
                              </m:r>
                            </m:sup>
                          </m:sSubSup>
                          <m:r>
                            <a:rPr lang="en-GB" sz="2400" i="1">
                              <a:solidFill>
                                <a:srgbClr val="FF0000"/>
                              </a:solidFill>
                              <a:latin typeface="Cambria Math" panose="02040503050406030204" pitchFamily="18" charset="0"/>
                              <a:ea typeface="Cambria Math" panose="02040503050406030204" pitchFamily="18" charset="0"/>
                            </a:rPr>
                            <m:t>(</m:t>
                          </m:r>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𝑇</m:t>
                              </m:r>
                            </m:e>
                            <m:sub>
                              <m:r>
                                <a:rPr lang="en-GB" sz="2400" i="1">
                                  <a:solidFill>
                                    <a:srgbClr val="FF0000"/>
                                  </a:solidFill>
                                  <a:latin typeface="Cambria Math" panose="02040503050406030204" pitchFamily="18" charset="0"/>
                                  <a:ea typeface="Cambria Math" panose="02040503050406030204" pitchFamily="18" charset="0"/>
                                </a:rPr>
                                <m:t>𝑓</m:t>
                              </m:r>
                            </m:sub>
                          </m:sSub>
                          <m:r>
                            <a:rPr lang="en-GB" sz="2400" i="1">
                              <a:solidFill>
                                <a:srgbClr val="FF0000"/>
                              </a:solidFill>
                              <a:latin typeface="Cambria Math" panose="02040503050406030204" pitchFamily="18" charset="0"/>
                              <a:ea typeface="Cambria Math" panose="02040503050406030204" pitchFamily="18" charset="0"/>
                            </a:rPr>
                            <m:t>)</m:t>
                          </m:r>
                        </m:num>
                        <m:den>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𝑇</m:t>
                              </m:r>
                            </m:e>
                            <m:sub>
                              <m:r>
                                <a:rPr lang="en-GB" sz="2400" i="1">
                                  <a:solidFill>
                                    <a:srgbClr val="FF0000"/>
                                  </a:solidFill>
                                  <a:latin typeface="Cambria Math" panose="02040503050406030204" pitchFamily="18" charset="0"/>
                                  <a:ea typeface="Cambria Math" panose="02040503050406030204" pitchFamily="18" charset="0"/>
                                </a:rPr>
                                <m:t>𝑓</m:t>
                              </m:r>
                            </m:sub>
                          </m:sSub>
                        </m:den>
                      </m:f>
                      <m:r>
                        <a:rPr lang="en-GB" sz="2400" i="1" smtClean="0">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𝐺</m:t>
                              </m:r>
                            </m:e>
                            <m:sub>
                              <m:r>
                                <a:rPr lang="en-GB" sz="2400" i="1">
                                  <a:solidFill>
                                    <a:srgbClr val="FF0000"/>
                                  </a:solidFill>
                                  <a:latin typeface="Cambria Math" panose="02040503050406030204" pitchFamily="18" charset="0"/>
                                  <a:ea typeface="Cambria Math" panose="02040503050406030204" pitchFamily="18" charset="0"/>
                                </a:rPr>
                                <m:t>𝑟</m:t>
                              </m:r>
                            </m:sub>
                            <m:sup>
                              <m:r>
                                <a:rPr lang="en-GB" sz="2400" i="1">
                                  <a:solidFill>
                                    <a:srgbClr val="FF0000"/>
                                  </a:solidFill>
                                  <a:latin typeface="Cambria Math" panose="02040503050406030204" pitchFamily="18" charset="0"/>
                                  <a:ea typeface="Cambria Math" panose="02040503050406030204" pitchFamily="18" charset="0"/>
                                </a:rPr>
                                <m:t>°</m:t>
                              </m:r>
                            </m:sup>
                          </m:sSubSup>
                          <m:d>
                            <m:dPr>
                              <m:ctrlPr>
                                <a:rPr lang="en-GB" sz="2400" i="1">
                                  <a:solidFill>
                                    <a:srgbClr val="FF0000"/>
                                  </a:solidFill>
                                  <a:latin typeface="Cambria Math" panose="02040503050406030204" pitchFamily="18" charset="0"/>
                                  <a:ea typeface="Cambria Math" panose="02040503050406030204" pitchFamily="18" charset="0"/>
                                </a:rPr>
                              </m:ctrlPr>
                            </m:dPr>
                            <m:e>
                              <m:r>
                                <a:rPr lang="en-GB" sz="2400" b="0" i="1" smtClean="0">
                                  <a:solidFill>
                                    <a:srgbClr val="FF0000"/>
                                  </a:solidFill>
                                  <a:latin typeface="Cambria Math" panose="02040503050406030204" pitchFamily="18" charset="0"/>
                                  <a:ea typeface="Cambria Math" panose="02040503050406030204" pitchFamily="18" charset="0"/>
                                </a:rPr>
                                <m:t>298</m:t>
                              </m:r>
                            </m:e>
                          </m:d>
                        </m:num>
                        <m:den>
                          <m:r>
                            <a:rPr lang="en-GB" sz="2400" b="0" i="1" smtClean="0">
                              <a:solidFill>
                                <a:srgbClr val="FF0000"/>
                              </a:solidFill>
                              <a:latin typeface="Cambria Math" panose="02040503050406030204" pitchFamily="18" charset="0"/>
                              <a:ea typeface="Cambria Math" panose="02040503050406030204" pitchFamily="18" charset="0"/>
                            </a:rPr>
                            <m:t>298</m:t>
                          </m:r>
                        </m:den>
                      </m:f>
                      <m:r>
                        <a:rPr lang="en-GB" sz="2400" b="0" i="1" smtClean="0">
                          <a:solidFill>
                            <a:srgbClr val="FF0000"/>
                          </a:solidFill>
                          <a:latin typeface="Cambria Math" panose="02040503050406030204" pitchFamily="18" charset="0"/>
                          <a:ea typeface="Cambria Math" panose="02040503050406030204" pitchFamily="18" charset="0"/>
                        </a:rPr>
                        <m:t>+</m:t>
                      </m:r>
                      <m:sSubSup>
                        <m:sSubSupPr>
                          <m:ctrlPr>
                            <a:rPr lang="en-GB" sz="2400" i="1">
                              <a:solidFill>
                                <a:srgbClr val="FF0000"/>
                              </a:solidFill>
                              <a:latin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rPr>
                            <m:t>𝐻</m:t>
                          </m:r>
                        </m:e>
                        <m:sub>
                          <m:r>
                            <a:rPr lang="en-GB" sz="2400" i="1">
                              <a:solidFill>
                                <a:srgbClr val="FF0000"/>
                              </a:solidFill>
                              <a:latin typeface="Cambria Math" panose="02040503050406030204" pitchFamily="18" charset="0"/>
                            </a:rPr>
                            <m:t>𝑟</m:t>
                          </m:r>
                        </m:sub>
                        <m:sup>
                          <m:r>
                            <a:rPr lang="en-GB" sz="2400" i="1">
                              <a:solidFill>
                                <a:srgbClr val="FF0000"/>
                              </a:solidFill>
                              <a:latin typeface="Cambria Math" panose="02040503050406030204" pitchFamily="18" charset="0"/>
                              <a:ea typeface="Cambria Math" panose="02040503050406030204" pitchFamily="18" charset="0"/>
                            </a:rPr>
                            <m:t>°</m:t>
                          </m:r>
                        </m:sup>
                      </m:sSubSup>
                      <m:d>
                        <m:dPr>
                          <m:ctrlPr>
                            <a:rPr lang="en-GB" sz="2400" i="1">
                              <a:solidFill>
                                <a:srgbClr val="FF0000"/>
                              </a:solidFill>
                              <a:latin typeface="Cambria Math" panose="02040503050406030204" pitchFamily="18" charset="0"/>
                              <a:ea typeface="Cambria Math" panose="02040503050406030204" pitchFamily="18" charset="0"/>
                            </a:rPr>
                          </m:ctrlPr>
                        </m:dPr>
                        <m:e>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m:t>
                              </m:r>
                            </m:num>
                            <m:den>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𝑇</m:t>
                                  </m:r>
                                </m:e>
                                <m:sub>
                                  <m:r>
                                    <a:rPr lang="en-GB" sz="2400" i="1">
                                      <a:solidFill>
                                        <a:srgbClr val="FF0000"/>
                                      </a:solidFill>
                                      <a:latin typeface="Cambria Math" panose="02040503050406030204" pitchFamily="18" charset="0"/>
                                      <a:ea typeface="Cambria Math" panose="02040503050406030204" pitchFamily="18" charset="0"/>
                                    </a:rPr>
                                    <m:t>𝑓</m:t>
                                  </m:r>
                                </m:sub>
                              </m:sSub>
                            </m:den>
                          </m:f>
                          <m:r>
                            <a:rPr lang="en-GB" sz="2400" i="1">
                              <a:solidFill>
                                <a:srgbClr val="FF0000"/>
                              </a:solidFill>
                              <a:latin typeface="Cambria Math" panose="02040503050406030204" pitchFamily="18" charset="0"/>
                              <a:ea typeface="Cambria Math" panose="02040503050406030204" pitchFamily="18" charset="0"/>
                            </a:rPr>
                            <m:t>−</m:t>
                          </m:r>
                          <m:f>
                            <m:fPr>
                              <m:ctrlPr>
                                <a:rPr lang="en-GB" sz="2400" i="1">
                                  <a:solidFill>
                                    <a:srgbClr val="FF0000"/>
                                  </a:solidFill>
                                  <a:latin typeface="Cambria Math" panose="02040503050406030204" pitchFamily="18" charset="0"/>
                                  <a:ea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1</m:t>
                              </m:r>
                            </m:num>
                            <m:den>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𝑇</m:t>
                                  </m:r>
                                </m:e>
                                <m:sub>
                                  <m:r>
                                    <a:rPr lang="en-GB" sz="2400" i="1">
                                      <a:solidFill>
                                        <a:srgbClr val="FF0000"/>
                                      </a:solidFill>
                                      <a:latin typeface="Cambria Math" panose="02040503050406030204" pitchFamily="18" charset="0"/>
                                      <a:ea typeface="Cambria Math" panose="02040503050406030204" pitchFamily="18" charset="0"/>
                                    </a:rPr>
                                    <m:t>𝑖</m:t>
                                  </m:r>
                                </m:sub>
                              </m:sSub>
                            </m:den>
                          </m:f>
                        </m:e>
                      </m:d>
                    </m:oMath>
                  </m:oMathPara>
                </a14:m>
                <a:endParaRPr lang="en-GB" sz="2400" dirty="0">
                  <a:solidFill>
                    <a:schemeClr val="tx1"/>
                  </a:solidFill>
                </a:endParaRPr>
              </a:p>
              <a:p>
                <a:endParaRPr lang="en-GB" sz="240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sz="2400" i="1" smtClean="0">
                              <a:solidFill>
                                <a:schemeClr val="tx1"/>
                              </a:solidFill>
                              <a:latin typeface="Cambria Math" panose="02040503050406030204" pitchFamily="18" charset="0"/>
                              <a:ea typeface="Cambria Math" panose="02040503050406030204" pitchFamily="18" charset="0"/>
                            </a:rPr>
                          </m:ctrlPr>
                        </m:fPr>
                        <m:num>
                          <m:sSubSup>
                            <m:sSubSupPr>
                              <m:ctrlPr>
                                <a:rPr lang="en-GB" sz="2400" i="1">
                                  <a:solidFill>
                                    <a:schemeClr val="tx1"/>
                                  </a:solidFill>
                                  <a:latin typeface="Cambria Math" panose="02040503050406030204" pitchFamily="18" charset="0"/>
                                  <a:ea typeface="Cambria Math" panose="02040503050406030204" pitchFamily="18" charset="0"/>
                                </a:rPr>
                              </m:ctrlPr>
                            </m:sSubSupPr>
                            <m:e>
                              <m:r>
                                <a:rPr lang="en-GB" sz="2400" i="1">
                                  <a:solidFill>
                                    <a:schemeClr val="tx1"/>
                                  </a:solidFill>
                                  <a:latin typeface="Cambria Math" panose="02040503050406030204" pitchFamily="18" charset="0"/>
                                  <a:ea typeface="Cambria Math" panose="02040503050406030204" pitchFamily="18" charset="0"/>
                                </a:rPr>
                                <m:t>∆</m:t>
                              </m:r>
                              <m:r>
                                <a:rPr lang="en-GB" sz="2400" i="1">
                                  <a:solidFill>
                                    <a:schemeClr val="tx1"/>
                                  </a:solidFill>
                                  <a:latin typeface="Cambria Math" panose="02040503050406030204" pitchFamily="18" charset="0"/>
                                  <a:ea typeface="Cambria Math" panose="02040503050406030204" pitchFamily="18" charset="0"/>
                                </a:rPr>
                                <m:t>𝐺</m:t>
                              </m:r>
                            </m:e>
                            <m:sub>
                              <m:r>
                                <a:rPr lang="en-GB" sz="2400" i="1">
                                  <a:solidFill>
                                    <a:schemeClr val="tx1"/>
                                  </a:solidFill>
                                  <a:latin typeface="Cambria Math" panose="02040503050406030204" pitchFamily="18" charset="0"/>
                                  <a:ea typeface="Cambria Math" panose="02040503050406030204" pitchFamily="18" charset="0"/>
                                </a:rPr>
                                <m:t>𝑟</m:t>
                              </m:r>
                            </m:sub>
                            <m:sup>
                              <m:r>
                                <a:rPr lang="en-GB" sz="2400" i="1">
                                  <a:solidFill>
                                    <a:schemeClr val="tx1"/>
                                  </a:solidFill>
                                  <a:latin typeface="Cambria Math" panose="02040503050406030204" pitchFamily="18" charset="0"/>
                                  <a:ea typeface="Cambria Math" panose="02040503050406030204" pitchFamily="18" charset="0"/>
                                </a:rPr>
                                <m:t>°</m:t>
                              </m:r>
                            </m:sup>
                          </m:sSubSup>
                          <m:r>
                            <a:rPr lang="en-GB" sz="2400" i="1">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ea typeface="Cambria Math" panose="02040503050406030204" pitchFamily="18" charset="0"/>
                            </a:rPr>
                            <m:t>500</m:t>
                          </m:r>
                          <m:r>
                            <a:rPr lang="en-GB" sz="2400" i="1">
                              <a:solidFill>
                                <a:schemeClr val="tx1"/>
                              </a:solidFill>
                              <a:latin typeface="Cambria Math" panose="02040503050406030204" pitchFamily="18" charset="0"/>
                              <a:ea typeface="Cambria Math" panose="02040503050406030204" pitchFamily="18" charset="0"/>
                            </a:rPr>
                            <m:t>)</m:t>
                          </m:r>
                        </m:num>
                        <m:den>
                          <m:r>
                            <a:rPr lang="en-GB" sz="2400" b="0" i="1" smtClean="0">
                              <a:solidFill>
                                <a:schemeClr val="tx1"/>
                              </a:solidFill>
                              <a:latin typeface="Cambria Math" panose="02040503050406030204" pitchFamily="18" charset="0"/>
                              <a:ea typeface="Cambria Math" panose="02040503050406030204" pitchFamily="18" charset="0"/>
                            </a:rPr>
                            <m:t>500</m:t>
                          </m:r>
                        </m:den>
                      </m:f>
                      <m:r>
                        <a:rPr lang="en-GB" sz="2400" i="1" smtClean="0">
                          <a:solidFill>
                            <a:schemeClr val="tx1"/>
                          </a:solidFill>
                          <a:latin typeface="Cambria Math" panose="02040503050406030204" pitchFamily="18" charset="0"/>
                          <a:ea typeface="Cambria Math" panose="02040503050406030204" pitchFamily="18" charset="0"/>
                        </a:rPr>
                        <m:t>≈</m:t>
                      </m:r>
                      <m:f>
                        <m:fPr>
                          <m:ctrlPr>
                            <a:rPr lang="en-GB" sz="2400" i="1">
                              <a:solidFill>
                                <a:schemeClr val="tx1"/>
                              </a:solidFill>
                              <a:latin typeface="Cambria Math" panose="02040503050406030204" pitchFamily="18" charset="0"/>
                              <a:ea typeface="Cambria Math" panose="02040503050406030204" pitchFamily="18" charset="0"/>
                            </a:rPr>
                          </m:ctrlPr>
                        </m:fPr>
                        <m:num>
                          <m:r>
                            <a:rPr lang="en-GB" sz="2400" i="1" smtClean="0">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ea typeface="Cambria Math" panose="02040503050406030204" pitchFamily="18" charset="0"/>
                            </a:rPr>
                            <m:t>31</m:t>
                          </m:r>
                          <m:r>
                            <a:rPr lang="en-GB" sz="2400" b="0" i="1" smtClean="0">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ea typeface="Cambria Math" panose="02040503050406030204" pitchFamily="18" charset="0"/>
                            </a:rPr>
                            <m:t>0</m:t>
                          </m:r>
                        </m:num>
                        <m:den>
                          <m:r>
                            <a:rPr lang="en-GB" sz="2400" b="0" i="1" smtClean="0">
                              <a:solidFill>
                                <a:schemeClr val="tx1"/>
                              </a:solidFill>
                              <a:latin typeface="Cambria Math" panose="02040503050406030204" pitchFamily="18" charset="0"/>
                              <a:ea typeface="Cambria Math" panose="02040503050406030204" pitchFamily="18" charset="0"/>
                            </a:rPr>
                            <m:t>298</m:t>
                          </m:r>
                        </m:den>
                      </m:f>
                      <m:r>
                        <a:rPr lang="en-GB" sz="2400" b="0" i="1" smtClean="0">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92</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m:t>
                      </m:r>
                      <m:d>
                        <m:dPr>
                          <m:ctrlPr>
                            <a:rPr lang="en-GB" sz="2400" i="1">
                              <a:solidFill>
                                <a:schemeClr val="tx1"/>
                              </a:solidFill>
                              <a:latin typeface="Cambria Math" panose="02040503050406030204" pitchFamily="18" charset="0"/>
                              <a:ea typeface="Cambria Math" panose="02040503050406030204" pitchFamily="18" charset="0"/>
                            </a:rPr>
                          </m:ctrlPr>
                        </m:dPr>
                        <m:e>
                          <m:f>
                            <m:fPr>
                              <m:ctrlPr>
                                <a:rPr lang="en-GB" sz="2400" i="1">
                                  <a:solidFill>
                                    <a:schemeClr val="tx1"/>
                                  </a:solidFill>
                                  <a:latin typeface="Cambria Math" panose="02040503050406030204" pitchFamily="18" charset="0"/>
                                  <a:ea typeface="Cambria Math" panose="02040503050406030204" pitchFamily="18" charset="0"/>
                                </a:rPr>
                              </m:ctrlPr>
                            </m:fPr>
                            <m:num>
                              <m:r>
                                <a:rPr lang="en-GB" sz="2400" i="1">
                                  <a:solidFill>
                                    <a:schemeClr val="tx1"/>
                                  </a:solidFill>
                                  <a:latin typeface="Cambria Math" panose="02040503050406030204" pitchFamily="18" charset="0"/>
                                  <a:ea typeface="Cambria Math" panose="02040503050406030204" pitchFamily="18" charset="0"/>
                                </a:rPr>
                                <m:t>1</m:t>
                              </m:r>
                            </m:num>
                            <m:den>
                              <m:r>
                                <a:rPr lang="en-GB" sz="2400" b="0" i="1" smtClean="0">
                                  <a:solidFill>
                                    <a:schemeClr val="tx1"/>
                                  </a:solidFill>
                                  <a:latin typeface="Cambria Math" panose="02040503050406030204" pitchFamily="18" charset="0"/>
                                  <a:ea typeface="Cambria Math" panose="02040503050406030204" pitchFamily="18" charset="0"/>
                                </a:rPr>
                                <m:t>500</m:t>
                              </m:r>
                            </m:den>
                          </m:f>
                          <m:r>
                            <a:rPr lang="en-GB" sz="2400" i="1">
                              <a:solidFill>
                                <a:schemeClr val="tx1"/>
                              </a:solidFill>
                              <a:latin typeface="Cambria Math" panose="02040503050406030204" pitchFamily="18" charset="0"/>
                              <a:ea typeface="Cambria Math" panose="02040503050406030204" pitchFamily="18" charset="0"/>
                            </a:rPr>
                            <m:t>−</m:t>
                          </m:r>
                          <m:f>
                            <m:fPr>
                              <m:ctrlPr>
                                <a:rPr lang="en-GB" sz="2400" i="1">
                                  <a:solidFill>
                                    <a:schemeClr val="tx1"/>
                                  </a:solidFill>
                                  <a:latin typeface="Cambria Math" panose="02040503050406030204" pitchFamily="18" charset="0"/>
                                  <a:ea typeface="Cambria Math" panose="02040503050406030204" pitchFamily="18" charset="0"/>
                                </a:rPr>
                              </m:ctrlPr>
                            </m:fPr>
                            <m:num>
                              <m:r>
                                <a:rPr lang="en-GB" sz="2400" i="1">
                                  <a:solidFill>
                                    <a:schemeClr val="tx1"/>
                                  </a:solidFill>
                                  <a:latin typeface="Cambria Math" panose="02040503050406030204" pitchFamily="18" charset="0"/>
                                  <a:ea typeface="Cambria Math" panose="02040503050406030204" pitchFamily="18" charset="0"/>
                                </a:rPr>
                                <m:t>1</m:t>
                              </m:r>
                            </m:num>
                            <m:den>
                              <m:r>
                                <a:rPr lang="en-GB" sz="2400" b="0" i="1" smtClean="0">
                                  <a:solidFill>
                                    <a:schemeClr val="tx1"/>
                                  </a:solidFill>
                                  <a:latin typeface="Cambria Math" panose="02040503050406030204" pitchFamily="18" charset="0"/>
                                  <a:ea typeface="Cambria Math" panose="02040503050406030204" pitchFamily="18" charset="0"/>
                                </a:rPr>
                                <m:t>298</m:t>
                              </m:r>
                            </m:den>
                          </m:f>
                        </m:e>
                      </m:d>
                    </m:oMath>
                  </m:oMathPara>
                </a14:m>
                <a:endParaRPr lang="en-GB" sz="240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GB" sz="2400" i="1" smtClean="0">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𝑟</m:t>
                          </m:r>
                        </m:sub>
                        <m:sup>
                          <m:r>
                            <a:rPr lang="en-GB" sz="2400" i="1">
                              <a:solidFill>
                                <a:srgbClr val="0070C0"/>
                              </a:solidFill>
                              <a:latin typeface="Cambria Math" panose="02040503050406030204" pitchFamily="18" charset="0"/>
                              <a:ea typeface="Cambria Math" panose="02040503050406030204" pitchFamily="18" charset="0"/>
                            </a:rPr>
                            <m:t>°</m:t>
                          </m:r>
                        </m:sup>
                      </m:sSubSup>
                      <m:d>
                        <m:dPr>
                          <m:ctrlPr>
                            <a:rPr lang="en-GB" sz="2400" i="1">
                              <a:solidFill>
                                <a:srgbClr val="0070C0"/>
                              </a:solidFill>
                              <a:latin typeface="Cambria Math" panose="02040503050406030204" pitchFamily="18" charset="0"/>
                              <a:ea typeface="Cambria Math" panose="02040503050406030204" pitchFamily="18" charset="0"/>
                            </a:rPr>
                          </m:ctrlPr>
                        </m:dPr>
                        <m:e>
                          <m:r>
                            <a:rPr lang="en-GB" sz="2400" b="0" i="1" smtClean="0">
                              <a:solidFill>
                                <a:srgbClr val="0070C0"/>
                              </a:solidFill>
                              <a:latin typeface="Cambria Math" panose="02040503050406030204" pitchFamily="18" charset="0"/>
                              <a:ea typeface="Cambria Math" panose="02040503050406030204" pitchFamily="18" charset="0"/>
                            </a:rPr>
                            <m:t>500</m:t>
                          </m:r>
                        </m:e>
                      </m:d>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10</m:t>
                      </m:r>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4</m:t>
                      </m:r>
                      <m:r>
                        <a:rPr lang="en-GB" sz="2400" b="0" i="1" smtClean="0">
                          <a:solidFill>
                            <a:srgbClr val="0070C0"/>
                          </a:solidFill>
                          <a:latin typeface="Cambria Math" panose="02040503050406030204" pitchFamily="18" charset="0"/>
                          <a:ea typeface="Cambria Math" panose="02040503050406030204" pitchFamily="18" charset="0"/>
                        </a:rPr>
                        <m:t> </m:t>
                      </m:r>
                      <m:r>
                        <a:rPr lang="en-GB" sz="2400" b="0" i="1" smtClean="0">
                          <a:solidFill>
                            <a:srgbClr val="0070C0"/>
                          </a:solidFill>
                          <a:latin typeface="Cambria Math" panose="02040503050406030204" pitchFamily="18" charset="0"/>
                          <a:ea typeface="Cambria Math" panose="02040503050406030204" pitchFamily="18" charset="0"/>
                        </a:rPr>
                        <m:t>𝑘𝐽</m:t>
                      </m:r>
                      <m:r>
                        <a:rPr lang="en-GB" sz="2400" b="0" i="1" smtClean="0">
                          <a:solidFill>
                            <a:srgbClr val="0070C0"/>
                          </a:solidFill>
                          <a:latin typeface="Cambria Math" panose="02040503050406030204" pitchFamily="18" charset="0"/>
                          <a:ea typeface="Cambria Math" panose="02040503050406030204" pitchFamily="18" charset="0"/>
                        </a:rPr>
                        <m:t> </m:t>
                      </m:r>
                      <m:r>
                        <a:rPr lang="en-GB" sz="2400" b="0" i="1" smtClean="0">
                          <a:solidFill>
                            <a:srgbClr val="0070C0"/>
                          </a:solidFill>
                          <a:latin typeface="Cambria Math" panose="02040503050406030204" pitchFamily="18" charset="0"/>
                          <a:ea typeface="Cambria Math" panose="02040503050406030204" pitchFamily="18" charset="0"/>
                        </a:rPr>
                        <m:t>𝑚𝑜</m:t>
                      </m:r>
                      <m:sSup>
                        <m:sSupPr>
                          <m:ctrlPr>
                            <a:rPr lang="en-GB" sz="2400" b="0" i="1" smtClean="0">
                              <a:solidFill>
                                <a:srgbClr val="0070C0"/>
                              </a:solidFill>
                              <a:latin typeface="Cambria Math" panose="02040503050406030204" pitchFamily="18" charset="0"/>
                              <a:ea typeface="Cambria Math" panose="02040503050406030204" pitchFamily="18" charset="0"/>
                            </a:rPr>
                          </m:ctrlPr>
                        </m:sSupPr>
                        <m:e>
                          <m:r>
                            <a:rPr lang="en-GB" sz="2400" b="0" i="1" smtClean="0">
                              <a:solidFill>
                                <a:srgbClr val="0070C0"/>
                              </a:solidFill>
                              <a:latin typeface="Cambria Math" panose="02040503050406030204" pitchFamily="18" charset="0"/>
                              <a:ea typeface="Cambria Math" panose="02040503050406030204" pitchFamily="18" charset="0"/>
                            </a:rPr>
                            <m:t>𝑙</m:t>
                          </m:r>
                        </m:e>
                        <m:sup>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1</m:t>
                          </m:r>
                        </m:sup>
                      </m:sSup>
                    </m:oMath>
                  </m:oMathPara>
                </a14:m>
                <a:endParaRPr lang="en-GB" sz="2400" dirty="0">
                  <a:solidFill>
                    <a:schemeClr val="tx1"/>
                  </a:solidFill>
                </a:endParaRPr>
              </a:p>
              <a:p>
                <a:endParaRPr lang="en-GB" sz="2400" dirty="0">
                  <a:solidFill>
                    <a:schemeClr val="tx1"/>
                  </a:solidFill>
                </a:endParaRPr>
              </a:p>
              <a:p>
                <a:endParaRPr lang="en-GB" sz="240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sz="2400" i="1" smtClean="0">
                              <a:solidFill>
                                <a:schemeClr val="tx1"/>
                              </a:solidFill>
                              <a:latin typeface="Cambria Math" panose="02040503050406030204" pitchFamily="18" charset="0"/>
                              <a:ea typeface="Cambria Math" panose="02040503050406030204" pitchFamily="18" charset="0"/>
                            </a:rPr>
                          </m:ctrlPr>
                        </m:fPr>
                        <m:num>
                          <m:sSubSup>
                            <m:sSubSupPr>
                              <m:ctrlPr>
                                <a:rPr lang="en-GB" sz="2400" i="1">
                                  <a:solidFill>
                                    <a:schemeClr val="tx1"/>
                                  </a:solidFill>
                                  <a:latin typeface="Cambria Math" panose="02040503050406030204" pitchFamily="18" charset="0"/>
                                  <a:ea typeface="Cambria Math" panose="02040503050406030204" pitchFamily="18" charset="0"/>
                                </a:rPr>
                              </m:ctrlPr>
                            </m:sSubSupPr>
                            <m:e>
                              <m:r>
                                <a:rPr lang="en-GB" sz="2400" i="1">
                                  <a:solidFill>
                                    <a:schemeClr val="tx1"/>
                                  </a:solidFill>
                                  <a:latin typeface="Cambria Math" panose="02040503050406030204" pitchFamily="18" charset="0"/>
                                  <a:ea typeface="Cambria Math" panose="02040503050406030204" pitchFamily="18" charset="0"/>
                                </a:rPr>
                                <m:t>∆</m:t>
                              </m:r>
                              <m:r>
                                <a:rPr lang="en-GB" sz="2400" i="1">
                                  <a:solidFill>
                                    <a:schemeClr val="tx1"/>
                                  </a:solidFill>
                                  <a:latin typeface="Cambria Math" panose="02040503050406030204" pitchFamily="18" charset="0"/>
                                  <a:ea typeface="Cambria Math" panose="02040503050406030204" pitchFamily="18" charset="0"/>
                                </a:rPr>
                                <m:t>𝐺</m:t>
                              </m:r>
                            </m:e>
                            <m:sub>
                              <m:r>
                                <a:rPr lang="en-GB" sz="2400" i="1">
                                  <a:solidFill>
                                    <a:schemeClr val="tx1"/>
                                  </a:solidFill>
                                  <a:latin typeface="Cambria Math" panose="02040503050406030204" pitchFamily="18" charset="0"/>
                                  <a:ea typeface="Cambria Math" panose="02040503050406030204" pitchFamily="18" charset="0"/>
                                </a:rPr>
                                <m:t>𝑟</m:t>
                              </m:r>
                            </m:sub>
                            <m:sup>
                              <m:r>
                                <a:rPr lang="en-GB" sz="2400" i="1">
                                  <a:solidFill>
                                    <a:schemeClr val="tx1"/>
                                  </a:solidFill>
                                  <a:latin typeface="Cambria Math" panose="02040503050406030204" pitchFamily="18" charset="0"/>
                                  <a:ea typeface="Cambria Math" panose="02040503050406030204" pitchFamily="18" charset="0"/>
                                </a:rPr>
                                <m:t>°</m:t>
                              </m:r>
                            </m:sup>
                          </m:sSubSup>
                          <m:r>
                            <a:rPr lang="en-GB" sz="2400" i="1">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ea typeface="Cambria Math" panose="02040503050406030204" pitchFamily="18" charset="0"/>
                            </a:rPr>
                            <m:t>1000</m:t>
                          </m:r>
                          <m:r>
                            <a:rPr lang="en-GB" sz="2400" i="1">
                              <a:solidFill>
                                <a:schemeClr val="tx1"/>
                              </a:solidFill>
                              <a:latin typeface="Cambria Math" panose="02040503050406030204" pitchFamily="18" charset="0"/>
                              <a:ea typeface="Cambria Math" panose="02040503050406030204" pitchFamily="18" charset="0"/>
                            </a:rPr>
                            <m:t>)</m:t>
                          </m:r>
                        </m:num>
                        <m:den>
                          <m:r>
                            <a:rPr lang="en-GB" sz="2400" b="0" i="1" smtClean="0">
                              <a:solidFill>
                                <a:schemeClr val="tx1"/>
                              </a:solidFill>
                              <a:latin typeface="Cambria Math" panose="02040503050406030204" pitchFamily="18" charset="0"/>
                              <a:ea typeface="Cambria Math" panose="02040503050406030204" pitchFamily="18" charset="0"/>
                            </a:rPr>
                            <m:t>1000</m:t>
                          </m:r>
                        </m:den>
                      </m:f>
                      <m:r>
                        <a:rPr lang="en-GB" sz="2400" i="1" smtClean="0">
                          <a:solidFill>
                            <a:schemeClr val="tx1"/>
                          </a:solidFill>
                          <a:latin typeface="Cambria Math" panose="02040503050406030204" pitchFamily="18" charset="0"/>
                          <a:ea typeface="Cambria Math" panose="02040503050406030204" pitchFamily="18" charset="0"/>
                        </a:rPr>
                        <m:t>≈</m:t>
                      </m:r>
                      <m:f>
                        <m:fPr>
                          <m:ctrlPr>
                            <a:rPr lang="en-GB" sz="2400" i="1">
                              <a:solidFill>
                                <a:schemeClr val="tx1"/>
                              </a:solidFill>
                              <a:latin typeface="Cambria Math" panose="02040503050406030204" pitchFamily="18" charset="0"/>
                              <a:ea typeface="Cambria Math" panose="02040503050406030204" pitchFamily="18" charset="0"/>
                            </a:rPr>
                          </m:ctrlPr>
                        </m:fPr>
                        <m:num>
                          <m:r>
                            <a:rPr lang="en-GB" sz="2400" i="1" smtClean="0">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ea typeface="Cambria Math" panose="02040503050406030204" pitchFamily="18" charset="0"/>
                            </a:rPr>
                            <m:t>31</m:t>
                          </m:r>
                          <m:r>
                            <a:rPr lang="en-GB" sz="2400" b="0" i="1" smtClean="0">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ea typeface="Cambria Math" panose="02040503050406030204" pitchFamily="18" charset="0"/>
                            </a:rPr>
                            <m:t>0</m:t>
                          </m:r>
                        </m:num>
                        <m:den>
                          <m:r>
                            <a:rPr lang="en-GB" sz="2400" b="0" i="1" smtClean="0">
                              <a:solidFill>
                                <a:schemeClr val="tx1"/>
                              </a:solidFill>
                              <a:latin typeface="Cambria Math" panose="02040503050406030204" pitchFamily="18" charset="0"/>
                              <a:ea typeface="Cambria Math" panose="02040503050406030204" pitchFamily="18" charset="0"/>
                            </a:rPr>
                            <m:t>298</m:t>
                          </m:r>
                        </m:den>
                      </m:f>
                      <m:r>
                        <a:rPr lang="en-GB" sz="2400" b="0" i="1" smtClean="0">
                          <a:solidFill>
                            <a:schemeClr val="tx1"/>
                          </a:solidFill>
                          <a:latin typeface="Cambria Math" panose="02040503050406030204" pitchFamily="18" charset="0"/>
                          <a:ea typeface="Cambria Math" panose="02040503050406030204" pitchFamily="18" charset="0"/>
                        </a:rPr>
                        <m:t>+</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92</m:t>
                      </m:r>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m:t>
                      </m:r>
                      <m:d>
                        <m:dPr>
                          <m:ctrlPr>
                            <a:rPr lang="en-GB" sz="2400" i="1">
                              <a:solidFill>
                                <a:schemeClr val="tx1"/>
                              </a:solidFill>
                              <a:latin typeface="Cambria Math" panose="02040503050406030204" pitchFamily="18" charset="0"/>
                              <a:ea typeface="Cambria Math" panose="02040503050406030204" pitchFamily="18" charset="0"/>
                            </a:rPr>
                          </m:ctrlPr>
                        </m:dPr>
                        <m:e>
                          <m:f>
                            <m:fPr>
                              <m:ctrlPr>
                                <a:rPr lang="en-GB" sz="2400" i="1">
                                  <a:solidFill>
                                    <a:schemeClr val="tx1"/>
                                  </a:solidFill>
                                  <a:latin typeface="Cambria Math" panose="02040503050406030204" pitchFamily="18" charset="0"/>
                                  <a:ea typeface="Cambria Math" panose="02040503050406030204" pitchFamily="18" charset="0"/>
                                </a:rPr>
                              </m:ctrlPr>
                            </m:fPr>
                            <m:num>
                              <m:r>
                                <a:rPr lang="en-GB" sz="2400" i="1">
                                  <a:solidFill>
                                    <a:schemeClr val="tx1"/>
                                  </a:solidFill>
                                  <a:latin typeface="Cambria Math" panose="02040503050406030204" pitchFamily="18" charset="0"/>
                                  <a:ea typeface="Cambria Math" panose="02040503050406030204" pitchFamily="18" charset="0"/>
                                </a:rPr>
                                <m:t>1</m:t>
                              </m:r>
                            </m:num>
                            <m:den>
                              <m:r>
                                <a:rPr lang="en-GB" sz="2400" b="0" i="1" smtClean="0">
                                  <a:solidFill>
                                    <a:schemeClr val="tx1"/>
                                  </a:solidFill>
                                  <a:latin typeface="Cambria Math" panose="02040503050406030204" pitchFamily="18" charset="0"/>
                                  <a:ea typeface="Cambria Math" panose="02040503050406030204" pitchFamily="18" charset="0"/>
                                </a:rPr>
                                <m:t>1000</m:t>
                              </m:r>
                            </m:den>
                          </m:f>
                          <m:r>
                            <a:rPr lang="en-GB" sz="2400" i="1">
                              <a:solidFill>
                                <a:schemeClr val="tx1"/>
                              </a:solidFill>
                              <a:latin typeface="Cambria Math" panose="02040503050406030204" pitchFamily="18" charset="0"/>
                              <a:ea typeface="Cambria Math" panose="02040503050406030204" pitchFamily="18" charset="0"/>
                            </a:rPr>
                            <m:t>−</m:t>
                          </m:r>
                          <m:f>
                            <m:fPr>
                              <m:ctrlPr>
                                <a:rPr lang="en-GB" sz="2400" i="1">
                                  <a:solidFill>
                                    <a:schemeClr val="tx1"/>
                                  </a:solidFill>
                                  <a:latin typeface="Cambria Math" panose="02040503050406030204" pitchFamily="18" charset="0"/>
                                  <a:ea typeface="Cambria Math" panose="02040503050406030204" pitchFamily="18" charset="0"/>
                                </a:rPr>
                              </m:ctrlPr>
                            </m:fPr>
                            <m:num>
                              <m:r>
                                <a:rPr lang="en-GB" sz="2400" i="1">
                                  <a:solidFill>
                                    <a:schemeClr val="tx1"/>
                                  </a:solidFill>
                                  <a:latin typeface="Cambria Math" panose="02040503050406030204" pitchFamily="18" charset="0"/>
                                  <a:ea typeface="Cambria Math" panose="02040503050406030204" pitchFamily="18" charset="0"/>
                                </a:rPr>
                                <m:t>1</m:t>
                              </m:r>
                            </m:num>
                            <m:den>
                              <m:r>
                                <a:rPr lang="en-GB" sz="2400" b="0" i="1" smtClean="0">
                                  <a:solidFill>
                                    <a:schemeClr val="tx1"/>
                                  </a:solidFill>
                                  <a:latin typeface="Cambria Math" panose="02040503050406030204" pitchFamily="18" charset="0"/>
                                  <a:ea typeface="Cambria Math" panose="02040503050406030204" pitchFamily="18" charset="0"/>
                                </a:rPr>
                                <m:t>298</m:t>
                              </m:r>
                            </m:den>
                          </m:f>
                        </m:e>
                      </m:d>
                    </m:oMath>
                  </m:oMathPara>
                </a14:m>
                <a:endParaRPr lang="en-GB" sz="240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GB" sz="2400" i="1" smtClean="0">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𝑟</m:t>
                          </m:r>
                        </m:sub>
                        <m:sup>
                          <m:r>
                            <a:rPr lang="en-GB" sz="2400" i="1">
                              <a:solidFill>
                                <a:srgbClr val="0070C0"/>
                              </a:solidFill>
                              <a:latin typeface="Cambria Math" panose="02040503050406030204" pitchFamily="18" charset="0"/>
                              <a:ea typeface="Cambria Math" panose="02040503050406030204" pitchFamily="18" charset="0"/>
                            </a:rPr>
                            <m:t>°</m:t>
                          </m:r>
                        </m:sup>
                      </m:sSubSup>
                      <m:d>
                        <m:dPr>
                          <m:ctrlPr>
                            <a:rPr lang="en-GB" sz="2400" i="1">
                              <a:solidFill>
                                <a:srgbClr val="0070C0"/>
                              </a:solidFill>
                              <a:latin typeface="Cambria Math" panose="02040503050406030204" pitchFamily="18" charset="0"/>
                              <a:ea typeface="Cambria Math" panose="02040503050406030204" pitchFamily="18" charset="0"/>
                            </a:rPr>
                          </m:ctrlPr>
                        </m:dPr>
                        <m:e>
                          <m:r>
                            <a:rPr lang="en-GB" sz="2400" b="0" i="1" smtClean="0">
                              <a:solidFill>
                                <a:srgbClr val="0070C0"/>
                              </a:solidFill>
                              <a:latin typeface="Cambria Math" panose="02040503050406030204" pitchFamily="18" charset="0"/>
                              <a:ea typeface="Cambria Math" panose="02040503050406030204" pitchFamily="18" charset="0"/>
                            </a:rPr>
                            <m:t>1000</m:t>
                          </m:r>
                        </m:e>
                      </m:d>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113</m:t>
                      </m:r>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2</m:t>
                      </m:r>
                      <m:r>
                        <a:rPr lang="en-GB" sz="2400" b="0" i="1" smtClean="0">
                          <a:solidFill>
                            <a:srgbClr val="0070C0"/>
                          </a:solidFill>
                          <a:latin typeface="Cambria Math" panose="02040503050406030204" pitchFamily="18" charset="0"/>
                          <a:ea typeface="Cambria Math" panose="02040503050406030204" pitchFamily="18" charset="0"/>
                        </a:rPr>
                        <m:t> </m:t>
                      </m:r>
                      <m:r>
                        <a:rPr lang="en-GB" sz="2400" b="0" i="1" smtClean="0">
                          <a:solidFill>
                            <a:srgbClr val="0070C0"/>
                          </a:solidFill>
                          <a:latin typeface="Cambria Math" panose="02040503050406030204" pitchFamily="18" charset="0"/>
                          <a:ea typeface="Cambria Math" panose="02040503050406030204" pitchFamily="18" charset="0"/>
                        </a:rPr>
                        <m:t>𝑘𝐽</m:t>
                      </m:r>
                      <m:r>
                        <a:rPr lang="en-GB" sz="2400" b="0" i="1" smtClean="0">
                          <a:solidFill>
                            <a:srgbClr val="0070C0"/>
                          </a:solidFill>
                          <a:latin typeface="Cambria Math" panose="02040503050406030204" pitchFamily="18" charset="0"/>
                          <a:ea typeface="Cambria Math" panose="02040503050406030204" pitchFamily="18" charset="0"/>
                        </a:rPr>
                        <m:t> </m:t>
                      </m:r>
                      <m:r>
                        <a:rPr lang="en-GB" sz="2400" b="0" i="1" smtClean="0">
                          <a:solidFill>
                            <a:srgbClr val="0070C0"/>
                          </a:solidFill>
                          <a:latin typeface="Cambria Math" panose="02040503050406030204" pitchFamily="18" charset="0"/>
                          <a:ea typeface="Cambria Math" panose="02040503050406030204" pitchFamily="18" charset="0"/>
                        </a:rPr>
                        <m:t>𝑚𝑜</m:t>
                      </m:r>
                      <m:sSup>
                        <m:sSupPr>
                          <m:ctrlPr>
                            <a:rPr lang="en-GB" sz="2400" b="0" i="1" smtClean="0">
                              <a:solidFill>
                                <a:srgbClr val="0070C0"/>
                              </a:solidFill>
                              <a:latin typeface="Cambria Math" panose="02040503050406030204" pitchFamily="18" charset="0"/>
                              <a:ea typeface="Cambria Math" panose="02040503050406030204" pitchFamily="18" charset="0"/>
                            </a:rPr>
                          </m:ctrlPr>
                        </m:sSupPr>
                        <m:e>
                          <m:r>
                            <a:rPr lang="en-GB" sz="2400" b="0" i="1" smtClean="0">
                              <a:solidFill>
                                <a:srgbClr val="0070C0"/>
                              </a:solidFill>
                              <a:latin typeface="Cambria Math" panose="02040503050406030204" pitchFamily="18" charset="0"/>
                              <a:ea typeface="Cambria Math" panose="02040503050406030204" pitchFamily="18" charset="0"/>
                            </a:rPr>
                            <m:t>𝑙</m:t>
                          </m:r>
                        </m:e>
                        <m:sup>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1</m:t>
                          </m:r>
                        </m:sup>
                      </m:sSup>
                    </m:oMath>
                  </m:oMathPara>
                </a14:m>
                <a:endParaRPr lang="en-GB" sz="2400" dirty="0"/>
              </a:p>
              <a:p>
                <a:endParaRPr lang="en-GB" sz="2400" dirty="0"/>
              </a:p>
            </p:txBody>
          </p:sp>
        </mc:Choice>
        <mc:Fallback xmlns="">
          <p:sp>
            <p:nvSpPr>
              <p:cNvPr id="2" name="TextBox 1">
                <a:extLst>
                  <a:ext uri="{FF2B5EF4-FFF2-40B4-BE49-F238E27FC236}">
                    <a16:creationId xmlns:a16="http://schemas.microsoft.com/office/drawing/2014/main" id="{33EBC41C-915F-401B-9A77-5320CFE0E387}"/>
                  </a:ext>
                </a:extLst>
              </p:cNvPr>
              <p:cNvSpPr txBox="1">
                <a:spLocks noRot="1" noChangeAspect="1" noMove="1" noResize="1" noEditPoints="1" noAdjustHandles="1" noChangeArrowheads="1" noChangeShapeType="1" noTextEdit="1"/>
              </p:cNvSpPr>
              <p:nvPr/>
            </p:nvSpPr>
            <p:spPr>
              <a:xfrm>
                <a:off x="1056699" y="587036"/>
                <a:ext cx="9571838" cy="5683928"/>
              </a:xfrm>
              <a:prstGeom prst="rect">
                <a:avLst/>
              </a:prstGeom>
              <a:blipFill>
                <a:blip r:embed="rId2"/>
                <a:stretch>
                  <a:fillRect l="-1273" t="-965"/>
                </a:stretch>
              </a:blipFill>
            </p:spPr>
            <p:txBody>
              <a:bodyPr/>
              <a:lstStyle/>
              <a:p>
                <a:r>
                  <a:rPr lang="en-GB">
                    <a:noFill/>
                  </a:rPr>
                  <a:t> </a:t>
                </a:r>
              </a:p>
            </p:txBody>
          </p:sp>
        </mc:Fallback>
      </mc:AlternateContent>
    </p:spTree>
    <p:extLst>
      <p:ext uri="{BB962C8B-B14F-4D97-AF65-F5344CB8AC3E}">
        <p14:creationId xmlns:p14="http://schemas.microsoft.com/office/powerpoint/2010/main" val="361534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E04DD93-420C-410A-BCDD-6596343A7B07}"/>
              </a:ext>
            </a:extLst>
          </p:cNvPr>
          <p:cNvGraphicFramePr>
            <a:graphicFrameLocks/>
          </p:cNvGraphicFramePr>
          <p:nvPr>
            <p:extLst>
              <p:ext uri="{D42A27DB-BD31-4B8C-83A1-F6EECF244321}">
                <p14:modId xmlns:p14="http://schemas.microsoft.com/office/powerpoint/2010/main" val="311882203"/>
              </p:ext>
            </p:extLst>
          </p:nvPr>
        </p:nvGraphicFramePr>
        <p:xfrm>
          <a:off x="2803021" y="2991027"/>
          <a:ext cx="6007693" cy="3631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B19F14A-1C08-409E-B94B-95BE9E416A53}"/>
              </a:ext>
            </a:extLst>
          </p:cNvPr>
          <p:cNvSpPr txBox="1"/>
          <p:nvPr/>
        </p:nvSpPr>
        <p:spPr>
          <a:xfrm>
            <a:off x="923991" y="337833"/>
            <a:ext cx="10226571" cy="2251065"/>
          </a:xfrm>
          <a:prstGeom prst="rect">
            <a:avLst/>
          </a:prstGeom>
          <a:noFill/>
        </p:spPr>
        <p:txBody>
          <a:bodyPr wrap="square" rtlCol="0">
            <a:spAutoFit/>
          </a:bodyPr>
          <a:lstStyle/>
          <a:p>
            <a:pPr>
              <a:lnSpc>
                <a:spcPct val="150000"/>
              </a:lnSpc>
            </a:pPr>
            <a:r>
              <a:rPr lang="en-GB" sz="2400" dirty="0"/>
              <a:t>With increasing temperature the free energy increases, indicating that the process is not favoured with increasing temperature.</a:t>
            </a:r>
          </a:p>
          <a:p>
            <a:pPr>
              <a:lnSpc>
                <a:spcPct val="150000"/>
              </a:lnSpc>
            </a:pPr>
            <a:r>
              <a:rPr lang="en-GB" sz="2400" dirty="0"/>
              <a:t>And because the reaction is exothermic so the increasing temperature will shift the balance to forming reactants</a:t>
            </a:r>
          </a:p>
        </p:txBody>
      </p:sp>
    </p:spTree>
    <p:extLst>
      <p:ext uri="{BB962C8B-B14F-4D97-AF65-F5344CB8AC3E}">
        <p14:creationId xmlns:p14="http://schemas.microsoft.com/office/powerpoint/2010/main" val="1035694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Helmholtz Energy</a:t>
            </a:r>
            <a:endParaRPr lang="en-GB" sz="3600" dirty="0">
              <a:solidFill>
                <a:srgbClr val="FF0000"/>
              </a:solidFill>
            </a:endParaRPr>
          </a:p>
        </p:txBody>
      </p:sp>
      <p:sp>
        <p:nvSpPr>
          <p:cNvPr id="3" name="Content Placeholder 2"/>
          <p:cNvSpPr>
            <a:spLocks noGrp="1"/>
          </p:cNvSpPr>
          <p:nvPr>
            <p:ph idx="1"/>
          </p:nvPr>
        </p:nvSpPr>
        <p:spPr/>
        <p:txBody>
          <a:bodyPr>
            <a:normAutofit/>
          </a:bodyPr>
          <a:lstStyle/>
          <a:p>
            <a:pPr>
              <a:lnSpc>
                <a:spcPct val="150000"/>
              </a:lnSpc>
            </a:pPr>
            <a:r>
              <a:rPr lang="en-US" sz="2400" dirty="0"/>
              <a:t>Helmholtz energy function (A) was introduced by German Physicist </a:t>
            </a:r>
            <a:r>
              <a:rPr lang="en-US" sz="2400" u="sng" dirty="0"/>
              <a:t>Hermann von Helmholtz </a:t>
            </a:r>
            <a:r>
              <a:rPr lang="en-US" sz="2400" dirty="0"/>
              <a:t>and is defined by</a:t>
            </a:r>
          </a:p>
          <a:p>
            <a:pPr marL="0" indent="0" algn="ctr">
              <a:lnSpc>
                <a:spcPct val="150000"/>
              </a:lnSpc>
              <a:buNone/>
            </a:pPr>
            <a:r>
              <a:rPr lang="en-US" sz="2400" dirty="0">
                <a:solidFill>
                  <a:srgbClr val="FF0000"/>
                </a:solidFill>
              </a:rPr>
              <a:t>A = U – TS</a:t>
            </a:r>
            <a:endParaRPr lang="ar-SA" sz="2400" dirty="0">
              <a:solidFill>
                <a:srgbClr val="FF0000"/>
              </a:solidFill>
            </a:endParaRPr>
          </a:p>
          <a:p>
            <a:pPr>
              <a:lnSpc>
                <a:spcPct val="150000"/>
              </a:lnSpc>
            </a:pPr>
            <a:r>
              <a:rPr lang="en-US" sz="2400" dirty="0"/>
              <a:t>Where </a:t>
            </a:r>
            <a:r>
              <a:rPr lang="en-US" sz="2400" dirty="0">
                <a:solidFill>
                  <a:srgbClr val="FF0000"/>
                </a:solidFill>
              </a:rPr>
              <a:t>U</a:t>
            </a:r>
            <a:r>
              <a:rPr lang="en-US" sz="2400" dirty="0"/>
              <a:t> is internal energy, </a:t>
            </a:r>
            <a:r>
              <a:rPr lang="en-US" sz="2400" dirty="0">
                <a:solidFill>
                  <a:srgbClr val="FF0000"/>
                </a:solidFill>
              </a:rPr>
              <a:t>T</a:t>
            </a:r>
            <a:r>
              <a:rPr lang="en-US" sz="2400" dirty="0"/>
              <a:t> is Kelvin temperature and </a:t>
            </a:r>
            <a:r>
              <a:rPr lang="en-US" sz="2400" dirty="0">
                <a:solidFill>
                  <a:srgbClr val="FF0000"/>
                </a:solidFill>
              </a:rPr>
              <a:t>S</a:t>
            </a:r>
            <a:r>
              <a:rPr lang="en-US" sz="2400" dirty="0"/>
              <a:t> is entropy. The symbol </a:t>
            </a:r>
            <a:r>
              <a:rPr lang="en-US" sz="2400" dirty="0">
                <a:solidFill>
                  <a:srgbClr val="FF0000"/>
                </a:solidFill>
              </a:rPr>
              <a:t>A</a:t>
            </a:r>
            <a:r>
              <a:rPr lang="en-US" sz="2400" dirty="0"/>
              <a:t> is the first letter of the German word </a:t>
            </a:r>
            <a:r>
              <a:rPr lang="en-US" sz="2400" dirty="0" err="1">
                <a:solidFill>
                  <a:srgbClr val="FF0000"/>
                </a:solidFill>
              </a:rPr>
              <a:t>Arbeit</a:t>
            </a:r>
            <a:r>
              <a:rPr lang="en-US" sz="2400" dirty="0">
                <a:solidFill>
                  <a:srgbClr val="FF0000"/>
                </a:solidFill>
              </a:rPr>
              <a:t> </a:t>
            </a:r>
            <a:r>
              <a:rPr lang="en-US" sz="2400" dirty="0"/>
              <a:t>which means work.</a:t>
            </a:r>
          </a:p>
          <a:p>
            <a:pPr>
              <a:lnSpc>
                <a:spcPct val="150000"/>
              </a:lnSpc>
            </a:pPr>
            <a:r>
              <a:rPr lang="en-US" sz="2400" dirty="0"/>
              <a:t>Therefore, Helmholtz energy (</a:t>
            </a:r>
            <a:r>
              <a:rPr lang="en-US" sz="2400" dirty="0">
                <a:solidFill>
                  <a:srgbClr val="FF0000"/>
                </a:solidFill>
              </a:rPr>
              <a:t>A</a:t>
            </a:r>
            <a:r>
              <a:rPr lang="en-US" sz="2400" dirty="0"/>
              <a:t>) is also called work function.</a:t>
            </a:r>
            <a:endParaRPr lang="en-GB" sz="2400" dirty="0"/>
          </a:p>
        </p:txBody>
      </p:sp>
    </p:spTree>
    <p:extLst>
      <p:ext uri="{BB962C8B-B14F-4D97-AF65-F5344CB8AC3E}">
        <p14:creationId xmlns:p14="http://schemas.microsoft.com/office/powerpoint/2010/main" val="253833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07365"/>
            <a:ext cx="10515600" cy="5469597"/>
          </a:xfrm>
        </p:spPr>
        <p:txBody>
          <a:bodyPr/>
          <a:lstStyle/>
          <a:p>
            <a:pPr>
              <a:lnSpc>
                <a:spcPct val="150000"/>
              </a:lnSpc>
            </a:pPr>
            <a:r>
              <a:rPr lang="en-US" dirty="0"/>
              <a:t>A = U – TS</a:t>
            </a:r>
          </a:p>
          <a:p>
            <a:pPr marL="0" indent="0" algn="ctr">
              <a:lnSpc>
                <a:spcPct val="150000"/>
              </a:lnSpc>
              <a:buNone/>
            </a:pPr>
            <a:r>
              <a:rPr lang="en-US" dirty="0">
                <a:solidFill>
                  <a:srgbClr val="FF0000"/>
                </a:solidFill>
                <a:latin typeface="Calibri" panose="020F0502020204030204" pitchFamily="34" charset="0"/>
                <a:cs typeface="Calibri" panose="020F0502020204030204" pitchFamily="34" charset="0"/>
              </a:rPr>
              <a:t>∆A = ∆U – T∆S</a:t>
            </a:r>
          </a:p>
          <a:p>
            <a:pPr>
              <a:lnSpc>
                <a:spcPct val="150000"/>
              </a:lnSpc>
            </a:pPr>
            <a:r>
              <a:rPr lang="en-US" dirty="0" err="1">
                <a:latin typeface="Calibri" panose="020F0502020204030204" pitchFamily="34" charset="0"/>
                <a:cs typeface="Calibri" panose="020F0502020204030204" pitchFamily="34" charset="0"/>
              </a:rPr>
              <a:t>dA</a:t>
            </a:r>
            <a:r>
              <a:rPr lang="en-US" dirty="0">
                <a:latin typeface="Calibri" panose="020F0502020204030204" pitchFamily="34" charset="0"/>
                <a:cs typeface="Calibri" panose="020F0502020204030204" pitchFamily="34" charset="0"/>
              </a:rPr>
              <a:t> &lt; 0 for spontaneous change</a:t>
            </a:r>
          </a:p>
          <a:p>
            <a:pPr>
              <a:lnSpc>
                <a:spcPct val="150000"/>
              </a:lnSpc>
            </a:pPr>
            <a:r>
              <a:rPr lang="en-US" dirty="0">
                <a:latin typeface="Calibri" panose="020F0502020204030204" pitchFamily="34" charset="0"/>
                <a:cs typeface="Calibri" panose="020F0502020204030204" pitchFamily="34" charset="0"/>
              </a:rPr>
              <a:t>At constant temperature and reversible process</a:t>
            </a:r>
          </a:p>
          <a:p>
            <a:pPr marL="0" indent="0" algn="ctr">
              <a:lnSpc>
                <a:spcPct val="150000"/>
              </a:lnSpc>
              <a:buNone/>
            </a:pPr>
            <a:r>
              <a:rPr lang="en-US" dirty="0">
                <a:solidFill>
                  <a:srgbClr val="FF0000"/>
                </a:solidFill>
                <a:latin typeface="Calibri" panose="020F0502020204030204" pitchFamily="34" charset="0"/>
                <a:cs typeface="Calibri" panose="020F0502020204030204" pitchFamily="34" charset="0"/>
              </a:rPr>
              <a:t>∆A = </a:t>
            </a:r>
            <a:r>
              <a:rPr lang="en-US" dirty="0" err="1">
                <a:solidFill>
                  <a:srgbClr val="FF0000"/>
                </a:solidFill>
                <a:latin typeface="Calibri" panose="020F0502020204030204" pitchFamily="34" charset="0"/>
                <a:cs typeface="Calibri" panose="020F0502020204030204" pitchFamily="34" charset="0"/>
              </a:rPr>
              <a:t>w</a:t>
            </a:r>
            <a:r>
              <a:rPr lang="en-US" baseline="-25000" dirty="0" err="1">
                <a:solidFill>
                  <a:srgbClr val="FF0000"/>
                </a:solidFill>
                <a:latin typeface="Calibri" panose="020F0502020204030204" pitchFamily="34" charset="0"/>
                <a:cs typeface="Calibri" panose="020F0502020204030204" pitchFamily="34" charset="0"/>
              </a:rPr>
              <a:t>max</a:t>
            </a:r>
            <a:endParaRPr lang="en-US" baseline="-25000" dirty="0">
              <a:solidFill>
                <a:srgbClr val="FF0000"/>
              </a:solidFill>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18336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4564A1-9050-4620-853B-A51157610C5F}"/>
                  </a:ext>
                </a:extLst>
              </p:cNvPr>
              <p:cNvSpPr txBox="1"/>
              <p:nvPr/>
            </p:nvSpPr>
            <p:spPr>
              <a:xfrm>
                <a:off x="679509" y="511728"/>
                <a:ext cx="10180095" cy="6787884"/>
              </a:xfrm>
              <a:prstGeom prst="rect">
                <a:avLst/>
              </a:prstGeom>
              <a:noFill/>
            </p:spPr>
            <p:txBody>
              <a:bodyPr wrap="none" rtlCol="0">
                <a:spAutoFit/>
              </a:bodyPr>
              <a:lstStyle/>
              <a:p>
                <a:r>
                  <a:rPr lang="en-GB" sz="2800" dirty="0"/>
                  <a:t>If ∆</a:t>
                </a:r>
                <a:r>
                  <a:rPr lang="en-GB" sz="2800" dirty="0" err="1"/>
                  <a:t>S</a:t>
                </a:r>
                <a:r>
                  <a:rPr lang="en-GB" sz="2800" baseline="-25000" dirty="0" err="1"/>
                  <a:t>surr</a:t>
                </a:r>
                <a:r>
                  <a:rPr lang="en-GB" sz="2800" baseline="-25000" dirty="0"/>
                  <a:t> </a:t>
                </a:r>
                <a:r>
                  <a:rPr lang="en-GB" sz="2800" dirty="0"/>
                  <a:t>in equation (2) is replaced by ∆</a:t>
                </a:r>
                <a:r>
                  <a:rPr lang="en-GB" sz="2800" dirty="0" err="1"/>
                  <a:t>S</a:t>
                </a:r>
                <a:r>
                  <a:rPr lang="en-GB" sz="2800" baseline="-25000" dirty="0" err="1"/>
                  <a:t>surr</a:t>
                </a:r>
                <a:r>
                  <a:rPr lang="en-GB" sz="2800" dirty="0"/>
                  <a:t> in equation (1)</a:t>
                </a:r>
              </a:p>
              <a:p>
                <a:endParaRPr lang="en-GB" sz="2800" dirty="0"/>
              </a:p>
              <a:p>
                <a:r>
                  <a:rPr lang="en-GB" sz="2800" dirty="0">
                    <a:solidFill>
                      <a:srgbClr val="0070C0"/>
                    </a:solidFill>
                  </a:rPr>
                  <a:t>∆</a:t>
                </a:r>
                <a:r>
                  <a:rPr lang="en-GB" sz="2800" dirty="0" err="1">
                    <a:solidFill>
                      <a:srgbClr val="0070C0"/>
                    </a:solidFill>
                  </a:rPr>
                  <a:t>S</a:t>
                </a:r>
                <a:r>
                  <a:rPr lang="en-GB" sz="2800" baseline="-25000" dirty="0" err="1">
                    <a:solidFill>
                      <a:srgbClr val="0070C0"/>
                    </a:solidFill>
                  </a:rPr>
                  <a:t>total</a:t>
                </a:r>
                <a:r>
                  <a:rPr lang="en-GB" sz="2800" dirty="0">
                    <a:solidFill>
                      <a:srgbClr val="0070C0"/>
                    </a:solidFill>
                  </a:rPr>
                  <a:t>= </a:t>
                </a:r>
                <a14:m>
                  <m:oMath xmlns:m="http://schemas.openxmlformats.org/officeDocument/2006/math">
                    <m:r>
                      <a:rPr lang="en-GB" sz="2800" b="0" i="1" smtClean="0">
                        <a:solidFill>
                          <a:srgbClr val="FF0000"/>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ea typeface="Cambria Math" panose="02040503050406030204" pitchFamily="18" charset="0"/>
                          </a:rPr>
                          <m:t>∆</m:t>
                        </m:r>
                        <m:sSub>
                          <m:sSubPr>
                            <m:ctrlPr>
                              <a:rPr lang="en-GB" sz="2800" b="0" i="1" smtClean="0">
                                <a:solidFill>
                                  <a:srgbClr val="FF0000"/>
                                </a:solidFill>
                                <a:latin typeface="Cambria Math" panose="02040503050406030204" pitchFamily="18" charset="0"/>
                                <a:ea typeface="Cambria Math" panose="02040503050406030204" pitchFamily="18" charset="0"/>
                              </a:rPr>
                            </m:ctrlPr>
                          </m:sSubPr>
                          <m:e>
                            <m:r>
                              <a:rPr lang="en-GB" sz="2800" b="0" i="1" smtClean="0">
                                <a:solidFill>
                                  <a:srgbClr val="FF0000"/>
                                </a:solidFill>
                                <a:latin typeface="Cambria Math" panose="02040503050406030204" pitchFamily="18" charset="0"/>
                                <a:ea typeface="Cambria Math" panose="02040503050406030204" pitchFamily="18" charset="0"/>
                              </a:rPr>
                              <m:t>𝐻</m:t>
                            </m:r>
                          </m:e>
                          <m:sub>
                            <m:r>
                              <a:rPr lang="en-GB" sz="2800" b="0" i="1" smtClean="0">
                                <a:solidFill>
                                  <a:srgbClr val="FF0000"/>
                                </a:solidFill>
                                <a:latin typeface="Cambria Math" panose="02040503050406030204" pitchFamily="18" charset="0"/>
                                <a:ea typeface="Cambria Math" panose="02040503050406030204" pitchFamily="18" charset="0"/>
                              </a:rPr>
                              <m:t>𝑠𝑦𝑠</m:t>
                            </m:r>
                          </m:sub>
                        </m:sSub>
                      </m:num>
                      <m:den>
                        <m:r>
                          <a:rPr lang="en-GB" sz="2800" b="0" i="1" smtClean="0">
                            <a:solidFill>
                              <a:srgbClr val="FF0000"/>
                            </a:solidFill>
                            <a:latin typeface="Cambria Math" panose="02040503050406030204" pitchFamily="18" charset="0"/>
                            <a:ea typeface="Cambria Math" panose="02040503050406030204" pitchFamily="18" charset="0"/>
                          </a:rPr>
                          <m:t>𝑇</m:t>
                        </m:r>
                      </m:den>
                    </m:f>
                  </m:oMath>
                </a14:m>
                <a:r>
                  <a:rPr lang="en-GB" sz="2800" dirty="0">
                    <a:solidFill>
                      <a:srgbClr val="FF0000"/>
                    </a:solidFill>
                  </a:rPr>
                  <a:t> </a:t>
                </a:r>
                <a:r>
                  <a:rPr lang="en-GB" sz="2800" dirty="0">
                    <a:solidFill>
                      <a:srgbClr val="0070C0"/>
                    </a:solidFill>
                  </a:rPr>
                  <a:t>+ ∆</a:t>
                </a:r>
                <a:r>
                  <a:rPr lang="en-GB" sz="2800" dirty="0" err="1">
                    <a:solidFill>
                      <a:srgbClr val="0070C0"/>
                    </a:solidFill>
                  </a:rPr>
                  <a:t>S</a:t>
                </a:r>
                <a:r>
                  <a:rPr lang="en-GB" sz="2800" baseline="-25000" dirty="0" err="1">
                    <a:solidFill>
                      <a:srgbClr val="0070C0"/>
                    </a:solidFill>
                  </a:rPr>
                  <a:t>sys</a:t>
                </a:r>
                <a:endParaRPr lang="en-GB" sz="2800" baseline="-25000" dirty="0">
                  <a:solidFill>
                    <a:srgbClr val="0070C0"/>
                  </a:solidFill>
                </a:endParaRPr>
              </a:p>
              <a:p>
                <a:endParaRPr lang="en-GB" sz="2800" baseline="-25000" dirty="0">
                  <a:solidFill>
                    <a:srgbClr val="0070C0"/>
                  </a:solidFill>
                </a:endParaRPr>
              </a:p>
              <a:p>
                <a:r>
                  <a:rPr lang="en-GB" sz="2800" dirty="0"/>
                  <a:t>The equation is then multiplied by </a:t>
                </a:r>
                <a:r>
                  <a:rPr lang="en-GB" sz="2800" dirty="0">
                    <a:solidFill>
                      <a:srgbClr val="FF0000"/>
                    </a:solidFill>
                  </a:rPr>
                  <a:t>–T</a:t>
                </a:r>
                <a:r>
                  <a:rPr lang="en-GB" sz="2800" dirty="0"/>
                  <a:t> :</a:t>
                </a:r>
              </a:p>
              <a:p>
                <a:endParaRPr lang="en-GB" sz="2400" dirty="0"/>
              </a:p>
              <a:p>
                <a:r>
                  <a:rPr lang="en-GB" sz="2800" dirty="0">
                    <a:solidFill>
                      <a:srgbClr val="0070C0"/>
                    </a:solidFill>
                  </a:rPr>
                  <a:t>-</a:t>
                </a:r>
                <a:r>
                  <a:rPr lang="en-GB" sz="2800" dirty="0" err="1">
                    <a:solidFill>
                      <a:srgbClr val="0070C0"/>
                    </a:solidFill>
                  </a:rPr>
                  <a:t>T∆S</a:t>
                </a:r>
                <a:r>
                  <a:rPr lang="en-GB" sz="2800" baseline="-25000" dirty="0" err="1">
                    <a:solidFill>
                      <a:srgbClr val="0070C0"/>
                    </a:solidFill>
                  </a:rPr>
                  <a:t>total</a:t>
                </a:r>
                <a:r>
                  <a:rPr lang="en-GB" sz="2800" dirty="0">
                    <a:solidFill>
                      <a:srgbClr val="0070C0"/>
                    </a:solidFill>
                  </a:rPr>
                  <a:t>= ∆</a:t>
                </a:r>
                <a:r>
                  <a:rPr lang="en-GB" sz="2800" dirty="0" err="1">
                    <a:solidFill>
                      <a:srgbClr val="0070C0"/>
                    </a:solidFill>
                  </a:rPr>
                  <a:t>H</a:t>
                </a:r>
                <a:r>
                  <a:rPr lang="en-GB" sz="2800" baseline="-25000" dirty="0" err="1">
                    <a:solidFill>
                      <a:srgbClr val="0070C0"/>
                    </a:solidFill>
                  </a:rPr>
                  <a:t>sys</a:t>
                </a:r>
                <a:r>
                  <a:rPr lang="en-GB" sz="2800" dirty="0">
                    <a:solidFill>
                      <a:srgbClr val="0070C0"/>
                    </a:solidFill>
                  </a:rPr>
                  <a:t> - T ∆</a:t>
                </a:r>
                <a:r>
                  <a:rPr lang="en-GB" sz="2800" dirty="0" err="1">
                    <a:solidFill>
                      <a:srgbClr val="0070C0"/>
                    </a:solidFill>
                  </a:rPr>
                  <a:t>S</a:t>
                </a:r>
                <a:r>
                  <a:rPr lang="en-GB" sz="2800" baseline="-25000" dirty="0" err="1">
                    <a:solidFill>
                      <a:srgbClr val="0070C0"/>
                    </a:solidFill>
                  </a:rPr>
                  <a:t>sys</a:t>
                </a:r>
                <a:endParaRPr lang="en-GB" sz="2800" baseline="-25000" dirty="0">
                  <a:solidFill>
                    <a:srgbClr val="0070C0"/>
                  </a:solidFill>
                </a:endParaRPr>
              </a:p>
              <a:p>
                <a:endParaRPr lang="en-GB" sz="2800" baseline="-25000" dirty="0">
                  <a:solidFill>
                    <a:srgbClr val="0070C0"/>
                  </a:solidFill>
                </a:endParaRPr>
              </a:p>
              <a:p>
                <a:r>
                  <a:rPr lang="en-GB" sz="2800" dirty="0"/>
                  <a:t>And: </a:t>
                </a:r>
                <a:r>
                  <a:rPr lang="en-GB" sz="2800" baseline="-25000" dirty="0"/>
                  <a:t>                    </a:t>
                </a:r>
                <a:r>
                  <a:rPr lang="en-GB" sz="2800" dirty="0">
                    <a:solidFill>
                      <a:srgbClr val="00B050"/>
                    </a:solidFill>
                  </a:rPr>
                  <a:t>∆G = -</a:t>
                </a:r>
                <a:r>
                  <a:rPr lang="en-GB" sz="2800" dirty="0" err="1">
                    <a:solidFill>
                      <a:srgbClr val="00B050"/>
                    </a:solidFill>
                  </a:rPr>
                  <a:t>T∆S</a:t>
                </a:r>
                <a:r>
                  <a:rPr lang="en-GB" sz="2800" baseline="-25000" dirty="0" err="1">
                    <a:solidFill>
                      <a:srgbClr val="00B050"/>
                    </a:solidFill>
                  </a:rPr>
                  <a:t>total</a:t>
                </a:r>
                <a:r>
                  <a:rPr lang="en-GB" sz="2800" baseline="-25000" dirty="0">
                    <a:solidFill>
                      <a:srgbClr val="00B050"/>
                    </a:solidFill>
                  </a:rPr>
                  <a:t>        </a:t>
                </a:r>
                <a:r>
                  <a:rPr lang="en-GB" sz="2800" dirty="0"/>
                  <a:t>thus</a:t>
                </a:r>
                <a:r>
                  <a:rPr lang="en-GB" sz="2800" baseline="-25000" dirty="0">
                    <a:solidFill>
                      <a:srgbClr val="00B050"/>
                    </a:solidFill>
                  </a:rPr>
                  <a:t> </a:t>
                </a:r>
                <a14:m>
                  <m:oMath xmlns:m="http://schemas.openxmlformats.org/officeDocument/2006/math">
                    <m:r>
                      <a:rPr lang="en-GB" sz="2800" b="0" i="0" smtClean="0">
                        <a:solidFill>
                          <a:srgbClr val="00B050"/>
                        </a:solidFill>
                        <a:latin typeface="Cambria Math" panose="02040503050406030204" pitchFamily="18" charset="0"/>
                        <a:ea typeface="Cambria Math" panose="02040503050406030204" pitchFamily="18" charset="0"/>
                      </a:rPr>
                      <m:t>        </m:t>
                    </m:r>
                    <m:r>
                      <a:rPr lang="en-GB" sz="2800" i="1" smtClean="0">
                        <a:solidFill>
                          <a:srgbClr val="00B050"/>
                        </a:solidFill>
                        <a:latin typeface="Cambria Math" panose="02040503050406030204" pitchFamily="18" charset="0"/>
                        <a:ea typeface="Cambria Math" panose="02040503050406030204" pitchFamily="18" charset="0"/>
                      </a:rPr>
                      <m:t>∆</m:t>
                    </m:r>
                    <m:sSub>
                      <m:sSubPr>
                        <m:ctrlPr>
                          <a:rPr lang="en-GB" sz="2800" i="1" smtClean="0">
                            <a:solidFill>
                              <a:srgbClr val="00B050"/>
                            </a:solidFill>
                            <a:latin typeface="Cambria Math" panose="02040503050406030204" pitchFamily="18" charset="0"/>
                            <a:ea typeface="Cambria Math" panose="02040503050406030204" pitchFamily="18" charset="0"/>
                          </a:rPr>
                        </m:ctrlPr>
                      </m:sSubPr>
                      <m:e>
                        <m:r>
                          <a:rPr lang="en-GB" sz="2800" b="0" i="1" smtClean="0">
                            <a:solidFill>
                              <a:srgbClr val="00B050"/>
                            </a:solidFill>
                            <a:latin typeface="Cambria Math" panose="02040503050406030204" pitchFamily="18" charset="0"/>
                            <a:ea typeface="Cambria Math" panose="02040503050406030204" pitchFamily="18" charset="0"/>
                          </a:rPr>
                          <m:t>𝑆</m:t>
                        </m:r>
                      </m:e>
                      <m:sub>
                        <m:r>
                          <a:rPr lang="en-GB" sz="2800" b="0" i="1" smtClean="0">
                            <a:solidFill>
                              <a:srgbClr val="00B050"/>
                            </a:solidFill>
                            <a:latin typeface="Cambria Math" panose="02040503050406030204" pitchFamily="18" charset="0"/>
                            <a:ea typeface="Cambria Math" panose="02040503050406030204" pitchFamily="18" charset="0"/>
                          </a:rPr>
                          <m:t>𝑡𝑜𝑡𝑎𝑙</m:t>
                        </m:r>
                      </m:sub>
                    </m:sSub>
                    <m:r>
                      <a:rPr lang="en-GB" sz="2800" b="0" i="1" smtClean="0">
                        <a:solidFill>
                          <a:srgbClr val="00B050"/>
                        </a:solidFill>
                        <a:latin typeface="Cambria Math" panose="02040503050406030204" pitchFamily="18" charset="0"/>
                        <a:ea typeface="Cambria Math" panose="02040503050406030204" pitchFamily="18" charset="0"/>
                      </a:rPr>
                      <m:t>=−</m:t>
                    </m:r>
                    <m:f>
                      <m:fPr>
                        <m:ctrlPr>
                          <a:rPr lang="en-GB" sz="2800" b="0" i="1" smtClean="0">
                            <a:solidFill>
                              <a:srgbClr val="00B050"/>
                            </a:solidFill>
                            <a:latin typeface="Cambria Math" panose="02040503050406030204" pitchFamily="18" charset="0"/>
                            <a:ea typeface="Cambria Math" panose="02040503050406030204" pitchFamily="18" charset="0"/>
                          </a:rPr>
                        </m:ctrlPr>
                      </m:fPr>
                      <m:num>
                        <m:r>
                          <a:rPr lang="en-GB" sz="2800" b="0" i="1" smtClean="0">
                            <a:solidFill>
                              <a:srgbClr val="00B050"/>
                            </a:solidFill>
                            <a:latin typeface="Cambria Math" panose="02040503050406030204" pitchFamily="18" charset="0"/>
                            <a:ea typeface="Cambria Math" panose="02040503050406030204" pitchFamily="18" charset="0"/>
                          </a:rPr>
                          <m:t>∆</m:t>
                        </m:r>
                        <m:r>
                          <a:rPr lang="en-GB" sz="2800" b="0" i="1" smtClean="0">
                            <a:solidFill>
                              <a:srgbClr val="00B050"/>
                            </a:solidFill>
                            <a:latin typeface="Cambria Math" panose="02040503050406030204" pitchFamily="18" charset="0"/>
                            <a:ea typeface="Cambria Math" panose="02040503050406030204" pitchFamily="18" charset="0"/>
                          </a:rPr>
                          <m:t>𝐺</m:t>
                        </m:r>
                      </m:num>
                      <m:den>
                        <m:r>
                          <a:rPr lang="en-GB" sz="2800" b="0" i="1" smtClean="0">
                            <a:solidFill>
                              <a:srgbClr val="00B050"/>
                            </a:solidFill>
                            <a:latin typeface="Cambria Math" panose="02040503050406030204" pitchFamily="18" charset="0"/>
                            <a:ea typeface="Cambria Math" panose="02040503050406030204" pitchFamily="18" charset="0"/>
                          </a:rPr>
                          <m:t>𝑇</m:t>
                        </m:r>
                      </m:den>
                    </m:f>
                  </m:oMath>
                </a14:m>
                <a:endParaRPr lang="en-GB" sz="2800" dirty="0">
                  <a:solidFill>
                    <a:srgbClr val="00B050"/>
                  </a:solidFill>
                </a:endParaRPr>
              </a:p>
              <a:p>
                <a:endParaRPr lang="en-GB" sz="2800" baseline="-25000" dirty="0">
                  <a:solidFill>
                    <a:srgbClr val="00B050"/>
                  </a:solidFill>
                </a:endParaRPr>
              </a:p>
              <a:p>
                <a:r>
                  <a:rPr lang="en-GB" sz="2800" dirty="0">
                    <a:solidFill>
                      <a:srgbClr val="FF0000"/>
                    </a:solidFill>
                  </a:rPr>
                  <a:t>∆G = ∆</a:t>
                </a:r>
                <a:r>
                  <a:rPr lang="en-GB" sz="2800" dirty="0" err="1">
                    <a:solidFill>
                      <a:srgbClr val="FF0000"/>
                    </a:solidFill>
                  </a:rPr>
                  <a:t>H</a:t>
                </a:r>
                <a:r>
                  <a:rPr lang="en-GB" sz="2800" baseline="-25000" dirty="0" err="1">
                    <a:solidFill>
                      <a:srgbClr val="FF0000"/>
                    </a:solidFill>
                  </a:rPr>
                  <a:t>sys</a:t>
                </a:r>
                <a:r>
                  <a:rPr lang="en-GB" sz="2800" dirty="0">
                    <a:solidFill>
                      <a:srgbClr val="FF0000"/>
                    </a:solidFill>
                  </a:rPr>
                  <a:t> - T ∆</a:t>
                </a:r>
                <a:r>
                  <a:rPr lang="en-GB" sz="2800" dirty="0" err="1">
                    <a:solidFill>
                      <a:srgbClr val="FF0000"/>
                    </a:solidFill>
                  </a:rPr>
                  <a:t>S</a:t>
                </a:r>
                <a:r>
                  <a:rPr lang="en-GB" sz="2800" baseline="-25000" dirty="0" err="1">
                    <a:solidFill>
                      <a:srgbClr val="FF0000"/>
                    </a:solidFill>
                  </a:rPr>
                  <a:t>sys</a:t>
                </a:r>
                <a:endParaRPr lang="en-GB" sz="2800" baseline="-25000" dirty="0">
                  <a:solidFill>
                    <a:srgbClr val="FF0000"/>
                  </a:solidFill>
                </a:endParaRPr>
              </a:p>
              <a:p>
                <a:endParaRPr lang="en-GB" sz="2800" dirty="0">
                  <a:solidFill>
                    <a:srgbClr val="00B050"/>
                  </a:solidFill>
                </a:endParaRPr>
              </a:p>
              <a:p>
                <a:r>
                  <a:rPr lang="en-GB" sz="2800" dirty="0"/>
                  <a:t>∆G is measured at constant P and given temperature T     </a:t>
                </a:r>
                <a14:m>
                  <m:oMath xmlns:m="http://schemas.openxmlformats.org/officeDocument/2006/math">
                    <m:sSub>
                      <m:sSubPr>
                        <m:ctrlPr>
                          <a:rPr lang="en-GB" sz="2800" i="1" smtClean="0">
                            <a:solidFill>
                              <a:srgbClr val="0070C0"/>
                            </a:solidFill>
                            <a:latin typeface="Cambria Math" panose="02040503050406030204" pitchFamily="18" charset="0"/>
                          </a:rPr>
                        </m:ctrlPr>
                      </m:sSubPr>
                      <m:e>
                        <m:d>
                          <m:dPr>
                            <m:ctrlPr>
                              <a:rPr lang="en-GB" sz="2800" i="1" smtClean="0">
                                <a:solidFill>
                                  <a:srgbClr val="0070C0"/>
                                </a:solidFill>
                                <a:latin typeface="Cambria Math" panose="02040503050406030204" pitchFamily="18" charset="0"/>
                              </a:rPr>
                            </m:ctrlPr>
                          </m:dPr>
                          <m:e>
                            <m:f>
                              <m:fPr>
                                <m:ctrlPr>
                                  <a:rPr lang="en-GB" sz="2800" i="1" smtClean="0">
                                    <a:solidFill>
                                      <a:srgbClr val="0070C0"/>
                                    </a:solidFill>
                                    <a:latin typeface="Cambria Math" panose="02040503050406030204" pitchFamily="18" charset="0"/>
                                  </a:rPr>
                                </m:ctrlPr>
                              </m:fPr>
                              <m:num>
                                <m:r>
                                  <a:rPr lang="en-GB" sz="2800" i="1" smtClean="0">
                                    <a:solidFill>
                                      <a:srgbClr val="0070C0"/>
                                    </a:solidFill>
                                    <a:latin typeface="Cambria Math" panose="02040503050406030204" pitchFamily="18" charset="0"/>
                                    <a:ea typeface="Cambria Math" panose="02040503050406030204" pitchFamily="18" charset="0"/>
                                  </a:rPr>
                                  <m:t>𝜕</m:t>
                                </m:r>
                                <m:r>
                                  <a:rPr lang="en-GB" sz="2800" b="0" i="1" smtClean="0">
                                    <a:solidFill>
                                      <a:srgbClr val="0070C0"/>
                                    </a:solidFill>
                                    <a:latin typeface="Cambria Math" panose="02040503050406030204" pitchFamily="18" charset="0"/>
                                    <a:ea typeface="Cambria Math" panose="02040503050406030204" pitchFamily="18" charset="0"/>
                                  </a:rPr>
                                  <m:t>𝐺</m:t>
                                </m:r>
                              </m:num>
                              <m:den>
                                <m:r>
                                  <a:rPr lang="en-GB" sz="2800" i="1" smtClean="0">
                                    <a:solidFill>
                                      <a:srgbClr val="0070C0"/>
                                    </a:solidFill>
                                    <a:latin typeface="Cambria Math" panose="02040503050406030204" pitchFamily="18" charset="0"/>
                                    <a:ea typeface="Cambria Math" panose="02040503050406030204" pitchFamily="18" charset="0"/>
                                  </a:rPr>
                                  <m:t>𝜕</m:t>
                                </m:r>
                                <m:r>
                                  <a:rPr lang="en-GB" sz="2800" b="0" i="1" smtClean="0">
                                    <a:solidFill>
                                      <a:srgbClr val="0070C0"/>
                                    </a:solidFill>
                                    <a:latin typeface="Cambria Math" panose="02040503050406030204" pitchFamily="18" charset="0"/>
                                    <a:ea typeface="Cambria Math" panose="02040503050406030204" pitchFamily="18" charset="0"/>
                                  </a:rPr>
                                  <m:t>𝑇</m:t>
                                </m:r>
                              </m:den>
                            </m:f>
                          </m:e>
                        </m:d>
                      </m:e>
                      <m:sub>
                        <m:r>
                          <a:rPr lang="en-GB" sz="2800" b="0" i="1" smtClean="0">
                            <a:solidFill>
                              <a:srgbClr val="0070C0"/>
                            </a:solidFill>
                            <a:latin typeface="Cambria Math" panose="02040503050406030204" pitchFamily="18" charset="0"/>
                          </a:rPr>
                          <m:t>𝑝</m:t>
                        </m:r>
                      </m:sub>
                    </m:sSub>
                    <m:r>
                      <a:rPr lang="en-GB" sz="2800" b="0" i="1" smtClean="0">
                        <a:solidFill>
                          <a:srgbClr val="0070C0"/>
                        </a:solidFill>
                        <a:latin typeface="Cambria Math" panose="02040503050406030204" pitchFamily="18" charset="0"/>
                      </a:rPr>
                      <m:t>=</m:t>
                    </m:r>
                    <m:r>
                      <a:rPr lang="en-GB" sz="2800" b="0" i="1" smtClean="0">
                        <a:solidFill>
                          <a:srgbClr val="0070C0"/>
                        </a:solidFill>
                        <a:latin typeface="Cambria Math" panose="02040503050406030204" pitchFamily="18" charset="0"/>
                      </a:rPr>
                      <m:t>𝑑𝑆</m:t>
                    </m:r>
                  </m:oMath>
                </a14:m>
                <a:endParaRPr lang="en-GB" sz="2800" dirty="0">
                  <a:solidFill>
                    <a:srgbClr val="0070C0"/>
                  </a:solidFill>
                </a:endParaRPr>
              </a:p>
              <a:p>
                <a:endParaRPr lang="en-GB" sz="2800" dirty="0">
                  <a:solidFill>
                    <a:srgbClr val="FF0000"/>
                  </a:solidFill>
                </a:endParaRPr>
              </a:p>
              <a:p>
                <a:endParaRPr lang="en-GB" sz="2800" dirty="0"/>
              </a:p>
            </p:txBody>
          </p:sp>
        </mc:Choice>
        <mc:Fallback xmlns="">
          <p:sp>
            <p:nvSpPr>
              <p:cNvPr id="4" name="TextBox 3">
                <a:extLst>
                  <a:ext uri="{FF2B5EF4-FFF2-40B4-BE49-F238E27FC236}">
                    <a16:creationId xmlns:a16="http://schemas.microsoft.com/office/drawing/2014/main" id="{954564A1-9050-4620-853B-A51157610C5F}"/>
                  </a:ext>
                </a:extLst>
              </p:cNvPr>
              <p:cNvSpPr txBox="1">
                <a:spLocks noRot="1" noChangeAspect="1" noMove="1" noResize="1" noEditPoints="1" noAdjustHandles="1" noChangeArrowheads="1" noChangeShapeType="1" noTextEdit="1"/>
              </p:cNvSpPr>
              <p:nvPr/>
            </p:nvSpPr>
            <p:spPr>
              <a:xfrm>
                <a:off x="679509" y="511728"/>
                <a:ext cx="10180095" cy="6787884"/>
              </a:xfrm>
              <a:prstGeom prst="rect">
                <a:avLst/>
              </a:prstGeom>
              <a:blipFill>
                <a:blip r:embed="rId2"/>
                <a:stretch>
                  <a:fillRect l="-1198" t="-898"/>
                </a:stretch>
              </a:blipFill>
            </p:spPr>
            <p:txBody>
              <a:bodyPr/>
              <a:lstStyle/>
              <a:p>
                <a:r>
                  <a:rPr lang="en-GB">
                    <a:noFill/>
                  </a:rPr>
                  <a:t> </a:t>
                </a:r>
              </a:p>
            </p:txBody>
          </p:sp>
        </mc:Fallback>
      </mc:AlternateContent>
    </p:spTree>
    <p:extLst>
      <p:ext uri="{BB962C8B-B14F-4D97-AF65-F5344CB8AC3E}">
        <p14:creationId xmlns:p14="http://schemas.microsoft.com/office/powerpoint/2010/main" val="221830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2321" y="824961"/>
                <a:ext cx="10515600" cy="4351338"/>
              </a:xfrm>
            </p:spPr>
            <p:txBody>
              <a:bodyPr>
                <a:noAutofit/>
              </a:bodyPr>
              <a:lstStyle/>
              <a:p>
                <a:pPr>
                  <a:lnSpc>
                    <a:spcPct val="150000"/>
                  </a:lnSpc>
                </a:pPr>
                <a:r>
                  <a:rPr lang="en-US" sz="2400" dirty="0"/>
                  <a:t>From the first law:             </a:t>
                </a:r>
                <a:r>
                  <a:rPr lang="en-US" sz="2400" dirty="0" err="1">
                    <a:solidFill>
                      <a:srgbClr val="FF0000"/>
                    </a:solidFill>
                  </a:rPr>
                  <a:t>dU</a:t>
                </a:r>
                <a:r>
                  <a:rPr lang="en-US" sz="2400" dirty="0">
                    <a:solidFill>
                      <a:srgbClr val="FF0000"/>
                    </a:solidFill>
                  </a:rPr>
                  <a:t> = </a:t>
                </a:r>
                <a:r>
                  <a:rPr lang="en-US" sz="2400" dirty="0">
                    <a:solidFill>
                      <a:srgbClr val="FF0000"/>
                    </a:solidFill>
                    <a:ea typeface="Yu Gothic" panose="020B0400000000000000" pitchFamily="34" charset="-128"/>
                  </a:rPr>
                  <a:t>đ</a:t>
                </a:r>
                <a:r>
                  <a:rPr lang="en-GB" sz="2400" dirty="0">
                    <a:solidFill>
                      <a:srgbClr val="FF0000"/>
                    </a:solidFill>
                  </a:rPr>
                  <a:t>q + </a:t>
                </a:r>
                <a:r>
                  <a:rPr lang="en-GB" sz="2400" dirty="0" err="1">
                    <a:solidFill>
                      <a:srgbClr val="FF0000"/>
                    </a:solidFill>
                    <a:ea typeface="Yu Gothic" panose="020B0400000000000000" pitchFamily="34" charset="-128"/>
                  </a:rPr>
                  <a:t>đ</a:t>
                </a:r>
                <a:r>
                  <a:rPr lang="en-GB" sz="2400" dirty="0" err="1">
                    <a:solidFill>
                      <a:srgbClr val="FF0000"/>
                    </a:solidFill>
                  </a:rPr>
                  <a:t>w</a:t>
                </a:r>
                <a:r>
                  <a:rPr lang="en-GB" sz="2400" dirty="0">
                    <a:solidFill>
                      <a:srgbClr val="FF0000"/>
                    </a:solidFill>
                  </a:rPr>
                  <a:t>  </a:t>
                </a:r>
              </a:p>
              <a:p>
                <a:pPr>
                  <a:lnSpc>
                    <a:spcPct val="150000"/>
                  </a:lnSpc>
                </a:pPr>
                <a:r>
                  <a:rPr lang="en-US" sz="2400" dirty="0"/>
                  <a:t>At constant V :      </a:t>
                </a:r>
                <a:r>
                  <a:rPr lang="en-GB" sz="2400" dirty="0" err="1">
                    <a:ea typeface="Yu Gothic" panose="020B0400000000000000" pitchFamily="34" charset="-128"/>
                  </a:rPr>
                  <a:t>đ</a:t>
                </a:r>
                <a:r>
                  <a:rPr lang="en-GB" sz="2400" dirty="0" err="1"/>
                  <a:t>w</a:t>
                </a:r>
                <a:r>
                  <a:rPr lang="en-GB" sz="2400" dirty="0"/>
                  <a:t> = -</a:t>
                </a:r>
                <a:r>
                  <a:rPr lang="en-GB" sz="2400" dirty="0" err="1"/>
                  <a:t>PdV</a:t>
                </a:r>
                <a:r>
                  <a:rPr lang="en-GB" sz="2400" dirty="0"/>
                  <a:t> = 0     therefore:  </a:t>
                </a:r>
                <a:r>
                  <a:rPr lang="en-GB" sz="2400" dirty="0" err="1">
                    <a:solidFill>
                      <a:srgbClr val="0070C0"/>
                    </a:solidFill>
                  </a:rPr>
                  <a:t>dU</a:t>
                </a:r>
                <a:r>
                  <a:rPr lang="en-GB" sz="2400" dirty="0">
                    <a:solidFill>
                      <a:srgbClr val="0070C0"/>
                    </a:solidFill>
                  </a:rPr>
                  <a:t> = </a:t>
                </a:r>
                <a:r>
                  <a:rPr lang="en-US" sz="2400" dirty="0">
                    <a:solidFill>
                      <a:srgbClr val="0070C0"/>
                    </a:solidFill>
                    <a:ea typeface="Yu Gothic" panose="020B0400000000000000" pitchFamily="34" charset="-128"/>
                  </a:rPr>
                  <a:t>đ</a:t>
                </a:r>
                <a:r>
                  <a:rPr lang="en-GB" sz="2400" dirty="0">
                    <a:solidFill>
                      <a:srgbClr val="0070C0"/>
                    </a:solidFill>
                  </a:rPr>
                  <a:t>q </a:t>
                </a:r>
              </a:p>
              <a:p>
                <a:pPr>
                  <a:lnSpc>
                    <a:spcPct val="150000"/>
                  </a:lnSpc>
                </a:pPr>
                <a:r>
                  <a:rPr lang="en-US" sz="2400" dirty="0"/>
                  <a:t>From second law</a:t>
                </a:r>
              </a:p>
              <a:p>
                <a:pPr>
                  <a:lnSpc>
                    <a:spcPct val="150000"/>
                  </a:lnSpc>
                </a:pPr>
                <a14:m>
                  <m:oMath xmlns:m="http://schemas.openxmlformats.org/officeDocument/2006/math">
                    <m:r>
                      <a:rPr lang="en-US" sz="2400" b="0" i="1" smtClean="0">
                        <a:latin typeface="Cambria Math" panose="02040503050406030204" pitchFamily="18" charset="0"/>
                      </a:rPr>
                      <m:t>𝑑𝑆</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nor/>
                          </m:rPr>
                          <a:rPr lang="en-GB" sz="2400" dirty="0">
                            <a:ea typeface="Yu Gothic" panose="020B0400000000000000" pitchFamily="34" charset="-128"/>
                          </a:rPr>
                          <m:t>đ</m:t>
                        </m:r>
                        <m:r>
                          <a:rPr lang="en-US" sz="2400" b="0" i="1" dirty="0" smtClean="0">
                            <a:latin typeface="Cambria Math" panose="02040503050406030204" pitchFamily="18" charset="0"/>
                            <a:ea typeface="Yu Gothic" panose="020B0400000000000000" pitchFamily="34" charset="-128"/>
                          </a:rPr>
                          <m:t>𝑞</m:t>
                        </m:r>
                      </m:num>
                      <m:den>
                        <m:r>
                          <a:rPr lang="en-US" sz="2400" b="0" i="1" smtClean="0">
                            <a:latin typeface="Cambria Math" panose="02040503050406030204" pitchFamily="18" charset="0"/>
                          </a:rPr>
                          <m:t>𝑇</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𝑑𝑈</m:t>
                        </m:r>
                      </m:num>
                      <m:den>
                        <m:r>
                          <a:rPr lang="en-US" sz="2400" b="0" i="1" smtClean="0">
                            <a:latin typeface="Cambria Math" panose="02040503050406030204" pitchFamily="18" charset="0"/>
                          </a:rPr>
                          <m:t>𝑇</m:t>
                        </m:r>
                      </m:den>
                    </m:f>
                  </m:oMath>
                </a14:m>
                <a:endParaRPr lang="en-GB" sz="2400" dirty="0"/>
              </a:p>
              <a:p>
                <a:pPr>
                  <a:lnSpc>
                    <a:spcPct val="150000"/>
                  </a:lnSpc>
                </a:pPr>
                <a:r>
                  <a:rPr lang="en-US" sz="2400" dirty="0"/>
                  <a:t>Then:                  </a:t>
                </a:r>
                <a:r>
                  <a:rPr lang="en-US" sz="2400" dirty="0" err="1">
                    <a:solidFill>
                      <a:srgbClr val="FF0000"/>
                    </a:solidFill>
                  </a:rPr>
                  <a:t>dU</a:t>
                </a:r>
                <a:r>
                  <a:rPr lang="en-US" sz="2400" dirty="0">
                    <a:solidFill>
                      <a:srgbClr val="FF0000"/>
                    </a:solidFill>
                  </a:rPr>
                  <a:t> = </a:t>
                </a:r>
                <a:r>
                  <a:rPr lang="en-US" sz="2400" dirty="0" err="1">
                    <a:solidFill>
                      <a:srgbClr val="FF0000"/>
                    </a:solidFill>
                  </a:rPr>
                  <a:t>TdS</a:t>
                </a:r>
                <a:r>
                  <a:rPr lang="en-US" sz="2400" dirty="0">
                    <a:solidFill>
                      <a:srgbClr val="FF0000"/>
                    </a:solidFill>
                  </a:rPr>
                  <a:t>         </a:t>
                </a:r>
                <a:r>
                  <a:rPr lang="en-US" sz="2400" dirty="0"/>
                  <a:t>at constant volume (no work)</a:t>
                </a:r>
              </a:p>
              <a:p>
                <a:pPr>
                  <a:lnSpc>
                    <a:spcPct val="150000"/>
                  </a:lnSpc>
                </a:pPr>
                <a:r>
                  <a:rPr lang="en-US" sz="2400" dirty="0"/>
                  <a:t>d(U – TS) = 0</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2321" y="824961"/>
                <a:ext cx="10515600" cy="4351338"/>
              </a:xfrm>
              <a:blipFill rotWithShape="0">
                <a:blip r:embed="rId2"/>
                <a:stretch>
                  <a:fillRect l="-754" b="-1681"/>
                </a:stretch>
              </a:blipFill>
            </p:spPr>
            <p:txBody>
              <a:bodyPr/>
              <a:lstStyle/>
              <a:p>
                <a:r>
                  <a:rPr lang="en-GB">
                    <a:noFill/>
                  </a:rPr>
                  <a:t> </a:t>
                </a:r>
              </a:p>
            </p:txBody>
          </p:sp>
        </mc:Fallback>
      </mc:AlternateContent>
    </p:spTree>
    <p:extLst>
      <p:ext uri="{BB962C8B-B14F-4D97-AF65-F5344CB8AC3E}">
        <p14:creationId xmlns:p14="http://schemas.microsoft.com/office/powerpoint/2010/main" val="223130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1" y="2743200"/>
            <a:ext cx="6122317" cy="923330"/>
          </a:xfrm>
          <a:prstGeom prst="rect">
            <a:avLst/>
          </a:prstGeom>
        </p:spPr>
        <p:txBody>
          <a:bodyPr wrap="none">
            <a:spAutoFit/>
          </a:bodyPr>
          <a:lstStyle/>
          <a:p>
            <a:r>
              <a:rPr lang="en-US" sz="5400" dirty="0">
                <a:solidFill>
                  <a:srgbClr val="C00000"/>
                </a:solidFill>
              </a:rPr>
              <a:t>Chemical Equilibrium</a:t>
            </a:r>
          </a:p>
        </p:txBody>
      </p:sp>
    </p:spTree>
    <p:extLst>
      <p:ext uri="{BB962C8B-B14F-4D97-AF65-F5344CB8AC3E}">
        <p14:creationId xmlns:p14="http://schemas.microsoft.com/office/powerpoint/2010/main" val="414936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The Concept of Equilibrium</a:t>
            </a:r>
          </a:p>
        </p:txBody>
      </p:sp>
      <p:pic>
        <p:nvPicPr>
          <p:cNvPr id="3" name="Picture 11" descr="15_01"/>
          <p:cNvPicPr>
            <a:picLocks noChangeAspect="1" noChangeArrowheads="1"/>
          </p:cNvPicPr>
          <p:nvPr/>
        </p:nvPicPr>
        <p:blipFill>
          <a:blip r:embed="rId2" cstate="print"/>
          <a:srcRect l="7626" t="14983" r="5933" b="19826"/>
          <a:stretch>
            <a:fillRect/>
          </a:stretch>
        </p:blipFill>
        <p:spPr>
          <a:xfrm>
            <a:off x="3257550" y="1143000"/>
            <a:ext cx="5676900" cy="3875088"/>
          </a:xfrm>
          <a:prstGeom prst="rect">
            <a:avLst/>
          </a:prstGeom>
        </p:spPr>
      </p:pic>
      <p:sp>
        <p:nvSpPr>
          <p:cNvPr id="4" name="Rectangle 4"/>
          <p:cNvSpPr txBox="1">
            <a:spLocks noChangeArrowheads="1"/>
          </p:cNvSpPr>
          <p:nvPr/>
        </p:nvSpPr>
        <p:spPr>
          <a:xfrm>
            <a:off x="1905000" y="5181600"/>
            <a:ext cx="7391400" cy="1676400"/>
          </a:xfrm>
          <a:prstGeom prst="rect">
            <a:avLst/>
          </a:prstGeom>
        </p:spPr>
        <p:txBody>
          <a:bodyPr/>
          <a:lstStyle/>
          <a:p>
            <a:pPr marL="342900" indent="-342900">
              <a:spcBef>
                <a:spcPct val="20000"/>
              </a:spcBef>
              <a:defRPr/>
            </a:pPr>
            <a:r>
              <a:rPr lang="en-US" sz="2800">
                <a:solidFill>
                  <a:prstClr val="black"/>
                </a:solidFill>
              </a:rPr>
              <a:t>	Chemical equilibrium occurs when a reaction and its reverse reaction proceed at the same rate.</a:t>
            </a:r>
            <a:endParaRPr lang="en-US" sz="2800" dirty="0">
              <a:solidFill>
                <a:prstClr val="black"/>
              </a:solidFill>
            </a:endParaRPr>
          </a:p>
        </p:txBody>
      </p:sp>
    </p:spTree>
    <p:extLst>
      <p:ext uri="{BB962C8B-B14F-4D97-AF65-F5344CB8AC3E}">
        <p14:creationId xmlns:p14="http://schemas.microsoft.com/office/powerpoint/2010/main" val="125336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The Concept of Equilibrium</a:t>
            </a:r>
          </a:p>
        </p:txBody>
      </p:sp>
      <p:pic>
        <p:nvPicPr>
          <p:cNvPr id="5" name="Picture 7" descr="15_02"/>
          <p:cNvPicPr>
            <a:picLocks noChangeAspect="1" noChangeArrowheads="1"/>
          </p:cNvPicPr>
          <p:nvPr/>
        </p:nvPicPr>
        <p:blipFill>
          <a:blip r:embed="rId2" cstate="print"/>
          <a:srcRect t="46428" b="9723"/>
          <a:stretch>
            <a:fillRect/>
          </a:stretch>
        </p:blipFill>
        <p:spPr>
          <a:xfrm>
            <a:off x="1789114" y="1433514"/>
            <a:ext cx="3925887" cy="3011487"/>
          </a:xfrm>
          <a:prstGeom prst="rect">
            <a:avLst/>
          </a:prstGeom>
        </p:spPr>
      </p:pic>
      <p:sp>
        <p:nvSpPr>
          <p:cNvPr id="6" name="Rectangle 3"/>
          <p:cNvSpPr txBox="1">
            <a:spLocks noChangeArrowheads="1"/>
          </p:cNvSpPr>
          <p:nvPr/>
        </p:nvSpPr>
        <p:spPr>
          <a:xfrm>
            <a:off x="6172200" y="1295400"/>
            <a:ext cx="4343400" cy="4648200"/>
          </a:xfrm>
          <a:prstGeom prst="rect">
            <a:avLst/>
          </a:prstGeom>
        </p:spPr>
        <p:txBody>
          <a:bodyPr/>
          <a:lstStyle/>
          <a:p>
            <a:pPr marL="342900" indent="-342900">
              <a:spcBef>
                <a:spcPct val="20000"/>
              </a:spcBef>
              <a:buFont typeface="Arial" pitchFamily="34" charset="0"/>
              <a:buChar char="•"/>
              <a:defRPr/>
            </a:pPr>
            <a:r>
              <a:rPr lang="en-US" sz="2800">
                <a:solidFill>
                  <a:prstClr val="black"/>
                </a:solidFill>
              </a:rPr>
              <a:t>As a system approaches equilibrium, both the forward and reverse reactions are occurring.</a:t>
            </a:r>
          </a:p>
          <a:p>
            <a:pPr marL="342900" indent="-342900">
              <a:spcBef>
                <a:spcPct val="20000"/>
              </a:spcBef>
              <a:buFont typeface="Arial" pitchFamily="34" charset="0"/>
              <a:buChar char="•"/>
              <a:defRPr/>
            </a:pPr>
            <a:r>
              <a:rPr lang="en-US" sz="2800">
                <a:solidFill>
                  <a:prstClr val="black"/>
                </a:solidFill>
              </a:rPr>
              <a:t>At equilibrium, the forward and reverse reactions are proceeding </a:t>
            </a:r>
            <a:r>
              <a:rPr lang="en-US" sz="2800" i="1">
                <a:solidFill>
                  <a:prstClr val="black"/>
                </a:solidFill>
              </a:rPr>
              <a:t>at the same rate</a:t>
            </a:r>
            <a:r>
              <a:rPr lang="en-US" sz="280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193529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a:solidFill>
                  <a:srgbClr val="C00000"/>
                </a:solidFill>
              </a:rPr>
              <a:t>A System at Equilibrium</a:t>
            </a:r>
            <a:endParaRPr lang="en-US" sz="4400" dirty="0">
              <a:solidFill>
                <a:srgbClr val="C00000"/>
              </a:solidFill>
            </a:endParaRPr>
          </a:p>
        </p:txBody>
      </p:sp>
      <p:sp>
        <p:nvSpPr>
          <p:cNvPr id="3" name="Rectangle 3"/>
          <p:cNvSpPr txBox="1">
            <a:spLocks noChangeArrowheads="1"/>
          </p:cNvSpPr>
          <p:nvPr/>
        </p:nvSpPr>
        <p:spPr>
          <a:xfrm>
            <a:off x="1752600" y="1981200"/>
            <a:ext cx="3810000" cy="4114800"/>
          </a:xfrm>
          <a:prstGeom prst="rect">
            <a:avLst/>
          </a:prstGeom>
        </p:spPr>
        <p:txBody>
          <a:bodyPr/>
          <a:lstStyle/>
          <a:p>
            <a:pPr marL="342900" indent="-342900">
              <a:spcBef>
                <a:spcPct val="20000"/>
              </a:spcBef>
              <a:defRPr/>
            </a:pPr>
            <a:r>
              <a:rPr lang="en-US" sz="2800">
                <a:solidFill>
                  <a:prstClr val="black"/>
                </a:solidFill>
              </a:rPr>
              <a:t>	Once equilibrium is achieved, the </a:t>
            </a:r>
            <a:r>
              <a:rPr lang="en-US" sz="2800" i="1">
                <a:solidFill>
                  <a:prstClr val="black"/>
                </a:solidFill>
              </a:rPr>
              <a:t>amount</a:t>
            </a:r>
            <a:r>
              <a:rPr lang="en-US" sz="2800">
                <a:solidFill>
                  <a:prstClr val="black"/>
                </a:solidFill>
              </a:rPr>
              <a:t> of each reactant and product remains constant.</a:t>
            </a:r>
            <a:endParaRPr lang="en-US" sz="2800" dirty="0">
              <a:solidFill>
                <a:prstClr val="black"/>
              </a:solidFill>
            </a:endParaRPr>
          </a:p>
        </p:txBody>
      </p:sp>
      <p:pic>
        <p:nvPicPr>
          <p:cNvPr id="4" name="Picture 7" descr="15_02"/>
          <p:cNvPicPr>
            <a:picLocks noChangeAspect="1" noChangeArrowheads="1"/>
          </p:cNvPicPr>
          <p:nvPr/>
        </p:nvPicPr>
        <p:blipFill>
          <a:blip r:embed="rId2" cstate="print"/>
          <a:srcRect b="59259"/>
          <a:stretch>
            <a:fillRect/>
          </a:stretch>
        </p:blipFill>
        <p:spPr>
          <a:xfrm>
            <a:off x="5562600" y="1735138"/>
            <a:ext cx="4724400" cy="3370262"/>
          </a:xfrm>
          <a:prstGeom prst="rect">
            <a:avLst/>
          </a:prstGeom>
        </p:spPr>
      </p:pic>
    </p:spTree>
    <p:extLst>
      <p:ext uri="{BB962C8B-B14F-4D97-AF65-F5344CB8AC3E}">
        <p14:creationId xmlns:p14="http://schemas.microsoft.com/office/powerpoint/2010/main" val="978027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Depicting Equilibrium</a:t>
            </a:r>
          </a:p>
        </p:txBody>
      </p:sp>
      <p:sp>
        <p:nvSpPr>
          <p:cNvPr id="3" name="Rectangle 3"/>
          <p:cNvSpPr txBox="1">
            <a:spLocks noChangeArrowheads="1"/>
          </p:cNvSpPr>
          <p:nvPr/>
        </p:nvSpPr>
        <p:spPr>
          <a:xfrm>
            <a:off x="795580" y="1438760"/>
            <a:ext cx="10600840" cy="2133600"/>
          </a:xfrm>
          <a:prstGeom prst="rect">
            <a:avLst/>
          </a:prstGeom>
        </p:spPr>
        <p:txBody>
          <a:bodyPr/>
          <a:lstStyle/>
          <a:p>
            <a:pPr marL="342900" indent="-342900">
              <a:spcBef>
                <a:spcPct val="20000"/>
              </a:spcBef>
              <a:defRPr/>
            </a:pPr>
            <a:r>
              <a:rPr lang="en-US" sz="3200" dirty="0">
                <a:solidFill>
                  <a:prstClr val="black"/>
                </a:solidFill>
              </a:rPr>
              <a:t>	Since, in a system at equilibrium, both the forward and reverse reactions are being carried out, we write its equation with a double arrow.</a:t>
            </a:r>
          </a:p>
        </p:txBody>
      </p:sp>
      <p:grpSp>
        <p:nvGrpSpPr>
          <p:cNvPr id="4" name="Group 20"/>
          <p:cNvGrpSpPr>
            <a:grpSpLocks/>
          </p:cNvGrpSpPr>
          <p:nvPr/>
        </p:nvGrpSpPr>
        <p:grpSpPr bwMode="auto">
          <a:xfrm>
            <a:off x="3850481" y="3280259"/>
            <a:ext cx="4491038" cy="584201"/>
            <a:chOff x="1440" y="3504"/>
            <a:chExt cx="2829" cy="368"/>
          </a:xfrm>
        </p:grpSpPr>
        <p:sp>
          <p:nvSpPr>
            <p:cNvPr id="5" name="Rectangle 16"/>
            <p:cNvSpPr>
              <a:spLocks noChangeArrowheads="1"/>
            </p:cNvSpPr>
            <p:nvPr/>
          </p:nvSpPr>
          <p:spPr bwMode="auto">
            <a:xfrm>
              <a:off x="1440" y="3504"/>
              <a:ext cx="855" cy="368"/>
            </a:xfrm>
            <a:prstGeom prst="rect">
              <a:avLst/>
            </a:prstGeom>
            <a:noFill/>
            <a:ln w="9525">
              <a:noFill/>
              <a:miter lim="800000"/>
              <a:headEnd/>
              <a:tailEnd/>
            </a:ln>
          </p:spPr>
          <p:txBody>
            <a:bodyPr wrap="none">
              <a:spAutoFit/>
            </a:bodyPr>
            <a:lstStyle/>
            <a:p>
              <a:r>
                <a:rPr lang="en-US" sz="3200" dirty="0">
                  <a:solidFill>
                    <a:srgbClr val="C82E32"/>
                  </a:solidFill>
                </a:rPr>
                <a:t>N</a:t>
              </a:r>
              <a:r>
                <a:rPr lang="en-US" sz="3200" baseline="-25000" dirty="0">
                  <a:solidFill>
                    <a:srgbClr val="C82E32"/>
                  </a:solidFill>
                </a:rPr>
                <a:t>2</a:t>
              </a:r>
              <a:r>
                <a:rPr lang="en-US" sz="3200" dirty="0">
                  <a:solidFill>
                    <a:srgbClr val="C82E32"/>
                  </a:solidFill>
                </a:rPr>
                <a:t>O</a:t>
              </a:r>
              <a:r>
                <a:rPr lang="en-US" sz="3200" baseline="-25000" dirty="0">
                  <a:solidFill>
                    <a:srgbClr val="C82E32"/>
                  </a:solidFill>
                </a:rPr>
                <a:t>4 (</a:t>
              </a:r>
              <a:r>
                <a:rPr lang="en-US" sz="3200" i="1" baseline="-25000" dirty="0">
                  <a:solidFill>
                    <a:srgbClr val="C82E32"/>
                  </a:solidFill>
                </a:rPr>
                <a:t>g</a:t>
              </a:r>
              <a:r>
                <a:rPr lang="en-US" sz="3200" baseline="-25000" dirty="0">
                  <a:solidFill>
                    <a:srgbClr val="C82E32"/>
                  </a:solidFill>
                </a:rPr>
                <a:t>)</a:t>
              </a:r>
              <a:endParaRPr lang="en-US" sz="3200" dirty="0">
                <a:solidFill>
                  <a:srgbClr val="C82E32"/>
                </a:solidFill>
              </a:endParaRPr>
            </a:p>
          </p:txBody>
        </p:sp>
        <p:pic>
          <p:nvPicPr>
            <p:cNvPr id="6" name="Picture 18" descr="equilibrium"/>
            <p:cNvPicPr>
              <a:picLocks noChangeAspect="1" noChangeArrowheads="1"/>
            </p:cNvPicPr>
            <p:nvPr/>
          </p:nvPicPr>
          <p:blipFill>
            <a:blip r:embed="rId2" cstate="print"/>
            <a:srcRect/>
            <a:stretch>
              <a:fillRect/>
            </a:stretch>
          </p:blipFill>
          <p:spPr bwMode="auto">
            <a:xfrm>
              <a:off x="2453" y="3627"/>
              <a:ext cx="784" cy="120"/>
            </a:xfrm>
            <a:prstGeom prst="rect">
              <a:avLst/>
            </a:prstGeom>
            <a:noFill/>
          </p:spPr>
        </p:pic>
        <p:sp>
          <p:nvSpPr>
            <p:cNvPr id="7" name="Rectangle 19"/>
            <p:cNvSpPr>
              <a:spLocks noChangeArrowheads="1"/>
            </p:cNvSpPr>
            <p:nvPr/>
          </p:nvSpPr>
          <p:spPr bwMode="auto">
            <a:xfrm>
              <a:off x="3312" y="3504"/>
              <a:ext cx="957" cy="368"/>
            </a:xfrm>
            <a:prstGeom prst="rect">
              <a:avLst/>
            </a:prstGeom>
            <a:noFill/>
            <a:ln w="9525">
              <a:noFill/>
              <a:miter lim="800000"/>
              <a:headEnd/>
              <a:tailEnd/>
            </a:ln>
          </p:spPr>
          <p:txBody>
            <a:bodyPr wrap="none">
              <a:spAutoFit/>
            </a:bodyPr>
            <a:lstStyle/>
            <a:p>
              <a:r>
                <a:rPr lang="en-US" sz="3200" dirty="0">
                  <a:solidFill>
                    <a:srgbClr val="C82E32"/>
                  </a:solidFill>
                </a:rPr>
                <a:t>2 NO</a:t>
              </a:r>
              <a:r>
                <a:rPr lang="en-US" sz="3200" baseline="-25000" dirty="0">
                  <a:solidFill>
                    <a:srgbClr val="C82E32"/>
                  </a:solidFill>
                </a:rPr>
                <a:t>2 (</a:t>
              </a:r>
              <a:r>
                <a:rPr lang="en-US" sz="3200" i="1" baseline="-25000" dirty="0">
                  <a:solidFill>
                    <a:srgbClr val="C82E32"/>
                  </a:solidFill>
                </a:rPr>
                <a:t>g</a:t>
              </a:r>
              <a:r>
                <a:rPr lang="en-US" sz="3200" baseline="-25000" dirty="0">
                  <a:solidFill>
                    <a:srgbClr val="C82E32"/>
                  </a:solidFill>
                </a:rPr>
                <a:t>)</a:t>
              </a:r>
              <a:endParaRPr lang="en-US" sz="3200" dirty="0">
                <a:solidFill>
                  <a:srgbClr val="C82E32"/>
                </a:solidFill>
              </a:endParaRPr>
            </a:p>
          </p:txBody>
        </p:sp>
      </p:grpSp>
      <p:grpSp>
        <p:nvGrpSpPr>
          <p:cNvPr id="10" name="Group 15"/>
          <p:cNvGrpSpPr>
            <a:grpSpLocks/>
          </p:cNvGrpSpPr>
          <p:nvPr/>
        </p:nvGrpSpPr>
        <p:grpSpPr bwMode="auto">
          <a:xfrm>
            <a:off x="4652169" y="4095265"/>
            <a:ext cx="2857500" cy="1323975"/>
            <a:chOff x="1891" y="2762"/>
            <a:chExt cx="1800" cy="834"/>
          </a:xfrm>
        </p:grpSpPr>
        <p:sp>
          <p:nvSpPr>
            <p:cNvPr id="11" name="Rectangle 6"/>
            <p:cNvSpPr>
              <a:spLocks noChangeArrowheads="1"/>
            </p:cNvSpPr>
            <p:nvPr/>
          </p:nvSpPr>
          <p:spPr bwMode="auto">
            <a:xfrm>
              <a:off x="1891" y="2928"/>
              <a:ext cx="737" cy="446"/>
            </a:xfrm>
            <a:prstGeom prst="rect">
              <a:avLst/>
            </a:prstGeom>
            <a:noFill/>
            <a:ln w="9525">
              <a:noFill/>
              <a:miter lim="800000"/>
              <a:headEnd/>
              <a:tailEnd/>
            </a:ln>
          </p:spPr>
          <p:txBody>
            <a:bodyPr wrap="none">
              <a:spAutoFit/>
            </a:bodyPr>
            <a:lstStyle/>
            <a:p>
              <a:r>
                <a:rPr lang="en-US" sz="4000" i="1" dirty="0" err="1">
                  <a:solidFill>
                    <a:prstClr val="black"/>
                  </a:solidFill>
                </a:rPr>
                <a:t>K</a:t>
              </a:r>
              <a:r>
                <a:rPr lang="en-US" sz="4000" baseline="-25000" dirty="0" err="1">
                  <a:solidFill>
                    <a:prstClr val="black"/>
                  </a:solidFill>
                </a:rPr>
                <a:t>eq</a:t>
              </a:r>
              <a:r>
                <a:rPr lang="en-US" sz="4000" dirty="0">
                  <a:solidFill>
                    <a:prstClr val="black"/>
                  </a:solidFill>
                </a:rPr>
                <a:t> =</a:t>
              </a:r>
            </a:p>
          </p:txBody>
        </p:sp>
        <p:grpSp>
          <p:nvGrpSpPr>
            <p:cNvPr id="14" name="Group 11"/>
            <p:cNvGrpSpPr>
              <a:grpSpLocks/>
            </p:cNvGrpSpPr>
            <p:nvPr/>
          </p:nvGrpSpPr>
          <p:grpSpPr bwMode="auto">
            <a:xfrm>
              <a:off x="2731" y="2762"/>
              <a:ext cx="960" cy="834"/>
              <a:chOff x="1637" y="2895"/>
              <a:chExt cx="960" cy="834"/>
            </a:xfrm>
          </p:grpSpPr>
          <p:sp>
            <p:nvSpPr>
              <p:cNvPr id="16" name="Rectangle 12"/>
              <p:cNvSpPr>
                <a:spLocks noChangeArrowheads="1"/>
              </p:cNvSpPr>
              <p:nvPr/>
            </p:nvSpPr>
            <p:spPr bwMode="auto">
              <a:xfrm>
                <a:off x="1642" y="2895"/>
                <a:ext cx="955" cy="834"/>
              </a:xfrm>
              <a:prstGeom prst="rect">
                <a:avLst/>
              </a:prstGeom>
              <a:noFill/>
              <a:ln w="9525">
                <a:noFill/>
                <a:miter lim="800000"/>
                <a:headEnd/>
                <a:tailEnd/>
              </a:ln>
            </p:spPr>
            <p:txBody>
              <a:bodyPr wrap="none" anchor="ctr">
                <a:spAutoFit/>
              </a:bodyPr>
              <a:lstStyle/>
              <a:p>
                <a:pPr algn="ctr"/>
                <a:r>
                  <a:rPr lang="en-US" sz="4000" dirty="0">
                    <a:solidFill>
                      <a:prstClr val="black"/>
                    </a:solidFill>
                  </a:rPr>
                  <a:t>[NO</a:t>
                </a:r>
                <a:r>
                  <a:rPr lang="en-US" sz="4000" baseline="-25000" dirty="0">
                    <a:solidFill>
                      <a:prstClr val="black"/>
                    </a:solidFill>
                  </a:rPr>
                  <a:t>2</a:t>
                </a:r>
                <a:r>
                  <a:rPr lang="en-US" sz="4000" dirty="0">
                    <a:solidFill>
                      <a:prstClr val="black"/>
                    </a:solidFill>
                  </a:rPr>
                  <a:t>]</a:t>
                </a:r>
                <a:r>
                  <a:rPr lang="en-US" sz="4000" baseline="30000" dirty="0">
                    <a:solidFill>
                      <a:prstClr val="black"/>
                    </a:solidFill>
                  </a:rPr>
                  <a:t>2</a:t>
                </a:r>
                <a:endParaRPr lang="en-US" sz="4000" dirty="0">
                  <a:solidFill>
                    <a:prstClr val="black"/>
                  </a:solidFill>
                </a:endParaRPr>
              </a:p>
              <a:p>
                <a:pPr algn="ctr"/>
                <a:r>
                  <a:rPr lang="en-US" sz="4000" dirty="0">
                    <a:solidFill>
                      <a:prstClr val="black"/>
                    </a:solidFill>
                  </a:rPr>
                  <a:t>[N</a:t>
                </a:r>
                <a:r>
                  <a:rPr lang="en-US" sz="4000" baseline="-25000" dirty="0">
                    <a:solidFill>
                      <a:prstClr val="black"/>
                    </a:solidFill>
                  </a:rPr>
                  <a:t>2</a:t>
                </a:r>
                <a:r>
                  <a:rPr lang="en-US" sz="4000" dirty="0">
                    <a:solidFill>
                      <a:prstClr val="black"/>
                    </a:solidFill>
                  </a:rPr>
                  <a:t>O</a:t>
                </a:r>
                <a:r>
                  <a:rPr lang="en-US" sz="4000" baseline="-25000" dirty="0">
                    <a:solidFill>
                      <a:prstClr val="black"/>
                    </a:solidFill>
                  </a:rPr>
                  <a:t>4</a:t>
                </a:r>
                <a:r>
                  <a:rPr lang="en-US" sz="4000" dirty="0">
                    <a:solidFill>
                      <a:prstClr val="black"/>
                    </a:solidFill>
                  </a:rPr>
                  <a:t>]</a:t>
                </a:r>
              </a:p>
            </p:txBody>
          </p:sp>
          <p:sp>
            <p:nvSpPr>
              <p:cNvPr id="17" name="Line 13"/>
              <p:cNvSpPr>
                <a:spLocks noChangeShapeType="1"/>
              </p:cNvSpPr>
              <p:nvPr/>
            </p:nvSpPr>
            <p:spPr bwMode="auto">
              <a:xfrm>
                <a:off x="1637" y="3330"/>
                <a:ext cx="960" cy="0"/>
              </a:xfrm>
              <a:prstGeom prst="line">
                <a:avLst/>
              </a:prstGeom>
              <a:noFill/>
              <a:ln w="2857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3462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a:solidFill>
                  <a:srgbClr val="C00000"/>
                </a:solidFill>
              </a:rPr>
              <a:t>The Equilibrium Constant</a:t>
            </a:r>
            <a:endParaRPr lang="en-US" sz="4400" dirty="0">
              <a:solidFill>
                <a:srgbClr val="C00000"/>
              </a:solidFill>
            </a:endParaRPr>
          </a:p>
        </p:txBody>
      </p:sp>
      <p:sp>
        <p:nvSpPr>
          <p:cNvPr id="15" name="Rectangle 3"/>
          <p:cNvSpPr txBox="1">
            <a:spLocks noChangeArrowheads="1"/>
          </p:cNvSpPr>
          <p:nvPr/>
        </p:nvSpPr>
        <p:spPr>
          <a:xfrm>
            <a:off x="2209800" y="1981200"/>
            <a:ext cx="7772400" cy="1219200"/>
          </a:xfrm>
          <a:prstGeom prst="rect">
            <a:avLst/>
          </a:prstGeom>
        </p:spPr>
        <p:txBody>
          <a:bodyPr/>
          <a:lstStyle/>
          <a:p>
            <a:pPr marL="342900" indent="-342900">
              <a:spcBef>
                <a:spcPct val="20000"/>
              </a:spcBef>
              <a:buFont typeface="Arial" pitchFamily="34" charset="0"/>
              <a:buChar char="•"/>
              <a:defRPr/>
            </a:pPr>
            <a:r>
              <a:rPr lang="en-US" sz="3200">
                <a:solidFill>
                  <a:prstClr val="black"/>
                </a:solidFill>
              </a:rPr>
              <a:t>Consider the generalized reaction</a:t>
            </a:r>
          </a:p>
        </p:txBody>
      </p:sp>
      <p:grpSp>
        <p:nvGrpSpPr>
          <p:cNvPr id="3" name="Group 19"/>
          <p:cNvGrpSpPr>
            <a:grpSpLocks/>
          </p:cNvGrpSpPr>
          <p:nvPr/>
        </p:nvGrpSpPr>
        <p:grpSpPr bwMode="auto">
          <a:xfrm>
            <a:off x="3505201" y="2667004"/>
            <a:ext cx="4562475" cy="584201"/>
            <a:chOff x="1344" y="1978"/>
            <a:chExt cx="2874" cy="368"/>
          </a:xfrm>
        </p:grpSpPr>
        <p:sp>
          <p:nvSpPr>
            <p:cNvPr id="18" name="Rectangle 16"/>
            <p:cNvSpPr>
              <a:spLocks noChangeArrowheads="1"/>
            </p:cNvSpPr>
            <p:nvPr/>
          </p:nvSpPr>
          <p:spPr bwMode="auto">
            <a:xfrm>
              <a:off x="1344" y="1978"/>
              <a:ext cx="913" cy="368"/>
            </a:xfrm>
            <a:prstGeom prst="rect">
              <a:avLst/>
            </a:prstGeom>
            <a:noFill/>
            <a:ln w="9525">
              <a:noFill/>
              <a:miter lim="800000"/>
              <a:headEnd/>
              <a:tailEnd/>
            </a:ln>
          </p:spPr>
          <p:txBody>
            <a:bodyPr wrap="none">
              <a:spAutoFit/>
            </a:bodyPr>
            <a:lstStyle/>
            <a:p>
              <a:r>
                <a:rPr lang="en-US" sz="3200" dirty="0" err="1">
                  <a:solidFill>
                    <a:prstClr val="black"/>
                  </a:solidFill>
                </a:rPr>
                <a:t>aA</a:t>
              </a:r>
              <a:r>
                <a:rPr lang="en-US" sz="3200" dirty="0">
                  <a:solidFill>
                    <a:prstClr val="black"/>
                  </a:solidFill>
                </a:rPr>
                <a:t> + </a:t>
              </a:r>
              <a:r>
                <a:rPr lang="en-US" sz="3200" dirty="0" err="1">
                  <a:solidFill>
                    <a:prstClr val="black"/>
                  </a:solidFill>
                </a:rPr>
                <a:t>bB</a:t>
              </a:r>
              <a:endParaRPr lang="en-US" sz="3200" dirty="0">
                <a:solidFill>
                  <a:prstClr val="black"/>
                </a:solidFill>
              </a:endParaRPr>
            </a:p>
          </p:txBody>
        </p:sp>
        <p:sp>
          <p:nvSpPr>
            <p:cNvPr id="19" name="Rectangle 17"/>
            <p:cNvSpPr>
              <a:spLocks noChangeArrowheads="1"/>
            </p:cNvSpPr>
            <p:nvPr/>
          </p:nvSpPr>
          <p:spPr bwMode="auto">
            <a:xfrm>
              <a:off x="3312" y="1978"/>
              <a:ext cx="906" cy="368"/>
            </a:xfrm>
            <a:prstGeom prst="rect">
              <a:avLst/>
            </a:prstGeom>
            <a:noFill/>
            <a:ln w="9525">
              <a:noFill/>
              <a:miter lim="800000"/>
              <a:headEnd/>
              <a:tailEnd/>
            </a:ln>
          </p:spPr>
          <p:txBody>
            <a:bodyPr wrap="none">
              <a:spAutoFit/>
            </a:bodyPr>
            <a:lstStyle/>
            <a:p>
              <a:r>
                <a:rPr lang="en-US" sz="3200">
                  <a:solidFill>
                    <a:prstClr val="black"/>
                  </a:solidFill>
                </a:rPr>
                <a:t>cC + dD</a:t>
              </a:r>
            </a:p>
          </p:txBody>
        </p:sp>
        <p:pic>
          <p:nvPicPr>
            <p:cNvPr id="25" name="Picture 18" descr="equilibrium"/>
            <p:cNvPicPr>
              <a:picLocks noChangeAspect="1" noChangeArrowheads="1"/>
            </p:cNvPicPr>
            <p:nvPr/>
          </p:nvPicPr>
          <p:blipFill>
            <a:blip r:embed="rId2" cstate="print"/>
            <a:srcRect/>
            <a:stretch>
              <a:fillRect/>
            </a:stretch>
          </p:blipFill>
          <p:spPr bwMode="auto">
            <a:xfrm>
              <a:off x="2453" y="2101"/>
              <a:ext cx="784" cy="120"/>
            </a:xfrm>
            <a:prstGeom prst="rect">
              <a:avLst/>
            </a:prstGeom>
            <a:noFill/>
          </p:spPr>
        </p:pic>
      </p:grpSp>
      <p:sp>
        <p:nvSpPr>
          <p:cNvPr id="26" name="Rectangle 6"/>
          <p:cNvSpPr>
            <a:spLocks noChangeArrowheads="1"/>
          </p:cNvSpPr>
          <p:nvPr/>
        </p:nvSpPr>
        <p:spPr bwMode="auto">
          <a:xfrm>
            <a:off x="2209800" y="3886200"/>
            <a:ext cx="7772400" cy="1219200"/>
          </a:xfrm>
          <a:prstGeom prst="rect">
            <a:avLst/>
          </a:prstGeom>
          <a:noFill/>
          <a:ln w="9525">
            <a:noFill/>
            <a:miter lim="800000"/>
            <a:headEnd/>
            <a:tailEnd/>
          </a:ln>
        </p:spPr>
        <p:txBody>
          <a:bodyPr/>
          <a:lstStyle/>
          <a:p>
            <a:pPr marL="342900" indent="-342900">
              <a:spcBef>
                <a:spcPct val="20000"/>
              </a:spcBef>
              <a:buFontTx/>
              <a:buChar char="•"/>
            </a:pPr>
            <a:r>
              <a:rPr lang="en-US" sz="3200" dirty="0">
                <a:solidFill>
                  <a:prstClr val="black"/>
                </a:solidFill>
              </a:rPr>
              <a:t>The equilibrium expression for this reaction would be</a:t>
            </a:r>
          </a:p>
        </p:txBody>
      </p:sp>
      <p:grpSp>
        <p:nvGrpSpPr>
          <p:cNvPr id="4" name="Group 13"/>
          <p:cNvGrpSpPr>
            <a:grpSpLocks/>
          </p:cNvGrpSpPr>
          <p:nvPr/>
        </p:nvGrpSpPr>
        <p:grpSpPr bwMode="auto">
          <a:xfrm>
            <a:off x="4495801" y="5029201"/>
            <a:ext cx="3178175" cy="1323975"/>
            <a:chOff x="2078" y="3168"/>
            <a:chExt cx="2002" cy="834"/>
          </a:xfrm>
        </p:grpSpPr>
        <p:sp>
          <p:nvSpPr>
            <p:cNvPr id="28" name="Rectangle 9"/>
            <p:cNvSpPr>
              <a:spLocks noChangeArrowheads="1"/>
            </p:cNvSpPr>
            <p:nvPr/>
          </p:nvSpPr>
          <p:spPr bwMode="auto">
            <a:xfrm>
              <a:off x="2078" y="3360"/>
              <a:ext cx="681" cy="446"/>
            </a:xfrm>
            <a:prstGeom prst="rect">
              <a:avLst/>
            </a:prstGeom>
            <a:noFill/>
            <a:ln w="9525">
              <a:noFill/>
              <a:miter lim="800000"/>
              <a:headEnd/>
              <a:tailEnd/>
            </a:ln>
          </p:spPr>
          <p:txBody>
            <a:bodyPr wrap="none">
              <a:spAutoFit/>
            </a:bodyPr>
            <a:lstStyle/>
            <a:p>
              <a:r>
                <a:rPr lang="en-US" sz="4000" i="1" dirty="0">
                  <a:solidFill>
                    <a:prstClr val="black"/>
                  </a:solidFill>
                </a:rPr>
                <a:t>K</a:t>
              </a:r>
              <a:r>
                <a:rPr lang="en-US" sz="4000" baseline="-25000" dirty="0">
                  <a:solidFill>
                    <a:prstClr val="black"/>
                  </a:solidFill>
                </a:rPr>
                <a:t>c</a:t>
              </a:r>
              <a:r>
                <a:rPr lang="en-US" sz="4000" dirty="0">
                  <a:solidFill>
                    <a:prstClr val="black"/>
                  </a:solidFill>
                </a:rPr>
                <a:t> = </a:t>
              </a:r>
            </a:p>
          </p:txBody>
        </p:sp>
        <p:grpSp>
          <p:nvGrpSpPr>
            <p:cNvPr id="5" name="Group 12"/>
            <p:cNvGrpSpPr>
              <a:grpSpLocks/>
            </p:cNvGrpSpPr>
            <p:nvPr/>
          </p:nvGrpSpPr>
          <p:grpSpPr bwMode="auto">
            <a:xfrm>
              <a:off x="2880" y="3168"/>
              <a:ext cx="1200" cy="834"/>
              <a:chOff x="3312" y="3156"/>
              <a:chExt cx="1200" cy="834"/>
            </a:xfrm>
          </p:grpSpPr>
          <p:sp>
            <p:nvSpPr>
              <p:cNvPr id="30" name="Rectangle 10"/>
              <p:cNvSpPr>
                <a:spLocks noChangeArrowheads="1"/>
              </p:cNvSpPr>
              <p:nvPr/>
            </p:nvSpPr>
            <p:spPr bwMode="auto">
              <a:xfrm>
                <a:off x="3358" y="3156"/>
                <a:ext cx="1091" cy="834"/>
              </a:xfrm>
              <a:prstGeom prst="rect">
                <a:avLst/>
              </a:prstGeom>
              <a:noFill/>
              <a:ln w="9525">
                <a:noFill/>
                <a:miter lim="800000"/>
                <a:headEnd/>
                <a:tailEnd/>
              </a:ln>
            </p:spPr>
            <p:txBody>
              <a:bodyPr wrap="none">
                <a:spAutoFit/>
              </a:bodyPr>
              <a:lstStyle/>
              <a:p>
                <a:r>
                  <a:rPr lang="en-US" sz="4000">
                    <a:solidFill>
                      <a:prstClr val="black"/>
                    </a:solidFill>
                  </a:rPr>
                  <a:t>[C]</a:t>
                </a:r>
                <a:r>
                  <a:rPr lang="en-US" sz="4000" baseline="30000">
                    <a:solidFill>
                      <a:prstClr val="black"/>
                    </a:solidFill>
                  </a:rPr>
                  <a:t>c</a:t>
                </a:r>
                <a:r>
                  <a:rPr lang="en-US" sz="4000">
                    <a:solidFill>
                      <a:prstClr val="black"/>
                    </a:solidFill>
                  </a:rPr>
                  <a:t>[D]</a:t>
                </a:r>
                <a:r>
                  <a:rPr lang="en-US" sz="4000" baseline="30000">
                    <a:solidFill>
                      <a:prstClr val="black"/>
                    </a:solidFill>
                  </a:rPr>
                  <a:t>d</a:t>
                </a:r>
                <a:endParaRPr lang="en-US" sz="4000">
                  <a:solidFill>
                    <a:prstClr val="black"/>
                  </a:solidFill>
                </a:endParaRPr>
              </a:p>
              <a:p>
                <a:r>
                  <a:rPr lang="en-US" sz="4000">
                    <a:solidFill>
                      <a:prstClr val="black"/>
                    </a:solidFill>
                  </a:rPr>
                  <a:t>[A]</a:t>
                </a:r>
                <a:r>
                  <a:rPr lang="en-US" sz="4000" baseline="30000">
                    <a:solidFill>
                      <a:prstClr val="black"/>
                    </a:solidFill>
                  </a:rPr>
                  <a:t>a</a:t>
                </a:r>
                <a:r>
                  <a:rPr lang="en-US" sz="4000">
                    <a:solidFill>
                      <a:prstClr val="black"/>
                    </a:solidFill>
                  </a:rPr>
                  <a:t>[B]</a:t>
                </a:r>
                <a:r>
                  <a:rPr lang="en-US" sz="4000" baseline="30000">
                    <a:solidFill>
                      <a:prstClr val="black"/>
                    </a:solidFill>
                  </a:rPr>
                  <a:t>b</a:t>
                </a:r>
                <a:endParaRPr lang="en-US" sz="4000">
                  <a:solidFill>
                    <a:prstClr val="black"/>
                  </a:solidFill>
                </a:endParaRPr>
              </a:p>
            </p:txBody>
          </p:sp>
          <p:sp>
            <p:nvSpPr>
              <p:cNvPr id="31" name="Line 11"/>
              <p:cNvSpPr>
                <a:spLocks noChangeShapeType="1"/>
              </p:cNvSpPr>
              <p:nvPr/>
            </p:nvSpPr>
            <p:spPr bwMode="auto">
              <a:xfrm>
                <a:off x="3312" y="3591"/>
                <a:ext cx="1200" cy="0"/>
              </a:xfrm>
              <a:prstGeom prst="line">
                <a:avLst/>
              </a:prstGeom>
              <a:noFill/>
              <a:ln w="2857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25495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a:solidFill>
                  <a:srgbClr val="C00000"/>
                </a:solidFill>
              </a:rPr>
              <a:t>The Equilibrium Constant</a:t>
            </a:r>
            <a:endParaRPr lang="en-US" sz="4400" dirty="0">
              <a:solidFill>
                <a:srgbClr val="C00000"/>
              </a:solidFill>
            </a:endParaRPr>
          </a:p>
        </p:txBody>
      </p:sp>
      <p:sp>
        <p:nvSpPr>
          <p:cNvPr id="14" name="Rectangle 3"/>
          <p:cNvSpPr txBox="1">
            <a:spLocks noChangeArrowheads="1"/>
          </p:cNvSpPr>
          <p:nvPr/>
        </p:nvSpPr>
        <p:spPr>
          <a:xfrm>
            <a:off x="669244" y="1231742"/>
            <a:ext cx="10450284" cy="2133600"/>
          </a:xfrm>
          <a:prstGeom prst="rect">
            <a:avLst/>
          </a:prstGeom>
        </p:spPr>
        <p:txBody>
          <a:bodyPr/>
          <a:lstStyle/>
          <a:p>
            <a:pPr marL="342900" indent="-342900">
              <a:spcBef>
                <a:spcPct val="20000"/>
              </a:spcBef>
              <a:defRPr/>
            </a:pPr>
            <a:r>
              <a:rPr lang="en-US" sz="3200" dirty="0">
                <a:solidFill>
                  <a:prstClr val="black"/>
                </a:solidFill>
              </a:rPr>
              <a:t>	</a:t>
            </a:r>
            <a:r>
              <a:rPr lang="en-US" sz="2400" dirty="0">
                <a:solidFill>
                  <a:prstClr val="black"/>
                </a:solidFill>
              </a:rPr>
              <a:t>Since pressure is proportional to concentration for gases in a closed system, the equilibrium expression can also be written</a:t>
            </a:r>
            <a:endParaRPr lang="en-US" sz="3200" dirty="0">
              <a:solidFill>
                <a:prstClr val="black"/>
              </a:solidFill>
            </a:endParaRPr>
          </a:p>
        </p:txBody>
      </p:sp>
      <p:grpSp>
        <p:nvGrpSpPr>
          <p:cNvPr id="3" name="Group 13"/>
          <p:cNvGrpSpPr>
            <a:grpSpLocks/>
          </p:cNvGrpSpPr>
          <p:nvPr/>
        </p:nvGrpSpPr>
        <p:grpSpPr bwMode="auto">
          <a:xfrm>
            <a:off x="4168775" y="2491006"/>
            <a:ext cx="3854450" cy="1311275"/>
            <a:chOff x="2155" y="2640"/>
            <a:chExt cx="2428" cy="826"/>
          </a:xfrm>
        </p:grpSpPr>
        <p:sp>
          <p:nvSpPr>
            <p:cNvPr id="17" name="Rectangle 9"/>
            <p:cNvSpPr>
              <a:spLocks noChangeArrowheads="1"/>
            </p:cNvSpPr>
            <p:nvPr/>
          </p:nvSpPr>
          <p:spPr bwMode="auto">
            <a:xfrm>
              <a:off x="2155" y="2832"/>
              <a:ext cx="630" cy="446"/>
            </a:xfrm>
            <a:prstGeom prst="rect">
              <a:avLst/>
            </a:prstGeom>
            <a:noFill/>
            <a:ln w="9525">
              <a:noFill/>
              <a:miter lim="800000"/>
              <a:headEnd/>
              <a:tailEnd/>
            </a:ln>
          </p:spPr>
          <p:txBody>
            <a:bodyPr wrap="none">
              <a:spAutoFit/>
            </a:bodyPr>
            <a:lstStyle/>
            <a:p>
              <a:r>
                <a:rPr lang="en-US" sz="4000" i="1" dirty="0">
                  <a:solidFill>
                    <a:prstClr val="black"/>
                  </a:solidFill>
                </a:rPr>
                <a:t>K</a:t>
              </a:r>
              <a:r>
                <a:rPr lang="en-US" sz="4000" baseline="-25000" dirty="0">
                  <a:solidFill>
                    <a:prstClr val="black"/>
                  </a:solidFill>
                </a:rPr>
                <a:t>p</a:t>
              </a:r>
              <a:r>
                <a:rPr lang="en-US" sz="4000" dirty="0">
                  <a:solidFill>
                    <a:prstClr val="black"/>
                  </a:solidFill>
                </a:rPr>
                <a:t> =</a:t>
              </a:r>
            </a:p>
          </p:txBody>
        </p:sp>
        <p:grpSp>
          <p:nvGrpSpPr>
            <p:cNvPr id="4" name="Group 12"/>
            <p:cNvGrpSpPr>
              <a:grpSpLocks/>
            </p:cNvGrpSpPr>
            <p:nvPr/>
          </p:nvGrpSpPr>
          <p:grpSpPr bwMode="auto">
            <a:xfrm>
              <a:off x="2880" y="2640"/>
              <a:ext cx="1703" cy="826"/>
              <a:chOff x="3241" y="2671"/>
              <a:chExt cx="1703" cy="826"/>
            </a:xfrm>
          </p:grpSpPr>
          <p:sp>
            <p:nvSpPr>
              <p:cNvPr id="21" name="Rectangle 10"/>
              <p:cNvSpPr>
                <a:spLocks noChangeArrowheads="1"/>
              </p:cNvSpPr>
              <p:nvPr/>
            </p:nvSpPr>
            <p:spPr bwMode="auto">
              <a:xfrm>
                <a:off x="3241" y="2671"/>
                <a:ext cx="1703" cy="826"/>
              </a:xfrm>
              <a:prstGeom prst="rect">
                <a:avLst/>
              </a:prstGeom>
              <a:noFill/>
              <a:ln w="9525">
                <a:noFill/>
                <a:miter lim="800000"/>
                <a:headEnd/>
                <a:tailEnd/>
              </a:ln>
            </p:spPr>
            <p:txBody>
              <a:bodyPr>
                <a:spAutoFit/>
              </a:bodyPr>
              <a:lstStyle/>
              <a:p>
                <a:pPr algn="ctr"/>
                <a:r>
                  <a:rPr lang="en-US" sz="4000" dirty="0">
                    <a:solidFill>
                      <a:prstClr val="black"/>
                    </a:solidFill>
                  </a:rPr>
                  <a:t>(</a:t>
                </a:r>
                <a:r>
                  <a:rPr lang="en-US" sz="4000" i="1" dirty="0" err="1">
                    <a:solidFill>
                      <a:prstClr val="black"/>
                    </a:solidFill>
                  </a:rPr>
                  <a:t>P</a:t>
                </a:r>
                <a:r>
                  <a:rPr lang="en-US" sz="4000" baseline="-25000" dirty="0" err="1">
                    <a:solidFill>
                      <a:prstClr val="black"/>
                    </a:solidFill>
                  </a:rPr>
                  <a:t>C</a:t>
                </a:r>
                <a:r>
                  <a:rPr lang="en-US" sz="4000" baseline="30000" dirty="0" err="1">
                    <a:solidFill>
                      <a:prstClr val="black"/>
                    </a:solidFill>
                  </a:rPr>
                  <a:t>c</a:t>
                </a:r>
                <a:r>
                  <a:rPr lang="en-US" sz="4000" dirty="0">
                    <a:solidFill>
                      <a:prstClr val="black"/>
                    </a:solidFill>
                  </a:rPr>
                  <a:t>) (</a:t>
                </a:r>
                <a:r>
                  <a:rPr lang="en-US" sz="4000" i="1" dirty="0" err="1">
                    <a:solidFill>
                      <a:prstClr val="black"/>
                    </a:solidFill>
                  </a:rPr>
                  <a:t>P</a:t>
                </a:r>
                <a:r>
                  <a:rPr lang="en-US" sz="4000" baseline="-25000" dirty="0" err="1">
                    <a:solidFill>
                      <a:prstClr val="black"/>
                    </a:solidFill>
                  </a:rPr>
                  <a:t>D</a:t>
                </a:r>
                <a:r>
                  <a:rPr lang="en-US" sz="4000" baseline="30000" dirty="0" err="1">
                    <a:solidFill>
                      <a:prstClr val="black"/>
                    </a:solidFill>
                  </a:rPr>
                  <a:t>d</a:t>
                </a:r>
                <a:r>
                  <a:rPr lang="en-US" sz="4000" dirty="0">
                    <a:solidFill>
                      <a:prstClr val="black"/>
                    </a:solidFill>
                  </a:rPr>
                  <a:t>)</a:t>
                </a:r>
              </a:p>
              <a:p>
                <a:pPr algn="ctr"/>
                <a:r>
                  <a:rPr lang="en-US" sz="4000" dirty="0">
                    <a:solidFill>
                      <a:prstClr val="black"/>
                    </a:solidFill>
                  </a:rPr>
                  <a:t>(</a:t>
                </a:r>
                <a:r>
                  <a:rPr lang="en-US" sz="4000" i="1" dirty="0" err="1">
                    <a:solidFill>
                      <a:prstClr val="black"/>
                    </a:solidFill>
                  </a:rPr>
                  <a:t>P</a:t>
                </a:r>
                <a:r>
                  <a:rPr lang="en-US" sz="4000" baseline="-25000" dirty="0" err="1">
                    <a:solidFill>
                      <a:prstClr val="black"/>
                    </a:solidFill>
                  </a:rPr>
                  <a:t>A</a:t>
                </a:r>
                <a:r>
                  <a:rPr lang="en-US" sz="4000" baseline="30000" dirty="0" err="1">
                    <a:solidFill>
                      <a:prstClr val="black"/>
                    </a:solidFill>
                  </a:rPr>
                  <a:t>a</a:t>
                </a:r>
                <a:r>
                  <a:rPr lang="en-US" sz="4000" dirty="0">
                    <a:solidFill>
                      <a:prstClr val="black"/>
                    </a:solidFill>
                  </a:rPr>
                  <a:t>) (</a:t>
                </a:r>
                <a:r>
                  <a:rPr lang="en-US" sz="4000" i="1" dirty="0" err="1">
                    <a:solidFill>
                      <a:prstClr val="black"/>
                    </a:solidFill>
                  </a:rPr>
                  <a:t>P</a:t>
                </a:r>
                <a:r>
                  <a:rPr lang="en-US" sz="4000" baseline="-25000" dirty="0" err="1">
                    <a:solidFill>
                      <a:prstClr val="black"/>
                    </a:solidFill>
                  </a:rPr>
                  <a:t>B</a:t>
                </a:r>
                <a:r>
                  <a:rPr lang="en-US" sz="4000" baseline="30000" dirty="0" err="1">
                    <a:solidFill>
                      <a:prstClr val="black"/>
                    </a:solidFill>
                  </a:rPr>
                  <a:t>b</a:t>
                </a:r>
                <a:r>
                  <a:rPr lang="en-US" sz="4000" dirty="0">
                    <a:solidFill>
                      <a:prstClr val="black"/>
                    </a:solidFill>
                  </a:rPr>
                  <a:t>)</a:t>
                </a:r>
              </a:p>
            </p:txBody>
          </p:sp>
          <p:sp>
            <p:nvSpPr>
              <p:cNvPr id="22" name="Line 11"/>
              <p:cNvSpPr>
                <a:spLocks noChangeShapeType="1"/>
              </p:cNvSpPr>
              <p:nvPr/>
            </p:nvSpPr>
            <p:spPr bwMode="auto">
              <a:xfrm>
                <a:off x="3312" y="3120"/>
                <a:ext cx="1584" cy="0"/>
              </a:xfrm>
              <a:prstGeom prst="line">
                <a:avLst/>
              </a:prstGeom>
              <a:noFill/>
              <a:ln w="28575">
                <a:solidFill>
                  <a:schemeClr val="tx1"/>
                </a:solidFill>
                <a:round/>
                <a:headEnd/>
                <a:tailEnd/>
              </a:ln>
            </p:spPr>
            <p:txBody>
              <a:bodyPr wrap="none" anchor="ctr"/>
              <a:lstStyle/>
              <a:p>
                <a:endParaRPr lang="en-US">
                  <a:solidFill>
                    <a:prstClr val="black"/>
                  </a:solidFill>
                </a:endParaRPr>
              </a:p>
            </p:txBody>
          </p:sp>
        </p:grpSp>
      </p:grpSp>
      <p:sp>
        <p:nvSpPr>
          <p:cNvPr id="5" name="Rectangle 4">
            <a:extLst>
              <a:ext uri="{FF2B5EF4-FFF2-40B4-BE49-F238E27FC236}">
                <a16:creationId xmlns:a16="http://schemas.microsoft.com/office/drawing/2014/main" id="{F23B9DF7-EFC4-49D5-9AD6-1EDDD1329ACA}"/>
              </a:ext>
            </a:extLst>
          </p:cNvPr>
          <p:cNvSpPr/>
          <p:nvPr/>
        </p:nvSpPr>
        <p:spPr>
          <a:xfrm>
            <a:off x="1120775" y="4145449"/>
            <a:ext cx="9547225" cy="830997"/>
          </a:xfrm>
          <a:prstGeom prst="rect">
            <a:avLst/>
          </a:prstGeom>
        </p:spPr>
        <p:txBody>
          <a:bodyPr wrap="square">
            <a:spAutoFit/>
          </a:bodyPr>
          <a:lstStyle/>
          <a:p>
            <a:r>
              <a:rPr lang="en-GB" sz="2400" dirty="0"/>
              <a:t>Also equilibrium constant can be expressed by using the mole fraction as below:</a:t>
            </a:r>
          </a:p>
        </p:txBody>
      </p:sp>
      <p:grpSp>
        <p:nvGrpSpPr>
          <p:cNvPr id="10" name="Group 13">
            <a:extLst>
              <a:ext uri="{FF2B5EF4-FFF2-40B4-BE49-F238E27FC236}">
                <a16:creationId xmlns:a16="http://schemas.microsoft.com/office/drawing/2014/main" id="{3EC98DD5-7F2D-4AD1-8BA7-D67A4F0271E2}"/>
              </a:ext>
            </a:extLst>
          </p:cNvPr>
          <p:cNvGrpSpPr>
            <a:grpSpLocks/>
          </p:cNvGrpSpPr>
          <p:nvPr/>
        </p:nvGrpSpPr>
        <p:grpSpPr bwMode="auto">
          <a:xfrm>
            <a:off x="4168775" y="4970620"/>
            <a:ext cx="3854450" cy="1311275"/>
            <a:chOff x="2155" y="2640"/>
            <a:chExt cx="2428" cy="826"/>
          </a:xfrm>
        </p:grpSpPr>
        <p:sp>
          <p:nvSpPr>
            <p:cNvPr id="11" name="Rectangle 9">
              <a:extLst>
                <a:ext uri="{FF2B5EF4-FFF2-40B4-BE49-F238E27FC236}">
                  <a16:creationId xmlns:a16="http://schemas.microsoft.com/office/drawing/2014/main" id="{8B20C595-A2C2-49E8-8124-1D2398784D0A}"/>
                </a:ext>
              </a:extLst>
            </p:cNvPr>
            <p:cNvSpPr>
              <a:spLocks noChangeArrowheads="1"/>
            </p:cNvSpPr>
            <p:nvPr/>
          </p:nvSpPr>
          <p:spPr bwMode="auto">
            <a:xfrm>
              <a:off x="2155" y="2832"/>
              <a:ext cx="630" cy="446"/>
            </a:xfrm>
            <a:prstGeom prst="rect">
              <a:avLst/>
            </a:prstGeom>
            <a:noFill/>
            <a:ln w="9525">
              <a:noFill/>
              <a:miter lim="800000"/>
              <a:headEnd/>
              <a:tailEnd/>
            </a:ln>
          </p:spPr>
          <p:txBody>
            <a:bodyPr wrap="none">
              <a:spAutoFit/>
            </a:bodyPr>
            <a:lstStyle/>
            <a:p>
              <a:r>
                <a:rPr lang="en-US" sz="4000" i="1" dirty="0">
                  <a:solidFill>
                    <a:prstClr val="black"/>
                  </a:solidFill>
                </a:rPr>
                <a:t>K</a:t>
              </a:r>
              <a:r>
                <a:rPr lang="en-US" sz="4000" baseline="-25000" dirty="0">
                  <a:solidFill>
                    <a:prstClr val="black"/>
                  </a:solidFill>
                </a:rPr>
                <a:t>X</a:t>
              </a:r>
              <a:r>
                <a:rPr lang="en-US" sz="4000" dirty="0">
                  <a:solidFill>
                    <a:prstClr val="black"/>
                  </a:solidFill>
                </a:rPr>
                <a:t> =</a:t>
              </a:r>
            </a:p>
          </p:txBody>
        </p:sp>
        <p:grpSp>
          <p:nvGrpSpPr>
            <p:cNvPr id="12" name="Group 12">
              <a:extLst>
                <a:ext uri="{FF2B5EF4-FFF2-40B4-BE49-F238E27FC236}">
                  <a16:creationId xmlns:a16="http://schemas.microsoft.com/office/drawing/2014/main" id="{5C541D43-E86F-4BFC-9F77-D3B30A0F9B01}"/>
                </a:ext>
              </a:extLst>
            </p:cNvPr>
            <p:cNvGrpSpPr>
              <a:grpSpLocks/>
            </p:cNvGrpSpPr>
            <p:nvPr/>
          </p:nvGrpSpPr>
          <p:grpSpPr bwMode="auto">
            <a:xfrm>
              <a:off x="2880" y="2640"/>
              <a:ext cx="1703" cy="826"/>
              <a:chOff x="3241" y="2671"/>
              <a:chExt cx="1703" cy="826"/>
            </a:xfrm>
          </p:grpSpPr>
          <p:sp>
            <p:nvSpPr>
              <p:cNvPr id="13" name="Rectangle 10">
                <a:extLst>
                  <a:ext uri="{FF2B5EF4-FFF2-40B4-BE49-F238E27FC236}">
                    <a16:creationId xmlns:a16="http://schemas.microsoft.com/office/drawing/2014/main" id="{87964960-C1DF-417D-AF4D-2B5D3E5A06FC}"/>
                  </a:ext>
                </a:extLst>
              </p:cNvPr>
              <p:cNvSpPr>
                <a:spLocks noChangeArrowheads="1"/>
              </p:cNvSpPr>
              <p:nvPr/>
            </p:nvSpPr>
            <p:spPr bwMode="auto">
              <a:xfrm>
                <a:off x="3241" y="2671"/>
                <a:ext cx="1703" cy="826"/>
              </a:xfrm>
              <a:prstGeom prst="rect">
                <a:avLst/>
              </a:prstGeom>
              <a:noFill/>
              <a:ln w="9525">
                <a:noFill/>
                <a:miter lim="800000"/>
                <a:headEnd/>
                <a:tailEnd/>
              </a:ln>
            </p:spPr>
            <p:txBody>
              <a:bodyPr>
                <a:spAutoFit/>
              </a:bodyPr>
              <a:lstStyle/>
              <a:p>
                <a:pPr algn="ctr"/>
                <a:r>
                  <a:rPr lang="en-US" sz="4000" dirty="0">
                    <a:solidFill>
                      <a:prstClr val="black"/>
                    </a:solidFill>
                  </a:rPr>
                  <a:t>(</a:t>
                </a:r>
                <a:r>
                  <a:rPr lang="en-US" sz="4000" dirty="0" err="1">
                    <a:solidFill>
                      <a:prstClr val="black"/>
                    </a:solidFill>
                  </a:rPr>
                  <a:t>X</a:t>
                </a:r>
                <a:r>
                  <a:rPr lang="en-US" sz="4000" baseline="-25000" dirty="0" err="1">
                    <a:solidFill>
                      <a:prstClr val="black"/>
                    </a:solidFill>
                  </a:rPr>
                  <a:t>C</a:t>
                </a:r>
                <a:r>
                  <a:rPr lang="en-US" sz="4000" baseline="30000" dirty="0" err="1">
                    <a:solidFill>
                      <a:prstClr val="black"/>
                    </a:solidFill>
                  </a:rPr>
                  <a:t>c</a:t>
                </a:r>
                <a:r>
                  <a:rPr lang="en-US" sz="4000" dirty="0">
                    <a:solidFill>
                      <a:prstClr val="black"/>
                    </a:solidFill>
                  </a:rPr>
                  <a:t>) (</a:t>
                </a:r>
                <a:r>
                  <a:rPr lang="en-US" sz="4000" dirty="0" err="1">
                    <a:solidFill>
                      <a:prstClr val="black"/>
                    </a:solidFill>
                  </a:rPr>
                  <a:t>X</a:t>
                </a:r>
                <a:r>
                  <a:rPr lang="en-US" sz="4000" baseline="-25000" dirty="0" err="1">
                    <a:solidFill>
                      <a:prstClr val="black"/>
                    </a:solidFill>
                  </a:rPr>
                  <a:t>D</a:t>
                </a:r>
                <a:r>
                  <a:rPr lang="en-US" sz="4000" baseline="30000" dirty="0" err="1">
                    <a:solidFill>
                      <a:prstClr val="black"/>
                    </a:solidFill>
                  </a:rPr>
                  <a:t>d</a:t>
                </a:r>
                <a:r>
                  <a:rPr lang="en-US" sz="4000" dirty="0">
                    <a:solidFill>
                      <a:prstClr val="black"/>
                    </a:solidFill>
                  </a:rPr>
                  <a:t>)</a:t>
                </a:r>
              </a:p>
              <a:p>
                <a:pPr algn="ctr"/>
                <a:r>
                  <a:rPr lang="en-US" sz="4000" dirty="0">
                    <a:solidFill>
                      <a:prstClr val="black"/>
                    </a:solidFill>
                  </a:rPr>
                  <a:t>(</a:t>
                </a:r>
                <a:r>
                  <a:rPr lang="en-US" sz="4000" dirty="0" err="1">
                    <a:solidFill>
                      <a:prstClr val="black"/>
                    </a:solidFill>
                  </a:rPr>
                  <a:t>X</a:t>
                </a:r>
                <a:r>
                  <a:rPr lang="en-US" sz="4000" baseline="-25000" dirty="0" err="1">
                    <a:solidFill>
                      <a:prstClr val="black"/>
                    </a:solidFill>
                  </a:rPr>
                  <a:t>A</a:t>
                </a:r>
                <a:r>
                  <a:rPr lang="en-US" sz="4000" baseline="30000" dirty="0" err="1">
                    <a:solidFill>
                      <a:prstClr val="black"/>
                    </a:solidFill>
                  </a:rPr>
                  <a:t>a</a:t>
                </a:r>
                <a:r>
                  <a:rPr lang="en-US" sz="4000" dirty="0">
                    <a:solidFill>
                      <a:prstClr val="black"/>
                    </a:solidFill>
                  </a:rPr>
                  <a:t>) (</a:t>
                </a:r>
                <a:r>
                  <a:rPr lang="en-US" sz="4000" dirty="0" err="1">
                    <a:solidFill>
                      <a:prstClr val="black"/>
                    </a:solidFill>
                  </a:rPr>
                  <a:t>X</a:t>
                </a:r>
                <a:r>
                  <a:rPr lang="en-US" sz="4000" baseline="-25000" dirty="0" err="1">
                    <a:solidFill>
                      <a:prstClr val="black"/>
                    </a:solidFill>
                  </a:rPr>
                  <a:t>B</a:t>
                </a:r>
                <a:r>
                  <a:rPr lang="en-US" sz="4000" baseline="30000" dirty="0" err="1">
                    <a:solidFill>
                      <a:prstClr val="black"/>
                    </a:solidFill>
                  </a:rPr>
                  <a:t>b</a:t>
                </a:r>
                <a:r>
                  <a:rPr lang="en-US" sz="4000" dirty="0">
                    <a:solidFill>
                      <a:prstClr val="black"/>
                    </a:solidFill>
                  </a:rPr>
                  <a:t>)</a:t>
                </a:r>
              </a:p>
            </p:txBody>
          </p:sp>
          <p:sp>
            <p:nvSpPr>
              <p:cNvPr id="15" name="Line 11">
                <a:extLst>
                  <a:ext uri="{FF2B5EF4-FFF2-40B4-BE49-F238E27FC236}">
                    <a16:creationId xmlns:a16="http://schemas.microsoft.com/office/drawing/2014/main" id="{16552E79-9C86-4FD8-B33C-DA8EE6348630}"/>
                  </a:ext>
                </a:extLst>
              </p:cNvPr>
              <p:cNvSpPr>
                <a:spLocks noChangeShapeType="1"/>
              </p:cNvSpPr>
              <p:nvPr/>
            </p:nvSpPr>
            <p:spPr bwMode="auto">
              <a:xfrm>
                <a:off x="3312" y="3120"/>
                <a:ext cx="1584" cy="0"/>
              </a:xfrm>
              <a:prstGeom prst="line">
                <a:avLst/>
              </a:prstGeom>
              <a:noFill/>
              <a:ln w="28575">
                <a:solidFill>
                  <a:schemeClr val="tx1"/>
                </a:solidFill>
                <a:round/>
                <a:headEnd/>
                <a:tailEnd/>
              </a:ln>
            </p:spPr>
            <p:txBody>
              <a:bodyPr wrap="none" anchor="ctr"/>
              <a:lstStyle/>
              <a:p>
                <a:endParaRPr lang="en-US">
                  <a:solidFill>
                    <a:prstClr val="black"/>
                  </a:solidFill>
                </a:endParaRPr>
              </a:p>
            </p:txBody>
          </p:sp>
        </p:grpSp>
      </p:grpSp>
    </p:spTree>
    <p:extLst>
      <p:ext uri="{BB962C8B-B14F-4D97-AF65-F5344CB8AC3E}">
        <p14:creationId xmlns:p14="http://schemas.microsoft.com/office/powerpoint/2010/main" val="88313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a:grpSpLocks/>
          </p:cNvGrpSpPr>
          <p:nvPr/>
        </p:nvGrpSpPr>
        <p:grpSpPr bwMode="auto">
          <a:xfrm>
            <a:off x="1981200" y="762001"/>
            <a:ext cx="8077200" cy="2590801"/>
            <a:chOff x="288" y="480"/>
            <a:chExt cx="5088" cy="1632"/>
          </a:xfrm>
        </p:grpSpPr>
        <p:sp>
          <p:nvSpPr>
            <p:cNvPr id="3" name="Text Box 9"/>
            <p:cNvSpPr txBox="1">
              <a:spLocks noChangeArrowheads="1"/>
            </p:cNvSpPr>
            <p:nvPr/>
          </p:nvSpPr>
          <p:spPr bwMode="auto">
            <a:xfrm>
              <a:off x="288" y="480"/>
              <a:ext cx="5088" cy="1299"/>
            </a:xfrm>
            <a:prstGeom prst="rect">
              <a:avLst/>
            </a:prstGeom>
            <a:noFill/>
            <a:ln w="9525">
              <a:noFill/>
              <a:miter lim="800000"/>
              <a:headEnd/>
              <a:tailEnd/>
            </a:ln>
          </p:spPr>
          <p:txBody>
            <a:bodyPr>
              <a:spAutoFit/>
            </a:bodyPr>
            <a:lstStyle/>
            <a:p>
              <a:r>
                <a:rPr lang="en-US" sz="3200" dirty="0">
                  <a:solidFill>
                    <a:srgbClr val="C00000"/>
                  </a:solidFill>
                </a:rPr>
                <a:t>Write the equilibrium expression for </a:t>
              </a:r>
              <a:r>
                <a:rPr lang="en-US" sz="3200" i="1" dirty="0" err="1">
                  <a:solidFill>
                    <a:srgbClr val="C00000"/>
                  </a:solidFill>
                </a:rPr>
                <a:t>K</a:t>
              </a:r>
              <a:r>
                <a:rPr lang="en-US" sz="3200" i="1" baseline="-25000" dirty="0" err="1">
                  <a:solidFill>
                    <a:srgbClr val="C00000"/>
                  </a:solidFill>
                </a:rPr>
                <a:t>c</a:t>
              </a:r>
              <a:r>
                <a:rPr lang="en-US" sz="3200" i="1" dirty="0">
                  <a:solidFill>
                    <a:srgbClr val="C00000"/>
                  </a:solidFill>
                </a:rPr>
                <a:t> </a:t>
              </a:r>
              <a:r>
                <a:rPr lang="en-US" sz="3200" dirty="0">
                  <a:solidFill>
                    <a:srgbClr val="C00000"/>
                  </a:solidFill>
                </a:rPr>
                <a:t>for the following reactions:</a:t>
              </a:r>
            </a:p>
            <a:p>
              <a:endParaRPr lang="en-US" sz="3200" dirty="0">
                <a:solidFill>
                  <a:srgbClr val="C00000"/>
                </a:solidFill>
              </a:endParaRPr>
            </a:p>
            <a:p>
              <a:r>
                <a:rPr lang="en-US" sz="3200" dirty="0">
                  <a:solidFill>
                    <a:srgbClr val="C00000"/>
                  </a:solidFill>
                </a:rPr>
                <a:t>		</a:t>
              </a:r>
              <a:endParaRPr lang="en-US" sz="3200" b="1" dirty="0">
                <a:solidFill>
                  <a:srgbClr val="C00000"/>
                </a:solidFill>
              </a:endParaRPr>
            </a:p>
          </p:txBody>
        </p:sp>
        <p:pic>
          <p:nvPicPr>
            <p:cNvPr id="4" name="Picture 68" descr="15"/>
            <p:cNvPicPr>
              <a:picLocks noChangeAspect="1" noChangeArrowheads="1"/>
            </p:cNvPicPr>
            <p:nvPr/>
          </p:nvPicPr>
          <p:blipFill>
            <a:blip r:embed="rId2" cstate="print"/>
            <a:srcRect/>
            <a:stretch>
              <a:fillRect/>
            </a:stretch>
          </p:blipFill>
          <p:spPr bwMode="auto">
            <a:xfrm>
              <a:off x="904" y="1248"/>
              <a:ext cx="3897" cy="864"/>
            </a:xfrm>
            <a:prstGeom prst="rect">
              <a:avLst/>
            </a:prstGeom>
            <a:noFill/>
          </p:spPr>
        </p:pic>
      </p:grpSp>
      <p:pic>
        <p:nvPicPr>
          <p:cNvPr id="5" name="Picture 69" descr="15"/>
          <p:cNvPicPr>
            <a:picLocks noChangeAspect="1" noChangeArrowheads="1"/>
          </p:cNvPicPr>
          <p:nvPr/>
        </p:nvPicPr>
        <p:blipFill>
          <a:blip r:embed="rId3" cstate="print"/>
          <a:srcRect/>
          <a:stretch>
            <a:fillRect/>
          </a:stretch>
        </p:blipFill>
        <p:spPr bwMode="auto">
          <a:xfrm>
            <a:off x="2209801" y="4343400"/>
            <a:ext cx="7909775" cy="914400"/>
          </a:xfrm>
          <a:prstGeom prst="rect">
            <a:avLst/>
          </a:prstGeom>
          <a:noFill/>
        </p:spPr>
      </p:pic>
    </p:spTree>
    <p:extLst>
      <p:ext uri="{BB962C8B-B14F-4D97-AF65-F5344CB8AC3E}">
        <p14:creationId xmlns:p14="http://schemas.microsoft.com/office/powerpoint/2010/main" val="19540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a:extLst>
                  <a:ext uri="{FF2B5EF4-FFF2-40B4-BE49-F238E27FC236}">
                    <a16:creationId xmlns:a16="http://schemas.microsoft.com/office/drawing/2014/main" id="{04AE530C-0CA3-4F1A-8042-F3E44B6E115B}"/>
                  </a:ext>
                </a:extLst>
              </p:cNvPr>
              <p:cNvSpPr txBox="1">
                <a:spLocks noChangeArrowheads="1"/>
              </p:cNvSpPr>
              <p:nvPr/>
            </p:nvSpPr>
            <p:spPr>
              <a:xfrm>
                <a:off x="805343" y="455802"/>
                <a:ext cx="10763075" cy="6112778"/>
              </a:xfrm>
              <a:prstGeom prst="rect">
                <a:avLst/>
              </a:prstGeom>
            </p:spPr>
            <p:txBody>
              <a:bodyPr/>
              <a:lstStyle/>
              <a:p>
                <a:pPr algn="ctr">
                  <a:spcBef>
                    <a:spcPct val="0"/>
                  </a:spcBef>
                  <a:defRPr/>
                </a:pPr>
                <a:r>
                  <a:rPr lang="en-US" sz="4400" dirty="0">
                    <a:solidFill>
                      <a:srgbClr val="C00000"/>
                    </a:solidFill>
                  </a:rPr>
                  <a:t>Relationship Between K</a:t>
                </a:r>
                <a:r>
                  <a:rPr lang="en-US" sz="4400" baseline="-25000" dirty="0">
                    <a:solidFill>
                      <a:srgbClr val="C00000"/>
                    </a:solidFill>
                  </a:rPr>
                  <a:t>C</a:t>
                </a:r>
                <a:r>
                  <a:rPr lang="en-US" sz="4400" dirty="0">
                    <a:solidFill>
                      <a:srgbClr val="C00000"/>
                    </a:solidFill>
                  </a:rPr>
                  <a:t> and K</a:t>
                </a:r>
                <a:r>
                  <a:rPr lang="en-US" sz="4400" baseline="-25000" dirty="0">
                    <a:solidFill>
                      <a:srgbClr val="C00000"/>
                    </a:solidFill>
                  </a:rPr>
                  <a:t>P</a:t>
                </a:r>
                <a:r>
                  <a:rPr lang="en-US" sz="4400" dirty="0">
                    <a:solidFill>
                      <a:srgbClr val="C00000"/>
                    </a:solidFill>
                  </a:rPr>
                  <a:t> and K</a:t>
                </a:r>
                <a:r>
                  <a:rPr lang="en-US" sz="4400" baseline="-25000" dirty="0">
                    <a:solidFill>
                      <a:srgbClr val="C00000"/>
                    </a:solidFill>
                  </a:rPr>
                  <a:t>X</a:t>
                </a:r>
              </a:p>
              <a:p>
                <a:pPr>
                  <a:spcBef>
                    <a:spcPct val="0"/>
                  </a:spcBef>
                  <a:defRPr/>
                </a:pPr>
                <a:endParaRPr lang="en-US" sz="2400" dirty="0">
                  <a:solidFill>
                    <a:srgbClr val="C00000"/>
                  </a:solidFill>
                </a:endParaRPr>
              </a:p>
              <a:p>
                <a:pPr>
                  <a:spcBef>
                    <a:spcPct val="0"/>
                  </a:spcBef>
                  <a:defRPr/>
                </a:pPr>
                <a:r>
                  <a:rPr lang="en-US" sz="2400" dirty="0"/>
                  <a:t>For the equilibrated reaction: </a:t>
                </a:r>
              </a:p>
              <a:p>
                <a:pPr>
                  <a:spcBef>
                    <a:spcPct val="0"/>
                  </a:spcBef>
                  <a:defRPr/>
                </a:pPr>
                <a:endParaRPr lang="en-US" sz="2400" dirty="0"/>
              </a:p>
              <a:p>
                <a:pPr algn="ctr">
                  <a:spcBef>
                    <a:spcPct val="0"/>
                  </a:spcBef>
                  <a:defRPr/>
                </a:pPr>
                <a:r>
                  <a:rPr lang="en-US" sz="2400" i="1" dirty="0" err="1">
                    <a:solidFill>
                      <a:srgbClr val="C00000"/>
                    </a:solidFill>
                  </a:rPr>
                  <a:t>aA</a:t>
                </a:r>
                <a:r>
                  <a:rPr lang="en-US" sz="2400" i="1" dirty="0">
                    <a:solidFill>
                      <a:srgbClr val="C00000"/>
                    </a:solidFill>
                  </a:rPr>
                  <a:t> (g)+ </a:t>
                </a:r>
                <a:r>
                  <a:rPr lang="en-US" sz="2400" i="1" dirty="0" err="1">
                    <a:solidFill>
                      <a:srgbClr val="C00000"/>
                    </a:solidFill>
                  </a:rPr>
                  <a:t>bB</a:t>
                </a:r>
                <a:r>
                  <a:rPr lang="en-US" sz="2400" i="1" dirty="0">
                    <a:solidFill>
                      <a:srgbClr val="C00000"/>
                    </a:solidFill>
                  </a:rPr>
                  <a:t> (g)                        </a:t>
                </a:r>
                <a:r>
                  <a:rPr lang="en-US" sz="2400" i="1" dirty="0" err="1">
                    <a:solidFill>
                      <a:srgbClr val="C00000"/>
                    </a:solidFill>
                  </a:rPr>
                  <a:t>cC</a:t>
                </a:r>
                <a:r>
                  <a:rPr lang="en-US" sz="2400" i="1" dirty="0">
                    <a:solidFill>
                      <a:srgbClr val="C00000"/>
                    </a:solidFill>
                  </a:rPr>
                  <a:t> (g) + </a:t>
                </a:r>
                <a:r>
                  <a:rPr lang="en-US" sz="2400" i="1" dirty="0" err="1">
                    <a:solidFill>
                      <a:srgbClr val="C00000"/>
                    </a:solidFill>
                  </a:rPr>
                  <a:t>dD</a:t>
                </a:r>
                <a:r>
                  <a:rPr lang="en-US" sz="2400" i="1" dirty="0">
                    <a:solidFill>
                      <a:srgbClr val="C00000"/>
                    </a:solidFill>
                  </a:rPr>
                  <a:t> (g)</a:t>
                </a:r>
              </a:p>
              <a:p>
                <a:pPr algn="ctr">
                  <a:spcBef>
                    <a:spcPct val="0"/>
                  </a:spcBef>
                  <a:defRPr/>
                </a:pPr>
                <a:endParaRPr lang="en-US" sz="2400" i="1" dirty="0">
                  <a:solidFill>
                    <a:srgbClr val="C00000"/>
                  </a:solidFill>
                </a:endParaRPr>
              </a:p>
              <a:p>
                <a:pPr>
                  <a:spcBef>
                    <a:spcPct val="0"/>
                  </a:spcBef>
                  <a:defRPr/>
                </a:pPr>
                <a14:m>
                  <m:oMathPara xmlns:m="http://schemas.openxmlformats.org/officeDocument/2006/math">
                    <m:oMathParaPr>
                      <m:jc m:val="centerGroup"/>
                    </m:oMathParaPr>
                    <m:oMath xmlns:m="http://schemas.openxmlformats.org/officeDocument/2006/math">
                      <m:sSub>
                        <m:sSubPr>
                          <m:ctrlPr>
                            <a:rPr lang="en-US" sz="2400" i="1" smtClean="0">
                              <a:solidFill>
                                <a:srgbClr val="C00000"/>
                              </a:solidFill>
                              <a:latin typeface="Cambria Math" panose="02040503050406030204" pitchFamily="18" charset="0"/>
                            </a:rPr>
                          </m:ctrlPr>
                        </m:sSubPr>
                        <m:e>
                          <m:r>
                            <a:rPr lang="en-GB" sz="2400" b="0" i="1" smtClean="0">
                              <a:solidFill>
                                <a:srgbClr val="C00000"/>
                              </a:solidFill>
                              <a:latin typeface="Cambria Math" panose="02040503050406030204" pitchFamily="18" charset="0"/>
                            </a:rPr>
                            <m:t>𝐾</m:t>
                          </m:r>
                        </m:e>
                        <m:sub>
                          <m:r>
                            <a:rPr lang="en-GB" sz="2400" b="0" i="1" smtClean="0">
                              <a:solidFill>
                                <a:srgbClr val="C00000"/>
                              </a:solidFill>
                              <a:latin typeface="Cambria Math" panose="02040503050406030204" pitchFamily="18" charset="0"/>
                            </a:rPr>
                            <m:t>𝑐</m:t>
                          </m:r>
                        </m:sub>
                      </m:sSub>
                      <m:r>
                        <a:rPr lang="en-GB" sz="2400" b="0" i="1" smtClean="0">
                          <a:solidFill>
                            <a:srgbClr val="C00000"/>
                          </a:solidFill>
                          <a:latin typeface="Cambria Math" panose="02040503050406030204" pitchFamily="18" charset="0"/>
                        </a:rPr>
                        <m:t>=</m:t>
                      </m:r>
                      <m:f>
                        <m:fPr>
                          <m:ctrlPr>
                            <a:rPr lang="en-GB" sz="2400" b="0" i="1" smtClean="0">
                              <a:solidFill>
                                <a:srgbClr val="C00000"/>
                              </a:solidFill>
                              <a:latin typeface="Cambria Math" panose="02040503050406030204" pitchFamily="18" charset="0"/>
                            </a:rPr>
                          </m:ctrlPr>
                        </m:fPr>
                        <m:num>
                          <m:sSup>
                            <m:sSupPr>
                              <m:ctrlPr>
                                <a:rPr lang="en-GB" sz="2400" b="0" i="1" smtClean="0">
                                  <a:solidFill>
                                    <a:srgbClr val="C00000"/>
                                  </a:solidFill>
                                  <a:latin typeface="Cambria Math" panose="02040503050406030204" pitchFamily="18" charset="0"/>
                                </a:rPr>
                              </m:ctrlPr>
                            </m:sSupPr>
                            <m:e>
                              <m:r>
                                <a:rPr lang="en-GB" sz="2400" b="0" i="1" smtClean="0">
                                  <a:solidFill>
                                    <a:srgbClr val="C00000"/>
                                  </a:solidFill>
                                  <a:latin typeface="Cambria Math" panose="02040503050406030204" pitchFamily="18" charset="0"/>
                                </a:rPr>
                                <m:t>[</m:t>
                              </m:r>
                              <m:r>
                                <a:rPr lang="en-GB" sz="2400" b="0" i="1" smtClean="0">
                                  <a:solidFill>
                                    <a:srgbClr val="C00000"/>
                                  </a:solidFill>
                                  <a:latin typeface="Cambria Math" panose="02040503050406030204" pitchFamily="18" charset="0"/>
                                </a:rPr>
                                <m:t>𝐶</m:t>
                              </m:r>
                              <m:r>
                                <a:rPr lang="en-GB" sz="2400" b="0" i="1" smtClean="0">
                                  <a:solidFill>
                                    <a:srgbClr val="C00000"/>
                                  </a:solidFill>
                                  <a:latin typeface="Cambria Math" panose="02040503050406030204" pitchFamily="18" charset="0"/>
                                </a:rPr>
                                <m:t>]</m:t>
                              </m:r>
                            </m:e>
                            <m:sup>
                              <m:r>
                                <a:rPr lang="en-GB" sz="2400" b="0" i="1" smtClean="0">
                                  <a:solidFill>
                                    <a:srgbClr val="C00000"/>
                                  </a:solidFill>
                                  <a:latin typeface="Cambria Math" panose="02040503050406030204" pitchFamily="18" charset="0"/>
                                </a:rPr>
                                <m:t>𝑐</m:t>
                              </m:r>
                            </m:sup>
                          </m:sSup>
                          <m:sSup>
                            <m:sSupPr>
                              <m:ctrlPr>
                                <a:rPr lang="en-GB" sz="2400" b="0" i="1" smtClean="0">
                                  <a:solidFill>
                                    <a:srgbClr val="C00000"/>
                                  </a:solidFill>
                                  <a:latin typeface="Cambria Math" panose="02040503050406030204" pitchFamily="18" charset="0"/>
                                </a:rPr>
                              </m:ctrlPr>
                            </m:sSupPr>
                            <m:e>
                              <m:d>
                                <m:dPr>
                                  <m:begChr m:val="["/>
                                  <m:endChr m:val="]"/>
                                  <m:ctrlPr>
                                    <a:rPr lang="en-GB" sz="2400" b="0" i="1" smtClean="0">
                                      <a:solidFill>
                                        <a:srgbClr val="C00000"/>
                                      </a:solidFill>
                                      <a:latin typeface="Cambria Math" panose="02040503050406030204" pitchFamily="18" charset="0"/>
                                    </a:rPr>
                                  </m:ctrlPr>
                                </m:dPr>
                                <m:e>
                                  <m:r>
                                    <a:rPr lang="en-GB" sz="2400" b="0" i="1" smtClean="0">
                                      <a:solidFill>
                                        <a:srgbClr val="C00000"/>
                                      </a:solidFill>
                                      <a:latin typeface="Cambria Math" panose="02040503050406030204" pitchFamily="18" charset="0"/>
                                    </a:rPr>
                                    <m:t>𝐷</m:t>
                                  </m:r>
                                </m:e>
                              </m:d>
                            </m:e>
                            <m:sup>
                              <m:r>
                                <a:rPr lang="en-GB" sz="2400" b="0" i="1" smtClean="0">
                                  <a:solidFill>
                                    <a:srgbClr val="C00000"/>
                                  </a:solidFill>
                                  <a:latin typeface="Cambria Math" panose="02040503050406030204" pitchFamily="18" charset="0"/>
                                </a:rPr>
                                <m:t>𝑑</m:t>
                              </m:r>
                            </m:sup>
                          </m:sSup>
                        </m:num>
                        <m:den>
                          <m:sSup>
                            <m:sSupPr>
                              <m:ctrlPr>
                                <a:rPr lang="en-GB" sz="2400" b="0" i="1" smtClean="0">
                                  <a:solidFill>
                                    <a:srgbClr val="C00000"/>
                                  </a:solidFill>
                                  <a:latin typeface="Cambria Math" panose="02040503050406030204" pitchFamily="18" charset="0"/>
                                </a:rPr>
                              </m:ctrlPr>
                            </m:sSupPr>
                            <m:e>
                              <m:d>
                                <m:dPr>
                                  <m:begChr m:val="["/>
                                  <m:endChr m:val="]"/>
                                  <m:ctrlPr>
                                    <a:rPr lang="en-GB" sz="2400" b="0" i="1" smtClean="0">
                                      <a:solidFill>
                                        <a:srgbClr val="C00000"/>
                                      </a:solidFill>
                                      <a:latin typeface="Cambria Math" panose="02040503050406030204" pitchFamily="18" charset="0"/>
                                    </a:rPr>
                                  </m:ctrlPr>
                                </m:dPr>
                                <m:e>
                                  <m:r>
                                    <a:rPr lang="en-GB" sz="2400" b="0" i="1" smtClean="0">
                                      <a:solidFill>
                                        <a:srgbClr val="C00000"/>
                                      </a:solidFill>
                                      <a:latin typeface="Cambria Math" panose="02040503050406030204" pitchFamily="18" charset="0"/>
                                    </a:rPr>
                                    <m:t>𝐴</m:t>
                                  </m:r>
                                </m:e>
                              </m:d>
                            </m:e>
                            <m:sup>
                              <m:r>
                                <a:rPr lang="en-GB" sz="2400" b="0" i="1" smtClean="0">
                                  <a:solidFill>
                                    <a:srgbClr val="C00000"/>
                                  </a:solidFill>
                                  <a:latin typeface="Cambria Math" panose="02040503050406030204" pitchFamily="18" charset="0"/>
                                </a:rPr>
                                <m:t>𝑎</m:t>
                              </m:r>
                            </m:sup>
                          </m:sSup>
                          <m:sSup>
                            <m:sSupPr>
                              <m:ctrlPr>
                                <a:rPr lang="en-GB" sz="2400" b="0" i="1" smtClean="0">
                                  <a:solidFill>
                                    <a:srgbClr val="C00000"/>
                                  </a:solidFill>
                                  <a:latin typeface="Cambria Math" panose="02040503050406030204" pitchFamily="18" charset="0"/>
                                </a:rPr>
                              </m:ctrlPr>
                            </m:sSupPr>
                            <m:e>
                              <m:r>
                                <a:rPr lang="en-GB" sz="2400" b="0" i="1" smtClean="0">
                                  <a:solidFill>
                                    <a:srgbClr val="C00000"/>
                                  </a:solidFill>
                                  <a:latin typeface="Cambria Math" panose="02040503050406030204" pitchFamily="18" charset="0"/>
                                </a:rPr>
                                <m:t>[</m:t>
                              </m:r>
                              <m:r>
                                <a:rPr lang="en-GB" sz="2400" b="0" i="1" smtClean="0">
                                  <a:solidFill>
                                    <a:srgbClr val="C00000"/>
                                  </a:solidFill>
                                  <a:latin typeface="Cambria Math" panose="02040503050406030204" pitchFamily="18" charset="0"/>
                                </a:rPr>
                                <m:t>𝐵</m:t>
                              </m:r>
                              <m:r>
                                <a:rPr lang="en-GB" sz="2400" b="0" i="1" smtClean="0">
                                  <a:solidFill>
                                    <a:srgbClr val="C00000"/>
                                  </a:solidFill>
                                  <a:latin typeface="Cambria Math" panose="02040503050406030204" pitchFamily="18" charset="0"/>
                                </a:rPr>
                                <m:t>]</m:t>
                              </m:r>
                            </m:e>
                            <m:sup>
                              <m:r>
                                <a:rPr lang="en-GB" sz="2400" b="0" i="1" smtClean="0">
                                  <a:solidFill>
                                    <a:srgbClr val="C00000"/>
                                  </a:solidFill>
                                  <a:latin typeface="Cambria Math" panose="02040503050406030204" pitchFamily="18" charset="0"/>
                                </a:rPr>
                                <m:t>𝑏</m:t>
                              </m:r>
                            </m:sup>
                          </m:sSup>
                        </m:den>
                      </m:f>
                    </m:oMath>
                  </m:oMathPara>
                </a14:m>
                <a:endParaRPr lang="en-US" sz="2400" dirty="0">
                  <a:solidFill>
                    <a:srgbClr val="C00000"/>
                  </a:solidFill>
                </a:endParaRPr>
              </a:p>
              <a:p>
                <a:pPr>
                  <a:spcBef>
                    <a:spcPct val="0"/>
                  </a:spcBef>
                  <a:defRPr/>
                </a:pPr>
                <a:endParaRPr lang="en-US" sz="2400" dirty="0">
                  <a:solidFill>
                    <a:srgbClr val="C00000"/>
                  </a:solidFill>
                </a:endParaRPr>
              </a:p>
              <a:p>
                <a:pPr>
                  <a:spcBef>
                    <a:spcPct val="0"/>
                  </a:spcBef>
                  <a:defRPr/>
                </a:pPr>
                <a:r>
                  <a:rPr lang="en-US" sz="2400" dirty="0"/>
                  <a:t>From ideal gas equation: </a:t>
                </a:r>
                <a:r>
                  <a:rPr lang="en-US" sz="2400" dirty="0">
                    <a:solidFill>
                      <a:srgbClr val="C00000"/>
                    </a:solidFill>
                  </a:rPr>
                  <a:t>PV = </a:t>
                </a:r>
                <a:r>
                  <a:rPr lang="en-US" sz="2400" dirty="0" err="1">
                    <a:solidFill>
                      <a:srgbClr val="C00000"/>
                    </a:solidFill>
                  </a:rPr>
                  <a:t>nRT</a:t>
                </a:r>
                <a:endParaRPr lang="en-US" sz="2400" dirty="0">
                  <a:solidFill>
                    <a:srgbClr val="C00000"/>
                  </a:solidFill>
                </a:endParaRPr>
              </a:p>
              <a:p>
                <a:pPr>
                  <a:spcBef>
                    <a:spcPct val="0"/>
                  </a:spcBef>
                  <a:defRPr/>
                </a:pPr>
                <a14:m>
                  <m:oMathPara xmlns:m="http://schemas.openxmlformats.org/officeDocument/2006/math">
                    <m:oMathParaPr>
                      <m:jc m:val="centerGroup"/>
                    </m:oMathParaPr>
                    <m:oMath xmlns:m="http://schemas.openxmlformats.org/officeDocument/2006/math">
                      <m:r>
                        <a:rPr lang="en-GB" sz="2400" b="0" i="1" smtClean="0">
                          <a:solidFill>
                            <a:srgbClr val="C00000"/>
                          </a:solidFill>
                          <a:latin typeface="Cambria Math" panose="02040503050406030204" pitchFamily="18" charset="0"/>
                        </a:rPr>
                        <m:t>𝑃</m:t>
                      </m:r>
                      <m:r>
                        <a:rPr lang="en-GB" sz="2400" b="0" i="1" smtClean="0">
                          <a:solidFill>
                            <a:srgbClr val="C00000"/>
                          </a:solidFill>
                          <a:latin typeface="Cambria Math" panose="02040503050406030204" pitchFamily="18" charset="0"/>
                        </a:rPr>
                        <m:t>=</m:t>
                      </m:r>
                      <m:f>
                        <m:fPr>
                          <m:ctrlPr>
                            <a:rPr lang="en-GB" sz="2400" b="0" i="1" smtClean="0">
                              <a:solidFill>
                                <a:srgbClr val="C00000"/>
                              </a:solidFill>
                              <a:latin typeface="Cambria Math" panose="02040503050406030204" pitchFamily="18" charset="0"/>
                            </a:rPr>
                          </m:ctrlPr>
                        </m:fPr>
                        <m:num>
                          <m:r>
                            <a:rPr lang="en-GB" sz="2400" b="0" i="1" smtClean="0">
                              <a:solidFill>
                                <a:srgbClr val="C00000"/>
                              </a:solidFill>
                              <a:latin typeface="Cambria Math" panose="02040503050406030204" pitchFamily="18" charset="0"/>
                            </a:rPr>
                            <m:t>𝑛</m:t>
                          </m:r>
                        </m:num>
                        <m:den>
                          <m:r>
                            <a:rPr lang="en-GB" sz="2400" b="0" i="1" smtClean="0">
                              <a:solidFill>
                                <a:srgbClr val="C00000"/>
                              </a:solidFill>
                              <a:latin typeface="Cambria Math" panose="02040503050406030204" pitchFamily="18" charset="0"/>
                            </a:rPr>
                            <m:t>𝑉</m:t>
                          </m:r>
                        </m:den>
                      </m:f>
                      <m:r>
                        <a:rPr lang="en-GB" sz="2400" b="0" i="1" smtClean="0">
                          <a:solidFill>
                            <a:srgbClr val="C00000"/>
                          </a:solidFill>
                          <a:latin typeface="Cambria Math" panose="02040503050406030204" pitchFamily="18" charset="0"/>
                        </a:rPr>
                        <m:t>𝑅𝑇</m:t>
                      </m:r>
                    </m:oMath>
                  </m:oMathPara>
                </a14:m>
                <a:endParaRPr lang="en-US" sz="2400" dirty="0">
                  <a:solidFill>
                    <a:srgbClr val="C00000"/>
                  </a:solidFill>
                </a:endParaRPr>
              </a:p>
              <a:p>
                <a:pPr>
                  <a:spcBef>
                    <a:spcPct val="0"/>
                  </a:spcBef>
                  <a:defRPr/>
                </a:pPr>
                <a:endParaRPr lang="en-US" sz="2400" dirty="0">
                  <a:solidFill>
                    <a:srgbClr val="C00000"/>
                  </a:solidFill>
                </a:endParaRPr>
              </a:p>
              <a:p>
                <a:pPr>
                  <a:spcBef>
                    <a:spcPct val="0"/>
                  </a:spcBef>
                  <a:defRPr/>
                </a:pPr>
                <a:endParaRPr lang="en-US" sz="2400" dirty="0">
                  <a:solidFill>
                    <a:srgbClr val="C00000"/>
                  </a:solidFill>
                </a:endParaRPr>
              </a:p>
              <a:p>
                <a:pPr>
                  <a:spcBef>
                    <a:spcPct val="0"/>
                  </a:spcBef>
                  <a:defRPr/>
                </a:pPr>
                <a:endParaRPr lang="en-US" sz="2400" dirty="0">
                  <a:solidFill>
                    <a:srgbClr val="C00000"/>
                  </a:solidFill>
                </a:endParaRPr>
              </a:p>
            </p:txBody>
          </p:sp>
        </mc:Choice>
        <mc:Fallback xmlns="">
          <p:sp>
            <p:nvSpPr>
              <p:cNvPr id="2" name="Rectangle 2">
                <a:extLst>
                  <a:ext uri="{FF2B5EF4-FFF2-40B4-BE49-F238E27FC236}">
                    <a16:creationId xmlns:a16="http://schemas.microsoft.com/office/drawing/2014/main" id="{04AE530C-0CA3-4F1A-8042-F3E44B6E115B}"/>
                  </a:ext>
                </a:extLst>
              </p:cNvPr>
              <p:cNvSpPr txBox="1">
                <a:spLocks noRot="1" noChangeAspect="1" noMove="1" noResize="1" noEditPoints="1" noAdjustHandles="1" noChangeArrowheads="1" noChangeShapeType="1" noTextEdit="1"/>
              </p:cNvSpPr>
              <p:nvPr/>
            </p:nvSpPr>
            <p:spPr>
              <a:xfrm>
                <a:off x="805343" y="455802"/>
                <a:ext cx="10763075" cy="6112778"/>
              </a:xfrm>
              <a:prstGeom prst="rect">
                <a:avLst/>
              </a:prstGeom>
              <a:blipFill>
                <a:blip r:embed="rId2"/>
                <a:stretch>
                  <a:fillRect l="-849" t="-2094"/>
                </a:stretch>
              </a:blipFill>
            </p:spPr>
            <p:txBody>
              <a:bodyPr/>
              <a:lstStyle/>
              <a:p>
                <a:r>
                  <a:rPr lang="en-GB">
                    <a:noFill/>
                  </a:rPr>
                  <a:t> </a:t>
                </a:r>
              </a:p>
            </p:txBody>
          </p:sp>
        </mc:Fallback>
      </mc:AlternateContent>
      <p:pic>
        <p:nvPicPr>
          <p:cNvPr id="3" name="Picture 18" descr="equilibrium">
            <a:extLst>
              <a:ext uri="{FF2B5EF4-FFF2-40B4-BE49-F238E27FC236}">
                <a16:creationId xmlns:a16="http://schemas.microsoft.com/office/drawing/2014/main" id="{00EE5D3F-D883-4AF1-A0CE-C9AB07AD28C1}"/>
              </a:ext>
            </a:extLst>
          </p:cNvPr>
          <p:cNvPicPr>
            <a:picLocks noChangeAspect="1" noChangeArrowheads="1"/>
          </p:cNvPicPr>
          <p:nvPr/>
        </p:nvPicPr>
        <p:blipFill>
          <a:blip r:embed="rId3" cstate="print"/>
          <a:srcRect/>
          <a:stretch>
            <a:fillRect/>
          </a:stretch>
        </p:blipFill>
        <p:spPr bwMode="auto">
          <a:xfrm>
            <a:off x="5564580" y="2367316"/>
            <a:ext cx="1244600" cy="190500"/>
          </a:xfrm>
          <a:prstGeom prst="rect">
            <a:avLst/>
          </a:prstGeom>
          <a:noFill/>
        </p:spPr>
      </p:pic>
    </p:spTree>
    <p:extLst>
      <p:ext uri="{BB962C8B-B14F-4D97-AF65-F5344CB8AC3E}">
        <p14:creationId xmlns:p14="http://schemas.microsoft.com/office/powerpoint/2010/main" val="17218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712606-3328-464E-8C06-EFADBE45B18B}"/>
              </a:ext>
            </a:extLst>
          </p:cNvPr>
          <p:cNvSpPr txBox="1"/>
          <p:nvPr/>
        </p:nvSpPr>
        <p:spPr>
          <a:xfrm>
            <a:off x="995701" y="801103"/>
            <a:ext cx="9960007" cy="5201424"/>
          </a:xfrm>
          <a:prstGeom prst="rect">
            <a:avLst/>
          </a:prstGeom>
          <a:noFill/>
        </p:spPr>
        <p:txBody>
          <a:bodyPr wrap="square" rtlCol="0">
            <a:spAutoFit/>
          </a:bodyPr>
          <a:lstStyle/>
          <a:p>
            <a:r>
              <a:rPr lang="en-GB" sz="2400" dirty="0"/>
              <a:t>At standard condition (T = 25 </a:t>
            </a:r>
            <a:r>
              <a:rPr lang="en-GB" sz="2400" dirty="0">
                <a:cs typeface="Times New Roman" panose="02020603050405020304" pitchFamily="18" charset="0"/>
              </a:rPr>
              <a:t>℃, P = 1 </a:t>
            </a:r>
            <a:r>
              <a:rPr lang="en-GB" sz="2400" dirty="0" err="1">
                <a:cs typeface="Times New Roman" panose="02020603050405020304" pitchFamily="18" charset="0"/>
              </a:rPr>
              <a:t>atm</a:t>
            </a:r>
            <a:r>
              <a:rPr lang="en-GB" sz="2400" dirty="0">
                <a:cs typeface="Times New Roman" panose="02020603050405020304" pitchFamily="18" charset="0"/>
              </a:rPr>
              <a:t> and 1 M aqueous solution):</a:t>
            </a:r>
          </a:p>
          <a:p>
            <a:endParaRPr lang="en-GB" sz="2400" dirty="0">
              <a:cs typeface="Times New Roman" panose="02020603050405020304" pitchFamily="18" charset="0"/>
            </a:endParaRPr>
          </a:p>
          <a:p>
            <a:r>
              <a:rPr lang="en-GB" sz="2400" dirty="0">
                <a:solidFill>
                  <a:srgbClr val="FF0000"/>
                </a:solidFill>
              </a:rPr>
              <a:t>∆G</a:t>
            </a:r>
            <a:r>
              <a:rPr lang="en-GB" sz="2400" baseline="30000" dirty="0">
                <a:solidFill>
                  <a:srgbClr val="FF0000"/>
                </a:solidFill>
              </a:rPr>
              <a:t>o</a:t>
            </a:r>
            <a:r>
              <a:rPr lang="en-GB" sz="2400" dirty="0">
                <a:solidFill>
                  <a:srgbClr val="FF0000"/>
                </a:solidFill>
              </a:rPr>
              <a:t> = ∆H</a:t>
            </a:r>
            <a:r>
              <a:rPr lang="en-GB" sz="2400" baseline="30000" dirty="0">
                <a:solidFill>
                  <a:srgbClr val="FF0000"/>
                </a:solidFill>
              </a:rPr>
              <a:t>o</a:t>
            </a:r>
            <a:r>
              <a:rPr lang="en-GB" sz="2400" dirty="0">
                <a:solidFill>
                  <a:srgbClr val="FF0000"/>
                </a:solidFill>
              </a:rPr>
              <a:t> - T ∆S</a:t>
            </a:r>
            <a:r>
              <a:rPr lang="en-GB" sz="2400" baseline="30000" dirty="0">
                <a:solidFill>
                  <a:srgbClr val="FF0000"/>
                </a:solidFill>
              </a:rPr>
              <a:t>o</a:t>
            </a:r>
          </a:p>
          <a:p>
            <a:endParaRPr lang="en-GB" sz="2400" baseline="30000" dirty="0">
              <a:solidFill>
                <a:srgbClr val="FF0000"/>
              </a:solidFill>
              <a:cs typeface="Times New Roman" panose="02020603050405020304" pitchFamily="18" charset="0"/>
            </a:endParaRPr>
          </a:p>
          <a:p>
            <a:endParaRPr lang="en-GB" sz="2400" baseline="30000" dirty="0">
              <a:solidFill>
                <a:srgbClr val="FF0000"/>
              </a:solidFill>
              <a:cs typeface="Times New Roman" panose="02020603050405020304" pitchFamily="18" charset="0"/>
            </a:endParaRPr>
          </a:p>
          <a:p>
            <a:pPr>
              <a:lnSpc>
                <a:spcPct val="150000"/>
              </a:lnSpc>
            </a:pPr>
            <a:r>
              <a:rPr lang="en-GB" sz="2400" dirty="0">
                <a:solidFill>
                  <a:srgbClr val="0070C0"/>
                </a:solidFill>
                <a:cs typeface="Times New Roman" panose="02020603050405020304" pitchFamily="18" charset="0"/>
              </a:rPr>
              <a:t>Gibbs free energy function gives very useful information about the state of thermodynamic process:</a:t>
            </a:r>
          </a:p>
          <a:p>
            <a:endParaRPr lang="en-GB" sz="2400" dirty="0">
              <a:solidFill>
                <a:srgbClr val="FF0000"/>
              </a:solidFill>
              <a:cs typeface="Times New Roman" panose="02020603050405020304" pitchFamily="18" charset="0"/>
            </a:endParaRPr>
          </a:p>
          <a:p>
            <a:pPr algn="ctr">
              <a:lnSpc>
                <a:spcPct val="150000"/>
              </a:lnSpc>
            </a:pPr>
            <a:r>
              <a:rPr lang="en-GB" sz="2400" dirty="0">
                <a:solidFill>
                  <a:srgbClr val="FF0000"/>
                </a:solidFill>
              </a:rPr>
              <a:t>∆G</a:t>
            </a:r>
            <a:r>
              <a:rPr lang="en-GB" sz="2400" baseline="30000" dirty="0">
                <a:solidFill>
                  <a:srgbClr val="FF0000"/>
                </a:solidFill>
              </a:rPr>
              <a:t> </a:t>
            </a:r>
            <a:r>
              <a:rPr lang="en-GB" sz="2400" dirty="0">
                <a:solidFill>
                  <a:srgbClr val="FF0000"/>
                </a:solidFill>
              </a:rPr>
              <a:t>= -</a:t>
            </a:r>
            <a:r>
              <a:rPr lang="en-GB" sz="2400" dirty="0" err="1">
                <a:solidFill>
                  <a:srgbClr val="FF0000"/>
                </a:solidFill>
              </a:rPr>
              <a:t>ev</a:t>
            </a:r>
            <a:r>
              <a:rPr lang="en-GB" sz="2400" dirty="0">
                <a:solidFill>
                  <a:srgbClr val="FF0000"/>
                </a:solidFill>
              </a:rPr>
              <a:t>         </a:t>
            </a:r>
            <a:r>
              <a:rPr lang="en-GB" sz="2400" dirty="0"/>
              <a:t>for spontaneous process</a:t>
            </a:r>
          </a:p>
          <a:p>
            <a:pPr algn="ctr">
              <a:lnSpc>
                <a:spcPct val="150000"/>
              </a:lnSpc>
            </a:pPr>
            <a:r>
              <a:rPr lang="en-GB" sz="2400" dirty="0">
                <a:solidFill>
                  <a:srgbClr val="FF0000"/>
                </a:solidFill>
              </a:rPr>
              <a:t>∆G</a:t>
            </a:r>
            <a:r>
              <a:rPr lang="en-GB" sz="2400" baseline="30000" dirty="0">
                <a:solidFill>
                  <a:srgbClr val="FF0000"/>
                </a:solidFill>
              </a:rPr>
              <a:t> </a:t>
            </a:r>
            <a:r>
              <a:rPr lang="en-GB" sz="2400" dirty="0">
                <a:solidFill>
                  <a:srgbClr val="FF0000"/>
                </a:solidFill>
              </a:rPr>
              <a:t>= +</a:t>
            </a:r>
            <a:r>
              <a:rPr lang="en-GB" sz="2400" dirty="0" err="1">
                <a:solidFill>
                  <a:srgbClr val="FF0000"/>
                </a:solidFill>
              </a:rPr>
              <a:t>ev</a:t>
            </a:r>
            <a:r>
              <a:rPr lang="en-GB" sz="2400" dirty="0">
                <a:solidFill>
                  <a:srgbClr val="FF0000"/>
                </a:solidFill>
              </a:rPr>
              <a:t>         </a:t>
            </a:r>
            <a:r>
              <a:rPr lang="en-GB" sz="2400" dirty="0"/>
              <a:t>for non-spontaneous process</a:t>
            </a:r>
          </a:p>
          <a:p>
            <a:pPr algn="ctr">
              <a:lnSpc>
                <a:spcPct val="150000"/>
              </a:lnSpc>
            </a:pPr>
            <a:r>
              <a:rPr lang="en-GB" sz="2400" dirty="0">
                <a:solidFill>
                  <a:srgbClr val="FF0000"/>
                </a:solidFill>
              </a:rPr>
              <a:t>∆G</a:t>
            </a:r>
            <a:r>
              <a:rPr lang="en-GB" sz="2400" baseline="30000" dirty="0">
                <a:solidFill>
                  <a:srgbClr val="FF0000"/>
                </a:solidFill>
              </a:rPr>
              <a:t> </a:t>
            </a:r>
            <a:r>
              <a:rPr lang="en-GB" sz="2400" dirty="0">
                <a:solidFill>
                  <a:srgbClr val="FF0000"/>
                </a:solidFill>
              </a:rPr>
              <a:t>= zero          </a:t>
            </a:r>
            <a:r>
              <a:rPr lang="en-GB" sz="2400" u="sng" dirty="0"/>
              <a:t>at equilibrium</a:t>
            </a:r>
          </a:p>
          <a:p>
            <a:endParaRPr lang="en-GB" sz="2400" dirty="0">
              <a:cs typeface="Times New Roman" panose="02020603050405020304" pitchFamily="18" charset="0"/>
            </a:endParaRPr>
          </a:p>
        </p:txBody>
      </p:sp>
    </p:spTree>
    <p:extLst>
      <p:ext uri="{BB962C8B-B14F-4D97-AF65-F5344CB8AC3E}">
        <p14:creationId xmlns:p14="http://schemas.microsoft.com/office/powerpoint/2010/main" val="49141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6126D41-26C1-460A-B3F6-7DD4D054DA84}"/>
                  </a:ext>
                </a:extLst>
              </p:cNvPr>
              <p:cNvSpPr/>
              <p:nvPr/>
            </p:nvSpPr>
            <p:spPr>
              <a:xfrm>
                <a:off x="1326859" y="506712"/>
                <a:ext cx="9034942" cy="6228308"/>
              </a:xfrm>
              <a:prstGeom prst="rect">
                <a:avLst/>
              </a:prstGeom>
            </p:spPr>
            <p:txBody>
              <a:bodyPr wrap="square">
                <a:spAutoFit/>
              </a:bodyPr>
              <a:lstStyle/>
              <a:p>
                <a:pPr lvl="0">
                  <a:lnSpc>
                    <a:spcPct val="150000"/>
                  </a:lnSpc>
                  <a:spcBef>
                    <a:spcPct val="0"/>
                  </a:spcBef>
                  <a:defRPr/>
                </a:pPr>
                <a:r>
                  <a:rPr lang="en-US" sz="2400" dirty="0">
                    <a:solidFill>
                      <a:prstClr val="black"/>
                    </a:solidFill>
                  </a:rPr>
                  <a:t>Then:</a:t>
                </a:r>
              </a:p>
              <a:p>
                <a:pPr lvl="0">
                  <a:lnSpc>
                    <a:spcPct val="150000"/>
                  </a:lnSpc>
                  <a:spcBef>
                    <a:spcPct val="0"/>
                  </a:spcBef>
                  <a:defRPr/>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en-GB" sz="2400" i="1">
                              <a:solidFill>
                                <a:prstClr val="black"/>
                              </a:solidFill>
                              <a:latin typeface="Cambria Math" panose="02040503050406030204" pitchFamily="18" charset="0"/>
                            </a:rPr>
                            <m:t>𝐾</m:t>
                          </m:r>
                        </m:e>
                        <m:sub>
                          <m:r>
                            <a:rPr lang="en-GB" sz="2400" i="1">
                              <a:solidFill>
                                <a:prstClr val="black"/>
                              </a:solidFill>
                              <a:latin typeface="Cambria Math" panose="02040503050406030204" pitchFamily="18" charset="0"/>
                            </a:rPr>
                            <m:t>𝑝</m:t>
                          </m:r>
                        </m:sub>
                      </m:sSub>
                      <m:r>
                        <a:rPr lang="en-GB" sz="2400" i="1">
                          <a:solidFill>
                            <a:prstClr val="black"/>
                          </a:solidFill>
                          <a:latin typeface="Cambria Math" panose="02040503050406030204" pitchFamily="18" charset="0"/>
                        </a:rPr>
                        <m:t>=</m:t>
                      </m:r>
                      <m:f>
                        <m:fPr>
                          <m:ctrlPr>
                            <a:rPr lang="en-GB" sz="2400" i="1">
                              <a:solidFill>
                                <a:prstClr val="black"/>
                              </a:solidFill>
                              <a:latin typeface="Cambria Math" panose="02040503050406030204" pitchFamily="18" charset="0"/>
                            </a:rPr>
                          </m:ctrlPr>
                        </m:fPr>
                        <m:num>
                          <m:sSubSup>
                            <m:sSubSupPr>
                              <m:ctrlPr>
                                <a:rPr lang="en-GB" sz="2400" i="1">
                                  <a:solidFill>
                                    <a:prstClr val="black"/>
                                  </a:solidFill>
                                  <a:latin typeface="Cambria Math" panose="02040503050406030204" pitchFamily="18" charset="0"/>
                                </a:rPr>
                              </m:ctrlPr>
                            </m:sSubSupPr>
                            <m:e>
                              <m:r>
                                <a:rPr lang="en-GB" sz="2400" i="1">
                                  <a:solidFill>
                                    <a:prstClr val="black"/>
                                  </a:solidFill>
                                  <a:latin typeface="Cambria Math" panose="02040503050406030204" pitchFamily="18" charset="0"/>
                                </a:rPr>
                                <m:t>𝑃</m:t>
                              </m:r>
                            </m:e>
                            <m:sub>
                              <m:r>
                                <a:rPr lang="en-GB" sz="2400" i="1">
                                  <a:solidFill>
                                    <a:prstClr val="black"/>
                                  </a:solidFill>
                                  <a:latin typeface="Cambria Math" panose="02040503050406030204" pitchFamily="18" charset="0"/>
                                </a:rPr>
                                <m:t>𝐶</m:t>
                              </m:r>
                            </m:sub>
                            <m:sup>
                              <m:r>
                                <a:rPr lang="en-GB" sz="2400" i="1">
                                  <a:solidFill>
                                    <a:prstClr val="black"/>
                                  </a:solidFill>
                                  <a:latin typeface="Cambria Math" panose="02040503050406030204" pitchFamily="18" charset="0"/>
                                </a:rPr>
                                <m:t>𝑐</m:t>
                              </m:r>
                            </m:sup>
                          </m:sSubSup>
                          <m:sSubSup>
                            <m:sSubSupPr>
                              <m:ctrlPr>
                                <a:rPr lang="en-GB" sz="2400" i="1">
                                  <a:solidFill>
                                    <a:prstClr val="black"/>
                                  </a:solidFill>
                                  <a:latin typeface="Cambria Math" panose="02040503050406030204" pitchFamily="18" charset="0"/>
                                </a:rPr>
                              </m:ctrlPr>
                            </m:sSubSupPr>
                            <m:e>
                              <m:r>
                                <a:rPr lang="en-GB" sz="2400" i="1">
                                  <a:solidFill>
                                    <a:prstClr val="black"/>
                                  </a:solidFill>
                                  <a:latin typeface="Cambria Math" panose="02040503050406030204" pitchFamily="18" charset="0"/>
                                </a:rPr>
                                <m:t>𝑃</m:t>
                              </m:r>
                            </m:e>
                            <m:sub>
                              <m:r>
                                <a:rPr lang="en-GB" sz="2400" i="1">
                                  <a:solidFill>
                                    <a:prstClr val="black"/>
                                  </a:solidFill>
                                  <a:latin typeface="Cambria Math" panose="02040503050406030204" pitchFamily="18" charset="0"/>
                                </a:rPr>
                                <m:t>𝐷</m:t>
                              </m:r>
                            </m:sub>
                            <m:sup>
                              <m:r>
                                <a:rPr lang="en-GB" sz="2400" i="1">
                                  <a:solidFill>
                                    <a:prstClr val="black"/>
                                  </a:solidFill>
                                  <a:latin typeface="Cambria Math" panose="02040503050406030204" pitchFamily="18" charset="0"/>
                                </a:rPr>
                                <m:t>𝑑</m:t>
                              </m:r>
                            </m:sup>
                          </m:sSubSup>
                        </m:num>
                        <m:den>
                          <m:sSubSup>
                            <m:sSubSupPr>
                              <m:ctrlPr>
                                <a:rPr lang="en-GB" sz="2400" i="1">
                                  <a:solidFill>
                                    <a:prstClr val="black"/>
                                  </a:solidFill>
                                  <a:latin typeface="Cambria Math" panose="02040503050406030204" pitchFamily="18" charset="0"/>
                                </a:rPr>
                              </m:ctrlPr>
                            </m:sSubSupPr>
                            <m:e>
                              <m:r>
                                <a:rPr lang="en-GB" sz="2400" i="1">
                                  <a:solidFill>
                                    <a:prstClr val="black"/>
                                  </a:solidFill>
                                  <a:latin typeface="Cambria Math" panose="02040503050406030204" pitchFamily="18" charset="0"/>
                                </a:rPr>
                                <m:t>𝑃</m:t>
                              </m:r>
                            </m:e>
                            <m:sub>
                              <m:r>
                                <a:rPr lang="en-GB" sz="2400" i="1">
                                  <a:solidFill>
                                    <a:prstClr val="black"/>
                                  </a:solidFill>
                                  <a:latin typeface="Cambria Math" panose="02040503050406030204" pitchFamily="18" charset="0"/>
                                </a:rPr>
                                <m:t>𝐴</m:t>
                              </m:r>
                            </m:sub>
                            <m:sup>
                              <m:r>
                                <a:rPr lang="en-GB" sz="2400" i="1">
                                  <a:solidFill>
                                    <a:prstClr val="black"/>
                                  </a:solidFill>
                                  <a:latin typeface="Cambria Math" panose="02040503050406030204" pitchFamily="18" charset="0"/>
                                </a:rPr>
                                <m:t>𝑎</m:t>
                              </m:r>
                            </m:sup>
                          </m:sSubSup>
                          <m:sSubSup>
                            <m:sSubSupPr>
                              <m:ctrlPr>
                                <a:rPr lang="en-GB" sz="2400" i="1">
                                  <a:solidFill>
                                    <a:prstClr val="black"/>
                                  </a:solidFill>
                                  <a:latin typeface="Cambria Math" panose="02040503050406030204" pitchFamily="18" charset="0"/>
                                </a:rPr>
                              </m:ctrlPr>
                            </m:sSubSupPr>
                            <m:e>
                              <m:r>
                                <a:rPr lang="en-GB" sz="2400" i="1">
                                  <a:solidFill>
                                    <a:prstClr val="black"/>
                                  </a:solidFill>
                                  <a:latin typeface="Cambria Math" panose="02040503050406030204" pitchFamily="18" charset="0"/>
                                </a:rPr>
                                <m:t>𝑃</m:t>
                              </m:r>
                            </m:e>
                            <m:sub>
                              <m:r>
                                <a:rPr lang="en-GB" sz="2400" i="1">
                                  <a:solidFill>
                                    <a:prstClr val="black"/>
                                  </a:solidFill>
                                  <a:latin typeface="Cambria Math" panose="02040503050406030204" pitchFamily="18" charset="0"/>
                                </a:rPr>
                                <m:t>𝐵</m:t>
                              </m:r>
                            </m:sub>
                            <m:sup>
                              <m:r>
                                <a:rPr lang="en-GB" sz="2400" i="1">
                                  <a:solidFill>
                                    <a:prstClr val="black"/>
                                  </a:solidFill>
                                  <a:latin typeface="Cambria Math" panose="02040503050406030204" pitchFamily="18" charset="0"/>
                                </a:rPr>
                                <m:t>𝑏</m:t>
                              </m:r>
                            </m:sup>
                          </m:sSubSup>
                        </m:den>
                      </m:f>
                      <m:r>
                        <a:rPr lang="en-GB" sz="2400" i="1">
                          <a:solidFill>
                            <a:prstClr val="black"/>
                          </a:solidFill>
                          <a:latin typeface="Cambria Math" panose="02040503050406030204" pitchFamily="18" charset="0"/>
                        </a:rPr>
                        <m:t>=</m:t>
                      </m:r>
                      <m:f>
                        <m:fPr>
                          <m:ctrlPr>
                            <a:rPr lang="en-GB" sz="2400" i="1">
                              <a:solidFill>
                                <a:prstClr val="black"/>
                              </a:solidFill>
                              <a:latin typeface="Cambria Math" panose="02040503050406030204" pitchFamily="18" charset="0"/>
                            </a:rPr>
                          </m:ctrlPr>
                        </m:fPr>
                        <m:num>
                          <m:sSup>
                            <m:sSupPr>
                              <m:ctrlPr>
                                <a:rPr lang="en-GB" sz="2400" i="1">
                                  <a:solidFill>
                                    <a:prstClr val="black"/>
                                  </a:solidFill>
                                  <a:latin typeface="Cambria Math" panose="02040503050406030204" pitchFamily="18" charset="0"/>
                                </a:rPr>
                              </m:ctrlPr>
                            </m:sSupPr>
                            <m:e>
                              <m:d>
                                <m:dPr>
                                  <m:ctrlPr>
                                    <a:rPr lang="en-GB" sz="2400" i="1">
                                      <a:solidFill>
                                        <a:prstClr val="black"/>
                                      </a:solidFill>
                                      <a:latin typeface="Cambria Math" panose="02040503050406030204" pitchFamily="18" charset="0"/>
                                    </a:rPr>
                                  </m:ctrlPr>
                                </m:dPr>
                                <m:e>
                                  <m:f>
                                    <m:fPr>
                                      <m:ctrlPr>
                                        <a:rPr lang="en-GB" sz="2400" i="1">
                                          <a:solidFill>
                                            <a:prstClr val="black"/>
                                          </a:solidFill>
                                          <a:latin typeface="Cambria Math" panose="02040503050406030204" pitchFamily="18" charset="0"/>
                                        </a:rPr>
                                      </m:ctrlPr>
                                    </m:fPr>
                                    <m:num>
                                      <m:sSub>
                                        <m:sSubPr>
                                          <m:ctrlPr>
                                            <a:rPr lang="en-GB" sz="2400" i="1">
                                              <a:solidFill>
                                                <a:prstClr val="black"/>
                                              </a:solidFill>
                                              <a:latin typeface="Cambria Math" panose="02040503050406030204" pitchFamily="18" charset="0"/>
                                            </a:rPr>
                                          </m:ctrlPr>
                                        </m:sSubPr>
                                        <m:e>
                                          <m:r>
                                            <a:rPr lang="en-GB" sz="2400" i="1">
                                              <a:solidFill>
                                                <a:prstClr val="black"/>
                                              </a:solidFill>
                                              <a:latin typeface="Cambria Math" panose="02040503050406030204" pitchFamily="18" charset="0"/>
                                            </a:rPr>
                                            <m:t>𝑛</m:t>
                                          </m:r>
                                        </m:e>
                                        <m:sub>
                                          <m:r>
                                            <a:rPr lang="en-GB" sz="2400" i="1">
                                              <a:solidFill>
                                                <a:prstClr val="black"/>
                                              </a:solidFill>
                                              <a:latin typeface="Cambria Math" panose="02040503050406030204" pitchFamily="18" charset="0"/>
                                            </a:rPr>
                                            <m:t>𝐶</m:t>
                                          </m:r>
                                        </m:sub>
                                      </m:sSub>
                                    </m:num>
                                    <m:den>
                                      <m:r>
                                        <a:rPr lang="en-GB" sz="2400" i="1">
                                          <a:solidFill>
                                            <a:prstClr val="black"/>
                                          </a:solidFill>
                                          <a:latin typeface="Cambria Math" panose="02040503050406030204" pitchFamily="18" charset="0"/>
                                        </a:rPr>
                                        <m:t>𝑉</m:t>
                                      </m:r>
                                    </m:den>
                                  </m:f>
                                  <m:r>
                                    <a:rPr lang="en-GB" sz="2400" i="1" smtClean="0">
                                      <a:solidFill>
                                        <a:srgbClr val="0070C0"/>
                                      </a:solidFill>
                                      <a:latin typeface="Cambria Math" panose="02040503050406030204" pitchFamily="18" charset="0"/>
                                    </a:rPr>
                                    <m:t>𝑅𝑇</m:t>
                                  </m:r>
                                  <m:r>
                                    <m:rPr>
                                      <m:nor/>
                                    </m:rPr>
                                    <a:rPr lang="en-US" sz="2400" dirty="0">
                                      <a:solidFill>
                                        <a:prstClr val="black"/>
                                      </a:solidFill>
                                    </a:rPr>
                                    <m:t> </m:t>
                                  </m:r>
                                </m:e>
                              </m:d>
                            </m:e>
                            <m:sup>
                              <m:r>
                                <a:rPr lang="en-GB" sz="2400" i="1">
                                  <a:solidFill>
                                    <a:prstClr val="black"/>
                                  </a:solidFill>
                                  <a:latin typeface="Cambria Math" panose="02040503050406030204" pitchFamily="18" charset="0"/>
                                </a:rPr>
                                <m:t>𝑐</m:t>
                              </m:r>
                            </m:sup>
                          </m:sSup>
                          <m:sSup>
                            <m:sSupPr>
                              <m:ctrlPr>
                                <a:rPr lang="en-GB" sz="2400" i="1">
                                  <a:solidFill>
                                    <a:prstClr val="black"/>
                                  </a:solidFill>
                                  <a:latin typeface="Cambria Math" panose="02040503050406030204" pitchFamily="18" charset="0"/>
                                </a:rPr>
                              </m:ctrlPr>
                            </m:sSupPr>
                            <m:e>
                              <m:d>
                                <m:dPr>
                                  <m:ctrlPr>
                                    <a:rPr lang="en-GB" sz="2400" i="1">
                                      <a:solidFill>
                                        <a:prstClr val="black"/>
                                      </a:solidFill>
                                      <a:latin typeface="Cambria Math" panose="02040503050406030204" pitchFamily="18" charset="0"/>
                                    </a:rPr>
                                  </m:ctrlPr>
                                </m:dPr>
                                <m:e>
                                  <m:f>
                                    <m:fPr>
                                      <m:ctrlPr>
                                        <a:rPr lang="en-GB" sz="2400" i="1">
                                          <a:solidFill>
                                            <a:prstClr val="black"/>
                                          </a:solidFill>
                                          <a:latin typeface="Cambria Math" panose="02040503050406030204" pitchFamily="18" charset="0"/>
                                        </a:rPr>
                                      </m:ctrlPr>
                                    </m:fPr>
                                    <m:num>
                                      <m:sSub>
                                        <m:sSubPr>
                                          <m:ctrlPr>
                                            <a:rPr lang="en-GB" sz="2400" i="1">
                                              <a:solidFill>
                                                <a:prstClr val="black"/>
                                              </a:solidFill>
                                              <a:latin typeface="Cambria Math" panose="02040503050406030204" pitchFamily="18" charset="0"/>
                                            </a:rPr>
                                          </m:ctrlPr>
                                        </m:sSubPr>
                                        <m:e>
                                          <m:r>
                                            <a:rPr lang="en-GB" sz="2400" i="1">
                                              <a:solidFill>
                                                <a:prstClr val="black"/>
                                              </a:solidFill>
                                              <a:latin typeface="Cambria Math" panose="02040503050406030204" pitchFamily="18" charset="0"/>
                                            </a:rPr>
                                            <m:t>𝑛</m:t>
                                          </m:r>
                                        </m:e>
                                        <m:sub>
                                          <m:r>
                                            <a:rPr lang="en-GB" sz="2400" i="1">
                                              <a:solidFill>
                                                <a:prstClr val="black"/>
                                              </a:solidFill>
                                              <a:latin typeface="Cambria Math" panose="02040503050406030204" pitchFamily="18" charset="0"/>
                                            </a:rPr>
                                            <m:t>𝐷</m:t>
                                          </m:r>
                                        </m:sub>
                                      </m:sSub>
                                    </m:num>
                                    <m:den>
                                      <m:r>
                                        <a:rPr lang="en-GB" sz="2400" i="1">
                                          <a:solidFill>
                                            <a:prstClr val="black"/>
                                          </a:solidFill>
                                          <a:latin typeface="Cambria Math" panose="02040503050406030204" pitchFamily="18" charset="0"/>
                                        </a:rPr>
                                        <m:t>𝑉</m:t>
                                      </m:r>
                                    </m:den>
                                  </m:f>
                                  <m:r>
                                    <a:rPr lang="en-GB" sz="2400" i="1" smtClean="0">
                                      <a:solidFill>
                                        <a:srgbClr val="0070C0"/>
                                      </a:solidFill>
                                      <a:latin typeface="Cambria Math" panose="02040503050406030204" pitchFamily="18" charset="0"/>
                                    </a:rPr>
                                    <m:t>𝑅𝑇</m:t>
                                  </m:r>
                                  <m:r>
                                    <m:rPr>
                                      <m:nor/>
                                    </m:rPr>
                                    <a:rPr lang="en-US" sz="2400" dirty="0">
                                      <a:solidFill>
                                        <a:prstClr val="black"/>
                                      </a:solidFill>
                                    </a:rPr>
                                    <m:t> </m:t>
                                  </m:r>
                                </m:e>
                              </m:d>
                            </m:e>
                            <m:sup>
                              <m:r>
                                <a:rPr lang="en-GB" sz="2400" i="1" dirty="0">
                                  <a:solidFill>
                                    <a:prstClr val="black"/>
                                  </a:solidFill>
                                  <a:latin typeface="Cambria Math" panose="02040503050406030204" pitchFamily="18" charset="0"/>
                                </a:rPr>
                                <m:t>𝑑</m:t>
                              </m:r>
                            </m:sup>
                          </m:sSup>
                        </m:num>
                        <m:den>
                          <m:sSup>
                            <m:sSupPr>
                              <m:ctrlPr>
                                <a:rPr lang="en-GB" sz="2400" i="1">
                                  <a:solidFill>
                                    <a:prstClr val="black"/>
                                  </a:solidFill>
                                  <a:latin typeface="Cambria Math" panose="02040503050406030204" pitchFamily="18" charset="0"/>
                                </a:rPr>
                              </m:ctrlPr>
                            </m:sSupPr>
                            <m:e>
                              <m:d>
                                <m:dPr>
                                  <m:ctrlPr>
                                    <a:rPr lang="en-GB" sz="2400" i="1">
                                      <a:solidFill>
                                        <a:prstClr val="black"/>
                                      </a:solidFill>
                                      <a:latin typeface="Cambria Math" panose="02040503050406030204" pitchFamily="18" charset="0"/>
                                    </a:rPr>
                                  </m:ctrlPr>
                                </m:dPr>
                                <m:e>
                                  <m:f>
                                    <m:fPr>
                                      <m:ctrlPr>
                                        <a:rPr lang="en-GB" sz="2400" i="1">
                                          <a:solidFill>
                                            <a:prstClr val="black"/>
                                          </a:solidFill>
                                          <a:latin typeface="Cambria Math" panose="02040503050406030204" pitchFamily="18" charset="0"/>
                                        </a:rPr>
                                      </m:ctrlPr>
                                    </m:fPr>
                                    <m:num>
                                      <m:sSub>
                                        <m:sSubPr>
                                          <m:ctrlPr>
                                            <a:rPr lang="en-GB" sz="2400" i="1">
                                              <a:solidFill>
                                                <a:prstClr val="black"/>
                                              </a:solidFill>
                                              <a:latin typeface="Cambria Math" panose="02040503050406030204" pitchFamily="18" charset="0"/>
                                            </a:rPr>
                                          </m:ctrlPr>
                                        </m:sSubPr>
                                        <m:e>
                                          <m:r>
                                            <a:rPr lang="en-GB" sz="2400" i="1">
                                              <a:solidFill>
                                                <a:prstClr val="black"/>
                                              </a:solidFill>
                                              <a:latin typeface="Cambria Math" panose="02040503050406030204" pitchFamily="18" charset="0"/>
                                            </a:rPr>
                                            <m:t>𝑛</m:t>
                                          </m:r>
                                        </m:e>
                                        <m:sub>
                                          <m:r>
                                            <a:rPr lang="en-GB" sz="2400" i="1">
                                              <a:solidFill>
                                                <a:prstClr val="black"/>
                                              </a:solidFill>
                                              <a:latin typeface="Cambria Math" panose="02040503050406030204" pitchFamily="18" charset="0"/>
                                            </a:rPr>
                                            <m:t>𝐴</m:t>
                                          </m:r>
                                        </m:sub>
                                      </m:sSub>
                                    </m:num>
                                    <m:den>
                                      <m:r>
                                        <a:rPr lang="en-GB" sz="2400" i="1">
                                          <a:solidFill>
                                            <a:prstClr val="black"/>
                                          </a:solidFill>
                                          <a:latin typeface="Cambria Math" panose="02040503050406030204" pitchFamily="18" charset="0"/>
                                        </a:rPr>
                                        <m:t>𝑉</m:t>
                                      </m:r>
                                    </m:den>
                                  </m:f>
                                  <m:r>
                                    <a:rPr lang="en-GB" sz="2400" i="1" smtClean="0">
                                      <a:solidFill>
                                        <a:srgbClr val="0070C0"/>
                                      </a:solidFill>
                                      <a:latin typeface="Cambria Math" panose="02040503050406030204" pitchFamily="18" charset="0"/>
                                    </a:rPr>
                                    <m:t>𝑅𝑇</m:t>
                                  </m:r>
                                  <m:r>
                                    <m:rPr>
                                      <m:nor/>
                                    </m:rPr>
                                    <a:rPr lang="en-US" sz="2400" dirty="0">
                                      <a:solidFill>
                                        <a:prstClr val="black"/>
                                      </a:solidFill>
                                    </a:rPr>
                                    <m:t> </m:t>
                                  </m:r>
                                </m:e>
                              </m:d>
                            </m:e>
                            <m:sup>
                              <m:r>
                                <a:rPr lang="en-GB" sz="2400" i="1" dirty="0">
                                  <a:solidFill>
                                    <a:prstClr val="black"/>
                                  </a:solidFill>
                                  <a:latin typeface="Cambria Math" panose="02040503050406030204" pitchFamily="18" charset="0"/>
                                </a:rPr>
                                <m:t>𝑎</m:t>
                              </m:r>
                            </m:sup>
                          </m:sSup>
                          <m:sSup>
                            <m:sSupPr>
                              <m:ctrlPr>
                                <a:rPr lang="en-GB" sz="2400" i="1">
                                  <a:solidFill>
                                    <a:prstClr val="black"/>
                                  </a:solidFill>
                                  <a:latin typeface="Cambria Math" panose="02040503050406030204" pitchFamily="18" charset="0"/>
                                </a:rPr>
                              </m:ctrlPr>
                            </m:sSupPr>
                            <m:e>
                              <m:d>
                                <m:dPr>
                                  <m:ctrlPr>
                                    <a:rPr lang="en-GB" sz="2400" i="1">
                                      <a:solidFill>
                                        <a:prstClr val="black"/>
                                      </a:solidFill>
                                      <a:latin typeface="Cambria Math" panose="02040503050406030204" pitchFamily="18" charset="0"/>
                                    </a:rPr>
                                  </m:ctrlPr>
                                </m:dPr>
                                <m:e>
                                  <m:f>
                                    <m:fPr>
                                      <m:ctrlPr>
                                        <a:rPr lang="en-GB" sz="2400" i="1">
                                          <a:solidFill>
                                            <a:prstClr val="black"/>
                                          </a:solidFill>
                                          <a:latin typeface="Cambria Math" panose="02040503050406030204" pitchFamily="18" charset="0"/>
                                        </a:rPr>
                                      </m:ctrlPr>
                                    </m:fPr>
                                    <m:num>
                                      <m:sSub>
                                        <m:sSubPr>
                                          <m:ctrlPr>
                                            <a:rPr lang="en-GB" sz="2400" i="1">
                                              <a:solidFill>
                                                <a:prstClr val="black"/>
                                              </a:solidFill>
                                              <a:latin typeface="Cambria Math" panose="02040503050406030204" pitchFamily="18" charset="0"/>
                                            </a:rPr>
                                          </m:ctrlPr>
                                        </m:sSubPr>
                                        <m:e>
                                          <m:r>
                                            <a:rPr lang="en-GB" sz="2400" i="1">
                                              <a:solidFill>
                                                <a:prstClr val="black"/>
                                              </a:solidFill>
                                              <a:latin typeface="Cambria Math" panose="02040503050406030204" pitchFamily="18" charset="0"/>
                                            </a:rPr>
                                            <m:t>𝑛</m:t>
                                          </m:r>
                                        </m:e>
                                        <m:sub>
                                          <m:r>
                                            <a:rPr lang="en-GB" sz="2400" i="1">
                                              <a:solidFill>
                                                <a:prstClr val="black"/>
                                              </a:solidFill>
                                              <a:latin typeface="Cambria Math" panose="02040503050406030204" pitchFamily="18" charset="0"/>
                                            </a:rPr>
                                            <m:t>𝐵</m:t>
                                          </m:r>
                                        </m:sub>
                                      </m:sSub>
                                    </m:num>
                                    <m:den>
                                      <m:r>
                                        <a:rPr lang="en-GB" sz="2400" i="1">
                                          <a:solidFill>
                                            <a:prstClr val="black"/>
                                          </a:solidFill>
                                          <a:latin typeface="Cambria Math" panose="02040503050406030204" pitchFamily="18" charset="0"/>
                                        </a:rPr>
                                        <m:t>𝑉</m:t>
                                      </m:r>
                                    </m:den>
                                  </m:f>
                                  <m:r>
                                    <a:rPr lang="en-GB" sz="2400" i="1" smtClean="0">
                                      <a:solidFill>
                                        <a:srgbClr val="0070C0"/>
                                      </a:solidFill>
                                      <a:latin typeface="Cambria Math" panose="02040503050406030204" pitchFamily="18" charset="0"/>
                                    </a:rPr>
                                    <m:t>𝑅𝑇</m:t>
                                  </m:r>
                                  <m:r>
                                    <m:rPr>
                                      <m:nor/>
                                    </m:rPr>
                                    <a:rPr lang="en-US" sz="2400" dirty="0">
                                      <a:solidFill>
                                        <a:prstClr val="black"/>
                                      </a:solidFill>
                                    </a:rPr>
                                    <m:t> </m:t>
                                  </m:r>
                                </m:e>
                              </m:d>
                            </m:e>
                            <m:sup>
                              <m:r>
                                <a:rPr lang="en-GB" sz="2400" i="1" dirty="0">
                                  <a:solidFill>
                                    <a:prstClr val="black"/>
                                  </a:solidFill>
                                  <a:latin typeface="Cambria Math" panose="02040503050406030204" pitchFamily="18" charset="0"/>
                                </a:rPr>
                                <m:t>𝑏</m:t>
                              </m:r>
                            </m:sup>
                          </m:sSup>
                        </m:den>
                      </m:f>
                      <m:r>
                        <a:rPr lang="en-GB" sz="2400" i="1">
                          <a:solidFill>
                            <a:prstClr val="black"/>
                          </a:solidFill>
                          <a:latin typeface="Cambria Math" panose="02040503050406030204" pitchFamily="18" charset="0"/>
                        </a:rPr>
                        <m:t>=</m:t>
                      </m:r>
                      <m:f>
                        <m:fPr>
                          <m:ctrlPr>
                            <a:rPr lang="en-GB" sz="2400" i="1">
                              <a:solidFill>
                                <a:prstClr val="black"/>
                              </a:solidFill>
                              <a:latin typeface="Cambria Math" panose="02040503050406030204" pitchFamily="18" charset="0"/>
                            </a:rPr>
                          </m:ctrlPr>
                        </m:fPr>
                        <m:num>
                          <m:sSup>
                            <m:sSupPr>
                              <m:ctrlPr>
                                <a:rPr lang="en-GB" sz="2400" i="1">
                                  <a:solidFill>
                                    <a:prstClr val="black"/>
                                  </a:solidFill>
                                  <a:latin typeface="Cambria Math" panose="02040503050406030204" pitchFamily="18" charset="0"/>
                                </a:rPr>
                              </m:ctrlPr>
                            </m:sSupPr>
                            <m:e>
                              <m:d>
                                <m:dPr>
                                  <m:begChr m:val="["/>
                                  <m:endChr m:val="]"/>
                                  <m:ctrlPr>
                                    <a:rPr lang="en-GB" sz="2400" i="1">
                                      <a:solidFill>
                                        <a:prstClr val="black"/>
                                      </a:solidFill>
                                      <a:latin typeface="Cambria Math" panose="02040503050406030204" pitchFamily="18" charset="0"/>
                                    </a:rPr>
                                  </m:ctrlPr>
                                </m:dPr>
                                <m:e>
                                  <m:r>
                                    <a:rPr lang="en-GB" sz="2400" i="1">
                                      <a:solidFill>
                                        <a:prstClr val="black"/>
                                      </a:solidFill>
                                      <a:latin typeface="Cambria Math" panose="02040503050406030204" pitchFamily="18" charset="0"/>
                                    </a:rPr>
                                    <m:t>𝐶</m:t>
                                  </m:r>
                                </m:e>
                              </m:d>
                            </m:e>
                            <m:sup>
                              <m:r>
                                <a:rPr lang="en-GB" sz="2400" i="1">
                                  <a:solidFill>
                                    <a:prstClr val="black"/>
                                  </a:solidFill>
                                  <a:latin typeface="Cambria Math" panose="02040503050406030204" pitchFamily="18" charset="0"/>
                                </a:rPr>
                                <m:t>𝑐</m:t>
                              </m:r>
                            </m:sup>
                          </m:sSup>
                          <m:sSup>
                            <m:sSupPr>
                              <m:ctrlPr>
                                <a:rPr lang="en-GB" sz="2400" i="1">
                                  <a:solidFill>
                                    <a:prstClr val="black"/>
                                  </a:solidFill>
                                  <a:latin typeface="Cambria Math" panose="02040503050406030204" pitchFamily="18" charset="0"/>
                                </a:rPr>
                              </m:ctrlPr>
                            </m:sSupPr>
                            <m:e>
                              <m:d>
                                <m:dPr>
                                  <m:begChr m:val="["/>
                                  <m:endChr m:val="]"/>
                                  <m:ctrlPr>
                                    <a:rPr lang="en-GB" sz="2400" i="1">
                                      <a:solidFill>
                                        <a:prstClr val="black"/>
                                      </a:solidFill>
                                      <a:latin typeface="Cambria Math" panose="02040503050406030204" pitchFamily="18" charset="0"/>
                                    </a:rPr>
                                  </m:ctrlPr>
                                </m:dPr>
                                <m:e>
                                  <m:r>
                                    <a:rPr lang="en-GB" sz="2400" i="1">
                                      <a:solidFill>
                                        <a:prstClr val="black"/>
                                      </a:solidFill>
                                      <a:latin typeface="Cambria Math" panose="02040503050406030204" pitchFamily="18" charset="0"/>
                                    </a:rPr>
                                    <m:t>𝐷</m:t>
                                  </m:r>
                                </m:e>
                              </m:d>
                            </m:e>
                            <m:sup>
                              <m:r>
                                <a:rPr lang="en-GB" sz="2400" i="1">
                                  <a:solidFill>
                                    <a:prstClr val="black"/>
                                  </a:solidFill>
                                  <a:latin typeface="Cambria Math" panose="02040503050406030204" pitchFamily="18" charset="0"/>
                                </a:rPr>
                                <m:t>𝑑</m:t>
                              </m:r>
                            </m:sup>
                          </m:sSup>
                          <m:sSup>
                            <m:sSupPr>
                              <m:ctrlPr>
                                <a:rPr lang="en-GB" sz="2400" i="1" smtClean="0">
                                  <a:solidFill>
                                    <a:srgbClr val="0070C0"/>
                                  </a:solidFill>
                                  <a:latin typeface="Cambria Math" panose="02040503050406030204" pitchFamily="18" charset="0"/>
                                </a:rPr>
                              </m:ctrlPr>
                            </m:sSupPr>
                            <m:e>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𝑅𝑇</m:t>
                              </m:r>
                              <m:r>
                                <a:rPr lang="en-GB" sz="2400" i="1">
                                  <a:solidFill>
                                    <a:srgbClr val="0070C0"/>
                                  </a:solidFill>
                                  <a:latin typeface="Cambria Math" panose="02040503050406030204" pitchFamily="18" charset="0"/>
                                </a:rPr>
                                <m:t>)</m:t>
                              </m:r>
                            </m:e>
                            <m:sup>
                              <m:r>
                                <a:rPr lang="en-GB" sz="2400" i="1">
                                  <a:solidFill>
                                    <a:srgbClr val="0070C0"/>
                                  </a:solidFill>
                                  <a:latin typeface="Cambria Math" panose="02040503050406030204" pitchFamily="18" charset="0"/>
                                </a:rPr>
                                <m:t>𝑐</m:t>
                              </m:r>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𝑑</m:t>
                              </m:r>
                            </m:sup>
                          </m:sSup>
                        </m:num>
                        <m:den>
                          <m:sSup>
                            <m:sSupPr>
                              <m:ctrlPr>
                                <a:rPr lang="en-GB" sz="2400" i="1">
                                  <a:solidFill>
                                    <a:prstClr val="black"/>
                                  </a:solidFill>
                                  <a:latin typeface="Cambria Math" panose="02040503050406030204" pitchFamily="18" charset="0"/>
                                </a:rPr>
                              </m:ctrlPr>
                            </m:sSupPr>
                            <m:e>
                              <m:d>
                                <m:dPr>
                                  <m:begChr m:val="["/>
                                  <m:endChr m:val="]"/>
                                  <m:ctrlPr>
                                    <a:rPr lang="en-GB" sz="2400" i="1">
                                      <a:solidFill>
                                        <a:prstClr val="black"/>
                                      </a:solidFill>
                                      <a:latin typeface="Cambria Math" panose="02040503050406030204" pitchFamily="18" charset="0"/>
                                    </a:rPr>
                                  </m:ctrlPr>
                                </m:dPr>
                                <m:e>
                                  <m:r>
                                    <a:rPr lang="en-GB" sz="2400" i="1">
                                      <a:solidFill>
                                        <a:prstClr val="black"/>
                                      </a:solidFill>
                                      <a:latin typeface="Cambria Math" panose="02040503050406030204" pitchFamily="18" charset="0"/>
                                    </a:rPr>
                                    <m:t>𝐴</m:t>
                                  </m:r>
                                </m:e>
                              </m:d>
                            </m:e>
                            <m:sup>
                              <m:r>
                                <a:rPr lang="en-GB" sz="2400" i="1">
                                  <a:solidFill>
                                    <a:prstClr val="black"/>
                                  </a:solidFill>
                                  <a:latin typeface="Cambria Math" panose="02040503050406030204" pitchFamily="18" charset="0"/>
                                </a:rPr>
                                <m:t>𝑎</m:t>
                              </m:r>
                            </m:sup>
                          </m:sSup>
                          <m:sSup>
                            <m:sSupPr>
                              <m:ctrlPr>
                                <a:rPr lang="en-GB" sz="2400" i="1">
                                  <a:solidFill>
                                    <a:prstClr val="black"/>
                                  </a:solidFill>
                                  <a:latin typeface="Cambria Math" panose="02040503050406030204" pitchFamily="18" charset="0"/>
                                </a:rPr>
                              </m:ctrlPr>
                            </m:sSupPr>
                            <m:e>
                              <m:r>
                                <a:rPr lang="en-GB" sz="2400" i="1">
                                  <a:solidFill>
                                    <a:prstClr val="black"/>
                                  </a:solidFill>
                                  <a:latin typeface="Cambria Math" panose="02040503050406030204" pitchFamily="18" charset="0"/>
                                </a:rPr>
                                <m:t>[</m:t>
                              </m:r>
                              <m:r>
                                <a:rPr lang="en-GB" sz="2400" i="1">
                                  <a:solidFill>
                                    <a:prstClr val="black"/>
                                  </a:solidFill>
                                  <a:latin typeface="Cambria Math" panose="02040503050406030204" pitchFamily="18" charset="0"/>
                                </a:rPr>
                                <m:t>𝐵</m:t>
                              </m:r>
                              <m:r>
                                <a:rPr lang="en-GB" sz="2400" i="1">
                                  <a:solidFill>
                                    <a:prstClr val="black"/>
                                  </a:solidFill>
                                  <a:latin typeface="Cambria Math" panose="02040503050406030204" pitchFamily="18" charset="0"/>
                                </a:rPr>
                                <m:t>]</m:t>
                              </m:r>
                            </m:e>
                            <m:sup>
                              <m:r>
                                <a:rPr lang="en-GB" sz="2400" i="1">
                                  <a:solidFill>
                                    <a:prstClr val="black"/>
                                  </a:solidFill>
                                  <a:latin typeface="Cambria Math" panose="02040503050406030204" pitchFamily="18" charset="0"/>
                                </a:rPr>
                                <m:t>𝑏</m:t>
                              </m:r>
                            </m:sup>
                          </m:sSup>
                          <m:sSup>
                            <m:sSupPr>
                              <m:ctrlPr>
                                <a:rPr lang="en-GB" sz="2400" i="1" smtClean="0">
                                  <a:solidFill>
                                    <a:srgbClr val="0070C0"/>
                                  </a:solidFill>
                                  <a:latin typeface="Cambria Math" panose="02040503050406030204" pitchFamily="18" charset="0"/>
                                </a:rPr>
                              </m:ctrlPr>
                            </m:sSupPr>
                            <m:e>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𝑅𝑇</m:t>
                              </m:r>
                              <m:r>
                                <a:rPr lang="en-GB" sz="2400" i="1">
                                  <a:solidFill>
                                    <a:srgbClr val="0070C0"/>
                                  </a:solidFill>
                                  <a:latin typeface="Cambria Math" panose="02040503050406030204" pitchFamily="18" charset="0"/>
                                </a:rPr>
                                <m:t>)</m:t>
                              </m:r>
                            </m:e>
                            <m:sup>
                              <m:r>
                                <a:rPr lang="en-GB" sz="2400" i="1">
                                  <a:solidFill>
                                    <a:srgbClr val="0070C0"/>
                                  </a:solidFill>
                                  <a:latin typeface="Cambria Math" panose="02040503050406030204" pitchFamily="18" charset="0"/>
                                </a:rPr>
                                <m:t>𝑎</m:t>
                              </m:r>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𝑏</m:t>
                              </m:r>
                            </m:sup>
                          </m:sSup>
                        </m:den>
                      </m:f>
                      <m:r>
                        <a:rPr lang="en-GB" sz="2400" i="1">
                          <a:solidFill>
                            <a:prstClr val="black"/>
                          </a:solidFill>
                          <a:latin typeface="Cambria Math" panose="02040503050406030204" pitchFamily="18" charset="0"/>
                        </a:rPr>
                        <m:t>=</m:t>
                      </m:r>
                      <m:f>
                        <m:fPr>
                          <m:ctrlPr>
                            <a:rPr lang="en-GB" sz="2400" i="1">
                              <a:solidFill>
                                <a:prstClr val="black"/>
                              </a:solidFill>
                              <a:latin typeface="Cambria Math" panose="02040503050406030204" pitchFamily="18" charset="0"/>
                            </a:rPr>
                          </m:ctrlPr>
                        </m:fPr>
                        <m:num>
                          <m:sSup>
                            <m:sSupPr>
                              <m:ctrlPr>
                                <a:rPr lang="en-GB" sz="2400" i="1">
                                  <a:solidFill>
                                    <a:prstClr val="black"/>
                                  </a:solidFill>
                                  <a:latin typeface="Cambria Math" panose="02040503050406030204" pitchFamily="18" charset="0"/>
                                </a:rPr>
                              </m:ctrlPr>
                            </m:sSupPr>
                            <m:e>
                              <m:r>
                                <a:rPr lang="en-GB" sz="2400" i="1">
                                  <a:solidFill>
                                    <a:prstClr val="black"/>
                                  </a:solidFill>
                                  <a:latin typeface="Cambria Math" panose="02040503050406030204" pitchFamily="18" charset="0"/>
                                </a:rPr>
                                <m:t>[</m:t>
                              </m:r>
                              <m:r>
                                <a:rPr lang="en-GB" sz="2400" i="1">
                                  <a:solidFill>
                                    <a:prstClr val="black"/>
                                  </a:solidFill>
                                  <a:latin typeface="Cambria Math" panose="02040503050406030204" pitchFamily="18" charset="0"/>
                                </a:rPr>
                                <m:t>𝐶</m:t>
                              </m:r>
                              <m:r>
                                <a:rPr lang="en-GB" sz="2400" i="1">
                                  <a:solidFill>
                                    <a:prstClr val="black"/>
                                  </a:solidFill>
                                  <a:latin typeface="Cambria Math" panose="02040503050406030204" pitchFamily="18" charset="0"/>
                                </a:rPr>
                                <m:t>]</m:t>
                              </m:r>
                            </m:e>
                            <m:sup>
                              <m:r>
                                <a:rPr lang="en-GB" sz="2400" i="1">
                                  <a:solidFill>
                                    <a:prstClr val="black"/>
                                  </a:solidFill>
                                  <a:latin typeface="Cambria Math" panose="02040503050406030204" pitchFamily="18" charset="0"/>
                                </a:rPr>
                                <m:t>𝑐</m:t>
                              </m:r>
                            </m:sup>
                          </m:sSup>
                          <m:sSup>
                            <m:sSupPr>
                              <m:ctrlPr>
                                <a:rPr lang="en-GB" sz="2400" i="1">
                                  <a:solidFill>
                                    <a:prstClr val="black"/>
                                  </a:solidFill>
                                  <a:latin typeface="Cambria Math" panose="02040503050406030204" pitchFamily="18" charset="0"/>
                                </a:rPr>
                              </m:ctrlPr>
                            </m:sSupPr>
                            <m:e>
                              <m:d>
                                <m:dPr>
                                  <m:begChr m:val="["/>
                                  <m:endChr m:val="]"/>
                                  <m:ctrlPr>
                                    <a:rPr lang="en-GB" sz="2400" i="1">
                                      <a:solidFill>
                                        <a:prstClr val="black"/>
                                      </a:solidFill>
                                      <a:latin typeface="Cambria Math" panose="02040503050406030204" pitchFamily="18" charset="0"/>
                                    </a:rPr>
                                  </m:ctrlPr>
                                </m:dPr>
                                <m:e>
                                  <m:r>
                                    <a:rPr lang="en-GB" sz="2400" i="1">
                                      <a:solidFill>
                                        <a:prstClr val="black"/>
                                      </a:solidFill>
                                      <a:latin typeface="Cambria Math" panose="02040503050406030204" pitchFamily="18" charset="0"/>
                                    </a:rPr>
                                    <m:t>𝐷</m:t>
                                  </m:r>
                                </m:e>
                              </m:d>
                            </m:e>
                            <m:sup>
                              <m:r>
                                <a:rPr lang="en-GB" sz="2400" i="1">
                                  <a:solidFill>
                                    <a:prstClr val="black"/>
                                  </a:solidFill>
                                  <a:latin typeface="Cambria Math" panose="02040503050406030204" pitchFamily="18" charset="0"/>
                                </a:rPr>
                                <m:t>𝑑</m:t>
                              </m:r>
                            </m:sup>
                          </m:sSup>
                        </m:num>
                        <m:den>
                          <m:sSup>
                            <m:sSupPr>
                              <m:ctrlPr>
                                <a:rPr lang="en-GB" sz="2400" i="1">
                                  <a:solidFill>
                                    <a:prstClr val="black"/>
                                  </a:solidFill>
                                  <a:latin typeface="Cambria Math" panose="02040503050406030204" pitchFamily="18" charset="0"/>
                                </a:rPr>
                              </m:ctrlPr>
                            </m:sSupPr>
                            <m:e>
                              <m:d>
                                <m:dPr>
                                  <m:begChr m:val="["/>
                                  <m:endChr m:val="]"/>
                                  <m:ctrlPr>
                                    <a:rPr lang="en-GB" sz="2400" i="1">
                                      <a:solidFill>
                                        <a:prstClr val="black"/>
                                      </a:solidFill>
                                      <a:latin typeface="Cambria Math" panose="02040503050406030204" pitchFamily="18" charset="0"/>
                                    </a:rPr>
                                  </m:ctrlPr>
                                </m:dPr>
                                <m:e>
                                  <m:r>
                                    <a:rPr lang="en-GB" sz="2400" i="1">
                                      <a:solidFill>
                                        <a:prstClr val="black"/>
                                      </a:solidFill>
                                      <a:latin typeface="Cambria Math" panose="02040503050406030204" pitchFamily="18" charset="0"/>
                                    </a:rPr>
                                    <m:t>𝐴</m:t>
                                  </m:r>
                                </m:e>
                              </m:d>
                            </m:e>
                            <m:sup>
                              <m:r>
                                <a:rPr lang="en-GB" sz="2400" i="1">
                                  <a:solidFill>
                                    <a:prstClr val="black"/>
                                  </a:solidFill>
                                  <a:latin typeface="Cambria Math" panose="02040503050406030204" pitchFamily="18" charset="0"/>
                                </a:rPr>
                                <m:t>𝑎</m:t>
                              </m:r>
                            </m:sup>
                          </m:sSup>
                          <m:sSup>
                            <m:sSupPr>
                              <m:ctrlPr>
                                <a:rPr lang="en-GB" sz="2400" i="1">
                                  <a:solidFill>
                                    <a:prstClr val="black"/>
                                  </a:solidFill>
                                  <a:latin typeface="Cambria Math" panose="02040503050406030204" pitchFamily="18" charset="0"/>
                                </a:rPr>
                              </m:ctrlPr>
                            </m:sSupPr>
                            <m:e>
                              <m:r>
                                <a:rPr lang="en-GB" sz="2400" i="1">
                                  <a:solidFill>
                                    <a:prstClr val="black"/>
                                  </a:solidFill>
                                  <a:latin typeface="Cambria Math" panose="02040503050406030204" pitchFamily="18" charset="0"/>
                                </a:rPr>
                                <m:t>[</m:t>
                              </m:r>
                              <m:r>
                                <a:rPr lang="en-GB" sz="2400" i="1">
                                  <a:solidFill>
                                    <a:prstClr val="black"/>
                                  </a:solidFill>
                                  <a:latin typeface="Cambria Math" panose="02040503050406030204" pitchFamily="18" charset="0"/>
                                </a:rPr>
                                <m:t>𝐵</m:t>
                              </m:r>
                              <m:r>
                                <a:rPr lang="en-GB" sz="2400" i="1">
                                  <a:solidFill>
                                    <a:prstClr val="black"/>
                                  </a:solidFill>
                                  <a:latin typeface="Cambria Math" panose="02040503050406030204" pitchFamily="18" charset="0"/>
                                </a:rPr>
                                <m:t>]</m:t>
                              </m:r>
                            </m:e>
                            <m:sup>
                              <m:r>
                                <a:rPr lang="en-GB" sz="2400" i="1">
                                  <a:solidFill>
                                    <a:prstClr val="black"/>
                                  </a:solidFill>
                                  <a:latin typeface="Cambria Math" panose="02040503050406030204" pitchFamily="18" charset="0"/>
                                </a:rPr>
                                <m:t>𝑏</m:t>
                              </m:r>
                            </m:sup>
                          </m:sSup>
                        </m:den>
                      </m:f>
                      <m:sSup>
                        <m:sSupPr>
                          <m:ctrlPr>
                            <a:rPr lang="en-GB" sz="2400" i="1" smtClean="0">
                              <a:solidFill>
                                <a:srgbClr val="0070C0"/>
                              </a:solidFill>
                              <a:latin typeface="Cambria Math" panose="02040503050406030204" pitchFamily="18" charset="0"/>
                            </a:rPr>
                          </m:ctrlPr>
                        </m:sSupPr>
                        <m:e>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𝑅𝑇</m:t>
                          </m:r>
                          <m:r>
                            <a:rPr lang="en-GB" sz="2400" i="1">
                              <a:solidFill>
                                <a:srgbClr val="0070C0"/>
                              </a:solidFill>
                              <a:latin typeface="Cambria Math" panose="02040503050406030204" pitchFamily="18" charset="0"/>
                            </a:rPr>
                            <m:t>)</m:t>
                          </m:r>
                        </m:e>
                        <m:sup>
                          <m:r>
                            <a:rPr lang="en-GB" sz="2400" i="1">
                              <a:solidFill>
                                <a:srgbClr val="0070C0"/>
                              </a:solidFill>
                              <a:latin typeface="Cambria Math" panose="02040503050406030204" pitchFamily="18" charset="0"/>
                            </a:rPr>
                            <m:t>[</m:t>
                          </m:r>
                          <m:d>
                            <m:dPr>
                              <m:ctrlPr>
                                <a:rPr lang="en-GB" sz="2400" i="1">
                                  <a:solidFill>
                                    <a:srgbClr val="0070C0"/>
                                  </a:solidFill>
                                  <a:latin typeface="Cambria Math" panose="02040503050406030204" pitchFamily="18" charset="0"/>
                                </a:rPr>
                              </m:ctrlPr>
                            </m:dPr>
                            <m:e>
                              <m:r>
                                <a:rPr lang="en-GB" sz="2400" i="1">
                                  <a:solidFill>
                                    <a:srgbClr val="0070C0"/>
                                  </a:solidFill>
                                  <a:latin typeface="Cambria Math" panose="02040503050406030204" pitchFamily="18" charset="0"/>
                                </a:rPr>
                                <m:t>𝑐</m:t>
                              </m:r>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𝑑</m:t>
                              </m:r>
                            </m:e>
                          </m:d>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𝑎</m:t>
                          </m:r>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𝑏</m:t>
                          </m:r>
                          <m:r>
                            <a:rPr lang="en-GB" sz="2400" i="1">
                              <a:solidFill>
                                <a:srgbClr val="0070C0"/>
                              </a:solidFill>
                              <a:latin typeface="Cambria Math" panose="02040503050406030204" pitchFamily="18" charset="0"/>
                            </a:rPr>
                            <m:t>)</m:t>
                          </m:r>
                        </m:sup>
                      </m:sSup>
                      <m:r>
                        <a:rPr lang="en-GB" sz="2400" i="1">
                          <a:solidFill>
                            <a:prstClr val="black"/>
                          </a:solidFill>
                          <a:latin typeface="Cambria Math" panose="02040503050406030204" pitchFamily="18" charset="0"/>
                        </a:rPr>
                        <m:t>=</m:t>
                      </m:r>
                      <m:sSub>
                        <m:sSubPr>
                          <m:ctrlPr>
                            <a:rPr lang="en-US" sz="2400" i="1">
                              <a:solidFill>
                                <a:prstClr val="black"/>
                              </a:solidFill>
                              <a:latin typeface="Cambria Math" panose="02040503050406030204" pitchFamily="18" charset="0"/>
                            </a:rPr>
                          </m:ctrlPr>
                        </m:sSubPr>
                        <m:e>
                          <m:r>
                            <a:rPr lang="en-GB" sz="2400" i="1">
                              <a:solidFill>
                                <a:prstClr val="black"/>
                              </a:solidFill>
                              <a:latin typeface="Cambria Math" panose="02040503050406030204" pitchFamily="18" charset="0"/>
                            </a:rPr>
                            <m:t>𝐾</m:t>
                          </m:r>
                        </m:e>
                        <m:sub>
                          <m:r>
                            <a:rPr lang="en-GB" sz="2400" i="1">
                              <a:solidFill>
                                <a:prstClr val="black"/>
                              </a:solidFill>
                              <a:latin typeface="Cambria Math" panose="02040503050406030204" pitchFamily="18" charset="0"/>
                            </a:rPr>
                            <m:t>𝑐</m:t>
                          </m:r>
                        </m:sub>
                      </m:sSub>
                      <m:sSup>
                        <m:sSupPr>
                          <m:ctrlPr>
                            <a:rPr lang="en-GB" sz="2400" i="1" smtClean="0">
                              <a:solidFill>
                                <a:srgbClr val="0070C0"/>
                              </a:solidFill>
                              <a:latin typeface="Cambria Math" panose="02040503050406030204" pitchFamily="18" charset="0"/>
                            </a:rPr>
                          </m:ctrlPr>
                        </m:sSupPr>
                        <m:e>
                          <m:r>
                            <a:rPr lang="en-GB" sz="2400" i="1">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rPr>
                            <m:t>𝑅𝑇</m:t>
                          </m:r>
                          <m:r>
                            <a:rPr lang="en-GB" sz="2400" i="1">
                              <a:solidFill>
                                <a:srgbClr val="0070C0"/>
                              </a:solidFill>
                              <a:latin typeface="Cambria Math" panose="02040503050406030204" pitchFamily="18" charset="0"/>
                            </a:rPr>
                            <m:t>)</m:t>
                          </m:r>
                        </m:e>
                        <m:sup>
                          <m:r>
                            <a:rPr lang="en-GB" sz="2400" i="1">
                              <a:solidFill>
                                <a:srgbClr val="0070C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𝑛</m:t>
                          </m:r>
                        </m:sup>
                      </m:sSup>
                    </m:oMath>
                  </m:oMathPara>
                </a14:m>
                <a:endParaRPr lang="en-GB" dirty="0"/>
              </a:p>
              <a:p>
                <a:pPr lvl="0">
                  <a:lnSpc>
                    <a:spcPct val="150000"/>
                  </a:lnSpc>
                  <a:spcBef>
                    <a:spcPct val="0"/>
                  </a:spcBef>
                  <a:defRPr/>
                </a:pPr>
                <a:endParaRPr lang="en-GB" dirty="0"/>
              </a:p>
              <a:p>
                <a:pPr lvl="0">
                  <a:lnSpc>
                    <a:spcPct val="150000"/>
                  </a:lnSpc>
                  <a:spcBef>
                    <a:spcPct val="0"/>
                  </a:spcBef>
                  <a:defRPr/>
                </a:pPr>
                <a14:m>
                  <m:oMathPara xmlns:m="http://schemas.openxmlformats.org/officeDocument/2006/math">
                    <m:oMathParaPr>
                      <m:jc m:val="centerGroup"/>
                    </m:oMathParaPr>
                    <m:oMath xmlns:m="http://schemas.openxmlformats.org/officeDocument/2006/math">
                      <m:sSub>
                        <m:sSubPr>
                          <m:ctrlPr>
                            <a:rPr lang="en-US" sz="2400" i="1" smtClean="0">
                              <a:solidFill>
                                <a:srgbClr val="FF0000"/>
                              </a:solidFill>
                              <a:latin typeface="Cambria Math" panose="02040503050406030204" pitchFamily="18" charset="0"/>
                            </a:rPr>
                          </m:ctrlPr>
                        </m:sSubPr>
                        <m:e>
                          <m:r>
                            <a:rPr lang="en-GB" sz="2400" i="1">
                              <a:solidFill>
                                <a:srgbClr val="FF0000"/>
                              </a:solidFill>
                              <a:latin typeface="Cambria Math" panose="02040503050406030204" pitchFamily="18" charset="0"/>
                            </a:rPr>
                            <m:t>𝐾</m:t>
                          </m:r>
                        </m:e>
                        <m:sub>
                          <m:r>
                            <a:rPr lang="en-GB" sz="2400" i="1">
                              <a:solidFill>
                                <a:srgbClr val="FF0000"/>
                              </a:solidFill>
                              <a:latin typeface="Cambria Math" panose="02040503050406030204" pitchFamily="18" charset="0"/>
                            </a:rPr>
                            <m:t>𝑝</m:t>
                          </m:r>
                        </m:sub>
                      </m:sSub>
                      <m:r>
                        <a:rPr lang="en-GB" sz="2400" b="0" i="1" smtClean="0">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r>
                            <a:rPr lang="en-GB" sz="2400" i="1">
                              <a:solidFill>
                                <a:srgbClr val="FF0000"/>
                              </a:solidFill>
                              <a:latin typeface="Cambria Math" panose="02040503050406030204" pitchFamily="18" charset="0"/>
                            </a:rPr>
                            <m:t>𝐾</m:t>
                          </m:r>
                        </m:e>
                        <m:sub>
                          <m:r>
                            <a:rPr lang="en-GB" sz="2400" i="1">
                              <a:solidFill>
                                <a:srgbClr val="FF0000"/>
                              </a:solidFill>
                              <a:latin typeface="Cambria Math" panose="02040503050406030204" pitchFamily="18" charset="0"/>
                            </a:rPr>
                            <m:t>𝑐</m:t>
                          </m:r>
                        </m:sub>
                      </m:sSub>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m:t>
                          </m:r>
                          <m:r>
                            <a:rPr lang="en-GB" sz="2400" i="1">
                              <a:solidFill>
                                <a:srgbClr val="FF0000"/>
                              </a:solidFill>
                              <a:latin typeface="Cambria Math" panose="02040503050406030204" pitchFamily="18" charset="0"/>
                            </a:rPr>
                            <m:t>𝑅𝑇</m:t>
                          </m:r>
                          <m:r>
                            <a:rPr lang="en-GB" sz="2400" i="1">
                              <a:solidFill>
                                <a:srgbClr val="FF0000"/>
                              </a:solidFill>
                              <a:latin typeface="Cambria Math" panose="02040503050406030204" pitchFamily="18" charset="0"/>
                            </a:rPr>
                            <m:t>)</m:t>
                          </m:r>
                        </m:e>
                        <m:sup>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𝑛</m:t>
                          </m:r>
                        </m:sup>
                      </m:sSup>
                    </m:oMath>
                  </m:oMathPara>
                </a14:m>
                <a:endParaRPr lang="en-GB" dirty="0"/>
              </a:p>
              <a:p>
                <a:pPr lvl="0">
                  <a:lnSpc>
                    <a:spcPct val="150000"/>
                  </a:lnSpc>
                  <a:spcBef>
                    <a:spcPct val="0"/>
                  </a:spcBef>
                  <a:defRPr/>
                </a:pPr>
                <a:endParaRPr lang="en-GB" dirty="0"/>
              </a:p>
              <a:p>
                <a:pPr>
                  <a:lnSpc>
                    <a:spcPct val="150000"/>
                  </a:lnSpc>
                  <a:spcBef>
                    <a:spcPct val="0"/>
                  </a:spcBef>
                  <a:defRPr/>
                </a:pPr>
                <a:r>
                  <a:rPr lang="en-US" sz="2400" dirty="0">
                    <a:solidFill>
                      <a:srgbClr val="C82E32"/>
                    </a:solidFill>
                    <a:latin typeface="Arial" pitchFamily="34" charset="0"/>
                    <a:cs typeface="Arial" pitchFamily="34" charset="0"/>
                    <a:sym typeface="Symbol" pitchFamily="1" charset="2"/>
                  </a:rPr>
                  <a:t></a:t>
                </a:r>
                <a:r>
                  <a:rPr lang="en-US" sz="2400" i="1" dirty="0">
                    <a:solidFill>
                      <a:srgbClr val="C82E32"/>
                    </a:solidFill>
                    <a:latin typeface="Arial" pitchFamily="34" charset="0"/>
                    <a:cs typeface="Arial" pitchFamily="34" charset="0"/>
                  </a:rPr>
                  <a:t>n</a:t>
                </a:r>
                <a:r>
                  <a:rPr lang="en-US" sz="2400" dirty="0">
                    <a:solidFill>
                      <a:srgbClr val="C82E32"/>
                    </a:solidFill>
                    <a:latin typeface="Arial" pitchFamily="34" charset="0"/>
                    <a:cs typeface="Arial" pitchFamily="34" charset="0"/>
                  </a:rPr>
                  <a:t> = (moles of gaseous product) - (moles of gaseous reactant)</a:t>
                </a:r>
              </a:p>
              <a:p>
                <a:pPr lvl="0">
                  <a:lnSpc>
                    <a:spcPct val="150000"/>
                  </a:lnSpc>
                  <a:spcBef>
                    <a:spcPct val="0"/>
                  </a:spcBef>
                  <a:defRPr/>
                </a:pPr>
                <a:endParaRPr lang="en-GB" dirty="0"/>
              </a:p>
            </p:txBody>
          </p:sp>
        </mc:Choice>
        <mc:Fallback xmlns="">
          <p:sp>
            <p:nvSpPr>
              <p:cNvPr id="2" name="Rectangle 1">
                <a:extLst>
                  <a:ext uri="{FF2B5EF4-FFF2-40B4-BE49-F238E27FC236}">
                    <a16:creationId xmlns:a16="http://schemas.microsoft.com/office/drawing/2014/main" id="{36126D41-26C1-460A-B3F6-7DD4D054DA84}"/>
                  </a:ext>
                </a:extLst>
              </p:cNvPr>
              <p:cNvSpPr>
                <a:spLocks noRot="1" noChangeAspect="1" noMove="1" noResize="1" noEditPoints="1" noAdjustHandles="1" noChangeArrowheads="1" noChangeShapeType="1" noTextEdit="1"/>
              </p:cNvSpPr>
              <p:nvPr/>
            </p:nvSpPr>
            <p:spPr>
              <a:xfrm>
                <a:off x="1326859" y="506712"/>
                <a:ext cx="9034942" cy="6228308"/>
              </a:xfrm>
              <a:prstGeom prst="rect">
                <a:avLst/>
              </a:prstGeom>
              <a:blipFill>
                <a:blip r:embed="rId2"/>
                <a:stretch>
                  <a:fillRect l="-1080"/>
                </a:stretch>
              </a:blipFill>
            </p:spPr>
            <p:txBody>
              <a:bodyPr/>
              <a:lstStyle/>
              <a:p>
                <a:r>
                  <a:rPr lang="en-GB">
                    <a:noFill/>
                  </a:rPr>
                  <a:t> </a:t>
                </a:r>
              </a:p>
            </p:txBody>
          </p:sp>
        </mc:Fallback>
      </mc:AlternateContent>
    </p:spTree>
    <p:extLst>
      <p:ext uri="{BB962C8B-B14F-4D97-AF65-F5344CB8AC3E}">
        <p14:creationId xmlns:p14="http://schemas.microsoft.com/office/powerpoint/2010/main" val="3218857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10C51-5828-449F-819F-3D71FAA5BEFC}"/>
              </a:ext>
            </a:extLst>
          </p:cNvPr>
          <p:cNvSpPr txBox="1"/>
          <p:nvPr/>
        </p:nvSpPr>
        <p:spPr>
          <a:xfrm>
            <a:off x="4111193" y="1928457"/>
            <a:ext cx="3969613" cy="2554545"/>
          </a:xfrm>
          <a:prstGeom prst="rect">
            <a:avLst/>
          </a:prstGeom>
          <a:noFill/>
        </p:spPr>
        <p:txBody>
          <a:bodyPr wrap="none" rtlCol="0">
            <a:spAutoFit/>
          </a:bodyPr>
          <a:lstStyle/>
          <a:p>
            <a:pPr algn="ctr"/>
            <a:endParaRPr lang="en-GB" sz="4000" baseline="30000" dirty="0"/>
          </a:p>
          <a:p>
            <a:pPr algn="ctr"/>
            <a:r>
              <a:rPr lang="en-GB" sz="4000" dirty="0">
                <a:solidFill>
                  <a:srgbClr val="C00000"/>
                </a:solidFill>
              </a:rPr>
              <a:t>K</a:t>
            </a:r>
            <a:r>
              <a:rPr lang="en-GB" sz="4000" baseline="-25000" dirty="0">
                <a:solidFill>
                  <a:srgbClr val="C00000"/>
                </a:solidFill>
              </a:rPr>
              <a:t>C</a:t>
            </a:r>
            <a:r>
              <a:rPr lang="en-GB" sz="4000" dirty="0">
                <a:solidFill>
                  <a:srgbClr val="C00000"/>
                </a:solidFill>
              </a:rPr>
              <a:t> = K</a:t>
            </a:r>
            <a:r>
              <a:rPr lang="en-GB" sz="4000" baseline="-25000" dirty="0">
                <a:solidFill>
                  <a:srgbClr val="C00000"/>
                </a:solidFill>
              </a:rPr>
              <a:t>X</a:t>
            </a:r>
            <a:r>
              <a:rPr lang="en-GB" sz="4000" dirty="0">
                <a:solidFill>
                  <a:srgbClr val="C00000"/>
                </a:solidFill>
              </a:rPr>
              <a:t> (</a:t>
            </a:r>
            <a:r>
              <a:rPr lang="en-GB" sz="4000" dirty="0" err="1">
                <a:solidFill>
                  <a:srgbClr val="C00000"/>
                </a:solidFill>
              </a:rPr>
              <a:t>n</a:t>
            </a:r>
            <a:r>
              <a:rPr lang="en-GB" sz="4000" baseline="-25000" dirty="0" err="1">
                <a:solidFill>
                  <a:srgbClr val="C00000"/>
                </a:solidFill>
              </a:rPr>
              <a:t>total</a:t>
            </a:r>
            <a:r>
              <a:rPr lang="en-GB" sz="4000" dirty="0">
                <a:solidFill>
                  <a:srgbClr val="C00000"/>
                </a:solidFill>
              </a:rPr>
              <a:t> / V)</a:t>
            </a:r>
            <a:r>
              <a:rPr lang="en-GB" sz="4000" baseline="30000" dirty="0">
                <a:solidFill>
                  <a:srgbClr val="C00000"/>
                </a:solidFill>
              </a:rPr>
              <a:t>∆n</a:t>
            </a:r>
          </a:p>
          <a:p>
            <a:pPr algn="ctr"/>
            <a:endParaRPr lang="en-GB" sz="4000" baseline="30000" dirty="0">
              <a:solidFill>
                <a:srgbClr val="C00000"/>
              </a:solidFill>
            </a:endParaRPr>
          </a:p>
          <a:p>
            <a:pPr algn="ctr"/>
            <a:endParaRPr lang="en-GB" sz="4000" baseline="30000" dirty="0">
              <a:solidFill>
                <a:srgbClr val="C00000"/>
              </a:solidFill>
            </a:endParaRPr>
          </a:p>
          <a:p>
            <a:pPr algn="ctr"/>
            <a:r>
              <a:rPr lang="en-GB" sz="4000" dirty="0">
                <a:solidFill>
                  <a:srgbClr val="C00000"/>
                </a:solidFill>
              </a:rPr>
              <a:t>K</a:t>
            </a:r>
            <a:r>
              <a:rPr lang="en-GB" sz="4000" baseline="-25000" dirty="0">
                <a:solidFill>
                  <a:srgbClr val="C00000"/>
                </a:solidFill>
              </a:rPr>
              <a:t>P</a:t>
            </a:r>
            <a:r>
              <a:rPr lang="en-GB" sz="4000" dirty="0">
                <a:solidFill>
                  <a:srgbClr val="C00000"/>
                </a:solidFill>
              </a:rPr>
              <a:t> = K</a:t>
            </a:r>
            <a:r>
              <a:rPr lang="en-GB" sz="4000" baseline="-25000" dirty="0">
                <a:solidFill>
                  <a:srgbClr val="C00000"/>
                </a:solidFill>
              </a:rPr>
              <a:t>X </a:t>
            </a:r>
            <a:r>
              <a:rPr lang="en-GB" sz="4000" dirty="0">
                <a:solidFill>
                  <a:srgbClr val="C00000"/>
                </a:solidFill>
              </a:rPr>
              <a:t>(</a:t>
            </a:r>
            <a:r>
              <a:rPr lang="en-GB" sz="4000" dirty="0" err="1">
                <a:solidFill>
                  <a:srgbClr val="C00000"/>
                </a:solidFill>
              </a:rPr>
              <a:t>P</a:t>
            </a:r>
            <a:r>
              <a:rPr lang="en-GB" sz="4000" baseline="-25000" dirty="0" err="1">
                <a:solidFill>
                  <a:srgbClr val="C00000"/>
                </a:solidFill>
              </a:rPr>
              <a:t>total</a:t>
            </a:r>
            <a:r>
              <a:rPr lang="en-GB" sz="4000" dirty="0">
                <a:solidFill>
                  <a:srgbClr val="C00000"/>
                </a:solidFill>
              </a:rPr>
              <a:t>)</a:t>
            </a:r>
            <a:r>
              <a:rPr lang="en-GB" sz="4000" baseline="30000" dirty="0">
                <a:solidFill>
                  <a:srgbClr val="C00000"/>
                </a:solidFill>
              </a:rPr>
              <a:t>∆n</a:t>
            </a:r>
            <a:endParaRPr lang="en-GB" sz="4000" dirty="0">
              <a:solidFill>
                <a:srgbClr val="C00000"/>
              </a:solidFill>
            </a:endParaRPr>
          </a:p>
        </p:txBody>
      </p:sp>
    </p:spTree>
    <p:extLst>
      <p:ext uri="{BB962C8B-B14F-4D97-AF65-F5344CB8AC3E}">
        <p14:creationId xmlns:p14="http://schemas.microsoft.com/office/powerpoint/2010/main" val="2758694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1905000" y="457201"/>
            <a:ext cx="8077200" cy="2678113"/>
            <a:chOff x="288" y="528"/>
            <a:chExt cx="5088" cy="1687"/>
          </a:xfrm>
        </p:grpSpPr>
        <p:sp>
          <p:nvSpPr>
            <p:cNvPr id="3" name="Text Box 3"/>
            <p:cNvSpPr txBox="1">
              <a:spLocks noChangeArrowheads="1"/>
            </p:cNvSpPr>
            <p:nvPr/>
          </p:nvSpPr>
          <p:spPr bwMode="auto">
            <a:xfrm>
              <a:off x="288" y="528"/>
              <a:ext cx="5088" cy="1687"/>
            </a:xfrm>
            <a:prstGeom prst="rect">
              <a:avLst/>
            </a:prstGeom>
            <a:noFill/>
            <a:ln w="9525">
              <a:noFill/>
              <a:miter lim="800000"/>
              <a:headEnd/>
              <a:tailEnd/>
            </a:ln>
          </p:spPr>
          <p:txBody>
            <a:bodyPr>
              <a:spAutoFit/>
            </a:bodyPr>
            <a:lstStyle/>
            <a:p>
              <a:r>
                <a:rPr lang="en-US" sz="2800" dirty="0">
                  <a:solidFill>
                    <a:srgbClr val="C00000"/>
                  </a:solidFill>
                  <a:latin typeface="Arial" pitchFamily="34" charset="0"/>
                  <a:cs typeface="Arial" pitchFamily="34" charset="0"/>
                </a:rPr>
                <a:t>In the synthesis of ammonia from nitrogen and hydrogen,</a:t>
              </a:r>
            </a:p>
            <a:p>
              <a:r>
                <a:rPr lang="en-US" sz="2800" dirty="0">
                  <a:solidFill>
                    <a:srgbClr val="C00000"/>
                  </a:solidFill>
                  <a:latin typeface="Arial" pitchFamily="34" charset="0"/>
                  <a:cs typeface="Arial" pitchFamily="34" charset="0"/>
                </a:rPr>
                <a:t>		</a:t>
              </a:r>
            </a:p>
            <a:p>
              <a:endParaRPr lang="en-US" sz="2800" b="1" dirty="0">
                <a:solidFill>
                  <a:srgbClr val="C00000"/>
                </a:solidFill>
                <a:latin typeface="Arial" pitchFamily="34" charset="0"/>
                <a:cs typeface="Arial" pitchFamily="34" charset="0"/>
              </a:endParaRPr>
            </a:p>
            <a:p>
              <a:r>
                <a:rPr lang="en-US" sz="2800" i="1" dirty="0" err="1">
                  <a:solidFill>
                    <a:srgbClr val="C00000"/>
                  </a:solidFill>
                  <a:latin typeface="Arial" pitchFamily="34" charset="0"/>
                  <a:cs typeface="Arial" pitchFamily="34" charset="0"/>
                </a:rPr>
                <a:t>K</a:t>
              </a:r>
              <a:r>
                <a:rPr lang="en-US" sz="2800" i="1" baseline="-25000" dirty="0" err="1">
                  <a:solidFill>
                    <a:srgbClr val="C00000"/>
                  </a:solidFill>
                  <a:latin typeface="Arial" pitchFamily="34" charset="0"/>
                  <a:cs typeface="Arial" pitchFamily="34" charset="0"/>
                </a:rPr>
                <a:t>c</a:t>
              </a:r>
              <a:r>
                <a:rPr lang="en-US" sz="2800" dirty="0">
                  <a:solidFill>
                    <a:srgbClr val="C00000"/>
                  </a:solidFill>
                  <a:latin typeface="Arial" pitchFamily="34" charset="0"/>
                  <a:cs typeface="Arial" pitchFamily="34" charset="0"/>
                </a:rPr>
                <a:t> = 9.60 at 300 °C. Calculate </a:t>
              </a:r>
              <a:r>
                <a:rPr lang="en-US" sz="2800" i="1" dirty="0" err="1">
                  <a:solidFill>
                    <a:srgbClr val="C00000"/>
                  </a:solidFill>
                  <a:latin typeface="Arial" pitchFamily="34" charset="0"/>
                  <a:cs typeface="Arial" pitchFamily="34" charset="0"/>
                </a:rPr>
                <a:t>K</a:t>
              </a:r>
              <a:r>
                <a:rPr lang="en-US" sz="2800" i="1" baseline="-25000" dirty="0" err="1">
                  <a:solidFill>
                    <a:srgbClr val="C00000"/>
                  </a:solidFill>
                  <a:latin typeface="Arial" pitchFamily="34" charset="0"/>
                  <a:cs typeface="Arial" pitchFamily="34" charset="0"/>
                </a:rPr>
                <a:t>p</a:t>
              </a:r>
              <a:r>
                <a:rPr lang="en-US" sz="2800" i="1" dirty="0">
                  <a:solidFill>
                    <a:srgbClr val="C00000"/>
                  </a:solidFill>
                  <a:latin typeface="Arial" pitchFamily="34" charset="0"/>
                  <a:cs typeface="Arial" pitchFamily="34" charset="0"/>
                </a:rPr>
                <a:t> </a:t>
              </a:r>
              <a:r>
                <a:rPr lang="en-US" sz="2800" dirty="0">
                  <a:solidFill>
                    <a:srgbClr val="C00000"/>
                  </a:solidFill>
                  <a:latin typeface="Arial" pitchFamily="34" charset="0"/>
                  <a:cs typeface="Arial" pitchFamily="34" charset="0"/>
                </a:rPr>
                <a:t>for this reaction at this temperature.</a:t>
              </a:r>
            </a:p>
          </p:txBody>
        </p:sp>
        <p:pic>
          <p:nvPicPr>
            <p:cNvPr id="4" name="Picture 12" descr="15"/>
            <p:cNvPicPr>
              <a:picLocks noChangeAspect="1" noChangeArrowheads="1"/>
            </p:cNvPicPr>
            <p:nvPr/>
          </p:nvPicPr>
          <p:blipFill>
            <a:blip r:embed="rId2" cstate="print"/>
            <a:srcRect/>
            <a:stretch>
              <a:fillRect/>
            </a:stretch>
          </p:blipFill>
          <p:spPr bwMode="auto">
            <a:xfrm>
              <a:off x="1368" y="1056"/>
              <a:ext cx="3288" cy="358"/>
            </a:xfrm>
            <a:prstGeom prst="rect">
              <a:avLst/>
            </a:prstGeom>
            <a:noFill/>
          </p:spPr>
        </p:pic>
      </p:grpSp>
      <p:pic>
        <p:nvPicPr>
          <p:cNvPr id="5" name="Picture 13" descr="15"/>
          <p:cNvPicPr>
            <a:picLocks noChangeAspect="1" noChangeArrowheads="1"/>
          </p:cNvPicPr>
          <p:nvPr/>
        </p:nvPicPr>
        <p:blipFill>
          <a:blip r:embed="rId3" cstate="print"/>
          <a:srcRect/>
          <a:stretch>
            <a:fillRect/>
          </a:stretch>
        </p:blipFill>
        <p:spPr bwMode="auto">
          <a:xfrm>
            <a:off x="1752601" y="4343400"/>
            <a:ext cx="8783907" cy="838200"/>
          </a:xfrm>
          <a:prstGeom prst="rect">
            <a:avLst/>
          </a:prstGeom>
          <a:noFill/>
        </p:spPr>
      </p:pic>
    </p:spTree>
    <p:extLst>
      <p:ext uri="{BB962C8B-B14F-4D97-AF65-F5344CB8AC3E}">
        <p14:creationId xmlns:p14="http://schemas.microsoft.com/office/powerpoint/2010/main" val="12700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228600"/>
            <a:ext cx="9144000" cy="1143000"/>
          </a:xfrm>
          <a:prstGeom prst="rect">
            <a:avLst/>
          </a:prstGeom>
        </p:spPr>
        <p:txBody>
          <a:bodyPr/>
          <a:lstStyle/>
          <a:p>
            <a:pPr algn="ctr">
              <a:spcBef>
                <a:spcPct val="0"/>
              </a:spcBef>
              <a:defRPr/>
            </a:pPr>
            <a:r>
              <a:rPr lang="en-US" sz="4400" dirty="0">
                <a:solidFill>
                  <a:srgbClr val="C00000"/>
                </a:solidFill>
              </a:rPr>
              <a:t>Equilibrium Can Be Reached from Either Direction</a:t>
            </a:r>
          </a:p>
        </p:txBody>
      </p:sp>
      <p:pic>
        <p:nvPicPr>
          <p:cNvPr id="3" name="Picture 11" descr="15_T01"/>
          <p:cNvPicPr>
            <a:picLocks noChangeAspect="1" noChangeArrowheads="1"/>
          </p:cNvPicPr>
          <p:nvPr/>
        </p:nvPicPr>
        <p:blipFill>
          <a:blip r:embed="rId2" cstate="print"/>
          <a:srcRect b="15211"/>
          <a:stretch>
            <a:fillRect/>
          </a:stretch>
        </p:blipFill>
        <p:spPr>
          <a:xfrm>
            <a:off x="1866900" y="2393950"/>
            <a:ext cx="8458200" cy="1492250"/>
          </a:xfrm>
          <a:prstGeom prst="rect">
            <a:avLst/>
          </a:prstGeom>
        </p:spPr>
      </p:pic>
      <p:sp>
        <p:nvSpPr>
          <p:cNvPr id="4" name="Rectangle 4"/>
          <p:cNvSpPr txBox="1">
            <a:spLocks noChangeArrowheads="1"/>
          </p:cNvSpPr>
          <p:nvPr/>
        </p:nvSpPr>
        <p:spPr>
          <a:xfrm>
            <a:off x="1638300" y="4343400"/>
            <a:ext cx="8915400" cy="1447800"/>
          </a:xfrm>
          <a:prstGeom prst="rect">
            <a:avLst/>
          </a:prstGeom>
        </p:spPr>
        <p:txBody>
          <a:bodyPr/>
          <a:lstStyle/>
          <a:p>
            <a:pPr marL="342900" indent="-342900">
              <a:spcBef>
                <a:spcPct val="20000"/>
              </a:spcBef>
              <a:defRPr/>
            </a:pPr>
            <a:r>
              <a:rPr lang="en-US" sz="2800" dirty="0">
                <a:solidFill>
                  <a:prstClr val="black"/>
                </a:solidFill>
              </a:rPr>
              <a:t>	As you can see, the ratio of [NO</a:t>
            </a:r>
            <a:r>
              <a:rPr lang="en-US" sz="2800" baseline="-25000" dirty="0">
                <a:solidFill>
                  <a:prstClr val="black"/>
                </a:solidFill>
              </a:rPr>
              <a:t>2</a:t>
            </a:r>
            <a:r>
              <a:rPr lang="en-US" sz="2800" dirty="0">
                <a:solidFill>
                  <a:prstClr val="black"/>
                </a:solidFill>
              </a:rPr>
              <a:t>]</a:t>
            </a:r>
            <a:r>
              <a:rPr lang="en-US" sz="2800" baseline="30000" dirty="0">
                <a:solidFill>
                  <a:prstClr val="black"/>
                </a:solidFill>
              </a:rPr>
              <a:t>2</a:t>
            </a:r>
            <a:r>
              <a:rPr lang="en-US" sz="2800" dirty="0">
                <a:solidFill>
                  <a:prstClr val="black"/>
                </a:solidFill>
              </a:rPr>
              <a:t> to [N</a:t>
            </a:r>
            <a:r>
              <a:rPr lang="en-US" sz="2800" baseline="-25000" dirty="0">
                <a:solidFill>
                  <a:prstClr val="black"/>
                </a:solidFill>
              </a:rPr>
              <a:t>2</a:t>
            </a:r>
            <a:r>
              <a:rPr lang="en-US" sz="2800" dirty="0">
                <a:solidFill>
                  <a:prstClr val="black"/>
                </a:solidFill>
              </a:rPr>
              <a:t>O</a:t>
            </a:r>
            <a:r>
              <a:rPr lang="en-US" sz="2800" baseline="-25000" dirty="0">
                <a:solidFill>
                  <a:prstClr val="black"/>
                </a:solidFill>
              </a:rPr>
              <a:t>4</a:t>
            </a:r>
            <a:r>
              <a:rPr lang="en-US" sz="2800" dirty="0">
                <a:solidFill>
                  <a:prstClr val="black"/>
                </a:solidFill>
              </a:rPr>
              <a:t>] remains constant at this temperature no matter what the initial concentrations of NO</a:t>
            </a:r>
            <a:r>
              <a:rPr lang="en-US" sz="2800" baseline="-25000" dirty="0">
                <a:solidFill>
                  <a:prstClr val="black"/>
                </a:solidFill>
              </a:rPr>
              <a:t>2</a:t>
            </a:r>
            <a:r>
              <a:rPr lang="en-US" sz="2800" dirty="0">
                <a:solidFill>
                  <a:prstClr val="black"/>
                </a:solidFill>
              </a:rPr>
              <a:t> and N</a:t>
            </a:r>
            <a:r>
              <a:rPr lang="en-US" sz="2800" baseline="-25000" dirty="0">
                <a:solidFill>
                  <a:prstClr val="black"/>
                </a:solidFill>
              </a:rPr>
              <a:t>2</a:t>
            </a:r>
            <a:r>
              <a:rPr lang="en-US" sz="2800" dirty="0">
                <a:solidFill>
                  <a:prstClr val="black"/>
                </a:solidFill>
              </a:rPr>
              <a:t>O</a:t>
            </a:r>
            <a:r>
              <a:rPr lang="en-US" sz="2800" baseline="-25000" dirty="0">
                <a:solidFill>
                  <a:prstClr val="black"/>
                </a:solidFill>
              </a:rPr>
              <a:t>4</a:t>
            </a:r>
            <a:r>
              <a:rPr lang="en-US" sz="2800" dirty="0">
                <a:solidFill>
                  <a:prstClr val="black"/>
                </a:solidFill>
              </a:rPr>
              <a:t> are.</a:t>
            </a:r>
          </a:p>
        </p:txBody>
      </p:sp>
    </p:spTree>
    <p:extLst>
      <p:ext uri="{BB962C8B-B14F-4D97-AF65-F5344CB8AC3E}">
        <p14:creationId xmlns:p14="http://schemas.microsoft.com/office/powerpoint/2010/main" val="1180086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228600"/>
            <a:ext cx="9144000" cy="1143000"/>
          </a:xfrm>
          <a:prstGeom prst="rect">
            <a:avLst/>
          </a:prstGeom>
        </p:spPr>
        <p:txBody>
          <a:bodyPr/>
          <a:lstStyle/>
          <a:p>
            <a:pPr algn="ctr">
              <a:spcBef>
                <a:spcPct val="0"/>
              </a:spcBef>
              <a:defRPr/>
            </a:pPr>
            <a:r>
              <a:rPr lang="en-US" sz="4400" dirty="0">
                <a:solidFill>
                  <a:srgbClr val="C00000"/>
                </a:solidFill>
              </a:rPr>
              <a:t>Equilibrium Can Be Reached from Either Direction</a:t>
            </a:r>
          </a:p>
        </p:txBody>
      </p:sp>
      <p:pic>
        <p:nvPicPr>
          <p:cNvPr id="7" name="Picture 9" descr="15_03"/>
          <p:cNvPicPr>
            <a:picLocks noChangeAspect="1" noChangeArrowheads="1"/>
          </p:cNvPicPr>
          <p:nvPr/>
        </p:nvPicPr>
        <p:blipFill>
          <a:blip r:embed="rId2" cstate="print"/>
          <a:srcRect b="19231"/>
          <a:stretch>
            <a:fillRect/>
          </a:stretch>
        </p:blipFill>
        <p:spPr>
          <a:xfrm>
            <a:off x="2243138" y="1752601"/>
            <a:ext cx="7696200" cy="2268537"/>
          </a:xfrm>
          <a:prstGeom prst="rect">
            <a:avLst/>
          </a:prstGeom>
        </p:spPr>
      </p:pic>
      <p:sp>
        <p:nvSpPr>
          <p:cNvPr id="8" name="Rectangle 4"/>
          <p:cNvSpPr txBox="1">
            <a:spLocks noChangeArrowheads="1"/>
          </p:cNvSpPr>
          <p:nvPr/>
        </p:nvSpPr>
        <p:spPr>
          <a:xfrm>
            <a:off x="2209800" y="4114800"/>
            <a:ext cx="7772400" cy="1981200"/>
          </a:xfrm>
          <a:prstGeom prst="rect">
            <a:avLst/>
          </a:prstGeom>
        </p:spPr>
        <p:txBody>
          <a:bodyPr/>
          <a:lstStyle/>
          <a:p>
            <a:pPr marL="342900" indent="-342900">
              <a:spcBef>
                <a:spcPct val="20000"/>
              </a:spcBef>
              <a:defRPr/>
            </a:pPr>
            <a:r>
              <a:rPr lang="en-US" sz="2800">
                <a:solidFill>
                  <a:prstClr val="black"/>
                </a:solidFill>
              </a:rPr>
              <a:t>	It doesn’t matter whether we start with N</a:t>
            </a:r>
            <a:r>
              <a:rPr lang="en-US" sz="2800" baseline="-25000">
                <a:solidFill>
                  <a:prstClr val="black"/>
                </a:solidFill>
              </a:rPr>
              <a:t>2</a:t>
            </a:r>
            <a:r>
              <a:rPr lang="en-US" sz="2800">
                <a:solidFill>
                  <a:prstClr val="black"/>
                </a:solidFill>
              </a:rPr>
              <a:t> and H</a:t>
            </a:r>
            <a:r>
              <a:rPr lang="en-US" sz="2800" baseline="-25000">
                <a:solidFill>
                  <a:prstClr val="black"/>
                </a:solidFill>
              </a:rPr>
              <a:t>2</a:t>
            </a:r>
            <a:r>
              <a:rPr lang="en-US" sz="2800">
                <a:solidFill>
                  <a:prstClr val="black"/>
                </a:solidFill>
              </a:rPr>
              <a:t> or whether we start with NH</a:t>
            </a:r>
            <a:r>
              <a:rPr lang="en-US" sz="2800" baseline="-25000">
                <a:solidFill>
                  <a:prstClr val="black"/>
                </a:solidFill>
              </a:rPr>
              <a:t>3</a:t>
            </a:r>
            <a:r>
              <a:rPr lang="en-US" sz="2800">
                <a:solidFill>
                  <a:prstClr val="black"/>
                </a:solidFill>
              </a:rPr>
              <a:t>:  we will have the same proportions of all three substances at equilibrium.</a:t>
            </a:r>
            <a:endParaRPr lang="en-US" sz="2800" dirty="0">
              <a:solidFill>
                <a:prstClr val="black"/>
              </a:solidFill>
            </a:endParaRPr>
          </a:p>
        </p:txBody>
      </p:sp>
    </p:spTree>
    <p:extLst>
      <p:ext uri="{BB962C8B-B14F-4D97-AF65-F5344CB8AC3E}">
        <p14:creationId xmlns:p14="http://schemas.microsoft.com/office/powerpoint/2010/main" val="2701303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304800"/>
            <a:ext cx="9144000" cy="1143000"/>
          </a:xfrm>
          <a:prstGeom prst="rect">
            <a:avLst/>
          </a:prstGeom>
        </p:spPr>
        <p:txBody>
          <a:bodyPr/>
          <a:lstStyle/>
          <a:p>
            <a:pPr algn="ctr">
              <a:spcBef>
                <a:spcPct val="0"/>
              </a:spcBef>
              <a:defRPr/>
            </a:pPr>
            <a:r>
              <a:rPr lang="en-US" sz="4400">
                <a:solidFill>
                  <a:srgbClr val="C00000"/>
                </a:solidFill>
              </a:rPr>
              <a:t>What Does the Value of </a:t>
            </a:r>
            <a:r>
              <a:rPr lang="en-US" sz="4400" i="1">
                <a:solidFill>
                  <a:srgbClr val="C00000"/>
                </a:solidFill>
              </a:rPr>
              <a:t>K</a:t>
            </a:r>
            <a:r>
              <a:rPr lang="en-US" sz="4400">
                <a:solidFill>
                  <a:srgbClr val="C00000"/>
                </a:solidFill>
              </a:rPr>
              <a:t> Mean?</a:t>
            </a:r>
            <a:endParaRPr lang="en-US" sz="4400" dirty="0">
              <a:solidFill>
                <a:srgbClr val="C00000"/>
              </a:solidFill>
            </a:endParaRPr>
          </a:p>
        </p:txBody>
      </p:sp>
      <p:pic>
        <p:nvPicPr>
          <p:cNvPr id="3" name="Picture 7" descr="15_07"/>
          <p:cNvPicPr>
            <a:picLocks noChangeAspect="1" noChangeArrowheads="1"/>
          </p:cNvPicPr>
          <p:nvPr/>
        </p:nvPicPr>
        <p:blipFill>
          <a:blip r:embed="rId2" cstate="print"/>
          <a:srcRect b="49254"/>
          <a:stretch>
            <a:fillRect/>
          </a:stretch>
        </p:blipFill>
        <p:spPr>
          <a:xfrm>
            <a:off x="2214563" y="1828800"/>
            <a:ext cx="3744912" cy="2590800"/>
          </a:xfrm>
          <a:prstGeom prst="rect">
            <a:avLst/>
          </a:prstGeom>
        </p:spPr>
      </p:pic>
      <p:sp>
        <p:nvSpPr>
          <p:cNvPr id="4" name="Rectangle 3"/>
          <p:cNvSpPr txBox="1">
            <a:spLocks noChangeArrowheads="1"/>
          </p:cNvSpPr>
          <p:nvPr/>
        </p:nvSpPr>
        <p:spPr>
          <a:xfrm>
            <a:off x="6096000" y="1752600"/>
            <a:ext cx="4267200" cy="1905000"/>
          </a:xfrm>
          <a:prstGeom prst="rect">
            <a:avLst/>
          </a:prstGeom>
        </p:spPr>
        <p:txBody>
          <a:bodyPr/>
          <a:lstStyle/>
          <a:p>
            <a:pPr marL="342900" indent="-342900">
              <a:spcBef>
                <a:spcPct val="20000"/>
              </a:spcBef>
              <a:buFont typeface="Arial" pitchFamily="34" charset="0"/>
              <a:buChar char="•"/>
              <a:defRPr/>
            </a:pPr>
            <a:r>
              <a:rPr lang="en-US" sz="2800" dirty="0">
                <a:solidFill>
                  <a:prstClr val="black"/>
                </a:solidFill>
              </a:rPr>
              <a:t>If </a:t>
            </a:r>
            <a:r>
              <a:rPr lang="en-US" sz="2800" i="1" dirty="0">
                <a:solidFill>
                  <a:prstClr val="black"/>
                </a:solidFill>
              </a:rPr>
              <a:t>K</a:t>
            </a:r>
            <a:r>
              <a:rPr lang="en-US" sz="2800" dirty="0">
                <a:solidFill>
                  <a:prstClr val="black"/>
                </a:solidFill>
              </a:rPr>
              <a:t>&gt;&gt;1, the reaction is </a:t>
            </a:r>
            <a:r>
              <a:rPr lang="en-US" sz="2800" i="1" dirty="0">
                <a:solidFill>
                  <a:prstClr val="black"/>
                </a:solidFill>
              </a:rPr>
              <a:t>product-favored</a:t>
            </a:r>
            <a:r>
              <a:rPr lang="en-US" sz="2800" dirty="0">
                <a:solidFill>
                  <a:prstClr val="black"/>
                </a:solidFill>
              </a:rPr>
              <a:t>; product predominates at equilibrium.</a:t>
            </a:r>
          </a:p>
        </p:txBody>
      </p:sp>
    </p:spTree>
    <p:extLst>
      <p:ext uri="{BB962C8B-B14F-4D97-AF65-F5344CB8AC3E}">
        <p14:creationId xmlns:p14="http://schemas.microsoft.com/office/powerpoint/2010/main" val="108075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304800"/>
            <a:ext cx="9144000" cy="1143000"/>
          </a:xfrm>
          <a:prstGeom prst="rect">
            <a:avLst/>
          </a:prstGeom>
        </p:spPr>
        <p:txBody>
          <a:bodyPr/>
          <a:lstStyle/>
          <a:p>
            <a:pPr algn="ctr">
              <a:spcBef>
                <a:spcPct val="0"/>
              </a:spcBef>
              <a:defRPr/>
            </a:pPr>
            <a:r>
              <a:rPr lang="en-US" sz="4400">
                <a:solidFill>
                  <a:srgbClr val="C00000"/>
                </a:solidFill>
              </a:rPr>
              <a:t>What Does the Value of </a:t>
            </a:r>
            <a:r>
              <a:rPr lang="en-US" sz="4400" i="1">
                <a:solidFill>
                  <a:srgbClr val="C00000"/>
                </a:solidFill>
              </a:rPr>
              <a:t>K</a:t>
            </a:r>
            <a:r>
              <a:rPr lang="en-US" sz="4400">
                <a:solidFill>
                  <a:srgbClr val="C00000"/>
                </a:solidFill>
              </a:rPr>
              <a:t> Mean?</a:t>
            </a:r>
            <a:endParaRPr lang="en-US" sz="4400" dirty="0">
              <a:solidFill>
                <a:srgbClr val="C00000"/>
              </a:solidFill>
            </a:endParaRPr>
          </a:p>
        </p:txBody>
      </p:sp>
      <p:sp>
        <p:nvSpPr>
          <p:cNvPr id="4" name="Rectangle 3"/>
          <p:cNvSpPr txBox="1">
            <a:spLocks noChangeArrowheads="1"/>
          </p:cNvSpPr>
          <p:nvPr/>
        </p:nvSpPr>
        <p:spPr>
          <a:xfrm>
            <a:off x="6096000" y="1752600"/>
            <a:ext cx="4267200" cy="1905000"/>
          </a:xfrm>
          <a:prstGeom prst="rect">
            <a:avLst/>
          </a:prstGeom>
        </p:spPr>
        <p:txBody>
          <a:bodyPr/>
          <a:lstStyle/>
          <a:p>
            <a:pPr marL="342900" indent="-342900">
              <a:spcBef>
                <a:spcPct val="20000"/>
              </a:spcBef>
              <a:buFont typeface="Arial" pitchFamily="34" charset="0"/>
              <a:buChar char="•"/>
              <a:defRPr/>
            </a:pPr>
            <a:r>
              <a:rPr lang="en-US" sz="2800" dirty="0">
                <a:solidFill>
                  <a:prstClr val="black"/>
                </a:solidFill>
              </a:rPr>
              <a:t>If </a:t>
            </a:r>
            <a:r>
              <a:rPr lang="en-US" sz="2800" i="1" dirty="0">
                <a:solidFill>
                  <a:prstClr val="black"/>
                </a:solidFill>
              </a:rPr>
              <a:t>K</a:t>
            </a:r>
            <a:r>
              <a:rPr lang="en-US" sz="2800" dirty="0">
                <a:solidFill>
                  <a:prstClr val="black"/>
                </a:solidFill>
              </a:rPr>
              <a:t>&gt;&gt;1, the reaction is </a:t>
            </a:r>
            <a:r>
              <a:rPr lang="en-US" sz="2800" i="1" dirty="0">
                <a:solidFill>
                  <a:prstClr val="black"/>
                </a:solidFill>
              </a:rPr>
              <a:t>product-favored</a:t>
            </a:r>
            <a:r>
              <a:rPr lang="en-US" sz="2800" dirty="0">
                <a:solidFill>
                  <a:prstClr val="black"/>
                </a:solidFill>
              </a:rPr>
              <a:t>; product predominates at equilibrium.</a:t>
            </a:r>
          </a:p>
        </p:txBody>
      </p:sp>
      <p:pic>
        <p:nvPicPr>
          <p:cNvPr id="6" name="Picture 5" descr="15_07"/>
          <p:cNvPicPr>
            <a:picLocks noChangeAspect="1" noChangeArrowheads="1"/>
          </p:cNvPicPr>
          <p:nvPr/>
        </p:nvPicPr>
        <p:blipFill>
          <a:blip r:embed="rId2" cstate="print"/>
          <a:srcRect b="4477"/>
          <a:stretch>
            <a:fillRect/>
          </a:stretch>
        </p:blipFill>
        <p:spPr>
          <a:xfrm>
            <a:off x="2214563" y="1447800"/>
            <a:ext cx="3744912" cy="4876800"/>
          </a:xfrm>
          <a:prstGeom prst="rect">
            <a:avLst/>
          </a:prstGeom>
        </p:spPr>
      </p:pic>
      <p:sp>
        <p:nvSpPr>
          <p:cNvPr id="7" name="Rectangle 4"/>
          <p:cNvSpPr>
            <a:spLocks noChangeArrowheads="1"/>
          </p:cNvSpPr>
          <p:nvPr/>
        </p:nvSpPr>
        <p:spPr bwMode="auto">
          <a:xfrm>
            <a:off x="6096000" y="4114800"/>
            <a:ext cx="4343400" cy="1905000"/>
          </a:xfrm>
          <a:prstGeom prst="rect">
            <a:avLst/>
          </a:prstGeom>
          <a:noFill/>
          <a:ln w="9525">
            <a:noFill/>
            <a:miter lim="800000"/>
            <a:headEnd/>
            <a:tailEnd/>
          </a:ln>
        </p:spPr>
        <p:txBody>
          <a:bodyPr/>
          <a:lstStyle/>
          <a:p>
            <a:pPr marL="342900" indent="-342900">
              <a:spcBef>
                <a:spcPct val="20000"/>
              </a:spcBef>
              <a:buFontTx/>
              <a:buChar char="•"/>
            </a:pPr>
            <a:r>
              <a:rPr lang="en-US" sz="2800" dirty="0">
                <a:solidFill>
                  <a:prstClr val="black"/>
                </a:solidFill>
              </a:rPr>
              <a:t>If </a:t>
            </a:r>
            <a:r>
              <a:rPr lang="en-US" sz="2800" i="1" dirty="0">
                <a:solidFill>
                  <a:prstClr val="black"/>
                </a:solidFill>
              </a:rPr>
              <a:t>K</a:t>
            </a:r>
            <a:r>
              <a:rPr lang="en-US" sz="2800" dirty="0">
                <a:solidFill>
                  <a:prstClr val="black"/>
                </a:solidFill>
              </a:rPr>
              <a:t>&lt;&lt;1, the reaction is </a:t>
            </a:r>
            <a:r>
              <a:rPr lang="en-US" sz="2800" i="1" dirty="0">
                <a:solidFill>
                  <a:prstClr val="black"/>
                </a:solidFill>
              </a:rPr>
              <a:t>reactant-favored</a:t>
            </a:r>
            <a:r>
              <a:rPr lang="en-US" sz="2800" dirty="0">
                <a:solidFill>
                  <a:prstClr val="black"/>
                </a:solidFill>
              </a:rPr>
              <a:t>; reactant predominates at equilibrium.</a:t>
            </a:r>
          </a:p>
        </p:txBody>
      </p:sp>
    </p:spTree>
    <p:extLst>
      <p:ext uri="{BB962C8B-B14F-4D97-AF65-F5344CB8AC3E}">
        <p14:creationId xmlns:p14="http://schemas.microsoft.com/office/powerpoint/2010/main" val="595130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Manipulating Equilibrium Constants</a:t>
            </a:r>
          </a:p>
        </p:txBody>
      </p:sp>
      <p:sp>
        <p:nvSpPr>
          <p:cNvPr id="3" name="Rectangle 3"/>
          <p:cNvSpPr txBox="1">
            <a:spLocks noChangeArrowheads="1"/>
          </p:cNvSpPr>
          <p:nvPr/>
        </p:nvSpPr>
        <p:spPr>
          <a:xfrm>
            <a:off x="2209800" y="1524000"/>
            <a:ext cx="7772400" cy="2133600"/>
          </a:xfrm>
          <a:prstGeom prst="rect">
            <a:avLst/>
          </a:prstGeom>
        </p:spPr>
        <p:txBody>
          <a:bodyPr/>
          <a:lstStyle/>
          <a:p>
            <a:pPr marL="342900" indent="-342900">
              <a:spcBef>
                <a:spcPct val="20000"/>
              </a:spcBef>
              <a:defRPr/>
            </a:pPr>
            <a:r>
              <a:rPr lang="en-US" sz="3200" dirty="0">
                <a:solidFill>
                  <a:prstClr val="black"/>
                </a:solidFill>
              </a:rPr>
              <a:t>	The equilibrium constant of a reaction in the reverse reaction is the reciprocal of the equilibrium constant of the forward reaction.</a:t>
            </a:r>
          </a:p>
        </p:txBody>
      </p:sp>
      <p:grpSp>
        <p:nvGrpSpPr>
          <p:cNvPr id="4" name="Group 63"/>
          <p:cNvGrpSpPr>
            <a:grpSpLocks/>
          </p:cNvGrpSpPr>
          <p:nvPr/>
        </p:nvGrpSpPr>
        <p:grpSpPr bwMode="auto">
          <a:xfrm>
            <a:off x="1876425" y="3673477"/>
            <a:ext cx="8845550" cy="954088"/>
            <a:chOff x="222" y="2314"/>
            <a:chExt cx="5572" cy="601"/>
          </a:xfrm>
        </p:grpSpPr>
        <p:grpSp>
          <p:nvGrpSpPr>
            <p:cNvPr id="5" name="Group 15"/>
            <p:cNvGrpSpPr>
              <a:grpSpLocks/>
            </p:cNvGrpSpPr>
            <p:nvPr/>
          </p:nvGrpSpPr>
          <p:grpSpPr bwMode="auto">
            <a:xfrm>
              <a:off x="2836" y="2314"/>
              <a:ext cx="2958" cy="601"/>
              <a:chOff x="2937" y="2160"/>
              <a:chExt cx="2958" cy="601"/>
            </a:xfrm>
          </p:grpSpPr>
          <p:sp>
            <p:nvSpPr>
              <p:cNvPr id="10" name="Rectangle 11"/>
              <p:cNvSpPr>
                <a:spLocks noChangeArrowheads="1"/>
              </p:cNvSpPr>
              <p:nvPr/>
            </p:nvSpPr>
            <p:spPr bwMode="auto">
              <a:xfrm>
                <a:off x="2937" y="2275"/>
                <a:ext cx="2958" cy="330"/>
              </a:xfrm>
              <a:prstGeom prst="rect">
                <a:avLst/>
              </a:prstGeom>
              <a:noFill/>
              <a:ln w="9525">
                <a:noFill/>
                <a:miter lim="800000"/>
                <a:headEnd/>
                <a:tailEnd/>
              </a:ln>
            </p:spPr>
            <p:txBody>
              <a:bodyPr wrap="none">
                <a:spAutoFit/>
              </a:bodyPr>
              <a:lstStyle/>
              <a:p>
                <a:r>
                  <a:rPr lang="en-US" sz="2800" i="1">
                    <a:solidFill>
                      <a:prstClr val="black"/>
                    </a:solidFill>
                  </a:rPr>
                  <a:t>K</a:t>
                </a:r>
                <a:r>
                  <a:rPr lang="en-US" sz="2800" baseline="-25000">
                    <a:solidFill>
                      <a:prstClr val="black"/>
                    </a:solidFill>
                  </a:rPr>
                  <a:t>c</a:t>
                </a:r>
                <a:r>
                  <a:rPr lang="en-US" sz="2800">
                    <a:solidFill>
                      <a:prstClr val="black"/>
                    </a:solidFill>
                  </a:rPr>
                  <a:t> = 		  = 0.212 at 100 </a:t>
                </a:r>
                <a:r>
                  <a:rPr lang="en-US" sz="2800">
                    <a:solidFill>
                      <a:prstClr val="black"/>
                    </a:solidFill>
                    <a:sym typeface="Symbol" pitchFamily="1" charset="2"/>
                  </a:rPr>
                  <a:t>C</a:t>
                </a:r>
                <a:endParaRPr lang="en-US" sz="2800">
                  <a:solidFill>
                    <a:prstClr val="black"/>
                  </a:solidFill>
                </a:endParaRPr>
              </a:p>
            </p:txBody>
          </p:sp>
          <p:grpSp>
            <p:nvGrpSpPr>
              <p:cNvPr id="6" name="Group 14"/>
              <p:cNvGrpSpPr>
                <a:grpSpLocks/>
              </p:cNvGrpSpPr>
              <p:nvPr/>
            </p:nvGrpSpPr>
            <p:grpSpPr bwMode="auto">
              <a:xfrm>
                <a:off x="3417" y="2160"/>
                <a:ext cx="768" cy="601"/>
                <a:chOff x="3331" y="3533"/>
                <a:chExt cx="768" cy="601"/>
              </a:xfrm>
            </p:grpSpPr>
            <p:sp>
              <p:nvSpPr>
                <p:cNvPr id="12" name="Rectangle 12"/>
                <p:cNvSpPr>
                  <a:spLocks noChangeArrowheads="1"/>
                </p:cNvSpPr>
                <p:nvPr/>
              </p:nvSpPr>
              <p:spPr bwMode="auto">
                <a:xfrm>
                  <a:off x="3382" y="3533"/>
                  <a:ext cx="705" cy="601"/>
                </a:xfrm>
                <a:prstGeom prst="rect">
                  <a:avLst/>
                </a:prstGeom>
                <a:noFill/>
                <a:ln w="9525">
                  <a:noFill/>
                  <a:miter lim="800000"/>
                  <a:headEnd/>
                  <a:tailEnd/>
                </a:ln>
              </p:spPr>
              <p:txBody>
                <a:bodyPr wrap="none">
                  <a:spAutoFit/>
                </a:bodyPr>
                <a:lstStyle/>
                <a:p>
                  <a:pPr algn="ctr"/>
                  <a:r>
                    <a:rPr lang="en-US" sz="2800">
                      <a:solidFill>
                        <a:prstClr val="black"/>
                      </a:solidFill>
                    </a:rPr>
                    <a:t>[NO</a:t>
                  </a:r>
                  <a:r>
                    <a:rPr lang="en-US" sz="2800" baseline="-25000">
                      <a:solidFill>
                        <a:prstClr val="black"/>
                      </a:solidFill>
                    </a:rPr>
                    <a:t>2</a:t>
                  </a:r>
                  <a:r>
                    <a:rPr lang="en-US" sz="2800">
                      <a:solidFill>
                        <a:prstClr val="black"/>
                      </a:solidFill>
                    </a:rPr>
                    <a:t>]</a:t>
                  </a:r>
                  <a:r>
                    <a:rPr lang="en-US" sz="2800" baseline="30000">
                      <a:solidFill>
                        <a:prstClr val="black"/>
                      </a:solidFill>
                    </a:rPr>
                    <a:t>2</a:t>
                  </a:r>
                  <a:endParaRPr lang="en-US" sz="2800">
                    <a:solidFill>
                      <a:prstClr val="black"/>
                    </a:solidFill>
                  </a:endParaRPr>
                </a:p>
                <a:p>
                  <a:pPr algn="ctr"/>
                  <a:r>
                    <a:rPr lang="en-US" sz="2800">
                      <a:solidFill>
                        <a:prstClr val="black"/>
                      </a:solidFill>
                    </a:rPr>
                    <a:t>[N</a:t>
                  </a:r>
                  <a:r>
                    <a:rPr lang="en-US" sz="2800" baseline="-25000">
                      <a:solidFill>
                        <a:prstClr val="black"/>
                      </a:solidFill>
                    </a:rPr>
                    <a:t>2</a:t>
                  </a:r>
                  <a:r>
                    <a:rPr lang="en-US" sz="2800">
                      <a:solidFill>
                        <a:prstClr val="black"/>
                      </a:solidFill>
                    </a:rPr>
                    <a:t>O</a:t>
                  </a:r>
                  <a:r>
                    <a:rPr lang="en-US" sz="2800" baseline="-25000">
                      <a:solidFill>
                        <a:prstClr val="black"/>
                      </a:solidFill>
                    </a:rPr>
                    <a:t>4</a:t>
                  </a:r>
                  <a:r>
                    <a:rPr lang="en-US" sz="2800">
                      <a:solidFill>
                        <a:prstClr val="black"/>
                      </a:solidFill>
                    </a:rPr>
                    <a:t>]</a:t>
                  </a:r>
                </a:p>
              </p:txBody>
            </p:sp>
            <p:sp>
              <p:nvSpPr>
                <p:cNvPr id="13" name="Line 13"/>
                <p:cNvSpPr>
                  <a:spLocks noChangeShapeType="1"/>
                </p:cNvSpPr>
                <p:nvPr/>
              </p:nvSpPr>
              <p:spPr bwMode="auto">
                <a:xfrm>
                  <a:off x="3331" y="3852"/>
                  <a:ext cx="768" cy="0"/>
                </a:xfrm>
                <a:prstGeom prst="line">
                  <a:avLst/>
                </a:prstGeom>
                <a:noFill/>
                <a:ln w="19050">
                  <a:solidFill>
                    <a:schemeClr val="tx1"/>
                  </a:solidFill>
                  <a:round/>
                  <a:headEnd/>
                  <a:tailEnd/>
                </a:ln>
              </p:spPr>
              <p:txBody>
                <a:bodyPr wrap="none" anchor="ctr"/>
                <a:lstStyle/>
                <a:p>
                  <a:endParaRPr lang="en-US" sz="2800">
                    <a:ln>
                      <a:solidFill>
                        <a:sysClr val="windowText" lastClr="000000"/>
                      </a:solidFill>
                    </a:ln>
                    <a:solidFill>
                      <a:prstClr val="black"/>
                    </a:solidFill>
                  </a:endParaRPr>
                </a:p>
              </p:txBody>
            </p:sp>
          </p:grpSp>
        </p:grpSp>
        <p:grpSp>
          <p:nvGrpSpPr>
            <p:cNvPr id="8" name="Group 53"/>
            <p:cNvGrpSpPr>
              <a:grpSpLocks/>
            </p:cNvGrpSpPr>
            <p:nvPr/>
          </p:nvGrpSpPr>
          <p:grpSpPr bwMode="auto">
            <a:xfrm>
              <a:off x="222" y="2409"/>
              <a:ext cx="2526" cy="369"/>
              <a:chOff x="318" y="2448"/>
              <a:chExt cx="2526" cy="369"/>
            </a:xfrm>
          </p:grpSpPr>
          <p:sp>
            <p:nvSpPr>
              <p:cNvPr id="7" name="Rectangle 50"/>
              <p:cNvSpPr>
                <a:spLocks noChangeArrowheads="1"/>
              </p:cNvSpPr>
              <p:nvPr/>
            </p:nvSpPr>
            <p:spPr bwMode="auto">
              <a:xfrm>
                <a:off x="318" y="2487"/>
                <a:ext cx="786" cy="330"/>
              </a:xfrm>
              <a:prstGeom prst="rect">
                <a:avLst/>
              </a:prstGeom>
              <a:noFill/>
              <a:ln w="9525">
                <a:noFill/>
                <a:miter lim="800000"/>
                <a:headEnd/>
                <a:tailEnd/>
              </a:ln>
            </p:spPr>
            <p:txBody>
              <a:bodyPr wrap="none">
                <a:spAutoFit/>
              </a:bodyPr>
              <a:lstStyle/>
              <a:p>
                <a:r>
                  <a:rPr lang="en-US" sz="2800" dirty="0">
                    <a:solidFill>
                      <a:prstClr val="black"/>
                    </a:solidFill>
                  </a:rPr>
                  <a:t>N</a:t>
                </a:r>
                <a:r>
                  <a:rPr lang="en-US" sz="2800" baseline="-25000" dirty="0">
                    <a:solidFill>
                      <a:prstClr val="black"/>
                    </a:solidFill>
                  </a:rPr>
                  <a:t>2</a:t>
                </a:r>
                <a:r>
                  <a:rPr lang="en-US" sz="2800" dirty="0">
                    <a:solidFill>
                      <a:prstClr val="black"/>
                    </a:solidFill>
                  </a:rPr>
                  <a:t>O</a:t>
                </a:r>
                <a:r>
                  <a:rPr lang="en-US" sz="2800" baseline="-25000" dirty="0">
                    <a:solidFill>
                      <a:prstClr val="black"/>
                    </a:solidFill>
                  </a:rPr>
                  <a:t>4</a:t>
                </a:r>
                <a:r>
                  <a:rPr lang="en-US" sz="2800" dirty="0">
                    <a:solidFill>
                      <a:prstClr val="black"/>
                    </a:solidFill>
                  </a:rPr>
                  <a:t> </a:t>
                </a:r>
                <a:r>
                  <a:rPr lang="en-US" sz="2800" baseline="-25000" dirty="0">
                    <a:solidFill>
                      <a:prstClr val="black"/>
                    </a:solidFill>
                  </a:rPr>
                  <a:t>(</a:t>
                </a:r>
                <a:r>
                  <a:rPr lang="en-US" sz="2800" i="1" baseline="-25000" dirty="0">
                    <a:solidFill>
                      <a:prstClr val="black"/>
                    </a:solidFill>
                  </a:rPr>
                  <a:t>g</a:t>
                </a:r>
                <a:r>
                  <a:rPr lang="en-US" sz="2800" baseline="-25000" dirty="0">
                    <a:solidFill>
                      <a:prstClr val="black"/>
                    </a:solidFill>
                  </a:rPr>
                  <a:t>)</a:t>
                </a:r>
                <a:endParaRPr lang="en-US" sz="2800" dirty="0">
                  <a:solidFill>
                    <a:prstClr val="black"/>
                  </a:solidFill>
                </a:endParaRPr>
              </a:p>
            </p:txBody>
          </p:sp>
          <p:sp>
            <p:nvSpPr>
              <p:cNvPr id="9" name="Rectangle 52"/>
              <p:cNvSpPr>
                <a:spLocks noChangeArrowheads="1"/>
              </p:cNvSpPr>
              <p:nvPr/>
            </p:nvSpPr>
            <p:spPr bwMode="auto">
              <a:xfrm>
                <a:off x="1968" y="2448"/>
                <a:ext cx="876" cy="330"/>
              </a:xfrm>
              <a:prstGeom prst="rect">
                <a:avLst/>
              </a:prstGeom>
              <a:noFill/>
              <a:ln w="9525">
                <a:noFill/>
                <a:miter lim="800000"/>
                <a:headEnd/>
                <a:tailEnd/>
              </a:ln>
            </p:spPr>
            <p:txBody>
              <a:bodyPr wrap="none">
                <a:spAutoFit/>
              </a:bodyPr>
              <a:lstStyle/>
              <a:p>
                <a:r>
                  <a:rPr lang="en-US" sz="2800" dirty="0">
                    <a:solidFill>
                      <a:prstClr val="black"/>
                    </a:solidFill>
                  </a:rPr>
                  <a:t>2 NO</a:t>
                </a:r>
                <a:r>
                  <a:rPr lang="en-US" sz="2800" baseline="-25000" dirty="0">
                    <a:solidFill>
                      <a:prstClr val="black"/>
                    </a:solidFill>
                  </a:rPr>
                  <a:t>2</a:t>
                </a:r>
                <a:r>
                  <a:rPr lang="en-US" sz="2800" dirty="0">
                    <a:solidFill>
                      <a:prstClr val="black"/>
                    </a:solidFill>
                  </a:rPr>
                  <a:t> </a:t>
                </a:r>
                <a:r>
                  <a:rPr lang="en-US" sz="2800" baseline="-25000" dirty="0">
                    <a:solidFill>
                      <a:prstClr val="black"/>
                    </a:solidFill>
                  </a:rPr>
                  <a:t>(</a:t>
                </a:r>
                <a:r>
                  <a:rPr lang="en-US" sz="2800" i="1" baseline="-25000" dirty="0">
                    <a:solidFill>
                      <a:prstClr val="black"/>
                    </a:solidFill>
                  </a:rPr>
                  <a:t>g</a:t>
                </a:r>
                <a:r>
                  <a:rPr lang="en-US" sz="2800" baseline="-25000" dirty="0">
                    <a:solidFill>
                      <a:prstClr val="black"/>
                    </a:solidFill>
                  </a:rPr>
                  <a:t>)</a:t>
                </a:r>
                <a:endParaRPr lang="en-US" sz="2800" dirty="0">
                  <a:solidFill>
                    <a:prstClr val="black"/>
                  </a:solidFill>
                </a:endParaRPr>
              </a:p>
            </p:txBody>
          </p:sp>
        </p:grpSp>
      </p:grpSp>
      <p:grpSp>
        <p:nvGrpSpPr>
          <p:cNvPr id="11" name="Group 62"/>
          <p:cNvGrpSpPr>
            <a:grpSpLocks/>
          </p:cNvGrpSpPr>
          <p:nvPr/>
        </p:nvGrpSpPr>
        <p:grpSpPr bwMode="auto">
          <a:xfrm>
            <a:off x="1809751" y="4648211"/>
            <a:ext cx="8875713" cy="954090"/>
            <a:chOff x="180" y="2928"/>
            <a:chExt cx="5591" cy="601"/>
          </a:xfrm>
        </p:grpSpPr>
        <p:grpSp>
          <p:nvGrpSpPr>
            <p:cNvPr id="14" name="Group 17"/>
            <p:cNvGrpSpPr>
              <a:grpSpLocks/>
            </p:cNvGrpSpPr>
            <p:nvPr/>
          </p:nvGrpSpPr>
          <p:grpSpPr bwMode="auto">
            <a:xfrm>
              <a:off x="2928" y="2928"/>
              <a:ext cx="2843" cy="601"/>
              <a:chOff x="2937" y="2160"/>
              <a:chExt cx="2843" cy="601"/>
            </a:xfrm>
          </p:grpSpPr>
          <p:sp>
            <p:nvSpPr>
              <p:cNvPr id="20" name="Rectangle 18"/>
              <p:cNvSpPr>
                <a:spLocks noChangeArrowheads="1"/>
              </p:cNvSpPr>
              <p:nvPr/>
            </p:nvSpPr>
            <p:spPr bwMode="auto">
              <a:xfrm>
                <a:off x="2937" y="2275"/>
                <a:ext cx="2843" cy="330"/>
              </a:xfrm>
              <a:prstGeom prst="rect">
                <a:avLst/>
              </a:prstGeom>
              <a:noFill/>
              <a:ln w="9525">
                <a:noFill/>
                <a:miter lim="800000"/>
                <a:headEnd/>
                <a:tailEnd/>
              </a:ln>
            </p:spPr>
            <p:txBody>
              <a:bodyPr wrap="none">
                <a:spAutoFit/>
              </a:bodyPr>
              <a:lstStyle/>
              <a:p>
                <a:r>
                  <a:rPr lang="en-US" sz="2800" i="1">
                    <a:solidFill>
                      <a:prstClr val="black"/>
                    </a:solidFill>
                  </a:rPr>
                  <a:t>K</a:t>
                </a:r>
                <a:r>
                  <a:rPr lang="en-US" sz="2800" baseline="-25000">
                    <a:solidFill>
                      <a:prstClr val="black"/>
                    </a:solidFill>
                  </a:rPr>
                  <a:t>c</a:t>
                </a:r>
                <a:r>
                  <a:rPr lang="en-US" sz="2800">
                    <a:solidFill>
                      <a:prstClr val="black"/>
                    </a:solidFill>
                  </a:rPr>
                  <a:t> = 		  = 4.72 at 100 </a:t>
                </a:r>
                <a:r>
                  <a:rPr lang="en-US" sz="2800">
                    <a:solidFill>
                      <a:prstClr val="black"/>
                    </a:solidFill>
                    <a:sym typeface="Symbol" pitchFamily="1" charset="2"/>
                  </a:rPr>
                  <a:t>C</a:t>
                </a:r>
                <a:endParaRPr lang="en-US" sz="2800">
                  <a:solidFill>
                    <a:prstClr val="black"/>
                  </a:solidFill>
                </a:endParaRPr>
              </a:p>
            </p:txBody>
          </p:sp>
          <p:grpSp>
            <p:nvGrpSpPr>
              <p:cNvPr id="15" name="Group 19"/>
              <p:cNvGrpSpPr>
                <a:grpSpLocks/>
              </p:cNvGrpSpPr>
              <p:nvPr/>
            </p:nvGrpSpPr>
            <p:grpSpPr bwMode="auto">
              <a:xfrm>
                <a:off x="3417" y="2160"/>
                <a:ext cx="768" cy="601"/>
                <a:chOff x="3331" y="3533"/>
                <a:chExt cx="768" cy="601"/>
              </a:xfrm>
            </p:grpSpPr>
            <p:sp>
              <p:nvSpPr>
                <p:cNvPr id="22" name="Rectangle 20"/>
                <p:cNvSpPr>
                  <a:spLocks noChangeArrowheads="1"/>
                </p:cNvSpPr>
                <p:nvPr/>
              </p:nvSpPr>
              <p:spPr bwMode="auto">
                <a:xfrm>
                  <a:off x="3382" y="3533"/>
                  <a:ext cx="705" cy="601"/>
                </a:xfrm>
                <a:prstGeom prst="rect">
                  <a:avLst/>
                </a:prstGeom>
                <a:noFill/>
                <a:ln w="9525">
                  <a:noFill/>
                  <a:miter lim="800000"/>
                  <a:headEnd/>
                  <a:tailEnd/>
                </a:ln>
              </p:spPr>
              <p:txBody>
                <a:bodyPr wrap="none">
                  <a:spAutoFit/>
                </a:bodyPr>
                <a:lstStyle/>
                <a:p>
                  <a:pPr algn="ctr"/>
                  <a:r>
                    <a:rPr lang="en-US" sz="2800">
                      <a:solidFill>
                        <a:prstClr val="black"/>
                      </a:solidFill>
                    </a:rPr>
                    <a:t>[N</a:t>
                  </a:r>
                  <a:r>
                    <a:rPr lang="en-US" sz="2800" baseline="-25000">
                      <a:solidFill>
                        <a:prstClr val="black"/>
                      </a:solidFill>
                    </a:rPr>
                    <a:t>2</a:t>
                  </a:r>
                  <a:r>
                    <a:rPr lang="en-US" sz="2800">
                      <a:solidFill>
                        <a:prstClr val="black"/>
                      </a:solidFill>
                    </a:rPr>
                    <a:t>O</a:t>
                  </a:r>
                  <a:r>
                    <a:rPr lang="en-US" sz="2800" baseline="-25000">
                      <a:solidFill>
                        <a:prstClr val="black"/>
                      </a:solidFill>
                    </a:rPr>
                    <a:t>4</a:t>
                  </a:r>
                  <a:r>
                    <a:rPr lang="en-US" sz="2800">
                      <a:solidFill>
                        <a:prstClr val="black"/>
                      </a:solidFill>
                    </a:rPr>
                    <a:t>]</a:t>
                  </a:r>
                </a:p>
                <a:p>
                  <a:pPr algn="ctr"/>
                  <a:r>
                    <a:rPr lang="en-US" sz="2800">
                      <a:solidFill>
                        <a:prstClr val="black"/>
                      </a:solidFill>
                    </a:rPr>
                    <a:t>[NO</a:t>
                  </a:r>
                  <a:r>
                    <a:rPr lang="en-US" sz="2800" baseline="-25000">
                      <a:solidFill>
                        <a:prstClr val="black"/>
                      </a:solidFill>
                    </a:rPr>
                    <a:t>2</a:t>
                  </a:r>
                  <a:r>
                    <a:rPr lang="en-US" sz="2800">
                      <a:solidFill>
                        <a:prstClr val="black"/>
                      </a:solidFill>
                    </a:rPr>
                    <a:t>]</a:t>
                  </a:r>
                  <a:r>
                    <a:rPr lang="en-US" sz="2800" baseline="30000">
                      <a:solidFill>
                        <a:prstClr val="black"/>
                      </a:solidFill>
                    </a:rPr>
                    <a:t>2</a:t>
                  </a:r>
                  <a:endParaRPr lang="en-US" sz="2800">
                    <a:solidFill>
                      <a:prstClr val="black"/>
                    </a:solidFill>
                  </a:endParaRPr>
                </a:p>
              </p:txBody>
            </p:sp>
            <p:sp>
              <p:nvSpPr>
                <p:cNvPr id="23" name="Line 21"/>
                <p:cNvSpPr>
                  <a:spLocks noChangeShapeType="1"/>
                </p:cNvSpPr>
                <p:nvPr/>
              </p:nvSpPr>
              <p:spPr bwMode="auto">
                <a:xfrm>
                  <a:off x="3331" y="3859"/>
                  <a:ext cx="768" cy="0"/>
                </a:xfrm>
                <a:prstGeom prst="line">
                  <a:avLst/>
                </a:prstGeom>
                <a:noFill/>
                <a:ln w="19050">
                  <a:solidFill>
                    <a:schemeClr val="tx1"/>
                  </a:solidFill>
                  <a:round/>
                  <a:headEnd/>
                  <a:tailEnd/>
                </a:ln>
              </p:spPr>
              <p:txBody>
                <a:bodyPr wrap="none" anchor="ctr"/>
                <a:lstStyle/>
                <a:p>
                  <a:endParaRPr lang="en-US" sz="2800">
                    <a:solidFill>
                      <a:prstClr val="black"/>
                    </a:solidFill>
                  </a:endParaRPr>
                </a:p>
              </p:txBody>
            </p:sp>
          </p:grpSp>
        </p:grpSp>
        <p:grpSp>
          <p:nvGrpSpPr>
            <p:cNvPr id="16" name="Group 60"/>
            <p:cNvGrpSpPr>
              <a:grpSpLocks/>
            </p:cNvGrpSpPr>
            <p:nvPr/>
          </p:nvGrpSpPr>
          <p:grpSpPr bwMode="auto">
            <a:xfrm>
              <a:off x="180" y="3024"/>
              <a:ext cx="2526" cy="330"/>
              <a:chOff x="90" y="3024"/>
              <a:chExt cx="2526" cy="330"/>
            </a:xfrm>
          </p:grpSpPr>
          <p:sp>
            <p:nvSpPr>
              <p:cNvPr id="17" name="Rectangle 56"/>
              <p:cNvSpPr>
                <a:spLocks noChangeArrowheads="1"/>
              </p:cNvSpPr>
              <p:nvPr/>
            </p:nvSpPr>
            <p:spPr bwMode="auto">
              <a:xfrm>
                <a:off x="1830" y="3024"/>
                <a:ext cx="786" cy="330"/>
              </a:xfrm>
              <a:prstGeom prst="rect">
                <a:avLst/>
              </a:prstGeom>
              <a:noFill/>
              <a:ln w="9525">
                <a:noFill/>
                <a:miter lim="800000"/>
                <a:headEnd/>
                <a:tailEnd/>
              </a:ln>
            </p:spPr>
            <p:txBody>
              <a:bodyPr wrap="none">
                <a:spAutoFit/>
              </a:bodyPr>
              <a:lstStyle/>
              <a:p>
                <a:r>
                  <a:rPr lang="en-US" sz="2800" dirty="0">
                    <a:solidFill>
                      <a:prstClr val="black"/>
                    </a:solidFill>
                  </a:rPr>
                  <a:t>N</a:t>
                </a:r>
                <a:r>
                  <a:rPr lang="en-US" sz="2800" baseline="-25000" dirty="0">
                    <a:solidFill>
                      <a:prstClr val="black"/>
                    </a:solidFill>
                  </a:rPr>
                  <a:t>2</a:t>
                </a:r>
                <a:r>
                  <a:rPr lang="en-US" sz="2800" dirty="0">
                    <a:solidFill>
                      <a:prstClr val="black"/>
                    </a:solidFill>
                  </a:rPr>
                  <a:t>O</a:t>
                </a:r>
                <a:r>
                  <a:rPr lang="en-US" sz="2800" baseline="-25000" dirty="0">
                    <a:solidFill>
                      <a:prstClr val="black"/>
                    </a:solidFill>
                  </a:rPr>
                  <a:t>4</a:t>
                </a:r>
                <a:r>
                  <a:rPr lang="en-US" sz="2800" dirty="0">
                    <a:solidFill>
                      <a:prstClr val="black"/>
                    </a:solidFill>
                  </a:rPr>
                  <a:t> </a:t>
                </a:r>
                <a:r>
                  <a:rPr lang="en-US" sz="2800" baseline="-25000" dirty="0">
                    <a:solidFill>
                      <a:prstClr val="black"/>
                    </a:solidFill>
                  </a:rPr>
                  <a:t>(</a:t>
                </a:r>
                <a:r>
                  <a:rPr lang="en-US" sz="2800" i="1" baseline="-25000" dirty="0">
                    <a:solidFill>
                      <a:prstClr val="black"/>
                    </a:solidFill>
                  </a:rPr>
                  <a:t>g</a:t>
                </a:r>
                <a:r>
                  <a:rPr lang="en-US" sz="2800" baseline="-25000" dirty="0">
                    <a:solidFill>
                      <a:prstClr val="black"/>
                    </a:solidFill>
                  </a:rPr>
                  <a:t>)</a:t>
                </a:r>
                <a:endParaRPr lang="en-US" sz="2800" dirty="0">
                  <a:solidFill>
                    <a:prstClr val="black"/>
                  </a:solidFill>
                </a:endParaRPr>
              </a:p>
            </p:txBody>
          </p:sp>
          <p:sp>
            <p:nvSpPr>
              <p:cNvPr id="19" name="Rectangle 58"/>
              <p:cNvSpPr>
                <a:spLocks noChangeArrowheads="1"/>
              </p:cNvSpPr>
              <p:nvPr/>
            </p:nvSpPr>
            <p:spPr bwMode="auto">
              <a:xfrm>
                <a:off x="90" y="3024"/>
                <a:ext cx="876" cy="330"/>
              </a:xfrm>
              <a:prstGeom prst="rect">
                <a:avLst/>
              </a:prstGeom>
              <a:noFill/>
              <a:ln w="9525">
                <a:noFill/>
                <a:miter lim="800000"/>
                <a:headEnd/>
                <a:tailEnd/>
              </a:ln>
            </p:spPr>
            <p:txBody>
              <a:bodyPr wrap="none">
                <a:spAutoFit/>
              </a:bodyPr>
              <a:lstStyle/>
              <a:p>
                <a:r>
                  <a:rPr lang="en-US" sz="2800" dirty="0">
                    <a:solidFill>
                      <a:prstClr val="black"/>
                    </a:solidFill>
                  </a:rPr>
                  <a:t>2 NO</a:t>
                </a:r>
                <a:r>
                  <a:rPr lang="en-US" sz="2800" baseline="-25000" dirty="0">
                    <a:solidFill>
                      <a:prstClr val="black"/>
                    </a:solidFill>
                  </a:rPr>
                  <a:t>2</a:t>
                </a:r>
                <a:r>
                  <a:rPr lang="en-US" sz="2800" dirty="0">
                    <a:solidFill>
                      <a:prstClr val="black"/>
                    </a:solidFill>
                  </a:rPr>
                  <a:t> </a:t>
                </a:r>
                <a:r>
                  <a:rPr lang="en-US" sz="2800" baseline="-25000" dirty="0">
                    <a:solidFill>
                      <a:prstClr val="black"/>
                    </a:solidFill>
                  </a:rPr>
                  <a:t>(</a:t>
                </a:r>
                <a:r>
                  <a:rPr lang="en-US" sz="2800" i="1" baseline="-25000" dirty="0">
                    <a:solidFill>
                      <a:prstClr val="black"/>
                    </a:solidFill>
                  </a:rPr>
                  <a:t>g</a:t>
                </a:r>
                <a:r>
                  <a:rPr lang="en-US" sz="2800" baseline="-25000" dirty="0">
                    <a:solidFill>
                      <a:prstClr val="black"/>
                    </a:solidFill>
                  </a:rPr>
                  <a:t>)</a:t>
                </a:r>
                <a:endParaRPr lang="en-US" sz="2800" dirty="0">
                  <a:solidFill>
                    <a:prstClr val="black"/>
                  </a:solidFill>
                </a:endParaRPr>
              </a:p>
            </p:txBody>
          </p:sp>
        </p:grpSp>
      </p:grpSp>
      <p:pic>
        <p:nvPicPr>
          <p:cNvPr id="24" name="Picture 18" descr="equilibrium"/>
          <p:cNvPicPr>
            <a:picLocks noChangeAspect="1" noChangeArrowheads="1"/>
          </p:cNvPicPr>
          <p:nvPr/>
        </p:nvPicPr>
        <p:blipFill>
          <a:blip r:embed="rId2" cstate="print"/>
          <a:srcRect/>
          <a:stretch>
            <a:fillRect/>
          </a:stretch>
        </p:blipFill>
        <p:spPr bwMode="auto">
          <a:xfrm>
            <a:off x="3098800" y="4152900"/>
            <a:ext cx="1244600" cy="190500"/>
          </a:xfrm>
          <a:prstGeom prst="rect">
            <a:avLst/>
          </a:prstGeom>
          <a:noFill/>
        </p:spPr>
      </p:pic>
      <p:pic>
        <p:nvPicPr>
          <p:cNvPr id="25" name="Picture 18" descr="equilibrium"/>
          <p:cNvPicPr>
            <a:picLocks noChangeAspect="1" noChangeArrowheads="1"/>
          </p:cNvPicPr>
          <p:nvPr/>
        </p:nvPicPr>
        <p:blipFill>
          <a:blip r:embed="rId2" cstate="print"/>
          <a:srcRect/>
          <a:stretch>
            <a:fillRect/>
          </a:stretch>
        </p:blipFill>
        <p:spPr bwMode="auto">
          <a:xfrm>
            <a:off x="3200400" y="4991100"/>
            <a:ext cx="1244600" cy="190500"/>
          </a:xfrm>
          <a:prstGeom prst="rect">
            <a:avLst/>
          </a:prstGeom>
          <a:noFill/>
        </p:spPr>
      </p:pic>
    </p:spTree>
    <p:extLst>
      <p:ext uri="{BB962C8B-B14F-4D97-AF65-F5344CB8AC3E}">
        <p14:creationId xmlns:p14="http://schemas.microsoft.com/office/powerpoint/2010/main" val="1416449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Manipulating Equilibrium Constants</a:t>
            </a:r>
          </a:p>
        </p:txBody>
      </p:sp>
      <p:sp>
        <p:nvSpPr>
          <p:cNvPr id="26" name="Rectangle 3"/>
          <p:cNvSpPr txBox="1">
            <a:spLocks noChangeArrowheads="1"/>
          </p:cNvSpPr>
          <p:nvPr/>
        </p:nvSpPr>
        <p:spPr>
          <a:xfrm>
            <a:off x="1524000" y="1219200"/>
            <a:ext cx="8839200" cy="2209800"/>
          </a:xfrm>
          <a:prstGeom prst="rect">
            <a:avLst/>
          </a:prstGeom>
        </p:spPr>
        <p:txBody>
          <a:bodyPr/>
          <a:lstStyle/>
          <a:p>
            <a:pPr marL="342900" indent="-342900">
              <a:spcBef>
                <a:spcPct val="20000"/>
              </a:spcBef>
              <a:defRPr/>
            </a:pPr>
            <a:r>
              <a:rPr lang="en-US" sz="3200" dirty="0">
                <a:solidFill>
                  <a:prstClr val="black"/>
                </a:solidFill>
              </a:rPr>
              <a:t>	The equilibrium constant of a reaction that has been multiplied by a number is the equilibrium constant raised to a power that is equal to that number.</a:t>
            </a:r>
          </a:p>
          <a:p>
            <a:pPr marL="342900" indent="-342900">
              <a:spcBef>
                <a:spcPct val="20000"/>
              </a:spcBef>
              <a:buFont typeface="Arial" pitchFamily="34" charset="0"/>
              <a:buChar char="•"/>
              <a:defRPr/>
            </a:pPr>
            <a:endParaRPr lang="en-US" sz="3200" dirty="0">
              <a:solidFill>
                <a:prstClr val="black"/>
              </a:solidFill>
            </a:endParaRPr>
          </a:p>
        </p:txBody>
      </p:sp>
      <p:grpSp>
        <p:nvGrpSpPr>
          <p:cNvPr id="3" name="Group 43"/>
          <p:cNvGrpSpPr>
            <a:grpSpLocks/>
          </p:cNvGrpSpPr>
          <p:nvPr/>
        </p:nvGrpSpPr>
        <p:grpSpPr bwMode="auto">
          <a:xfrm>
            <a:off x="1758950" y="3429002"/>
            <a:ext cx="8832850" cy="954088"/>
            <a:chOff x="226" y="2160"/>
            <a:chExt cx="5564" cy="601"/>
          </a:xfrm>
        </p:grpSpPr>
        <p:grpSp>
          <p:nvGrpSpPr>
            <p:cNvPr id="4" name="Group 27"/>
            <p:cNvGrpSpPr>
              <a:grpSpLocks/>
            </p:cNvGrpSpPr>
            <p:nvPr/>
          </p:nvGrpSpPr>
          <p:grpSpPr bwMode="auto">
            <a:xfrm>
              <a:off x="2832" y="2160"/>
              <a:ext cx="2958" cy="601"/>
              <a:chOff x="2937" y="2112"/>
              <a:chExt cx="2958" cy="601"/>
            </a:xfrm>
          </p:grpSpPr>
          <p:sp>
            <p:nvSpPr>
              <p:cNvPr id="33" name="Rectangle 28"/>
              <p:cNvSpPr>
                <a:spLocks noChangeArrowheads="1"/>
              </p:cNvSpPr>
              <p:nvPr/>
            </p:nvSpPr>
            <p:spPr bwMode="auto">
              <a:xfrm>
                <a:off x="2937" y="2275"/>
                <a:ext cx="2958" cy="330"/>
              </a:xfrm>
              <a:prstGeom prst="rect">
                <a:avLst/>
              </a:prstGeom>
              <a:noFill/>
              <a:ln w="9525">
                <a:noFill/>
                <a:miter lim="800000"/>
                <a:headEnd/>
                <a:tailEnd/>
              </a:ln>
            </p:spPr>
            <p:txBody>
              <a:bodyPr wrap="none">
                <a:spAutoFit/>
              </a:bodyPr>
              <a:lstStyle/>
              <a:p>
                <a:r>
                  <a:rPr lang="en-US" sz="2800" i="1">
                    <a:solidFill>
                      <a:srgbClr val="C82E32"/>
                    </a:solidFill>
                  </a:rPr>
                  <a:t>K</a:t>
                </a:r>
                <a:r>
                  <a:rPr lang="en-US" sz="2800" baseline="-25000">
                    <a:solidFill>
                      <a:srgbClr val="C82E32"/>
                    </a:solidFill>
                  </a:rPr>
                  <a:t>c</a:t>
                </a:r>
                <a:r>
                  <a:rPr lang="en-US" sz="2800">
                    <a:solidFill>
                      <a:srgbClr val="C82E32"/>
                    </a:solidFill>
                  </a:rPr>
                  <a:t> = 		  = 0.212 at 100 </a:t>
                </a:r>
                <a:r>
                  <a:rPr lang="en-US" sz="2800">
                    <a:solidFill>
                      <a:srgbClr val="C82E32"/>
                    </a:solidFill>
                    <a:sym typeface="Symbol" pitchFamily="1" charset="2"/>
                  </a:rPr>
                  <a:t>C</a:t>
                </a:r>
                <a:endParaRPr lang="en-US" sz="2800">
                  <a:solidFill>
                    <a:srgbClr val="C82E32"/>
                  </a:solidFill>
                </a:endParaRPr>
              </a:p>
            </p:txBody>
          </p:sp>
          <p:grpSp>
            <p:nvGrpSpPr>
              <p:cNvPr id="5" name="Group 29"/>
              <p:cNvGrpSpPr>
                <a:grpSpLocks/>
              </p:cNvGrpSpPr>
              <p:nvPr/>
            </p:nvGrpSpPr>
            <p:grpSpPr bwMode="auto">
              <a:xfrm>
                <a:off x="3417" y="2112"/>
                <a:ext cx="768" cy="601"/>
                <a:chOff x="3331" y="3485"/>
                <a:chExt cx="768" cy="601"/>
              </a:xfrm>
            </p:grpSpPr>
            <p:sp>
              <p:nvSpPr>
                <p:cNvPr id="35" name="Rectangle 30"/>
                <p:cNvSpPr>
                  <a:spLocks noChangeArrowheads="1"/>
                </p:cNvSpPr>
                <p:nvPr/>
              </p:nvSpPr>
              <p:spPr bwMode="auto">
                <a:xfrm>
                  <a:off x="3382" y="3485"/>
                  <a:ext cx="705" cy="601"/>
                </a:xfrm>
                <a:prstGeom prst="rect">
                  <a:avLst/>
                </a:prstGeom>
                <a:noFill/>
                <a:ln w="9525">
                  <a:noFill/>
                  <a:miter lim="800000"/>
                  <a:headEnd/>
                  <a:tailEnd/>
                </a:ln>
              </p:spPr>
              <p:txBody>
                <a:bodyPr wrap="none">
                  <a:spAutoFit/>
                </a:bodyPr>
                <a:lstStyle/>
                <a:p>
                  <a:pPr algn="ctr"/>
                  <a:r>
                    <a:rPr lang="en-US" sz="2800" dirty="0">
                      <a:solidFill>
                        <a:srgbClr val="C82E32"/>
                      </a:solidFill>
                    </a:rPr>
                    <a:t>[NO</a:t>
                  </a:r>
                  <a:r>
                    <a:rPr lang="en-US" sz="2800" baseline="-25000" dirty="0">
                      <a:solidFill>
                        <a:srgbClr val="C82E32"/>
                      </a:solidFill>
                    </a:rPr>
                    <a:t>2</a:t>
                  </a:r>
                  <a:r>
                    <a:rPr lang="en-US" sz="2800" dirty="0">
                      <a:solidFill>
                        <a:srgbClr val="C82E32"/>
                      </a:solidFill>
                    </a:rPr>
                    <a:t>]</a:t>
                  </a:r>
                  <a:r>
                    <a:rPr lang="en-US" sz="2800" baseline="30000" dirty="0">
                      <a:solidFill>
                        <a:srgbClr val="C82E32"/>
                      </a:solidFill>
                    </a:rPr>
                    <a:t>2</a:t>
                  </a:r>
                  <a:endParaRPr lang="en-US" sz="2800" dirty="0">
                    <a:solidFill>
                      <a:srgbClr val="C82E32"/>
                    </a:solidFill>
                  </a:endParaRPr>
                </a:p>
                <a:p>
                  <a:pPr algn="ctr"/>
                  <a:r>
                    <a:rPr lang="en-US" sz="2800" dirty="0">
                      <a:solidFill>
                        <a:srgbClr val="C82E32"/>
                      </a:solidFill>
                    </a:rPr>
                    <a:t>[N</a:t>
                  </a:r>
                  <a:r>
                    <a:rPr lang="en-US" sz="2800" baseline="-25000" dirty="0">
                      <a:solidFill>
                        <a:srgbClr val="C82E32"/>
                      </a:solidFill>
                    </a:rPr>
                    <a:t>2</a:t>
                  </a:r>
                  <a:r>
                    <a:rPr lang="en-US" sz="2800" dirty="0">
                      <a:solidFill>
                        <a:srgbClr val="C82E32"/>
                      </a:solidFill>
                    </a:rPr>
                    <a:t>O</a:t>
                  </a:r>
                  <a:r>
                    <a:rPr lang="en-US" sz="2800" baseline="-25000" dirty="0">
                      <a:solidFill>
                        <a:srgbClr val="C82E32"/>
                      </a:solidFill>
                    </a:rPr>
                    <a:t>4</a:t>
                  </a:r>
                  <a:r>
                    <a:rPr lang="en-US" sz="2800" dirty="0">
                      <a:solidFill>
                        <a:srgbClr val="C82E32"/>
                      </a:solidFill>
                    </a:rPr>
                    <a:t>]</a:t>
                  </a:r>
                </a:p>
              </p:txBody>
            </p:sp>
            <p:sp>
              <p:nvSpPr>
                <p:cNvPr id="36" name="Line 31"/>
                <p:cNvSpPr>
                  <a:spLocks noChangeShapeType="1"/>
                </p:cNvSpPr>
                <p:nvPr/>
              </p:nvSpPr>
              <p:spPr bwMode="auto">
                <a:xfrm>
                  <a:off x="3331" y="3810"/>
                  <a:ext cx="768" cy="0"/>
                </a:xfrm>
                <a:prstGeom prst="line">
                  <a:avLst/>
                </a:prstGeom>
                <a:noFill/>
                <a:ln w="19050">
                  <a:solidFill>
                    <a:srgbClr val="C82E32"/>
                  </a:solidFill>
                  <a:round/>
                  <a:headEnd/>
                  <a:tailEnd/>
                </a:ln>
              </p:spPr>
              <p:txBody>
                <a:bodyPr wrap="none" anchor="ctr"/>
                <a:lstStyle/>
                <a:p>
                  <a:endParaRPr lang="en-US" sz="2800">
                    <a:solidFill>
                      <a:prstClr val="black"/>
                    </a:solidFill>
                  </a:endParaRPr>
                </a:p>
              </p:txBody>
            </p:sp>
          </p:grpSp>
        </p:grpSp>
        <p:grpSp>
          <p:nvGrpSpPr>
            <p:cNvPr id="6" name="Group 32"/>
            <p:cNvGrpSpPr>
              <a:grpSpLocks/>
            </p:cNvGrpSpPr>
            <p:nvPr/>
          </p:nvGrpSpPr>
          <p:grpSpPr bwMode="auto">
            <a:xfrm>
              <a:off x="226" y="2303"/>
              <a:ext cx="2374" cy="330"/>
              <a:chOff x="322" y="2448"/>
              <a:chExt cx="2374" cy="330"/>
            </a:xfrm>
          </p:grpSpPr>
          <p:sp>
            <p:nvSpPr>
              <p:cNvPr id="30" name="Rectangle 33"/>
              <p:cNvSpPr>
                <a:spLocks noChangeArrowheads="1"/>
              </p:cNvSpPr>
              <p:nvPr/>
            </p:nvSpPr>
            <p:spPr bwMode="auto">
              <a:xfrm>
                <a:off x="322" y="2448"/>
                <a:ext cx="734" cy="330"/>
              </a:xfrm>
              <a:prstGeom prst="rect">
                <a:avLst/>
              </a:prstGeom>
              <a:noFill/>
              <a:ln w="9525">
                <a:noFill/>
                <a:miter lim="800000"/>
                <a:headEnd/>
                <a:tailEnd/>
              </a:ln>
            </p:spPr>
            <p:txBody>
              <a:bodyPr wrap="none">
                <a:spAutoFit/>
              </a:bodyPr>
              <a:lstStyle/>
              <a:p>
                <a:r>
                  <a:rPr lang="en-US" sz="2800" dirty="0">
                    <a:solidFill>
                      <a:srgbClr val="C82E32"/>
                    </a:solidFill>
                  </a:rPr>
                  <a:t>N</a:t>
                </a:r>
                <a:r>
                  <a:rPr lang="en-US" sz="2800" baseline="-25000" dirty="0">
                    <a:solidFill>
                      <a:srgbClr val="C82E32"/>
                    </a:solidFill>
                  </a:rPr>
                  <a:t>2</a:t>
                </a:r>
                <a:r>
                  <a:rPr lang="en-US" sz="2800" dirty="0">
                    <a:solidFill>
                      <a:srgbClr val="C82E32"/>
                    </a:solidFill>
                  </a:rPr>
                  <a:t>O</a:t>
                </a:r>
                <a:r>
                  <a:rPr lang="en-US" sz="2800" baseline="-25000" dirty="0">
                    <a:solidFill>
                      <a:srgbClr val="C82E32"/>
                    </a:solidFill>
                  </a:rPr>
                  <a:t>4(</a:t>
                </a:r>
                <a:r>
                  <a:rPr lang="en-US" sz="2800" i="1" baseline="-25000" dirty="0">
                    <a:solidFill>
                      <a:srgbClr val="C82E32"/>
                    </a:solidFill>
                  </a:rPr>
                  <a:t>g</a:t>
                </a:r>
                <a:r>
                  <a:rPr lang="en-US" sz="2800" baseline="-25000" dirty="0">
                    <a:solidFill>
                      <a:srgbClr val="C82E32"/>
                    </a:solidFill>
                  </a:rPr>
                  <a:t>)</a:t>
                </a:r>
                <a:endParaRPr lang="en-US" sz="2800" dirty="0">
                  <a:solidFill>
                    <a:srgbClr val="C82E32"/>
                  </a:solidFill>
                </a:endParaRPr>
              </a:p>
            </p:txBody>
          </p:sp>
          <p:sp>
            <p:nvSpPr>
              <p:cNvPr id="32" name="Rectangle 35"/>
              <p:cNvSpPr>
                <a:spLocks noChangeArrowheads="1"/>
              </p:cNvSpPr>
              <p:nvPr/>
            </p:nvSpPr>
            <p:spPr bwMode="auto">
              <a:xfrm>
                <a:off x="1872" y="2448"/>
                <a:ext cx="824" cy="330"/>
              </a:xfrm>
              <a:prstGeom prst="rect">
                <a:avLst/>
              </a:prstGeom>
              <a:noFill/>
              <a:ln w="9525">
                <a:noFill/>
                <a:miter lim="800000"/>
                <a:headEnd/>
                <a:tailEnd/>
              </a:ln>
            </p:spPr>
            <p:txBody>
              <a:bodyPr wrap="none">
                <a:spAutoFit/>
              </a:bodyPr>
              <a:lstStyle/>
              <a:p>
                <a:r>
                  <a:rPr lang="en-US" sz="2800" dirty="0">
                    <a:solidFill>
                      <a:srgbClr val="C82E32"/>
                    </a:solidFill>
                  </a:rPr>
                  <a:t>2 NO</a:t>
                </a:r>
                <a:r>
                  <a:rPr lang="en-US" sz="2800" baseline="-25000" dirty="0">
                    <a:solidFill>
                      <a:srgbClr val="C82E32"/>
                    </a:solidFill>
                  </a:rPr>
                  <a:t>2(</a:t>
                </a:r>
                <a:r>
                  <a:rPr lang="en-US" sz="2800" i="1" baseline="-25000" dirty="0">
                    <a:solidFill>
                      <a:srgbClr val="C82E32"/>
                    </a:solidFill>
                  </a:rPr>
                  <a:t>g</a:t>
                </a:r>
                <a:r>
                  <a:rPr lang="en-US" sz="2800" baseline="-25000" dirty="0">
                    <a:solidFill>
                      <a:srgbClr val="C82E32"/>
                    </a:solidFill>
                  </a:rPr>
                  <a:t>)</a:t>
                </a:r>
                <a:endParaRPr lang="en-US" sz="2800" dirty="0">
                  <a:solidFill>
                    <a:srgbClr val="C82E32"/>
                  </a:solidFill>
                </a:endParaRPr>
              </a:p>
            </p:txBody>
          </p:sp>
        </p:grpSp>
      </p:grpSp>
      <p:grpSp>
        <p:nvGrpSpPr>
          <p:cNvPr id="7" name="Group 44"/>
          <p:cNvGrpSpPr>
            <a:grpSpLocks/>
          </p:cNvGrpSpPr>
          <p:nvPr/>
        </p:nvGrpSpPr>
        <p:grpSpPr bwMode="auto">
          <a:xfrm>
            <a:off x="1611312" y="4648202"/>
            <a:ext cx="9056688" cy="954088"/>
            <a:chOff x="155" y="2928"/>
            <a:chExt cx="5705" cy="601"/>
          </a:xfrm>
        </p:grpSpPr>
        <p:grpSp>
          <p:nvGrpSpPr>
            <p:cNvPr id="8" name="Group 17"/>
            <p:cNvGrpSpPr>
              <a:grpSpLocks/>
            </p:cNvGrpSpPr>
            <p:nvPr/>
          </p:nvGrpSpPr>
          <p:grpSpPr bwMode="auto">
            <a:xfrm>
              <a:off x="2688" y="2928"/>
              <a:ext cx="3172" cy="601"/>
              <a:chOff x="2937" y="2102"/>
              <a:chExt cx="3172" cy="601"/>
            </a:xfrm>
          </p:grpSpPr>
          <p:sp>
            <p:nvSpPr>
              <p:cNvPr id="43" name="Rectangle 18"/>
              <p:cNvSpPr>
                <a:spLocks noChangeArrowheads="1"/>
              </p:cNvSpPr>
              <p:nvPr/>
            </p:nvSpPr>
            <p:spPr bwMode="auto">
              <a:xfrm>
                <a:off x="2937" y="2275"/>
                <a:ext cx="3172" cy="330"/>
              </a:xfrm>
              <a:prstGeom prst="rect">
                <a:avLst/>
              </a:prstGeom>
              <a:noFill/>
              <a:ln w="9525">
                <a:noFill/>
                <a:miter lim="800000"/>
                <a:headEnd/>
                <a:tailEnd/>
              </a:ln>
            </p:spPr>
            <p:txBody>
              <a:bodyPr wrap="none">
                <a:spAutoFit/>
              </a:bodyPr>
              <a:lstStyle/>
              <a:p>
                <a:r>
                  <a:rPr lang="en-US" sz="2800" i="1">
                    <a:solidFill>
                      <a:srgbClr val="C82E32"/>
                    </a:solidFill>
                  </a:rPr>
                  <a:t>K</a:t>
                </a:r>
                <a:r>
                  <a:rPr lang="en-US" sz="2800" baseline="-25000">
                    <a:solidFill>
                      <a:srgbClr val="C82E32"/>
                    </a:solidFill>
                  </a:rPr>
                  <a:t>c</a:t>
                </a:r>
                <a:r>
                  <a:rPr lang="en-US" sz="2800">
                    <a:solidFill>
                      <a:srgbClr val="C82E32"/>
                    </a:solidFill>
                  </a:rPr>
                  <a:t> = 		  = (0.212)</a:t>
                </a:r>
                <a:r>
                  <a:rPr lang="en-US" sz="2800" baseline="30000">
                    <a:solidFill>
                      <a:srgbClr val="C82E32"/>
                    </a:solidFill>
                  </a:rPr>
                  <a:t>2</a:t>
                </a:r>
                <a:r>
                  <a:rPr lang="en-US" sz="2800">
                    <a:solidFill>
                      <a:srgbClr val="C82E32"/>
                    </a:solidFill>
                  </a:rPr>
                  <a:t> at 100 </a:t>
                </a:r>
                <a:r>
                  <a:rPr lang="en-US" sz="2800">
                    <a:solidFill>
                      <a:srgbClr val="C82E32"/>
                    </a:solidFill>
                    <a:sym typeface="Symbol" pitchFamily="1" charset="2"/>
                  </a:rPr>
                  <a:t>C</a:t>
                </a:r>
                <a:endParaRPr lang="en-US" sz="2800">
                  <a:solidFill>
                    <a:srgbClr val="C82E32"/>
                  </a:solidFill>
                </a:endParaRPr>
              </a:p>
            </p:txBody>
          </p:sp>
          <p:grpSp>
            <p:nvGrpSpPr>
              <p:cNvPr id="9" name="Group 19"/>
              <p:cNvGrpSpPr>
                <a:grpSpLocks/>
              </p:cNvGrpSpPr>
              <p:nvPr/>
            </p:nvGrpSpPr>
            <p:grpSpPr bwMode="auto">
              <a:xfrm>
                <a:off x="3417" y="2102"/>
                <a:ext cx="794" cy="601"/>
                <a:chOff x="3331" y="3475"/>
                <a:chExt cx="794" cy="601"/>
              </a:xfrm>
            </p:grpSpPr>
            <p:sp>
              <p:nvSpPr>
                <p:cNvPr id="45" name="Rectangle 20"/>
                <p:cNvSpPr>
                  <a:spLocks noChangeArrowheads="1"/>
                </p:cNvSpPr>
                <p:nvPr/>
              </p:nvSpPr>
              <p:spPr bwMode="auto">
                <a:xfrm>
                  <a:off x="3343" y="3475"/>
                  <a:ext cx="782" cy="601"/>
                </a:xfrm>
                <a:prstGeom prst="rect">
                  <a:avLst/>
                </a:prstGeom>
                <a:noFill/>
                <a:ln w="9525">
                  <a:noFill/>
                  <a:miter lim="800000"/>
                  <a:headEnd/>
                  <a:tailEnd/>
                </a:ln>
              </p:spPr>
              <p:txBody>
                <a:bodyPr wrap="none">
                  <a:spAutoFit/>
                </a:bodyPr>
                <a:lstStyle/>
                <a:p>
                  <a:pPr algn="ctr"/>
                  <a:r>
                    <a:rPr lang="en-US" sz="2800" dirty="0">
                      <a:solidFill>
                        <a:srgbClr val="C82E32"/>
                      </a:solidFill>
                    </a:rPr>
                    <a:t>[NO</a:t>
                  </a:r>
                  <a:r>
                    <a:rPr lang="en-US" sz="2800" baseline="-25000" dirty="0">
                      <a:solidFill>
                        <a:srgbClr val="C82E32"/>
                      </a:solidFill>
                    </a:rPr>
                    <a:t>2</a:t>
                  </a:r>
                  <a:r>
                    <a:rPr lang="en-US" sz="2800" dirty="0">
                      <a:solidFill>
                        <a:srgbClr val="C82E32"/>
                      </a:solidFill>
                    </a:rPr>
                    <a:t>]</a:t>
                  </a:r>
                  <a:r>
                    <a:rPr lang="en-US" sz="2800" baseline="30000" dirty="0">
                      <a:solidFill>
                        <a:srgbClr val="C82E32"/>
                      </a:solidFill>
                    </a:rPr>
                    <a:t>4</a:t>
                  </a:r>
                  <a:endParaRPr lang="en-US" sz="2800" dirty="0">
                    <a:solidFill>
                      <a:srgbClr val="C82E32"/>
                    </a:solidFill>
                  </a:endParaRPr>
                </a:p>
                <a:p>
                  <a:pPr algn="ctr"/>
                  <a:r>
                    <a:rPr lang="en-US" sz="2800" dirty="0">
                      <a:solidFill>
                        <a:srgbClr val="C82E32"/>
                      </a:solidFill>
                    </a:rPr>
                    <a:t>[N</a:t>
                  </a:r>
                  <a:r>
                    <a:rPr lang="en-US" sz="2800" baseline="-25000" dirty="0">
                      <a:solidFill>
                        <a:srgbClr val="C82E32"/>
                      </a:solidFill>
                    </a:rPr>
                    <a:t>2</a:t>
                  </a:r>
                  <a:r>
                    <a:rPr lang="en-US" sz="2800" dirty="0">
                      <a:solidFill>
                        <a:srgbClr val="C82E32"/>
                      </a:solidFill>
                    </a:rPr>
                    <a:t>O</a:t>
                  </a:r>
                  <a:r>
                    <a:rPr lang="en-US" sz="2800" baseline="-25000" dirty="0">
                      <a:solidFill>
                        <a:srgbClr val="C82E32"/>
                      </a:solidFill>
                    </a:rPr>
                    <a:t>4</a:t>
                  </a:r>
                  <a:r>
                    <a:rPr lang="en-US" sz="2800" dirty="0">
                      <a:solidFill>
                        <a:srgbClr val="C82E32"/>
                      </a:solidFill>
                    </a:rPr>
                    <a:t>]</a:t>
                  </a:r>
                  <a:r>
                    <a:rPr lang="en-US" sz="2800" baseline="30000" dirty="0">
                      <a:solidFill>
                        <a:srgbClr val="C82E32"/>
                      </a:solidFill>
                    </a:rPr>
                    <a:t>2</a:t>
                  </a:r>
                  <a:endParaRPr lang="en-US" sz="2800" dirty="0">
                    <a:solidFill>
                      <a:srgbClr val="C82E32"/>
                    </a:solidFill>
                  </a:endParaRPr>
                </a:p>
              </p:txBody>
            </p:sp>
            <p:sp>
              <p:nvSpPr>
                <p:cNvPr id="46" name="Line 21"/>
                <p:cNvSpPr>
                  <a:spLocks noChangeShapeType="1"/>
                </p:cNvSpPr>
                <p:nvPr/>
              </p:nvSpPr>
              <p:spPr bwMode="auto">
                <a:xfrm>
                  <a:off x="3331" y="3810"/>
                  <a:ext cx="768" cy="0"/>
                </a:xfrm>
                <a:prstGeom prst="line">
                  <a:avLst/>
                </a:prstGeom>
                <a:noFill/>
                <a:ln w="19050">
                  <a:solidFill>
                    <a:srgbClr val="C82E32"/>
                  </a:solidFill>
                  <a:round/>
                  <a:headEnd/>
                  <a:tailEnd/>
                </a:ln>
              </p:spPr>
              <p:txBody>
                <a:bodyPr wrap="none" anchor="ctr"/>
                <a:lstStyle/>
                <a:p>
                  <a:endParaRPr lang="en-US" sz="2800">
                    <a:solidFill>
                      <a:prstClr val="black"/>
                    </a:solidFill>
                  </a:endParaRPr>
                </a:p>
              </p:txBody>
            </p:sp>
          </p:grpSp>
        </p:grpSp>
        <p:grpSp>
          <p:nvGrpSpPr>
            <p:cNvPr id="10" name="Group 41"/>
            <p:cNvGrpSpPr>
              <a:grpSpLocks/>
            </p:cNvGrpSpPr>
            <p:nvPr/>
          </p:nvGrpSpPr>
          <p:grpSpPr bwMode="auto">
            <a:xfrm>
              <a:off x="155" y="3081"/>
              <a:ext cx="2514" cy="330"/>
              <a:chOff x="182" y="3072"/>
              <a:chExt cx="2514" cy="330"/>
            </a:xfrm>
          </p:grpSpPr>
          <p:sp>
            <p:nvSpPr>
              <p:cNvPr id="40" name="Rectangle 37"/>
              <p:cNvSpPr>
                <a:spLocks noChangeArrowheads="1"/>
              </p:cNvSpPr>
              <p:nvPr/>
            </p:nvSpPr>
            <p:spPr bwMode="auto">
              <a:xfrm>
                <a:off x="182" y="3072"/>
                <a:ext cx="901" cy="330"/>
              </a:xfrm>
              <a:prstGeom prst="rect">
                <a:avLst/>
              </a:prstGeom>
              <a:noFill/>
              <a:ln w="9525">
                <a:noFill/>
                <a:miter lim="800000"/>
                <a:headEnd/>
                <a:tailEnd/>
              </a:ln>
            </p:spPr>
            <p:txBody>
              <a:bodyPr wrap="none">
                <a:spAutoFit/>
              </a:bodyPr>
              <a:lstStyle/>
              <a:p>
                <a:r>
                  <a:rPr lang="en-US" sz="2800" dirty="0">
                    <a:solidFill>
                      <a:srgbClr val="C82E32"/>
                    </a:solidFill>
                  </a:rPr>
                  <a:t>2 N</a:t>
                </a:r>
                <a:r>
                  <a:rPr lang="en-US" sz="2800" baseline="-25000" dirty="0">
                    <a:solidFill>
                      <a:srgbClr val="C82E32"/>
                    </a:solidFill>
                  </a:rPr>
                  <a:t>2</a:t>
                </a:r>
                <a:r>
                  <a:rPr lang="en-US" sz="2800" dirty="0">
                    <a:solidFill>
                      <a:srgbClr val="C82E32"/>
                    </a:solidFill>
                  </a:rPr>
                  <a:t>O</a:t>
                </a:r>
                <a:r>
                  <a:rPr lang="en-US" sz="2800" baseline="-25000" dirty="0">
                    <a:solidFill>
                      <a:srgbClr val="C82E32"/>
                    </a:solidFill>
                  </a:rPr>
                  <a:t>4(</a:t>
                </a:r>
                <a:r>
                  <a:rPr lang="en-US" sz="2800" i="1" baseline="-25000" dirty="0">
                    <a:solidFill>
                      <a:srgbClr val="C82E32"/>
                    </a:solidFill>
                  </a:rPr>
                  <a:t>g</a:t>
                </a:r>
                <a:r>
                  <a:rPr lang="en-US" sz="2800" baseline="-25000" dirty="0">
                    <a:solidFill>
                      <a:srgbClr val="C82E32"/>
                    </a:solidFill>
                  </a:rPr>
                  <a:t>)</a:t>
                </a:r>
                <a:endParaRPr lang="en-US" sz="2800" dirty="0">
                  <a:solidFill>
                    <a:srgbClr val="C82E32"/>
                  </a:solidFill>
                </a:endParaRPr>
              </a:p>
            </p:txBody>
          </p:sp>
          <p:sp>
            <p:nvSpPr>
              <p:cNvPr id="42" name="Rectangle 39"/>
              <p:cNvSpPr>
                <a:spLocks noChangeArrowheads="1"/>
              </p:cNvSpPr>
              <p:nvPr/>
            </p:nvSpPr>
            <p:spPr bwMode="auto">
              <a:xfrm>
                <a:off x="1872" y="3072"/>
                <a:ext cx="824" cy="330"/>
              </a:xfrm>
              <a:prstGeom prst="rect">
                <a:avLst/>
              </a:prstGeom>
              <a:noFill/>
              <a:ln w="9525">
                <a:noFill/>
                <a:miter lim="800000"/>
                <a:headEnd/>
                <a:tailEnd/>
              </a:ln>
            </p:spPr>
            <p:txBody>
              <a:bodyPr wrap="none">
                <a:spAutoFit/>
              </a:bodyPr>
              <a:lstStyle/>
              <a:p>
                <a:r>
                  <a:rPr lang="en-US" sz="2800" dirty="0">
                    <a:solidFill>
                      <a:srgbClr val="C82E32"/>
                    </a:solidFill>
                  </a:rPr>
                  <a:t>4 NO</a:t>
                </a:r>
                <a:r>
                  <a:rPr lang="en-US" sz="2800" baseline="-25000" dirty="0">
                    <a:solidFill>
                      <a:srgbClr val="C82E32"/>
                    </a:solidFill>
                  </a:rPr>
                  <a:t>2(</a:t>
                </a:r>
                <a:r>
                  <a:rPr lang="en-US" sz="2800" i="1" baseline="-25000" dirty="0">
                    <a:solidFill>
                      <a:srgbClr val="C82E32"/>
                    </a:solidFill>
                  </a:rPr>
                  <a:t>g</a:t>
                </a:r>
                <a:r>
                  <a:rPr lang="en-US" sz="2800" baseline="-25000" dirty="0">
                    <a:solidFill>
                      <a:srgbClr val="C82E32"/>
                    </a:solidFill>
                  </a:rPr>
                  <a:t>)</a:t>
                </a:r>
                <a:endParaRPr lang="en-US" sz="2800" dirty="0">
                  <a:solidFill>
                    <a:srgbClr val="C82E32"/>
                  </a:solidFill>
                </a:endParaRPr>
              </a:p>
            </p:txBody>
          </p:sp>
        </p:grpSp>
      </p:grpSp>
      <p:pic>
        <p:nvPicPr>
          <p:cNvPr id="47" name="Picture 18" descr="equilibrium"/>
          <p:cNvPicPr>
            <a:picLocks noChangeAspect="1" noChangeArrowheads="1"/>
          </p:cNvPicPr>
          <p:nvPr/>
        </p:nvPicPr>
        <p:blipFill>
          <a:blip r:embed="rId2" cstate="print"/>
          <a:srcRect/>
          <a:stretch>
            <a:fillRect/>
          </a:stretch>
        </p:blipFill>
        <p:spPr bwMode="auto">
          <a:xfrm>
            <a:off x="2971800" y="3886200"/>
            <a:ext cx="1244600" cy="190500"/>
          </a:xfrm>
          <a:prstGeom prst="rect">
            <a:avLst/>
          </a:prstGeom>
          <a:noFill/>
        </p:spPr>
      </p:pic>
      <p:pic>
        <p:nvPicPr>
          <p:cNvPr id="48" name="Picture 18" descr="equilibrium"/>
          <p:cNvPicPr>
            <a:picLocks noChangeAspect="1" noChangeArrowheads="1"/>
          </p:cNvPicPr>
          <p:nvPr/>
        </p:nvPicPr>
        <p:blipFill>
          <a:blip r:embed="rId2" cstate="print"/>
          <a:srcRect/>
          <a:stretch>
            <a:fillRect/>
          </a:stretch>
        </p:blipFill>
        <p:spPr bwMode="auto">
          <a:xfrm>
            <a:off x="3022600" y="5105400"/>
            <a:ext cx="1244600" cy="190500"/>
          </a:xfrm>
          <a:prstGeom prst="rect">
            <a:avLst/>
          </a:prstGeom>
          <a:noFill/>
        </p:spPr>
      </p:pic>
    </p:spTree>
    <p:extLst>
      <p:ext uri="{BB962C8B-B14F-4D97-AF65-F5344CB8AC3E}">
        <p14:creationId xmlns:p14="http://schemas.microsoft.com/office/powerpoint/2010/main" val="1126260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Manipulating Equilibrium Constants</a:t>
            </a:r>
          </a:p>
        </p:txBody>
      </p:sp>
      <p:sp>
        <p:nvSpPr>
          <p:cNvPr id="3" name="Rectangle 3"/>
          <p:cNvSpPr txBox="1">
            <a:spLocks noChangeArrowheads="1"/>
          </p:cNvSpPr>
          <p:nvPr/>
        </p:nvSpPr>
        <p:spPr>
          <a:xfrm>
            <a:off x="2209800" y="1295400"/>
            <a:ext cx="7772400" cy="2362200"/>
          </a:xfrm>
          <a:prstGeom prst="rect">
            <a:avLst/>
          </a:prstGeom>
        </p:spPr>
        <p:txBody>
          <a:bodyPr/>
          <a:lstStyle/>
          <a:p>
            <a:pPr marL="342900" indent="-342900">
              <a:spcBef>
                <a:spcPct val="20000"/>
              </a:spcBef>
              <a:defRPr/>
            </a:pPr>
            <a:r>
              <a:rPr lang="en-US" sz="3200" dirty="0">
                <a:solidFill>
                  <a:prstClr val="black"/>
                </a:solidFill>
              </a:rPr>
              <a:t>	The equilibrium constant for a net reaction made up of two or more steps is the product of the equilibrium constants for the individual steps.</a:t>
            </a:r>
          </a:p>
          <a:p>
            <a:pPr marL="342900" indent="-342900">
              <a:spcBef>
                <a:spcPct val="20000"/>
              </a:spcBef>
              <a:defRPr/>
            </a:pPr>
            <a:endParaRPr lang="en-US" sz="3200" dirty="0">
              <a:solidFill>
                <a:prstClr val="black"/>
              </a:solidFill>
            </a:endParaRPr>
          </a:p>
          <a:p>
            <a:pPr algn="ctr"/>
            <a:r>
              <a:rPr lang="en-US" sz="3200" dirty="0"/>
              <a:t>A                    B            K = K</a:t>
            </a:r>
            <a:r>
              <a:rPr lang="en-US" sz="3200" baseline="-25000" dirty="0"/>
              <a:t>1</a:t>
            </a:r>
            <a:endParaRPr lang="en-US" sz="3200" dirty="0"/>
          </a:p>
          <a:p>
            <a:pPr algn="ctr"/>
            <a:endParaRPr lang="en-US" sz="3200" dirty="0"/>
          </a:p>
          <a:p>
            <a:pPr algn="ctr"/>
            <a:r>
              <a:rPr lang="en-US" sz="3200" dirty="0"/>
              <a:t>B                    C           K = K</a:t>
            </a:r>
            <a:r>
              <a:rPr lang="en-US" sz="3200" baseline="-25000" dirty="0"/>
              <a:t>2</a:t>
            </a:r>
          </a:p>
          <a:p>
            <a:pPr algn="ctr"/>
            <a:endParaRPr lang="en-US" sz="3200" dirty="0"/>
          </a:p>
          <a:p>
            <a:pPr algn="ctr"/>
            <a:r>
              <a:rPr lang="en-US" sz="3200" dirty="0"/>
              <a:t>  A                   C        K = K</a:t>
            </a:r>
            <a:r>
              <a:rPr lang="en-US" sz="3200" baseline="-25000" dirty="0"/>
              <a:t>1</a:t>
            </a:r>
            <a:r>
              <a:rPr lang="en-US" sz="3200" dirty="0"/>
              <a:t> × K</a:t>
            </a:r>
            <a:r>
              <a:rPr lang="en-US" sz="3200" baseline="-25000" dirty="0"/>
              <a:t>2</a:t>
            </a:r>
            <a:r>
              <a:rPr lang="en-US" sz="3200" dirty="0"/>
              <a:t> </a:t>
            </a:r>
            <a:endParaRPr lang="en-GB" sz="3200" dirty="0"/>
          </a:p>
          <a:p>
            <a:pPr marL="342900" indent="-342900">
              <a:spcBef>
                <a:spcPct val="20000"/>
              </a:spcBef>
              <a:defRPr/>
            </a:pPr>
            <a:endParaRPr lang="en-US" sz="3200" dirty="0">
              <a:solidFill>
                <a:prstClr val="black"/>
              </a:solidFill>
            </a:endParaRPr>
          </a:p>
        </p:txBody>
      </p:sp>
      <p:pic>
        <p:nvPicPr>
          <p:cNvPr id="4" name="Picture 18" descr="equilibrium"/>
          <p:cNvPicPr>
            <a:picLocks noChangeAspect="1" noChangeArrowheads="1"/>
          </p:cNvPicPr>
          <p:nvPr/>
        </p:nvPicPr>
        <p:blipFill>
          <a:blip r:embed="rId2" cstate="print"/>
          <a:srcRect/>
          <a:stretch>
            <a:fillRect/>
          </a:stretch>
        </p:blipFill>
        <p:spPr bwMode="auto">
          <a:xfrm>
            <a:off x="4451235" y="4037881"/>
            <a:ext cx="1244600" cy="190500"/>
          </a:xfrm>
          <a:prstGeom prst="rect">
            <a:avLst/>
          </a:prstGeom>
          <a:noFill/>
        </p:spPr>
      </p:pic>
      <p:pic>
        <p:nvPicPr>
          <p:cNvPr id="5" name="Picture 18" descr="equilibrium"/>
          <p:cNvPicPr>
            <a:picLocks noChangeAspect="1" noChangeArrowheads="1"/>
          </p:cNvPicPr>
          <p:nvPr/>
        </p:nvPicPr>
        <p:blipFill>
          <a:blip r:embed="rId2" cstate="print"/>
          <a:srcRect/>
          <a:stretch>
            <a:fillRect/>
          </a:stretch>
        </p:blipFill>
        <p:spPr bwMode="auto">
          <a:xfrm>
            <a:off x="4451235" y="5004039"/>
            <a:ext cx="1244600" cy="190500"/>
          </a:xfrm>
          <a:prstGeom prst="rect">
            <a:avLst/>
          </a:prstGeom>
          <a:noFill/>
        </p:spPr>
      </p:pic>
      <p:cxnSp>
        <p:nvCxnSpPr>
          <p:cNvPr id="7" name="Straight Connector 6"/>
          <p:cNvCxnSpPr/>
          <p:nvPr/>
        </p:nvCxnSpPr>
        <p:spPr>
          <a:xfrm>
            <a:off x="3260785" y="5538158"/>
            <a:ext cx="5710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18" descr="equilibrium">
            <a:extLst>
              <a:ext uri="{FF2B5EF4-FFF2-40B4-BE49-F238E27FC236}">
                <a16:creationId xmlns:a16="http://schemas.microsoft.com/office/drawing/2014/main" id="{CCE9F27E-39A2-4C0D-A243-6019E1958579}"/>
              </a:ext>
            </a:extLst>
          </p:cNvPr>
          <p:cNvPicPr>
            <a:picLocks noChangeAspect="1" noChangeArrowheads="1"/>
          </p:cNvPicPr>
          <p:nvPr/>
        </p:nvPicPr>
        <p:blipFill>
          <a:blip r:embed="rId2" cstate="print"/>
          <a:srcRect/>
          <a:stretch>
            <a:fillRect/>
          </a:stretch>
        </p:blipFill>
        <p:spPr bwMode="auto">
          <a:xfrm>
            <a:off x="4451235" y="5970197"/>
            <a:ext cx="1244600" cy="190500"/>
          </a:xfrm>
          <a:prstGeom prst="rect">
            <a:avLst/>
          </a:prstGeom>
          <a:noFill/>
        </p:spPr>
      </p:pic>
    </p:spTree>
    <p:extLst>
      <p:ext uri="{BB962C8B-B14F-4D97-AF65-F5344CB8AC3E}">
        <p14:creationId xmlns:p14="http://schemas.microsoft.com/office/powerpoint/2010/main" val="148153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51862B-990A-46BB-9084-2016236150F6}"/>
              </a:ext>
            </a:extLst>
          </p:cNvPr>
          <p:cNvGraphicFramePr>
            <a:graphicFrameLocks noGrp="1"/>
          </p:cNvGraphicFramePr>
          <p:nvPr>
            <p:extLst>
              <p:ext uri="{D42A27DB-BD31-4B8C-83A1-F6EECF244321}">
                <p14:modId xmlns:p14="http://schemas.microsoft.com/office/powerpoint/2010/main" val="4099899139"/>
              </p:ext>
            </p:extLst>
          </p:nvPr>
        </p:nvGraphicFramePr>
        <p:xfrm>
          <a:off x="2031999" y="1759083"/>
          <a:ext cx="8128000" cy="4114800"/>
        </p:xfrm>
        <a:graphic>
          <a:graphicData uri="http://schemas.openxmlformats.org/drawingml/2006/table">
            <a:tbl>
              <a:tblPr firstRow="1" bandRow="1">
                <a:tableStyleId>{5C22544A-7EE6-4342-B048-85BDC9FD1C3A}</a:tableStyleId>
              </a:tblPr>
              <a:tblGrid>
                <a:gridCol w="2596676">
                  <a:extLst>
                    <a:ext uri="{9D8B030D-6E8A-4147-A177-3AD203B41FA5}">
                      <a16:colId xmlns:a16="http://schemas.microsoft.com/office/drawing/2014/main" val="3785458372"/>
                    </a:ext>
                  </a:extLst>
                </a:gridCol>
                <a:gridCol w="1057013">
                  <a:extLst>
                    <a:ext uri="{9D8B030D-6E8A-4147-A177-3AD203B41FA5}">
                      <a16:colId xmlns:a16="http://schemas.microsoft.com/office/drawing/2014/main" val="1695500619"/>
                    </a:ext>
                  </a:extLst>
                </a:gridCol>
                <a:gridCol w="981512">
                  <a:extLst>
                    <a:ext uri="{9D8B030D-6E8A-4147-A177-3AD203B41FA5}">
                      <a16:colId xmlns:a16="http://schemas.microsoft.com/office/drawing/2014/main" val="924378086"/>
                    </a:ext>
                  </a:extLst>
                </a:gridCol>
                <a:gridCol w="939567">
                  <a:extLst>
                    <a:ext uri="{9D8B030D-6E8A-4147-A177-3AD203B41FA5}">
                      <a16:colId xmlns:a16="http://schemas.microsoft.com/office/drawing/2014/main" val="3998522277"/>
                    </a:ext>
                  </a:extLst>
                </a:gridCol>
                <a:gridCol w="2553232">
                  <a:extLst>
                    <a:ext uri="{9D8B030D-6E8A-4147-A177-3AD203B41FA5}">
                      <a16:colId xmlns:a16="http://schemas.microsoft.com/office/drawing/2014/main" val="3794132936"/>
                    </a:ext>
                  </a:extLst>
                </a:gridCol>
              </a:tblGrid>
              <a:tr h="370840">
                <a:tc>
                  <a:txBody>
                    <a:bodyPr/>
                    <a:lstStyle/>
                    <a:p>
                      <a:pPr algn="ctr"/>
                      <a:r>
                        <a:rPr lang="en-GB" sz="2400" dirty="0"/>
                        <a:t>Case</a:t>
                      </a:r>
                    </a:p>
                  </a:txBody>
                  <a:tcPr/>
                </a:tc>
                <a:tc>
                  <a:txBody>
                    <a:bodyPr/>
                    <a:lstStyle/>
                    <a:p>
                      <a:pPr algn="ctr"/>
                      <a:r>
                        <a:rPr lang="en-GB" sz="2400" dirty="0">
                          <a:solidFill>
                            <a:schemeClr val="bg1"/>
                          </a:solidFill>
                        </a:rPr>
                        <a:t>∆H</a:t>
                      </a:r>
                    </a:p>
                  </a:txBody>
                  <a:tcPr/>
                </a:tc>
                <a:tc>
                  <a:txBody>
                    <a:bodyPr/>
                    <a:lstStyle/>
                    <a:p>
                      <a:pPr algn="ctr"/>
                      <a:r>
                        <a:rPr lang="en-GB" sz="2400" dirty="0">
                          <a:solidFill>
                            <a:schemeClr val="bg1"/>
                          </a:solidFill>
                        </a:rPr>
                        <a:t>∆S</a:t>
                      </a:r>
                    </a:p>
                  </a:txBody>
                  <a:tcPr/>
                </a:tc>
                <a:tc>
                  <a:txBody>
                    <a:bodyPr/>
                    <a:lstStyle/>
                    <a:p>
                      <a:pPr algn="ctr"/>
                      <a:r>
                        <a:rPr lang="en-GB" sz="2400" dirty="0">
                          <a:solidFill>
                            <a:schemeClr val="bg1"/>
                          </a:solidFill>
                        </a:rPr>
                        <a:t>∆G</a:t>
                      </a:r>
                    </a:p>
                  </a:txBody>
                  <a:tcPr/>
                </a:tc>
                <a:tc>
                  <a:txBody>
                    <a:bodyPr/>
                    <a:lstStyle/>
                    <a:p>
                      <a:pPr algn="ctr"/>
                      <a:r>
                        <a:rPr lang="en-GB" sz="2400" dirty="0"/>
                        <a:t>spontaneity</a:t>
                      </a:r>
                    </a:p>
                  </a:txBody>
                  <a:tcPr/>
                </a:tc>
                <a:extLst>
                  <a:ext uri="{0D108BD9-81ED-4DB2-BD59-A6C34878D82A}">
                    <a16:rowId xmlns:a16="http://schemas.microsoft.com/office/drawing/2014/main" val="908537242"/>
                  </a:ext>
                </a:extLst>
              </a:tr>
              <a:tr h="370840">
                <a:tc>
                  <a:txBody>
                    <a:bodyPr/>
                    <a:lstStyle/>
                    <a:p>
                      <a:pPr algn="ctr"/>
                      <a:r>
                        <a:rPr lang="en-GB" sz="2400" dirty="0"/>
                        <a:t>High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solidFill>
                            <a:srgbClr val="FF0000"/>
                          </a:solidFill>
                        </a:rPr>
                        <a:t>-</a:t>
                      </a:r>
                    </a:p>
                  </a:txBody>
                  <a:tcPr/>
                </a:tc>
                <a:tc>
                  <a:txBody>
                    <a:bodyPr/>
                    <a:lstStyle/>
                    <a:p>
                      <a:pPr algn="ctr"/>
                      <a:r>
                        <a:rPr lang="en-GB" sz="2400" dirty="0">
                          <a:solidFill>
                            <a:srgbClr val="FF0000"/>
                          </a:solidFill>
                        </a:rPr>
                        <a:t>Spontaneous</a:t>
                      </a:r>
                    </a:p>
                  </a:txBody>
                  <a:tcPr/>
                </a:tc>
                <a:extLst>
                  <a:ext uri="{0D108BD9-81ED-4DB2-BD59-A6C34878D82A}">
                    <a16:rowId xmlns:a16="http://schemas.microsoft.com/office/drawing/2014/main" val="5595495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Low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rPr>
                        <a:t>Spontaneous</a:t>
                      </a:r>
                    </a:p>
                  </a:txBody>
                  <a:tcPr/>
                </a:tc>
                <a:extLst>
                  <a:ext uri="{0D108BD9-81ED-4DB2-BD59-A6C34878D82A}">
                    <a16:rowId xmlns:a16="http://schemas.microsoft.com/office/drawing/2014/main" val="5678670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High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Non Spontaneous</a:t>
                      </a:r>
                    </a:p>
                  </a:txBody>
                  <a:tcPr/>
                </a:tc>
                <a:extLst>
                  <a:ext uri="{0D108BD9-81ED-4DB2-BD59-A6C34878D82A}">
                    <a16:rowId xmlns:a16="http://schemas.microsoft.com/office/drawing/2014/main" val="19128976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Low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rPr>
                        <a:t>Spontaneous</a:t>
                      </a:r>
                    </a:p>
                  </a:txBody>
                  <a:tcPr/>
                </a:tc>
                <a:extLst>
                  <a:ext uri="{0D108BD9-81ED-4DB2-BD59-A6C34878D82A}">
                    <a16:rowId xmlns:a16="http://schemas.microsoft.com/office/drawing/2014/main" val="31692188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High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rPr>
                        <a:t>Spontaneous</a:t>
                      </a:r>
                    </a:p>
                  </a:txBody>
                  <a:tcPr/>
                </a:tc>
                <a:extLst>
                  <a:ext uri="{0D108BD9-81ED-4DB2-BD59-A6C34878D82A}">
                    <a16:rowId xmlns:a16="http://schemas.microsoft.com/office/drawing/2014/main" val="6855368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Low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Non Spontaneous</a:t>
                      </a:r>
                    </a:p>
                  </a:txBody>
                  <a:tcPr/>
                </a:tc>
                <a:extLst>
                  <a:ext uri="{0D108BD9-81ED-4DB2-BD59-A6C34878D82A}">
                    <a16:rowId xmlns:a16="http://schemas.microsoft.com/office/drawing/2014/main" val="13463652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High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Non Spontaneous</a:t>
                      </a:r>
                    </a:p>
                  </a:txBody>
                  <a:tcPr/>
                </a:tc>
                <a:extLst>
                  <a:ext uri="{0D108BD9-81ED-4DB2-BD59-A6C34878D82A}">
                    <a16:rowId xmlns:a16="http://schemas.microsoft.com/office/drawing/2014/main" val="4770097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Low Temperature </a:t>
                      </a:r>
                    </a:p>
                  </a:txBody>
                  <a:tcPr/>
                </a:tc>
                <a:tc>
                  <a:txBody>
                    <a:bodyPr/>
                    <a:lstStyle/>
                    <a:p>
                      <a:pPr algn="ctr"/>
                      <a:r>
                        <a:rPr lang="en-GB" sz="2400" dirty="0"/>
                        <a:t>+</a:t>
                      </a:r>
                    </a:p>
                  </a:txBody>
                  <a:tcPr/>
                </a:tc>
                <a:tc>
                  <a:txBody>
                    <a:bodyPr/>
                    <a:lstStyle/>
                    <a:p>
                      <a:pPr algn="ctr"/>
                      <a:r>
                        <a:rPr lang="en-GB" sz="2400" dirty="0"/>
                        <a:t>-</a:t>
                      </a:r>
                    </a:p>
                  </a:txBody>
                  <a:tcPr/>
                </a:tc>
                <a:tc>
                  <a:txBody>
                    <a:bodyPr/>
                    <a:lstStyle/>
                    <a:p>
                      <a:pPr algn="ctr"/>
                      <a:r>
                        <a:rPr lang="en-GB"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Non Spontaneous</a:t>
                      </a:r>
                    </a:p>
                  </a:txBody>
                  <a:tcPr/>
                </a:tc>
                <a:extLst>
                  <a:ext uri="{0D108BD9-81ED-4DB2-BD59-A6C34878D82A}">
                    <a16:rowId xmlns:a16="http://schemas.microsoft.com/office/drawing/2014/main" val="960279104"/>
                  </a:ext>
                </a:extLst>
              </a:tr>
            </a:tbl>
          </a:graphicData>
        </a:graphic>
      </p:graphicFrame>
      <p:sp>
        <p:nvSpPr>
          <p:cNvPr id="3" name="Rectangle 2">
            <a:extLst>
              <a:ext uri="{FF2B5EF4-FFF2-40B4-BE49-F238E27FC236}">
                <a16:creationId xmlns:a16="http://schemas.microsoft.com/office/drawing/2014/main" id="{DD961E52-82C6-49FD-90C1-DBE5A0B2B674}"/>
              </a:ext>
            </a:extLst>
          </p:cNvPr>
          <p:cNvSpPr/>
          <p:nvPr/>
        </p:nvSpPr>
        <p:spPr>
          <a:xfrm>
            <a:off x="1456888" y="807251"/>
            <a:ext cx="9278223" cy="461665"/>
          </a:xfrm>
          <a:prstGeom prst="rect">
            <a:avLst/>
          </a:prstGeom>
        </p:spPr>
        <p:txBody>
          <a:bodyPr wrap="square">
            <a:spAutoFit/>
          </a:bodyPr>
          <a:lstStyle/>
          <a:p>
            <a:r>
              <a:rPr lang="en-GB" sz="2400" dirty="0"/>
              <a:t>The table below summarized the sign of </a:t>
            </a:r>
            <a:r>
              <a:rPr lang="en-GB" sz="2400" dirty="0">
                <a:solidFill>
                  <a:srgbClr val="0070C0"/>
                </a:solidFill>
              </a:rPr>
              <a:t>∆H, ∆S, ∆G </a:t>
            </a:r>
            <a:r>
              <a:rPr lang="en-GB" sz="2400" dirty="0"/>
              <a:t>and </a:t>
            </a:r>
            <a:r>
              <a:rPr lang="en-GB" sz="2400" dirty="0">
                <a:solidFill>
                  <a:srgbClr val="0070C0"/>
                </a:solidFill>
              </a:rPr>
              <a:t>spontaneity</a:t>
            </a:r>
            <a:r>
              <a:rPr lang="en-GB" sz="2400" dirty="0"/>
              <a:t> </a:t>
            </a:r>
          </a:p>
        </p:txBody>
      </p:sp>
    </p:spTree>
    <p:extLst>
      <p:ext uri="{BB962C8B-B14F-4D97-AF65-F5344CB8AC3E}">
        <p14:creationId xmlns:p14="http://schemas.microsoft.com/office/powerpoint/2010/main" val="238770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981200" y="498476"/>
            <a:ext cx="8077200" cy="3108325"/>
            <a:chOff x="288" y="528"/>
            <a:chExt cx="5088" cy="1958"/>
          </a:xfrm>
        </p:grpSpPr>
        <p:sp>
          <p:nvSpPr>
            <p:cNvPr id="3" name="Text Box 3"/>
            <p:cNvSpPr txBox="1">
              <a:spLocks noChangeArrowheads="1"/>
            </p:cNvSpPr>
            <p:nvPr/>
          </p:nvSpPr>
          <p:spPr bwMode="auto">
            <a:xfrm>
              <a:off x="288" y="528"/>
              <a:ext cx="5088" cy="1958"/>
            </a:xfrm>
            <a:prstGeom prst="rect">
              <a:avLst/>
            </a:prstGeom>
            <a:noFill/>
            <a:ln w="9525">
              <a:noFill/>
              <a:miter lim="800000"/>
              <a:headEnd/>
              <a:tailEnd/>
            </a:ln>
          </p:spPr>
          <p:txBody>
            <a:bodyPr>
              <a:spAutoFit/>
            </a:bodyPr>
            <a:lstStyle/>
            <a:p>
              <a:r>
                <a:rPr lang="en-US" sz="2800" dirty="0">
                  <a:solidFill>
                    <a:srgbClr val="C00000"/>
                  </a:solidFill>
                </a:rPr>
                <a:t>Given the following information,</a:t>
              </a:r>
            </a:p>
            <a:p>
              <a:r>
                <a:rPr lang="en-US" sz="2800" dirty="0">
                  <a:solidFill>
                    <a:srgbClr val="C00000"/>
                  </a:solidFill>
                </a:rPr>
                <a:t>		</a:t>
              </a:r>
              <a:endParaRPr lang="en-US" sz="2800" b="1" dirty="0">
                <a:solidFill>
                  <a:srgbClr val="C00000"/>
                </a:solidFill>
              </a:endParaRPr>
            </a:p>
            <a:p>
              <a:endParaRPr lang="en-US" sz="2800" b="1" dirty="0">
                <a:solidFill>
                  <a:srgbClr val="C00000"/>
                </a:solidFill>
              </a:endParaRPr>
            </a:p>
            <a:p>
              <a:endParaRPr lang="en-US" sz="2800" b="1" dirty="0">
                <a:solidFill>
                  <a:srgbClr val="C00000"/>
                </a:solidFill>
              </a:endParaRPr>
            </a:p>
            <a:p>
              <a:r>
                <a:rPr lang="en-US" sz="2800" dirty="0">
                  <a:solidFill>
                    <a:srgbClr val="C00000"/>
                  </a:solidFill>
                </a:rPr>
                <a:t>determine the value of </a:t>
              </a:r>
              <a:r>
                <a:rPr lang="en-US" sz="2800" i="1" dirty="0" err="1">
                  <a:solidFill>
                    <a:srgbClr val="C00000"/>
                  </a:solidFill>
                </a:rPr>
                <a:t>K</a:t>
              </a:r>
              <a:r>
                <a:rPr lang="en-US" sz="2800" i="1" baseline="-25000" dirty="0" err="1">
                  <a:solidFill>
                    <a:srgbClr val="C00000"/>
                  </a:solidFill>
                </a:rPr>
                <a:t>c</a:t>
              </a:r>
              <a:r>
                <a:rPr lang="en-US" sz="2800" i="1" dirty="0">
                  <a:solidFill>
                    <a:srgbClr val="C00000"/>
                  </a:solidFill>
                </a:rPr>
                <a:t> </a:t>
              </a:r>
              <a:r>
                <a:rPr lang="en-US" sz="2800" dirty="0">
                  <a:solidFill>
                    <a:srgbClr val="C00000"/>
                  </a:solidFill>
                </a:rPr>
                <a:t>for the reaction</a:t>
              </a:r>
              <a:endParaRPr lang="en-US" sz="2800" b="1" dirty="0">
                <a:solidFill>
                  <a:srgbClr val="C00000"/>
                </a:solidFill>
              </a:endParaRPr>
            </a:p>
            <a:p>
              <a:r>
                <a:rPr lang="en-US" sz="2800" b="1" dirty="0">
                  <a:solidFill>
                    <a:srgbClr val="C00000"/>
                  </a:solidFill>
                </a:rPr>
                <a:t>		</a:t>
              </a:r>
            </a:p>
            <a:p>
              <a:endParaRPr lang="en-US" sz="2800" b="1" dirty="0">
                <a:solidFill>
                  <a:srgbClr val="C00000"/>
                </a:solidFill>
              </a:endParaRPr>
            </a:p>
          </p:txBody>
        </p:sp>
        <p:pic>
          <p:nvPicPr>
            <p:cNvPr id="4" name="Picture 14" descr="15"/>
            <p:cNvPicPr>
              <a:picLocks noChangeAspect="1" noChangeArrowheads="1"/>
            </p:cNvPicPr>
            <p:nvPr/>
          </p:nvPicPr>
          <p:blipFill>
            <a:blip r:embed="rId2" cstate="print"/>
            <a:srcRect/>
            <a:stretch>
              <a:fillRect/>
            </a:stretch>
          </p:blipFill>
          <p:spPr bwMode="auto">
            <a:xfrm>
              <a:off x="864" y="912"/>
              <a:ext cx="4218" cy="528"/>
            </a:xfrm>
            <a:prstGeom prst="rect">
              <a:avLst/>
            </a:prstGeom>
            <a:noFill/>
          </p:spPr>
        </p:pic>
        <p:pic>
          <p:nvPicPr>
            <p:cNvPr id="5" name="Picture 15" descr="15"/>
            <p:cNvPicPr>
              <a:picLocks noChangeAspect="1" noChangeArrowheads="1"/>
            </p:cNvPicPr>
            <p:nvPr/>
          </p:nvPicPr>
          <p:blipFill>
            <a:blip r:embed="rId3" cstate="print"/>
            <a:srcRect/>
            <a:stretch>
              <a:fillRect/>
            </a:stretch>
          </p:blipFill>
          <p:spPr bwMode="auto">
            <a:xfrm>
              <a:off x="1056" y="2086"/>
              <a:ext cx="3593" cy="240"/>
            </a:xfrm>
            <a:prstGeom prst="rect">
              <a:avLst/>
            </a:prstGeom>
            <a:noFill/>
          </p:spPr>
        </p:pic>
      </p:grpSp>
      <p:sp>
        <p:nvSpPr>
          <p:cNvPr id="6" name="Rectangle 5"/>
          <p:cNvSpPr/>
          <p:nvPr/>
        </p:nvSpPr>
        <p:spPr>
          <a:xfrm>
            <a:off x="2133600" y="3352800"/>
            <a:ext cx="1107996" cy="369332"/>
          </a:xfrm>
          <a:prstGeom prst="rect">
            <a:avLst/>
          </a:prstGeom>
        </p:spPr>
        <p:txBody>
          <a:bodyPr wrap="none">
            <a:spAutoFit/>
          </a:bodyPr>
          <a:lstStyle/>
          <a:p>
            <a:pPr>
              <a:spcBef>
                <a:spcPct val="50000"/>
              </a:spcBef>
            </a:pPr>
            <a:r>
              <a:rPr lang="en-US" b="1" dirty="0">
                <a:solidFill>
                  <a:prstClr val="black"/>
                </a:solidFill>
                <a:latin typeface="Arial" charset="0"/>
              </a:rPr>
              <a:t>Solution</a:t>
            </a:r>
          </a:p>
        </p:txBody>
      </p:sp>
      <p:pic>
        <p:nvPicPr>
          <p:cNvPr id="7" name="Picture 17" descr="15"/>
          <p:cNvPicPr>
            <a:picLocks noChangeAspect="1" noChangeArrowheads="1"/>
          </p:cNvPicPr>
          <p:nvPr/>
        </p:nvPicPr>
        <p:blipFill>
          <a:blip r:embed="rId4" cstate="print"/>
          <a:srcRect/>
          <a:stretch>
            <a:fillRect/>
          </a:stretch>
        </p:blipFill>
        <p:spPr bwMode="auto">
          <a:xfrm>
            <a:off x="2546480" y="3810000"/>
            <a:ext cx="6602284" cy="381000"/>
          </a:xfrm>
          <a:prstGeom prst="rect">
            <a:avLst/>
          </a:prstGeom>
          <a:noFill/>
        </p:spPr>
      </p:pic>
      <p:pic>
        <p:nvPicPr>
          <p:cNvPr id="13" name="Picture 14" descr="15"/>
          <p:cNvPicPr>
            <a:picLocks noChangeAspect="1" noChangeArrowheads="1"/>
          </p:cNvPicPr>
          <p:nvPr/>
        </p:nvPicPr>
        <p:blipFill>
          <a:blip r:embed="rId5" cstate="print"/>
          <a:srcRect/>
          <a:stretch>
            <a:fillRect/>
          </a:stretch>
        </p:blipFill>
        <p:spPr bwMode="auto">
          <a:xfrm>
            <a:off x="2286000" y="4343400"/>
            <a:ext cx="7850038" cy="1981200"/>
          </a:xfrm>
          <a:prstGeom prst="rect">
            <a:avLst/>
          </a:prstGeom>
          <a:noFill/>
        </p:spPr>
      </p:pic>
    </p:spTree>
    <p:extLst>
      <p:ext uri="{BB962C8B-B14F-4D97-AF65-F5344CB8AC3E}">
        <p14:creationId xmlns:p14="http://schemas.microsoft.com/office/powerpoint/2010/main" val="1400296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381000"/>
            <a:ext cx="9144000" cy="1143000"/>
          </a:xfrm>
          <a:prstGeom prst="rect">
            <a:avLst/>
          </a:prstGeom>
        </p:spPr>
        <p:txBody>
          <a:bodyPr/>
          <a:lstStyle/>
          <a:p>
            <a:pPr algn="ctr">
              <a:spcBef>
                <a:spcPct val="0"/>
              </a:spcBef>
              <a:defRPr/>
            </a:pPr>
            <a:r>
              <a:rPr lang="en-US" sz="4000" dirty="0">
                <a:solidFill>
                  <a:srgbClr val="C00000"/>
                </a:solidFill>
              </a:rPr>
              <a:t>Heterogeneous Equilibrium</a:t>
            </a:r>
          </a:p>
        </p:txBody>
      </p:sp>
      <p:sp>
        <p:nvSpPr>
          <p:cNvPr id="3" name="Rectangle 3"/>
          <p:cNvSpPr txBox="1">
            <a:spLocks noChangeArrowheads="1"/>
          </p:cNvSpPr>
          <p:nvPr/>
        </p:nvSpPr>
        <p:spPr>
          <a:xfrm>
            <a:off x="2133600" y="1676400"/>
            <a:ext cx="7772400" cy="1676400"/>
          </a:xfrm>
          <a:prstGeom prst="rect">
            <a:avLst/>
          </a:prstGeom>
        </p:spPr>
        <p:txBody>
          <a:bodyPr/>
          <a:lstStyle/>
          <a:p>
            <a:pPr marL="342900" indent="-342900">
              <a:spcBef>
                <a:spcPct val="20000"/>
              </a:spcBef>
              <a:defRPr/>
            </a:pPr>
            <a:r>
              <a:rPr lang="en-US" sz="3200" dirty="0">
                <a:solidFill>
                  <a:prstClr val="black"/>
                </a:solidFill>
              </a:rPr>
              <a:t>	The concentrations of solids and liquids do not appear in the equilibrium expression.</a:t>
            </a:r>
          </a:p>
        </p:txBody>
      </p:sp>
      <p:grpSp>
        <p:nvGrpSpPr>
          <p:cNvPr id="4" name="Group 18"/>
          <p:cNvGrpSpPr>
            <a:grpSpLocks/>
          </p:cNvGrpSpPr>
          <p:nvPr/>
        </p:nvGrpSpPr>
        <p:grpSpPr bwMode="auto">
          <a:xfrm>
            <a:off x="3205163" y="3200400"/>
            <a:ext cx="5829301" cy="584200"/>
            <a:chOff x="1347" y="3618"/>
            <a:chExt cx="3672" cy="368"/>
          </a:xfrm>
        </p:grpSpPr>
        <p:sp>
          <p:nvSpPr>
            <p:cNvPr id="5" name="Rectangle 15"/>
            <p:cNvSpPr>
              <a:spLocks noChangeArrowheads="1"/>
            </p:cNvSpPr>
            <p:nvPr/>
          </p:nvSpPr>
          <p:spPr bwMode="auto">
            <a:xfrm>
              <a:off x="1347" y="3618"/>
              <a:ext cx="883" cy="368"/>
            </a:xfrm>
            <a:prstGeom prst="rect">
              <a:avLst/>
            </a:prstGeom>
            <a:noFill/>
            <a:ln w="9525">
              <a:noFill/>
              <a:miter lim="800000"/>
              <a:headEnd/>
              <a:tailEnd/>
            </a:ln>
          </p:spPr>
          <p:txBody>
            <a:bodyPr wrap="none">
              <a:spAutoFit/>
            </a:bodyPr>
            <a:lstStyle/>
            <a:p>
              <a:r>
                <a:rPr lang="en-US" sz="3200" dirty="0">
                  <a:solidFill>
                    <a:srgbClr val="C82E32"/>
                  </a:solidFill>
                </a:rPr>
                <a:t>PbCl</a:t>
              </a:r>
              <a:r>
                <a:rPr lang="en-US" sz="3200" baseline="-25000" dirty="0">
                  <a:solidFill>
                    <a:srgbClr val="C82E32"/>
                  </a:solidFill>
                </a:rPr>
                <a:t>2 (</a:t>
              </a:r>
              <a:r>
                <a:rPr lang="en-US" sz="3200" i="1" baseline="-25000" dirty="0">
                  <a:solidFill>
                    <a:srgbClr val="C82E32"/>
                  </a:solidFill>
                </a:rPr>
                <a:t>s</a:t>
              </a:r>
              <a:r>
                <a:rPr lang="en-US" sz="3200" baseline="-25000" dirty="0">
                  <a:solidFill>
                    <a:srgbClr val="C82E32"/>
                  </a:solidFill>
                </a:rPr>
                <a:t>)</a:t>
              </a:r>
              <a:endParaRPr lang="en-US" sz="3200" dirty="0">
                <a:solidFill>
                  <a:srgbClr val="C82E32"/>
                </a:solidFill>
              </a:endParaRPr>
            </a:p>
          </p:txBody>
        </p:sp>
        <p:sp>
          <p:nvSpPr>
            <p:cNvPr id="6" name="Rectangle 16"/>
            <p:cNvSpPr>
              <a:spLocks noChangeArrowheads="1"/>
            </p:cNvSpPr>
            <p:nvPr/>
          </p:nvSpPr>
          <p:spPr bwMode="auto">
            <a:xfrm>
              <a:off x="3168" y="3618"/>
              <a:ext cx="1851" cy="368"/>
            </a:xfrm>
            <a:prstGeom prst="rect">
              <a:avLst/>
            </a:prstGeom>
            <a:noFill/>
            <a:ln w="9525">
              <a:noFill/>
              <a:miter lim="800000"/>
              <a:headEnd/>
              <a:tailEnd/>
            </a:ln>
          </p:spPr>
          <p:txBody>
            <a:bodyPr wrap="none">
              <a:spAutoFit/>
            </a:bodyPr>
            <a:lstStyle/>
            <a:p>
              <a:r>
                <a:rPr lang="en-US" sz="3200">
                  <a:solidFill>
                    <a:srgbClr val="C82E32"/>
                  </a:solidFill>
                </a:rPr>
                <a:t>Pb</a:t>
              </a:r>
              <a:r>
                <a:rPr lang="en-US" sz="3200" baseline="30000">
                  <a:solidFill>
                    <a:srgbClr val="C82E32"/>
                  </a:solidFill>
                </a:rPr>
                <a:t>2+</a:t>
              </a:r>
              <a:r>
                <a:rPr lang="en-US" sz="3200" baseline="-25000">
                  <a:solidFill>
                    <a:srgbClr val="C82E32"/>
                  </a:solidFill>
                </a:rPr>
                <a:t> (</a:t>
              </a:r>
              <a:r>
                <a:rPr lang="en-US" sz="3200" i="1" baseline="-25000">
                  <a:solidFill>
                    <a:srgbClr val="C82E32"/>
                  </a:solidFill>
                </a:rPr>
                <a:t>aq</a:t>
              </a:r>
              <a:r>
                <a:rPr lang="en-US" sz="3200" baseline="-25000">
                  <a:solidFill>
                    <a:srgbClr val="C82E32"/>
                  </a:solidFill>
                </a:rPr>
                <a:t>)</a:t>
              </a:r>
              <a:r>
                <a:rPr lang="en-US" sz="3200">
                  <a:solidFill>
                    <a:srgbClr val="C82E32"/>
                  </a:solidFill>
                </a:rPr>
                <a:t> + 2 Cl</a:t>
              </a:r>
              <a:r>
                <a:rPr lang="en-US" sz="3200" baseline="30000">
                  <a:solidFill>
                    <a:srgbClr val="C82E32"/>
                  </a:solidFill>
                </a:rPr>
                <a:t>-</a:t>
              </a:r>
              <a:r>
                <a:rPr lang="en-US" sz="3200" baseline="-25000">
                  <a:solidFill>
                    <a:srgbClr val="C82E32"/>
                  </a:solidFill>
                </a:rPr>
                <a:t>(</a:t>
              </a:r>
              <a:r>
                <a:rPr lang="en-US" sz="3200" i="1" baseline="-25000">
                  <a:solidFill>
                    <a:srgbClr val="C82E32"/>
                  </a:solidFill>
                </a:rPr>
                <a:t>aq</a:t>
              </a:r>
              <a:r>
                <a:rPr lang="en-US" sz="3200" baseline="-25000">
                  <a:solidFill>
                    <a:srgbClr val="C82E32"/>
                  </a:solidFill>
                </a:rPr>
                <a:t>)</a:t>
              </a:r>
              <a:endParaRPr lang="en-US" sz="3200">
                <a:solidFill>
                  <a:srgbClr val="C82E32"/>
                </a:solidFill>
              </a:endParaRPr>
            </a:p>
          </p:txBody>
        </p:sp>
      </p:grpSp>
      <p:pic>
        <p:nvPicPr>
          <p:cNvPr id="8" name="Picture 18" descr="equilibrium"/>
          <p:cNvPicPr>
            <a:picLocks noChangeAspect="1" noChangeArrowheads="1"/>
          </p:cNvPicPr>
          <p:nvPr/>
        </p:nvPicPr>
        <p:blipFill>
          <a:blip r:embed="rId2" cstate="print"/>
          <a:srcRect/>
          <a:stretch>
            <a:fillRect/>
          </a:stretch>
        </p:blipFill>
        <p:spPr bwMode="auto">
          <a:xfrm>
            <a:off x="4622800" y="3429000"/>
            <a:ext cx="1244600" cy="190500"/>
          </a:xfrm>
          <a:prstGeom prst="rect">
            <a:avLst/>
          </a:prstGeom>
          <a:noFill/>
        </p:spPr>
      </p:pic>
      <p:sp>
        <p:nvSpPr>
          <p:cNvPr id="9" name="Rectangle 5"/>
          <p:cNvSpPr>
            <a:spLocks noChangeArrowheads="1"/>
          </p:cNvSpPr>
          <p:nvPr/>
        </p:nvSpPr>
        <p:spPr bwMode="auto">
          <a:xfrm>
            <a:off x="3276600" y="4419600"/>
            <a:ext cx="4495800" cy="609600"/>
          </a:xfrm>
          <a:prstGeom prst="rect">
            <a:avLst/>
          </a:prstGeom>
          <a:noFill/>
          <a:ln w="9525">
            <a:noFill/>
            <a:miter lim="800000"/>
            <a:headEnd/>
            <a:tailEnd/>
          </a:ln>
        </p:spPr>
        <p:txBody>
          <a:bodyPr/>
          <a:lstStyle/>
          <a:p>
            <a:pPr marL="342900" indent="-342900" algn="ctr">
              <a:spcBef>
                <a:spcPct val="20000"/>
              </a:spcBef>
            </a:pPr>
            <a:r>
              <a:rPr lang="en-US" sz="3200" i="1" dirty="0" err="1">
                <a:solidFill>
                  <a:srgbClr val="C82E32"/>
                </a:solidFill>
              </a:rPr>
              <a:t>K</a:t>
            </a:r>
            <a:r>
              <a:rPr lang="en-US" sz="3200" baseline="-25000" dirty="0" err="1">
                <a:solidFill>
                  <a:srgbClr val="C82E32"/>
                </a:solidFill>
              </a:rPr>
              <a:t>c</a:t>
            </a:r>
            <a:r>
              <a:rPr lang="en-US" sz="3200" dirty="0">
                <a:solidFill>
                  <a:srgbClr val="C82E32"/>
                </a:solidFill>
              </a:rPr>
              <a:t> = [Pb</a:t>
            </a:r>
            <a:r>
              <a:rPr lang="en-US" sz="3200" baseline="30000" dirty="0">
                <a:solidFill>
                  <a:srgbClr val="C82E32"/>
                </a:solidFill>
              </a:rPr>
              <a:t>2+</a:t>
            </a:r>
            <a:r>
              <a:rPr lang="en-US" sz="3200" dirty="0">
                <a:solidFill>
                  <a:srgbClr val="C82E32"/>
                </a:solidFill>
              </a:rPr>
              <a:t>] [</a:t>
            </a:r>
            <a:r>
              <a:rPr lang="en-US" sz="3200" dirty="0" err="1">
                <a:solidFill>
                  <a:srgbClr val="C82E32"/>
                </a:solidFill>
              </a:rPr>
              <a:t>Cl</a:t>
            </a:r>
            <a:r>
              <a:rPr lang="en-US" sz="3200" baseline="30000" dirty="0">
                <a:solidFill>
                  <a:srgbClr val="C82E32"/>
                </a:solidFill>
              </a:rPr>
              <a:t>-</a:t>
            </a:r>
            <a:r>
              <a:rPr lang="en-US" sz="3200" dirty="0">
                <a:solidFill>
                  <a:srgbClr val="C82E32"/>
                </a:solidFill>
              </a:rPr>
              <a:t>]</a:t>
            </a:r>
            <a:r>
              <a:rPr lang="en-US" sz="3200" baseline="30000" dirty="0">
                <a:solidFill>
                  <a:srgbClr val="C82E32"/>
                </a:solidFill>
              </a:rPr>
              <a:t>2</a:t>
            </a:r>
            <a:endParaRPr lang="en-US" sz="3200" dirty="0">
              <a:solidFill>
                <a:srgbClr val="C82E32"/>
              </a:solidFill>
            </a:endParaRPr>
          </a:p>
        </p:txBody>
      </p:sp>
    </p:spTree>
    <p:extLst>
      <p:ext uri="{BB962C8B-B14F-4D97-AF65-F5344CB8AC3E}">
        <p14:creationId xmlns:p14="http://schemas.microsoft.com/office/powerpoint/2010/main" val="627480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Why “K” constant is dimensionless (no unit)?</a:t>
            </a:r>
            <a:endParaRPr lang="en-GB" sz="3600" dirty="0">
              <a:solidFill>
                <a:srgbClr val="FF0000"/>
              </a:solidFill>
            </a:endParaRPr>
          </a:p>
        </p:txBody>
      </p:sp>
      <p:sp>
        <p:nvSpPr>
          <p:cNvPr id="3" name="Content Placeholder 2"/>
          <p:cNvSpPr>
            <a:spLocks noGrp="1"/>
          </p:cNvSpPr>
          <p:nvPr>
            <p:ph idx="1"/>
          </p:nvPr>
        </p:nvSpPr>
        <p:spPr>
          <a:xfrm>
            <a:off x="609600" y="1858994"/>
            <a:ext cx="10972800" cy="4525963"/>
          </a:xfrm>
        </p:spPr>
        <p:txBody>
          <a:bodyPr>
            <a:normAutofit/>
          </a:bodyPr>
          <a:lstStyle/>
          <a:p>
            <a:pPr>
              <a:lnSpc>
                <a:spcPct val="150000"/>
              </a:lnSpc>
            </a:pPr>
            <a:r>
              <a:rPr lang="en-US" sz="2400" dirty="0"/>
              <a:t>The thermodynamic equilibrium constant is defined in terms of activities “a”.</a:t>
            </a:r>
          </a:p>
          <a:p>
            <a:pPr>
              <a:lnSpc>
                <a:spcPct val="150000"/>
              </a:lnSpc>
            </a:pPr>
            <a:r>
              <a:rPr lang="en-US" sz="2400" dirty="0"/>
              <a:t>In the solution that has concentration above 0.1 </a:t>
            </a:r>
            <a:r>
              <a:rPr lang="en-US" sz="2400" dirty="0" err="1"/>
              <a:t>mol</a:t>
            </a:r>
            <a:r>
              <a:rPr lang="en-US" sz="2400" dirty="0"/>
              <a:t>/L there are significant interaction between the solute molecules.</a:t>
            </a:r>
          </a:p>
          <a:p>
            <a:pPr>
              <a:lnSpc>
                <a:spcPct val="150000"/>
              </a:lnSpc>
            </a:pPr>
            <a:r>
              <a:rPr lang="en-US" sz="2400" dirty="0"/>
              <a:t>The activity is a measure of concentration but takes into account interactions between solution species.</a:t>
            </a:r>
          </a:p>
        </p:txBody>
      </p:sp>
    </p:spTree>
    <p:extLst>
      <p:ext uri="{BB962C8B-B14F-4D97-AF65-F5344CB8AC3E}">
        <p14:creationId xmlns:p14="http://schemas.microsoft.com/office/powerpoint/2010/main" val="3042337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810884" y="817443"/>
                <a:ext cx="10282686" cy="4711674"/>
              </a:xfrm>
              <a:prstGeom prst="rect">
                <a:avLst/>
              </a:prstGeom>
            </p:spPr>
            <p:txBody>
              <a:bodyPr wrap="square">
                <a:spAutoFit/>
              </a:bodyPr>
              <a:lstStyle/>
              <a:p>
                <a:pPr algn="ctr">
                  <a:lnSpc>
                    <a:spcPct val="150000"/>
                  </a:lnSpc>
                </a:pPr>
                <a14:m>
                  <m:oMath xmlns:m="http://schemas.openxmlformats.org/officeDocument/2006/math">
                    <m:r>
                      <a:rPr lang="en-US" sz="2400" i="1" smtClean="0">
                        <a:solidFill>
                          <a:srgbClr val="FF0000"/>
                        </a:solidFill>
                        <a:latin typeface="Cambria Math" panose="02040503050406030204" pitchFamily="18" charset="0"/>
                      </a:rPr>
                      <m:t>𝑎</m:t>
                    </m:r>
                    <m:r>
                      <a:rPr lang="en-US" sz="2400" i="1" smtClean="0">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ea typeface="Cambria Math" panose="02040503050406030204" pitchFamily="18" charset="0"/>
                          </a:rPr>
                          <m:t>𝛾</m:t>
                        </m:r>
                        <m:r>
                          <a:rPr lang="en-US" sz="2400" i="1">
                            <a:solidFill>
                              <a:srgbClr val="FF0000"/>
                            </a:solidFill>
                            <a:latin typeface="Cambria Math" panose="02040503050406030204" pitchFamily="18" charset="0"/>
                            <a:ea typeface="Cambria Math" panose="02040503050406030204" pitchFamily="18" charset="0"/>
                          </a:rPr>
                          <m:t>𝑚</m:t>
                        </m:r>
                      </m:num>
                      <m:den>
                        <m:sSup>
                          <m:sSupPr>
                            <m:ctrlPr>
                              <a:rPr lang="en-US" sz="2400" i="1">
                                <a:solidFill>
                                  <a:srgbClr val="FF0000"/>
                                </a:solidFill>
                                <a:latin typeface="Cambria Math" panose="02040503050406030204" pitchFamily="18" charset="0"/>
                              </a:rPr>
                            </m:ctrlPr>
                          </m:sSupPr>
                          <m:e>
                            <m:r>
                              <a:rPr lang="en-US" sz="2400" i="1">
                                <a:solidFill>
                                  <a:srgbClr val="FF0000"/>
                                </a:solidFill>
                                <a:latin typeface="Cambria Math" panose="02040503050406030204" pitchFamily="18" charset="0"/>
                              </a:rPr>
                              <m:t>𝑚</m:t>
                            </m:r>
                          </m:e>
                          <m:sup>
                            <m:r>
                              <a:rPr lang="en-US" sz="2400" i="1">
                                <a:solidFill>
                                  <a:srgbClr val="FF0000"/>
                                </a:solidFill>
                                <a:latin typeface="Cambria Math" panose="02040503050406030204" pitchFamily="18" charset="0"/>
                                <a:ea typeface="Cambria Math" panose="02040503050406030204" pitchFamily="18" charset="0"/>
                              </a:rPr>
                              <m:t>°</m:t>
                            </m:r>
                          </m:sup>
                        </m:sSup>
                      </m:den>
                    </m:f>
                  </m:oMath>
                </a14:m>
                <a:r>
                  <a:rPr lang="en-GB" sz="2400" dirty="0">
                    <a:solidFill>
                      <a:srgbClr val="FF0000"/>
                    </a:solidFill>
                  </a:rPr>
                  <a:t>  </a:t>
                </a:r>
                <a:endParaRPr lang="en-US" sz="2400" dirty="0">
                  <a:solidFill>
                    <a:srgbClr val="FF0000"/>
                  </a:solidFill>
                  <a:latin typeface="Yu Gothic" panose="020B0400000000000000" pitchFamily="34" charset="-128"/>
                  <a:ea typeface="Yu Gothic" panose="020B0400000000000000" pitchFamily="34" charset="-128"/>
                </a:endParaRPr>
              </a:p>
              <a:p>
                <a:pPr marL="342900" indent="-342900">
                  <a:lnSpc>
                    <a:spcPct val="150000"/>
                  </a:lnSpc>
                  <a:buFont typeface="Arial" panose="020B0604020202020204" pitchFamily="34" charset="0"/>
                  <a:buChar char="•"/>
                </a:pPr>
                <a:r>
                  <a:rPr lang="el-GR" sz="2400"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γ</a:t>
                </a:r>
                <a:r>
                  <a:rPr lang="en-US" sz="2400" dirty="0">
                    <a:ea typeface="Yu Gothic" panose="020B0400000000000000" pitchFamily="34" charset="-128"/>
                  </a:rPr>
                  <a:t> is the activity coefficient of solute, m and </a:t>
                </a:r>
                <a:r>
                  <a:rPr lang="en-US" sz="2400" dirty="0" err="1">
                    <a:ea typeface="Yu Gothic" panose="020B0400000000000000" pitchFamily="34" charset="-128"/>
                  </a:rPr>
                  <a:t>m</a:t>
                </a:r>
                <a:r>
                  <a:rPr lang="en-US" sz="2400" baseline="30000" dirty="0" err="1">
                    <a:ea typeface="Yu Gothic" panose="020B0400000000000000" pitchFamily="34" charset="-128"/>
                  </a:rPr>
                  <a:t>o</a:t>
                </a:r>
                <a:r>
                  <a:rPr lang="en-US" sz="2400" dirty="0">
                    <a:ea typeface="Yu Gothic" panose="020B0400000000000000" pitchFamily="34" charset="-128"/>
                  </a:rPr>
                  <a:t> are the molality and standard molality respectively.</a:t>
                </a:r>
              </a:p>
              <a:p>
                <a:pPr marL="342900" indent="-342900">
                  <a:lnSpc>
                    <a:spcPct val="150000"/>
                  </a:lnSpc>
                  <a:buFont typeface="Arial" panose="020B0604020202020204" pitchFamily="34" charset="0"/>
                  <a:buChar char="•"/>
                </a:pPr>
                <a:r>
                  <a:rPr lang="en-US" sz="2400" dirty="0">
                    <a:ea typeface="Yu Gothic" panose="020B0400000000000000" pitchFamily="34" charset="-128"/>
                  </a:rPr>
                  <a:t>The standard state of a solute in solution refers to </a:t>
                </a:r>
                <a:r>
                  <a:rPr lang="en-US" sz="2400" dirty="0">
                    <a:solidFill>
                      <a:srgbClr val="0070C0"/>
                    </a:solidFill>
                    <a:ea typeface="Yu Gothic" panose="020B0400000000000000" pitchFamily="34" charset="-128"/>
                  </a:rPr>
                  <a:t>infinite dilution </a:t>
                </a:r>
                <a:r>
                  <a:rPr lang="en-US" sz="2400" dirty="0">
                    <a:ea typeface="Yu Gothic" panose="020B0400000000000000" pitchFamily="34" charset="-128"/>
                  </a:rPr>
                  <a:t>at standard molality </a:t>
                </a:r>
                <a:r>
                  <a:rPr lang="en-US" sz="2400" dirty="0" err="1">
                    <a:ea typeface="Yu Gothic" panose="020B0400000000000000" pitchFamily="34" charset="-128"/>
                  </a:rPr>
                  <a:t>m</a:t>
                </a:r>
                <a:r>
                  <a:rPr lang="en-US" sz="2400" baseline="30000" dirty="0" err="1">
                    <a:ea typeface="Yu Gothic" panose="020B0400000000000000" pitchFamily="34" charset="-128"/>
                  </a:rPr>
                  <a:t>o</a:t>
                </a:r>
                <a:r>
                  <a:rPr lang="en-US" sz="2400" baseline="30000" dirty="0">
                    <a:ea typeface="Yu Gothic" panose="020B0400000000000000" pitchFamily="34" charset="-128"/>
                  </a:rPr>
                  <a:t> </a:t>
                </a:r>
                <a:r>
                  <a:rPr lang="en-US" sz="2400" dirty="0">
                    <a:ea typeface="Yu Gothic" panose="020B0400000000000000" pitchFamily="34" charset="-128"/>
                  </a:rPr>
                  <a:t>and 1 </a:t>
                </a:r>
                <a:r>
                  <a:rPr lang="en-US" sz="2400" dirty="0" err="1">
                    <a:ea typeface="Yu Gothic" panose="020B0400000000000000" pitchFamily="34" charset="-128"/>
                  </a:rPr>
                  <a:t>atm</a:t>
                </a:r>
                <a:r>
                  <a:rPr lang="en-US" sz="2400" dirty="0">
                    <a:ea typeface="Yu Gothic" panose="020B0400000000000000" pitchFamily="34" charset="-128"/>
                  </a:rPr>
                  <a:t> pressure, where interactions between solute molecules are insignificant</a:t>
                </a:r>
              </a:p>
              <a:p>
                <a:pPr marL="342900" indent="-342900">
                  <a:lnSpc>
                    <a:spcPct val="150000"/>
                  </a:lnSpc>
                  <a:buFont typeface="Arial" panose="020B0604020202020204" pitchFamily="34" charset="0"/>
                  <a:buChar char="•"/>
                </a:pPr>
                <a:r>
                  <a:rPr lang="en-US" sz="2400" dirty="0">
                    <a:ea typeface="Yu Gothic" panose="020B0400000000000000" pitchFamily="34" charset="-128"/>
                  </a:rPr>
                  <a:t>For dilute solution </a:t>
                </a:r>
                <a:r>
                  <a:rPr lang="el-GR" sz="2400" dirty="0">
                    <a:solidFill>
                      <a:srgbClr val="FF0000"/>
                    </a:solidFill>
                    <a:latin typeface="Times New Roman" panose="02020603050405020304" pitchFamily="18" charset="0"/>
                    <a:ea typeface="Yu Gothic" panose="020B0400000000000000" pitchFamily="34" charset="-128"/>
                    <a:cs typeface="Times New Roman" panose="02020603050405020304" pitchFamily="18" charset="0"/>
                  </a:rPr>
                  <a:t>γ</a:t>
                </a:r>
                <a:r>
                  <a:rPr lang="el-GR" sz="2400" dirty="0">
                    <a:latin typeface="Times New Roman" panose="02020603050405020304" pitchFamily="18" charset="0"/>
                    <a:ea typeface="Yu Gothic" panose="020B0400000000000000" pitchFamily="34" charset="-128"/>
                    <a:cs typeface="Times New Roman" panose="02020603050405020304" pitchFamily="18" charset="0"/>
                  </a:rPr>
                  <a:t> </a:t>
                </a:r>
                <a14:m>
                  <m:oMath xmlns:m="http://schemas.openxmlformats.org/officeDocument/2006/math">
                    <m:r>
                      <a:rPr lang="el-GR" sz="240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GB" sz="2400" dirty="0">
                    <a:solidFill>
                      <a:srgbClr val="FF0000"/>
                    </a:solidFill>
                  </a:rPr>
                  <a:t> 1</a:t>
                </a:r>
                <a:r>
                  <a:rPr lang="en-GB" sz="2400" dirty="0"/>
                  <a:t>,</a:t>
                </a:r>
                <a:r>
                  <a:rPr lang="en-GB" sz="2400" dirty="0">
                    <a:solidFill>
                      <a:srgbClr val="FF0000"/>
                    </a:solidFill>
                  </a:rPr>
                  <a:t> </a:t>
                </a:r>
                <a:r>
                  <a:rPr lang="en-GB" sz="2400" dirty="0"/>
                  <a:t>and the activity “a” of the solute is approximately equal to the numerical value of its concentration (measured in </a:t>
                </a:r>
                <a:r>
                  <a:rPr lang="en-GB" sz="2400" dirty="0" err="1"/>
                  <a:t>mol</a:t>
                </a:r>
                <a:r>
                  <a:rPr lang="en-GB" sz="2400" dirty="0"/>
                  <a:t> / L)</a:t>
                </a:r>
              </a:p>
            </p:txBody>
          </p:sp>
        </mc:Choice>
        <mc:Fallback xmlns="">
          <p:sp>
            <p:nvSpPr>
              <p:cNvPr id="4" name="Rectangle 3"/>
              <p:cNvSpPr>
                <a:spLocks noRot="1" noChangeAspect="1" noMove="1" noResize="1" noEditPoints="1" noAdjustHandles="1" noChangeArrowheads="1" noChangeShapeType="1" noTextEdit="1"/>
              </p:cNvSpPr>
              <p:nvPr/>
            </p:nvSpPr>
            <p:spPr>
              <a:xfrm>
                <a:off x="810884" y="817443"/>
                <a:ext cx="10282686" cy="4711674"/>
              </a:xfrm>
              <a:prstGeom prst="rect">
                <a:avLst/>
              </a:prstGeom>
              <a:blipFill rotWithShape="0">
                <a:blip r:embed="rId2"/>
                <a:stretch>
                  <a:fillRect l="-771" r="-237" b="-776"/>
                </a:stretch>
              </a:blipFill>
            </p:spPr>
            <p:txBody>
              <a:bodyPr/>
              <a:lstStyle/>
              <a:p>
                <a:r>
                  <a:rPr lang="en-GB">
                    <a:noFill/>
                  </a:rPr>
                  <a:t> </a:t>
                </a:r>
              </a:p>
            </p:txBody>
          </p:sp>
        </mc:Fallback>
      </mc:AlternateContent>
    </p:spTree>
    <p:extLst>
      <p:ext uri="{BB962C8B-B14F-4D97-AF65-F5344CB8AC3E}">
        <p14:creationId xmlns:p14="http://schemas.microsoft.com/office/powerpoint/2010/main" val="3460381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152400"/>
            <a:ext cx="7772400" cy="1143000"/>
          </a:xfrm>
          <a:prstGeom prst="rect">
            <a:avLst/>
          </a:prstGeom>
        </p:spPr>
        <p:txBody>
          <a:bodyPr/>
          <a:lstStyle/>
          <a:p>
            <a:pPr algn="ctr">
              <a:spcBef>
                <a:spcPct val="0"/>
              </a:spcBef>
              <a:defRPr/>
            </a:pPr>
            <a:r>
              <a:rPr lang="en-US" sz="4000" dirty="0">
                <a:solidFill>
                  <a:srgbClr val="C00000"/>
                </a:solidFill>
              </a:rPr>
              <a:t>Equilibrium Calculations</a:t>
            </a:r>
          </a:p>
        </p:txBody>
      </p:sp>
      <p:sp>
        <p:nvSpPr>
          <p:cNvPr id="3" name="Rectangle 3"/>
          <p:cNvSpPr txBox="1">
            <a:spLocks noChangeArrowheads="1"/>
          </p:cNvSpPr>
          <p:nvPr/>
        </p:nvSpPr>
        <p:spPr>
          <a:xfrm>
            <a:off x="653143" y="1295400"/>
            <a:ext cx="10310325" cy="2438400"/>
          </a:xfrm>
          <a:prstGeom prst="rect">
            <a:avLst/>
          </a:prstGeom>
        </p:spPr>
        <p:txBody>
          <a:bodyPr/>
          <a:lstStyle/>
          <a:p>
            <a:pPr marL="342900" indent="-342900" algn="just">
              <a:lnSpc>
                <a:spcPct val="150000"/>
              </a:lnSpc>
              <a:spcBef>
                <a:spcPct val="20000"/>
              </a:spcBef>
            </a:pPr>
            <a:r>
              <a:rPr lang="en-US" sz="2400" dirty="0">
                <a:latin typeface="Arial" pitchFamily="34" charset="0"/>
                <a:cs typeface="Arial" pitchFamily="34" charset="0"/>
              </a:rPr>
              <a:t>	8- A closed system initially containing 1.00 x 10</a:t>
            </a:r>
            <a:r>
              <a:rPr lang="en-US" sz="2400" baseline="30000" dirty="0">
                <a:latin typeface="Arial" pitchFamily="34" charset="0"/>
                <a:cs typeface="Arial" pitchFamily="34" charset="0"/>
              </a:rPr>
              <a:t>-3</a:t>
            </a:r>
            <a:r>
              <a:rPr lang="en-US" sz="2400" dirty="0">
                <a:latin typeface="Arial" pitchFamily="34" charset="0"/>
                <a:cs typeface="Arial" pitchFamily="34" charset="0"/>
              </a:rPr>
              <a:t> M H</a:t>
            </a:r>
            <a:r>
              <a:rPr lang="en-US" sz="2400" baseline="-25000" dirty="0">
                <a:latin typeface="Arial" pitchFamily="34" charset="0"/>
                <a:cs typeface="Arial" pitchFamily="34" charset="0"/>
              </a:rPr>
              <a:t>2</a:t>
            </a:r>
            <a:r>
              <a:rPr lang="en-US" sz="2400" dirty="0">
                <a:latin typeface="Arial" pitchFamily="34" charset="0"/>
                <a:cs typeface="Arial" pitchFamily="34" charset="0"/>
              </a:rPr>
              <a:t> and 2.00 x 10</a:t>
            </a:r>
            <a:r>
              <a:rPr lang="en-US" sz="2400" baseline="30000" dirty="0">
                <a:latin typeface="Arial" pitchFamily="34" charset="0"/>
                <a:cs typeface="Arial" pitchFamily="34" charset="0"/>
              </a:rPr>
              <a:t>-3</a:t>
            </a:r>
            <a:r>
              <a:rPr lang="en-US" sz="2400" dirty="0">
                <a:latin typeface="Arial" pitchFamily="34" charset="0"/>
                <a:cs typeface="Arial" pitchFamily="34" charset="0"/>
              </a:rPr>
              <a:t> M I</a:t>
            </a:r>
            <a:r>
              <a:rPr lang="en-US" sz="2400" baseline="-25000" dirty="0">
                <a:latin typeface="Arial" pitchFamily="34" charset="0"/>
                <a:cs typeface="Arial" pitchFamily="34" charset="0"/>
              </a:rPr>
              <a:t>2</a:t>
            </a:r>
            <a:r>
              <a:rPr lang="en-US" sz="2400" dirty="0">
                <a:latin typeface="Arial" pitchFamily="34" charset="0"/>
                <a:cs typeface="Arial" pitchFamily="34" charset="0"/>
              </a:rPr>
              <a:t> at 448 </a:t>
            </a:r>
            <a:r>
              <a:rPr lang="en-US" sz="2400" dirty="0">
                <a:latin typeface="Arial" pitchFamily="34" charset="0"/>
                <a:cs typeface="Arial" pitchFamily="34" charset="0"/>
                <a:sym typeface="Symbol" pitchFamily="1" charset="2"/>
              </a:rPr>
              <a:t>C is allowed to reach equilibrium. Analysis of the equilibrium mixture shows that the concentration of HI is 1.87 x 10</a:t>
            </a:r>
            <a:r>
              <a:rPr lang="en-US" sz="2400" baseline="30000" dirty="0">
                <a:latin typeface="Arial" pitchFamily="34" charset="0"/>
                <a:cs typeface="Arial" pitchFamily="34" charset="0"/>
                <a:sym typeface="Symbol" pitchFamily="1" charset="2"/>
              </a:rPr>
              <a:t>-3</a:t>
            </a:r>
            <a:r>
              <a:rPr lang="en-US" sz="2400" dirty="0">
                <a:latin typeface="Arial" pitchFamily="34" charset="0"/>
                <a:cs typeface="Arial" pitchFamily="34" charset="0"/>
                <a:sym typeface="Symbol" pitchFamily="1" charset="2"/>
              </a:rPr>
              <a:t> M.  Calculate K</a:t>
            </a:r>
            <a:r>
              <a:rPr lang="en-US" sz="2400" baseline="-25000" dirty="0">
                <a:latin typeface="Arial" pitchFamily="34" charset="0"/>
                <a:cs typeface="Arial" pitchFamily="34" charset="0"/>
                <a:sym typeface="Symbol" pitchFamily="1" charset="2"/>
              </a:rPr>
              <a:t>c</a:t>
            </a:r>
            <a:r>
              <a:rPr lang="en-US" sz="2400" dirty="0">
                <a:latin typeface="Arial" pitchFamily="34" charset="0"/>
                <a:cs typeface="Arial" pitchFamily="34" charset="0"/>
                <a:sym typeface="Symbol" pitchFamily="1" charset="2"/>
              </a:rPr>
              <a:t> at 448 C for the reaction taking place.</a:t>
            </a:r>
            <a:endParaRPr lang="en-US" sz="2400" dirty="0">
              <a:latin typeface="Arial" pitchFamily="34" charset="0"/>
              <a:cs typeface="Arial" pitchFamily="34" charset="0"/>
            </a:endParaRPr>
          </a:p>
        </p:txBody>
      </p:sp>
      <p:grpSp>
        <p:nvGrpSpPr>
          <p:cNvPr id="4" name="Group 11"/>
          <p:cNvGrpSpPr>
            <a:grpSpLocks/>
          </p:cNvGrpSpPr>
          <p:nvPr/>
        </p:nvGrpSpPr>
        <p:grpSpPr bwMode="auto">
          <a:xfrm>
            <a:off x="3334853" y="4059238"/>
            <a:ext cx="5343526" cy="646113"/>
            <a:chOff x="598" y="3618"/>
            <a:chExt cx="3366" cy="407"/>
          </a:xfrm>
        </p:grpSpPr>
        <p:sp>
          <p:nvSpPr>
            <p:cNvPr id="5" name="Rectangle 7"/>
            <p:cNvSpPr>
              <a:spLocks noChangeArrowheads="1"/>
            </p:cNvSpPr>
            <p:nvPr/>
          </p:nvSpPr>
          <p:spPr bwMode="auto">
            <a:xfrm>
              <a:off x="598" y="3618"/>
              <a:ext cx="1558" cy="407"/>
            </a:xfrm>
            <a:prstGeom prst="rect">
              <a:avLst/>
            </a:prstGeom>
            <a:noFill/>
            <a:ln w="9525">
              <a:noFill/>
              <a:miter lim="800000"/>
              <a:headEnd/>
              <a:tailEnd/>
            </a:ln>
          </p:spPr>
          <p:txBody>
            <a:bodyPr wrap="none">
              <a:spAutoFit/>
            </a:bodyPr>
            <a:lstStyle/>
            <a:p>
              <a:r>
                <a:rPr lang="en-US" sz="3600" dirty="0">
                  <a:solidFill>
                    <a:srgbClr val="C82E32"/>
                  </a:solidFill>
                </a:rPr>
                <a:t>H</a:t>
              </a:r>
              <a:r>
                <a:rPr lang="en-US" sz="3600" baseline="-25000" dirty="0">
                  <a:solidFill>
                    <a:srgbClr val="C82E32"/>
                  </a:solidFill>
                </a:rPr>
                <a:t>2 </a:t>
              </a:r>
              <a:r>
                <a:rPr lang="en-US" sz="3600" dirty="0">
                  <a:solidFill>
                    <a:srgbClr val="C82E32"/>
                  </a:solidFill>
                </a:rPr>
                <a:t>(g) + I</a:t>
              </a:r>
              <a:r>
                <a:rPr lang="en-US" sz="3600" baseline="-25000" dirty="0">
                  <a:solidFill>
                    <a:srgbClr val="C82E32"/>
                  </a:solidFill>
                </a:rPr>
                <a:t>2 </a:t>
              </a:r>
              <a:r>
                <a:rPr lang="en-US" sz="3600" dirty="0">
                  <a:solidFill>
                    <a:srgbClr val="C82E32"/>
                  </a:solidFill>
                </a:rPr>
                <a:t>(g)</a:t>
              </a:r>
              <a:endParaRPr lang="en-US" sz="3200" dirty="0">
                <a:solidFill>
                  <a:srgbClr val="C82E32"/>
                </a:solidFill>
              </a:endParaRPr>
            </a:p>
          </p:txBody>
        </p:sp>
        <p:sp>
          <p:nvSpPr>
            <p:cNvPr id="6" name="Rectangle 9"/>
            <p:cNvSpPr>
              <a:spLocks noChangeArrowheads="1"/>
            </p:cNvSpPr>
            <p:nvPr/>
          </p:nvSpPr>
          <p:spPr bwMode="auto">
            <a:xfrm>
              <a:off x="3024" y="3618"/>
              <a:ext cx="940" cy="407"/>
            </a:xfrm>
            <a:prstGeom prst="rect">
              <a:avLst/>
            </a:prstGeom>
            <a:noFill/>
            <a:ln w="9525">
              <a:noFill/>
              <a:miter lim="800000"/>
              <a:headEnd/>
              <a:tailEnd/>
            </a:ln>
          </p:spPr>
          <p:txBody>
            <a:bodyPr wrap="none">
              <a:spAutoFit/>
            </a:bodyPr>
            <a:lstStyle/>
            <a:p>
              <a:r>
                <a:rPr lang="en-US" sz="3600" dirty="0">
                  <a:solidFill>
                    <a:srgbClr val="C82E32"/>
                  </a:solidFill>
                </a:rPr>
                <a:t>2 HI</a:t>
              </a:r>
              <a:r>
                <a:rPr lang="en-US" sz="3600" baseline="-25000" dirty="0">
                  <a:solidFill>
                    <a:srgbClr val="C82E32"/>
                  </a:solidFill>
                </a:rPr>
                <a:t> </a:t>
              </a:r>
              <a:r>
                <a:rPr lang="en-US" sz="3600" dirty="0">
                  <a:solidFill>
                    <a:srgbClr val="C82E32"/>
                  </a:solidFill>
                </a:rPr>
                <a:t>(g)</a:t>
              </a:r>
              <a:endParaRPr lang="en-US" sz="3200" dirty="0">
                <a:solidFill>
                  <a:srgbClr val="C82E32"/>
                </a:solidFill>
              </a:endParaRPr>
            </a:p>
          </p:txBody>
        </p:sp>
      </p:grpSp>
      <p:pic>
        <p:nvPicPr>
          <p:cNvPr id="8" name="Picture 18" descr="equilibrium"/>
          <p:cNvPicPr>
            <a:picLocks noChangeAspect="1" noChangeArrowheads="1"/>
          </p:cNvPicPr>
          <p:nvPr/>
        </p:nvPicPr>
        <p:blipFill>
          <a:blip r:embed="rId2" cstate="print"/>
          <a:srcRect/>
          <a:stretch>
            <a:fillRect/>
          </a:stretch>
        </p:blipFill>
        <p:spPr bwMode="auto">
          <a:xfrm>
            <a:off x="5941529" y="4287043"/>
            <a:ext cx="1244600" cy="190500"/>
          </a:xfrm>
          <a:prstGeom prst="rect">
            <a:avLst/>
          </a:prstGeom>
          <a:noFill/>
        </p:spPr>
      </p:pic>
    </p:spTree>
    <p:extLst>
      <p:ext uri="{BB962C8B-B14F-4D97-AF65-F5344CB8AC3E}">
        <p14:creationId xmlns:p14="http://schemas.microsoft.com/office/powerpoint/2010/main" val="523644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19504" y="672661"/>
            <a:ext cx="9144000" cy="1518745"/>
          </a:xfrm>
          <a:prstGeom prst="rect">
            <a:avLst/>
          </a:prstGeom>
        </p:spPr>
        <p:txBody>
          <a:bodyPr/>
          <a:lstStyle/>
          <a:p>
            <a:pPr>
              <a:spcBef>
                <a:spcPct val="0"/>
              </a:spcBef>
              <a:defRPr/>
            </a:pPr>
            <a:r>
              <a:rPr lang="en-US" sz="2800" dirty="0">
                <a:solidFill>
                  <a:srgbClr val="FF0000"/>
                </a:solidFill>
              </a:rPr>
              <a:t>Solution</a:t>
            </a:r>
          </a:p>
          <a:p>
            <a:pPr>
              <a:spcBef>
                <a:spcPct val="0"/>
              </a:spcBef>
              <a:defRPr/>
            </a:pPr>
            <a:endParaRPr lang="en-US" sz="3600" dirty="0">
              <a:solidFill>
                <a:prstClr val="black"/>
              </a:solidFill>
            </a:endParaRPr>
          </a:p>
          <a:p>
            <a:pPr>
              <a:spcBef>
                <a:spcPct val="0"/>
              </a:spcBef>
              <a:defRPr/>
            </a:pPr>
            <a:r>
              <a:rPr lang="en-US" sz="2400" dirty="0">
                <a:solidFill>
                  <a:prstClr val="black"/>
                </a:solidFill>
              </a:rPr>
              <a:t>What Do We Know?</a:t>
            </a:r>
            <a:endParaRPr lang="en-US" sz="3200" dirty="0">
              <a:solidFill>
                <a:prstClr val="black"/>
              </a:solidFill>
            </a:endParaRPr>
          </a:p>
        </p:txBody>
      </p:sp>
      <p:graphicFrame>
        <p:nvGraphicFramePr>
          <p:cNvPr id="3" name="Group 121"/>
          <p:cNvGraphicFramePr>
            <a:graphicFrameLocks/>
          </p:cNvGraphicFramePr>
          <p:nvPr>
            <p:extLst>
              <p:ext uri="{D42A27DB-BD31-4B8C-83A1-F6EECF244321}">
                <p14:modId xmlns:p14="http://schemas.microsoft.com/office/powerpoint/2010/main" val="272536689"/>
              </p:ext>
            </p:extLst>
          </p:nvPr>
        </p:nvGraphicFramePr>
        <p:xfrm>
          <a:off x="1828800" y="2737944"/>
          <a:ext cx="8534400" cy="2971800"/>
        </p:xfrm>
        <a:graphic>
          <a:graphicData uri="http://schemas.openxmlformats.org/drawingml/2006/table">
            <a:tbl>
              <a:tblPr/>
              <a:tblGrid>
                <a:gridCol w="2174875">
                  <a:extLst>
                    <a:ext uri="{9D8B030D-6E8A-4147-A177-3AD203B41FA5}">
                      <a16:colId xmlns:a16="http://schemas.microsoft.com/office/drawing/2014/main" val="20000"/>
                    </a:ext>
                  </a:extLst>
                </a:gridCol>
                <a:gridCol w="2092325">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[I</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[HI],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Initially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2.00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At equilibrium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1.87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39305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82111" y="641131"/>
            <a:ext cx="9144000" cy="1143000"/>
          </a:xfrm>
          <a:prstGeom prst="rect">
            <a:avLst/>
          </a:prstGeom>
        </p:spPr>
        <p:txBody>
          <a:bodyPr/>
          <a:lstStyle/>
          <a:p>
            <a:pPr algn="ctr">
              <a:spcBef>
                <a:spcPct val="0"/>
              </a:spcBef>
              <a:defRPr/>
            </a:pPr>
            <a:r>
              <a:rPr lang="en-US" sz="3600" dirty="0">
                <a:solidFill>
                  <a:prstClr val="black"/>
                </a:solidFill>
              </a:rPr>
              <a:t>[HI] Increases by 1.87 x 10</a:t>
            </a:r>
            <a:r>
              <a:rPr lang="en-US" sz="3600" baseline="30000" dirty="0">
                <a:solidFill>
                  <a:prstClr val="black"/>
                </a:solidFill>
              </a:rPr>
              <a:t>-3</a:t>
            </a:r>
            <a:r>
              <a:rPr lang="en-US" sz="3600" dirty="0">
                <a:solidFill>
                  <a:prstClr val="black"/>
                </a:solidFill>
              </a:rPr>
              <a:t> M</a:t>
            </a:r>
          </a:p>
        </p:txBody>
      </p:sp>
      <p:graphicFrame>
        <p:nvGraphicFramePr>
          <p:cNvPr id="3" name="Group 31"/>
          <p:cNvGraphicFramePr>
            <a:graphicFrameLocks/>
          </p:cNvGraphicFramePr>
          <p:nvPr>
            <p:extLst>
              <p:ext uri="{D42A27DB-BD31-4B8C-83A1-F6EECF244321}">
                <p14:modId xmlns:p14="http://schemas.microsoft.com/office/powerpoint/2010/main" val="2377765581"/>
              </p:ext>
            </p:extLst>
          </p:nvPr>
        </p:nvGraphicFramePr>
        <p:xfrm>
          <a:off x="1828800" y="1981200"/>
          <a:ext cx="8534400" cy="2971800"/>
        </p:xfrm>
        <a:graphic>
          <a:graphicData uri="http://schemas.openxmlformats.org/drawingml/2006/table">
            <a:tbl>
              <a:tblPr/>
              <a:tblGrid>
                <a:gridCol w="2174875">
                  <a:extLst>
                    <a:ext uri="{9D8B030D-6E8A-4147-A177-3AD203B41FA5}">
                      <a16:colId xmlns:a16="http://schemas.microsoft.com/office/drawing/2014/main" val="20000"/>
                    </a:ext>
                  </a:extLst>
                </a:gridCol>
                <a:gridCol w="2092325">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[I</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[HI],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Initially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2.00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3000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ea typeface="ＭＳ Ｐゴシック" pitchFamily="1" charset="-128"/>
                        </a:rPr>
                        <a:t>+1.87 x 10</a:t>
                      </a:r>
                      <a:r>
                        <a:rPr kumimoji="0" lang="en-US" sz="2400" b="0" i="0" u="none" strike="noStrike" cap="none" normalizeH="0" baseline="30000" dirty="0">
                          <a:ln>
                            <a:noFill/>
                          </a:ln>
                          <a:solidFill>
                            <a:srgbClr val="C00000"/>
                          </a:solidFill>
                          <a:effectLst/>
                          <a:latin typeface="Arial" charset="0"/>
                          <a:ea typeface="ＭＳ Ｐゴシック" pitchFamily="1" charset="-128"/>
                        </a:rPr>
                        <a:t>-3</a:t>
                      </a:r>
                      <a:endParaRPr kumimoji="0" lang="en-US" sz="2400" b="0" i="0" u="none" strike="noStrike" cap="none" normalizeH="0" baseline="0" dirty="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At equilibrium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1.87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863394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0"/>
          <p:cNvGraphicFramePr>
            <a:graphicFrameLocks/>
          </p:cNvGraphicFramePr>
          <p:nvPr>
            <p:extLst>
              <p:ext uri="{D42A27DB-BD31-4B8C-83A1-F6EECF244321}">
                <p14:modId xmlns:p14="http://schemas.microsoft.com/office/powerpoint/2010/main" val="2542716284"/>
              </p:ext>
            </p:extLst>
          </p:nvPr>
        </p:nvGraphicFramePr>
        <p:xfrm>
          <a:off x="1828800" y="1981200"/>
          <a:ext cx="8534400" cy="2971800"/>
        </p:xfrm>
        <a:graphic>
          <a:graphicData uri="http://schemas.openxmlformats.org/drawingml/2006/table">
            <a:tbl>
              <a:tblPr/>
              <a:tblGrid>
                <a:gridCol w="2174875">
                  <a:extLst>
                    <a:ext uri="{9D8B030D-6E8A-4147-A177-3AD203B41FA5}">
                      <a16:colId xmlns:a16="http://schemas.microsoft.com/office/drawing/2014/main" val="20000"/>
                    </a:ext>
                  </a:extLst>
                </a:gridCol>
                <a:gridCol w="2092325">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[I</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[HI],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Initially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2.00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C00000"/>
                          </a:solidFill>
                          <a:effectLst/>
                          <a:latin typeface="Arial" charset="0"/>
                          <a:ea typeface="ＭＳ Ｐゴシック" pitchFamily="1" charset="-128"/>
                        </a:rPr>
                        <a:t>-9.35 x 10</a:t>
                      </a:r>
                      <a:r>
                        <a:rPr kumimoji="0" lang="en-US" sz="2400" b="0" i="0" u="none" strike="noStrike" cap="none" normalizeH="0" baseline="30000">
                          <a:ln>
                            <a:noFill/>
                          </a:ln>
                          <a:solidFill>
                            <a:srgbClr val="C00000"/>
                          </a:solidFill>
                          <a:effectLst/>
                          <a:latin typeface="Arial" charset="0"/>
                          <a:ea typeface="ＭＳ Ｐゴシック" pitchFamily="1" charset="-128"/>
                        </a:rPr>
                        <a:t>-4</a:t>
                      </a:r>
                      <a:endParaRPr kumimoji="0" lang="en-US" sz="2400" b="0" i="0" u="none" strike="noStrike" cap="none" normalizeH="0" baseline="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C00000"/>
                          </a:solidFill>
                          <a:effectLst/>
                          <a:latin typeface="Arial" charset="0"/>
                          <a:ea typeface="ＭＳ Ｐゴシック" pitchFamily="1" charset="-128"/>
                        </a:rPr>
                        <a:t>-9.35 x 10</a:t>
                      </a:r>
                      <a:r>
                        <a:rPr kumimoji="0" lang="en-US" sz="2400" b="0" i="0" u="none" strike="noStrike" cap="none" normalizeH="0" baseline="30000">
                          <a:ln>
                            <a:noFill/>
                          </a:ln>
                          <a:solidFill>
                            <a:srgbClr val="C00000"/>
                          </a:solidFill>
                          <a:effectLst/>
                          <a:latin typeface="Arial" charset="0"/>
                          <a:ea typeface="ＭＳ Ｐゴシック"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ea typeface="ＭＳ Ｐゴシック" pitchFamily="1" charset="-128"/>
                        </a:rPr>
                        <a:t>+1.87 x 10</a:t>
                      </a:r>
                      <a:r>
                        <a:rPr kumimoji="0" lang="en-US" sz="2400" b="0" i="0" u="none" strike="noStrike" cap="none" normalizeH="0" baseline="30000" dirty="0">
                          <a:ln>
                            <a:noFill/>
                          </a:ln>
                          <a:solidFill>
                            <a:srgbClr val="C00000"/>
                          </a:solidFill>
                          <a:effectLst/>
                          <a:latin typeface="Arial" charset="0"/>
                          <a:ea typeface="ＭＳ Ｐゴシック" pitchFamily="1" charset="-128"/>
                        </a:rPr>
                        <a:t>-3</a:t>
                      </a:r>
                      <a:endParaRPr kumimoji="0" lang="en-US" sz="2400" b="0" i="0" u="none" strike="noStrike" cap="none" normalizeH="0" baseline="0" dirty="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pitchFamily="1" charset="-128"/>
                        </a:rPr>
                        <a:t>At equilibrium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1.87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
          <p:cNvSpPr txBox="1">
            <a:spLocks noChangeArrowheads="1"/>
          </p:cNvSpPr>
          <p:nvPr/>
        </p:nvSpPr>
        <p:spPr>
          <a:xfrm>
            <a:off x="1524000" y="304800"/>
            <a:ext cx="9144000" cy="1143000"/>
          </a:xfrm>
          <a:prstGeom prst="rect">
            <a:avLst/>
          </a:prstGeom>
        </p:spPr>
        <p:txBody>
          <a:bodyPr/>
          <a:lstStyle/>
          <a:p>
            <a:pPr algn="ctr">
              <a:spcBef>
                <a:spcPct val="0"/>
              </a:spcBef>
              <a:defRPr/>
            </a:pPr>
            <a:r>
              <a:rPr lang="en-US" sz="3600">
                <a:solidFill>
                  <a:prstClr val="black"/>
                </a:solidFill>
              </a:rPr>
              <a:t>Stoichiometry tells us [H</a:t>
            </a:r>
            <a:r>
              <a:rPr lang="en-US" sz="3600" baseline="-25000">
                <a:solidFill>
                  <a:prstClr val="black"/>
                </a:solidFill>
              </a:rPr>
              <a:t>2</a:t>
            </a:r>
            <a:r>
              <a:rPr lang="en-US" sz="3600">
                <a:solidFill>
                  <a:prstClr val="black"/>
                </a:solidFill>
              </a:rPr>
              <a:t>] and [I</a:t>
            </a:r>
            <a:r>
              <a:rPr lang="en-US" sz="3600" baseline="-25000">
                <a:solidFill>
                  <a:prstClr val="black"/>
                </a:solidFill>
              </a:rPr>
              <a:t>2</a:t>
            </a:r>
            <a:r>
              <a:rPr lang="en-US" sz="3600">
                <a:solidFill>
                  <a:prstClr val="black"/>
                </a:solidFill>
              </a:rPr>
              <a:t>] decrease by half as much.</a:t>
            </a:r>
            <a:endParaRPr lang="en-US" sz="3600" dirty="0">
              <a:solidFill>
                <a:prstClr val="black"/>
              </a:solidFill>
            </a:endParaRPr>
          </a:p>
        </p:txBody>
      </p:sp>
    </p:spTree>
    <p:extLst>
      <p:ext uri="{BB962C8B-B14F-4D97-AF65-F5344CB8AC3E}">
        <p14:creationId xmlns:p14="http://schemas.microsoft.com/office/powerpoint/2010/main" val="3884450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304800"/>
            <a:ext cx="9144000" cy="1143000"/>
          </a:xfrm>
          <a:prstGeom prst="rect">
            <a:avLst/>
          </a:prstGeom>
        </p:spPr>
        <p:txBody>
          <a:bodyPr/>
          <a:lstStyle/>
          <a:p>
            <a:pPr algn="ctr">
              <a:spcBef>
                <a:spcPct val="0"/>
              </a:spcBef>
              <a:defRPr/>
            </a:pPr>
            <a:r>
              <a:rPr lang="en-US" sz="3600" dirty="0">
                <a:solidFill>
                  <a:prstClr val="black"/>
                </a:solidFill>
              </a:rPr>
              <a:t>We can now calculate the equilibrium concentrations of all three compounds…</a:t>
            </a:r>
            <a:endParaRPr lang="en-US" sz="4400" dirty="0">
              <a:solidFill>
                <a:prstClr val="black"/>
              </a:solidFill>
            </a:endParaRPr>
          </a:p>
        </p:txBody>
      </p:sp>
      <p:graphicFrame>
        <p:nvGraphicFramePr>
          <p:cNvPr id="3" name="Group 30"/>
          <p:cNvGraphicFramePr>
            <a:graphicFrameLocks/>
          </p:cNvGraphicFramePr>
          <p:nvPr>
            <p:extLst>
              <p:ext uri="{D42A27DB-BD31-4B8C-83A1-F6EECF244321}">
                <p14:modId xmlns:p14="http://schemas.microsoft.com/office/powerpoint/2010/main" val="815773970"/>
              </p:ext>
            </p:extLst>
          </p:nvPr>
        </p:nvGraphicFramePr>
        <p:xfrm>
          <a:off x="1828800" y="1981200"/>
          <a:ext cx="8534400" cy="2971800"/>
        </p:xfrm>
        <a:graphic>
          <a:graphicData uri="http://schemas.openxmlformats.org/drawingml/2006/table">
            <a:tbl>
              <a:tblPr/>
              <a:tblGrid>
                <a:gridCol w="2174875">
                  <a:extLst>
                    <a:ext uri="{9D8B030D-6E8A-4147-A177-3AD203B41FA5}">
                      <a16:colId xmlns:a16="http://schemas.microsoft.com/office/drawing/2014/main" val="20000"/>
                    </a:ext>
                  </a:extLst>
                </a:gridCol>
                <a:gridCol w="2092325">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[I</a:t>
                      </a:r>
                      <a:r>
                        <a:rPr kumimoji="0" lang="en-US" sz="2800" b="0" i="0" u="none" strike="noStrike" cap="none" normalizeH="0" baseline="-25000" dirty="0">
                          <a:ln>
                            <a:noFill/>
                          </a:ln>
                          <a:solidFill>
                            <a:schemeClr val="tx1"/>
                          </a:solidFill>
                          <a:effectLst/>
                          <a:latin typeface="Arial" charset="0"/>
                          <a:ea typeface="ＭＳ Ｐゴシック" pitchFamily="1" charset="-128"/>
                        </a:rPr>
                        <a:t>2</a:t>
                      </a:r>
                      <a:r>
                        <a:rPr kumimoji="0" lang="en-US" sz="2800" b="0" i="0" u="none" strike="noStrike" cap="none" normalizeH="0" baseline="0" dirty="0">
                          <a:ln>
                            <a:noFill/>
                          </a:ln>
                          <a:solidFill>
                            <a:schemeClr val="tx1"/>
                          </a:solidFill>
                          <a:effectLst/>
                          <a:latin typeface="Arial" charset="0"/>
                          <a:ea typeface="ＭＳ Ｐゴシック" pitchFamily="1" charset="-128"/>
                        </a:rPr>
                        <a:t>],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ea typeface="ＭＳ Ｐゴシック" pitchFamily="1" charset="-128"/>
                        </a:rPr>
                        <a:t>[HI], 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Initially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2.00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ea typeface="ＭＳ Ｐゴシック" pitchFamily="1" charset="-128"/>
                        </a:rPr>
                        <a:t>-9.35 x 10</a:t>
                      </a:r>
                      <a:r>
                        <a:rPr kumimoji="0" lang="en-US" sz="2400" b="0" i="0" u="none" strike="noStrike" cap="none" normalizeH="0" baseline="30000" dirty="0">
                          <a:ln>
                            <a:noFill/>
                          </a:ln>
                          <a:solidFill>
                            <a:srgbClr val="C00000"/>
                          </a:solidFill>
                          <a:effectLst/>
                          <a:latin typeface="Arial" charset="0"/>
                          <a:ea typeface="ＭＳ Ｐゴシック" pitchFamily="1" charset="-128"/>
                        </a:rPr>
                        <a:t>-4</a:t>
                      </a:r>
                      <a:endParaRPr kumimoji="0" lang="en-US" sz="2400" b="0" i="0" u="none" strike="noStrike" cap="none" normalizeH="0" baseline="0" dirty="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ea typeface="ＭＳ Ｐゴシック" pitchFamily="1" charset="-128"/>
                        </a:rPr>
                        <a:t>-9.35 x 10</a:t>
                      </a:r>
                      <a:r>
                        <a:rPr kumimoji="0" lang="en-US" sz="2400" b="0" i="0" u="none" strike="noStrike" cap="none" normalizeH="0" baseline="30000" dirty="0">
                          <a:ln>
                            <a:noFill/>
                          </a:ln>
                          <a:solidFill>
                            <a:srgbClr val="C00000"/>
                          </a:solidFill>
                          <a:effectLst/>
                          <a:latin typeface="Arial" charset="0"/>
                          <a:ea typeface="ＭＳ Ｐゴシック" pitchFamily="1"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ea typeface="ＭＳ Ｐゴシック" pitchFamily="1" charset="-128"/>
                        </a:rPr>
                        <a:t>+1.87 x 10</a:t>
                      </a:r>
                      <a:r>
                        <a:rPr kumimoji="0" lang="en-US" sz="2400" b="0" i="0" u="none" strike="noStrike" cap="none" normalizeH="0" baseline="30000" dirty="0">
                          <a:ln>
                            <a:noFill/>
                          </a:ln>
                          <a:solidFill>
                            <a:srgbClr val="C00000"/>
                          </a:solidFill>
                          <a:effectLst/>
                          <a:latin typeface="Arial" charset="0"/>
                          <a:ea typeface="ＭＳ Ｐゴシック" pitchFamily="1" charset="-128"/>
                        </a:rPr>
                        <a:t>-3</a:t>
                      </a:r>
                      <a:endParaRPr kumimoji="0" lang="en-US" sz="2400" b="0" i="0" u="none" strike="noStrike" cap="none" normalizeH="0" baseline="0" dirty="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2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At equilibrium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C00000"/>
                          </a:solidFill>
                          <a:effectLst/>
                          <a:latin typeface="Arial" charset="0"/>
                          <a:ea typeface="ＭＳ Ｐゴシック" pitchFamily="1" charset="-128"/>
                        </a:rPr>
                        <a:t>6.5 x 10</a:t>
                      </a:r>
                      <a:r>
                        <a:rPr kumimoji="0" lang="en-US" sz="2400" b="0" i="0" u="none" strike="noStrike" cap="none" normalizeH="0" baseline="30000">
                          <a:ln>
                            <a:noFill/>
                          </a:ln>
                          <a:solidFill>
                            <a:srgbClr val="C00000"/>
                          </a:solidFill>
                          <a:effectLst/>
                          <a:latin typeface="Arial" charset="0"/>
                          <a:ea typeface="ＭＳ Ｐゴシック" pitchFamily="1" charset="-128"/>
                        </a:rPr>
                        <a:t>-5</a:t>
                      </a:r>
                      <a:endParaRPr kumimoji="0" lang="en-US" sz="2400" b="0" i="0" u="none" strike="noStrike" cap="none" normalizeH="0" baseline="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ea typeface="ＭＳ Ｐゴシック" pitchFamily="1" charset="-128"/>
                        </a:rPr>
                        <a:t>1.065 x 10</a:t>
                      </a:r>
                      <a:r>
                        <a:rPr kumimoji="0" lang="en-US" sz="2400" b="0" i="0" u="none" strike="noStrike" cap="none" normalizeH="0" baseline="30000" dirty="0">
                          <a:ln>
                            <a:noFill/>
                          </a:ln>
                          <a:solidFill>
                            <a:srgbClr val="C00000"/>
                          </a:solidFill>
                          <a:effectLst/>
                          <a:latin typeface="Arial" charset="0"/>
                          <a:ea typeface="ＭＳ Ｐゴシック" pitchFamily="1" charset="-128"/>
                        </a:rPr>
                        <a:t>-3</a:t>
                      </a:r>
                      <a:endParaRPr kumimoji="0" lang="en-US" sz="2400" b="0" i="0" u="none" strike="noStrike" cap="none" normalizeH="0" baseline="0" dirty="0">
                        <a:ln>
                          <a:noFill/>
                        </a:ln>
                        <a:solidFill>
                          <a:srgbClr val="C0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1" charset="-128"/>
                        </a:rPr>
                        <a:t>1.87 x 10</a:t>
                      </a:r>
                      <a:r>
                        <a:rPr kumimoji="0" lang="en-US" sz="2400" b="0" i="0" u="none" strike="noStrike" cap="none" normalizeH="0" baseline="30000" dirty="0">
                          <a:ln>
                            <a:noFill/>
                          </a:ln>
                          <a:solidFill>
                            <a:schemeClr val="tx1"/>
                          </a:solidFill>
                          <a:effectLst/>
                          <a:latin typeface="Arial" charset="0"/>
                          <a:ea typeface="ＭＳ Ｐゴシック" pitchFamily="1" charset="-128"/>
                        </a:rPr>
                        <a:t>-3</a:t>
                      </a:r>
                      <a:endParaRPr kumimoji="0" lang="en-US" sz="24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18062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304800"/>
            <a:ext cx="9144000" cy="1143000"/>
          </a:xfrm>
          <a:prstGeom prst="rect">
            <a:avLst/>
          </a:prstGeom>
        </p:spPr>
        <p:txBody>
          <a:bodyPr/>
          <a:lstStyle/>
          <a:p>
            <a:pPr algn="ctr">
              <a:spcBef>
                <a:spcPct val="0"/>
              </a:spcBef>
              <a:defRPr/>
            </a:pPr>
            <a:r>
              <a:rPr lang="en-US" sz="3600">
                <a:solidFill>
                  <a:prstClr val="black"/>
                </a:solidFill>
              </a:rPr>
              <a:t>…and, therefore, the equilibrium constant.</a:t>
            </a:r>
            <a:endParaRPr lang="en-US" sz="3600" dirty="0">
              <a:solidFill>
                <a:prstClr val="black"/>
              </a:solidFill>
            </a:endParaRPr>
          </a:p>
        </p:txBody>
      </p:sp>
      <p:grpSp>
        <p:nvGrpSpPr>
          <p:cNvPr id="3" name="Group 17"/>
          <p:cNvGrpSpPr>
            <a:grpSpLocks/>
          </p:cNvGrpSpPr>
          <p:nvPr/>
        </p:nvGrpSpPr>
        <p:grpSpPr bwMode="auto">
          <a:xfrm>
            <a:off x="2667001" y="1584326"/>
            <a:ext cx="7173913" cy="3908425"/>
            <a:chOff x="377" y="1728"/>
            <a:chExt cx="4519" cy="2462"/>
          </a:xfrm>
        </p:grpSpPr>
        <p:grpSp>
          <p:nvGrpSpPr>
            <p:cNvPr id="4" name="Group 15"/>
            <p:cNvGrpSpPr>
              <a:grpSpLocks/>
            </p:cNvGrpSpPr>
            <p:nvPr/>
          </p:nvGrpSpPr>
          <p:grpSpPr bwMode="auto">
            <a:xfrm>
              <a:off x="377" y="1728"/>
              <a:ext cx="1993" cy="826"/>
              <a:chOff x="377" y="2160"/>
              <a:chExt cx="1993" cy="826"/>
            </a:xfrm>
          </p:grpSpPr>
          <p:sp>
            <p:nvSpPr>
              <p:cNvPr id="11" name="Rectangle 4"/>
              <p:cNvSpPr>
                <a:spLocks noChangeArrowheads="1"/>
              </p:cNvSpPr>
              <p:nvPr/>
            </p:nvSpPr>
            <p:spPr bwMode="auto">
              <a:xfrm>
                <a:off x="377" y="2352"/>
                <a:ext cx="608" cy="446"/>
              </a:xfrm>
              <a:prstGeom prst="rect">
                <a:avLst/>
              </a:prstGeom>
              <a:noFill/>
              <a:ln w="9525">
                <a:noFill/>
                <a:miter lim="800000"/>
                <a:headEnd/>
                <a:tailEnd/>
              </a:ln>
            </p:spPr>
            <p:txBody>
              <a:bodyPr wrap="none">
                <a:spAutoFit/>
              </a:bodyPr>
              <a:lstStyle/>
              <a:p>
                <a:r>
                  <a:rPr lang="en-US" sz="4000" dirty="0" err="1">
                    <a:solidFill>
                      <a:prstClr val="black"/>
                    </a:solidFill>
                  </a:rPr>
                  <a:t>K</a:t>
                </a:r>
                <a:r>
                  <a:rPr lang="en-US" sz="4000" baseline="-25000" dirty="0" err="1">
                    <a:solidFill>
                      <a:prstClr val="black"/>
                    </a:solidFill>
                  </a:rPr>
                  <a:t>c</a:t>
                </a:r>
                <a:r>
                  <a:rPr lang="en-US" sz="4000" dirty="0">
                    <a:solidFill>
                      <a:prstClr val="black"/>
                    </a:solidFill>
                  </a:rPr>
                  <a:t> =</a:t>
                </a:r>
              </a:p>
            </p:txBody>
          </p:sp>
          <p:grpSp>
            <p:nvGrpSpPr>
              <p:cNvPr id="6" name="Group 7"/>
              <p:cNvGrpSpPr>
                <a:grpSpLocks/>
              </p:cNvGrpSpPr>
              <p:nvPr/>
            </p:nvGrpSpPr>
            <p:grpSpPr bwMode="auto">
              <a:xfrm>
                <a:off x="1170" y="2160"/>
                <a:ext cx="1200" cy="826"/>
                <a:chOff x="3504" y="2400"/>
                <a:chExt cx="1200" cy="826"/>
              </a:xfrm>
            </p:grpSpPr>
            <p:sp>
              <p:nvSpPr>
                <p:cNvPr id="13" name="Rectangle 5"/>
                <p:cNvSpPr>
                  <a:spLocks noChangeArrowheads="1"/>
                </p:cNvSpPr>
                <p:nvPr/>
              </p:nvSpPr>
              <p:spPr bwMode="auto">
                <a:xfrm>
                  <a:off x="3552" y="2400"/>
                  <a:ext cx="1121" cy="826"/>
                </a:xfrm>
                <a:prstGeom prst="rect">
                  <a:avLst/>
                </a:prstGeom>
                <a:noFill/>
                <a:ln w="9525">
                  <a:noFill/>
                  <a:miter lim="800000"/>
                  <a:headEnd/>
                  <a:tailEnd/>
                </a:ln>
              </p:spPr>
              <p:txBody>
                <a:bodyPr wrap="none">
                  <a:spAutoFit/>
                </a:bodyPr>
                <a:lstStyle/>
                <a:p>
                  <a:pPr algn="ctr"/>
                  <a:r>
                    <a:rPr lang="en-US" sz="4000">
                      <a:solidFill>
                        <a:prstClr val="black"/>
                      </a:solidFill>
                    </a:rPr>
                    <a:t>[HI]</a:t>
                  </a:r>
                  <a:r>
                    <a:rPr lang="en-US" sz="4000" baseline="30000">
                      <a:solidFill>
                        <a:prstClr val="black"/>
                      </a:solidFill>
                    </a:rPr>
                    <a:t>2</a:t>
                  </a:r>
                  <a:endParaRPr lang="en-US" sz="4000">
                    <a:solidFill>
                      <a:prstClr val="black"/>
                    </a:solidFill>
                  </a:endParaRPr>
                </a:p>
                <a:p>
                  <a:pPr algn="ctr"/>
                  <a:r>
                    <a:rPr lang="en-US" sz="4000">
                      <a:solidFill>
                        <a:prstClr val="black"/>
                      </a:solidFill>
                    </a:rPr>
                    <a:t>[H</a:t>
                  </a:r>
                  <a:r>
                    <a:rPr lang="en-US" sz="4000" baseline="-25000">
                      <a:solidFill>
                        <a:prstClr val="black"/>
                      </a:solidFill>
                    </a:rPr>
                    <a:t>2</a:t>
                  </a:r>
                  <a:r>
                    <a:rPr lang="en-US" sz="4000">
                      <a:solidFill>
                        <a:prstClr val="black"/>
                      </a:solidFill>
                    </a:rPr>
                    <a:t>] [I</a:t>
                  </a:r>
                  <a:r>
                    <a:rPr lang="en-US" sz="4000" baseline="-25000">
                      <a:solidFill>
                        <a:prstClr val="black"/>
                      </a:solidFill>
                    </a:rPr>
                    <a:t>2</a:t>
                  </a:r>
                  <a:r>
                    <a:rPr lang="en-US" sz="4000">
                      <a:solidFill>
                        <a:prstClr val="black"/>
                      </a:solidFill>
                    </a:rPr>
                    <a:t>]</a:t>
                  </a:r>
                </a:p>
              </p:txBody>
            </p:sp>
            <p:sp>
              <p:nvSpPr>
                <p:cNvPr id="14" name="Line 6"/>
                <p:cNvSpPr>
                  <a:spLocks noChangeShapeType="1"/>
                </p:cNvSpPr>
                <p:nvPr/>
              </p:nvSpPr>
              <p:spPr bwMode="auto">
                <a:xfrm>
                  <a:off x="3504" y="2850"/>
                  <a:ext cx="1200" cy="0"/>
                </a:xfrm>
                <a:prstGeom prst="line">
                  <a:avLst/>
                </a:prstGeom>
                <a:noFill/>
                <a:ln w="28575">
                  <a:solidFill>
                    <a:schemeClr val="tx1"/>
                  </a:solidFill>
                  <a:round/>
                  <a:headEnd/>
                  <a:tailEnd/>
                </a:ln>
              </p:spPr>
              <p:txBody>
                <a:bodyPr wrap="none" anchor="ctr"/>
                <a:lstStyle/>
                <a:p>
                  <a:endParaRPr lang="en-US">
                    <a:solidFill>
                      <a:prstClr val="black"/>
                    </a:solidFill>
                  </a:endParaRPr>
                </a:p>
              </p:txBody>
            </p:sp>
          </p:grpSp>
        </p:grpSp>
        <p:sp>
          <p:nvSpPr>
            <p:cNvPr id="5" name="Rectangle 10"/>
            <p:cNvSpPr>
              <a:spLocks noChangeArrowheads="1"/>
            </p:cNvSpPr>
            <p:nvPr/>
          </p:nvSpPr>
          <p:spPr bwMode="auto">
            <a:xfrm>
              <a:off x="787" y="3744"/>
              <a:ext cx="749" cy="446"/>
            </a:xfrm>
            <a:prstGeom prst="rect">
              <a:avLst/>
            </a:prstGeom>
            <a:noFill/>
            <a:ln w="9525">
              <a:noFill/>
              <a:miter lim="800000"/>
              <a:headEnd/>
              <a:tailEnd/>
            </a:ln>
          </p:spPr>
          <p:txBody>
            <a:bodyPr wrap="none">
              <a:spAutoFit/>
            </a:bodyPr>
            <a:lstStyle/>
            <a:p>
              <a:r>
                <a:rPr lang="en-US" sz="4000">
                  <a:solidFill>
                    <a:prstClr val="black"/>
                  </a:solidFill>
                </a:rPr>
                <a:t>=  51</a:t>
              </a:r>
            </a:p>
          </p:txBody>
        </p:sp>
        <p:grpSp>
          <p:nvGrpSpPr>
            <p:cNvPr id="8" name="Group 16"/>
            <p:cNvGrpSpPr>
              <a:grpSpLocks/>
            </p:cNvGrpSpPr>
            <p:nvPr/>
          </p:nvGrpSpPr>
          <p:grpSpPr bwMode="auto">
            <a:xfrm>
              <a:off x="787" y="2736"/>
              <a:ext cx="4109" cy="834"/>
              <a:chOff x="787" y="2832"/>
              <a:chExt cx="4109" cy="834"/>
            </a:xfrm>
          </p:grpSpPr>
          <p:sp>
            <p:nvSpPr>
              <p:cNvPr id="7" name="Rectangle 9"/>
              <p:cNvSpPr>
                <a:spLocks noChangeArrowheads="1"/>
              </p:cNvSpPr>
              <p:nvPr/>
            </p:nvSpPr>
            <p:spPr bwMode="auto">
              <a:xfrm>
                <a:off x="787" y="3024"/>
                <a:ext cx="277" cy="446"/>
              </a:xfrm>
              <a:prstGeom prst="rect">
                <a:avLst/>
              </a:prstGeom>
              <a:noFill/>
              <a:ln w="9525">
                <a:noFill/>
                <a:miter lim="800000"/>
                <a:headEnd/>
                <a:tailEnd/>
              </a:ln>
            </p:spPr>
            <p:txBody>
              <a:bodyPr wrap="none">
                <a:spAutoFit/>
              </a:bodyPr>
              <a:lstStyle/>
              <a:p>
                <a:r>
                  <a:rPr lang="en-US" sz="4000">
                    <a:solidFill>
                      <a:prstClr val="black"/>
                    </a:solidFill>
                  </a:rPr>
                  <a:t>=</a:t>
                </a:r>
              </a:p>
            </p:txBody>
          </p:sp>
          <p:grpSp>
            <p:nvGrpSpPr>
              <p:cNvPr id="12" name="Group 14"/>
              <p:cNvGrpSpPr>
                <a:grpSpLocks/>
              </p:cNvGrpSpPr>
              <p:nvPr/>
            </p:nvGrpSpPr>
            <p:grpSpPr bwMode="auto">
              <a:xfrm>
                <a:off x="1296" y="2832"/>
                <a:ext cx="3600" cy="834"/>
                <a:chOff x="1776" y="2832"/>
                <a:chExt cx="3600" cy="834"/>
              </a:xfrm>
            </p:grpSpPr>
            <p:sp>
              <p:nvSpPr>
                <p:cNvPr id="9" name="Rectangle 12"/>
                <p:cNvSpPr>
                  <a:spLocks noChangeArrowheads="1"/>
                </p:cNvSpPr>
                <p:nvPr/>
              </p:nvSpPr>
              <p:spPr bwMode="auto">
                <a:xfrm>
                  <a:off x="1941" y="2832"/>
                  <a:ext cx="3228" cy="834"/>
                </a:xfrm>
                <a:prstGeom prst="rect">
                  <a:avLst/>
                </a:prstGeom>
                <a:noFill/>
                <a:ln w="9525">
                  <a:noFill/>
                  <a:miter lim="800000"/>
                  <a:headEnd/>
                  <a:tailEnd/>
                </a:ln>
              </p:spPr>
              <p:txBody>
                <a:bodyPr wrap="none">
                  <a:spAutoFit/>
                </a:bodyPr>
                <a:lstStyle/>
                <a:p>
                  <a:pPr algn="ctr"/>
                  <a:r>
                    <a:rPr lang="en-US" sz="4000">
                      <a:solidFill>
                        <a:prstClr val="black"/>
                      </a:solidFill>
                    </a:rPr>
                    <a:t>(1.87 x 10</a:t>
                  </a:r>
                  <a:r>
                    <a:rPr lang="en-US" sz="4000" baseline="30000">
                      <a:solidFill>
                        <a:prstClr val="black"/>
                      </a:solidFill>
                    </a:rPr>
                    <a:t>-3</a:t>
                  </a:r>
                  <a:r>
                    <a:rPr lang="en-US" sz="4000">
                      <a:solidFill>
                        <a:prstClr val="black"/>
                      </a:solidFill>
                    </a:rPr>
                    <a:t>)</a:t>
                  </a:r>
                  <a:r>
                    <a:rPr lang="en-US" sz="4000" baseline="30000">
                      <a:solidFill>
                        <a:prstClr val="black"/>
                      </a:solidFill>
                    </a:rPr>
                    <a:t>2</a:t>
                  </a:r>
                  <a:endParaRPr lang="en-US" sz="4000">
                    <a:solidFill>
                      <a:prstClr val="black"/>
                    </a:solidFill>
                  </a:endParaRPr>
                </a:p>
                <a:p>
                  <a:pPr algn="ctr"/>
                  <a:r>
                    <a:rPr lang="en-US" sz="4000">
                      <a:solidFill>
                        <a:prstClr val="black"/>
                      </a:solidFill>
                    </a:rPr>
                    <a:t>(6.5 x 10</a:t>
                  </a:r>
                  <a:r>
                    <a:rPr lang="en-US" sz="4000" baseline="30000">
                      <a:solidFill>
                        <a:prstClr val="black"/>
                      </a:solidFill>
                    </a:rPr>
                    <a:t>-5</a:t>
                  </a:r>
                  <a:r>
                    <a:rPr lang="en-US" sz="4000">
                      <a:solidFill>
                        <a:prstClr val="black"/>
                      </a:solidFill>
                    </a:rPr>
                    <a:t>)(1.065 x 10</a:t>
                  </a:r>
                  <a:r>
                    <a:rPr lang="en-US" sz="4000" baseline="30000">
                      <a:solidFill>
                        <a:prstClr val="black"/>
                      </a:solidFill>
                    </a:rPr>
                    <a:t>-3</a:t>
                  </a:r>
                  <a:r>
                    <a:rPr lang="en-US" sz="4000">
                      <a:solidFill>
                        <a:prstClr val="black"/>
                      </a:solidFill>
                    </a:rPr>
                    <a:t>)</a:t>
                  </a:r>
                </a:p>
              </p:txBody>
            </p:sp>
            <p:sp>
              <p:nvSpPr>
                <p:cNvPr id="10" name="Line 13"/>
                <p:cNvSpPr>
                  <a:spLocks noChangeShapeType="1"/>
                </p:cNvSpPr>
                <p:nvPr/>
              </p:nvSpPr>
              <p:spPr bwMode="auto">
                <a:xfrm>
                  <a:off x="1776" y="3264"/>
                  <a:ext cx="3600" cy="0"/>
                </a:xfrm>
                <a:prstGeom prst="line">
                  <a:avLst/>
                </a:prstGeom>
                <a:noFill/>
                <a:ln w="22225">
                  <a:solidFill>
                    <a:schemeClr val="tx1"/>
                  </a:solidFill>
                  <a:round/>
                  <a:headEnd/>
                  <a:tailEnd/>
                </a:ln>
              </p:spPr>
              <p:txBody>
                <a:bodyPr wrap="none" anchor="ctr"/>
                <a:lstStyle/>
                <a:p>
                  <a:endParaRPr lang="en-US">
                    <a:solidFill>
                      <a:prstClr val="black"/>
                    </a:solidFill>
                  </a:endParaRPr>
                </a:p>
              </p:txBody>
            </p:sp>
          </p:grpSp>
        </p:grpSp>
      </p:grpSp>
    </p:spTree>
    <p:extLst>
      <p:ext uri="{BB962C8B-B14F-4D97-AF65-F5344CB8AC3E}">
        <p14:creationId xmlns:p14="http://schemas.microsoft.com/office/powerpoint/2010/main" val="229771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0C46-7259-470C-9D84-6B471A26012D}"/>
              </a:ext>
            </a:extLst>
          </p:cNvPr>
          <p:cNvSpPr>
            <a:spLocks noGrp="1"/>
          </p:cNvSpPr>
          <p:nvPr>
            <p:ph type="title"/>
          </p:nvPr>
        </p:nvSpPr>
        <p:spPr/>
        <p:txBody>
          <a:bodyPr/>
          <a:lstStyle/>
          <a:p>
            <a:r>
              <a:rPr lang="en-GB" dirty="0">
                <a:solidFill>
                  <a:srgbClr val="FF0000"/>
                </a:solidFill>
              </a:rPr>
              <a:t>Standard State Free Energy of Formation </a:t>
            </a:r>
            <a:r>
              <a:rPr lang="en-GB" b="1" dirty="0">
                <a:solidFill>
                  <a:srgbClr val="FF0000"/>
                </a:solidFill>
              </a:rPr>
              <a:t>∆</a:t>
            </a:r>
            <a:r>
              <a:rPr lang="en-GB" b="1" dirty="0" err="1">
                <a:solidFill>
                  <a:srgbClr val="FF0000"/>
                </a:solidFill>
              </a:rPr>
              <a:t>G</a:t>
            </a:r>
            <a:r>
              <a:rPr lang="en-GB" b="1" baseline="-25000" dirty="0" err="1">
                <a:solidFill>
                  <a:srgbClr val="FF0000"/>
                </a:solidFill>
              </a:rPr>
              <a:t>f</a:t>
            </a:r>
            <a:r>
              <a:rPr lang="en-GB" b="1" baseline="30000" dirty="0" err="1">
                <a:solidFill>
                  <a:srgbClr val="FF0000"/>
                </a:solidFill>
              </a:rPr>
              <a:t>o</a:t>
            </a:r>
            <a:r>
              <a:rPr lang="en-GB" b="1" dirty="0">
                <a:solidFill>
                  <a:srgbClr val="FF0000"/>
                </a:solidFill>
              </a:rPr>
              <a:t> </a:t>
            </a:r>
          </a:p>
        </p:txBody>
      </p:sp>
      <p:sp>
        <p:nvSpPr>
          <p:cNvPr id="3" name="Content Placeholder 2">
            <a:extLst>
              <a:ext uri="{FF2B5EF4-FFF2-40B4-BE49-F238E27FC236}">
                <a16:creationId xmlns:a16="http://schemas.microsoft.com/office/drawing/2014/main" id="{74605071-0663-4C91-8FFB-BF6C9123801A}"/>
              </a:ext>
            </a:extLst>
          </p:cNvPr>
          <p:cNvSpPr>
            <a:spLocks noGrp="1"/>
          </p:cNvSpPr>
          <p:nvPr>
            <p:ph idx="1"/>
          </p:nvPr>
        </p:nvSpPr>
        <p:spPr>
          <a:xfrm>
            <a:off x="838200" y="1581427"/>
            <a:ext cx="10515600" cy="4911448"/>
          </a:xfrm>
        </p:spPr>
        <p:txBody>
          <a:bodyPr>
            <a:normAutofit fontScale="92500" lnSpcReduction="10000"/>
          </a:bodyPr>
          <a:lstStyle/>
          <a:p>
            <a:pPr>
              <a:lnSpc>
                <a:spcPct val="150000"/>
              </a:lnSpc>
            </a:pPr>
            <a:r>
              <a:rPr lang="en-GB" dirty="0"/>
              <a:t>The change in free energy that occurs when a compound is formed from its elements at standard state conditions.</a:t>
            </a:r>
          </a:p>
          <a:p>
            <a:pPr>
              <a:lnSpc>
                <a:spcPct val="150000"/>
              </a:lnSpc>
            </a:pPr>
            <a:r>
              <a:rPr lang="en-GB" dirty="0"/>
              <a:t>The standard state free energy of the reaction can be calculated from the standard state free energies of the formation of their elements:</a:t>
            </a:r>
          </a:p>
          <a:p>
            <a:pPr marL="0" indent="0" algn="ctr">
              <a:lnSpc>
                <a:spcPct val="150000"/>
              </a:lnSpc>
              <a:buNone/>
            </a:pPr>
            <a:r>
              <a:rPr lang="en-GB" dirty="0">
                <a:solidFill>
                  <a:srgbClr val="FF0000"/>
                </a:solidFill>
              </a:rPr>
              <a:t>∆</a:t>
            </a:r>
            <a:r>
              <a:rPr lang="en-GB" dirty="0" err="1">
                <a:solidFill>
                  <a:srgbClr val="FF0000"/>
                </a:solidFill>
              </a:rPr>
              <a:t>G</a:t>
            </a:r>
            <a:r>
              <a:rPr lang="en-GB" baseline="30000" dirty="0" err="1">
                <a:solidFill>
                  <a:srgbClr val="FF0000"/>
                </a:solidFill>
              </a:rPr>
              <a:t>o</a:t>
            </a:r>
            <a:r>
              <a:rPr lang="en-GB" baseline="-25000" dirty="0" err="1">
                <a:solidFill>
                  <a:srgbClr val="FF0000"/>
                </a:solidFill>
              </a:rPr>
              <a:t>reaction</a:t>
            </a:r>
            <a:r>
              <a:rPr lang="en-GB" baseline="-25000" dirty="0">
                <a:solidFill>
                  <a:srgbClr val="FF0000"/>
                </a:solidFill>
              </a:rPr>
              <a:t> </a:t>
            </a:r>
            <a:r>
              <a:rPr lang="en-GB" dirty="0">
                <a:solidFill>
                  <a:srgbClr val="FF0000"/>
                </a:solidFill>
              </a:rPr>
              <a:t>= ∑ ∆</a:t>
            </a:r>
            <a:r>
              <a:rPr lang="en-GB" dirty="0" err="1">
                <a:solidFill>
                  <a:srgbClr val="FF0000"/>
                </a:solidFill>
              </a:rPr>
              <a:t>G</a:t>
            </a:r>
            <a:r>
              <a:rPr lang="en-GB" baseline="30000" dirty="0" err="1">
                <a:solidFill>
                  <a:srgbClr val="FF0000"/>
                </a:solidFill>
              </a:rPr>
              <a:t>o</a:t>
            </a:r>
            <a:r>
              <a:rPr lang="en-GB" baseline="-25000" dirty="0" err="1">
                <a:solidFill>
                  <a:srgbClr val="FF0000"/>
                </a:solidFill>
              </a:rPr>
              <a:t>f</a:t>
            </a:r>
            <a:r>
              <a:rPr lang="en-GB" baseline="-25000" dirty="0">
                <a:solidFill>
                  <a:srgbClr val="FF0000"/>
                </a:solidFill>
              </a:rPr>
              <a:t> (products) </a:t>
            </a:r>
            <a:r>
              <a:rPr lang="en-GB" dirty="0">
                <a:solidFill>
                  <a:srgbClr val="FF0000"/>
                </a:solidFill>
              </a:rPr>
              <a:t>- ∑ ∆</a:t>
            </a:r>
            <a:r>
              <a:rPr lang="en-GB" dirty="0" err="1">
                <a:solidFill>
                  <a:srgbClr val="FF0000"/>
                </a:solidFill>
              </a:rPr>
              <a:t>G</a:t>
            </a:r>
            <a:r>
              <a:rPr lang="en-GB" baseline="30000" dirty="0" err="1">
                <a:solidFill>
                  <a:srgbClr val="FF0000"/>
                </a:solidFill>
              </a:rPr>
              <a:t>o</a:t>
            </a:r>
            <a:r>
              <a:rPr lang="en-GB" baseline="-25000" dirty="0" err="1">
                <a:solidFill>
                  <a:srgbClr val="FF0000"/>
                </a:solidFill>
              </a:rPr>
              <a:t>f</a:t>
            </a:r>
            <a:r>
              <a:rPr lang="en-GB" baseline="-25000" dirty="0">
                <a:solidFill>
                  <a:srgbClr val="FF0000"/>
                </a:solidFill>
              </a:rPr>
              <a:t> (reactants) </a:t>
            </a:r>
          </a:p>
          <a:p>
            <a:pPr marL="0" indent="0" algn="ctr">
              <a:buNone/>
            </a:pPr>
            <a:endParaRPr lang="en-GB" baseline="-25000" dirty="0">
              <a:solidFill>
                <a:srgbClr val="FF0000"/>
              </a:solidFill>
            </a:endParaRPr>
          </a:p>
          <a:p>
            <a:pPr>
              <a:lnSpc>
                <a:spcPct val="170000"/>
              </a:lnSpc>
            </a:pPr>
            <a:r>
              <a:rPr lang="en-GB" dirty="0"/>
              <a:t>Like ∆</a:t>
            </a:r>
            <a:r>
              <a:rPr lang="en-GB" dirty="0" err="1"/>
              <a:t>H</a:t>
            </a:r>
            <a:r>
              <a:rPr lang="en-GB" baseline="-25000" dirty="0" err="1"/>
              <a:t>f</a:t>
            </a:r>
            <a:r>
              <a:rPr lang="en-GB" baseline="30000" dirty="0" err="1"/>
              <a:t>o</a:t>
            </a:r>
            <a:r>
              <a:rPr lang="en-GB" baseline="-25000" dirty="0"/>
              <a:t> </a:t>
            </a:r>
            <a:r>
              <a:rPr lang="en-GB" dirty="0"/>
              <a:t>, ∆</a:t>
            </a:r>
            <a:r>
              <a:rPr lang="en-GB" dirty="0" err="1"/>
              <a:t>G</a:t>
            </a:r>
            <a:r>
              <a:rPr lang="en-GB" baseline="-25000" dirty="0" err="1"/>
              <a:t>f</a:t>
            </a:r>
            <a:r>
              <a:rPr lang="en-GB" baseline="30000" dirty="0" err="1"/>
              <a:t>o</a:t>
            </a:r>
            <a:r>
              <a:rPr lang="en-GB" baseline="-25000" dirty="0"/>
              <a:t> </a:t>
            </a:r>
            <a:r>
              <a:rPr lang="en-GB" dirty="0"/>
              <a:t>= 0 for an element in its standard state:</a:t>
            </a:r>
          </a:p>
          <a:p>
            <a:pPr marL="0" indent="0" algn="ctr">
              <a:lnSpc>
                <a:spcPct val="170000"/>
              </a:lnSpc>
              <a:buNone/>
            </a:pPr>
            <a:r>
              <a:rPr lang="en-GB" dirty="0">
                <a:solidFill>
                  <a:srgbClr val="0070C0"/>
                </a:solidFill>
              </a:rPr>
              <a:t>Example : </a:t>
            </a:r>
            <a:r>
              <a:rPr lang="en-GB" dirty="0"/>
              <a:t>∆</a:t>
            </a:r>
            <a:r>
              <a:rPr lang="en-GB" dirty="0" err="1"/>
              <a:t>G</a:t>
            </a:r>
            <a:r>
              <a:rPr lang="en-GB" baseline="-25000" dirty="0" err="1"/>
              <a:t>f</a:t>
            </a:r>
            <a:r>
              <a:rPr lang="en-GB" baseline="30000" dirty="0" err="1"/>
              <a:t>o</a:t>
            </a:r>
            <a:r>
              <a:rPr lang="en-GB" baseline="30000" dirty="0"/>
              <a:t> </a:t>
            </a:r>
            <a:r>
              <a:rPr lang="en-GB" dirty="0"/>
              <a:t>(O</a:t>
            </a:r>
            <a:r>
              <a:rPr lang="en-GB" baseline="-25000" dirty="0"/>
              <a:t>2</a:t>
            </a:r>
            <a:r>
              <a:rPr lang="en-GB" dirty="0"/>
              <a:t>(g)) = 0 </a:t>
            </a:r>
          </a:p>
        </p:txBody>
      </p:sp>
    </p:spTree>
    <p:extLst>
      <p:ext uri="{BB962C8B-B14F-4D97-AF65-F5344CB8AC3E}">
        <p14:creationId xmlns:p14="http://schemas.microsoft.com/office/powerpoint/2010/main" val="1923828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2350" y="755780"/>
            <a:ext cx="10170368" cy="4431983"/>
          </a:xfrm>
          <a:prstGeom prst="rect">
            <a:avLst/>
          </a:prstGeom>
          <a:noFill/>
        </p:spPr>
        <p:txBody>
          <a:bodyPr wrap="square" rtlCol="0">
            <a:spAutoFit/>
          </a:bodyPr>
          <a:lstStyle/>
          <a:p>
            <a:pPr>
              <a:lnSpc>
                <a:spcPct val="150000"/>
              </a:lnSpc>
            </a:pPr>
            <a:r>
              <a:rPr lang="en-US" sz="2800" dirty="0">
                <a:solidFill>
                  <a:srgbClr val="FF0000"/>
                </a:solidFill>
              </a:rPr>
              <a:t>Examples</a:t>
            </a:r>
          </a:p>
          <a:p>
            <a:pPr>
              <a:lnSpc>
                <a:spcPct val="150000"/>
              </a:lnSpc>
            </a:pPr>
            <a:endParaRPr lang="en-US" sz="2400" dirty="0"/>
          </a:p>
          <a:p>
            <a:pPr>
              <a:lnSpc>
                <a:spcPct val="150000"/>
              </a:lnSpc>
            </a:pPr>
            <a:r>
              <a:rPr lang="en-US" sz="2400" dirty="0"/>
              <a:t>9- At certain temperature a 1.00 L flask initially contained 0.298 </a:t>
            </a:r>
            <a:r>
              <a:rPr lang="en-US" sz="2400" dirty="0" err="1"/>
              <a:t>mol</a:t>
            </a:r>
            <a:r>
              <a:rPr lang="en-US" sz="2400" dirty="0"/>
              <a:t> of PCl</a:t>
            </a:r>
            <a:r>
              <a:rPr lang="en-US" sz="2400" baseline="-25000" dirty="0"/>
              <a:t>3</a:t>
            </a:r>
            <a:r>
              <a:rPr lang="en-US" sz="2400" dirty="0"/>
              <a:t> (g) and 8.70 × 10</a:t>
            </a:r>
            <a:r>
              <a:rPr lang="en-US" sz="2400" baseline="30000" dirty="0"/>
              <a:t>-3</a:t>
            </a:r>
            <a:r>
              <a:rPr lang="en-US" sz="2400" dirty="0"/>
              <a:t> </a:t>
            </a:r>
            <a:r>
              <a:rPr lang="en-US" sz="2400" dirty="0" err="1"/>
              <a:t>mol</a:t>
            </a:r>
            <a:r>
              <a:rPr lang="en-US" sz="2400" dirty="0"/>
              <a:t> of PCl</a:t>
            </a:r>
            <a:r>
              <a:rPr lang="en-US" sz="2400" baseline="-25000" dirty="0"/>
              <a:t>5</a:t>
            </a:r>
            <a:r>
              <a:rPr lang="en-US" sz="2400" dirty="0"/>
              <a:t> (g). After the system had reached equilibrium and 2.00 × 10</a:t>
            </a:r>
            <a:r>
              <a:rPr lang="en-US" sz="2400" baseline="30000" dirty="0"/>
              <a:t>-3</a:t>
            </a:r>
            <a:r>
              <a:rPr lang="en-US" sz="2400" dirty="0"/>
              <a:t> </a:t>
            </a:r>
            <a:r>
              <a:rPr lang="en-US" sz="2400" dirty="0" err="1"/>
              <a:t>mol</a:t>
            </a:r>
            <a:r>
              <a:rPr lang="en-US" sz="2400" dirty="0"/>
              <a:t> of Cl</a:t>
            </a:r>
            <a:r>
              <a:rPr lang="en-US" sz="2400" baseline="-25000" dirty="0"/>
              <a:t>2</a:t>
            </a:r>
            <a:r>
              <a:rPr lang="en-US" sz="2400" dirty="0"/>
              <a:t> (g) was found in the flask.</a:t>
            </a:r>
          </a:p>
          <a:p>
            <a:pPr>
              <a:lnSpc>
                <a:spcPct val="150000"/>
              </a:lnSpc>
            </a:pPr>
            <a:r>
              <a:rPr lang="en-US" sz="2400" dirty="0"/>
              <a:t>Calculate the equilibrium concentrations of all specious and the value of K</a:t>
            </a:r>
            <a:r>
              <a:rPr lang="en-US" sz="2400" baseline="-25000" dirty="0"/>
              <a:t>c</a:t>
            </a:r>
          </a:p>
          <a:p>
            <a:pPr>
              <a:lnSpc>
                <a:spcPct val="150000"/>
              </a:lnSpc>
            </a:pPr>
            <a:endParaRPr lang="en-US" sz="2400" baseline="-25000" dirty="0"/>
          </a:p>
          <a:p>
            <a:pPr algn="ctr">
              <a:lnSpc>
                <a:spcPct val="150000"/>
              </a:lnSpc>
            </a:pPr>
            <a:r>
              <a:rPr lang="en-US" sz="2400" dirty="0"/>
              <a:t>PCl</a:t>
            </a:r>
            <a:r>
              <a:rPr lang="en-US" sz="2400" baseline="-25000" dirty="0"/>
              <a:t>5</a:t>
            </a:r>
            <a:r>
              <a:rPr lang="en-US" sz="2400" dirty="0"/>
              <a:t> (g)                     PCl</a:t>
            </a:r>
            <a:r>
              <a:rPr lang="en-US" sz="2400" baseline="-25000" dirty="0"/>
              <a:t>3</a:t>
            </a:r>
            <a:r>
              <a:rPr lang="en-US" sz="2400" dirty="0"/>
              <a:t> (g) + Cl</a:t>
            </a:r>
            <a:r>
              <a:rPr lang="en-US" sz="2400" baseline="-25000" dirty="0"/>
              <a:t>2</a:t>
            </a:r>
            <a:r>
              <a:rPr lang="en-US" sz="2400" dirty="0"/>
              <a:t> (g)</a:t>
            </a:r>
            <a:endParaRPr lang="en-GB" sz="2400" dirty="0"/>
          </a:p>
        </p:txBody>
      </p:sp>
      <p:pic>
        <p:nvPicPr>
          <p:cNvPr id="4" name="Picture 18" descr="equilibrium"/>
          <p:cNvPicPr>
            <a:picLocks noChangeAspect="1" noChangeArrowheads="1"/>
          </p:cNvPicPr>
          <p:nvPr/>
        </p:nvPicPr>
        <p:blipFill>
          <a:blip r:embed="rId2" cstate="print">
            <a:biLevel thresh="75000"/>
          </a:blip>
          <a:srcRect/>
          <a:stretch>
            <a:fillRect/>
          </a:stretch>
        </p:blipFill>
        <p:spPr bwMode="auto">
          <a:xfrm>
            <a:off x="5058522" y="4760812"/>
            <a:ext cx="1244600" cy="190500"/>
          </a:xfrm>
          <a:prstGeom prst="rect">
            <a:avLst/>
          </a:prstGeom>
          <a:noFill/>
        </p:spPr>
      </p:pic>
    </p:spTree>
    <p:extLst>
      <p:ext uri="{BB962C8B-B14F-4D97-AF65-F5344CB8AC3E}">
        <p14:creationId xmlns:p14="http://schemas.microsoft.com/office/powerpoint/2010/main" val="24660826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6" y="100584"/>
            <a:ext cx="7767828" cy="6656832"/>
          </a:xfrm>
          <a:prstGeom prst="rect">
            <a:avLst/>
          </a:prstGeom>
        </p:spPr>
      </p:pic>
    </p:spTree>
    <p:extLst>
      <p:ext uri="{BB962C8B-B14F-4D97-AF65-F5344CB8AC3E}">
        <p14:creationId xmlns:p14="http://schemas.microsoft.com/office/powerpoint/2010/main" val="2770941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8336" y="830424"/>
            <a:ext cx="10273004" cy="2862322"/>
          </a:xfrm>
          <a:prstGeom prst="rect">
            <a:avLst/>
          </a:prstGeom>
          <a:noFill/>
        </p:spPr>
        <p:txBody>
          <a:bodyPr wrap="square" rtlCol="0">
            <a:spAutoFit/>
          </a:bodyPr>
          <a:lstStyle/>
          <a:p>
            <a:pPr>
              <a:lnSpc>
                <a:spcPct val="150000"/>
              </a:lnSpc>
            </a:pPr>
            <a:r>
              <a:rPr lang="en-US" sz="2400" dirty="0"/>
              <a:t>10- 2.5 moles of Fe</a:t>
            </a:r>
            <a:r>
              <a:rPr lang="en-US" sz="2400" baseline="-25000" dirty="0"/>
              <a:t>2</a:t>
            </a:r>
            <a:r>
              <a:rPr lang="en-US" sz="2400" dirty="0"/>
              <a:t>O</a:t>
            </a:r>
            <a:r>
              <a:rPr lang="en-US" sz="2400" baseline="-25000" dirty="0"/>
              <a:t>3</a:t>
            </a:r>
            <a:r>
              <a:rPr lang="en-US" sz="2400" dirty="0"/>
              <a:t> (s) and 4.5 moles of H</a:t>
            </a:r>
            <a:r>
              <a:rPr lang="en-US" sz="2400" baseline="-25000" dirty="0"/>
              <a:t>2</a:t>
            </a:r>
            <a:r>
              <a:rPr lang="en-US" sz="2400" dirty="0"/>
              <a:t> (g) were placed in an 1.0 L reaction vessel at 420 °C. After the following reaction reached equilibrium, 1.5 moles of Fe</a:t>
            </a:r>
            <a:r>
              <a:rPr lang="en-US" sz="2400" baseline="-25000" dirty="0"/>
              <a:t>2</a:t>
            </a:r>
            <a:r>
              <a:rPr lang="en-US" sz="2400" dirty="0"/>
              <a:t>O</a:t>
            </a:r>
            <a:r>
              <a:rPr lang="en-US" sz="2400" baseline="-25000" dirty="0"/>
              <a:t>3</a:t>
            </a:r>
            <a:r>
              <a:rPr lang="en-US" sz="2400" dirty="0"/>
              <a:t> (s) remained.</a:t>
            </a:r>
          </a:p>
          <a:p>
            <a:pPr algn="ctr">
              <a:lnSpc>
                <a:spcPct val="150000"/>
              </a:lnSpc>
            </a:pPr>
            <a:r>
              <a:rPr lang="en-US" sz="2400" dirty="0"/>
              <a:t>Fe</a:t>
            </a:r>
            <a:r>
              <a:rPr lang="en-US" sz="2400" baseline="-25000" dirty="0"/>
              <a:t>2</a:t>
            </a:r>
            <a:r>
              <a:rPr lang="en-US" sz="2400" dirty="0"/>
              <a:t>O</a:t>
            </a:r>
            <a:r>
              <a:rPr lang="en-US" sz="2400" baseline="-25000" dirty="0"/>
              <a:t>3</a:t>
            </a:r>
            <a:r>
              <a:rPr lang="en-US" sz="2400" dirty="0"/>
              <a:t> (s) + 3H</a:t>
            </a:r>
            <a:r>
              <a:rPr lang="en-US" sz="2400" baseline="-25000" dirty="0"/>
              <a:t>2</a:t>
            </a:r>
            <a:r>
              <a:rPr lang="en-US" sz="2400" dirty="0"/>
              <a:t> (g)                       2Fe (s) + 3H</a:t>
            </a:r>
            <a:r>
              <a:rPr lang="en-US" sz="2400" baseline="-25000" dirty="0"/>
              <a:t>2</a:t>
            </a:r>
            <a:r>
              <a:rPr lang="en-US" sz="2400" dirty="0"/>
              <a:t>O (g)</a:t>
            </a:r>
          </a:p>
          <a:p>
            <a:pPr>
              <a:lnSpc>
                <a:spcPct val="150000"/>
              </a:lnSpc>
            </a:pPr>
            <a:r>
              <a:rPr lang="en-US" sz="2400" dirty="0"/>
              <a:t>Calculate the equilibrium constant K</a:t>
            </a:r>
            <a:r>
              <a:rPr lang="en-US" sz="2400" baseline="-25000" dirty="0"/>
              <a:t>c</a:t>
            </a:r>
            <a:r>
              <a:rPr lang="en-US" sz="2400" dirty="0"/>
              <a:t> for this reaction at 420 °C. </a:t>
            </a:r>
            <a:endParaRPr lang="en-GB" sz="2400" dirty="0"/>
          </a:p>
        </p:txBody>
      </p:sp>
      <p:pic>
        <p:nvPicPr>
          <p:cNvPr id="3" name="Picture 18" descr="equilibrium"/>
          <p:cNvPicPr>
            <a:picLocks noChangeAspect="1" noChangeArrowheads="1"/>
          </p:cNvPicPr>
          <p:nvPr/>
        </p:nvPicPr>
        <p:blipFill>
          <a:blip r:embed="rId2" cstate="print">
            <a:biLevel thresh="75000"/>
          </a:blip>
          <a:srcRect/>
          <a:stretch>
            <a:fillRect/>
          </a:stretch>
        </p:blipFill>
        <p:spPr bwMode="auto">
          <a:xfrm>
            <a:off x="5652538" y="2766525"/>
            <a:ext cx="1244600" cy="190500"/>
          </a:xfrm>
          <a:prstGeom prst="rect">
            <a:avLst/>
          </a:prstGeom>
          <a:noFill/>
        </p:spPr>
      </p:pic>
    </p:spTree>
    <p:extLst>
      <p:ext uri="{BB962C8B-B14F-4D97-AF65-F5344CB8AC3E}">
        <p14:creationId xmlns:p14="http://schemas.microsoft.com/office/powerpoint/2010/main" val="1946423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49" y="0"/>
            <a:ext cx="7459502" cy="6858000"/>
          </a:xfrm>
          <a:prstGeom prst="rect">
            <a:avLst/>
          </a:prstGeom>
        </p:spPr>
      </p:pic>
    </p:spTree>
    <p:extLst>
      <p:ext uri="{BB962C8B-B14F-4D97-AF65-F5344CB8AC3E}">
        <p14:creationId xmlns:p14="http://schemas.microsoft.com/office/powerpoint/2010/main" val="15989027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The Reaction Quotient (Q)</a:t>
            </a:r>
          </a:p>
        </p:txBody>
      </p:sp>
      <p:sp>
        <p:nvSpPr>
          <p:cNvPr id="3" name="Rectangle 3"/>
          <p:cNvSpPr txBox="1">
            <a:spLocks noChangeArrowheads="1"/>
          </p:cNvSpPr>
          <p:nvPr/>
        </p:nvSpPr>
        <p:spPr>
          <a:xfrm>
            <a:off x="2209800" y="1981200"/>
            <a:ext cx="8001000" cy="4114800"/>
          </a:xfrm>
          <a:prstGeom prst="rect">
            <a:avLst/>
          </a:prstGeom>
        </p:spPr>
        <p:txBody>
          <a:bodyPr/>
          <a:lstStyle/>
          <a:p>
            <a:pPr marL="342900" indent="-342900">
              <a:spcBef>
                <a:spcPct val="20000"/>
              </a:spcBef>
              <a:buFont typeface="Arial" pitchFamily="34" charset="0"/>
              <a:buChar char="•"/>
              <a:defRPr/>
            </a:pPr>
            <a:r>
              <a:rPr lang="en-US" sz="3200" dirty="0">
                <a:solidFill>
                  <a:prstClr val="black"/>
                </a:solidFill>
              </a:rPr>
              <a:t>Q gives the same ratio the equilibrium expression gives, but for a system that is </a:t>
            </a:r>
            <a:r>
              <a:rPr lang="en-US" sz="3200" i="1" dirty="0">
                <a:solidFill>
                  <a:prstClr val="black"/>
                </a:solidFill>
              </a:rPr>
              <a:t>not</a:t>
            </a:r>
            <a:r>
              <a:rPr lang="en-US" sz="3200" dirty="0">
                <a:solidFill>
                  <a:prstClr val="black"/>
                </a:solidFill>
              </a:rPr>
              <a:t> at equilibrium.</a:t>
            </a:r>
          </a:p>
          <a:p>
            <a:pPr marL="342900" indent="-342900">
              <a:spcBef>
                <a:spcPct val="20000"/>
              </a:spcBef>
              <a:buFont typeface="Arial" pitchFamily="34" charset="0"/>
              <a:buChar char="•"/>
              <a:defRPr/>
            </a:pPr>
            <a:r>
              <a:rPr lang="en-US" sz="3200" dirty="0">
                <a:solidFill>
                  <a:prstClr val="black"/>
                </a:solidFill>
              </a:rPr>
              <a:t>To calculate Q, one substitutes the initial concentrations on reactants and products into the equilibrium expression.</a:t>
            </a:r>
          </a:p>
        </p:txBody>
      </p:sp>
    </p:spTree>
    <p:extLst>
      <p:ext uri="{BB962C8B-B14F-4D97-AF65-F5344CB8AC3E}">
        <p14:creationId xmlns:p14="http://schemas.microsoft.com/office/powerpoint/2010/main" val="11310892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228600"/>
            <a:ext cx="9144000" cy="1143000"/>
          </a:xfrm>
          <a:prstGeom prst="rect">
            <a:avLst/>
          </a:prstGeom>
        </p:spPr>
        <p:txBody>
          <a:bodyPr/>
          <a:lstStyle/>
          <a:p>
            <a:pPr algn="ctr">
              <a:spcBef>
                <a:spcPct val="0"/>
              </a:spcBef>
              <a:defRPr/>
            </a:pPr>
            <a:r>
              <a:rPr lang="en-US" sz="3600" dirty="0">
                <a:solidFill>
                  <a:prstClr val="black"/>
                </a:solidFill>
              </a:rPr>
              <a:t>If Q = K,</a:t>
            </a:r>
            <a:endParaRPr lang="en-US" sz="4400" dirty="0">
              <a:solidFill>
                <a:prstClr val="black"/>
              </a:solidFill>
            </a:endParaRPr>
          </a:p>
        </p:txBody>
      </p:sp>
      <p:sp>
        <p:nvSpPr>
          <p:cNvPr id="3" name="Rectangle 10"/>
          <p:cNvSpPr>
            <a:spLocks noChangeArrowheads="1"/>
          </p:cNvSpPr>
          <p:nvPr/>
        </p:nvSpPr>
        <p:spPr bwMode="auto">
          <a:xfrm>
            <a:off x="1524000" y="685800"/>
            <a:ext cx="9144000" cy="1143000"/>
          </a:xfrm>
          <a:prstGeom prst="rect">
            <a:avLst/>
          </a:prstGeom>
          <a:noFill/>
          <a:ln w="9525">
            <a:noFill/>
            <a:miter lim="800000"/>
            <a:headEnd/>
            <a:tailEnd/>
          </a:ln>
        </p:spPr>
        <p:txBody>
          <a:bodyPr anchor="ctr"/>
          <a:lstStyle/>
          <a:p>
            <a:pPr algn="ctr"/>
            <a:r>
              <a:rPr lang="en-US" sz="3600" dirty="0">
                <a:solidFill>
                  <a:prstClr val="black"/>
                </a:solidFill>
              </a:rPr>
              <a:t>the system is at equilibrium.</a:t>
            </a:r>
            <a:endParaRPr lang="en-US" sz="4400" dirty="0">
              <a:solidFill>
                <a:prstClr val="black"/>
              </a:solidFill>
            </a:endParaRPr>
          </a:p>
        </p:txBody>
      </p:sp>
      <p:pic>
        <p:nvPicPr>
          <p:cNvPr id="7" name="Picture 28" descr="15_09"/>
          <p:cNvPicPr>
            <a:picLocks noChangeAspect="1" noChangeArrowheads="1"/>
          </p:cNvPicPr>
          <p:nvPr/>
        </p:nvPicPr>
        <p:blipFill>
          <a:blip r:embed="rId2" cstate="print"/>
          <a:srcRect b="4688"/>
          <a:stretch>
            <a:fillRect/>
          </a:stretch>
        </p:blipFill>
        <p:spPr>
          <a:xfrm>
            <a:off x="4116658" y="1752600"/>
            <a:ext cx="4081463" cy="4648200"/>
          </a:xfrm>
          <a:prstGeom prst="rect">
            <a:avLst/>
          </a:prstGeom>
        </p:spPr>
      </p:pic>
      <p:grpSp>
        <p:nvGrpSpPr>
          <p:cNvPr id="4" name="Group 31"/>
          <p:cNvGrpSpPr>
            <a:grpSpLocks/>
          </p:cNvGrpSpPr>
          <p:nvPr/>
        </p:nvGrpSpPr>
        <p:grpSpPr bwMode="auto">
          <a:xfrm>
            <a:off x="3824288" y="1905000"/>
            <a:ext cx="4633913" cy="4876800"/>
            <a:chOff x="1440" y="1104"/>
            <a:chExt cx="2919" cy="3072"/>
          </a:xfrm>
        </p:grpSpPr>
        <p:sp>
          <p:nvSpPr>
            <p:cNvPr id="9" name="Rectangle 29"/>
            <p:cNvSpPr>
              <a:spLocks noChangeArrowheads="1"/>
            </p:cNvSpPr>
            <p:nvPr/>
          </p:nvSpPr>
          <p:spPr bwMode="auto">
            <a:xfrm>
              <a:off x="3207" y="1104"/>
              <a:ext cx="1152" cy="3023"/>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sp>
          <p:nvSpPr>
            <p:cNvPr id="10" name="Rectangle 30"/>
            <p:cNvSpPr>
              <a:spLocks noChangeArrowheads="1"/>
            </p:cNvSpPr>
            <p:nvPr/>
          </p:nvSpPr>
          <p:spPr bwMode="auto">
            <a:xfrm>
              <a:off x="1440" y="1153"/>
              <a:ext cx="1152" cy="3023"/>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2204480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3600" dirty="0">
                <a:solidFill>
                  <a:prstClr val="black"/>
                </a:solidFill>
              </a:rPr>
              <a:t>If Q &gt; K,</a:t>
            </a:r>
            <a:endParaRPr lang="en-US" sz="4400" dirty="0">
              <a:solidFill>
                <a:prstClr val="black"/>
              </a:solidFill>
            </a:endParaRPr>
          </a:p>
        </p:txBody>
      </p:sp>
      <p:sp>
        <p:nvSpPr>
          <p:cNvPr id="6" name="Rectangle 3"/>
          <p:cNvSpPr>
            <a:spLocks noChangeArrowheads="1"/>
          </p:cNvSpPr>
          <p:nvPr/>
        </p:nvSpPr>
        <p:spPr bwMode="auto">
          <a:xfrm>
            <a:off x="1524000" y="914400"/>
            <a:ext cx="9144000" cy="1143000"/>
          </a:xfrm>
          <a:prstGeom prst="rect">
            <a:avLst/>
          </a:prstGeom>
          <a:noFill/>
          <a:ln w="9525">
            <a:noFill/>
            <a:miter lim="800000"/>
            <a:headEnd/>
            <a:tailEnd/>
          </a:ln>
        </p:spPr>
        <p:txBody>
          <a:bodyPr anchor="ctr"/>
          <a:lstStyle/>
          <a:p>
            <a:pPr algn="ctr"/>
            <a:r>
              <a:rPr lang="en-US" sz="3600" dirty="0">
                <a:solidFill>
                  <a:prstClr val="black"/>
                </a:solidFill>
              </a:rPr>
              <a:t>there is too much product, and the equilibrium shifts to the left.</a:t>
            </a:r>
          </a:p>
        </p:txBody>
      </p:sp>
      <p:pic>
        <p:nvPicPr>
          <p:cNvPr id="11" name="Picture 10" descr="15_09"/>
          <p:cNvPicPr>
            <a:picLocks noChangeAspect="1" noChangeArrowheads="1"/>
          </p:cNvPicPr>
          <p:nvPr/>
        </p:nvPicPr>
        <p:blipFill>
          <a:blip r:embed="rId2" cstate="print"/>
          <a:srcRect b="4688"/>
          <a:stretch>
            <a:fillRect/>
          </a:stretch>
        </p:blipFill>
        <p:spPr>
          <a:xfrm>
            <a:off x="4054476" y="2057400"/>
            <a:ext cx="4081463" cy="4648200"/>
          </a:xfrm>
          <a:prstGeom prst="rect">
            <a:avLst/>
          </a:prstGeom>
        </p:spPr>
      </p:pic>
      <p:grpSp>
        <p:nvGrpSpPr>
          <p:cNvPr id="2" name="Group 14"/>
          <p:cNvGrpSpPr>
            <a:grpSpLocks/>
          </p:cNvGrpSpPr>
          <p:nvPr/>
        </p:nvGrpSpPr>
        <p:grpSpPr bwMode="auto">
          <a:xfrm>
            <a:off x="3135314" y="1982788"/>
            <a:ext cx="3722687" cy="4799012"/>
            <a:chOff x="1111" y="1153"/>
            <a:chExt cx="2345" cy="3023"/>
          </a:xfrm>
        </p:grpSpPr>
        <p:sp>
          <p:nvSpPr>
            <p:cNvPr id="13" name="Rectangle 11"/>
            <p:cNvSpPr>
              <a:spLocks noChangeArrowheads="1"/>
            </p:cNvSpPr>
            <p:nvPr/>
          </p:nvSpPr>
          <p:spPr bwMode="auto">
            <a:xfrm>
              <a:off x="2256" y="1153"/>
              <a:ext cx="1152" cy="3023"/>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sp>
          <p:nvSpPr>
            <p:cNvPr id="14" name="Rectangle 12"/>
            <p:cNvSpPr>
              <a:spLocks noChangeArrowheads="1"/>
            </p:cNvSpPr>
            <p:nvPr/>
          </p:nvSpPr>
          <p:spPr bwMode="auto">
            <a:xfrm>
              <a:off x="1111" y="1153"/>
              <a:ext cx="1152" cy="3023"/>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sp>
          <p:nvSpPr>
            <p:cNvPr id="15" name="Rectangle 13"/>
            <p:cNvSpPr>
              <a:spLocks noChangeArrowheads="1"/>
            </p:cNvSpPr>
            <p:nvPr/>
          </p:nvSpPr>
          <p:spPr bwMode="auto">
            <a:xfrm>
              <a:off x="3408" y="2640"/>
              <a:ext cx="48" cy="144"/>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31758431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3600" dirty="0">
                <a:solidFill>
                  <a:prstClr val="black"/>
                </a:solidFill>
              </a:rPr>
              <a:t>If Q &lt; K,</a:t>
            </a:r>
            <a:endParaRPr lang="en-US" sz="4400" dirty="0">
              <a:solidFill>
                <a:prstClr val="black"/>
              </a:solidFill>
            </a:endParaRPr>
          </a:p>
        </p:txBody>
      </p:sp>
      <p:sp>
        <p:nvSpPr>
          <p:cNvPr id="3" name="Rectangle 3"/>
          <p:cNvSpPr>
            <a:spLocks noChangeArrowheads="1"/>
          </p:cNvSpPr>
          <p:nvPr/>
        </p:nvSpPr>
        <p:spPr bwMode="auto">
          <a:xfrm>
            <a:off x="1524000" y="762000"/>
            <a:ext cx="9144000" cy="1143000"/>
          </a:xfrm>
          <a:prstGeom prst="rect">
            <a:avLst/>
          </a:prstGeom>
          <a:noFill/>
          <a:ln w="9525">
            <a:noFill/>
            <a:miter lim="800000"/>
            <a:headEnd/>
            <a:tailEnd/>
          </a:ln>
        </p:spPr>
        <p:txBody>
          <a:bodyPr anchor="ctr"/>
          <a:lstStyle/>
          <a:p>
            <a:pPr algn="ctr"/>
            <a:r>
              <a:rPr lang="en-US" sz="3600" dirty="0">
                <a:solidFill>
                  <a:prstClr val="black"/>
                </a:solidFill>
              </a:rPr>
              <a:t>there is too much reactant, and the equilibrium shifts to the right.</a:t>
            </a:r>
          </a:p>
        </p:txBody>
      </p:sp>
      <p:pic>
        <p:nvPicPr>
          <p:cNvPr id="4" name="Picture 10" descr="15_09"/>
          <p:cNvPicPr>
            <a:picLocks noChangeAspect="1" noChangeArrowheads="1"/>
          </p:cNvPicPr>
          <p:nvPr/>
        </p:nvPicPr>
        <p:blipFill>
          <a:blip r:embed="rId2" cstate="print"/>
          <a:srcRect b="4688"/>
          <a:stretch>
            <a:fillRect/>
          </a:stretch>
        </p:blipFill>
        <p:spPr>
          <a:xfrm>
            <a:off x="3733801" y="1905000"/>
            <a:ext cx="4081463" cy="4648200"/>
          </a:xfrm>
          <a:prstGeom prst="rect">
            <a:avLst/>
          </a:prstGeom>
        </p:spPr>
      </p:pic>
      <p:grpSp>
        <p:nvGrpSpPr>
          <p:cNvPr id="5" name="Group 15"/>
          <p:cNvGrpSpPr>
            <a:grpSpLocks/>
          </p:cNvGrpSpPr>
          <p:nvPr/>
        </p:nvGrpSpPr>
        <p:grpSpPr bwMode="auto">
          <a:xfrm>
            <a:off x="5029201" y="1862138"/>
            <a:ext cx="3832225" cy="4843462"/>
            <a:chOff x="2290" y="1125"/>
            <a:chExt cx="2414" cy="3051"/>
          </a:xfrm>
        </p:grpSpPr>
        <p:sp>
          <p:nvSpPr>
            <p:cNvPr id="6" name="Rectangle 11"/>
            <p:cNvSpPr>
              <a:spLocks noChangeArrowheads="1"/>
            </p:cNvSpPr>
            <p:nvPr/>
          </p:nvSpPr>
          <p:spPr bwMode="auto">
            <a:xfrm>
              <a:off x="3552" y="1125"/>
              <a:ext cx="1152" cy="3023"/>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sp>
          <p:nvSpPr>
            <p:cNvPr id="7" name="Rectangle 12"/>
            <p:cNvSpPr>
              <a:spLocks noChangeArrowheads="1"/>
            </p:cNvSpPr>
            <p:nvPr/>
          </p:nvSpPr>
          <p:spPr bwMode="auto">
            <a:xfrm>
              <a:off x="2400" y="1153"/>
              <a:ext cx="1152" cy="3023"/>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sp>
          <p:nvSpPr>
            <p:cNvPr id="8" name="Rectangle 14"/>
            <p:cNvSpPr>
              <a:spLocks noChangeArrowheads="1"/>
            </p:cNvSpPr>
            <p:nvPr/>
          </p:nvSpPr>
          <p:spPr bwMode="auto">
            <a:xfrm>
              <a:off x="2290" y="2640"/>
              <a:ext cx="110" cy="144"/>
            </a:xfrm>
            <a:prstGeom prst="rect">
              <a:avLst/>
            </a:prstGeom>
            <a:solidFill>
              <a:schemeClr val="bg1">
                <a:alpha val="67000"/>
              </a:schemeClr>
            </a:solidFill>
            <a:ln w="9525">
              <a:noFill/>
              <a:miter lim="800000"/>
              <a:headEnd/>
              <a:tailEnd/>
            </a:ln>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696089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5000" y="304800"/>
            <a:ext cx="8382000" cy="1143000"/>
          </a:xfrm>
          <a:prstGeom prst="rect">
            <a:avLst/>
          </a:prstGeom>
        </p:spPr>
        <p:txBody>
          <a:bodyPr/>
          <a:lstStyle/>
          <a:p>
            <a:pPr algn="ctr">
              <a:spcBef>
                <a:spcPct val="0"/>
              </a:spcBef>
              <a:defRPr/>
            </a:pPr>
            <a:r>
              <a:rPr lang="en-US" sz="4400" dirty="0">
                <a:solidFill>
                  <a:srgbClr val="C00000"/>
                </a:solidFill>
              </a:rPr>
              <a:t>Le </a:t>
            </a:r>
            <a:r>
              <a:rPr lang="en-US" sz="4400" dirty="0" err="1">
                <a:solidFill>
                  <a:srgbClr val="C00000"/>
                </a:solidFill>
              </a:rPr>
              <a:t>Châtelier’s</a:t>
            </a:r>
            <a:r>
              <a:rPr lang="en-US" sz="4400" dirty="0">
                <a:solidFill>
                  <a:srgbClr val="C00000"/>
                </a:solidFill>
              </a:rPr>
              <a:t> Principle</a:t>
            </a:r>
          </a:p>
        </p:txBody>
      </p:sp>
      <p:sp>
        <p:nvSpPr>
          <p:cNvPr id="3" name="Rectangle 3"/>
          <p:cNvSpPr txBox="1">
            <a:spLocks noChangeArrowheads="1"/>
          </p:cNvSpPr>
          <p:nvPr/>
        </p:nvSpPr>
        <p:spPr>
          <a:xfrm>
            <a:off x="2209800" y="1981200"/>
            <a:ext cx="7772400" cy="3276600"/>
          </a:xfrm>
          <a:prstGeom prst="rect">
            <a:avLst/>
          </a:prstGeom>
        </p:spPr>
        <p:txBody>
          <a:bodyPr/>
          <a:lstStyle/>
          <a:p>
            <a:pPr marL="342900" indent="-342900">
              <a:spcBef>
                <a:spcPct val="20000"/>
              </a:spcBef>
              <a:defRPr/>
            </a:pPr>
            <a:r>
              <a:rPr lang="en-US" sz="3200">
                <a:solidFill>
                  <a:prstClr val="black"/>
                </a:solidFill>
              </a:rPr>
              <a:t>	“If a system at equilibrium is disturbed by a change in temperature, pressure, or the concentration of one of the components, the system will shift its equilibrium position so as to counteract the effect of the disturbance.”</a:t>
            </a:r>
            <a:endParaRPr lang="en-US" sz="3200" baseline="30000" dirty="0">
              <a:solidFill>
                <a:prstClr val="black"/>
              </a:solidFill>
            </a:endParaRPr>
          </a:p>
        </p:txBody>
      </p:sp>
    </p:spTree>
    <p:extLst>
      <p:ext uri="{BB962C8B-B14F-4D97-AF65-F5344CB8AC3E}">
        <p14:creationId xmlns:p14="http://schemas.microsoft.com/office/powerpoint/2010/main" val="1119555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dirty="0">
                <a:solidFill>
                  <a:srgbClr val="C00000"/>
                </a:solidFill>
              </a:rPr>
              <a:t>Factors that Affect Chemical Equilibrium</a:t>
            </a:r>
          </a:p>
        </p:txBody>
      </p:sp>
      <p:sp>
        <p:nvSpPr>
          <p:cNvPr id="3" name="Rectangle 3"/>
          <p:cNvSpPr txBox="1">
            <a:spLocks noChangeArrowheads="1"/>
          </p:cNvSpPr>
          <p:nvPr/>
        </p:nvSpPr>
        <p:spPr>
          <a:xfrm>
            <a:off x="1714500" y="2590800"/>
            <a:ext cx="8763000" cy="1981200"/>
          </a:xfrm>
          <a:prstGeom prst="rect">
            <a:avLst/>
          </a:prstGeom>
        </p:spPr>
        <p:txBody>
          <a:bodyPr/>
          <a:lstStyle/>
          <a:p>
            <a:pPr marL="342900" indent="-342900">
              <a:spcBef>
                <a:spcPct val="20000"/>
              </a:spcBef>
              <a:defRPr/>
            </a:pPr>
            <a:r>
              <a:rPr lang="en-US" sz="2800" dirty="0">
                <a:solidFill>
                  <a:prstClr val="black"/>
                </a:solidFill>
              </a:rPr>
              <a:t>	The transformation of nitrogen and hydrogen into ammonia (NH</a:t>
            </a:r>
            <a:r>
              <a:rPr lang="en-US" sz="2800" baseline="-25000" dirty="0">
                <a:solidFill>
                  <a:prstClr val="black"/>
                </a:solidFill>
              </a:rPr>
              <a:t>3</a:t>
            </a:r>
            <a:r>
              <a:rPr lang="en-US" sz="2800" dirty="0">
                <a:solidFill>
                  <a:prstClr val="black"/>
                </a:solidFill>
              </a:rPr>
              <a:t>) is of tremendous significance in agriculture, where ammonia-based fertilizers are of utmost importance.</a:t>
            </a:r>
          </a:p>
        </p:txBody>
      </p:sp>
      <p:pic>
        <p:nvPicPr>
          <p:cNvPr id="4" name="Picture 8" descr="15_04"/>
          <p:cNvPicPr>
            <a:picLocks noChangeAspect="1" noChangeArrowheads="1"/>
          </p:cNvPicPr>
          <p:nvPr/>
        </p:nvPicPr>
        <p:blipFill>
          <a:blip r:embed="rId2" cstate="print"/>
          <a:srcRect b="4536"/>
          <a:stretch>
            <a:fillRect/>
          </a:stretch>
        </p:blipFill>
        <p:spPr>
          <a:xfrm>
            <a:off x="4038600" y="4495800"/>
            <a:ext cx="4267200" cy="2008228"/>
          </a:xfrm>
          <a:prstGeom prst="rect">
            <a:avLst/>
          </a:prstGeom>
        </p:spPr>
      </p:pic>
      <p:sp>
        <p:nvSpPr>
          <p:cNvPr id="5" name="Rectangle 4"/>
          <p:cNvSpPr/>
          <p:nvPr/>
        </p:nvSpPr>
        <p:spPr>
          <a:xfrm>
            <a:off x="1855410" y="1828800"/>
            <a:ext cx="8449493" cy="523220"/>
          </a:xfrm>
          <a:prstGeom prst="rect">
            <a:avLst/>
          </a:prstGeom>
        </p:spPr>
        <p:txBody>
          <a:bodyPr wrap="none">
            <a:spAutoFit/>
          </a:bodyPr>
          <a:lstStyle/>
          <a:p>
            <a:pPr algn="ctr">
              <a:spcBef>
                <a:spcPct val="0"/>
              </a:spcBef>
              <a:defRPr/>
            </a:pPr>
            <a:r>
              <a:rPr lang="en-US" sz="2800" b="1" dirty="0">
                <a:solidFill>
                  <a:srgbClr val="00B050"/>
                </a:solidFill>
              </a:rPr>
              <a:t>1- The effect of Concentration of reactants and products</a:t>
            </a:r>
          </a:p>
        </p:txBody>
      </p:sp>
    </p:spTree>
    <p:extLst>
      <p:ext uri="{BB962C8B-B14F-4D97-AF65-F5344CB8AC3E}">
        <p14:creationId xmlns:p14="http://schemas.microsoft.com/office/powerpoint/2010/main" val="220087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069676" y="782468"/>
            <a:ext cx="10230928" cy="1754326"/>
          </a:xfrm>
          <a:prstGeom prst="rect">
            <a:avLst/>
          </a:prstGeom>
        </p:spPr>
        <p:txBody>
          <a:bodyPr wrap="square">
            <a:spAutoFit/>
          </a:bodyPr>
          <a:lstStyle/>
          <a:p>
            <a:pPr lvl="0">
              <a:lnSpc>
                <a:spcPct val="150000"/>
              </a:lnSpc>
            </a:pPr>
            <a:r>
              <a:rPr lang="en-GB" sz="2400" dirty="0">
                <a:solidFill>
                  <a:prstClr val="black"/>
                </a:solidFill>
              </a:rPr>
              <a:t>1- Is the following reaction spontaneous under standard conditions?</a:t>
            </a:r>
          </a:p>
          <a:p>
            <a:pPr lvl="0" algn="ctr">
              <a:lnSpc>
                <a:spcPct val="150000"/>
              </a:lnSpc>
            </a:pPr>
            <a:r>
              <a:rPr lang="en-GB" sz="2400" dirty="0">
                <a:solidFill>
                  <a:prstClr val="black"/>
                </a:solidFill>
              </a:rPr>
              <a:t>4KClO</a:t>
            </a:r>
            <a:r>
              <a:rPr lang="en-GB" sz="2400" baseline="-25000" dirty="0">
                <a:solidFill>
                  <a:prstClr val="black"/>
                </a:solidFill>
              </a:rPr>
              <a:t>3 </a:t>
            </a:r>
            <a:r>
              <a:rPr lang="en-GB" sz="2400" dirty="0">
                <a:solidFill>
                  <a:prstClr val="black"/>
                </a:solidFill>
              </a:rPr>
              <a:t>(s) </a:t>
            </a:r>
            <a:r>
              <a:rPr lang="en-US" sz="2400" dirty="0">
                <a:solidFill>
                  <a:prstClr val="black"/>
                </a:solidFill>
                <a:sym typeface="Symbol" panose="05050102010706020507" pitchFamily="18" charset="2"/>
              </a:rPr>
              <a:t> 3KClO</a:t>
            </a:r>
            <a:r>
              <a:rPr lang="en-US" sz="2400" baseline="-25000" dirty="0">
                <a:solidFill>
                  <a:prstClr val="black"/>
                </a:solidFill>
                <a:sym typeface="Symbol" panose="05050102010706020507" pitchFamily="18" charset="2"/>
              </a:rPr>
              <a:t>4</a:t>
            </a:r>
            <a:r>
              <a:rPr lang="en-US" sz="2400" dirty="0">
                <a:solidFill>
                  <a:prstClr val="black"/>
                </a:solidFill>
                <a:sym typeface="Symbol" panose="05050102010706020507" pitchFamily="18" charset="2"/>
              </a:rPr>
              <a:t> (s) + </a:t>
            </a:r>
            <a:r>
              <a:rPr lang="en-US" sz="2400" dirty="0" err="1">
                <a:solidFill>
                  <a:prstClr val="black"/>
                </a:solidFill>
                <a:sym typeface="Symbol" panose="05050102010706020507" pitchFamily="18" charset="2"/>
              </a:rPr>
              <a:t>KCl</a:t>
            </a:r>
            <a:r>
              <a:rPr lang="en-US" sz="2400" dirty="0">
                <a:solidFill>
                  <a:prstClr val="black"/>
                </a:solidFill>
                <a:sym typeface="Symbol" panose="05050102010706020507" pitchFamily="18" charset="2"/>
              </a:rPr>
              <a:t> (s)</a:t>
            </a:r>
          </a:p>
          <a:p>
            <a:pPr lvl="0" algn="ctr">
              <a:lnSpc>
                <a:spcPct val="150000"/>
              </a:lnSpc>
            </a:pPr>
            <a:endParaRPr lang="en-GB" sz="2400" dirty="0">
              <a:solidFill>
                <a:prstClr val="black"/>
              </a:solidFill>
            </a:endParaRPr>
          </a:p>
        </p:txBody>
      </p:sp>
      <p:graphicFrame>
        <p:nvGraphicFramePr>
          <p:cNvPr id="4" name="Table 3">
            <a:extLst>
              <a:ext uri="{FF2B5EF4-FFF2-40B4-BE49-F238E27FC236}">
                <a16:creationId xmlns:a16="http://schemas.microsoft.com/office/drawing/2014/main" id="{2CAAC0E6-34BB-44BD-8965-1125E973C7B6}"/>
              </a:ext>
            </a:extLst>
          </p:cNvPr>
          <p:cNvGraphicFramePr>
            <a:graphicFrameLocks noGrp="1"/>
          </p:cNvGraphicFramePr>
          <p:nvPr>
            <p:extLst>
              <p:ext uri="{D42A27DB-BD31-4B8C-83A1-F6EECF244321}">
                <p14:modId xmlns:p14="http://schemas.microsoft.com/office/powerpoint/2010/main" val="3051114821"/>
              </p:ext>
            </p:extLst>
          </p:nvPr>
        </p:nvGraphicFramePr>
        <p:xfrm>
          <a:off x="1580260" y="2378046"/>
          <a:ext cx="8127999"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01105382"/>
                    </a:ext>
                  </a:extLst>
                </a:gridCol>
                <a:gridCol w="2709333">
                  <a:extLst>
                    <a:ext uri="{9D8B030D-6E8A-4147-A177-3AD203B41FA5}">
                      <a16:colId xmlns:a16="http://schemas.microsoft.com/office/drawing/2014/main" val="1920937749"/>
                    </a:ext>
                  </a:extLst>
                </a:gridCol>
                <a:gridCol w="2709333">
                  <a:extLst>
                    <a:ext uri="{9D8B030D-6E8A-4147-A177-3AD203B41FA5}">
                      <a16:colId xmlns:a16="http://schemas.microsoft.com/office/drawing/2014/main" val="252788937"/>
                    </a:ext>
                  </a:extLst>
                </a:gridCol>
              </a:tblGrid>
              <a:tr h="370840">
                <a:tc>
                  <a:txBody>
                    <a:bodyPr/>
                    <a:lstStyle/>
                    <a:p>
                      <a:pPr algn="ctr"/>
                      <a:endParaRPr lang="en-GB"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bg1"/>
                          </a:solidFill>
                        </a:rPr>
                        <a:t>∆H</a:t>
                      </a:r>
                      <a:r>
                        <a:rPr lang="en-GB" sz="2400" baseline="30000" dirty="0">
                          <a:solidFill>
                            <a:schemeClr val="bg1"/>
                          </a:solidFill>
                        </a:rPr>
                        <a:t>o</a:t>
                      </a:r>
                      <a:r>
                        <a:rPr lang="en-GB" sz="2400" baseline="-25000" dirty="0">
                          <a:solidFill>
                            <a:schemeClr val="bg1"/>
                          </a:solidFill>
                        </a:rPr>
                        <a:t>f</a:t>
                      </a:r>
                      <a:r>
                        <a:rPr lang="en-GB" sz="2400" baseline="30000" dirty="0">
                          <a:solidFill>
                            <a:schemeClr val="bg1"/>
                          </a:solidFill>
                        </a:rPr>
                        <a:t> </a:t>
                      </a:r>
                      <a:r>
                        <a:rPr lang="en-GB" sz="2400" baseline="0" dirty="0">
                          <a:solidFill>
                            <a:schemeClr val="bg1"/>
                          </a:solidFill>
                        </a:rPr>
                        <a:t>(kJ / mol)</a:t>
                      </a:r>
                      <a:endParaRPr lang="en-GB" sz="2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aseline="0" dirty="0">
                          <a:solidFill>
                            <a:schemeClr val="bg1"/>
                          </a:solidFill>
                        </a:rPr>
                        <a:t>S</a:t>
                      </a:r>
                      <a:r>
                        <a:rPr lang="en-GB" sz="2400" baseline="30000" dirty="0">
                          <a:solidFill>
                            <a:schemeClr val="bg1"/>
                          </a:solidFill>
                        </a:rPr>
                        <a:t>o </a:t>
                      </a:r>
                      <a:r>
                        <a:rPr lang="en-GB" sz="2400" baseline="0" dirty="0">
                          <a:solidFill>
                            <a:schemeClr val="bg1"/>
                          </a:solidFill>
                        </a:rPr>
                        <a:t>(J / mol)</a:t>
                      </a:r>
                      <a:endParaRPr lang="en-GB" sz="2400" dirty="0">
                        <a:solidFill>
                          <a:schemeClr val="bg1"/>
                        </a:solidFill>
                      </a:endParaRPr>
                    </a:p>
                  </a:txBody>
                  <a:tcPr/>
                </a:tc>
                <a:extLst>
                  <a:ext uri="{0D108BD9-81ED-4DB2-BD59-A6C34878D82A}">
                    <a16:rowId xmlns:a16="http://schemas.microsoft.com/office/drawing/2014/main" val="471657209"/>
                  </a:ext>
                </a:extLst>
              </a:tr>
              <a:tr h="370840">
                <a:tc>
                  <a:txBody>
                    <a:bodyPr/>
                    <a:lstStyle/>
                    <a:p>
                      <a:pPr algn="ctr"/>
                      <a:r>
                        <a:rPr lang="en-GB" sz="2400" dirty="0"/>
                        <a:t>KClO</a:t>
                      </a:r>
                      <a:r>
                        <a:rPr lang="en-GB" sz="2400" baseline="-25000" dirty="0"/>
                        <a:t>3 </a:t>
                      </a:r>
                      <a:r>
                        <a:rPr lang="en-GB" sz="2400" dirty="0"/>
                        <a:t>(s) </a:t>
                      </a:r>
                    </a:p>
                  </a:txBody>
                  <a:tcPr/>
                </a:tc>
                <a:tc>
                  <a:txBody>
                    <a:bodyPr/>
                    <a:lstStyle/>
                    <a:p>
                      <a:pPr algn="ctr"/>
                      <a:r>
                        <a:rPr lang="en-GB" sz="2400" dirty="0"/>
                        <a:t>-397.7</a:t>
                      </a:r>
                    </a:p>
                  </a:txBody>
                  <a:tcPr/>
                </a:tc>
                <a:tc>
                  <a:txBody>
                    <a:bodyPr/>
                    <a:lstStyle/>
                    <a:p>
                      <a:pPr algn="ctr"/>
                      <a:r>
                        <a:rPr lang="en-GB" sz="2400" dirty="0"/>
                        <a:t>143.1</a:t>
                      </a:r>
                    </a:p>
                  </a:txBody>
                  <a:tcPr/>
                </a:tc>
                <a:extLst>
                  <a:ext uri="{0D108BD9-81ED-4DB2-BD59-A6C34878D82A}">
                    <a16:rowId xmlns:a16="http://schemas.microsoft.com/office/drawing/2014/main" val="1025815166"/>
                  </a:ext>
                </a:extLst>
              </a:tr>
              <a:tr h="370840">
                <a:tc>
                  <a:txBody>
                    <a:bodyPr/>
                    <a:lstStyle/>
                    <a:p>
                      <a:pPr algn="ctr"/>
                      <a:r>
                        <a:rPr lang="en-US" sz="2400" dirty="0">
                          <a:sym typeface="Symbol" panose="05050102010706020507" pitchFamily="18" charset="2"/>
                        </a:rPr>
                        <a:t>KClO</a:t>
                      </a:r>
                      <a:r>
                        <a:rPr lang="en-US" sz="2400" baseline="-25000" dirty="0">
                          <a:sym typeface="Symbol" panose="05050102010706020507" pitchFamily="18" charset="2"/>
                        </a:rPr>
                        <a:t>4</a:t>
                      </a:r>
                      <a:r>
                        <a:rPr lang="en-US" sz="2400" dirty="0">
                          <a:sym typeface="Symbol" panose="05050102010706020507" pitchFamily="18" charset="2"/>
                        </a:rPr>
                        <a:t> (s) </a:t>
                      </a:r>
                      <a:endParaRPr lang="en-GB" sz="2400" dirty="0"/>
                    </a:p>
                  </a:txBody>
                  <a:tcPr/>
                </a:tc>
                <a:tc>
                  <a:txBody>
                    <a:bodyPr/>
                    <a:lstStyle/>
                    <a:p>
                      <a:pPr algn="ctr"/>
                      <a:r>
                        <a:rPr lang="en-GB" sz="2400" dirty="0"/>
                        <a:t>-432.8</a:t>
                      </a:r>
                    </a:p>
                  </a:txBody>
                  <a:tcPr/>
                </a:tc>
                <a:tc>
                  <a:txBody>
                    <a:bodyPr/>
                    <a:lstStyle/>
                    <a:p>
                      <a:pPr algn="ctr"/>
                      <a:r>
                        <a:rPr lang="en-GB" sz="2400" dirty="0"/>
                        <a:t>151.0</a:t>
                      </a:r>
                    </a:p>
                  </a:txBody>
                  <a:tcPr/>
                </a:tc>
                <a:extLst>
                  <a:ext uri="{0D108BD9-81ED-4DB2-BD59-A6C34878D82A}">
                    <a16:rowId xmlns:a16="http://schemas.microsoft.com/office/drawing/2014/main" val="40464910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ym typeface="Symbol" panose="05050102010706020507" pitchFamily="18" charset="2"/>
                        </a:rPr>
                        <a:t>KCl</a:t>
                      </a:r>
                      <a:r>
                        <a:rPr lang="en-US" sz="2400" dirty="0">
                          <a:sym typeface="Symbol" panose="05050102010706020507" pitchFamily="18" charset="2"/>
                        </a:rPr>
                        <a:t> (s)</a:t>
                      </a:r>
                    </a:p>
                  </a:txBody>
                  <a:tcPr/>
                </a:tc>
                <a:tc>
                  <a:txBody>
                    <a:bodyPr/>
                    <a:lstStyle/>
                    <a:p>
                      <a:pPr algn="ctr"/>
                      <a:r>
                        <a:rPr lang="en-GB" sz="2400" dirty="0"/>
                        <a:t>-436.7</a:t>
                      </a:r>
                    </a:p>
                  </a:txBody>
                  <a:tcPr/>
                </a:tc>
                <a:tc>
                  <a:txBody>
                    <a:bodyPr/>
                    <a:lstStyle/>
                    <a:p>
                      <a:pPr algn="ctr"/>
                      <a:r>
                        <a:rPr lang="en-GB" sz="2400" dirty="0"/>
                        <a:t>82.6</a:t>
                      </a:r>
                    </a:p>
                  </a:txBody>
                  <a:tcPr/>
                </a:tc>
                <a:extLst>
                  <a:ext uri="{0D108BD9-81ED-4DB2-BD59-A6C34878D82A}">
                    <a16:rowId xmlns:a16="http://schemas.microsoft.com/office/drawing/2014/main" val="3232359910"/>
                  </a:ext>
                </a:extLst>
              </a:tr>
            </a:tbl>
          </a:graphicData>
        </a:graphic>
      </p:graphicFrame>
    </p:spTree>
    <p:extLst>
      <p:ext uri="{BB962C8B-B14F-4D97-AF65-F5344CB8AC3E}">
        <p14:creationId xmlns:p14="http://schemas.microsoft.com/office/powerpoint/2010/main" val="36787362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5_04"/>
          <p:cNvPicPr>
            <a:picLocks noChangeAspect="1" noChangeArrowheads="1"/>
          </p:cNvPicPr>
          <p:nvPr/>
        </p:nvPicPr>
        <p:blipFill>
          <a:blip r:embed="rId2" cstate="print"/>
          <a:srcRect b="7077"/>
          <a:stretch>
            <a:fillRect/>
          </a:stretch>
        </p:blipFill>
        <p:spPr>
          <a:xfrm>
            <a:off x="2163762" y="762000"/>
            <a:ext cx="3657600" cy="1676400"/>
          </a:xfrm>
          <a:prstGeom prst="rect">
            <a:avLst/>
          </a:prstGeom>
        </p:spPr>
      </p:pic>
      <p:sp>
        <p:nvSpPr>
          <p:cNvPr id="6" name="Rectangle 4"/>
          <p:cNvSpPr txBox="1">
            <a:spLocks noChangeArrowheads="1"/>
          </p:cNvSpPr>
          <p:nvPr/>
        </p:nvSpPr>
        <p:spPr>
          <a:xfrm>
            <a:off x="6400800" y="1752600"/>
            <a:ext cx="3810000" cy="4114800"/>
          </a:xfrm>
          <a:prstGeom prst="rect">
            <a:avLst/>
          </a:prstGeom>
        </p:spPr>
        <p:txBody>
          <a:bodyPr/>
          <a:lstStyle/>
          <a:p>
            <a:pPr marL="342900" indent="-342900">
              <a:spcBef>
                <a:spcPct val="20000"/>
              </a:spcBef>
              <a:defRPr/>
            </a:pPr>
            <a:r>
              <a:rPr lang="en-US" sz="2800">
                <a:solidFill>
                  <a:prstClr val="black"/>
                </a:solidFill>
              </a:rPr>
              <a:t>	If H</a:t>
            </a:r>
            <a:r>
              <a:rPr lang="en-US" sz="2800" baseline="-25000">
                <a:solidFill>
                  <a:prstClr val="black"/>
                </a:solidFill>
              </a:rPr>
              <a:t>2</a:t>
            </a:r>
            <a:r>
              <a:rPr lang="en-US" sz="2800">
                <a:solidFill>
                  <a:prstClr val="black"/>
                </a:solidFill>
              </a:rPr>
              <a:t> is added to the system, N</a:t>
            </a:r>
            <a:r>
              <a:rPr lang="en-US" sz="2800" baseline="-25000">
                <a:solidFill>
                  <a:prstClr val="black"/>
                </a:solidFill>
              </a:rPr>
              <a:t>2</a:t>
            </a:r>
            <a:r>
              <a:rPr lang="en-US" sz="2800">
                <a:solidFill>
                  <a:prstClr val="black"/>
                </a:solidFill>
              </a:rPr>
              <a:t> will be consumed and the two reagents will form more NH</a:t>
            </a:r>
            <a:r>
              <a:rPr lang="en-US" sz="2800" baseline="-25000">
                <a:solidFill>
                  <a:prstClr val="black"/>
                </a:solidFill>
              </a:rPr>
              <a:t>3</a:t>
            </a:r>
            <a:r>
              <a:rPr lang="en-US" sz="2800">
                <a:solidFill>
                  <a:prstClr val="black"/>
                </a:solidFill>
              </a:rPr>
              <a:t>.</a:t>
            </a:r>
            <a:endParaRPr lang="en-US" sz="2800" dirty="0">
              <a:solidFill>
                <a:prstClr val="black"/>
              </a:solidFill>
            </a:endParaRPr>
          </a:p>
        </p:txBody>
      </p:sp>
      <p:pic>
        <p:nvPicPr>
          <p:cNvPr id="7" name="Picture 10" descr="15_11"/>
          <p:cNvPicPr>
            <a:picLocks noChangeAspect="1" noChangeArrowheads="1"/>
          </p:cNvPicPr>
          <p:nvPr/>
        </p:nvPicPr>
        <p:blipFill>
          <a:blip r:embed="rId3" cstate="print"/>
          <a:srcRect b="3279"/>
          <a:stretch>
            <a:fillRect/>
          </a:stretch>
        </p:blipFill>
        <p:spPr>
          <a:xfrm>
            <a:off x="2270126" y="2743201"/>
            <a:ext cx="3444875" cy="3375025"/>
          </a:xfrm>
          <a:prstGeom prst="rect">
            <a:avLst/>
          </a:prstGeom>
        </p:spPr>
      </p:pic>
    </p:spTree>
    <p:extLst>
      <p:ext uri="{BB962C8B-B14F-4D97-AF65-F5344CB8AC3E}">
        <p14:creationId xmlns:p14="http://schemas.microsoft.com/office/powerpoint/2010/main" val="2071786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152400"/>
            <a:ext cx="9144000" cy="1143000"/>
          </a:xfrm>
          <a:prstGeom prst="rect">
            <a:avLst/>
          </a:prstGeom>
        </p:spPr>
        <p:txBody>
          <a:bodyPr/>
          <a:lstStyle/>
          <a:p>
            <a:pPr algn="ctr">
              <a:spcBef>
                <a:spcPct val="0"/>
              </a:spcBef>
              <a:defRPr/>
            </a:pPr>
            <a:r>
              <a:rPr lang="en-US" sz="4400">
                <a:solidFill>
                  <a:srgbClr val="C00000"/>
                </a:solidFill>
              </a:rPr>
              <a:t>The Haber Process</a:t>
            </a:r>
            <a:endParaRPr lang="en-US" sz="4400" dirty="0">
              <a:solidFill>
                <a:srgbClr val="C00000"/>
              </a:solidFill>
            </a:endParaRPr>
          </a:p>
        </p:txBody>
      </p:sp>
      <p:pic>
        <p:nvPicPr>
          <p:cNvPr id="8" name="Picture 8" descr="15_12"/>
          <p:cNvPicPr>
            <a:picLocks noChangeAspect="1" noChangeArrowheads="1"/>
          </p:cNvPicPr>
          <p:nvPr/>
        </p:nvPicPr>
        <p:blipFill>
          <a:blip r:embed="rId2" cstate="print"/>
          <a:srcRect b="3334"/>
          <a:stretch>
            <a:fillRect/>
          </a:stretch>
        </p:blipFill>
        <p:spPr>
          <a:xfrm>
            <a:off x="1704976" y="1524000"/>
            <a:ext cx="4524375" cy="4572000"/>
          </a:xfrm>
          <a:prstGeom prst="rect">
            <a:avLst/>
          </a:prstGeom>
        </p:spPr>
      </p:pic>
      <p:sp>
        <p:nvSpPr>
          <p:cNvPr id="9" name="Rectangle 3"/>
          <p:cNvSpPr txBox="1">
            <a:spLocks noChangeArrowheads="1"/>
          </p:cNvSpPr>
          <p:nvPr/>
        </p:nvSpPr>
        <p:spPr>
          <a:xfrm>
            <a:off x="6553200" y="1905000"/>
            <a:ext cx="3810000" cy="4114800"/>
          </a:xfrm>
          <a:prstGeom prst="rect">
            <a:avLst/>
          </a:prstGeom>
        </p:spPr>
        <p:txBody>
          <a:bodyPr/>
          <a:lstStyle/>
          <a:p>
            <a:pPr marL="342900" indent="-342900">
              <a:spcBef>
                <a:spcPct val="20000"/>
              </a:spcBef>
              <a:defRPr/>
            </a:pPr>
            <a:r>
              <a:rPr lang="en-US" sz="2800">
                <a:solidFill>
                  <a:prstClr val="black"/>
                </a:solidFill>
              </a:rPr>
              <a:t>	This apparatus helps push the equilibrium to the right by removing the ammonia (NH</a:t>
            </a:r>
            <a:r>
              <a:rPr lang="en-US" sz="2800" baseline="-25000">
                <a:solidFill>
                  <a:prstClr val="black"/>
                </a:solidFill>
              </a:rPr>
              <a:t>3</a:t>
            </a:r>
            <a:r>
              <a:rPr lang="en-US" sz="2800">
                <a:solidFill>
                  <a:prstClr val="black"/>
                </a:solidFill>
              </a:rPr>
              <a:t>) from the system as a liquid.</a:t>
            </a:r>
            <a:endParaRPr lang="en-US" sz="2800" dirty="0">
              <a:solidFill>
                <a:prstClr val="black"/>
              </a:solidFill>
            </a:endParaRPr>
          </a:p>
        </p:txBody>
      </p:sp>
    </p:spTree>
    <p:extLst>
      <p:ext uri="{BB962C8B-B14F-4D97-AF65-F5344CB8AC3E}">
        <p14:creationId xmlns:p14="http://schemas.microsoft.com/office/powerpoint/2010/main" val="2683228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443620"/>
            <a:ext cx="6104236" cy="523220"/>
          </a:xfrm>
          <a:prstGeom prst="rect">
            <a:avLst/>
          </a:prstGeom>
        </p:spPr>
        <p:txBody>
          <a:bodyPr wrap="none">
            <a:spAutoFit/>
          </a:bodyPr>
          <a:lstStyle/>
          <a:p>
            <a:pPr algn="ctr">
              <a:spcBef>
                <a:spcPct val="0"/>
              </a:spcBef>
              <a:defRPr/>
            </a:pPr>
            <a:r>
              <a:rPr lang="en-US" sz="2800" b="1" dirty="0">
                <a:solidFill>
                  <a:srgbClr val="00B050"/>
                </a:solidFill>
              </a:rPr>
              <a:t>2- The Effect of Changes in Temperature</a:t>
            </a:r>
          </a:p>
        </p:txBody>
      </p:sp>
      <p:sp>
        <p:nvSpPr>
          <p:cNvPr id="3" name="TextBox 2"/>
          <p:cNvSpPr txBox="1"/>
          <p:nvPr/>
        </p:nvSpPr>
        <p:spPr>
          <a:xfrm>
            <a:off x="1905000" y="1288610"/>
            <a:ext cx="8400862" cy="5170646"/>
          </a:xfrm>
          <a:prstGeom prst="rect">
            <a:avLst/>
          </a:prstGeom>
          <a:noFill/>
        </p:spPr>
        <p:txBody>
          <a:bodyPr wrap="square" rtlCol="0">
            <a:spAutoFit/>
          </a:bodyPr>
          <a:lstStyle/>
          <a:p>
            <a:pPr>
              <a:lnSpc>
                <a:spcPct val="150000"/>
              </a:lnSpc>
            </a:pPr>
            <a:r>
              <a:rPr lang="en-US" sz="2800" dirty="0">
                <a:solidFill>
                  <a:prstClr val="black"/>
                </a:solidFill>
              </a:rPr>
              <a:t>If the reaction </a:t>
            </a:r>
            <a:r>
              <a:rPr lang="en-US" sz="2800" dirty="0">
                <a:solidFill>
                  <a:srgbClr val="FF0000"/>
                </a:solidFill>
              </a:rPr>
              <a:t>endothermic</a:t>
            </a:r>
            <a:r>
              <a:rPr lang="en-US" sz="2800" dirty="0">
                <a:solidFill>
                  <a:prstClr val="black"/>
                </a:solidFill>
              </a:rPr>
              <a:t>: </a:t>
            </a:r>
            <a:r>
              <a:rPr lang="en-US" sz="2800" dirty="0">
                <a:solidFill>
                  <a:srgbClr val="0070C0"/>
                </a:solidFill>
              </a:rPr>
              <a:t>reactant + heat ⇌ product</a:t>
            </a:r>
          </a:p>
          <a:p>
            <a:pPr>
              <a:lnSpc>
                <a:spcPct val="150000"/>
              </a:lnSpc>
            </a:pPr>
            <a:r>
              <a:rPr lang="en-US" sz="2800" dirty="0">
                <a:solidFill>
                  <a:srgbClr val="FF0000"/>
                </a:solidFill>
              </a:rPr>
              <a:t>∆H &gt; 0</a:t>
            </a:r>
            <a:r>
              <a:rPr lang="en-US" sz="2800" dirty="0">
                <a:solidFill>
                  <a:prstClr val="black"/>
                </a:solidFill>
              </a:rPr>
              <a:t>, the increase of temperature will push the reaction towards the product, therefore increase of K</a:t>
            </a:r>
          </a:p>
          <a:p>
            <a:pPr>
              <a:lnSpc>
                <a:spcPct val="150000"/>
              </a:lnSpc>
            </a:pPr>
            <a:endParaRPr lang="en-US" sz="2800" dirty="0">
              <a:solidFill>
                <a:prstClr val="black"/>
              </a:solidFill>
            </a:endParaRPr>
          </a:p>
          <a:p>
            <a:pPr>
              <a:lnSpc>
                <a:spcPct val="150000"/>
              </a:lnSpc>
            </a:pPr>
            <a:r>
              <a:rPr lang="en-US" sz="2800" dirty="0">
                <a:solidFill>
                  <a:prstClr val="black"/>
                </a:solidFill>
              </a:rPr>
              <a:t>If the reaction </a:t>
            </a:r>
            <a:r>
              <a:rPr lang="en-US" sz="2800" dirty="0">
                <a:solidFill>
                  <a:srgbClr val="FF0000"/>
                </a:solidFill>
              </a:rPr>
              <a:t>exothermic</a:t>
            </a:r>
            <a:r>
              <a:rPr lang="en-US" sz="2800" dirty="0">
                <a:solidFill>
                  <a:prstClr val="black"/>
                </a:solidFill>
              </a:rPr>
              <a:t>: </a:t>
            </a:r>
            <a:r>
              <a:rPr lang="en-US" sz="2800" dirty="0">
                <a:solidFill>
                  <a:srgbClr val="0070C0"/>
                </a:solidFill>
              </a:rPr>
              <a:t>reactant ⇌ product + heat </a:t>
            </a:r>
          </a:p>
          <a:p>
            <a:pPr>
              <a:lnSpc>
                <a:spcPct val="150000"/>
              </a:lnSpc>
            </a:pPr>
            <a:r>
              <a:rPr lang="en-US" sz="2800" dirty="0">
                <a:solidFill>
                  <a:srgbClr val="FF0000"/>
                </a:solidFill>
              </a:rPr>
              <a:t>∆H &lt; 0</a:t>
            </a:r>
            <a:r>
              <a:rPr lang="en-US" sz="2800" dirty="0">
                <a:solidFill>
                  <a:prstClr val="black"/>
                </a:solidFill>
              </a:rPr>
              <a:t>, the increase of temperature will push the reaction towards the reactant, therefore decrease of K.</a:t>
            </a: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16578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
          <p:cNvGrpSpPr>
            <a:grpSpLocks/>
          </p:cNvGrpSpPr>
          <p:nvPr/>
        </p:nvGrpSpPr>
        <p:grpSpPr bwMode="auto">
          <a:xfrm>
            <a:off x="1207701" y="838200"/>
            <a:ext cx="8898238" cy="523874"/>
            <a:chOff x="417" y="880"/>
            <a:chExt cx="4853" cy="330"/>
          </a:xfrm>
        </p:grpSpPr>
        <p:sp>
          <p:nvSpPr>
            <p:cNvPr id="4" name="Rectangle 11"/>
            <p:cNvSpPr>
              <a:spLocks noChangeArrowheads="1"/>
            </p:cNvSpPr>
            <p:nvPr/>
          </p:nvSpPr>
          <p:spPr bwMode="auto">
            <a:xfrm>
              <a:off x="417" y="880"/>
              <a:ext cx="2158" cy="330"/>
            </a:xfrm>
            <a:prstGeom prst="rect">
              <a:avLst/>
            </a:prstGeom>
            <a:noFill/>
            <a:ln w="9525">
              <a:noFill/>
              <a:miter lim="800000"/>
              <a:headEnd/>
              <a:tailEnd/>
            </a:ln>
          </p:spPr>
          <p:txBody>
            <a:bodyPr wrap="none">
              <a:spAutoFit/>
            </a:bodyPr>
            <a:lstStyle/>
            <a:p>
              <a:pPr algn="ctr"/>
              <a:r>
                <a:rPr lang="en-US" sz="2800" dirty="0">
                  <a:solidFill>
                    <a:prstClr val="black"/>
                  </a:solidFill>
                </a:rPr>
                <a:t>Co(H</a:t>
              </a:r>
              <a:r>
                <a:rPr lang="en-US" sz="2800" baseline="-25000" dirty="0">
                  <a:solidFill>
                    <a:prstClr val="black"/>
                  </a:solidFill>
                </a:rPr>
                <a:t>2</a:t>
              </a:r>
              <a:r>
                <a:rPr lang="en-US" sz="2800" dirty="0">
                  <a:solidFill>
                    <a:prstClr val="black"/>
                  </a:solidFill>
                </a:rPr>
                <a:t>O)</a:t>
              </a:r>
              <a:r>
                <a:rPr lang="en-US" sz="2800" baseline="-25000" dirty="0">
                  <a:solidFill>
                    <a:prstClr val="black"/>
                  </a:solidFill>
                </a:rPr>
                <a:t>6</a:t>
              </a:r>
              <a:r>
                <a:rPr lang="en-US" sz="2800" baseline="30000" dirty="0">
                  <a:solidFill>
                    <a:prstClr val="black"/>
                  </a:solidFill>
                </a:rPr>
                <a:t>2+  </a:t>
              </a:r>
              <a:r>
                <a:rPr lang="en-US" sz="2800" dirty="0">
                  <a:solidFill>
                    <a:prstClr val="black"/>
                  </a:solidFill>
                </a:rPr>
                <a:t>(</a:t>
              </a:r>
              <a:r>
                <a:rPr lang="en-US" sz="2800" dirty="0" err="1">
                  <a:solidFill>
                    <a:prstClr val="black"/>
                  </a:solidFill>
                </a:rPr>
                <a:t>aq</a:t>
              </a:r>
              <a:r>
                <a:rPr lang="en-US" sz="2800" dirty="0">
                  <a:solidFill>
                    <a:prstClr val="black"/>
                  </a:solidFill>
                </a:rPr>
                <a:t>) + 4 Cl (</a:t>
              </a:r>
              <a:r>
                <a:rPr lang="en-US" sz="2800" dirty="0" err="1">
                  <a:solidFill>
                    <a:prstClr val="black"/>
                  </a:solidFill>
                </a:rPr>
                <a:t>aq</a:t>
              </a:r>
              <a:r>
                <a:rPr lang="en-US" sz="2800" dirty="0">
                  <a:solidFill>
                    <a:prstClr val="black"/>
                  </a:solidFill>
                </a:rPr>
                <a:t>)</a:t>
              </a:r>
            </a:p>
          </p:txBody>
        </p:sp>
        <p:sp>
          <p:nvSpPr>
            <p:cNvPr id="5" name="Rectangle 12"/>
            <p:cNvSpPr>
              <a:spLocks noChangeArrowheads="1"/>
            </p:cNvSpPr>
            <p:nvPr/>
          </p:nvSpPr>
          <p:spPr bwMode="auto">
            <a:xfrm>
              <a:off x="3437" y="880"/>
              <a:ext cx="1833" cy="330"/>
            </a:xfrm>
            <a:prstGeom prst="rect">
              <a:avLst/>
            </a:prstGeom>
            <a:noFill/>
            <a:ln w="9525">
              <a:noFill/>
              <a:miter lim="800000"/>
              <a:headEnd/>
              <a:tailEnd/>
            </a:ln>
          </p:spPr>
          <p:txBody>
            <a:bodyPr wrap="none">
              <a:spAutoFit/>
            </a:bodyPr>
            <a:lstStyle/>
            <a:p>
              <a:pPr algn="ctr"/>
              <a:r>
                <a:rPr lang="en-US" sz="2800" dirty="0">
                  <a:solidFill>
                    <a:prstClr val="black"/>
                  </a:solidFill>
                </a:rPr>
                <a:t>CoCl</a:t>
              </a:r>
              <a:r>
                <a:rPr lang="en-US" sz="2800" baseline="-25000" dirty="0">
                  <a:solidFill>
                    <a:prstClr val="black"/>
                  </a:solidFill>
                </a:rPr>
                <a:t>4</a:t>
              </a:r>
              <a:r>
                <a:rPr lang="en-US" sz="2800" baseline="30000" dirty="0">
                  <a:solidFill>
                    <a:prstClr val="black"/>
                  </a:solidFill>
                </a:rPr>
                <a:t>-2</a:t>
              </a:r>
              <a:r>
                <a:rPr lang="en-US" sz="2800" baseline="-25000" dirty="0">
                  <a:solidFill>
                    <a:prstClr val="black"/>
                  </a:solidFill>
                </a:rPr>
                <a:t> </a:t>
              </a:r>
              <a:r>
                <a:rPr lang="en-US" sz="2800" dirty="0">
                  <a:solidFill>
                    <a:prstClr val="black"/>
                  </a:solidFill>
                </a:rPr>
                <a:t>(</a:t>
              </a:r>
              <a:r>
                <a:rPr lang="en-US" sz="2800" dirty="0" err="1">
                  <a:solidFill>
                    <a:prstClr val="black"/>
                  </a:solidFill>
                </a:rPr>
                <a:t>aq</a:t>
              </a:r>
              <a:r>
                <a:rPr lang="en-US" sz="2800" dirty="0">
                  <a:solidFill>
                    <a:prstClr val="black"/>
                  </a:solidFill>
                </a:rPr>
                <a:t>) + 6 H</a:t>
              </a:r>
              <a:r>
                <a:rPr lang="en-US" sz="2800" baseline="-25000" dirty="0">
                  <a:solidFill>
                    <a:prstClr val="black"/>
                  </a:solidFill>
                </a:rPr>
                <a:t>2</a:t>
              </a:r>
              <a:r>
                <a:rPr lang="en-US" sz="2800" dirty="0">
                  <a:solidFill>
                    <a:prstClr val="black"/>
                  </a:solidFill>
                </a:rPr>
                <a:t>O (l)</a:t>
              </a:r>
            </a:p>
          </p:txBody>
        </p:sp>
      </p:grpSp>
      <p:pic>
        <p:nvPicPr>
          <p:cNvPr id="7" name="Picture 18" descr="equilibrium"/>
          <p:cNvPicPr>
            <a:picLocks noChangeAspect="1" noChangeArrowheads="1"/>
          </p:cNvPicPr>
          <p:nvPr/>
        </p:nvPicPr>
        <p:blipFill>
          <a:blip r:embed="rId2" cstate="print"/>
          <a:srcRect/>
          <a:stretch>
            <a:fillRect/>
          </a:stretch>
        </p:blipFill>
        <p:spPr bwMode="auto">
          <a:xfrm>
            <a:off x="5293572" y="1004887"/>
            <a:ext cx="1244600" cy="190500"/>
          </a:xfrm>
          <a:prstGeom prst="rect">
            <a:avLst/>
          </a:prstGeom>
          <a:noFill/>
        </p:spPr>
      </p:pic>
      <p:pic>
        <p:nvPicPr>
          <p:cNvPr id="8" name="Picture 18" descr="15_14"/>
          <p:cNvPicPr>
            <a:picLocks noChangeAspect="1" noChangeArrowheads="1"/>
          </p:cNvPicPr>
          <p:nvPr/>
        </p:nvPicPr>
        <p:blipFill>
          <a:blip r:embed="rId3" cstate="print"/>
          <a:srcRect l="7895" t="21661" r="7895" b="18970"/>
          <a:stretch>
            <a:fillRect/>
          </a:stretch>
        </p:blipFill>
        <p:spPr>
          <a:xfrm>
            <a:off x="3162300" y="1905000"/>
            <a:ext cx="5867400" cy="4089400"/>
          </a:xfrm>
          <a:prstGeom prst="rect">
            <a:avLst/>
          </a:prstGeom>
        </p:spPr>
      </p:pic>
    </p:spTree>
    <p:extLst>
      <p:ext uri="{BB962C8B-B14F-4D97-AF65-F5344CB8AC3E}">
        <p14:creationId xmlns:p14="http://schemas.microsoft.com/office/powerpoint/2010/main" val="147864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7201"/>
            <a:ext cx="7566016" cy="954107"/>
          </a:xfrm>
          <a:prstGeom prst="rect">
            <a:avLst/>
          </a:prstGeom>
        </p:spPr>
        <p:txBody>
          <a:bodyPr wrap="square">
            <a:spAutoFit/>
          </a:bodyPr>
          <a:lstStyle/>
          <a:p>
            <a:pPr algn="ctr">
              <a:spcBef>
                <a:spcPct val="0"/>
              </a:spcBef>
              <a:defRPr/>
            </a:pPr>
            <a:r>
              <a:rPr lang="en-US" sz="2800" b="1" dirty="0">
                <a:solidFill>
                  <a:srgbClr val="00B050"/>
                </a:solidFill>
              </a:rPr>
              <a:t>3- The Effect of Pressure and Volume changes on Equilibrium</a:t>
            </a:r>
          </a:p>
        </p:txBody>
      </p:sp>
      <p:sp>
        <p:nvSpPr>
          <p:cNvPr id="3" name="TextBox 2"/>
          <p:cNvSpPr txBox="1"/>
          <p:nvPr/>
        </p:nvSpPr>
        <p:spPr>
          <a:xfrm>
            <a:off x="2003080" y="1600201"/>
            <a:ext cx="7848601" cy="4534575"/>
          </a:xfrm>
          <a:prstGeom prst="rect">
            <a:avLst/>
          </a:prstGeom>
          <a:noFill/>
        </p:spPr>
        <p:txBody>
          <a:bodyPr wrap="square" rtlCol="0">
            <a:spAutoFit/>
          </a:bodyPr>
          <a:lstStyle/>
          <a:p>
            <a:r>
              <a:rPr lang="en-US" sz="2800" dirty="0">
                <a:solidFill>
                  <a:prstClr val="black"/>
                </a:solidFill>
              </a:rPr>
              <a:t>Increase the pressure of gas mixture in equilibrium, will shift the equilibrium towards forming the less gaseous moles. </a:t>
            </a:r>
          </a:p>
          <a:p>
            <a:endParaRPr lang="en-US" sz="2800" dirty="0">
              <a:solidFill>
                <a:prstClr val="black"/>
              </a:solidFill>
            </a:endParaRPr>
          </a:p>
          <a:p>
            <a:pPr algn="ctr"/>
            <a:r>
              <a:rPr lang="en-US" sz="2800" dirty="0">
                <a:solidFill>
                  <a:prstClr val="black"/>
                </a:solidFill>
              </a:rPr>
              <a:t>A (g) + 2B (g) ⇌ C (g) + 3D (g)</a:t>
            </a:r>
          </a:p>
          <a:p>
            <a:pPr algn="ctr"/>
            <a:endParaRPr lang="en-US" sz="2800" baseline="-25000" dirty="0">
              <a:solidFill>
                <a:srgbClr val="0070C0"/>
              </a:solidFill>
            </a:endParaRPr>
          </a:p>
          <a:p>
            <a:r>
              <a:rPr lang="en-US" sz="2800" dirty="0">
                <a:solidFill>
                  <a:prstClr val="black"/>
                </a:solidFill>
              </a:rPr>
              <a:t>Decrease the pressure of gas mixture in equilibrium, will shift the equilibrium towards forming the great gaseous moles. </a:t>
            </a:r>
          </a:p>
          <a:p>
            <a:pPr algn="ctr"/>
            <a:r>
              <a:rPr lang="en-US" sz="2800" b="1" dirty="0">
                <a:solidFill>
                  <a:srgbClr val="0070C0"/>
                </a:solidFill>
              </a:rPr>
              <a:t>P </a:t>
            </a:r>
            <a:r>
              <a:rPr lang="el-GR" sz="2800" b="1" dirty="0">
                <a:solidFill>
                  <a:srgbClr val="0070C0"/>
                </a:solidFill>
              </a:rPr>
              <a:t>α</a:t>
            </a:r>
            <a:r>
              <a:rPr lang="en-US" sz="2800" b="1" dirty="0">
                <a:solidFill>
                  <a:srgbClr val="0070C0"/>
                </a:solidFill>
              </a:rPr>
              <a:t> 1/V</a:t>
            </a:r>
            <a:endParaRPr lang="en-US" sz="2800" b="1" baseline="-25000" dirty="0">
              <a:solidFill>
                <a:srgbClr val="0070C0"/>
              </a:solidFill>
            </a:endParaRPr>
          </a:p>
          <a:p>
            <a:pPr algn="ctr"/>
            <a:endParaRPr lang="en-US" dirty="0">
              <a:solidFill>
                <a:prstClr val="black"/>
              </a:solidFill>
            </a:endParaRPr>
          </a:p>
        </p:txBody>
      </p:sp>
    </p:spTree>
    <p:extLst>
      <p:ext uri="{BB962C8B-B14F-4D97-AF65-F5344CB8AC3E}">
        <p14:creationId xmlns:p14="http://schemas.microsoft.com/office/powerpoint/2010/main" val="604603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49105" y="381000"/>
            <a:ext cx="6019800" cy="685800"/>
          </a:xfrm>
          <a:prstGeom prst="rect">
            <a:avLst/>
          </a:prstGeom>
        </p:spPr>
        <p:txBody>
          <a:bodyPr/>
          <a:lstStyle/>
          <a:p>
            <a:pPr algn="ctr">
              <a:spcBef>
                <a:spcPct val="0"/>
              </a:spcBef>
              <a:defRPr/>
            </a:pPr>
            <a:r>
              <a:rPr lang="en-US" sz="2800" b="1" dirty="0">
                <a:solidFill>
                  <a:srgbClr val="00B050"/>
                </a:solidFill>
              </a:rPr>
              <a:t>4- The Effect of Catalysts</a:t>
            </a:r>
          </a:p>
        </p:txBody>
      </p:sp>
      <p:pic>
        <p:nvPicPr>
          <p:cNvPr id="3" name="Picture 6" descr="15_15"/>
          <p:cNvPicPr>
            <a:picLocks noChangeAspect="1" noChangeArrowheads="1"/>
          </p:cNvPicPr>
          <p:nvPr/>
        </p:nvPicPr>
        <p:blipFill>
          <a:blip r:embed="rId2" cstate="print"/>
          <a:srcRect b="3719"/>
          <a:stretch>
            <a:fillRect/>
          </a:stretch>
        </p:blipFill>
        <p:spPr>
          <a:xfrm>
            <a:off x="1752601" y="1600200"/>
            <a:ext cx="4892217" cy="4191000"/>
          </a:xfrm>
          <a:prstGeom prst="rect">
            <a:avLst/>
          </a:prstGeom>
          <a:noFill/>
          <a:ln/>
        </p:spPr>
      </p:pic>
      <p:sp>
        <p:nvSpPr>
          <p:cNvPr id="4" name="Rectangle 4"/>
          <p:cNvSpPr txBox="1">
            <a:spLocks noChangeArrowheads="1"/>
          </p:cNvSpPr>
          <p:nvPr/>
        </p:nvSpPr>
        <p:spPr>
          <a:xfrm>
            <a:off x="6553200" y="1219200"/>
            <a:ext cx="3810000" cy="4800600"/>
          </a:xfrm>
          <a:prstGeom prst="rect">
            <a:avLst/>
          </a:prstGeom>
        </p:spPr>
        <p:txBody>
          <a:bodyPr/>
          <a:lstStyle/>
          <a:p>
            <a:pPr marL="342900" indent="-342900">
              <a:spcBef>
                <a:spcPct val="20000"/>
              </a:spcBef>
              <a:buFont typeface="Arial" pitchFamily="34" charset="0"/>
              <a:buChar char="•"/>
              <a:defRPr/>
            </a:pPr>
            <a:r>
              <a:rPr lang="en-US" sz="2800" dirty="0">
                <a:solidFill>
                  <a:prstClr val="black"/>
                </a:solidFill>
              </a:rPr>
              <a:t>Catalysts increase the rate of both the forward </a:t>
            </a:r>
            <a:r>
              <a:rPr lang="en-US" sz="2800" i="1" dirty="0">
                <a:solidFill>
                  <a:prstClr val="black"/>
                </a:solidFill>
              </a:rPr>
              <a:t>and</a:t>
            </a:r>
            <a:r>
              <a:rPr lang="en-US" sz="2800" dirty="0">
                <a:solidFill>
                  <a:prstClr val="black"/>
                </a:solidFill>
              </a:rPr>
              <a:t> reverse reactions.</a:t>
            </a:r>
          </a:p>
          <a:p>
            <a:pPr marL="342900" indent="-342900">
              <a:spcBef>
                <a:spcPct val="20000"/>
              </a:spcBef>
              <a:buFont typeface="Arial" pitchFamily="34" charset="0"/>
              <a:buChar char="•"/>
            </a:pPr>
            <a:r>
              <a:rPr lang="en-US" sz="2800" dirty="0">
                <a:solidFill>
                  <a:prstClr val="black"/>
                </a:solidFill>
              </a:rPr>
              <a:t>When one uses a catalyst, equilibrium is achieved faster, but the equilibrium composition remains unaltered.</a:t>
            </a:r>
          </a:p>
        </p:txBody>
      </p:sp>
    </p:spTree>
    <p:extLst>
      <p:ext uri="{BB962C8B-B14F-4D97-AF65-F5344CB8AC3E}">
        <p14:creationId xmlns:p14="http://schemas.microsoft.com/office/powerpoint/2010/main" val="158530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682" y="762000"/>
            <a:ext cx="9918440" cy="5293757"/>
          </a:xfrm>
          <a:prstGeom prst="rect">
            <a:avLst/>
          </a:prstGeom>
          <a:noFill/>
        </p:spPr>
        <p:txBody>
          <a:bodyPr wrap="square" rtlCol="0">
            <a:spAutoFit/>
          </a:bodyPr>
          <a:lstStyle/>
          <a:p>
            <a:pPr algn="ctr"/>
            <a:r>
              <a:rPr lang="en-US" sz="3200" b="1" dirty="0">
                <a:solidFill>
                  <a:srgbClr val="FF0000"/>
                </a:solidFill>
              </a:rPr>
              <a:t>Beware!</a:t>
            </a:r>
          </a:p>
          <a:p>
            <a:endParaRPr lang="en-US" dirty="0">
              <a:solidFill>
                <a:prstClr val="black"/>
              </a:solidFill>
            </a:endParaRPr>
          </a:p>
          <a:p>
            <a:pPr algn="just">
              <a:lnSpc>
                <a:spcPct val="150000"/>
              </a:lnSpc>
            </a:pPr>
            <a:r>
              <a:rPr lang="en-US" sz="2400" dirty="0">
                <a:solidFill>
                  <a:prstClr val="black"/>
                </a:solidFill>
              </a:rPr>
              <a:t>Only a change in temperature changes the value of the equilibrium constant K.</a:t>
            </a:r>
          </a:p>
          <a:p>
            <a:pPr algn="just">
              <a:lnSpc>
                <a:spcPct val="150000"/>
              </a:lnSpc>
            </a:pPr>
            <a:endParaRPr lang="en-US" sz="2400" dirty="0">
              <a:solidFill>
                <a:prstClr val="black"/>
              </a:solidFill>
            </a:endParaRPr>
          </a:p>
          <a:p>
            <a:pPr algn="just">
              <a:lnSpc>
                <a:spcPct val="150000"/>
              </a:lnSpc>
            </a:pPr>
            <a:r>
              <a:rPr lang="en-US" sz="2400" dirty="0">
                <a:solidFill>
                  <a:prstClr val="black"/>
                </a:solidFill>
              </a:rPr>
              <a:t>The change in concentration, pressure and volume will alter the equilibrium concentration. But they can not change the equilibrium constant as long as the temperature does not change</a:t>
            </a:r>
          </a:p>
          <a:p>
            <a:pPr algn="just">
              <a:lnSpc>
                <a:spcPct val="150000"/>
              </a:lnSpc>
            </a:pPr>
            <a:endParaRPr lang="en-US" sz="2400" dirty="0">
              <a:solidFill>
                <a:prstClr val="black"/>
              </a:solidFill>
            </a:endParaRPr>
          </a:p>
          <a:p>
            <a:pPr algn="just">
              <a:lnSpc>
                <a:spcPct val="150000"/>
              </a:lnSpc>
            </a:pPr>
            <a:r>
              <a:rPr lang="en-US" sz="2400" dirty="0">
                <a:solidFill>
                  <a:prstClr val="black"/>
                </a:solidFill>
              </a:rPr>
              <a:t>The equilibrium not only for chemical change. Also physical change involve equilibrium such as fusion, vaporization, solubility, condensation …. Etc.</a:t>
            </a:r>
          </a:p>
        </p:txBody>
      </p:sp>
    </p:spTree>
    <p:extLst>
      <p:ext uri="{BB962C8B-B14F-4D97-AF65-F5344CB8AC3E}">
        <p14:creationId xmlns:p14="http://schemas.microsoft.com/office/powerpoint/2010/main" val="2040362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Relation between </a:t>
            </a:r>
            <a:r>
              <a:rPr lang="en-US" sz="3600" dirty="0">
                <a:solidFill>
                  <a:srgbClr val="FF0000"/>
                </a:solidFill>
                <a:latin typeface="Calibri" panose="020F0502020204030204" pitchFamily="34" charset="0"/>
                <a:cs typeface="Calibri" panose="020F0502020204030204" pitchFamily="34" charset="0"/>
              </a:rPr>
              <a:t>∆G and K</a:t>
            </a:r>
            <a:endParaRPr lang="en-GB" sz="36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14:m>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r>
                      <a:rPr lang="en-GB" sz="2400" i="1" smtClean="0">
                        <a:solidFill>
                          <a:srgbClr val="0070C0"/>
                        </a:solidFill>
                        <a:latin typeface="Cambria Math" panose="02040503050406030204" pitchFamily="18" charset="0"/>
                        <a:ea typeface="Cambria Math" panose="02040503050406030204" pitchFamily="18" charset="0"/>
                      </a:rPr>
                      <m:t>𝐺</m:t>
                    </m:r>
                    <m:r>
                      <a:rPr lang="en-GB" sz="2400" i="1" smtClean="0">
                        <a:solidFill>
                          <a:srgbClr val="0070C0"/>
                        </a:solidFill>
                        <a:latin typeface="Cambria Math" panose="02040503050406030204" pitchFamily="18" charset="0"/>
                        <a:ea typeface="Cambria Math" panose="02040503050406030204" pitchFamily="18" charset="0"/>
                      </a:rPr>
                      <m:t>=</m:t>
                    </m:r>
                    <m:r>
                      <a:rPr lang="en-GB" sz="2400" i="1" smtClean="0">
                        <a:solidFill>
                          <a:srgbClr val="0070C0"/>
                        </a:solidFill>
                        <a:latin typeface="Cambria Math" panose="02040503050406030204" pitchFamily="18" charset="0"/>
                        <a:ea typeface="Cambria Math" panose="02040503050406030204" pitchFamily="18" charset="0"/>
                      </a:rPr>
                      <m:t>𝑛𝑅𝑇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f>
                          <m:fPr>
                            <m:ctrlPr>
                              <a:rPr lang="en-GB" sz="2400" i="1">
                                <a:solidFill>
                                  <a:srgbClr val="0070C0"/>
                                </a:solidFill>
                                <a:latin typeface="Cambria Math" panose="02040503050406030204" pitchFamily="18" charset="0"/>
                                <a:ea typeface="Cambria Math" panose="02040503050406030204" pitchFamily="18" charset="0"/>
                              </a:rPr>
                            </m:ctrlPr>
                          </m:fPr>
                          <m:num>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𝑃</m:t>
                                </m:r>
                              </m:e>
                              <m:sub>
                                <m:r>
                                  <a:rPr lang="en-GB" sz="2400" i="1">
                                    <a:solidFill>
                                      <a:srgbClr val="0070C0"/>
                                    </a:solidFill>
                                    <a:latin typeface="Cambria Math" panose="02040503050406030204" pitchFamily="18" charset="0"/>
                                    <a:ea typeface="Cambria Math" panose="02040503050406030204" pitchFamily="18" charset="0"/>
                                  </a:rPr>
                                  <m:t>2</m:t>
                                </m:r>
                              </m:sub>
                            </m:sSub>
                          </m:num>
                          <m:den>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𝑃</m:t>
                                </m:r>
                              </m:e>
                              <m:sub>
                                <m:r>
                                  <a:rPr lang="en-GB" sz="2400" i="1">
                                    <a:solidFill>
                                      <a:srgbClr val="0070C0"/>
                                    </a:solidFill>
                                    <a:latin typeface="Cambria Math" panose="02040503050406030204" pitchFamily="18" charset="0"/>
                                    <a:ea typeface="Cambria Math" panose="02040503050406030204" pitchFamily="18" charset="0"/>
                                  </a:rPr>
                                  <m:t>1</m:t>
                                </m:r>
                              </m:sub>
                            </m:sSub>
                          </m:den>
                        </m:f>
                      </m:e>
                    </m:func>
                  </m:oMath>
                </a14:m>
                <a:r>
                  <a:rPr lang="en-GB" sz="2400" dirty="0">
                    <a:solidFill>
                      <a:srgbClr val="0070C0"/>
                    </a:solidFill>
                  </a:rPr>
                  <a:t>   </a:t>
                </a:r>
              </a:p>
              <a:p>
                <a:pPr marL="0" indent="0" algn="ctr">
                  <a:buNone/>
                </a:pPr>
                <a14:m>
                  <m:oMathPara xmlns:m="http://schemas.openxmlformats.org/officeDocument/2006/math">
                    <m:oMathParaPr>
                      <m:jc m:val="centerGroup"/>
                    </m:oMathParaPr>
                    <m:oMath xmlns:m="http://schemas.openxmlformats.org/officeDocument/2006/math">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𝐺</m:t>
                          </m:r>
                        </m:e>
                        <m:sub>
                          <m:r>
                            <a:rPr lang="en-US" sz="2400" b="0" i="1" smtClean="0">
                              <a:solidFill>
                                <a:srgbClr val="0070C0"/>
                              </a:solidFill>
                              <a:latin typeface="Cambria Math" panose="02040503050406030204" pitchFamily="18" charset="0"/>
                              <a:ea typeface="Cambria Math" panose="02040503050406030204" pitchFamily="18" charset="0"/>
                            </a:rPr>
                            <m:t>2</m:t>
                          </m:r>
                        </m:sub>
                      </m:sSub>
                      <m:r>
                        <a:rPr lang="en-US" sz="2400" b="0" i="1" smtClean="0">
                          <a:solidFill>
                            <a:srgbClr val="0070C0"/>
                          </a:solidFill>
                          <a:latin typeface="Cambria Math" panose="02040503050406030204" pitchFamily="18" charset="0"/>
                          <a:ea typeface="Cambria Math" panose="02040503050406030204" pitchFamily="18" charset="0"/>
                        </a:rPr>
                        <m:t>−</m:t>
                      </m:r>
                      <m:sSub>
                        <m:sSubPr>
                          <m:ctrlPr>
                            <a:rPr lang="en-US" sz="2400" b="0" i="1" smtClean="0">
                              <a:solidFill>
                                <a:srgbClr val="0070C0"/>
                              </a:solidFill>
                              <a:latin typeface="Cambria Math" panose="02040503050406030204" pitchFamily="18" charset="0"/>
                              <a:ea typeface="Cambria Math" panose="02040503050406030204" pitchFamily="18" charset="0"/>
                            </a:rPr>
                          </m:ctrlPr>
                        </m:sSubPr>
                        <m:e>
                          <m:r>
                            <a:rPr lang="en-US" sz="2400" b="0" i="1" smtClean="0">
                              <a:solidFill>
                                <a:srgbClr val="0070C0"/>
                              </a:solidFill>
                              <a:latin typeface="Cambria Math" panose="02040503050406030204" pitchFamily="18" charset="0"/>
                              <a:ea typeface="Cambria Math" panose="02040503050406030204" pitchFamily="18" charset="0"/>
                            </a:rPr>
                            <m:t>𝐺</m:t>
                          </m:r>
                        </m:e>
                        <m:sub>
                          <m:r>
                            <a:rPr lang="en-US" sz="2400" b="0" i="1" smtClean="0">
                              <a:solidFill>
                                <a:srgbClr val="0070C0"/>
                              </a:solidFill>
                              <a:latin typeface="Cambria Math" panose="02040503050406030204" pitchFamily="18" charset="0"/>
                              <a:ea typeface="Cambria Math" panose="02040503050406030204" pitchFamily="18" charset="0"/>
                            </a:rPr>
                            <m:t>1</m:t>
                          </m:r>
                        </m:sub>
                      </m:sSub>
                      <m:r>
                        <a:rPr lang="en-GB" sz="2400" i="1">
                          <a:solidFill>
                            <a:srgbClr val="0070C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𝑛𝑅𝑇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f>
                            <m:fPr>
                              <m:ctrlPr>
                                <a:rPr lang="en-GB" sz="2400" i="1">
                                  <a:solidFill>
                                    <a:srgbClr val="0070C0"/>
                                  </a:solidFill>
                                  <a:latin typeface="Cambria Math" panose="02040503050406030204" pitchFamily="18" charset="0"/>
                                  <a:ea typeface="Cambria Math" panose="02040503050406030204" pitchFamily="18" charset="0"/>
                                </a:rPr>
                              </m:ctrlPr>
                            </m:fPr>
                            <m:num>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𝑃</m:t>
                                  </m:r>
                                </m:e>
                                <m:sub>
                                  <m:r>
                                    <a:rPr lang="en-GB" sz="2400" i="1">
                                      <a:solidFill>
                                        <a:srgbClr val="0070C0"/>
                                      </a:solidFill>
                                      <a:latin typeface="Cambria Math" panose="02040503050406030204" pitchFamily="18" charset="0"/>
                                      <a:ea typeface="Cambria Math" panose="02040503050406030204" pitchFamily="18" charset="0"/>
                                    </a:rPr>
                                    <m:t>2</m:t>
                                  </m:r>
                                </m:sub>
                              </m:sSub>
                            </m:num>
                            <m:den>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𝑃</m:t>
                                  </m:r>
                                </m:e>
                                <m:sub>
                                  <m:r>
                                    <a:rPr lang="en-GB" sz="2400" i="1">
                                      <a:solidFill>
                                        <a:srgbClr val="0070C0"/>
                                      </a:solidFill>
                                      <a:latin typeface="Cambria Math" panose="02040503050406030204" pitchFamily="18" charset="0"/>
                                      <a:ea typeface="Cambria Math" panose="02040503050406030204" pitchFamily="18" charset="0"/>
                                    </a:rPr>
                                    <m:t>1</m:t>
                                  </m:r>
                                </m:sub>
                              </m:sSub>
                            </m:den>
                          </m:f>
                        </m:e>
                      </m:func>
                    </m:oMath>
                  </m:oMathPara>
                </a14:m>
                <a:endParaRPr lang="en-GB" sz="2400" dirty="0"/>
              </a:p>
              <a:p>
                <a:r>
                  <a:rPr lang="en-US" sz="2400" dirty="0"/>
                  <a:t>P</a:t>
                </a:r>
                <a:r>
                  <a:rPr lang="en-US" sz="2400" baseline="-25000" dirty="0"/>
                  <a:t>1</a:t>
                </a:r>
                <a:r>
                  <a:rPr lang="en-US" sz="2400" dirty="0"/>
                  <a:t> = 1 at standard conditions</a:t>
                </a:r>
                <a:endParaRPr lang="en-US" sz="2400" i="1" dirty="0">
                  <a:solidFill>
                    <a:srgbClr val="FF0000"/>
                  </a:solidFill>
                  <a:latin typeface="Cambria Math" panose="02040503050406030204" pitchFamily="18" charset="0"/>
                  <a:ea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𝐺</m:t>
                          </m:r>
                        </m:e>
                        <m:sub>
                          <m:r>
                            <a:rPr lang="en-US" sz="2400" i="1">
                              <a:solidFill>
                                <a:srgbClr val="0070C0"/>
                              </a:solidFill>
                              <a:latin typeface="Cambria Math" panose="02040503050406030204" pitchFamily="18" charset="0"/>
                              <a:ea typeface="Cambria Math" panose="02040503050406030204" pitchFamily="18" charset="0"/>
                            </a:rPr>
                            <m:t>2</m:t>
                          </m:r>
                        </m:sub>
                      </m:sSub>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smtClean="0">
                              <a:solidFill>
                                <a:srgbClr val="0070C0"/>
                              </a:solidFill>
                              <a:latin typeface="Cambria Math" panose="02040503050406030204" pitchFamily="18" charset="0"/>
                              <a:ea typeface="Cambria Math" panose="02040503050406030204" pitchFamily="18" charset="0"/>
                            </a:rPr>
                          </m:ctrlPr>
                        </m:sSupPr>
                        <m:e>
                          <m:r>
                            <a:rPr lang="en-GB" sz="2400" b="0" i="1" smtClean="0">
                              <a:solidFill>
                                <a:srgbClr val="0070C0"/>
                              </a:solidFill>
                              <a:latin typeface="Cambria Math" panose="02040503050406030204" pitchFamily="18" charset="0"/>
                              <a:ea typeface="Cambria Math" panose="02040503050406030204" pitchFamily="18" charset="0"/>
                            </a:rPr>
                            <m:t>𝐺</m:t>
                          </m:r>
                        </m:e>
                        <m:sup>
                          <m:r>
                            <a:rPr lang="en-US" sz="2400" i="1" smtClean="0">
                              <a:solidFill>
                                <a:srgbClr val="0070C0"/>
                              </a:solidFill>
                              <a:latin typeface="Cambria Math" panose="02040503050406030204" pitchFamily="18" charset="0"/>
                              <a:ea typeface="Cambria Math" panose="02040503050406030204" pitchFamily="18" charset="0"/>
                            </a:rPr>
                            <m:t>°</m:t>
                          </m:r>
                        </m:sup>
                      </m:sSup>
                      <m:r>
                        <a:rPr lang="en-US" sz="2400" b="0" i="1" smtClean="0">
                          <a:solidFill>
                            <a:srgbClr val="0070C0"/>
                          </a:solidFill>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𝑛𝑅𝑇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f>
                            <m:fPr>
                              <m:ctrlPr>
                                <a:rPr lang="en-GB" sz="2400" i="1" smtClean="0">
                                  <a:solidFill>
                                    <a:srgbClr val="0070C0"/>
                                  </a:solidFill>
                                  <a:latin typeface="Cambria Math" panose="02040503050406030204" pitchFamily="18" charset="0"/>
                                  <a:ea typeface="Cambria Math" panose="02040503050406030204" pitchFamily="18" charset="0"/>
                                </a:rPr>
                              </m:ctrlPr>
                            </m:fPr>
                            <m:num>
                              <m:sSub>
                                <m:sSubPr>
                                  <m:ctrlPr>
                                    <a:rPr lang="en-GB" sz="2400" i="1">
                                      <a:solidFill>
                                        <a:srgbClr val="0070C0"/>
                                      </a:solidFill>
                                      <a:latin typeface="Cambria Math" panose="02040503050406030204" pitchFamily="18" charset="0"/>
                                      <a:ea typeface="Cambria Math" panose="02040503050406030204" pitchFamily="18" charset="0"/>
                                    </a:rPr>
                                  </m:ctrlPr>
                                </m:sSubPr>
                                <m:e>
                                  <m:r>
                                    <a:rPr lang="en-GB" sz="2400" i="1">
                                      <a:solidFill>
                                        <a:srgbClr val="0070C0"/>
                                      </a:solidFill>
                                      <a:latin typeface="Cambria Math" panose="02040503050406030204" pitchFamily="18" charset="0"/>
                                      <a:ea typeface="Cambria Math" panose="02040503050406030204" pitchFamily="18" charset="0"/>
                                    </a:rPr>
                                    <m:t>𝑃</m:t>
                                  </m:r>
                                </m:e>
                                <m:sub>
                                  <m:r>
                                    <a:rPr lang="en-GB" sz="2400" i="1">
                                      <a:solidFill>
                                        <a:srgbClr val="0070C0"/>
                                      </a:solidFill>
                                      <a:latin typeface="Cambria Math" panose="02040503050406030204" pitchFamily="18" charset="0"/>
                                      <a:ea typeface="Cambria Math" panose="02040503050406030204" pitchFamily="18" charset="0"/>
                                    </a:rPr>
                                    <m:t>2</m:t>
                                  </m:r>
                                </m:sub>
                              </m:sSub>
                            </m:num>
                            <m:den>
                              <m:r>
                                <a:rPr lang="en-US" sz="2400" b="0" i="1" smtClean="0">
                                  <a:solidFill>
                                    <a:srgbClr val="0070C0"/>
                                  </a:solidFill>
                                  <a:latin typeface="Cambria Math" panose="02040503050406030204" pitchFamily="18" charset="0"/>
                                  <a:ea typeface="Cambria Math" panose="02040503050406030204" pitchFamily="18" charset="0"/>
                                </a:rPr>
                                <m:t>1</m:t>
                              </m:r>
                            </m:den>
                          </m:f>
                        </m:e>
                      </m:func>
                    </m:oMath>
                  </m:oMathPara>
                </a14:m>
                <a:endParaRPr lang="en-US" sz="2400" dirty="0">
                  <a:solidFill>
                    <a:srgbClr val="FF0000"/>
                  </a:solidFill>
                  <a:ea typeface="Cambria Math" panose="02040503050406030204" pitchFamily="18" charset="0"/>
                </a:endParaRPr>
              </a:p>
              <a:p>
                <a:r>
                  <a:rPr lang="en-US" sz="2400" dirty="0"/>
                  <a:t>In general</a:t>
                </a:r>
                <a:endParaRPr lang="en-GB" sz="2400" dirty="0"/>
              </a:p>
              <a:p>
                <a:pPr marL="0" indent="0" algn="ctr">
                  <a:buNone/>
                </a:pPr>
                <a14:m>
                  <m:oMath xmlns:m="http://schemas.openxmlformats.org/officeDocument/2006/math">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US" sz="2400" i="1">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𝑖</m:t>
                        </m:r>
                      </m:sub>
                    </m:sSub>
                    <m:r>
                      <a:rPr lang="en-GB" sz="2400" b="0" i="1" smtClean="0">
                        <a:solidFill>
                          <a:srgbClr val="0070C0"/>
                        </a:solidFill>
                        <a:latin typeface="Cambria Math" panose="02040503050406030204" pitchFamily="18" charset="0"/>
                        <a:ea typeface="Cambria Math" panose="02040503050406030204" pitchFamily="18" charset="0"/>
                      </a:rPr>
                      <m:t>=</m:t>
                    </m:r>
                    <m:sSubSup>
                      <m:sSubSupPr>
                        <m:ctrlPr>
                          <a:rPr lang="en-US" sz="2400" i="1" smtClean="0">
                            <a:solidFill>
                              <a:srgbClr val="0070C0"/>
                            </a:solidFill>
                            <a:latin typeface="Cambria Math" panose="02040503050406030204" pitchFamily="18" charset="0"/>
                            <a:ea typeface="Cambria Math" panose="02040503050406030204" pitchFamily="18" charset="0"/>
                          </a:rPr>
                        </m:ctrlPr>
                      </m:sSubSupPr>
                      <m:e>
                        <m:r>
                          <a:rPr lang="en-GB" sz="2400" b="0" i="1" smtClean="0">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𝑖</m:t>
                        </m:r>
                      </m:sub>
                      <m:sup>
                        <m:r>
                          <a:rPr lang="en-US" sz="2400" i="1" smtClean="0">
                            <a:solidFill>
                              <a:srgbClr val="0070C0"/>
                            </a:solidFill>
                            <a:latin typeface="Cambria Math" panose="02040503050406030204" pitchFamily="18" charset="0"/>
                            <a:ea typeface="Cambria Math" panose="02040503050406030204" pitchFamily="18" charset="0"/>
                          </a:rPr>
                          <m:t>°</m:t>
                        </m:r>
                      </m:sup>
                    </m:sSubSup>
                    <m:r>
                      <a:rPr lang="en-GB" sz="2400" b="0" i="1" smtClean="0">
                        <a:solidFill>
                          <a:srgbClr val="0070C0"/>
                        </a:solidFill>
                        <a:latin typeface="Cambria Math" panose="02040503050406030204" pitchFamily="18" charset="0"/>
                        <a:ea typeface="Cambria Math" panose="02040503050406030204" pitchFamily="18" charset="0"/>
                      </a:rPr>
                      <m:t>+</m:t>
                    </m:r>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𝑛</m:t>
                        </m:r>
                      </m:e>
                      <m:sub>
                        <m:r>
                          <a:rPr lang="en-GB" sz="2400" b="0" i="1" smtClean="0">
                            <a:solidFill>
                              <a:srgbClr val="0070C0"/>
                            </a:solidFill>
                            <a:latin typeface="Cambria Math" panose="02040503050406030204" pitchFamily="18" charset="0"/>
                            <a:ea typeface="Cambria Math" panose="02040503050406030204" pitchFamily="18" charset="0"/>
                          </a:rPr>
                          <m:t>𝑖</m:t>
                        </m:r>
                      </m:sub>
                    </m:sSub>
                    <m:r>
                      <a:rPr lang="en-GB" sz="2400" i="1">
                        <a:solidFill>
                          <a:srgbClr val="0070C0"/>
                        </a:solidFill>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sSub>
                          <m:sSubPr>
                            <m:ctrlPr>
                              <a:rPr lang="en-GB" sz="240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𝑃</m:t>
                            </m:r>
                          </m:e>
                          <m:sub>
                            <m:r>
                              <a:rPr lang="en-GB" sz="2400" b="0" i="1" smtClean="0">
                                <a:solidFill>
                                  <a:srgbClr val="0070C0"/>
                                </a:solidFill>
                                <a:latin typeface="Cambria Math" panose="02040503050406030204" pitchFamily="18" charset="0"/>
                                <a:ea typeface="Cambria Math" panose="02040503050406030204" pitchFamily="18" charset="0"/>
                              </a:rPr>
                              <m:t>𝑖</m:t>
                            </m:r>
                          </m:sub>
                        </m:sSub>
                      </m:e>
                    </m:func>
                  </m:oMath>
                </a14:m>
                <a:r>
                  <a:rPr lang="en-US" sz="2400" dirty="0">
                    <a:solidFill>
                      <a:srgbClr val="0070C0"/>
                    </a:solidFill>
                  </a:rPr>
                  <a:t> </a:t>
                </a:r>
                <a:r>
                  <a:rPr lang="en-US" sz="2400" dirty="0"/>
                  <a:t>………. (1)</a:t>
                </a:r>
              </a:p>
              <a:p>
                <a:r>
                  <a:rPr lang="en-US" sz="2400" dirty="0"/>
                  <a:t>∆G for reaction:</a:t>
                </a:r>
              </a:p>
              <a:p>
                <a:pPr marL="0" indent="0" algn="ctr">
                  <a:buNone/>
                </a:pPr>
                <a14:m>
                  <m:oMath xmlns:m="http://schemas.openxmlformats.org/officeDocument/2006/math">
                    <m:r>
                      <a:rPr lang="en-US" sz="2400" i="1" smtClean="0">
                        <a:solidFill>
                          <a:srgbClr val="0070C0"/>
                        </a:solidFill>
                        <a:latin typeface="Cambria Math" panose="02040503050406030204" pitchFamily="18" charset="0"/>
                        <a:ea typeface="Cambria Math" panose="02040503050406030204" pitchFamily="18" charset="0"/>
                      </a:rPr>
                      <m:t>∆</m:t>
                    </m:r>
                    <m:sSub>
                      <m:sSubPr>
                        <m:ctrlPr>
                          <a:rPr lang="en-US" sz="240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𝑟𝑥𝑛</m:t>
                        </m:r>
                      </m:sub>
                    </m:sSub>
                    <m:r>
                      <a:rPr lang="en-GB" sz="2400" b="0" i="1" smtClean="0">
                        <a:solidFill>
                          <a:srgbClr val="0070C0"/>
                        </a:solidFill>
                        <a:latin typeface="Cambria Math" panose="02040503050406030204" pitchFamily="18" charset="0"/>
                        <a:ea typeface="Cambria Math" panose="02040503050406030204" pitchFamily="18" charset="0"/>
                      </a:rPr>
                      <m:t>=</m:t>
                    </m:r>
                    <m:nary>
                      <m:naryPr>
                        <m:chr m:val="∑"/>
                        <m:subHide m:val="on"/>
                        <m:supHide m:val="on"/>
                        <m:ctrlPr>
                          <a:rPr lang="en-GB" sz="2400" b="0" i="1" smtClean="0">
                            <a:solidFill>
                              <a:srgbClr val="0070C0"/>
                            </a:solidFill>
                            <a:latin typeface="Cambria Math" panose="02040503050406030204" pitchFamily="18" charset="0"/>
                            <a:ea typeface="Cambria Math" panose="02040503050406030204" pitchFamily="18" charset="0"/>
                          </a:rPr>
                        </m:ctrlPr>
                      </m:naryPr>
                      <m:sub/>
                      <m:sup/>
                      <m:e>
                        <m:r>
                          <a:rPr lang="en-GB" sz="2400" b="0" i="1" smtClean="0">
                            <a:solidFill>
                              <a:srgbClr val="0070C0"/>
                            </a:solidFill>
                            <a:latin typeface="Cambria Math" panose="02040503050406030204" pitchFamily="18" charset="0"/>
                            <a:ea typeface="Cambria Math" panose="02040503050406030204" pitchFamily="18" charset="0"/>
                          </a:rPr>
                          <m:t>∆</m:t>
                        </m:r>
                        <m:sSub>
                          <m:sSubPr>
                            <m:ctrlPr>
                              <a:rPr lang="en-GB" sz="2400" b="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𝑝𝑟𝑜𝑑𝑢𝑐𝑡</m:t>
                            </m:r>
                          </m:sub>
                        </m:sSub>
                        <m:r>
                          <a:rPr lang="en-GB" sz="2400" b="0" i="1" smtClean="0">
                            <a:solidFill>
                              <a:srgbClr val="0070C0"/>
                            </a:solidFill>
                            <a:latin typeface="Cambria Math" panose="02040503050406030204" pitchFamily="18" charset="0"/>
                            <a:ea typeface="Cambria Math" panose="02040503050406030204" pitchFamily="18" charset="0"/>
                          </a:rPr>
                          <m:t>−</m:t>
                        </m:r>
                        <m:nary>
                          <m:naryPr>
                            <m:chr m:val="∑"/>
                            <m:subHide m:val="on"/>
                            <m:supHide m:val="on"/>
                            <m:ctrlPr>
                              <a:rPr lang="en-GB" sz="2400" b="0" i="1" smtClean="0">
                                <a:solidFill>
                                  <a:srgbClr val="0070C0"/>
                                </a:solidFill>
                                <a:latin typeface="Cambria Math" panose="02040503050406030204" pitchFamily="18" charset="0"/>
                                <a:ea typeface="Cambria Math" panose="02040503050406030204" pitchFamily="18" charset="0"/>
                              </a:rPr>
                            </m:ctrlPr>
                          </m:naryPr>
                          <m:sub/>
                          <m:sup/>
                          <m:e>
                            <m:r>
                              <a:rPr lang="en-GB" sz="2400" b="0" i="1" smtClean="0">
                                <a:solidFill>
                                  <a:srgbClr val="0070C0"/>
                                </a:solidFill>
                                <a:latin typeface="Cambria Math" panose="02040503050406030204" pitchFamily="18" charset="0"/>
                                <a:ea typeface="Cambria Math" panose="02040503050406030204" pitchFamily="18" charset="0"/>
                              </a:rPr>
                              <m:t>∆</m:t>
                            </m:r>
                            <m:sSub>
                              <m:sSubPr>
                                <m:ctrlPr>
                                  <a:rPr lang="en-GB" sz="2400" b="0" i="1" smtClean="0">
                                    <a:solidFill>
                                      <a:srgbClr val="0070C0"/>
                                    </a:solidFill>
                                    <a:latin typeface="Cambria Math" panose="02040503050406030204" pitchFamily="18" charset="0"/>
                                    <a:ea typeface="Cambria Math" panose="02040503050406030204" pitchFamily="18" charset="0"/>
                                  </a:rPr>
                                </m:ctrlPr>
                              </m:sSubPr>
                              <m:e>
                                <m:r>
                                  <a:rPr lang="en-GB" sz="2400" b="0" i="1" smtClean="0">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𝑟𝑒𝑎𝑐𝑡𝑎𝑛𝑡</m:t>
                                </m:r>
                              </m:sub>
                            </m:sSub>
                          </m:e>
                        </m:nary>
                      </m:e>
                    </m:nary>
                  </m:oMath>
                </a14:m>
                <a:r>
                  <a:rPr lang="en-US" sz="2400" dirty="0">
                    <a:solidFill>
                      <a:srgbClr val="0070C0"/>
                    </a:solidFill>
                  </a:rPr>
                  <a:t> </a:t>
                </a:r>
                <a:r>
                  <a:rPr lang="en-US" sz="2400" dirty="0"/>
                  <a:t>………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b="-15499"/>
                </a:stretch>
              </a:blipFill>
            </p:spPr>
            <p:txBody>
              <a:bodyPr/>
              <a:lstStyle/>
              <a:p>
                <a:r>
                  <a:rPr lang="en-GB">
                    <a:noFill/>
                  </a:rPr>
                  <a:t> </a:t>
                </a:r>
              </a:p>
            </p:txBody>
          </p:sp>
        </mc:Fallback>
      </mc:AlternateContent>
    </p:spTree>
    <p:extLst>
      <p:ext uri="{BB962C8B-B14F-4D97-AF65-F5344CB8AC3E}">
        <p14:creationId xmlns:p14="http://schemas.microsoft.com/office/powerpoint/2010/main" val="24685750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B51FC5A-E647-4579-93BD-3648B12540F0}"/>
                  </a:ext>
                </a:extLst>
              </p:cNvPr>
              <p:cNvSpPr txBox="1"/>
              <p:nvPr/>
            </p:nvSpPr>
            <p:spPr>
              <a:xfrm>
                <a:off x="241041" y="363128"/>
                <a:ext cx="11709917" cy="6131743"/>
              </a:xfrm>
              <a:prstGeom prst="rect">
                <a:avLst/>
              </a:prstGeom>
              <a:noFill/>
            </p:spPr>
            <p:txBody>
              <a:bodyPr wrap="square" rtlCol="0">
                <a:spAutoFit/>
              </a:bodyPr>
              <a:lstStyle/>
              <a:p>
                <a:r>
                  <a:rPr lang="en-GB" sz="2400" dirty="0"/>
                  <a:t>For the following reaction:</a:t>
                </a:r>
              </a:p>
              <a:p>
                <a:pPr algn="ctr"/>
                <a:r>
                  <a:rPr lang="en-GB" sz="2400" dirty="0" err="1">
                    <a:solidFill>
                      <a:srgbClr val="0070C0"/>
                    </a:solidFill>
                  </a:rPr>
                  <a:t>aA</a:t>
                </a:r>
                <a:r>
                  <a:rPr lang="en-GB" sz="2400" dirty="0">
                    <a:solidFill>
                      <a:srgbClr val="0070C0"/>
                    </a:solidFill>
                  </a:rPr>
                  <a:t> (g) + </a:t>
                </a:r>
                <a:r>
                  <a:rPr lang="en-GB" sz="2400" dirty="0" err="1">
                    <a:solidFill>
                      <a:srgbClr val="0070C0"/>
                    </a:solidFill>
                  </a:rPr>
                  <a:t>bB</a:t>
                </a:r>
                <a:r>
                  <a:rPr lang="en-GB" sz="2400" dirty="0">
                    <a:solidFill>
                      <a:srgbClr val="0070C0"/>
                    </a:solidFill>
                  </a:rPr>
                  <a:t> (g)                        </a:t>
                </a:r>
                <a:r>
                  <a:rPr lang="en-GB" sz="2400" dirty="0" err="1">
                    <a:solidFill>
                      <a:srgbClr val="0070C0"/>
                    </a:solidFill>
                  </a:rPr>
                  <a:t>cC</a:t>
                </a:r>
                <a:r>
                  <a:rPr lang="en-GB" sz="2400" dirty="0">
                    <a:solidFill>
                      <a:srgbClr val="0070C0"/>
                    </a:solidFill>
                  </a:rPr>
                  <a:t> (g) + </a:t>
                </a:r>
                <a:r>
                  <a:rPr lang="en-GB" sz="2400" dirty="0" err="1">
                    <a:solidFill>
                      <a:srgbClr val="0070C0"/>
                    </a:solidFill>
                  </a:rPr>
                  <a:t>dD</a:t>
                </a:r>
                <a:r>
                  <a:rPr lang="en-GB" sz="2400" dirty="0">
                    <a:solidFill>
                      <a:srgbClr val="0070C0"/>
                    </a:solidFill>
                  </a:rPr>
                  <a:t> (g)</a:t>
                </a:r>
              </a:p>
              <a:p>
                <a:pPr algn="ctr"/>
                <a:endParaRPr lang="en-GB" sz="2400" dirty="0">
                  <a:solidFill>
                    <a:srgbClr val="0070C0"/>
                  </a:solidFill>
                </a:endParaRPr>
              </a:p>
              <a:p>
                <a:r>
                  <a:rPr lang="en-GB" sz="2400" dirty="0"/>
                  <a:t>And using equations 1 and 2:</a:t>
                </a:r>
              </a:p>
              <a:p>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m:t>
                      </m:r>
                      <m:sSub>
                        <m:sSubPr>
                          <m:ctrlPr>
                            <a:rPr lang="en-GB" sz="240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𝐺</m:t>
                          </m:r>
                        </m:e>
                        <m:sub>
                          <m:r>
                            <a:rPr lang="en-GB" sz="2400" b="0" i="1" smtClean="0">
                              <a:latin typeface="Cambria Math" panose="02040503050406030204" pitchFamily="18" charset="0"/>
                              <a:ea typeface="Cambria Math" panose="02040503050406030204" pitchFamily="18" charset="0"/>
                            </a:rPr>
                            <m:t>𝑟𝑥𝑛</m:t>
                          </m:r>
                        </m:sub>
                      </m:sSub>
                      <m:r>
                        <a:rPr lang="en-GB" sz="2400" b="0" i="1" smtClean="0">
                          <a:latin typeface="Cambria Math" panose="02040503050406030204" pitchFamily="18" charset="0"/>
                          <a:ea typeface="Cambria Math" panose="02040503050406030204" pitchFamily="18" charset="0"/>
                        </a:rPr>
                        <m:t>=</m:t>
                      </m:r>
                      <m:d>
                        <m:dPr>
                          <m:begChr m:val="["/>
                          <m:endChr m:val="]"/>
                          <m:ctrlPr>
                            <a:rPr lang="en-GB" sz="2400" b="0" i="1" smtClean="0">
                              <a:latin typeface="Cambria Math" panose="02040503050406030204" pitchFamily="18" charset="0"/>
                              <a:ea typeface="Cambria Math" panose="02040503050406030204" pitchFamily="18" charset="0"/>
                            </a:rPr>
                          </m:ctrlPr>
                        </m:dPr>
                        <m:e>
                          <m:d>
                            <m:dPr>
                              <m:ctrlPr>
                                <a:rPr lang="en-GB" sz="2400" b="0" i="1" smtClean="0">
                                  <a:latin typeface="Cambria Math" panose="02040503050406030204" pitchFamily="18" charset="0"/>
                                  <a:ea typeface="Cambria Math" panose="02040503050406030204" pitchFamily="18" charset="0"/>
                                </a:rPr>
                              </m:ctrlPr>
                            </m:dPr>
                            <m:e>
                              <m:r>
                                <a:rPr lang="en-GB" sz="2400" b="0" i="1" smtClean="0">
                                  <a:solidFill>
                                    <a:srgbClr val="0070C0"/>
                                  </a:solidFill>
                                  <a:latin typeface="Cambria Math" panose="02040503050406030204" pitchFamily="18" charset="0"/>
                                  <a:ea typeface="Cambria Math" panose="02040503050406030204" pitchFamily="18" charset="0"/>
                                </a:rPr>
                                <m:t>𝑐</m:t>
                              </m:r>
                              <m:sSubSup>
                                <m:sSubSupPr>
                                  <m:ctrlPr>
                                    <a:rPr lang="en-GB" sz="2400" b="0" i="1" smtClean="0">
                                      <a:solidFill>
                                        <a:srgbClr val="0070C0"/>
                                      </a:solidFill>
                                      <a:latin typeface="Cambria Math" panose="02040503050406030204" pitchFamily="18" charset="0"/>
                                      <a:ea typeface="Cambria Math" panose="02040503050406030204" pitchFamily="18" charset="0"/>
                                    </a:rPr>
                                  </m:ctrlPr>
                                </m:sSubSupPr>
                                <m:e>
                                  <m:r>
                                    <a:rPr lang="en-GB" sz="2400" b="0" i="1" smtClean="0">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𝐶</m:t>
                                  </m:r>
                                </m:sub>
                                <m:sup>
                                  <m:r>
                                    <a:rPr lang="en-GB" sz="2400" b="0" i="1" smtClean="0">
                                      <a:solidFill>
                                        <a:srgbClr val="0070C0"/>
                                      </a:solidFill>
                                      <a:latin typeface="Cambria Math" panose="02040503050406030204" pitchFamily="18" charset="0"/>
                                      <a:ea typeface="Cambria Math" panose="02040503050406030204" pitchFamily="18" charset="0"/>
                                    </a:rPr>
                                    <m:t>°</m:t>
                                  </m:r>
                                </m:sup>
                              </m:sSubSup>
                              <m:r>
                                <a:rPr lang="en-GB" sz="2400" b="0" i="1" smtClean="0">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𝑐</m:t>
                              </m:r>
                              <m:r>
                                <a:rPr lang="en-GB" sz="2400" b="0" i="1" smtClean="0">
                                  <a:latin typeface="Cambria Math" panose="02040503050406030204" pitchFamily="18" charset="0"/>
                                  <a:ea typeface="Cambria Math" panose="02040503050406030204" pitchFamily="18" charset="0"/>
                                </a:rPr>
                                <m:t>𝑅𝑇</m:t>
                              </m:r>
                              <m:func>
                                <m:funcPr>
                                  <m:ctrlPr>
                                    <a:rPr lang="en-GB" sz="2400" b="0" i="1" smtClean="0">
                                      <a:latin typeface="Cambria Math" panose="02040503050406030204" pitchFamily="18" charset="0"/>
                                      <a:ea typeface="Cambria Math" panose="02040503050406030204" pitchFamily="18" charset="0"/>
                                    </a:rPr>
                                  </m:ctrlPr>
                                </m:funcPr>
                                <m:fName>
                                  <m:r>
                                    <m:rPr>
                                      <m:sty m:val="p"/>
                                    </m:rPr>
                                    <a:rPr lang="en-GB" sz="2400" b="0" i="0" smtClean="0">
                                      <a:latin typeface="Cambria Math" panose="02040503050406030204" pitchFamily="18" charset="0"/>
                                      <a:ea typeface="Cambria Math" panose="02040503050406030204" pitchFamily="18" charset="0"/>
                                    </a:rPr>
                                    <m:t>ln</m:t>
                                  </m:r>
                                </m:fName>
                                <m:e>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𝑃</m:t>
                                      </m:r>
                                    </m:e>
                                    <m:sub>
                                      <m:r>
                                        <a:rPr lang="en-GB" sz="2400" b="0" i="1" smtClean="0">
                                          <a:latin typeface="Cambria Math" panose="02040503050406030204" pitchFamily="18" charset="0"/>
                                          <a:ea typeface="Cambria Math" panose="02040503050406030204" pitchFamily="18" charset="0"/>
                                        </a:rPr>
                                        <m:t>𝑐</m:t>
                                      </m:r>
                                    </m:sub>
                                  </m:sSub>
                                  <m:r>
                                    <a:rPr lang="en-GB" sz="2400" b="0" i="1" smtClean="0">
                                      <a:latin typeface="Cambria Math" panose="02040503050406030204" pitchFamily="18" charset="0"/>
                                      <a:ea typeface="Cambria Math" panose="02040503050406030204" pitchFamily="18" charset="0"/>
                                    </a:rPr>
                                    <m:t>+</m:t>
                                  </m:r>
                                </m:e>
                              </m:func>
                              <m:r>
                                <a:rPr lang="en-GB" sz="2400" b="0" i="1" smtClean="0">
                                  <a:solidFill>
                                    <a:srgbClr val="0070C0"/>
                                  </a:solidFill>
                                  <a:latin typeface="Cambria Math" panose="02040503050406030204" pitchFamily="18" charset="0"/>
                                  <a:ea typeface="Cambria Math" panose="02040503050406030204" pitchFamily="18" charset="0"/>
                                </a:rPr>
                                <m:t>𝑑</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𝐷</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𝑑</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𝑃</m:t>
                                      </m:r>
                                    </m:e>
                                    <m:sub>
                                      <m:r>
                                        <a:rPr lang="en-GB" sz="2400" b="0" i="1" smtClean="0">
                                          <a:latin typeface="Cambria Math" panose="02040503050406030204" pitchFamily="18" charset="0"/>
                                          <a:ea typeface="Cambria Math" panose="02040503050406030204" pitchFamily="18" charset="0"/>
                                        </a:rPr>
                                        <m:t>𝐷</m:t>
                                      </m:r>
                                    </m:sub>
                                  </m:sSub>
                                </m:e>
                              </m:func>
                            </m:e>
                          </m:d>
                          <m:r>
                            <a:rPr lang="en-GB" sz="2400" b="0" i="1" smtClean="0">
                              <a:latin typeface="Cambria Math" panose="02040503050406030204" pitchFamily="18" charset="0"/>
                              <a:ea typeface="Cambria Math" panose="02040503050406030204" pitchFamily="18" charset="0"/>
                            </a:rPr>
                            <m:t>−</m:t>
                          </m:r>
                          <m:d>
                            <m:dPr>
                              <m:ctrlPr>
                                <a:rPr lang="en-GB" sz="2400" b="0" i="1" smtClean="0">
                                  <a:latin typeface="Cambria Math" panose="02040503050406030204" pitchFamily="18" charset="0"/>
                                  <a:ea typeface="Cambria Math" panose="02040503050406030204" pitchFamily="18" charset="0"/>
                                </a:rPr>
                              </m:ctrlPr>
                            </m:dPr>
                            <m:e>
                              <m:r>
                                <a:rPr lang="en-GB" sz="2400" b="0" i="1" smtClean="0">
                                  <a:solidFill>
                                    <a:srgbClr val="0070C0"/>
                                  </a:solidFill>
                                  <a:latin typeface="Cambria Math" panose="02040503050406030204" pitchFamily="18" charset="0"/>
                                  <a:ea typeface="Cambria Math" panose="02040503050406030204" pitchFamily="18" charset="0"/>
                                </a:rPr>
                                <m:t>𝑎</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𝐴</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𝑎</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𝑃</m:t>
                                      </m:r>
                                    </m:e>
                                    <m:sub>
                                      <m:r>
                                        <a:rPr lang="en-GB" sz="2400" b="0" i="1" smtClean="0">
                                          <a:latin typeface="Cambria Math" panose="02040503050406030204" pitchFamily="18" charset="0"/>
                                          <a:ea typeface="Cambria Math" panose="02040503050406030204" pitchFamily="18" charset="0"/>
                                        </a:rPr>
                                        <m:t>𝐴</m:t>
                                      </m:r>
                                    </m:sub>
                                  </m:sSub>
                                  <m:r>
                                    <a:rPr lang="en-GB" sz="2400" i="1">
                                      <a:latin typeface="Cambria Math" panose="02040503050406030204" pitchFamily="18" charset="0"/>
                                      <a:ea typeface="Cambria Math" panose="02040503050406030204" pitchFamily="18" charset="0"/>
                                    </a:rPr>
                                    <m:t>+</m:t>
                                  </m:r>
                                </m:e>
                              </m:func>
                              <m:r>
                                <a:rPr lang="en-GB" sz="2400" b="0" i="1" smtClean="0">
                                  <a:solidFill>
                                    <a:srgbClr val="0070C0"/>
                                  </a:solidFill>
                                  <a:latin typeface="Cambria Math" panose="02040503050406030204" pitchFamily="18" charset="0"/>
                                  <a:ea typeface="Cambria Math" panose="02040503050406030204" pitchFamily="18" charset="0"/>
                                </a:rPr>
                                <m:t>𝑏</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𝐵</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𝑏</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𝑃</m:t>
                                      </m:r>
                                    </m:e>
                                    <m:sub>
                                      <m:r>
                                        <a:rPr lang="en-GB" sz="2400" b="0" i="1" smtClean="0">
                                          <a:latin typeface="Cambria Math" panose="02040503050406030204" pitchFamily="18" charset="0"/>
                                          <a:ea typeface="Cambria Math" panose="02040503050406030204" pitchFamily="18" charset="0"/>
                                        </a:rPr>
                                        <m:t>𝐵</m:t>
                                      </m:r>
                                    </m:sub>
                                  </m:sSub>
                                </m:e>
                              </m:func>
                            </m:e>
                          </m:d>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d>
                        <m:dPr>
                          <m:begChr m:val="["/>
                          <m:endChr m:val="]"/>
                          <m:ctrlPr>
                            <a:rPr lang="en-GB" sz="2400" i="1">
                              <a:latin typeface="Cambria Math" panose="02040503050406030204" pitchFamily="18" charset="0"/>
                              <a:ea typeface="Cambria Math" panose="02040503050406030204" pitchFamily="18" charset="0"/>
                            </a:rPr>
                          </m:ctrlPr>
                        </m:dPr>
                        <m:e>
                          <m:d>
                            <m:dPr>
                              <m:ctrlPr>
                                <a:rPr lang="en-GB" sz="2400" i="1">
                                  <a:latin typeface="Cambria Math" panose="02040503050406030204" pitchFamily="18" charset="0"/>
                                  <a:ea typeface="Cambria Math" panose="02040503050406030204" pitchFamily="18" charset="0"/>
                                </a:rPr>
                              </m:ctrlPr>
                            </m:dPr>
                            <m:e>
                              <m:r>
                                <a:rPr lang="en-GB" sz="2400" i="1" smtClean="0">
                                  <a:solidFill>
                                    <a:srgbClr val="0070C0"/>
                                  </a:solidFill>
                                  <a:latin typeface="Cambria Math" panose="02040503050406030204" pitchFamily="18" charset="0"/>
                                  <a:ea typeface="Cambria Math" panose="02040503050406030204" pitchFamily="18" charset="0"/>
                                </a:rPr>
                                <m:t>𝑐</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𝐶</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i="1" smtClean="0">
                                  <a:solidFill>
                                    <a:srgbClr val="0070C0"/>
                                  </a:solidFill>
                                  <a:latin typeface="Cambria Math" panose="02040503050406030204" pitchFamily="18" charset="0"/>
                                  <a:ea typeface="Cambria Math" panose="02040503050406030204" pitchFamily="18" charset="0"/>
                                </a:rPr>
                                <m:t>𝑑</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𝐷</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b="0" i="1" smtClean="0">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smtClean="0">
                                          <a:solidFill>
                                            <a:srgbClr val="FF0000"/>
                                          </a:solidFill>
                                          <a:latin typeface="Cambria Math" panose="02040503050406030204" pitchFamily="18" charset="0"/>
                                          <a:ea typeface="Cambria Math" panose="02040503050406030204" pitchFamily="18" charset="0"/>
                                        </a:rPr>
                                      </m:ctrlPr>
                                    </m:sSubSupPr>
                                    <m:e>
                                      <m:r>
                                        <a:rPr lang="en-GB" sz="2400" b="0" i="1" smtClean="0">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𝐶</m:t>
                                      </m:r>
                                    </m:sub>
                                    <m:sup>
                                      <m:r>
                                        <a:rPr lang="en-GB" sz="2400" b="0" i="1" smtClean="0">
                                          <a:solidFill>
                                            <a:srgbClr val="FF0000"/>
                                          </a:solidFill>
                                          <a:latin typeface="Cambria Math" panose="02040503050406030204" pitchFamily="18" charset="0"/>
                                          <a:ea typeface="Cambria Math" panose="02040503050406030204" pitchFamily="18" charset="0"/>
                                        </a:rPr>
                                        <m:t>𝑐</m:t>
                                      </m:r>
                                    </m:sup>
                                  </m:sSubSup>
                                  <m:r>
                                    <a:rPr lang="en-GB" sz="2400" i="1">
                                      <a:latin typeface="Cambria Math" panose="02040503050406030204" pitchFamily="18" charset="0"/>
                                      <a:ea typeface="Cambria Math" panose="02040503050406030204" pitchFamily="18" charset="0"/>
                                    </a:rPr>
                                    <m:t>+</m:t>
                                  </m:r>
                                </m:e>
                              </m:func>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smtClean="0">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𝐷</m:t>
                                      </m:r>
                                    </m:sub>
                                    <m:sup>
                                      <m:r>
                                        <a:rPr lang="en-GB" sz="2400" b="0" i="1" smtClean="0">
                                          <a:solidFill>
                                            <a:srgbClr val="FF0000"/>
                                          </a:solidFill>
                                          <a:latin typeface="Cambria Math" panose="02040503050406030204" pitchFamily="18" charset="0"/>
                                          <a:ea typeface="Cambria Math" panose="02040503050406030204" pitchFamily="18" charset="0"/>
                                        </a:rPr>
                                        <m:t>𝑑</m:t>
                                      </m:r>
                                    </m:sup>
                                  </m:sSubSup>
                                </m:e>
                              </m:func>
                            </m:e>
                          </m:d>
                          <m:r>
                            <a:rPr lang="en-GB" sz="2400" i="1">
                              <a:latin typeface="Cambria Math" panose="02040503050406030204" pitchFamily="18" charset="0"/>
                              <a:ea typeface="Cambria Math" panose="02040503050406030204" pitchFamily="18" charset="0"/>
                            </a:rPr>
                            <m:t>−</m:t>
                          </m:r>
                          <m:d>
                            <m:dPr>
                              <m:ctrlPr>
                                <a:rPr lang="en-GB" sz="2400" i="1">
                                  <a:latin typeface="Cambria Math" panose="02040503050406030204" pitchFamily="18" charset="0"/>
                                  <a:ea typeface="Cambria Math" panose="02040503050406030204" pitchFamily="18" charset="0"/>
                                </a:rPr>
                              </m:ctrlPr>
                            </m:dPr>
                            <m:e>
                              <m:r>
                                <a:rPr lang="en-GB" sz="2400" i="1" smtClean="0">
                                  <a:solidFill>
                                    <a:srgbClr val="0070C0"/>
                                  </a:solidFill>
                                  <a:latin typeface="Cambria Math" panose="02040503050406030204" pitchFamily="18" charset="0"/>
                                  <a:ea typeface="Cambria Math" panose="02040503050406030204" pitchFamily="18" charset="0"/>
                                </a:rPr>
                                <m:t>𝑎</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𝐴</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i="1" smtClean="0">
                                  <a:solidFill>
                                    <a:srgbClr val="0070C0"/>
                                  </a:solidFill>
                                  <a:latin typeface="Cambria Math" panose="02040503050406030204" pitchFamily="18" charset="0"/>
                                  <a:ea typeface="Cambria Math" panose="02040503050406030204" pitchFamily="18" charset="0"/>
                                </a:rPr>
                                <m:t>𝑏</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𝐵</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b="0" i="1" smtClean="0">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smtClean="0">
                                          <a:solidFill>
                                            <a:srgbClr val="FF0000"/>
                                          </a:solidFill>
                                          <a:latin typeface="Cambria Math" panose="02040503050406030204" pitchFamily="18" charset="0"/>
                                          <a:ea typeface="Cambria Math" panose="02040503050406030204" pitchFamily="18" charset="0"/>
                                        </a:rPr>
                                      </m:ctrlPr>
                                    </m:sSubSupPr>
                                    <m:e>
                                      <m:r>
                                        <a:rPr lang="en-GB" sz="2400" b="0" i="1" smtClean="0">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𝐴</m:t>
                                      </m:r>
                                    </m:sub>
                                    <m:sup>
                                      <m:r>
                                        <a:rPr lang="en-GB" sz="2400" b="0" i="1" smtClean="0">
                                          <a:solidFill>
                                            <a:srgbClr val="FF0000"/>
                                          </a:solidFill>
                                          <a:latin typeface="Cambria Math" panose="02040503050406030204" pitchFamily="18" charset="0"/>
                                          <a:ea typeface="Cambria Math" panose="02040503050406030204" pitchFamily="18" charset="0"/>
                                        </a:rPr>
                                        <m:t>𝑎</m:t>
                                      </m:r>
                                    </m:sup>
                                  </m:sSubSup>
                                  <m:r>
                                    <a:rPr lang="en-GB" sz="2400" i="1">
                                      <a:latin typeface="Cambria Math" panose="02040503050406030204" pitchFamily="18" charset="0"/>
                                      <a:ea typeface="Cambria Math" panose="02040503050406030204" pitchFamily="18" charset="0"/>
                                    </a:rPr>
                                    <m:t>+</m:t>
                                  </m:r>
                                </m:e>
                              </m:func>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smtClean="0">
                                          <a:solidFill>
                                            <a:srgbClr val="FF0000"/>
                                          </a:solidFill>
                                          <a:latin typeface="Cambria Math" panose="02040503050406030204" pitchFamily="18" charset="0"/>
                                          <a:ea typeface="Cambria Math" panose="02040503050406030204" pitchFamily="18" charset="0"/>
                                        </a:rPr>
                                      </m:ctrlPr>
                                    </m:sSubSupPr>
                                    <m:e>
                                      <m:r>
                                        <a:rPr lang="en-GB" sz="2400" b="0" i="1" smtClean="0">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𝐵</m:t>
                                      </m:r>
                                    </m:sub>
                                    <m:sup>
                                      <m:r>
                                        <a:rPr lang="en-GB" sz="2400" b="0" i="1" smtClean="0">
                                          <a:solidFill>
                                            <a:srgbClr val="FF0000"/>
                                          </a:solidFill>
                                          <a:latin typeface="Cambria Math" panose="02040503050406030204" pitchFamily="18" charset="0"/>
                                          <a:ea typeface="Cambria Math" panose="02040503050406030204" pitchFamily="18" charset="0"/>
                                        </a:rPr>
                                        <m:t>𝑏</m:t>
                                      </m:r>
                                    </m:sup>
                                  </m:sSubSup>
                                </m:e>
                              </m:func>
                            </m:e>
                          </m:d>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d>
                        <m:dPr>
                          <m:begChr m:val="["/>
                          <m:endChr m:val="]"/>
                          <m:ctrlPr>
                            <a:rPr lang="en-GB" sz="2400" i="1">
                              <a:latin typeface="Cambria Math" panose="02040503050406030204" pitchFamily="18" charset="0"/>
                              <a:ea typeface="Cambria Math" panose="02040503050406030204" pitchFamily="18" charset="0"/>
                            </a:rPr>
                          </m:ctrlPr>
                        </m:dPr>
                        <m:e>
                          <m:d>
                            <m:dPr>
                              <m:ctrlPr>
                                <a:rPr lang="en-GB" sz="2400" i="1" smtClean="0">
                                  <a:latin typeface="Cambria Math" panose="02040503050406030204" pitchFamily="18" charset="0"/>
                                  <a:ea typeface="Cambria Math" panose="02040503050406030204" pitchFamily="18" charset="0"/>
                                </a:rPr>
                              </m:ctrlPr>
                            </m:dPr>
                            <m:e>
                              <m:d>
                                <m:dPr>
                                  <m:ctrlPr>
                                    <a:rPr lang="en-GB" sz="2400" i="1">
                                      <a:latin typeface="Cambria Math" panose="02040503050406030204" pitchFamily="18" charset="0"/>
                                      <a:ea typeface="Cambria Math" panose="02040503050406030204" pitchFamily="18" charset="0"/>
                                    </a:rPr>
                                  </m:ctrlPr>
                                </m:dPr>
                                <m:e>
                                  <m:r>
                                    <a:rPr lang="en-GB" sz="2400" i="1">
                                      <a:solidFill>
                                        <a:srgbClr val="0070C0"/>
                                      </a:solidFill>
                                      <a:latin typeface="Cambria Math" panose="02040503050406030204" pitchFamily="18" charset="0"/>
                                      <a:ea typeface="Cambria Math" panose="02040503050406030204" pitchFamily="18" charset="0"/>
                                    </a:rPr>
                                    <m:t>𝑐</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𝐶</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𝑑</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𝐷</m:t>
                                      </m:r>
                                    </m:sub>
                                    <m:sup>
                                      <m:r>
                                        <a:rPr lang="en-GB" sz="2400" i="1">
                                          <a:solidFill>
                                            <a:srgbClr val="0070C0"/>
                                          </a:solidFill>
                                          <a:latin typeface="Cambria Math" panose="02040503050406030204" pitchFamily="18" charset="0"/>
                                          <a:ea typeface="Cambria Math" panose="02040503050406030204" pitchFamily="18" charset="0"/>
                                        </a:rPr>
                                        <m:t>°</m:t>
                                      </m:r>
                                    </m:sup>
                                  </m:sSubSup>
                                </m:e>
                              </m:d>
                              <m:r>
                                <a:rPr lang="en-GB" sz="2400" i="1" smtClean="0">
                                  <a:solidFill>
                                    <a:schemeClr val="tx1"/>
                                  </a:solidFill>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𝐶</m:t>
                                      </m:r>
                                    </m:sub>
                                    <m:sup>
                                      <m:r>
                                        <a:rPr lang="en-GB" sz="2400" i="1">
                                          <a:solidFill>
                                            <a:srgbClr val="FF0000"/>
                                          </a:solidFill>
                                          <a:latin typeface="Cambria Math" panose="02040503050406030204" pitchFamily="18" charset="0"/>
                                          <a:ea typeface="Cambria Math" panose="02040503050406030204" pitchFamily="18" charset="0"/>
                                        </a:rPr>
                                        <m:t>𝑐</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𝐷</m:t>
                                      </m:r>
                                    </m:sub>
                                    <m:sup>
                                      <m:r>
                                        <a:rPr lang="en-GB" sz="2400" b="0" i="1" smtClean="0">
                                          <a:solidFill>
                                            <a:srgbClr val="FF0000"/>
                                          </a:solidFill>
                                          <a:latin typeface="Cambria Math" panose="02040503050406030204" pitchFamily="18" charset="0"/>
                                          <a:ea typeface="Cambria Math" panose="02040503050406030204" pitchFamily="18" charset="0"/>
                                        </a:rPr>
                                        <m:t>𝑑</m:t>
                                      </m:r>
                                    </m:sup>
                                  </m:sSubSup>
                                </m:e>
                              </m:func>
                            </m:e>
                          </m:d>
                          <m:r>
                            <a:rPr lang="en-GB" sz="2400" i="1">
                              <a:latin typeface="Cambria Math" panose="02040503050406030204" pitchFamily="18" charset="0"/>
                              <a:ea typeface="Cambria Math" panose="02040503050406030204" pitchFamily="18" charset="0"/>
                            </a:rPr>
                            <m:t>−</m:t>
                          </m:r>
                          <m:d>
                            <m:dPr>
                              <m:ctrlPr>
                                <a:rPr lang="en-GB" sz="2400" i="1">
                                  <a:latin typeface="Cambria Math" panose="02040503050406030204" pitchFamily="18" charset="0"/>
                                  <a:ea typeface="Cambria Math" panose="02040503050406030204" pitchFamily="18" charset="0"/>
                                </a:rPr>
                              </m:ctrlPr>
                            </m:dPr>
                            <m:e>
                              <m:d>
                                <m:dPr>
                                  <m:ctrlPr>
                                    <a:rPr lang="en-GB" sz="2400" i="1">
                                      <a:latin typeface="Cambria Math" panose="02040503050406030204" pitchFamily="18" charset="0"/>
                                      <a:ea typeface="Cambria Math" panose="02040503050406030204" pitchFamily="18" charset="0"/>
                                    </a:rPr>
                                  </m:ctrlPr>
                                </m:dPr>
                                <m:e>
                                  <m:r>
                                    <a:rPr lang="en-GB" sz="2400" b="0" i="1" smtClean="0">
                                      <a:solidFill>
                                        <a:srgbClr val="0070C0"/>
                                      </a:solidFill>
                                      <a:latin typeface="Cambria Math" panose="02040503050406030204" pitchFamily="18" charset="0"/>
                                      <a:ea typeface="Cambria Math" panose="02040503050406030204" pitchFamily="18" charset="0"/>
                                    </a:rPr>
                                    <m:t>𝑎</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𝐴</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𝑏</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b="0" i="1" smtClean="0">
                                          <a:solidFill>
                                            <a:srgbClr val="0070C0"/>
                                          </a:solidFill>
                                          <a:latin typeface="Cambria Math" panose="02040503050406030204" pitchFamily="18" charset="0"/>
                                          <a:ea typeface="Cambria Math" panose="02040503050406030204" pitchFamily="18" charset="0"/>
                                        </a:rPr>
                                        <m:t>𝐵</m:t>
                                      </m:r>
                                    </m:sub>
                                    <m:sup>
                                      <m:r>
                                        <a:rPr lang="en-GB" sz="2400" i="1">
                                          <a:solidFill>
                                            <a:srgbClr val="0070C0"/>
                                          </a:solidFill>
                                          <a:latin typeface="Cambria Math" panose="02040503050406030204" pitchFamily="18" charset="0"/>
                                          <a:ea typeface="Cambria Math" panose="02040503050406030204" pitchFamily="18" charset="0"/>
                                        </a:rPr>
                                        <m:t>°</m:t>
                                      </m:r>
                                    </m:sup>
                                  </m:sSubSup>
                                </m:e>
                              </m:d>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𝐴</m:t>
                                      </m:r>
                                    </m:sub>
                                    <m:sup>
                                      <m:r>
                                        <a:rPr lang="en-GB" sz="2400" b="0" i="1" smtClean="0">
                                          <a:solidFill>
                                            <a:srgbClr val="FF0000"/>
                                          </a:solidFill>
                                          <a:latin typeface="Cambria Math" panose="02040503050406030204" pitchFamily="18" charset="0"/>
                                          <a:ea typeface="Cambria Math" panose="02040503050406030204" pitchFamily="18" charset="0"/>
                                        </a:rPr>
                                        <m:t>𝑎</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b="0" i="1" smtClean="0">
                                          <a:solidFill>
                                            <a:srgbClr val="FF0000"/>
                                          </a:solidFill>
                                          <a:latin typeface="Cambria Math" panose="02040503050406030204" pitchFamily="18" charset="0"/>
                                          <a:ea typeface="Cambria Math" panose="02040503050406030204" pitchFamily="18" charset="0"/>
                                        </a:rPr>
                                        <m:t>𝐵</m:t>
                                      </m:r>
                                    </m:sub>
                                    <m:sup>
                                      <m:r>
                                        <a:rPr lang="en-GB" sz="2400" b="0" i="1" smtClean="0">
                                          <a:solidFill>
                                            <a:srgbClr val="FF0000"/>
                                          </a:solidFill>
                                          <a:latin typeface="Cambria Math" panose="02040503050406030204" pitchFamily="18" charset="0"/>
                                          <a:ea typeface="Cambria Math" panose="02040503050406030204" pitchFamily="18" charset="0"/>
                                        </a:rPr>
                                        <m:t>𝑏</m:t>
                                      </m:r>
                                    </m:sup>
                                  </m:sSubSup>
                                </m:e>
                              </m:func>
                            </m:e>
                          </m:d>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d>
                        <m:dPr>
                          <m:begChr m:val="["/>
                          <m:endChr m:val="]"/>
                          <m:ctrlPr>
                            <a:rPr lang="en-GB" sz="2400" i="1">
                              <a:latin typeface="Cambria Math" panose="02040503050406030204" pitchFamily="18" charset="0"/>
                              <a:ea typeface="Cambria Math" panose="02040503050406030204" pitchFamily="18" charset="0"/>
                            </a:rPr>
                          </m:ctrlPr>
                        </m:dPr>
                        <m:e>
                          <m:d>
                            <m:dPr>
                              <m:ctrlPr>
                                <a:rPr lang="en-GB" sz="2400" i="1">
                                  <a:latin typeface="Cambria Math" panose="02040503050406030204" pitchFamily="18" charset="0"/>
                                  <a:ea typeface="Cambria Math" panose="02040503050406030204" pitchFamily="18" charset="0"/>
                                </a:rPr>
                              </m:ctrlPr>
                            </m:dPr>
                            <m:e>
                              <m:d>
                                <m:dPr>
                                  <m:ctrlPr>
                                    <a:rPr lang="en-GB" sz="2400" i="1">
                                      <a:latin typeface="Cambria Math" panose="02040503050406030204" pitchFamily="18" charset="0"/>
                                      <a:ea typeface="Cambria Math" panose="02040503050406030204" pitchFamily="18" charset="0"/>
                                    </a:rPr>
                                  </m:ctrlPr>
                                </m:dPr>
                                <m:e>
                                  <m:r>
                                    <a:rPr lang="en-GB" sz="2400" i="1">
                                      <a:solidFill>
                                        <a:srgbClr val="0070C0"/>
                                      </a:solidFill>
                                      <a:latin typeface="Cambria Math" panose="02040503050406030204" pitchFamily="18" charset="0"/>
                                      <a:ea typeface="Cambria Math" panose="02040503050406030204" pitchFamily="18" charset="0"/>
                                    </a:rPr>
                                    <m:t>𝑐</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𝐶</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𝑑</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𝐷</m:t>
                                      </m:r>
                                    </m:sub>
                                    <m:sup>
                                      <m:r>
                                        <a:rPr lang="en-GB" sz="2400" i="1">
                                          <a:solidFill>
                                            <a:srgbClr val="0070C0"/>
                                          </a:solidFill>
                                          <a:latin typeface="Cambria Math" panose="02040503050406030204" pitchFamily="18" charset="0"/>
                                          <a:ea typeface="Cambria Math" panose="02040503050406030204" pitchFamily="18" charset="0"/>
                                        </a:rPr>
                                        <m:t>°</m:t>
                                      </m:r>
                                    </m:sup>
                                  </m:sSubSup>
                                </m:e>
                              </m:d>
                              <m:r>
                                <a:rPr lang="en-GB" sz="2400" b="0" i="1" smtClean="0">
                                  <a:solidFill>
                                    <a:srgbClr val="0070C0"/>
                                  </a:solidFill>
                                  <a:latin typeface="Cambria Math" panose="02040503050406030204" pitchFamily="18" charset="0"/>
                                  <a:ea typeface="Cambria Math" panose="02040503050406030204" pitchFamily="18" charset="0"/>
                                </a:rPr>
                                <m:t>−</m:t>
                              </m:r>
                              <m:d>
                                <m:dPr>
                                  <m:ctrlPr>
                                    <a:rPr lang="en-GB" sz="2400" i="1">
                                      <a:latin typeface="Cambria Math" panose="02040503050406030204" pitchFamily="18" charset="0"/>
                                      <a:ea typeface="Cambria Math" panose="02040503050406030204" pitchFamily="18" charset="0"/>
                                    </a:rPr>
                                  </m:ctrlPr>
                                </m:dPr>
                                <m:e>
                                  <m:r>
                                    <a:rPr lang="en-GB" sz="2400" i="1">
                                      <a:solidFill>
                                        <a:srgbClr val="0070C0"/>
                                      </a:solidFill>
                                      <a:latin typeface="Cambria Math" panose="02040503050406030204" pitchFamily="18" charset="0"/>
                                      <a:ea typeface="Cambria Math" panose="02040503050406030204" pitchFamily="18" charset="0"/>
                                    </a:rPr>
                                    <m:t>𝑎</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𝐴</m:t>
                                      </m:r>
                                    </m:sub>
                                    <m:sup>
                                      <m:r>
                                        <a:rPr lang="en-GB" sz="2400" i="1">
                                          <a:solidFill>
                                            <a:srgbClr val="0070C0"/>
                                          </a:solidFill>
                                          <a:latin typeface="Cambria Math" panose="02040503050406030204" pitchFamily="18" charset="0"/>
                                          <a:ea typeface="Cambria Math" panose="02040503050406030204" pitchFamily="18" charset="0"/>
                                        </a:rPr>
                                        <m:t>°</m:t>
                                      </m:r>
                                    </m:sup>
                                  </m:sSubSup>
                                  <m:r>
                                    <a:rPr lang="en-GB" sz="2400" i="1">
                                      <a:latin typeface="Cambria Math" panose="02040503050406030204" pitchFamily="18" charset="0"/>
                                      <a:ea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𝑏</m:t>
                                  </m:r>
                                  <m:sSubSup>
                                    <m:sSubSupPr>
                                      <m:ctrlPr>
                                        <a:rPr lang="en-GB" sz="2400" i="1">
                                          <a:solidFill>
                                            <a:srgbClr val="0070C0"/>
                                          </a:solidFill>
                                          <a:latin typeface="Cambria Math" panose="02040503050406030204" pitchFamily="18" charset="0"/>
                                          <a:ea typeface="Cambria Math" panose="02040503050406030204" pitchFamily="18" charset="0"/>
                                        </a:rPr>
                                      </m:ctrlPr>
                                    </m:sSubSupPr>
                                    <m:e>
                                      <m:r>
                                        <a:rPr lang="en-GB" sz="2400" i="1">
                                          <a:solidFill>
                                            <a:srgbClr val="0070C0"/>
                                          </a:solidFill>
                                          <a:latin typeface="Cambria Math" panose="02040503050406030204" pitchFamily="18" charset="0"/>
                                          <a:ea typeface="Cambria Math" panose="02040503050406030204" pitchFamily="18" charset="0"/>
                                        </a:rPr>
                                        <m:t>𝐺</m:t>
                                      </m:r>
                                    </m:e>
                                    <m:sub>
                                      <m:r>
                                        <a:rPr lang="en-GB" sz="2400" i="1">
                                          <a:solidFill>
                                            <a:srgbClr val="0070C0"/>
                                          </a:solidFill>
                                          <a:latin typeface="Cambria Math" panose="02040503050406030204" pitchFamily="18" charset="0"/>
                                          <a:ea typeface="Cambria Math" panose="02040503050406030204" pitchFamily="18" charset="0"/>
                                        </a:rPr>
                                        <m:t>𝐵</m:t>
                                      </m:r>
                                    </m:sub>
                                    <m:sup>
                                      <m:r>
                                        <a:rPr lang="en-GB" sz="2400" i="1">
                                          <a:solidFill>
                                            <a:srgbClr val="0070C0"/>
                                          </a:solidFill>
                                          <a:latin typeface="Cambria Math" panose="02040503050406030204" pitchFamily="18" charset="0"/>
                                          <a:ea typeface="Cambria Math" panose="02040503050406030204" pitchFamily="18" charset="0"/>
                                        </a:rPr>
                                        <m:t>°</m:t>
                                      </m:r>
                                    </m:sup>
                                  </m:sSubSup>
                                </m:e>
                              </m:d>
                            </m:e>
                          </m:d>
                          <m:r>
                            <a:rPr lang="en-GB" sz="2400" b="0" i="1" smtClean="0">
                              <a:solidFill>
                                <a:srgbClr val="FF0000"/>
                              </a:solidFill>
                              <a:latin typeface="Cambria Math" panose="02040503050406030204" pitchFamily="18" charset="0"/>
                              <a:ea typeface="Cambria Math" panose="02040503050406030204" pitchFamily="18" charset="0"/>
                            </a:rPr>
                            <m:t>+</m:t>
                          </m:r>
                          <m:d>
                            <m:dPr>
                              <m:ctrlPr>
                                <a:rPr lang="en-GB" sz="2400" i="1">
                                  <a:latin typeface="Cambria Math" panose="02040503050406030204" pitchFamily="18" charset="0"/>
                                  <a:ea typeface="Cambria Math" panose="02040503050406030204" pitchFamily="18" charset="0"/>
                                </a:rPr>
                              </m:ctrlPr>
                            </m:dPr>
                            <m:e>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𝐶</m:t>
                                      </m:r>
                                    </m:sub>
                                    <m:sup>
                                      <m:r>
                                        <a:rPr lang="en-GB" sz="2400" i="1">
                                          <a:solidFill>
                                            <a:srgbClr val="FF0000"/>
                                          </a:solidFill>
                                          <a:latin typeface="Cambria Math" panose="02040503050406030204" pitchFamily="18" charset="0"/>
                                          <a:ea typeface="Cambria Math" panose="02040503050406030204" pitchFamily="18" charset="0"/>
                                        </a:rPr>
                                        <m:t>𝑐</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𝐷</m:t>
                                      </m:r>
                                    </m:sub>
                                    <m:sup>
                                      <m:r>
                                        <a:rPr lang="en-GB" sz="2400" i="1">
                                          <a:solidFill>
                                            <a:srgbClr val="FF0000"/>
                                          </a:solidFill>
                                          <a:latin typeface="Cambria Math" panose="02040503050406030204" pitchFamily="18" charset="0"/>
                                          <a:ea typeface="Cambria Math" panose="02040503050406030204" pitchFamily="18" charset="0"/>
                                        </a:rPr>
                                        <m:t>𝑑</m:t>
                                      </m:r>
                                    </m:sup>
                                  </m:sSubSup>
                                </m:e>
                              </m:func>
                              <m:r>
                                <a:rPr lang="en-GB" sz="2400" b="0" i="1" smtClean="0">
                                  <a:solidFill>
                                    <a:srgbClr val="FF0000"/>
                                  </a:solidFill>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latin typeface="Cambria Math" panose="02040503050406030204" pitchFamily="18" charset="0"/>
                                      <a:ea typeface="Cambria Math" panose="02040503050406030204" pitchFamily="18" charset="0"/>
                                    </a:rPr>
                                  </m:ctrlPr>
                                </m:funcPr>
                                <m:fName>
                                  <m:r>
                                    <m:rPr>
                                      <m:sty m:val="p"/>
                                    </m:rPr>
                                    <a:rPr lang="en-GB" sz="2400">
                                      <a:latin typeface="Cambria Math" panose="02040503050406030204" pitchFamily="18" charset="0"/>
                                      <a:ea typeface="Cambria Math" panose="02040503050406030204" pitchFamily="18" charset="0"/>
                                    </a:rPr>
                                    <m:t>ln</m:t>
                                  </m:r>
                                </m:fName>
                                <m:e>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𝐴</m:t>
                                      </m:r>
                                    </m:sub>
                                    <m:sup>
                                      <m:r>
                                        <a:rPr lang="en-GB" sz="2400" i="1">
                                          <a:solidFill>
                                            <a:srgbClr val="FF0000"/>
                                          </a:solidFill>
                                          <a:latin typeface="Cambria Math" panose="02040503050406030204" pitchFamily="18" charset="0"/>
                                          <a:ea typeface="Cambria Math" panose="02040503050406030204" pitchFamily="18" charset="0"/>
                                        </a:rPr>
                                        <m:t>𝑎</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𝐵</m:t>
                                      </m:r>
                                    </m:sub>
                                    <m:sup>
                                      <m:r>
                                        <a:rPr lang="en-GB" sz="2400" i="1">
                                          <a:solidFill>
                                            <a:srgbClr val="FF0000"/>
                                          </a:solidFill>
                                          <a:latin typeface="Cambria Math" panose="02040503050406030204" pitchFamily="18" charset="0"/>
                                          <a:ea typeface="Cambria Math" panose="02040503050406030204" pitchFamily="18" charset="0"/>
                                        </a:rPr>
                                        <m:t>𝑏</m:t>
                                      </m:r>
                                    </m:sup>
                                  </m:sSubSup>
                                </m:e>
                              </m:func>
                            </m:e>
                          </m:d>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smtClean="0">
                          <a:solidFill>
                            <a:schemeClr val="tx1"/>
                          </a:solidFill>
                          <a:latin typeface="Cambria Math" panose="02040503050406030204" pitchFamily="18" charset="0"/>
                          <a:ea typeface="Cambria Math" panose="02040503050406030204" pitchFamily="18" charset="0"/>
                        </a:rPr>
                        <m:t>∆</m:t>
                      </m:r>
                      <m:sSub>
                        <m:sSubPr>
                          <m:ctrlPr>
                            <a:rPr lang="en-GB" sz="2400" i="1">
                              <a:solidFill>
                                <a:schemeClr val="tx1"/>
                              </a:solidFill>
                              <a:latin typeface="Cambria Math" panose="02040503050406030204" pitchFamily="18" charset="0"/>
                              <a:ea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𝐺</m:t>
                          </m:r>
                        </m:e>
                        <m:sub>
                          <m:r>
                            <a:rPr lang="en-GB" sz="2400" b="0" i="1" smtClean="0">
                              <a:solidFill>
                                <a:schemeClr val="tx1"/>
                              </a:solidFill>
                              <a:latin typeface="Cambria Math" panose="02040503050406030204" pitchFamily="18" charset="0"/>
                              <a:ea typeface="Cambria Math" panose="02040503050406030204" pitchFamily="18" charset="0"/>
                            </a:rPr>
                            <m:t>𝑟𝑥𝑛</m:t>
                          </m:r>
                        </m:sub>
                      </m:sSub>
                      <m:r>
                        <a:rPr lang="en-GB" sz="2400" b="0" i="1" smtClean="0">
                          <a:solidFill>
                            <a:schemeClr val="tx1"/>
                          </a:solidFill>
                          <a:latin typeface="Cambria Math" panose="02040503050406030204" pitchFamily="18" charset="0"/>
                          <a:ea typeface="Cambria Math" panose="02040503050406030204" pitchFamily="18" charset="0"/>
                        </a:rPr>
                        <m:t>=</m:t>
                      </m:r>
                      <m:r>
                        <a:rPr lang="en-US" sz="2400" i="1" smtClean="0">
                          <a:solidFill>
                            <a:srgbClr val="0070C0"/>
                          </a:solidFill>
                          <a:latin typeface="Cambria Math" panose="02040503050406030204" pitchFamily="18" charset="0"/>
                          <a:ea typeface="Cambria Math" panose="02040503050406030204" pitchFamily="18" charset="0"/>
                        </a:rPr>
                        <m:t>∆</m:t>
                      </m:r>
                      <m:sSup>
                        <m:sSupPr>
                          <m:ctrlPr>
                            <a:rPr lang="en-US" sz="2400" i="1" smtClean="0">
                              <a:solidFill>
                                <a:srgbClr val="0070C0"/>
                              </a:solidFill>
                              <a:latin typeface="Cambria Math" panose="02040503050406030204" pitchFamily="18" charset="0"/>
                              <a:ea typeface="Cambria Math" panose="02040503050406030204" pitchFamily="18" charset="0"/>
                            </a:rPr>
                          </m:ctrlPr>
                        </m:sSupPr>
                        <m:e>
                          <m:r>
                            <a:rPr lang="en-GB" sz="2400" b="0" i="1" smtClean="0">
                              <a:solidFill>
                                <a:srgbClr val="0070C0"/>
                              </a:solidFill>
                              <a:latin typeface="Cambria Math" panose="02040503050406030204" pitchFamily="18" charset="0"/>
                              <a:ea typeface="Cambria Math" panose="02040503050406030204" pitchFamily="18" charset="0"/>
                            </a:rPr>
                            <m:t>𝐺</m:t>
                          </m:r>
                        </m:e>
                        <m:sup>
                          <m:r>
                            <a:rPr lang="en-US" sz="2400" i="1" smtClean="0">
                              <a:solidFill>
                                <a:srgbClr val="0070C0"/>
                              </a:solidFill>
                              <a:latin typeface="Cambria Math" panose="02040503050406030204" pitchFamily="18" charset="0"/>
                              <a:ea typeface="Cambria Math" panose="02040503050406030204" pitchFamily="18" charset="0"/>
                            </a:rPr>
                            <m:t>°</m:t>
                          </m:r>
                        </m:sup>
                      </m:sSup>
                      <m:r>
                        <a:rPr lang="en-GB" sz="2400" b="0" i="1" smtClean="0">
                          <a:solidFill>
                            <a:schemeClr val="tx1"/>
                          </a:solidFill>
                          <a:latin typeface="Cambria Math" panose="02040503050406030204" pitchFamily="18" charset="0"/>
                          <a:ea typeface="Cambria Math" panose="02040503050406030204" pitchFamily="18" charset="0"/>
                        </a:rPr>
                        <m:t>+</m:t>
                      </m:r>
                      <m:r>
                        <a:rPr lang="en-GB" sz="2400" i="1" smtClean="0">
                          <a:solidFill>
                            <a:schemeClr val="tx1"/>
                          </a:solidFill>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f>
                            <m:fPr>
                              <m:ctrlPr>
                                <a:rPr lang="en-GB" sz="2400" i="1">
                                  <a:solidFill>
                                    <a:srgbClr val="0070C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𝐶</m:t>
                                  </m:r>
                                </m:sub>
                                <m:sup>
                                  <m:r>
                                    <a:rPr lang="en-GB" sz="2400" i="1">
                                      <a:solidFill>
                                        <a:srgbClr val="FF0000"/>
                                      </a:solidFill>
                                      <a:latin typeface="Cambria Math" panose="02040503050406030204" pitchFamily="18" charset="0"/>
                                      <a:ea typeface="Cambria Math" panose="02040503050406030204" pitchFamily="18" charset="0"/>
                                    </a:rPr>
                                    <m:t>𝑐</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𝐷</m:t>
                                  </m:r>
                                </m:sub>
                                <m:sup>
                                  <m:r>
                                    <a:rPr lang="en-GB" sz="2400" i="1">
                                      <a:solidFill>
                                        <a:srgbClr val="FF0000"/>
                                      </a:solidFill>
                                      <a:latin typeface="Cambria Math" panose="02040503050406030204" pitchFamily="18" charset="0"/>
                                      <a:ea typeface="Cambria Math" panose="02040503050406030204" pitchFamily="18" charset="0"/>
                                    </a:rPr>
                                    <m:t>𝑑</m:t>
                                  </m:r>
                                </m:sup>
                              </m:sSubSup>
                            </m:num>
                            <m:den>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𝐴</m:t>
                                  </m:r>
                                </m:sub>
                                <m:sup>
                                  <m:r>
                                    <a:rPr lang="en-GB" sz="2400" i="1">
                                      <a:solidFill>
                                        <a:srgbClr val="FF0000"/>
                                      </a:solidFill>
                                      <a:latin typeface="Cambria Math" panose="02040503050406030204" pitchFamily="18" charset="0"/>
                                      <a:ea typeface="Cambria Math" panose="02040503050406030204" pitchFamily="18" charset="0"/>
                                    </a:rPr>
                                    <m:t>𝑎</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𝐵</m:t>
                                  </m:r>
                                </m:sub>
                                <m:sup>
                                  <m:r>
                                    <a:rPr lang="en-GB" sz="2400" i="1">
                                      <a:solidFill>
                                        <a:srgbClr val="FF0000"/>
                                      </a:solidFill>
                                      <a:latin typeface="Cambria Math" panose="02040503050406030204" pitchFamily="18" charset="0"/>
                                      <a:ea typeface="Cambria Math" panose="02040503050406030204" pitchFamily="18" charset="0"/>
                                    </a:rPr>
                                    <m:t>𝑏</m:t>
                                  </m:r>
                                </m:sup>
                              </m:sSubSup>
                            </m:den>
                          </m:f>
                        </m:e>
                      </m:func>
                    </m:oMath>
                  </m:oMathPara>
                </a14:m>
                <a:endParaRPr lang="en-GB" sz="2400" dirty="0"/>
              </a:p>
            </p:txBody>
          </p:sp>
        </mc:Choice>
        <mc:Fallback xmlns="">
          <p:sp>
            <p:nvSpPr>
              <p:cNvPr id="4" name="TextBox 3">
                <a:extLst>
                  <a:ext uri="{FF2B5EF4-FFF2-40B4-BE49-F238E27FC236}">
                    <a16:creationId xmlns:a16="http://schemas.microsoft.com/office/drawing/2014/main" id="{EB51FC5A-E647-4579-93BD-3648B12540F0}"/>
                  </a:ext>
                </a:extLst>
              </p:cNvPr>
              <p:cNvSpPr txBox="1">
                <a:spLocks noRot="1" noChangeAspect="1" noMove="1" noResize="1" noEditPoints="1" noAdjustHandles="1" noChangeArrowheads="1" noChangeShapeType="1" noTextEdit="1"/>
              </p:cNvSpPr>
              <p:nvPr/>
            </p:nvSpPr>
            <p:spPr>
              <a:xfrm>
                <a:off x="241041" y="363128"/>
                <a:ext cx="11709917" cy="6131743"/>
              </a:xfrm>
              <a:prstGeom prst="rect">
                <a:avLst/>
              </a:prstGeom>
              <a:blipFill>
                <a:blip r:embed="rId2"/>
                <a:stretch>
                  <a:fillRect l="-833" t="-796"/>
                </a:stretch>
              </a:blipFill>
            </p:spPr>
            <p:txBody>
              <a:bodyPr/>
              <a:lstStyle/>
              <a:p>
                <a:r>
                  <a:rPr lang="en-GB">
                    <a:noFill/>
                  </a:rPr>
                  <a:t> </a:t>
                </a:r>
              </a:p>
            </p:txBody>
          </p:sp>
        </mc:Fallback>
      </mc:AlternateContent>
      <p:pic>
        <p:nvPicPr>
          <p:cNvPr id="5" name="Picture 18" descr="equilibrium">
            <a:extLst>
              <a:ext uri="{FF2B5EF4-FFF2-40B4-BE49-F238E27FC236}">
                <a16:creationId xmlns:a16="http://schemas.microsoft.com/office/drawing/2014/main" id="{2945A8B7-7D78-49BE-9C88-7535AD43A2C8}"/>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473699" y="906194"/>
            <a:ext cx="1244600" cy="190500"/>
          </a:xfrm>
          <a:prstGeom prst="rect">
            <a:avLst/>
          </a:prstGeom>
          <a:noFill/>
        </p:spPr>
      </p:pic>
    </p:spTree>
    <p:extLst>
      <p:ext uri="{BB962C8B-B14F-4D97-AF65-F5344CB8AC3E}">
        <p14:creationId xmlns:p14="http://schemas.microsoft.com/office/powerpoint/2010/main" val="3396783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60EEC3C-3DDB-40F6-A2CB-C5FDB4682823}"/>
                  </a:ext>
                </a:extLst>
              </p:cNvPr>
              <p:cNvSpPr/>
              <p:nvPr/>
            </p:nvSpPr>
            <p:spPr>
              <a:xfrm>
                <a:off x="614265" y="419348"/>
                <a:ext cx="10963469" cy="5467843"/>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f>
                            <m:fPr>
                              <m:ctrlPr>
                                <a:rPr lang="en-GB" sz="2400" i="1">
                                  <a:solidFill>
                                    <a:srgbClr val="0070C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𝐶</m:t>
                                  </m:r>
                                </m:sub>
                                <m:sup>
                                  <m:r>
                                    <a:rPr lang="en-GB" sz="2400" i="1">
                                      <a:solidFill>
                                        <a:srgbClr val="FF0000"/>
                                      </a:solidFill>
                                      <a:latin typeface="Cambria Math" panose="02040503050406030204" pitchFamily="18" charset="0"/>
                                      <a:ea typeface="Cambria Math" panose="02040503050406030204" pitchFamily="18" charset="0"/>
                                    </a:rPr>
                                    <m:t>𝑐</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𝐷</m:t>
                                  </m:r>
                                </m:sub>
                                <m:sup>
                                  <m:r>
                                    <a:rPr lang="en-GB" sz="2400" i="1">
                                      <a:solidFill>
                                        <a:srgbClr val="FF0000"/>
                                      </a:solidFill>
                                      <a:latin typeface="Cambria Math" panose="02040503050406030204" pitchFamily="18" charset="0"/>
                                      <a:ea typeface="Cambria Math" panose="02040503050406030204" pitchFamily="18" charset="0"/>
                                    </a:rPr>
                                    <m:t>𝑑</m:t>
                                  </m:r>
                                </m:sup>
                              </m:sSubSup>
                            </m:num>
                            <m:den>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𝐴</m:t>
                                  </m:r>
                                </m:sub>
                                <m:sup>
                                  <m:r>
                                    <a:rPr lang="en-GB" sz="2400" i="1">
                                      <a:solidFill>
                                        <a:srgbClr val="FF0000"/>
                                      </a:solidFill>
                                      <a:latin typeface="Cambria Math" panose="02040503050406030204" pitchFamily="18" charset="0"/>
                                      <a:ea typeface="Cambria Math" panose="02040503050406030204" pitchFamily="18" charset="0"/>
                                    </a:rPr>
                                    <m:t>𝑎</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𝐵</m:t>
                                  </m:r>
                                </m:sub>
                                <m:sup>
                                  <m:r>
                                    <a:rPr lang="en-GB" sz="2400" i="1">
                                      <a:solidFill>
                                        <a:srgbClr val="FF0000"/>
                                      </a:solidFill>
                                      <a:latin typeface="Cambria Math" panose="02040503050406030204" pitchFamily="18" charset="0"/>
                                      <a:ea typeface="Cambria Math" panose="02040503050406030204" pitchFamily="18" charset="0"/>
                                    </a:rPr>
                                    <m:t>𝑏</m:t>
                                  </m:r>
                                </m:sup>
                              </m:sSubSup>
                            </m:den>
                          </m:f>
                        </m:e>
                      </m:func>
                    </m:oMath>
                  </m:oMathPara>
                </a14:m>
                <a:endParaRPr lang="en-GB" sz="2400" dirty="0"/>
              </a:p>
              <a:p>
                <a:pPr>
                  <a:lnSpc>
                    <a:spcPct val="150000"/>
                  </a:lnSpc>
                </a:pPr>
                <a:r>
                  <a:rPr lang="en-GB" sz="2400" dirty="0"/>
                  <a:t>The reaction Quotient:</a:t>
                </a:r>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𝑃</m:t>
                          </m:r>
                        </m:sub>
                      </m:sSub>
                      <m:r>
                        <a:rPr lang="en-GB" sz="2400" b="0" i="1" smtClean="0">
                          <a:latin typeface="Cambria Math" panose="02040503050406030204" pitchFamily="18" charset="0"/>
                        </a:rPr>
                        <m:t>=</m:t>
                      </m:r>
                      <m:f>
                        <m:fPr>
                          <m:ctrlPr>
                            <a:rPr lang="en-GB" sz="2400" i="1">
                              <a:solidFill>
                                <a:srgbClr val="0070C0"/>
                              </a:solidFill>
                              <a:latin typeface="Cambria Math" panose="02040503050406030204" pitchFamily="18" charset="0"/>
                              <a:ea typeface="Cambria Math" panose="02040503050406030204" pitchFamily="18" charset="0"/>
                            </a:rPr>
                          </m:ctrlPr>
                        </m:fPr>
                        <m:num>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𝐶</m:t>
                              </m:r>
                            </m:sub>
                            <m:sup>
                              <m:r>
                                <a:rPr lang="en-GB" sz="2400" i="1">
                                  <a:solidFill>
                                    <a:srgbClr val="FF0000"/>
                                  </a:solidFill>
                                  <a:latin typeface="Cambria Math" panose="02040503050406030204" pitchFamily="18" charset="0"/>
                                  <a:ea typeface="Cambria Math" panose="02040503050406030204" pitchFamily="18" charset="0"/>
                                </a:rPr>
                                <m:t>𝑐</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𝐷</m:t>
                              </m:r>
                            </m:sub>
                            <m:sup>
                              <m:r>
                                <a:rPr lang="en-GB" sz="2400" i="1">
                                  <a:solidFill>
                                    <a:srgbClr val="FF0000"/>
                                  </a:solidFill>
                                  <a:latin typeface="Cambria Math" panose="02040503050406030204" pitchFamily="18" charset="0"/>
                                  <a:ea typeface="Cambria Math" panose="02040503050406030204" pitchFamily="18" charset="0"/>
                                </a:rPr>
                                <m:t>𝑑</m:t>
                              </m:r>
                            </m:sup>
                          </m:sSubSup>
                        </m:num>
                        <m:den>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𝐴</m:t>
                              </m:r>
                            </m:sub>
                            <m:sup>
                              <m:r>
                                <a:rPr lang="en-GB" sz="2400" i="1">
                                  <a:solidFill>
                                    <a:srgbClr val="FF0000"/>
                                  </a:solidFill>
                                  <a:latin typeface="Cambria Math" panose="02040503050406030204" pitchFamily="18" charset="0"/>
                                  <a:ea typeface="Cambria Math" panose="02040503050406030204" pitchFamily="18" charset="0"/>
                                </a:rPr>
                                <m:t>𝑎</m:t>
                              </m:r>
                            </m:sup>
                          </m:sSubSup>
                          <m:sSubSup>
                            <m:sSubSupPr>
                              <m:ctrlPr>
                                <a:rPr lang="en-GB" sz="2400" i="1">
                                  <a:solidFill>
                                    <a:srgbClr val="FF0000"/>
                                  </a:solidFill>
                                  <a:latin typeface="Cambria Math" panose="02040503050406030204" pitchFamily="18" charset="0"/>
                                  <a:ea typeface="Cambria Math" panose="02040503050406030204" pitchFamily="18" charset="0"/>
                                </a:rPr>
                              </m:ctrlPr>
                            </m:sSubSupPr>
                            <m:e>
                              <m:r>
                                <a:rPr lang="en-GB" sz="2400" i="1">
                                  <a:solidFill>
                                    <a:srgbClr val="FF0000"/>
                                  </a:solidFill>
                                  <a:latin typeface="Cambria Math" panose="02040503050406030204" pitchFamily="18" charset="0"/>
                                  <a:ea typeface="Cambria Math" panose="02040503050406030204" pitchFamily="18" charset="0"/>
                                </a:rPr>
                                <m:t>𝑃</m:t>
                              </m:r>
                            </m:e>
                            <m:sub>
                              <m:r>
                                <a:rPr lang="en-GB" sz="2400" i="1">
                                  <a:solidFill>
                                    <a:srgbClr val="FF0000"/>
                                  </a:solidFill>
                                  <a:latin typeface="Cambria Math" panose="02040503050406030204" pitchFamily="18" charset="0"/>
                                  <a:ea typeface="Cambria Math" panose="02040503050406030204" pitchFamily="18" charset="0"/>
                                </a:rPr>
                                <m:t>𝐵</m:t>
                              </m:r>
                            </m:sub>
                            <m:sup>
                              <m:r>
                                <a:rPr lang="en-GB" sz="2400" i="1">
                                  <a:solidFill>
                                    <a:srgbClr val="FF0000"/>
                                  </a:solidFill>
                                  <a:latin typeface="Cambria Math" panose="02040503050406030204" pitchFamily="18" charset="0"/>
                                  <a:ea typeface="Cambria Math" panose="02040503050406030204" pitchFamily="18" charset="0"/>
                                </a:rPr>
                                <m:t>𝑏</m:t>
                              </m:r>
                            </m:sup>
                          </m:sSubSup>
                        </m:den>
                      </m:f>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sSub>
                            <m:sSubPr>
                              <m:ctrlPr>
                                <a:rPr lang="en-GB" sz="2400" i="1" smtClean="0">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𝑄</m:t>
                              </m:r>
                            </m:e>
                            <m:sub>
                              <m:r>
                                <a:rPr lang="en-GB" sz="2400" b="0" i="1" smtClean="0">
                                  <a:solidFill>
                                    <a:srgbClr val="FF0000"/>
                                  </a:solidFill>
                                  <a:latin typeface="Cambria Math" panose="02040503050406030204" pitchFamily="18" charset="0"/>
                                  <a:ea typeface="Cambria Math" panose="02040503050406030204" pitchFamily="18" charset="0"/>
                                </a:rPr>
                                <m:t>𝑃</m:t>
                              </m:r>
                            </m:sub>
                          </m:sSub>
                        </m:e>
                      </m:func>
                    </m:oMath>
                  </m:oMathPara>
                </a14:m>
                <a:endParaRPr lang="en-GB" sz="2400" dirty="0"/>
              </a:p>
              <a:p>
                <a:pPr>
                  <a:lnSpc>
                    <a:spcPct val="150000"/>
                  </a:lnSpc>
                </a:pPr>
                <a:r>
                  <a:rPr lang="en-GB" sz="2400" dirty="0"/>
                  <a:t>At equilibrium </a:t>
                </a:r>
                <a:r>
                  <a:rPr lang="en-GB" sz="2400" dirty="0">
                    <a:solidFill>
                      <a:srgbClr val="0070C0"/>
                    </a:solidFill>
                  </a:rPr>
                  <a:t>∆G = 0  </a:t>
                </a:r>
                <a:r>
                  <a:rPr lang="en-GB" sz="2400" dirty="0"/>
                  <a:t>and </a:t>
                </a:r>
                <a:r>
                  <a:rPr lang="en-GB" sz="2400" dirty="0">
                    <a:solidFill>
                      <a:srgbClr val="0070C0"/>
                    </a:solidFill>
                  </a:rPr>
                  <a:t>Q</a:t>
                </a:r>
                <a:r>
                  <a:rPr lang="en-GB" sz="2400" baseline="-25000" dirty="0">
                    <a:solidFill>
                      <a:srgbClr val="0070C0"/>
                    </a:solidFill>
                  </a:rPr>
                  <a:t>P</a:t>
                </a:r>
                <a:r>
                  <a:rPr lang="en-GB" sz="2400" dirty="0">
                    <a:solidFill>
                      <a:srgbClr val="0070C0"/>
                    </a:solidFill>
                  </a:rPr>
                  <a:t> = K</a:t>
                </a:r>
                <a:r>
                  <a:rPr lang="en-GB" sz="2400" baseline="-25000" dirty="0">
                    <a:solidFill>
                      <a:srgbClr val="0070C0"/>
                    </a:solidFill>
                  </a:rPr>
                  <a:t>P</a:t>
                </a:r>
              </a:p>
              <a:p>
                <a:pPr>
                  <a:lnSpc>
                    <a:spcPct val="150000"/>
                  </a:lnSpc>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ea typeface="Cambria Math" panose="02040503050406030204" pitchFamily="18" charset="0"/>
                        </a:rPr>
                        <m:t>0</m:t>
                      </m:r>
                      <m:r>
                        <a:rPr lang="en-GB" sz="2400" i="1">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b="0" i="1" smtClean="0">
                                  <a:solidFill>
                                    <a:srgbClr val="FF0000"/>
                                  </a:solidFill>
                                  <a:latin typeface="Cambria Math" panose="02040503050406030204" pitchFamily="18" charset="0"/>
                                  <a:ea typeface="Cambria Math" panose="02040503050406030204" pitchFamily="18" charset="0"/>
                                </a:rPr>
                                <m:t>𝐾</m:t>
                              </m:r>
                            </m:e>
                            <m:sub>
                              <m:r>
                                <a:rPr lang="en-GB" sz="2400" i="1">
                                  <a:solidFill>
                                    <a:srgbClr val="FF0000"/>
                                  </a:solidFill>
                                  <a:latin typeface="Cambria Math" panose="02040503050406030204" pitchFamily="18" charset="0"/>
                                  <a:ea typeface="Cambria Math" panose="02040503050406030204" pitchFamily="18" charset="0"/>
                                </a:rPr>
                                <m:t>𝑃</m:t>
                              </m:r>
                            </m:sub>
                          </m:sSub>
                        </m:e>
                      </m:func>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b="0" i="1" smtClean="0">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𝐾</m:t>
                              </m:r>
                            </m:e>
                            <m:sub>
                              <m:r>
                                <a:rPr lang="en-GB" sz="2400" i="1">
                                  <a:solidFill>
                                    <a:srgbClr val="FF0000"/>
                                  </a:solidFill>
                                  <a:latin typeface="Cambria Math" panose="02040503050406030204" pitchFamily="18" charset="0"/>
                                  <a:ea typeface="Cambria Math" panose="02040503050406030204" pitchFamily="18" charset="0"/>
                                </a:rPr>
                                <m:t>𝑃</m:t>
                              </m:r>
                            </m:sub>
                          </m:sSub>
                        </m:e>
                      </m:func>
                    </m:oMath>
                  </m:oMathPara>
                </a14:m>
                <a:endParaRPr lang="en-GB" sz="2400" dirty="0"/>
              </a:p>
            </p:txBody>
          </p:sp>
        </mc:Choice>
        <mc:Fallback xmlns="">
          <p:sp>
            <p:nvSpPr>
              <p:cNvPr id="2" name="Rectangle 1">
                <a:extLst>
                  <a:ext uri="{FF2B5EF4-FFF2-40B4-BE49-F238E27FC236}">
                    <a16:creationId xmlns:a16="http://schemas.microsoft.com/office/drawing/2014/main" id="{360EEC3C-3DDB-40F6-A2CB-C5FDB4682823}"/>
                  </a:ext>
                </a:extLst>
              </p:cNvPr>
              <p:cNvSpPr>
                <a:spLocks noRot="1" noChangeAspect="1" noMove="1" noResize="1" noEditPoints="1" noAdjustHandles="1" noChangeArrowheads="1" noChangeShapeType="1" noTextEdit="1"/>
              </p:cNvSpPr>
              <p:nvPr/>
            </p:nvSpPr>
            <p:spPr>
              <a:xfrm>
                <a:off x="614265" y="419348"/>
                <a:ext cx="10963469" cy="5467843"/>
              </a:xfrm>
              <a:prstGeom prst="rect">
                <a:avLst/>
              </a:prstGeom>
              <a:blipFill>
                <a:blip r:embed="rId2"/>
                <a:stretch>
                  <a:fillRect l="-890"/>
                </a:stretch>
              </a:blipFill>
            </p:spPr>
            <p:txBody>
              <a:bodyPr/>
              <a:lstStyle/>
              <a:p>
                <a:r>
                  <a:rPr lang="en-GB">
                    <a:noFill/>
                  </a:rPr>
                  <a:t> </a:t>
                </a:r>
              </a:p>
            </p:txBody>
          </p:sp>
        </mc:Fallback>
      </mc:AlternateContent>
    </p:spTree>
    <p:extLst>
      <p:ext uri="{BB962C8B-B14F-4D97-AF65-F5344CB8AC3E}">
        <p14:creationId xmlns:p14="http://schemas.microsoft.com/office/powerpoint/2010/main" val="8735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0723" y="0"/>
            <a:ext cx="6370553" cy="6858000"/>
          </a:xfrm>
          <a:prstGeom prst="rect">
            <a:avLst/>
          </a:prstGeom>
        </p:spPr>
      </p:pic>
    </p:spTree>
    <p:extLst>
      <p:ext uri="{BB962C8B-B14F-4D97-AF65-F5344CB8AC3E}">
        <p14:creationId xmlns:p14="http://schemas.microsoft.com/office/powerpoint/2010/main" val="2883695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AF77131-E916-4661-86B0-11B04D784C7D}"/>
                  </a:ext>
                </a:extLst>
              </p:cNvPr>
              <p:cNvSpPr/>
              <p:nvPr/>
            </p:nvSpPr>
            <p:spPr>
              <a:xfrm>
                <a:off x="996820" y="617236"/>
                <a:ext cx="10198359" cy="5623527"/>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i="1">
                          <a:latin typeface="Cambria Math" panose="02040503050406030204" pitchFamily="18" charset="0"/>
                          <a:ea typeface="Cambria Math" panose="02040503050406030204" pitchFamily="18" charset="0"/>
                        </a:rPr>
                        <m:t>=</m:t>
                      </m:r>
                      <m:r>
                        <a:rPr lang="en-GB" sz="2400" i="1" smtClean="0">
                          <a:solidFill>
                            <a:srgbClr val="00B050"/>
                          </a:solidFill>
                          <a:latin typeface="Cambria Math" panose="02040503050406030204" pitchFamily="18" charset="0"/>
                          <a:ea typeface="Cambria Math" panose="02040503050406030204" pitchFamily="18" charset="0"/>
                        </a:rPr>
                        <m:t>−</m:t>
                      </m:r>
                      <m:r>
                        <a:rPr lang="en-GB" sz="2400" i="1">
                          <a:solidFill>
                            <a:srgbClr val="00B050"/>
                          </a:solidFill>
                          <a:latin typeface="Cambria Math" panose="02040503050406030204" pitchFamily="18" charset="0"/>
                          <a:ea typeface="Cambria Math" panose="02040503050406030204" pitchFamily="18" charset="0"/>
                        </a:rPr>
                        <m:t>𝑅𝑇</m:t>
                      </m:r>
                      <m:func>
                        <m:funcPr>
                          <m:ctrlPr>
                            <a:rPr lang="en-GB" sz="2400" i="1">
                              <a:solidFill>
                                <a:srgbClr val="00B050"/>
                              </a:solidFill>
                              <a:latin typeface="Cambria Math" panose="02040503050406030204" pitchFamily="18" charset="0"/>
                              <a:ea typeface="Cambria Math" panose="02040503050406030204" pitchFamily="18" charset="0"/>
                            </a:rPr>
                          </m:ctrlPr>
                        </m:funcPr>
                        <m:fName>
                          <m:r>
                            <m:rPr>
                              <m:sty m:val="p"/>
                            </m:rPr>
                            <a:rPr lang="en-GB" sz="2400">
                              <a:solidFill>
                                <a:srgbClr val="00B050"/>
                              </a:solidFill>
                              <a:latin typeface="Cambria Math" panose="02040503050406030204" pitchFamily="18" charset="0"/>
                              <a:ea typeface="Cambria Math" panose="02040503050406030204" pitchFamily="18" charset="0"/>
                            </a:rPr>
                            <m:t>ln</m:t>
                          </m:r>
                        </m:fName>
                        <m:e>
                          <m:sSub>
                            <m:sSubPr>
                              <m:ctrlPr>
                                <a:rPr lang="en-GB" sz="2400" i="1">
                                  <a:solidFill>
                                    <a:srgbClr val="00B050"/>
                                  </a:solidFill>
                                  <a:latin typeface="Cambria Math" panose="02040503050406030204" pitchFamily="18" charset="0"/>
                                  <a:ea typeface="Cambria Math" panose="02040503050406030204" pitchFamily="18" charset="0"/>
                                </a:rPr>
                              </m:ctrlPr>
                            </m:sSubPr>
                            <m:e>
                              <m:r>
                                <a:rPr lang="en-GB" sz="2400" i="1">
                                  <a:solidFill>
                                    <a:srgbClr val="00B050"/>
                                  </a:solidFill>
                                  <a:latin typeface="Cambria Math" panose="02040503050406030204" pitchFamily="18" charset="0"/>
                                  <a:ea typeface="Cambria Math" panose="02040503050406030204" pitchFamily="18" charset="0"/>
                                </a:rPr>
                                <m:t>𝐾</m:t>
                              </m:r>
                            </m:e>
                            <m:sub>
                              <m:r>
                                <a:rPr lang="en-GB" sz="2400" i="1">
                                  <a:solidFill>
                                    <a:srgbClr val="00B050"/>
                                  </a:solidFill>
                                  <a:latin typeface="Cambria Math" panose="02040503050406030204" pitchFamily="18" charset="0"/>
                                  <a:ea typeface="Cambria Math" panose="02040503050406030204" pitchFamily="18" charset="0"/>
                                </a:rPr>
                                <m:t>𝑃</m:t>
                              </m:r>
                            </m:sub>
                          </m:sSub>
                        </m:e>
                      </m:func>
                    </m:oMath>
                  </m:oMathPara>
                </a14:m>
                <a:endParaRPr lang="en-GB" sz="2400" dirty="0"/>
              </a:p>
              <a:p>
                <a:pPr>
                  <a:lnSpc>
                    <a:spcPct val="150000"/>
                  </a:lnSpc>
                </a:pPr>
                <a:r>
                  <a:rPr lang="en-GB" sz="2400" dirty="0">
                    <a:ea typeface="Cambria Math" panose="02040503050406030204" pitchFamily="18" charset="0"/>
                  </a:rPr>
                  <a:t> substiue in this equation:           </a:t>
                </a:r>
                <a14:m>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𝑄</m:t>
                            </m:r>
                          </m:e>
                          <m:sub>
                            <m:r>
                              <a:rPr lang="en-GB" sz="2400" i="1">
                                <a:solidFill>
                                  <a:srgbClr val="FF0000"/>
                                </a:solidFill>
                                <a:latin typeface="Cambria Math" panose="02040503050406030204" pitchFamily="18" charset="0"/>
                                <a:ea typeface="Cambria Math" panose="02040503050406030204" pitchFamily="18" charset="0"/>
                              </a:rPr>
                              <m:t>𝑃</m:t>
                            </m:r>
                          </m:sub>
                        </m:sSub>
                      </m:e>
                    </m:func>
                  </m:oMath>
                </a14:m>
                <a:endParaRPr lang="en-GB" sz="2400" dirty="0">
                  <a:solidFill>
                    <a:srgbClr val="0070C0"/>
                  </a:solidFill>
                </a:endParaRPr>
              </a:p>
              <a:p>
                <a:pPr>
                  <a:lnSpc>
                    <a:spcPct val="150000"/>
                  </a:lnSpc>
                </a:pPr>
                <a:endParaRPr lang="en-GB" sz="2400" dirty="0">
                  <a:solidFill>
                    <a:srgbClr val="0070C0"/>
                  </a:solidFill>
                </a:endParaRPr>
              </a:p>
              <a:p>
                <a:pPr>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r>
                        <a:rPr lang="en-GB" sz="2400" i="1" smtClean="0">
                          <a:solidFill>
                            <a:srgbClr val="00B050"/>
                          </a:solidFill>
                          <a:latin typeface="Cambria Math" panose="02040503050406030204" pitchFamily="18" charset="0"/>
                          <a:ea typeface="Cambria Math" panose="02040503050406030204" pitchFamily="18" charset="0"/>
                        </a:rPr>
                        <m:t>−</m:t>
                      </m:r>
                      <m:r>
                        <a:rPr lang="en-GB" sz="2400" i="1">
                          <a:solidFill>
                            <a:srgbClr val="00B050"/>
                          </a:solidFill>
                          <a:latin typeface="Cambria Math" panose="02040503050406030204" pitchFamily="18" charset="0"/>
                          <a:ea typeface="Cambria Math" panose="02040503050406030204" pitchFamily="18" charset="0"/>
                        </a:rPr>
                        <m:t>𝑅𝑇</m:t>
                      </m:r>
                      <m:func>
                        <m:funcPr>
                          <m:ctrlPr>
                            <a:rPr lang="en-GB" sz="2400" i="1">
                              <a:solidFill>
                                <a:srgbClr val="00B050"/>
                              </a:solidFill>
                              <a:latin typeface="Cambria Math" panose="02040503050406030204" pitchFamily="18" charset="0"/>
                              <a:ea typeface="Cambria Math" panose="02040503050406030204" pitchFamily="18" charset="0"/>
                            </a:rPr>
                          </m:ctrlPr>
                        </m:funcPr>
                        <m:fName>
                          <m:r>
                            <m:rPr>
                              <m:sty m:val="p"/>
                            </m:rPr>
                            <a:rPr lang="en-GB" sz="2400">
                              <a:solidFill>
                                <a:srgbClr val="00B050"/>
                              </a:solidFill>
                              <a:latin typeface="Cambria Math" panose="02040503050406030204" pitchFamily="18" charset="0"/>
                              <a:ea typeface="Cambria Math" panose="02040503050406030204" pitchFamily="18" charset="0"/>
                            </a:rPr>
                            <m:t>ln</m:t>
                          </m:r>
                        </m:fName>
                        <m:e>
                          <m:sSub>
                            <m:sSubPr>
                              <m:ctrlPr>
                                <a:rPr lang="en-GB" sz="2400" i="1">
                                  <a:solidFill>
                                    <a:srgbClr val="00B050"/>
                                  </a:solidFill>
                                  <a:latin typeface="Cambria Math" panose="02040503050406030204" pitchFamily="18" charset="0"/>
                                  <a:ea typeface="Cambria Math" panose="02040503050406030204" pitchFamily="18" charset="0"/>
                                </a:rPr>
                              </m:ctrlPr>
                            </m:sSubPr>
                            <m:e>
                              <m:r>
                                <a:rPr lang="en-GB" sz="2400" i="1">
                                  <a:solidFill>
                                    <a:srgbClr val="00B050"/>
                                  </a:solidFill>
                                  <a:latin typeface="Cambria Math" panose="02040503050406030204" pitchFamily="18" charset="0"/>
                                  <a:ea typeface="Cambria Math" panose="02040503050406030204" pitchFamily="18" charset="0"/>
                                </a:rPr>
                                <m:t>𝐾</m:t>
                              </m:r>
                            </m:e>
                            <m:sub>
                              <m:r>
                                <a:rPr lang="en-GB" sz="2400" i="1">
                                  <a:solidFill>
                                    <a:srgbClr val="00B050"/>
                                  </a:solidFill>
                                  <a:latin typeface="Cambria Math" panose="02040503050406030204" pitchFamily="18" charset="0"/>
                                  <a:ea typeface="Cambria Math" panose="02040503050406030204" pitchFamily="18" charset="0"/>
                                </a:rPr>
                                <m:t>𝑃</m:t>
                              </m:r>
                            </m:sub>
                          </m:sSub>
                        </m:e>
                      </m:func>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𝑄</m:t>
                              </m:r>
                            </m:e>
                            <m:sub>
                              <m:r>
                                <a:rPr lang="en-GB" sz="2400" i="1">
                                  <a:solidFill>
                                    <a:srgbClr val="FF0000"/>
                                  </a:solidFill>
                                  <a:latin typeface="Cambria Math" panose="02040503050406030204" pitchFamily="18" charset="0"/>
                                  <a:ea typeface="Cambria Math" panose="02040503050406030204" pitchFamily="18" charset="0"/>
                                </a:rPr>
                                <m:t>𝑃</m:t>
                              </m:r>
                            </m:sub>
                          </m:sSub>
                        </m:e>
                      </m:func>
                    </m:oMath>
                  </m:oMathPara>
                </a14:m>
                <a:endParaRPr lang="en-GB" sz="2400" dirty="0">
                  <a:solidFill>
                    <a:srgbClr val="0070C0"/>
                  </a:solidFill>
                </a:endParaRPr>
              </a:p>
              <a:p>
                <a:pPr>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𝐺</m:t>
                          </m:r>
                        </m:e>
                        <m:sub>
                          <m:r>
                            <a:rPr lang="en-GB" sz="2400" i="1">
                              <a:latin typeface="Cambria Math" panose="02040503050406030204" pitchFamily="18" charset="0"/>
                              <a:ea typeface="Cambria Math" panose="02040503050406030204" pitchFamily="18" charset="0"/>
                            </a:rPr>
                            <m:t>𝑟𝑥𝑛</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𝑅𝑇</m:t>
                      </m:r>
                      <m:func>
                        <m:funcPr>
                          <m:ctrlPr>
                            <a:rPr lang="en-GB" sz="2400" i="1">
                              <a:solidFill>
                                <a:srgbClr val="0070C0"/>
                              </a:solidFill>
                              <a:latin typeface="Cambria Math" panose="02040503050406030204" pitchFamily="18" charset="0"/>
                              <a:ea typeface="Cambria Math" panose="02040503050406030204" pitchFamily="18" charset="0"/>
                            </a:rPr>
                          </m:ctrlPr>
                        </m:funcPr>
                        <m:fName>
                          <m:r>
                            <m:rPr>
                              <m:sty m:val="p"/>
                            </m:rPr>
                            <a:rPr lang="en-GB" sz="2400">
                              <a:solidFill>
                                <a:srgbClr val="0070C0"/>
                              </a:solidFill>
                              <a:latin typeface="Cambria Math" panose="02040503050406030204" pitchFamily="18" charset="0"/>
                              <a:ea typeface="Cambria Math" panose="02040503050406030204" pitchFamily="18" charset="0"/>
                            </a:rPr>
                            <m:t>ln</m:t>
                          </m:r>
                        </m:fName>
                        <m:e>
                          <m:f>
                            <m:fPr>
                              <m:ctrlPr>
                                <a:rPr lang="en-GB" sz="2400" i="1">
                                  <a:solidFill>
                                    <a:srgbClr val="0070C0"/>
                                  </a:solidFill>
                                  <a:latin typeface="Cambria Math" panose="02040503050406030204" pitchFamily="18" charset="0"/>
                                  <a:ea typeface="Cambria Math" panose="02040503050406030204" pitchFamily="18" charset="0"/>
                                </a:rPr>
                              </m:ctrlPr>
                            </m:fPr>
                            <m:num>
                              <m:sSub>
                                <m:sSubPr>
                                  <m:ctrlPr>
                                    <a:rPr lang="en-GB" sz="2400" i="1">
                                      <a:solidFill>
                                        <a:srgbClr val="FF0000"/>
                                      </a:solidFill>
                                      <a:latin typeface="Cambria Math" panose="02040503050406030204" pitchFamily="18" charset="0"/>
                                      <a:ea typeface="Cambria Math" panose="02040503050406030204" pitchFamily="18" charset="0"/>
                                    </a:rPr>
                                  </m:ctrlPr>
                                </m:sSubPr>
                                <m:e>
                                  <m:r>
                                    <a:rPr lang="en-GB" sz="2400" i="1">
                                      <a:solidFill>
                                        <a:srgbClr val="FF0000"/>
                                      </a:solidFill>
                                      <a:latin typeface="Cambria Math" panose="02040503050406030204" pitchFamily="18" charset="0"/>
                                      <a:ea typeface="Cambria Math" panose="02040503050406030204" pitchFamily="18" charset="0"/>
                                    </a:rPr>
                                    <m:t>𝑄</m:t>
                                  </m:r>
                                </m:e>
                                <m:sub>
                                  <m:r>
                                    <a:rPr lang="en-GB" sz="2400" i="1">
                                      <a:solidFill>
                                        <a:srgbClr val="FF0000"/>
                                      </a:solidFill>
                                      <a:latin typeface="Cambria Math" panose="02040503050406030204" pitchFamily="18" charset="0"/>
                                      <a:ea typeface="Cambria Math" panose="02040503050406030204" pitchFamily="18" charset="0"/>
                                    </a:rPr>
                                    <m:t>𝑃</m:t>
                                  </m:r>
                                </m:sub>
                              </m:sSub>
                            </m:num>
                            <m:den>
                              <m:sSub>
                                <m:sSubPr>
                                  <m:ctrlPr>
                                    <a:rPr lang="en-GB" sz="2400" i="1">
                                      <a:solidFill>
                                        <a:srgbClr val="00B050"/>
                                      </a:solidFill>
                                      <a:latin typeface="Cambria Math" panose="02040503050406030204" pitchFamily="18" charset="0"/>
                                      <a:ea typeface="Cambria Math" panose="02040503050406030204" pitchFamily="18" charset="0"/>
                                    </a:rPr>
                                  </m:ctrlPr>
                                </m:sSubPr>
                                <m:e>
                                  <m:r>
                                    <a:rPr lang="en-GB" sz="2400" i="1">
                                      <a:solidFill>
                                        <a:srgbClr val="00B050"/>
                                      </a:solidFill>
                                      <a:latin typeface="Cambria Math" panose="02040503050406030204" pitchFamily="18" charset="0"/>
                                      <a:ea typeface="Cambria Math" panose="02040503050406030204" pitchFamily="18" charset="0"/>
                                    </a:rPr>
                                    <m:t>𝐾</m:t>
                                  </m:r>
                                </m:e>
                                <m:sub>
                                  <m:r>
                                    <a:rPr lang="en-GB" sz="2400" i="1">
                                      <a:solidFill>
                                        <a:srgbClr val="00B050"/>
                                      </a:solidFill>
                                      <a:latin typeface="Cambria Math" panose="02040503050406030204" pitchFamily="18" charset="0"/>
                                      <a:ea typeface="Cambria Math" panose="02040503050406030204" pitchFamily="18" charset="0"/>
                                    </a:rPr>
                                    <m:t>𝑃</m:t>
                                  </m:r>
                                </m:sub>
                              </m:sSub>
                            </m:den>
                          </m:f>
                        </m:e>
                      </m:func>
                    </m:oMath>
                  </m:oMathPara>
                </a14:m>
                <a:endParaRPr lang="en-GB" sz="2400" dirty="0"/>
              </a:p>
              <a:p>
                <a:pPr>
                  <a:lnSpc>
                    <a:spcPct val="150000"/>
                  </a:lnSpc>
                </a:pPr>
                <a:r>
                  <a:rPr lang="en-GB" sz="2400" dirty="0">
                    <a:solidFill>
                      <a:srgbClr val="FF0000"/>
                    </a:solidFill>
                  </a:rPr>
                  <a:t>Note:</a:t>
                </a:r>
              </a:p>
              <a:p>
                <a:pPr>
                  <a:lnSpc>
                    <a:spcPct val="150000"/>
                  </a:lnSpc>
                </a:pPr>
                <a:r>
                  <a:rPr lang="en-GB" sz="2400" dirty="0"/>
                  <a:t>If </a:t>
                </a:r>
                <a:r>
                  <a:rPr lang="en-GB" sz="2400" dirty="0">
                    <a:solidFill>
                      <a:srgbClr val="0070C0"/>
                    </a:solidFill>
                  </a:rPr>
                  <a:t>Q</a:t>
                </a:r>
                <a:r>
                  <a:rPr lang="en-GB" sz="2400" baseline="-25000" dirty="0">
                    <a:solidFill>
                      <a:srgbClr val="0070C0"/>
                    </a:solidFill>
                  </a:rPr>
                  <a:t>P</a:t>
                </a:r>
                <a:r>
                  <a:rPr lang="en-GB" sz="2400" dirty="0">
                    <a:solidFill>
                      <a:srgbClr val="0070C0"/>
                    </a:solidFill>
                  </a:rPr>
                  <a:t> &gt; K</a:t>
                </a:r>
                <a:r>
                  <a:rPr lang="en-GB" sz="2400" baseline="-25000" dirty="0">
                    <a:solidFill>
                      <a:srgbClr val="0070C0"/>
                    </a:solidFill>
                  </a:rPr>
                  <a:t>P</a:t>
                </a:r>
                <a:r>
                  <a:rPr lang="en-GB" sz="2400" dirty="0">
                    <a:solidFill>
                      <a:srgbClr val="0070C0"/>
                    </a:solidFill>
                  </a:rPr>
                  <a:t> </a:t>
                </a:r>
                <a:r>
                  <a:rPr lang="en-GB" sz="2400" dirty="0"/>
                  <a:t>then </a:t>
                </a:r>
                <a:r>
                  <a:rPr lang="en-GB" sz="2400" dirty="0">
                    <a:solidFill>
                      <a:srgbClr val="00B050"/>
                    </a:solidFill>
                  </a:rPr>
                  <a:t>∆G = positive  </a:t>
                </a:r>
                <a:r>
                  <a:rPr lang="en-GB" sz="2400" dirty="0"/>
                  <a:t>means </a:t>
                </a:r>
                <a:r>
                  <a:rPr lang="en-GB" sz="2400" u="sng" dirty="0">
                    <a:solidFill>
                      <a:srgbClr val="FF0000"/>
                    </a:solidFill>
                  </a:rPr>
                  <a:t>non-spontaneous</a:t>
                </a:r>
              </a:p>
              <a:p>
                <a:pPr>
                  <a:lnSpc>
                    <a:spcPct val="150000"/>
                  </a:lnSpc>
                </a:pPr>
                <a:r>
                  <a:rPr lang="en-GB" sz="2400" dirty="0"/>
                  <a:t>If </a:t>
                </a:r>
                <a:r>
                  <a:rPr lang="en-GB" sz="2400" dirty="0">
                    <a:solidFill>
                      <a:srgbClr val="0070C0"/>
                    </a:solidFill>
                  </a:rPr>
                  <a:t>Q</a:t>
                </a:r>
                <a:r>
                  <a:rPr lang="en-GB" sz="2400" baseline="-25000" dirty="0">
                    <a:solidFill>
                      <a:srgbClr val="0070C0"/>
                    </a:solidFill>
                  </a:rPr>
                  <a:t>P</a:t>
                </a:r>
                <a:r>
                  <a:rPr lang="en-GB" sz="2400" dirty="0">
                    <a:solidFill>
                      <a:srgbClr val="0070C0"/>
                    </a:solidFill>
                  </a:rPr>
                  <a:t> &lt; K</a:t>
                </a:r>
                <a:r>
                  <a:rPr lang="en-GB" sz="2400" baseline="-25000" dirty="0">
                    <a:solidFill>
                      <a:srgbClr val="0070C0"/>
                    </a:solidFill>
                  </a:rPr>
                  <a:t>P</a:t>
                </a:r>
                <a:r>
                  <a:rPr lang="en-GB" sz="2400" dirty="0">
                    <a:solidFill>
                      <a:srgbClr val="0070C0"/>
                    </a:solidFill>
                  </a:rPr>
                  <a:t> </a:t>
                </a:r>
                <a:r>
                  <a:rPr lang="en-GB" sz="2400" dirty="0"/>
                  <a:t>then </a:t>
                </a:r>
                <a:r>
                  <a:rPr lang="en-GB" sz="2400" dirty="0">
                    <a:solidFill>
                      <a:srgbClr val="00B050"/>
                    </a:solidFill>
                  </a:rPr>
                  <a:t>∆G = negative  </a:t>
                </a:r>
                <a:r>
                  <a:rPr lang="en-GB" sz="2400" dirty="0"/>
                  <a:t>means </a:t>
                </a:r>
                <a:r>
                  <a:rPr lang="en-GB" sz="2400" u="sng" dirty="0">
                    <a:solidFill>
                      <a:srgbClr val="FF0000"/>
                    </a:solidFill>
                  </a:rPr>
                  <a:t>spontaneous</a:t>
                </a:r>
              </a:p>
              <a:p>
                <a:pPr>
                  <a:lnSpc>
                    <a:spcPct val="150000"/>
                  </a:lnSpc>
                </a:pPr>
                <a:r>
                  <a:rPr lang="en-GB" sz="2400" dirty="0"/>
                  <a:t>If </a:t>
                </a:r>
                <a:r>
                  <a:rPr lang="en-GB" sz="2400" dirty="0">
                    <a:solidFill>
                      <a:srgbClr val="0070C0"/>
                    </a:solidFill>
                  </a:rPr>
                  <a:t>Q</a:t>
                </a:r>
                <a:r>
                  <a:rPr lang="en-GB" sz="2400" baseline="-25000" dirty="0">
                    <a:solidFill>
                      <a:srgbClr val="0070C0"/>
                    </a:solidFill>
                  </a:rPr>
                  <a:t>P</a:t>
                </a:r>
                <a:r>
                  <a:rPr lang="en-GB" sz="2400" dirty="0">
                    <a:solidFill>
                      <a:srgbClr val="0070C0"/>
                    </a:solidFill>
                  </a:rPr>
                  <a:t> = K</a:t>
                </a:r>
                <a:r>
                  <a:rPr lang="en-GB" sz="2400" baseline="-25000" dirty="0">
                    <a:solidFill>
                      <a:srgbClr val="0070C0"/>
                    </a:solidFill>
                  </a:rPr>
                  <a:t>P</a:t>
                </a:r>
                <a:r>
                  <a:rPr lang="en-GB" sz="2400" dirty="0">
                    <a:solidFill>
                      <a:srgbClr val="0070C0"/>
                    </a:solidFill>
                  </a:rPr>
                  <a:t> </a:t>
                </a:r>
                <a:r>
                  <a:rPr lang="en-GB" sz="2400" dirty="0"/>
                  <a:t>then </a:t>
                </a:r>
                <a:r>
                  <a:rPr lang="en-GB" sz="2400" dirty="0">
                    <a:solidFill>
                      <a:srgbClr val="00B050"/>
                    </a:solidFill>
                  </a:rPr>
                  <a:t>∆G = zero  </a:t>
                </a:r>
                <a:r>
                  <a:rPr lang="en-GB" sz="2400" dirty="0"/>
                  <a:t>means </a:t>
                </a:r>
                <a:r>
                  <a:rPr lang="en-GB" sz="2400" u="sng" dirty="0">
                    <a:solidFill>
                      <a:srgbClr val="FF0000"/>
                    </a:solidFill>
                  </a:rPr>
                  <a:t>at equilibrium</a:t>
                </a:r>
              </a:p>
            </p:txBody>
          </p:sp>
        </mc:Choice>
        <mc:Fallback xmlns="">
          <p:sp>
            <p:nvSpPr>
              <p:cNvPr id="2" name="Rectangle 1">
                <a:extLst>
                  <a:ext uri="{FF2B5EF4-FFF2-40B4-BE49-F238E27FC236}">
                    <a16:creationId xmlns:a16="http://schemas.microsoft.com/office/drawing/2014/main" id="{CAF77131-E916-4661-86B0-11B04D784C7D}"/>
                  </a:ext>
                </a:extLst>
              </p:cNvPr>
              <p:cNvSpPr>
                <a:spLocks noRot="1" noChangeAspect="1" noMove="1" noResize="1" noEditPoints="1" noAdjustHandles="1" noChangeArrowheads="1" noChangeShapeType="1" noTextEdit="1"/>
              </p:cNvSpPr>
              <p:nvPr/>
            </p:nvSpPr>
            <p:spPr>
              <a:xfrm>
                <a:off x="996820" y="617236"/>
                <a:ext cx="10198359" cy="5623527"/>
              </a:xfrm>
              <a:prstGeom prst="rect">
                <a:avLst/>
              </a:prstGeom>
              <a:blipFill>
                <a:blip r:embed="rId2"/>
                <a:stretch>
                  <a:fillRect l="-957" b="-1408"/>
                </a:stretch>
              </a:blipFill>
            </p:spPr>
            <p:txBody>
              <a:bodyPr/>
              <a:lstStyle/>
              <a:p>
                <a:r>
                  <a:rPr lang="en-GB">
                    <a:noFill/>
                  </a:rPr>
                  <a:t> </a:t>
                </a:r>
              </a:p>
            </p:txBody>
          </p:sp>
        </mc:Fallback>
      </mc:AlternateContent>
    </p:spTree>
    <p:extLst>
      <p:ext uri="{BB962C8B-B14F-4D97-AF65-F5344CB8AC3E}">
        <p14:creationId xmlns:p14="http://schemas.microsoft.com/office/powerpoint/2010/main" val="587081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15184AC-16A6-4310-8DE0-DD63F353448C}"/>
                  </a:ext>
                </a:extLst>
              </p:cNvPr>
              <p:cNvSpPr txBox="1"/>
              <p:nvPr/>
            </p:nvSpPr>
            <p:spPr>
              <a:xfrm>
                <a:off x="535658" y="305270"/>
                <a:ext cx="11103429" cy="4901983"/>
              </a:xfrm>
              <a:prstGeom prst="rect">
                <a:avLst/>
              </a:prstGeom>
              <a:noFill/>
            </p:spPr>
            <p:txBody>
              <a:bodyPr wrap="square" rtlCol="0">
                <a:spAutoFit/>
              </a:bodyPr>
              <a:lstStyle/>
              <a:p>
                <a:r>
                  <a:rPr lang="en-US" sz="2800" dirty="0">
                    <a:solidFill>
                      <a:srgbClr val="FF0000"/>
                    </a:solidFill>
                  </a:rPr>
                  <a:t>Examples</a:t>
                </a:r>
              </a:p>
              <a:p>
                <a:endParaRPr lang="en-GB" sz="2400" dirty="0"/>
              </a:p>
              <a:p>
                <a:r>
                  <a:rPr lang="en-GB" sz="2400" dirty="0"/>
                  <a:t>11- Calculate the ∆G</a:t>
                </a:r>
                <a:r>
                  <a:rPr lang="en-GB" sz="2400" baseline="30000" dirty="0"/>
                  <a:t>o</a:t>
                </a:r>
                <a:r>
                  <a:rPr lang="en-GB" sz="2400" dirty="0"/>
                  <a:t> for an equilibrated reaction has K = 10 at 27 </a:t>
                </a:r>
                <a:r>
                  <a:rPr lang="en-GB" sz="2400" dirty="0">
                    <a:cs typeface="Times New Roman" panose="02020603050405020304" pitchFamily="18" charset="0"/>
                  </a:rPr>
                  <a:t>℃</a:t>
                </a:r>
                <a:r>
                  <a:rPr lang="en-GB" sz="2400" dirty="0"/>
                  <a:t>.</a:t>
                </a:r>
              </a:p>
              <a:p>
                <a:endParaRPr lang="en-GB" sz="2400" dirty="0"/>
              </a:p>
              <a:p>
                <a:r>
                  <a:rPr lang="en-GB" sz="2800" dirty="0">
                    <a:solidFill>
                      <a:srgbClr val="FF0000"/>
                    </a:solidFill>
                  </a:rPr>
                  <a:t>Solution:</a:t>
                </a:r>
              </a:p>
              <a:p>
                <a:endParaRPr lang="en-GB" sz="2400" dirty="0"/>
              </a:p>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m:t>
                      </m:r>
                      <m:sSup>
                        <m:sSupPr>
                          <m:ctrlPr>
                            <a:rPr lang="en-US" sz="2400" i="1">
                              <a:solidFill>
                                <a:srgbClr val="0070C0"/>
                              </a:solidFill>
                              <a:latin typeface="Cambria Math" panose="02040503050406030204" pitchFamily="18" charset="0"/>
                              <a:ea typeface="Cambria Math" panose="02040503050406030204" pitchFamily="18" charset="0"/>
                            </a:rPr>
                          </m:ctrlPr>
                        </m:sSupPr>
                        <m:e>
                          <m:r>
                            <a:rPr lang="en-GB" sz="2400" i="1">
                              <a:solidFill>
                                <a:srgbClr val="0070C0"/>
                              </a:solidFill>
                              <a:latin typeface="Cambria Math" panose="02040503050406030204" pitchFamily="18" charset="0"/>
                              <a:ea typeface="Cambria Math" panose="02040503050406030204" pitchFamily="18" charset="0"/>
                            </a:rPr>
                            <m:t>𝐺</m:t>
                          </m:r>
                        </m:e>
                        <m:sup>
                          <m:r>
                            <a:rPr lang="en-US" sz="2400" i="1">
                              <a:solidFill>
                                <a:srgbClr val="0070C0"/>
                              </a:solidFill>
                              <a:latin typeface="Cambria Math" panose="02040503050406030204" pitchFamily="18" charset="0"/>
                              <a:ea typeface="Cambria Math" panose="02040503050406030204" pitchFamily="18" charset="0"/>
                            </a:rPr>
                            <m:t>°</m:t>
                          </m:r>
                        </m:sup>
                      </m:sSup>
                      <m:r>
                        <a:rPr lang="en-GB" sz="2400" i="1">
                          <a:latin typeface="Cambria Math" panose="02040503050406030204" pitchFamily="18" charset="0"/>
                          <a:ea typeface="Cambria Math" panose="02040503050406030204" pitchFamily="18" charset="0"/>
                        </a:rPr>
                        <m:t>=</m:t>
                      </m:r>
                      <m:r>
                        <a:rPr lang="en-GB" sz="2400" i="1">
                          <a:solidFill>
                            <a:srgbClr val="00B050"/>
                          </a:solidFill>
                          <a:latin typeface="Cambria Math" panose="02040503050406030204" pitchFamily="18" charset="0"/>
                          <a:ea typeface="Cambria Math" panose="02040503050406030204" pitchFamily="18" charset="0"/>
                        </a:rPr>
                        <m:t>−</m:t>
                      </m:r>
                      <m:r>
                        <a:rPr lang="en-GB" sz="2400" i="1">
                          <a:solidFill>
                            <a:srgbClr val="00B050"/>
                          </a:solidFill>
                          <a:latin typeface="Cambria Math" panose="02040503050406030204" pitchFamily="18" charset="0"/>
                          <a:ea typeface="Cambria Math" panose="02040503050406030204" pitchFamily="18" charset="0"/>
                        </a:rPr>
                        <m:t>𝑅𝑇</m:t>
                      </m:r>
                      <m:func>
                        <m:funcPr>
                          <m:ctrlPr>
                            <a:rPr lang="en-GB" sz="2400" i="1">
                              <a:solidFill>
                                <a:srgbClr val="00B050"/>
                              </a:solidFill>
                              <a:latin typeface="Cambria Math" panose="02040503050406030204" pitchFamily="18" charset="0"/>
                              <a:ea typeface="Cambria Math" panose="02040503050406030204" pitchFamily="18" charset="0"/>
                            </a:rPr>
                          </m:ctrlPr>
                        </m:funcPr>
                        <m:fName>
                          <m:r>
                            <m:rPr>
                              <m:sty m:val="p"/>
                            </m:rPr>
                            <a:rPr lang="en-GB" sz="2400">
                              <a:solidFill>
                                <a:srgbClr val="00B050"/>
                              </a:solidFill>
                              <a:latin typeface="Cambria Math" panose="02040503050406030204" pitchFamily="18" charset="0"/>
                              <a:ea typeface="Cambria Math" panose="02040503050406030204" pitchFamily="18" charset="0"/>
                            </a:rPr>
                            <m:t>ln</m:t>
                          </m:r>
                        </m:fName>
                        <m:e>
                          <m:sSub>
                            <m:sSubPr>
                              <m:ctrlPr>
                                <a:rPr lang="en-GB" sz="2400" i="1">
                                  <a:solidFill>
                                    <a:srgbClr val="00B050"/>
                                  </a:solidFill>
                                  <a:latin typeface="Cambria Math" panose="02040503050406030204" pitchFamily="18" charset="0"/>
                                  <a:ea typeface="Cambria Math" panose="02040503050406030204" pitchFamily="18" charset="0"/>
                                </a:rPr>
                              </m:ctrlPr>
                            </m:sSubPr>
                            <m:e>
                              <m:r>
                                <a:rPr lang="en-GB" sz="2400" i="1">
                                  <a:solidFill>
                                    <a:srgbClr val="00B050"/>
                                  </a:solidFill>
                                  <a:latin typeface="Cambria Math" panose="02040503050406030204" pitchFamily="18" charset="0"/>
                                  <a:ea typeface="Cambria Math" panose="02040503050406030204" pitchFamily="18" charset="0"/>
                                </a:rPr>
                                <m:t>𝐾</m:t>
                              </m:r>
                            </m:e>
                            <m:sub>
                              <m:r>
                                <a:rPr lang="en-GB" sz="2400" i="1">
                                  <a:solidFill>
                                    <a:srgbClr val="00B050"/>
                                  </a:solidFill>
                                  <a:latin typeface="Cambria Math" panose="02040503050406030204" pitchFamily="18" charset="0"/>
                                  <a:ea typeface="Cambria Math" panose="02040503050406030204" pitchFamily="18" charset="0"/>
                                </a:rPr>
                                <m:t>𝑃</m:t>
                              </m:r>
                            </m:sub>
                          </m:sSub>
                        </m:e>
                      </m:func>
                    </m:oMath>
                  </m:oMathPara>
                </a14:m>
                <a:endParaRPr lang="en-GB" sz="2400" dirty="0"/>
              </a:p>
              <a:p>
                <a:endParaRPr lang="en-GB" sz="2400" dirty="0"/>
              </a:p>
              <a:p>
                <a:r>
                  <a:rPr lang="en-GB" sz="2400" dirty="0"/>
                  <a:t>∆G</a:t>
                </a:r>
                <a:r>
                  <a:rPr lang="en-GB" sz="2400" baseline="30000" dirty="0"/>
                  <a:t>o</a:t>
                </a:r>
                <a:r>
                  <a:rPr lang="en-GB" sz="2400" dirty="0"/>
                  <a:t> = - (8.314 </a:t>
                </a:r>
                <a:r>
                  <a:rPr lang="en-GB" sz="2400" dirty="0">
                    <a:solidFill>
                      <a:srgbClr val="00B050"/>
                    </a:solidFill>
                  </a:rPr>
                  <a:t>J</a:t>
                </a:r>
                <a:r>
                  <a:rPr lang="en-GB" sz="2400" dirty="0"/>
                  <a:t> </a:t>
                </a:r>
                <a:r>
                  <a:rPr lang="en-GB" sz="2400" dirty="0">
                    <a:solidFill>
                      <a:srgbClr val="00B050"/>
                    </a:solidFill>
                  </a:rPr>
                  <a:t>K</a:t>
                </a:r>
                <a:r>
                  <a:rPr lang="en-GB" sz="2400" baseline="30000" dirty="0">
                    <a:solidFill>
                      <a:srgbClr val="00B050"/>
                    </a:solidFill>
                  </a:rPr>
                  <a:t>-1</a:t>
                </a:r>
                <a:r>
                  <a:rPr lang="en-GB" sz="2400" dirty="0">
                    <a:solidFill>
                      <a:srgbClr val="00B050"/>
                    </a:solidFill>
                  </a:rPr>
                  <a:t> mol</a:t>
                </a:r>
                <a:r>
                  <a:rPr lang="en-GB" sz="2400" baseline="30000" dirty="0">
                    <a:solidFill>
                      <a:srgbClr val="00B050"/>
                    </a:solidFill>
                  </a:rPr>
                  <a:t>-1</a:t>
                </a:r>
                <a:r>
                  <a:rPr lang="en-GB" sz="2400" dirty="0"/>
                  <a:t>)</a:t>
                </a:r>
                <a:r>
                  <a:rPr lang="en-GB" sz="2400" dirty="0">
                    <a:solidFill>
                      <a:srgbClr val="FF0000"/>
                    </a:solidFill>
                  </a:rPr>
                  <a:t> </a:t>
                </a:r>
                <a14:m>
                  <m:oMath xmlns:m="http://schemas.openxmlformats.org/officeDocument/2006/math">
                    <m:r>
                      <a:rPr lang="en-GB" sz="2400" i="1" smtClean="0">
                        <a:latin typeface="Cambria Math" panose="02040503050406030204" pitchFamily="18" charset="0"/>
                        <a:ea typeface="Cambria Math" panose="02040503050406030204" pitchFamily="18" charset="0"/>
                      </a:rPr>
                      <m:t>×</m:t>
                    </m:r>
                  </m:oMath>
                </a14:m>
                <a:r>
                  <a:rPr lang="en-GB" sz="2400" dirty="0"/>
                  <a:t> (300 </a:t>
                </a:r>
                <a:r>
                  <a:rPr lang="en-GB" sz="2400" dirty="0">
                    <a:solidFill>
                      <a:srgbClr val="00B050"/>
                    </a:solidFill>
                  </a:rPr>
                  <a:t>K</a:t>
                </a:r>
                <a:r>
                  <a:rPr lang="en-GB" sz="2400" dirty="0"/>
                  <a:t>) ln 10 = -5744.14 </a:t>
                </a:r>
                <a:r>
                  <a:rPr lang="en-GB" sz="2400" dirty="0">
                    <a:solidFill>
                      <a:srgbClr val="00B050"/>
                    </a:solidFill>
                  </a:rPr>
                  <a:t>J mol</a:t>
                </a:r>
                <a:r>
                  <a:rPr lang="en-GB" sz="2400" baseline="30000" dirty="0">
                    <a:solidFill>
                      <a:srgbClr val="00B050"/>
                    </a:solidFill>
                  </a:rPr>
                  <a:t>-1</a:t>
                </a:r>
                <a:r>
                  <a:rPr lang="en-GB" sz="2400" dirty="0">
                    <a:solidFill>
                      <a:srgbClr val="00B050"/>
                    </a:solidFill>
                  </a:rPr>
                  <a:t> </a:t>
                </a:r>
                <a:r>
                  <a:rPr lang="en-GB" sz="2400" dirty="0"/>
                  <a:t>= -5.744 </a:t>
                </a:r>
                <a:r>
                  <a:rPr lang="en-GB" sz="2400" dirty="0">
                    <a:solidFill>
                      <a:srgbClr val="00B050"/>
                    </a:solidFill>
                  </a:rPr>
                  <a:t>kJ mol</a:t>
                </a:r>
                <a:r>
                  <a:rPr lang="en-GB" sz="2400" baseline="30000" dirty="0">
                    <a:solidFill>
                      <a:srgbClr val="00B050"/>
                    </a:solidFill>
                  </a:rPr>
                  <a:t>-1</a:t>
                </a:r>
              </a:p>
              <a:p>
                <a:endParaRPr lang="en-GB" sz="2400" dirty="0">
                  <a:solidFill>
                    <a:srgbClr val="00B050"/>
                  </a:solidFill>
                </a:endParaRPr>
              </a:p>
              <a:p>
                <a:endParaRPr lang="en-GB" sz="2400" baseline="30000" dirty="0">
                  <a:solidFill>
                    <a:srgbClr val="00B050"/>
                  </a:solidFill>
                </a:endParaRPr>
              </a:p>
              <a:p>
                <a:endParaRPr lang="en-GB" sz="2400" dirty="0"/>
              </a:p>
              <a:p>
                <a:endParaRPr lang="en-GB" sz="2400" dirty="0"/>
              </a:p>
            </p:txBody>
          </p:sp>
        </mc:Choice>
        <mc:Fallback>
          <p:sp>
            <p:nvSpPr>
              <p:cNvPr id="2" name="TextBox 1">
                <a:extLst>
                  <a:ext uri="{FF2B5EF4-FFF2-40B4-BE49-F238E27FC236}">
                    <a16:creationId xmlns:a16="http://schemas.microsoft.com/office/drawing/2014/main" id="{C15184AC-16A6-4310-8DE0-DD63F353448C}"/>
                  </a:ext>
                </a:extLst>
              </p:cNvPr>
              <p:cNvSpPr txBox="1">
                <a:spLocks noRot="1" noChangeAspect="1" noMove="1" noResize="1" noEditPoints="1" noAdjustHandles="1" noChangeArrowheads="1" noChangeShapeType="1" noTextEdit="1"/>
              </p:cNvSpPr>
              <p:nvPr/>
            </p:nvSpPr>
            <p:spPr>
              <a:xfrm>
                <a:off x="535658" y="305270"/>
                <a:ext cx="11103429" cy="4901983"/>
              </a:xfrm>
              <a:prstGeom prst="rect">
                <a:avLst/>
              </a:prstGeom>
              <a:blipFill>
                <a:blip r:embed="rId2"/>
                <a:stretch>
                  <a:fillRect l="-1153" t="-1119"/>
                </a:stretch>
              </a:blipFill>
            </p:spPr>
            <p:txBody>
              <a:bodyPr/>
              <a:lstStyle/>
              <a:p>
                <a:r>
                  <a:rPr lang="en-GB">
                    <a:noFill/>
                  </a:rPr>
                  <a:t> </a:t>
                </a:r>
              </a:p>
            </p:txBody>
          </p:sp>
        </mc:Fallback>
      </mc:AlternateContent>
    </p:spTree>
    <p:extLst>
      <p:ext uri="{BB962C8B-B14F-4D97-AF65-F5344CB8AC3E}">
        <p14:creationId xmlns:p14="http://schemas.microsoft.com/office/powerpoint/2010/main" val="1021252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7462" y="594708"/>
            <a:ext cx="10452537" cy="1754326"/>
          </a:xfrm>
          <a:prstGeom prst="rect">
            <a:avLst/>
          </a:prstGeom>
        </p:spPr>
        <p:txBody>
          <a:bodyPr wrap="square">
            <a:spAutoFit/>
          </a:bodyPr>
          <a:lstStyle/>
          <a:p>
            <a:pPr lvl="0">
              <a:lnSpc>
                <a:spcPct val="150000"/>
              </a:lnSpc>
            </a:pPr>
            <a:r>
              <a:rPr lang="en-GB" sz="2400" dirty="0">
                <a:solidFill>
                  <a:prstClr val="black"/>
                </a:solidFill>
              </a:rPr>
              <a:t>12- Using standard thermodynamic data to calculate ∆</a:t>
            </a:r>
            <a:r>
              <a:rPr lang="en-GB" sz="2400" dirty="0" err="1">
                <a:solidFill>
                  <a:prstClr val="black"/>
                </a:solidFill>
              </a:rPr>
              <a:t>G</a:t>
            </a:r>
            <a:r>
              <a:rPr lang="en-GB" sz="2400" baseline="-25000" dirty="0" err="1">
                <a:solidFill>
                  <a:prstClr val="black"/>
                </a:solidFill>
              </a:rPr>
              <a:t>rxn</a:t>
            </a:r>
            <a:r>
              <a:rPr lang="en-GB" sz="2400" dirty="0">
                <a:solidFill>
                  <a:prstClr val="black"/>
                </a:solidFill>
              </a:rPr>
              <a:t> at 298 K for the reaction below, assuming that all gases have a pressure of 22.51 mmHg.</a:t>
            </a:r>
          </a:p>
          <a:p>
            <a:pPr lvl="0" algn="ctr">
              <a:lnSpc>
                <a:spcPct val="150000"/>
              </a:lnSpc>
            </a:pPr>
            <a:r>
              <a:rPr lang="en-GB" sz="2400" dirty="0">
                <a:solidFill>
                  <a:prstClr val="black"/>
                </a:solidFill>
              </a:rPr>
              <a:t>4HCl (g) + O</a:t>
            </a:r>
            <a:r>
              <a:rPr lang="en-GB" sz="2400" baseline="-25000" dirty="0">
                <a:solidFill>
                  <a:prstClr val="black"/>
                </a:solidFill>
              </a:rPr>
              <a:t>2</a:t>
            </a:r>
            <a:r>
              <a:rPr lang="en-GB" sz="2400" dirty="0">
                <a:solidFill>
                  <a:prstClr val="black"/>
                </a:solidFill>
              </a:rPr>
              <a:t> (g)                      2H</a:t>
            </a:r>
            <a:r>
              <a:rPr lang="en-GB" sz="2400" baseline="-25000" dirty="0">
                <a:solidFill>
                  <a:prstClr val="black"/>
                </a:solidFill>
              </a:rPr>
              <a:t>2</a:t>
            </a:r>
            <a:r>
              <a:rPr lang="en-GB" sz="2400" dirty="0">
                <a:solidFill>
                  <a:prstClr val="black"/>
                </a:solidFill>
              </a:rPr>
              <a:t>O (g) +2Cl</a:t>
            </a:r>
            <a:r>
              <a:rPr lang="en-GB" sz="2400" baseline="-25000" dirty="0">
                <a:solidFill>
                  <a:prstClr val="black"/>
                </a:solidFill>
              </a:rPr>
              <a:t>2</a:t>
            </a:r>
            <a:r>
              <a:rPr lang="en-GB" sz="2400" dirty="0">
                <a:solidFill>
                  <a:prstClr val="black"/>
                </a:solidFill>
              </a:rPr>
              <a:t> (g)</a:t>
            </a:r>
          </a:p>
        </p:txBody>
      </p:sp>
      <p:pic>
        <p:nvPicPr>
          <p:cNvPr id="3" name="Picture 18" descr="equilibrium">
            <a:extLst>
              <a:ext uri="{FF2B5EF4-FFF2-40B4-BE49-F238E27FC236}">
                <a16:creationId xmlns:a16="http://schemas.microsoft.com/office/drawing/2014/main" id="{93880F38-A91B-4E0E-925B-8A48C3A32D25}"/>
              </a:ext>
            </a:extLst>
          </p:cNvPr>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450594" y="1987136"/>
            <a:ext cx="1244600" cy="190500"/>
          </a:xfrm>
          <a:prstGeom prst="rect">
            <a:avLst/>
          </a:prstGeom>
          <a:noFill/>
        </p:spPr>
      </p:pic>
    </p:spTree>
    <p:extLst>
      <p:ext uri="{BB962C8B-B14F-4D97-AF65-F5344CB8AC3E}">
        <p14:creationId xmlns:p14="http://schemas.microsoft.com/office/powerpoint/2010/main" val="1832816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039" y="0"/>
            <a:ext cx="6545922" cy="6858000"/>
          </a:xfrm>
          <a:prstGeom prst="rect">
            <a:avLst/>
          </a:prstGeom>
        </p:spPr>
      </p:pic>
    </p:spTree>
    <p:extLst>
      <p:ext uri="{BB962C8B-B14F-4D97-AF65-F5344CB8AC3E}">
        <p14:creationId xmlns:p14="http://schemas.microsoft.com/office/powerpoint/2010/main" val="1791743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3AF47-555F-4AAB-8E8F-DA632CF70B03}"/>
              </a:ext>
            </a:extLst>
          </p:cNvPr>
          <p:cNvSpPr txBox="1"/>
          <p:nvPr/>
        </p:nvSpPr>
        <p:spPr>
          <a:xfrm>
            <a:off x="942392" y="821094"/>
            <a:ext cx="10356979" cy="1754326"/>
          </a:xfrm>
          <a:prstGeom prst="rect">
            <a:avLst/>
          </a:prstGeom>
          <a:noFill/>
        </p:spPr>
        <p:txBody>
          <a:bodyPr wrap="square" rtlCol="0">
            <a:spAutoFit/>
          </a:bodyPr>
          <a:lstStyle/>
          <a:p>
            <a:pPr>
              <a:lnSpc>
                <a:spcPct val="150000"/>
              </a:lnSpc>
            </a:pPr>
            <a:r>
              <a:rPr lang="en-GB" sz="2400" dirty="0"/>
              <a:t>13- Using standard thermodynamic data, calculate the equilibrium constant “K” at 298 K for the reaction below:</a:t>
            </a:r>
          </a:p>
          <a:p>
            <a:pPr algn="ctr">
              <a:lnSpc>
                <a:spcPct val="150000"/>
              </a:lnSpc>
            </a:pPr>
            <a:r>
              <a:rPr lang="en-GB" sz="2400" dirty="0"/>
              <a:t>Fe (s) + 2HCl (</a:t>
            </a:r>
            <a:r>
              <a:rPr lang="en-GB" sz="2400" dirty="0" err="1"/>
              <a:t>aq</a:t>
            </a:r>
            <a:r>
              <a:rPr lang="en-GB" sz="2400" dirty="0"/>
              <a:t>)                        FeCl</a:t>
            </a:r>
            <a:r>
              <a:rPr lang="en-GB" sz="2400" baseline="-25000" dirty="0"/>
              <a:t>2</a:t>
            </a:r>
            <a:r>
              <a:rPr lang="en-GB" sz="2400" dirty="0"/>
              <a:t> (s) + H</a:t>
            </a:r>
            <a:r>
              <a:rPr lang="en-GB" sz="2400" baseline="-25000" dirty="0"/>
              <a:t>2</a:t>
            </a:r>
            <a:r>
              <a:rPr lang="en-GB" sz="2400" dirty="0"/>
              <a:t> (g)</a:t>
            </a:r>
          </a:p>
        </p:txBody>
      </p:sp>
      <p:pic>
        <p:nvPicPr>
          <p:cNvPr id="4" name="Picture 18" descr="equilibrium">
            <a:extLst>
              <a:ext uri="{FF2B5EF4-FFF2-40B4-BE49-F238E27FC236}">
                <a16:creationId xmlns:a16="http://schemas.microsoft.com/office/drawing/2014/main" id="{E4DC4E1D-7C38-45EF-ADF7-23A42905F3F1}"/>
              </a:ext>
            </a:extLst>
          </p:cNvPr>
          <p:cNvPicPr>
            <a:picLocks noChangeAspect="1" noChangeArrowheads="1"/>
          </p:cNvPicPr>
          <p:nvPr/>
        </p:nvPicPr>
        <p:blipFill>
          <a:blip r:embed="rId2" cstate="print">
            <a:biLevel thresh="50000"/>
          </a:blip>
          <a:srcRect/>
          <a:stretch>
            <a:fillRect/>
          </a:stretch>
        </p:blipFill>
        <p:spPr bwMode="auto">
          <a:xfrm>
            <a:off x="5498581" y="2174608"/>
            <a:ext cx="1244600" cy="190500"/>
          </a:xfrm>
          <a:prstGeom prst="rect">
            <a:avLst/>
          </a:prstGeom>
          <a:noFill/>
        </p:spPr>
      </p:pic>
    </p:spTree>
    <p:extLst>
      <p:ext uri="{BB962C8B-B14F-4D97-AF65-F5344CB8AC3E}">
        <p14:creationId xmlns:p14="http://schemas.microsoft.com/office/powerpoint/2010/main" val="39023602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6" y="697230"/>
            <a:ext cx="7767828" cy="5463540"/>
          </a:xfrm>
          <a:prstGeom prst="rect">
            <a:avLst/>
          </a:prstGeom>
        </p:spPr>
      </p:pic>
    </p:spTree>
    <p:extLst>
      <p:ext uri="{BB962C8B-B14F-4D97-AF65-F5344CB8AC3E}">
        <p14:creationId xmlns:p14="http://schemas.microsoft.com/office/powerpoint/2010/main" val="24611185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218793" y="594604"/>
                <a:ext cx="10009501" cy="5366854"/>
              </a:xfrm>
              <a:prstGeom prst="rect">
                <a:avLst/>
              </a:prstGeom>
              <a:noFill/>
            </p:spPr>
            <p:txBody>
              <a:bodyPr wrap="square" rtlCol="0">
                <a:spAutoFit/>
              </a:bodyPr>
              <a:lstStyle/>
              <a:p>
                <a:pPr algn="ctr"/>
                <a:r>
                  <a:rPr lang="en-US" sz="3200" dirty="0">
                    <a:solidFill>
                      <a:srgbClr val="FF0000"/>
                    </a:solidFill>
                  </a:rPr>
                  <a:t>Degree of dissociation and equilibrium constant calculations</a:t>
                </a:r>
              </a:p>
              <a:p>
                <a:endParaRPr lang="en-US" sz="2400" dirty="0"/>
              </a:p>
              <a:p>
                <a:pPr>
                  <a:lnSpc>
                    <a:spcPct val="150000"/>
                  </a:lnSpc>
                </a:pPr>
                <a:r>
                  <a:rPr lang="en-US" sz="2400" dirty="0"/>
                  <a:t>Degree of dissociation is the fraction of a mole of the reactant that underwent dissociation. </a:t>
                </a:r>
              </a:p>
              <a:p>
                <a:pPr>
                  <a:lnSpc>
                    <a:spcPct val="150000"/>
                  </a:lnSpc>
                </a:pPr>
                <a:r>
                  <a:rPr lang="en-US" sz="2400" dirty="0"/>
                  <a:t>It is represented by </a:t>
                </a:r>
                <a:r>
                  <a:rPr lang="el-GR" sz="2400" dirty="0">
                    <a:solidFill>
                      <a:srgbClr val="FF0000"/>
                    </a:solidFill>
                  </a:rPr>
                  <a:t>α</a:t>
                </a:r>
                <a:r>
                  <a:rPr lang="en-US" sz="2400" dirty="0"/>
                  <a:t> </a:t>
                </a:r>
              </a:p>
              <a:p>
                <a:pPr>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𝛼</m:t>
                      </m:r>
                      <m:r>
                        <a:rPr lang="en-US" sz="2400" b="0" i="1" smtClean="0">
                          <a:solidFill>
                            <a:srgbClr val="0070C0"/>
                          </a:solidFill>
                          <a:latin typeface="Cambria Math" panose="02040503050406030204" pitchFamily="18" charset="0"/>
                          <a:ea typeface="Cambria Math" panose="02040503050406030204" pitchFamily="18" charset="0"/>
                        </a:rPr>
                        <m:t>=</m:t>
                      </m:r>
                      <m:f>
                        <m:fPr>
                          <m:ctrlPr>
                            <a:rPr lang="en-US" sz="2400" b="0" i="1" smtClean="0">
                              <a:solidFill>
                                <a:srgbClr val="0070C0"/>
                              </a:solidFill>
                              <a:latin typeface="Cambria Math" panose="02040503050406030204" pitchFamily="18" charset="0"/>
                              <a:ea typeface="Cambria Math" panose="02040503050406030204" pitchFamily="18" charset="0"/>
                            </a:rPr>
                          </m:ctrlPr>
                        </m:fPr>
                        <m:num>
                          <m:r>
                            <a:rPr lang="en-US" sz="2400" b="0" i="1" smtClean="0">
                              <a:solidFill>
                                <a:srgbClr val="0070C0"/>
                              </a:solidFill>
                              <a:latin typeface="Cambria Math" panose="02040503050406030204" pitchFamily="18" charset="0"/>
                              <a:ea typeface="Cambria Math" panose="02040503050406030204" pitchFamily="18" charset="0"/>
                            </a:rPr>
                            <m:t>𝑎𝑚𝑜𝑢𝑛𝑡</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𝑜𝑓</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𝑠𝑢𝑏𝑠𝑡𝑎𝑛𝑐𝑒</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𝑜𝑓</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𝑡h𝑒</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𝑟𝑒𝑎𝑐𝑡𝑎𝑛𝑡</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𝑑𝑖𝑠𝑠𝑐𝑖𝑎𝑡𝑒𝑑</m:t>
                          </m:r>
                        </m:num>
                        <m:den>
                          <m:r>
                            <a:rPr lang="en-US" sz="2400" b="0" i="1" smtClean="0">
                              <a:solidFill>
                                <a:srgbClr val="0070C0"/>
                              </a:solidFill>
                              <a:latin typeface="Cambria Math" panose="02040503050406030204" pitchFamily="18" charset="0"/>
                              <a:ea typeface="Cambria Math" panose="02040503050406030204" pitchFamily="18" charset="0"/>
                            </a:rPr>
                            <m:t>𝑎𝑚𝑜𝑢𝑛𝑡</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𝑜𝑓</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𝑠𝑢𝑏𝑠𝑡𝑎𝑛𝑐𝑒</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𝑜𝑓</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𝑡h𝑒</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𝑟𝑒𝑎𝑐𝑡𝑎𝑛𝑡</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𝑝𝑟𝑒𝑠𝑒𝑛𝑡</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𝑖𝑛𝑖𝑡𝑖𝑎𝑙𝑙𝑦</m:t>
                          </m:r>
                        </m:den>
                      </m:f>
                    </m:oMath>
                  </m:oMathPara>
                </a14:m>
                <a:endParaRPr lang="en-GB" sz="2400" dirty="0"/>
              </a:p>
              <a:p>
                <a:pPr>
                  <a:lnSpc>
                    <a:spcPct val="150000"/>
                  </a:lnSpc>
                </a:pPr>
                <a:endParaRPr lang="en-US" sz="2400" dirty="0"/>
              </a:p>
              <a:p>
                <a:pPr>
                  <a:lnSpc>
                    <a:spcPct val="150000"/>
                  </a:lnSpc>
                </a:pPr>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1218793" y="594604"/>
                <a:ext cx="10009501" cy="5366854"/>
              </a:xfrm>
              <a:prstGeom prst="rect">
                <a:avLst/>
              </a:prstGeom>
              <a:blipFill rotWithShape="0">
                <a:blip r:embed="rId2"/>
                <a:stretch>
                  <a:fillRect l="-974" t="-1477"/>
                </a:stretch>
              </a:blipFill>
            </p:spPr>
            <p:txBody>
              <a:bodyPr/>
              <a:lstStyle/>
              <a:p>
                <a:r>
                  <a:rPr lang="en-GB">
                    <a:noFill/>
                  </a:rPr>
                  <a:t> </a:t>
                </a:r>
              </a:p>
            </p:txBody>
          </p:sp>
        </mc:Fallback>
      </mc:AlternateContent>
    </p:spTree>
    <p:extLst>
      <p:ext uri="{BB962C8B-B14F-4D97-AF65-F5344CB8AC3E}">
        <p14:creationId xmlns:p14="http://schemas.microsoft.com/office/powerpoint/2010/main" val="30086289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929" y="991892"/>
            <a:ext cx="10786820" cy="4001095"/>
          </a:xfrm>
          <a:prstGeom prst="rect">
            <a:avLst/>
          </a:prstGeom>
          <a:noFill/>
        </p:spPr>
        <p:txBody>
          <a:bodyPr wrap="square" rtlCol="0">
            <a:spAutoFit/>
          </a:bodyPr>
          <a:lstStyle/>
          <a:p>
            <a:r>
              <a:rPr lang="en-US" sz="2800" dirty="0">
                <a:solidFill>
                  <a:srgbClr val="FF0000"/>
                </a:solidFill>
              </a:rPr>
              <a:t>Example</a:t>
            </a:r>
          </a:p>
          <a:p>
            <a:endParaRPr lang="en-US" sz="2800" dirty="0">
              <a:solidFill>
                <a:srgbClr val="FF0000"/>
              </a:solidFill>
            </a:endParaRPr>
          </a:p>
          <a:p>
            <a:pPr>
              <a:lnSpc>
                <a:spcPct val="150000"/>
              </a:lnSpc>
            </a:pPr>
            <a:r>
              <a:rPr lang="en-US" sz="2400" dirty="0"/>
              <a:t>14- If</a:t>
            </a:r>
            <a:r>
              <a:rPr lang="en-US" sz="2400" dirty="0">
                <a:solidFill>
                  <a:srgbClr val="FF0000"/>
                </a:solidFill>
              </a:rPr>
              <a:t> </a:t>
            </a:r>
            <a:r>
              <a:rPr lang="en-US" sz="2400" dirty="0"/>
              <a:t>the following reaction: </a:t>
            </a:r>
            <a:r>
              <a:rPr lang="en-US" sz="2400" dirty="0">
                <a:solidFill>
                  <a:srgbClr val="0070C0"/>
                </a:solidFill>
              </a:rPr>
              <a:t>A (g) </a:t>
            </a:r>
            <a:r>
              <a:rPr lang="en-US" sz="2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2B (g)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started with </a:t>
            </a: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moles of </a:t>
            </a: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and </a:t>
            </a:r>
            <a:r>
              <a:rPr lang="el-GR"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α</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is the fraction of </a:t>
            </a: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molecules that dissociated. Define </a:t>
            </a: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a:t>
            </a:r>
            <a:r>
              <a:rPr lang="en-US" sz="2400" baseline="-25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X</a:t>
            </a:r>
            <a:r>
              <a:rPr lang="en-US" sz="2400" baseline="-25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a:t>
            </a:r>
            <a:r>
              <a:rPr lang="en-US" sz="2400" baseline="-25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a:t>
            </a:r>
            <a:r>
              <a:rPr lang="en-US"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a:lnSpc>
                <a:spcPct val="150000"/>
              </a:lnSpc>
            </a:pPr>
            <a:endParaRPr lang="en-US"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r>
              <a:rPr lang="en-US"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Solution:</a:t>
            </a:r>
          </a:p>
          <a:p>
            <a:pPr>
              <a:lnSpc>
                <a:spcPct val="150000"/>
              </a:lnSpc>
            </a:pPr>
            <a:endParaRPr lang="en-GB" sz="2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04313078"/>
              </p:ext>
            </p:extLst>
          </p:nvPr>
        </p:nvGraphicFramePr>
        <p:xfrm>
          <a:off x="1980339" y="4408263"/>
          <a:ext cx="8127999"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endParaRPr lang="en-GB" sz="2400" dirty="0"/>
                    </a:p>
                  </a:txBody>
                  <a:tcPr/>
                </a:tc>
                <a:tc>
                  <a:txBody>
                    <a:bodyPr/>
                    <a:lstStyle/>
                    <a:p>
                      <a:pPr algn="ctr"/>
                      <a:r>
                        <a:rPr lang="en-US" sz="2400" dirty="0"/>
                        <a:t>A</a:t>
                      </a:r>
                      <a:endParaRPr lang="en-GB" sz="2400" dirty="0"/>
                    </a:p>
                  </a:txBody>
                  <a:tcPr/>
                </a:tc>
                <a:tc>
                  <a:txBody>
                    <a:bodyPr/>
                    <a:lstStyle/>
                    <a:p>
                      <a:pPr algn="ctr"/>
                      <a:r>
                        <a:rPr lang="en-US" sz="2400" dirty="0"/>
                        <a:t>2B</a:t>
                      </a:r>
                      <a:endParaRPr lang="en-GB" sz="2400" dirty="0"/>
                    </a:p>
                  </a:txBody>
                  <a:tcPr/>
                </a:tc>
                <a:extLst>
                  <a:ext uri="{0D108BD9-81ED-4DB2-BD59-A6C34878D82A}">
                    <a16:rowId xmlns:a16="http://schemas.microsoft.com/office/drawing/2014/main" val="10000"/>
                  </a:ext>
                </a:extLst>
              </a:tr>
              <a:tr h="370840">
                <a:tc>
                  <a:txBody>
                    <a:bodyPr/>
                    <a:lstStyle/>
                    <a:p>
                      <a:pPr algn="ctr"/>
                      <a:r>
                        <a:rPr lang="en-US" sz="2400" dirty="0"/>
                        <a:t>Initial</a:t>
                      </a:r>
                      <a:endParaRPr lang="en-GB" sz="2400" dirty="0"/>
                    </a:p>
                  </a:txBody>
                  <a:tcPr/>
                </a:tc>
                <a:tc>
                  <a:txBody>
                    <a:bodyPr/>
                    <a:lstStyle/>
                    <a:p>
                      <a:pPr algn="ctr"/>
                      <a:r>
                        <a:rPr lang="en-US" sz="2400" dirty="0"/>
                        <a:t>n</a:t>
                      </a:r>
                      <a:endParaRPr lang="en-GB" sz="2400" dirty="0"/>
                    </a:p>
                  </a:txBody>
                  <a:tcPr/>
                </a:tc>
                <a:tc>
                  <a:txBody>
                    <a:bodyPr/>
                    <a:lstStyle/>
                    <a:p>
                      <a:pPr algn="ctr"/>
                      <a:r>
                        <a:rPr lang="en-US" sz="2400" dirty="0"/>
                        <a:t>0</a:t>
                      </a:r>
                      <a:endParaRPr lang="en-GB" sz="2400" dirty="0"/>
                    </a:p>
                  </a:txBody>
                  <a:tcPr/>
                </a:tc>
                <a:extLst>
                  <a:ext uri="{0D108BD9-81ED-4DB2-BD59-A6C34878D82A}">
                    <a16:rowId xmlns:a16="http://schemas.microsoft.com/office/drawing/2014/main" val="10001"/>
                  </a:ext>
                </a:extLst>
              </a:tr>
              <a:tr h="370840">
                <a:tc>
                  <a:txBody>
                    <a:bodyPr/>
                    <a:lstStyle/>
                    <a:p>
                      <a:pPr algn="ctr"/>
                      <a:r>
                        <a:rPr lang="en-US" sz="2400" dirty="0"/>
                        <a:t>Change</a:t>
                      </a:r>
                      <a:endParaRPr lang="en-GB" sz="2400" dirty="0"/>
                    </a:p>
                  </a:txBody>
                  <a:tcPr/>
                </a:tc>
                <a:tc>
                  <a:txBody>
                    <a:bodyPr/>
                    <a:lstStyle/>
                    <a:p>
                      <a:pPr algn="ctr"/>
                      <a:r>
                        <a:rPr lang="en-US" sz="2400" dirty="0"/>
                        <a:t>-</a:t>
                      </a:r>
                      <a:r>
                        <a:rPr lang="el-GR" sz="2400" dirty="0"/>
                        <a:t>α</a:t>
                      </a:r>
                      <a:r>
                        <a:rPr lang="en-US" sz="2400" dirty="0"/>
                        <a:t>n</a:t>
                      </a:r>
                      <a:endParaRPr lang="en-GB" sz="2400" dirty="0"/>
                    </a:p>
                  </a:txBody>
                  <a:tcPr/>
                </a:tc>
                <a:tc>
                  <a:txBody>
                    <a:bodyPr/>
                    <a:lstStyle/>
                    <a:p>
                      <a:pPr algn="ctr"/>
                      <a:r>
                        <a:rPr lang="en-US" sz="2400" dirty="0"/>
                        <a:t>+2n</a:t>
                      </a:r>
                      <a:r>
                        <a:rPr lang="el-GR" sz="2400" dirty="0"/>
                        <a:t>α</a:t>
                      </a:r>
                      <a:endParaRPr lang="en-GB" sz="2400" dirty="0"/>
                    </a:p>
                  </a:txBody>
                  <a:tcPr/>
                </a:tc>
                <a:extLst>
                  <a:ext uri="{0D108BD9-81ED-4DB2-BD59-A6C34878D82A}">
                    <a16:rowId xmlns:a16="http://schemas.microsoft.com/office/drawing/2014/main" val="10002"/>
                  </a:ext>
                </a:extLst>
              </a:tr>
              <a:tr h="370840">
                <a:tc>
                  <a:txBody>
                    <a:bodyPr/>
                    <a:lstStyle/>
                    <a:p>
                      <a:pPr algn="ctr"/>
                      <a:r>
                        <a:rPr lang="en-US" sz="2400" dirty="0">
                          <a:solidFill>
                            <a:srgbClr val="FF0000"/>
                          </a:solidFill>
                        </a:rPr>
                        <a:t>At equilibrium</a:t>
                      </a:r>
                      <a:endParaRPr lang="en-GB" sz="2400" dirty="0">
                        <a:solidFill>
                          <a:srgbClr val="FF0000"/>
                        </a:solidFill>
                      </a:endParaRPr>
                    </a:p>
                  </a:txBody>
                  <a:tcPr/>
                </a:tc>
                <a:tc>
                  <a:txBody>
                    <a:bodyPr/>
                    <a:lstStyle/>
                    <a:p>
                      <a:pPr algn="ctr"/>
                      <a:r>
                        <a:rPr lang="en-US" sz="2400" dirty="0">
                          <a:solidFill>
                            <a:srgbClr val="FF0000"/>
                          </a:solidFill>
                        </a:rPr>
                        <a:t>n(1-</a:t>
                      </a:r>
                      <a:r>
                        <a:rPr lang="el-GR" sz="2400" dirty="0">
                          <a:solidFill>
                            <a:srgbClr val="FF0000"/>
                          </a:solidFill>
                        </a:rPr>
                        <a:t>α</a:t>
                      </a:r>
                      <a:r>
                        <a:rPr lang="en-US" sz="2400" dirty="0">
                          <a:solidFill>
                            <a:srgbClr val="FF0000"/>
                          </a:solidFill>
                        </a:rPr>
                        <a:t>)</a:t>
                      </a:r>
                      <a:endParaRPr lang="en-GB" sz="2400" dirty="0">
                        <a:solidFill>
                          <a:srgbClr val="FF0000"/>
                        </a:solidFill>
                      </a:endParaRPr>
                    </a:p>
                  </a:txBody>
                  <a:tcPr/>
                </a:tc>
                <a:tc>
                  <a:txBody>
                    <a:bodyPr/>
                    <a:lstStyle/>
                    <a:p>
                      <a:pPr algn="ctr"/>
                      <a:r>
                        <a:rPr lang="en-US" sz="2400" dirty="0">
                          <a:solidFill>
                            <a:srgbClr val="FF0000"/>
                          </a:solidFill>
                        </a:rPr>
                        <a:t>2n</a:t>
                      </a:r>
                      <a:r>
                        <a:rPr lang="el-GR" sz="2400" dirty="0">
                          <a:solidFill>
                            <a:srgbClr val="FF0000"/>
                          </a:solidFill>
                        </a:rPr>
                        <a:t>α</a:t>
                      </a:r>
                      <a:endParaRPr lang="en-GB" sz="2400"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30374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74777" y="441995"/>
                <a:ext cx="10569844" cy="5804409"/>
              </a:xfrm>
              <a:prstGeom prst="rect">
                <a:avLst/>
              </a:prstGeom>
              <a:noFill/>
            </p:spPr>
            <p:txBody>
              <a:bodyPr wrap="square" rtlCol="0">
                <a:spAutoFit/>
              </a:bodyPr>
              <a:lstStyle/>
              <a:p>
                <a:pPr>
                  <a:lnSpc>
                    <a:spcPct val="150000"/>
                  </a:lnSpc>
                </a:pPr>
                <a:r>
                  <a:rPr lang="en-US" sz="2400" dirty="0"/>
                  <a:t>The mole fraction of </a:t>
                </a:r>
                <a:r>
                  <a:rPr lang="en-US" sz="2400" dirty="0">
                    <a:solidFill>
                      <a:srgbClr val="FF0000"/>
                    </a:solidFill>
                  </a:rPr>
                  <a:t>A</a:t>
                </a:r>
                <a:r>
                  <a:rPr lang="en-US" sz="2400" dirty="0"/>
                  <a:t> and </a:t>
                </a:r>
                <a:r>
                  <a:rPr lang="en-US" sz="2400" dirty="0">
                    <a:solidFill>
                      <a:srgbClr val="FF0000"/>
                    </a:solidFill>
                  </a:rPr>
                  <a:t>B</a:t>
                </a:r>
                <a:r>
                  <a:rPr lang="en-US" sz="2400" dirty="0"/>
                  <a:t> at equilibrium can be expressed by:</a:t>
                </a:r>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rPr>
                            <m:t>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e>
                          </m:d>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den>
                      </m:f>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rPr>
                            <m:t>𝑛</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e>
                          </m:d>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𝛼</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𝛼</m:t>
                          </m:r>
                        </m:num>
                        <m:den>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𝛼</m:t>
                          </m:r>
                        </m:den>
                      </m:f>
                    </m:oMath>
                  </m:oMathPara>
                </a14:m>
                <a:endParaRPr lang="en-GB" sz="2400" dirty="0"/>
              </a:p>
              <a:p>
                <a:r>
                  <a:rPr lang="en-US" sz="2400" dirty="0"/>
                  <a:t>Therefore:</a:t>
                </a:r>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den>
                                  </m:f>
                                </m:e>
                              </m:d>
                            </m:e>
                            <m:sup>
                              <m:r>
                                <a:rPr lang="en-US" sz="2400" b="0" i="1" smtClean="0">
                                  <a:latin typeface="Cambria Math" panose="02040503050406030204" pitchFamily="18" charset="0"/>
                                </a:rPr>
                                <m:t>2</m:t>
                              </m:r>
                            </m:sup>
                          </m:sSup>
                        </m:num>
                        <m:den>
                          <m:f>
                            <m:fPr>
                              <m:ctrlPr>
                                <a:rPr lang="en-US" sz="2400" i="1">
                                  <a:latin typeface="Cambria Math" panose="02040503050406030204" pitchFamily="18" charset="0"/>
                                </a:rPr>
                              </m:ctrlPr>
                            </m:fPr>
                            <m:num>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den>
                          </m:f>
                        </m:den>
                      </m:f>
                      <m:r>
                        <a:rPr lang="en-US" sz="2400" b="0" i="1" smtClean="0">
                          <a:solidFill>
                            <a:srgbClr val="FF0000"/>
                          </a:solidFill>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𝛼</m:t>
                              </m:r>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e>
                              </m:d>
                            </m:e>
                            <m:sup>
                              <m:r>
                                <a:rPr lang="en-US" sz="2400" b="0" i="1" smtClean="0">
                                  <a:latin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num>
                        <m:den>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den>
                      </m:f>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rPr>
                            <m:t>4</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𝛼</m:t>
                              </m:r>
                            </m:e>
                            <m:sup>
                              <m:r>
                                <a:rPr lang="en-US" sz="2400" i="1">
                                  <a:latin typeface="Cambria Math" panose="02040503050406030204" pitchFamily="18" charset="0"/>
                                </a:rPr>
                                <m:t>2</m:t>
                              </m:r>
                            </m:sup>
                          </m:sSup>
                        </m:num>
                        <m:den>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e>
                          </m:d>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𝛼</m:t>
                              </m:r>
                            </m:e>
                          </m:d>
                        </m:den>
                      </m:f>
                      <m:r>
                        <a:rPr lang="en-US" sz="2400" b="0" i="1" smtClean="0">
                          <a:solidFill>
                            <a:srgbClr val="FF0000"/>
                          </a:solidFill>
                          <a:latin typeface="Cambria Math" panose="02040503050406030204" pitchFamily="18" charset="0"/>
                          <a:ea typeface="Cambria Math" panose="02040503050406030204" pitchFamily="18" charset="0"/>
                        </a:rPr>
                        <m:t>=</m:t>
                      </m:r>
                      <m:f>
                        <m:fPr>
                          <m:ctrlPr>
                            <a:rPr lang="en-US" sz="2400" b="0" i="1" smtClean="0">
                              <a:solidFill>
                                <a:srgbClr val="0070C0"/>
                              </a:solidFill>
                              <a:latin typeface="Cambria Math" panose="02040503050406030204" pitchFamily="18" charset="0"/>
                              <a:ea typeface="Cambria Math" panose="02040503050406030204" pitchFamily="18" charset="0"/>
                            </a:rPr>
                          </m:ctrlPr>
                        </m:fPr>
                        <m:num>
                          <m:r>
                            <a:rPr lang="en-US" sz="2400" i="1">
                              <a:solidFill>
                                <a:srgbClr val="0070C0"/>
                              </a:solidFill>
                              <a:latin typeface="Cambria Math" panose="02040503050406030204" pitchFamily="18" charset="0"/>
                            </a:rPr>
                            <m:t>4</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ea typeface="Cambria Math" panose="02040503050406030204" pitchFamily="18" charset="0"/>
                                </a:rPr>
                                <m:t>𝛼</m:t>
                              </m:r>
                            </m:e>
                            <m:sup>
                              <m:r>
                                <a:rPr lang="en-US" sz="2400" i="1">
                                  <a:solidFill>
                                    <a:srgbClr val="0070C0"/>
                                  </a:solidFill>
                                  <a:latin typeface="Cambria Math" panose="02040503050406030204" pitchFamily="18" charset="0"/>
                                </a:rPr>
                                <m:t>2</m:t>
                              </m:r>
                            </m:sup>
                          </m:sSup>
                        </m:num>
                        <m:den>
                          <m:r>
                            <a:rPr lang="en-US" sz="2400" b="0" i="1" smtClean="0">
                              <a:solidFill>
                                <a:srgbClr val="0070C0"/>
                              </a:solidFill>
                              <a:latin typeface="Cambria Math" panose="02040503050406030204" pitchFamily="18" charset="0"/>
                              <a:ea typeface="Cambria Math" panose="02040503050406030204" pitchFamily="18" charset="0"/>
                            </a:rPr>
                            <m:t>1−</m:t>
                          </m:r>
                          <m:sSup>
                            <m:sSupPr>
                              <m:ctrlPr>
                                <a:rPr lang="en-US" sz="2400" b="0" i="1" smtClean="0">
                                  <a:solidFill>
                                    <a:srgbClr val="0070C0"/>
                                  </a:solidFill>
                                  <a:latin typeface="Cambria Math" panose="02040503050406030204" pitchFamily="18" charset="0"/>
                                  <a:ea typeface="Cambria Math" panose="02040503050406030204" pitchFamily="18" charset="0"/>
                                </a:rPr>
                              </m:ctrlPr>
                            </m:sSupPr>
                            <m:e>
                              <m:r>
                                <a:rPr lang="en-US" sz="2400" b="0" i="1" smtClean="0">
                                  <a:solidFill>
                                    <a:srgbClr val="0070C0"/>
                                  </a:solidFill>
                                  <a:latin typeface="Cambria Math" panose="02040503050406030204" pitchFamily="18" charset="0"/>
                                  <a:ea typeface="Cambria Math" panose="02040503050406030204" pitchFamily="18" charset="0"/>
                                </a:rPr>
                                <m:t>𝛼</m:t>
                              </m:r>
                            </m:e>
                            <m:sup>
                              <m:r>
                                <a:rPr lang="en-US" sz="2400" b="0" i="1" smtClean="0">
                                  <a:solidFill>
                                    <a:srgbClr val="0070C0"/>
                                  </a:solidFill>
                                  <a:latin typeface="Cambria Math" panose="02040503050406030204" pitchFamily="18" charset="0"/>
                                  <a:ea typeface="Cambria Math" panose="02040503050406030204" pitchFamily="18" charset="0"/>
                                </a:rPr>
                                <m:t>2</m:t>
                              </m:r>
                            </m:sup>
                          </m:sSup>
                        </m:den>
                      </m:f>
                    </m:oMath>
                  </m:oMathPara>
                </a14:m>
                <a:endParaRPr lang="en-GB" sz="2400" dirty="0"/>
              </a:p>
              <a:p>
                <a:pPr algn="ctr">
                  <a:lnSpc>
                    <a:spcPct val="150000"/>
                  </a:lnSpc>
                </a:pPr>
                <a:r>
                  <a:rPr lang="en-GB" sz="2400" dirty="0"/>
                  <a:t>K</a:t>
                </a:r>
                <a:r>
                  <a:rPr lang="en-GB" sz="2400" baseline="-25000" dirty="0"/>
                  <a:t>P</a:t>
                </a:r>
                <a:r>
                  <a:rPr lang="en-GB" sz="2400" dirty="0"/>
                  <a:t> = </a:t>
                </a:r>
                <a:r>
                  <a:rPr lang="en-GB" sz="2400" dirty="0">
                    <a:solidFill>
                      <a:srgbClr val="0070C0"/>
                    </a:solidFill>
                  </a:rPr>
                  <a:t>K</a:t>
                </a:r>
                <a:r>
                  <a:rPr lang="en-GB" sz="2400" baseline="-25000" dirty="0">
                    <a:solidFill>
                      <a:srgbClr val="0070C0"/>
                    </a:solidFill>
                  </a:rPr>
                  <a:t>X </a:t>
                </a:r>
                <a:r>
                  <a:rPr lang="en-GB" sz="2400" dirty="0">
                    <a:solidFill>
                      <a:srgbClr val="0070C0"/>
                    </a:solidFill>
                  </a:rPr>
                  <a:t>(</a:t>
                </a:r>
                <a:r>
                  <a:rPr lang="en-GB" sz="2400" dirty="0" err="1">
                    <a:solidFill>
                      <a:srgbClr val="0070C0"/>
                    </a:solidFill>
                  </a:rPr>
                  <a:t>P</a:t>
                </a:r>
                <a:r>
                  <a:rPr lang="en-GB" sz="2400" baseline="-25000" dirty="0" err="1">
                    <a:solidFill>
                      <a:srgbClr val="0070C0"/>
                    </a:solidFill>
                  </a:rPr>
                  <a:t>total</a:t>
                </a:r>
                <a:r>
                  <a:rPr lang="en-GB" sz="2400" dirty="0">
                    <a:solidFill>
                      <a:srgbClr val="0070C0"/>
                    </a:solidFill>
                  </a:rPr>
                  <a:t>)</a:t>
                </a:r>
                <a:r>
                  <a:rPr lang="en-GB" sz="2400" baseline="30000" dirty="0">
                    <a:solidFill>
                      <a:srgbClr val="0070C0"/>
                    </a:solidFill>
                  </a:rPr>
                  <a:t>∆n</a:t>
                </a:r>
                <a:endParaRPr lang="en-GB" sz="2400" dirty="0">
                  <a:solidFill>
                    <a:srgbClr val="0070C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74777" y="441995"/>
                <a:ext cx="10569844" cy="5804409"/>
              </a:xfrm>
              <a:prstGeom prst="rect">
                <a:avLst/>
              </a:prstGeom>
              <a:blipFill rotWithShape="0">
                <a:blip r:embed="rId2"/>
                <a:stretch>
                  <a:fillRect l="-923" b="-420"/>
                </a:stretch>
              </a:blipFill>
            </p:spPr>
            <p:txBody>
              <a:bodyPr/>
              <a:lstStyle/>
              <a:p>
                <a:r>
                  <a:rPr lang="en-GB">
                    <a:noFill/>
                  </a:rPr>
                  <a:t> </a:t>
                </a:r>
              </a:p>
            </p:txBody>
          </p:sp>
        </mc:Fallback>
      </mc:AlternateContent>
    </p:spTree>
    <p:extLst>
      <p:ext uri="{BB962C8B-B14F-4D97-AF65-F5344CB8AC3E}">
        <p14:creationId xmlns:p14="http://schemas.microsoft.com/office/powerpoint/2010/main" val="2012992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805914" y="492291"/>
                <a:ext cx="10631836" cy="5758243"/>
              </a:xfrm>
              <a:prstGeom prst="rect">
                <a:avLst/>
              </a:prstGeom>
              <a:noFill/>
            </p:spPr>
            <p:txBody>
              <a:bodyPr wrap="square" rtlCol="0">
                <a:spAutoFit/>
              </a:bodyPr>
              <a:lstStyle/>
              <a:p>
                <a:pPr>
                  <a:lnSpc>
                    <a:spcPct val="150000"/>
                  </a:lnSpc>
                </a:pPr>
                <a:r>
                  <a:rPr lang="en-US" sz="2800" dirty="0">
                    <a:solidFill>
                      <a:srgbClr val="FF0000"/>
                    </a:solidFill>
                  </a:rPr>
                  <a:t>Example</a:t>
                </a:r>
              </a:p>
              <a:p>
                <a:pPr>
                  <a:lnSpc>
                    <a:spcPct val="150000"/>
                  </a:lnSpc>
                </a:pPr>
                <a:endParaRPr lang="en-US" sz="2400" dirty="0"/>
              </a:p>
              <a:p>
                <a:pPr>
                  <a:lnSpc>
                    <a:spcPct val="150000"/>
                  </a:lnSpc>
                </a:pPr>
                <a:r>
                  <a:rPr lang="en-US" sz="2400" dirty="0"/>
                  <a:t>15- For the equilibrium: </a:t>
                </a:r>
                <a:r>
                  <a:rPr lang="en-US" sz="2400" dirty="0">
                    <a:solidFill>
                      <a:srgbClr val="0070C0"/>
                    </a:solidFill>
                  </a:rPr>
                  <a:t>N</a:t>
                </a:r>
                <a:r>
                  <a:rPr lang="en-US" sz="2400" baseline="-25000" dirty="0">
                    <a:solidFill>
                      <a:srgbClr val="0070C0"/>
                    </a:solidFill>
                  </a:rPr>
                  <a:t>2</a:t>
                </a:r>
                <a:r>
                  <a:rPr lang="en-US" sz="2400" dirty="0">
                    <a:solidFill>
                      <a:srgbClr val="0070C0"/>
                    </a:solidFill>
                  </a:rPr>
                  <a:t>O</a:t>
                </a:r>
                <a:r>
                  <a:rPr lang="en-US" sz="2400" baseline="-25000" dirty="0">
                    <a:solidFill>
                      <a:srgbClr val="0070C0"/>
                    </a:solidFill>
                  </a:rPr>
                  <a:t>4</a:t>
                </a:r>
                <a:r>
                  <a:rPr lang="en-US" sz="2400" dirty="0">
                    <a:solidFill>
                      <a:srgbClr val="0070C0"/>
                    </a:solidFill>
                  </a:rPr>
                  <a:t> (g) </a:t>
                </a:r>
                <a:r>
                  <a:rPr lang="en-US" sz="2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2NO</a:t>
                </a:r>
                <a:r>
                  <a:rPr lang="en-US" sz="2400" baseline="-250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400"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 (g</a:t>
                </a:r>
                <a:r>
                  <a:rPr lang="en-US" sz="2400" dirty="0">
                    <a:ea typeface="Arial Unicode MS" panose="020B0604020202020204" pitchFamily="34" charset="-128"/>
                    <a:cs typeface="Arial Unicode MS" panose="020B0604020202020204" pitchFamily="34" charset="-128"/>
                  </a:rPr>
                  <a:t>), the degree of dissociation, </a:t>
                </a:r>
                <a:r>
                  <a:rPr lang="el-GR" sz="2400" dirty="0">
                    <a:ea typeface="Arial Unicode MS" panose="020B0604020202020204" pitchFamily="34" charset="-128"/>
                    <a:cs typeface="Arial Unicode MS" panose="020B0604020202020204" pitchFamily="34" charset="-128"/>
                  </a:rPr>
                  <a:t>α</a:t>
                </a:r>
                <a:r>
                  <a:rPr lang="en-US" sz="2400" dirty="0">
                    <a:ea typeface="Arial Unicode MS" panose="020B0604020202020204" pitchFamily="34" charset="-128"/>
                    <a:cs typeface="Arial Unicode MS" panose="020B0604020202020204" pitchFamily="34" charset="-128"/>
                  </a:rPr>
                  <a:t>, at equilibrium is 0.201 at 1 </a:t>
                </a:r>
                <a:r>
                  <a:rPr lang="en-US" sz="2400" dirty="0" err="1">
                    <a:ea typeface="Arial Unicode MS" panose="020B0604020202020204" pitchFamily="34" charset="-128"/>
                    <a:cs typeface="Arial Unicode MS" panose="020B0604020202020204" pitchFamily="34" charset="-128"/>
                  </a:rPr>
                  <a:t>atm</a:t>
                </a:r>
                <a:r>
                  <a:rPr lang="en-US" sz="2400" dirty="0">
                    <a:ea typeface="Arial Unicode MS" panose="020B0604020202020204" pitchFamily="34" charset="-128"/>
                    <a:cs typeface="Arial Unicode MS" panose="020B0604020202020204" pitchFamily="34" charset="-128"/>
                  </a:rPr>
                  <a:t> and 298 K</a:t>
                </a:r>
                <a:r>
                  <a:rPr lang="en-US" sz="2400" dirty="0"/>
                  <a:t> .</a:t>
                </a:r>
              </a:p>
              <a:p>
                <a:pPr>
                  <a:lnSpc>
                    <a:spcPct val="150000"/>
                  </a:lnSpc>
                </a:pPr>
                <a:r>
                  <a:rPr lang="en-US" sz="2400" dirty="0"/>
                  <a:t>Calculate </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G</a:t>
                </a:r>
                <a:r>
                  <a:rPr lang="en-US" sz="2400" baseline="-25000" dirty="0" err="1">
                    <a:latin typeface="Calibri" panose="020F0502020204030204" pitchFamily="34" charset="0"/>
                    <a:cs typeface="Calibri" panose="020F0502020204030204" pitchFamily="34" charset="0"/>
                  </a:rPr>
                  <a:t>rxn</a:t>
                </a:r>
                <a:r>
                  <a:rPr lang="en-US" sz="2400" dirty="0">
                    <a:latin typeface="Calibri" panose="020F0502020204030204" pitchFamily="34" charset="0"/>
                    <a:cs typeface="Calibri" panose="020F0502020204030204" pitchFamily="34" charset="0"/>
                  </a:rPr>
                  <a:t> , K and ∆G</a:t>
                </a:r>
                <a:r>
                  <a:rPr lang="en-US" sz="2400" baseline="30000" dirty="0">
                    <a:latin typeface="Calibri" panose="020F0502020204030204" pitchFamily="34" charset="0"/>
                    <a:cs typeface="Calibri" panose="020F0502020204030204" pitchFamily="34" charset="0"/>
                  </a:rPr>
                  <a:t>o</a:t>
                </a:r>
              </a:p>
              <a:p>
                <a:pPr>
                  <a:lnSpc>
                    <a:spcPct val="150000"/>
                  </a:lnSpc>
                </a:pPr>
                <a:endParaRPr lang="en-US" sz="2400" baseline="30000" dirty="0">
                  <a:latin typeface="Calibri" panose="020F0502020204030204" pitchFamily="34" charset="0"/>
                  <a:cs typeface="Calibri" panose="020F0502020204030204" pitchFamily="34" charset="0"/>
                </a:endParaRPr>
              </a:p>
              <a:p>
                <a:pPr>
                  <a:lnSpc>
                    <a:spcPct val="150000"/>
                  </a:lnSpc>
                </a:pPr>
                <a:r>
                  <a:rPr lang="en-US" sz="2800" dirty="0">
                    <a:solidFill>
                      <a:srgbClr val="FF0000"/>
                    </a:solidFill>
                    <a:latin typeface="Calibri" panose="020F0502020204030204" pitchFamily="34" charset="0"/>
                    <a:cs typeface="Calibri" panose="020F0502020204030204" pitchFamily="34" charset="0"/>
                  </a:rPr>
                  <a:t>Solution</a:t>
                </a:r>
              </a:p>
              <a:p>
                <a:pPr>
                  <a:lnSpc>
                    <a:spcPct val="150000"/>
                  </a:lnSpc>
                </a:pP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G</a:t>
                </a:r>
                <a:r>
                  <a:rPr lang="en-US" sz="2400" baseline="-25000" dirty="0" err="1">
                    <a:latin typeface="Calibri" panose="020F0502020204030204" pitchFamily="34" charset="0"/>
                    <a:cs typeface="Calibri" panose="020F0502020204030204" pitchFamily="34" charset="0"/>
                  </a:rPr>
                  <a:t>rxn</a:t>
                </a:r>
                <a:r>
                  <a:rPr lang="en-US" sz="2400" dirty="0">
                    <a:latin typeface="Calibri" panose="020F0502020204030204" pitchFamily="34" charset="0"/>
                    <a:cs typeface="Calibri" panose="020F0502020204030204" pitchFamily="34" charset="0"/>
                  </a:rPr>
                  <a:t>= 0 ,           </a:t>
                </a:r>
                <a14:m>
                  <m:oMath xmlns:m="http://schemas.openxmlformats.org/officeDocument/2006/math">
                    <m:r>
                      <a:rPr lang="en-US" sz="2400" b="0" i="1" smtClean="0">
                        <a:latin typeface="Cambria Math" panose="02040503050406030204" pitchFamily="18" charset="0"/>
                        <a:cs typeface="Calibri" panose="020F0502020204030204" pitchFamily="34" charset="0"/>
                      </a:rPr>
                      <m:t>𝐾</m:t>
                    </m:r>
                    <m:r>
                      <a:rPr lang="en-US" sz="2400" b="0" i="1" smtClean="0">
                        <a:latin typeface="Cambria Math" panose="02040503050406030204" pitchFamily="18" charset="0"/>
                        <a:cs typeface="Calibri" panose="020F0502020204030204" pitchFamily="34" charset="0"/>
                      </a:rPr>
                      <m:t>=</m:t>
                    </m:r>
                    <m:f>
                      <m:fPr>
                        <m:ctrlPr>
                          <a:rPr lang="en-US" sz="2400" b="0" i="1" smtClean="0">
                            <a:latin typeface="Cambria Math" panose="02040503050406030204" pitchFamily="18" charset="0"/>
                            <a:cs typeface="Calibri" panose="020F0502020204030204" pitchFamily="34" charset="0"/>
                          </a:rPr>
                        </m:ctrlPr>
                      </m:fPr>
                      <m:num>
                        <m:r>
                          <a:rPr lang="en-US" sz="2400" b="0" i="1" smtClean="0">
                            <a:latin typeface="Cambria Math" panose="02040503050406030204" pitchFamily="18" charset="0"/>
                            <a:cs typeface="Calibri" panose="020F0502020204030204" pitchFamily="34" charset="0"/>
                          </a:rPr>
                          <m:t>4</m:t>
                        </m:r>
                        <m:sSup>
                          <m:sSupPr>
                            <m:ctrlPr>
                              <a:rPr lang="en-US" sz="2400" b="0" i="1" smtClean="0">
                                <a:latin typeface="Cambria Math" panose="02040503050406030204" pitchFamily="18" charset="0"/>
                                <a:cs typeface="Calibri" panose="020F0502020204030204" pitchFamily="34" charset="0"/>
                              </a:rPr>
                            </m:ctrlPr>
                          </m:sSupPr>
                          <m:e>
                            <m:d>
                              <m:dPr>
                                <m:ctrlPr>
                                  <a:rPr lang="en-US" sz="2400" b="0" i="1" smtClean="0">
                                    <a:latin typeface="Cambria Math" panose="02040503050406030204" pitchFamily="18" charset="0"/>
                                    <a:cs typeface="Calibri" panose="020F0502020204030204" pitchFamily="34" charset="0"/>
                                  </a:rPr>
                                </m:ctrlPr>
                              </m:dPr>
                              <m:e>
                                <m:r>
                                  <a:rPr lang="en-US" sz="2400" b="0" i="1" smtClean="0">
                                    <a:latin typeface="Cambria Math" panose="02040503050406030204" pitchFamily="18" charset="0"/>
                                    <a:cs typeface="Calibri" panose="020F0502020204030204" pitchFamily="34" charset="0"/>
                                  </a:rPr>
                                  <m:t>0</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201</m:t>
                                </m:r>
                              </m:e>
                            </m:d>
                          </m:e>
                          <m:sup>
                            <m:r>
                              <a:rPr lang="en-US" sz="2400" b="0" i="1" smtClean="0">
                                <a:latin typeface="Cambria Math" panose="02040503050406030204" pitchFamily="18" charset="0"/>
                                <a:cs typeface="Calibri" panose="020F0502020204030204" pitchFamily="34" charset="0"/>
                              </a:rPr>
                              <m:t>2</m:t>
                            </m:r>
                          </m:sup>
                        </m:sSup>
                      </m:num>
                      <m:den>
                        <m:r>
                          <a:rPr lang="en-US" sz="2400" b="0" i="1" smtClean="0">
                            <a:latin typeface="Cambria Math" panose="02040503050406030204" pitchFamily="18" charset="0"/>
                            <a:cs typeface="Calibri" panose="020F0502020204030204" pitchFamily="34" charset="0"/>
                          </a:rPr>
                          <m:t>1</m:t>
                        </m:r>
                        <m:r>
                          <a:rPr lang="en-US" sz="2400" b="0" i="1" smtClean="0">
                            <a:latin typeface="Cambria Math" panose="02040503050406030204" pitchFamily="18" charset="0"/>
                            <a:cs typeface="Calibri" panose="020F0502020204030204" pitchFamily="34" charset="0"/>
                          </a:rPr>
                          <m:t>−</m:t>
                        </m:r>
                        <m:sSup>
                          <m:sSupPr>
                            <m:ctrlPr>
                              <a:rPr lang="en-US" sz="2400" b="0" i="1" smtClean="0">
                                <a:latin typeface="Cambria Math" panose="02040503050406030204" pitchFamily="18" charset="0"/>
                                <a:cs typeface="Calibri" panose="020F0502020204030204" pitchFamily="34" charset="0"/>
                              </a:rPr>
                            </m:ctrlPr>
                          </m:sSupPr>
                          <m:e>
                            <m:r>
                              <a:rPr lang="en-US" sz="2400" b="0" i="1" smtClean="0">
                                <a:latin typeface="Cambria Math" panose="02040503050406030204" pitchFamily="18" charset="0"/>
                                <a:cs typeface="Calibri" panose="020F0502020204030204" pitchFamily="34" charset="0"/>
                              </a:rPr>
                              <m:t>0</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201</m:t>
                            </m:r>
                          </m:e>
                          <m:sup>
                            <m:r>
                              <a:rPr lang="en-US" sz="2400" b="0" i="1" smtClean="0">
                                <a:latin typeface="Cambria Math" panose="02040503050406030204" pitchFamily="18" charset="0"/>
                                <a:cs typeface="Calibri" panose="020F0502020204030204" pitchFamily="34" charset="0"/>
                              </a:rPr>
                              <m:t>2</m:t>
                            </m:r>
                          </m:sup>
                        </m:sSup>
                      </m:den>
                    </m:f>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0</m:t>
                    </m:r>
                    <m:r>
                      <a:rPr lang="en-US" sz="2400" b="0" i="1"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cs typeface="Calibri" panose="020F0502020204030204" pitchFamily="34" charset="0"/>
                      </a:rPr>
                      <m:t>16841</m:t>
                    </m:r>
                  </m:oMath>
                </a14:m>
                <a:endParaRPr lang="en-US" sz="2400" b="0" dirty="0">
                  <a:latin typeface="Calibri" panose="020F0502020204030204" pitchFamily="34" charset="0"/>
                  <a:cs typeface="Calibri" panose="020F0502020204030204" pitchFamily="34" charset="0"/>
                </a:endParaRPr>
              </a:p>
              <a:p>
                <a:pPr>
                  <a:lnSpc>
                    <a:spcPct val="150000"/>
                  </a:lnSpc>
                </a:pPr>
                <a:r>
                  <a:rPr lang="en-US" sz="2400" dirty="0">
                    <a:latin typeface="Calibri" panose="020F0502020204030204" pitchFamily="34" charset="0"/>
                    <a:cs typeface="Calibri" panose="020F0502020204030204" pitchFamily="34" charset="0"/>
                  </a:rPr>
                  <a:t>∆G</a:t>
                </a:r>
                <a:r>
                  <a:rPr lang="en-US" sz="2400" baseline="30000" dirty="0">
                    <a:latin typeface="Calibri" panose="020F0502020204030204" pitchFamily="34" charset="0"/>
                    <a:cs typeface="Calibri" panose="020F0502020204030204" pitchFamily="34" charset="0"/>
                  </a:rPr>
                  <a:t>o</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 </a:t>
                </a:r>
                <a:r>
                  <a:rPr lang="en-US" sz="2400" dirty="0" err="1">
                    <a:latin typeface="Calibri" panose="020F0502020204030204" pitchFamily="34" charset="0"/>
                    <a:cs typeface="Calibri" panose="020F0502020204030204" pitchFamily="34" charset="0"/>
                  </a:rPr>
                  <a:t>RTlnK</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-8.314 × 298 × ln(0.16841) </a:t>
                </a:r>
                <a:r>
                  <a:rPr lang="en-US" sz="2400" dirty="0">
                    <a:solidFill>
                      <a:srgbClr val="FF0000"/>
                    </a:solidFill>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4.41 kJ mol</a:t>
                </a:r>
                <a:r>
                  <a:rPr lang="en-US" sz="2400" baseline="30000" dirty="0">
                    <a:latin typeface="Calibri" panose="020F0502020204030204" pitchFamily="34" charset="0"/>
                    <a:cs typeface="Calibri" panose="020F0502020204030204" pitchFamily="34" charset="0"/>
                  </a:rPr>
                  <a:t>-1</a:t>
                </a:r>
                <a:endParaRPr lang="en-US" sz="2400" dirty="0">
                  <a:latin typeface="Calibri" panose="020F0502020204030204" pitchFamily="34" charset="0"/>
                  <a:cs typeface="Calibri" panose="020F0502020204030204" pitchFamily="34" charset="0"/>
                </a:endParaRPr>
              </a:p>
              <a:p>
                <a:pPr>
                  <a:lnSpc>
                    <a:spcPct val="150000"/>
                  </a:lnSpc>
                </a:pPr>
                <a:endParaRPr lang="en-US" sz="2400" baseline="30000"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05914" y="492291"/>
                <a:ext cx="10631836" cy="5758243"/>
              </a:xfrm>
              <a:prstGeom prst="rect">
                <a:avLst/>
              </a:prstGeom>
              <a:blipFill rotWithShape="0">
                <a:blip r:embed="rId2"/>
                <a:stretch>
                  <a:fillRect l="-1147"/>
                </a:stretch>
              </a:blipFill>
            </p:spPr>
            <p:txBody>
              <a:bodyPr/>
              <a:lstStyle/>
              <a:p>
                <a:r>
                  <a:rPr lang="en-GB">
                    <a:noFill/>
                  </a:rPr>
                  <a:t> </a:t>
                </a:r>
              </a:p>
            </p:txBody>
          </p:sp>
        </mc:Fallback>
      </mc:AlternateContent>
    </p:spTree>
    <p:extLst>
      <p:ext uri="{BB962C8B-B14F-4D97-AF65-F5344CB8AC3E}">
        <p14:creationId xmlns:p14="http://schemas.microsoft.com/office/powerpoint/2010/main" val="273945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440613" y="696854"/>
            <a:ext cx="9859992" cy="2862322"/>
          </a:xfrm>
          <a:prstGeom prst="rect">
            <a:avLst/>
          </a:prstGeom>
        </p:spPr>
        <p:txBody>
          <a:bodyPr wrap="square">
            <a:spAutoFit/>
          </a:bodyPr>
          <a:lstStyle/>
          <a:p>
            <a:pPr lvl="0">
              <a:lnSpc>
                <a:spcPct val="150000"/>
              </a:lnSpc>
            </a:pPr>
            <a:r>
              <a:rPr lang="en-GB" sz="2400" dirty="0">
                <a:solidFill>
                  <a:prstClr val="black"/>
                </a:solidFill>
              </a:rPr>
              <a:t>2- Is the following reaction spontaneous under standard conditions?</a:t>
            </a:r>
          </a:p>
          <a:p>
            <a:pPr lvl="0">
              <a:lnSpc>
                <a:spcPct val="150000"/>
              </a:lnSpc>
            </a:pPr>
            <a:r>
              <a:rPr lang="en-GB" sz="2400" dirty="0">
                <a:solidFill>
                  <a:prstClr val="black"/>
                </a:solidFill>
              </a:rPr>
              <a:t>C (s, diamond) </a:t>
            </a:r>
            <a:r>
              <a:rPr lang="en-US" sz="2400" dirty="0">
                <a:solidFill>
                  <a:prstClr val="black"/>
                </a:solidFill>
                <a:sym typeface="Symbol" panose="05050102010706020507" pitchFamily="18" charset="2"/>
              </a:rPr>
              <a:t> C (s, graphite) </a:t>
            </a:r>
            <a:r>
              <a:rPr lang="en-GB" sz="2400" dirty="0">
                <a:solidFill>
                  <a:srgbClr val="FF0000"/>
                </a:solidFill>
              </a:rPr>
              <a:t>∆G</a:t>
            </a:r>
            <a:r>
              <a:rPr lang="en-GB" sz="2400" baseline="30000" dirty="0">
                <a:solidFill>
                  <a:srgbClr val="FF0000"/>
                </a:solidFill>
              </a:rPr>
              <a:t>o</a:t>
            </a:r>
            <a:r>
              <a:rPr lang="en-GB" sz="2400" dirty="0">
                <a:solidFill>
                  <a:srgbClr val="FF0000"/>
                </a:solidFill>
              </a:rPr>
              <a:t> = ?</a:t>
            </a:r>
          </a:p>
          <a:p>
            <a:pPr lvl="0">
              <a:lnSpc>
                <a:spcPct val="150000"/>
              </a:lnSpc>
            </a:pPr>
            <a:r>
              <a:rPr lang="en-GB" sz="2400" dirty="0">
                <a:solidFill>
                  <a:prstClr val="black"/>
                </a:solidFill>
              </a:rPr>
              <a:t>If: </a:t>
            </a:r>
          </a:p>
          <a:p>
            <a:pPr lvl="0" algn="ctr">
              <a:lnSpc>
                <a:spcPct val="150000"/>
              </a:lnSpc>
            </a:pPr>
            <a:r>
              <a:rPr lang="en-GB" sz="2400" dirty="0">
                <a:solidFill>
                  <a:prstClr val="black"/>
                </a:solidFill>
              </a:rPr>
              <a:t>C (s, diamond) + O</a:t>
            </a:r>
            <a:r>
              <a:rPr lang="en-GB" sz="2400" baseline="-25000" dirty="0">
                <a:solidFill>
                  <a:prstClr val="black"/>
                </a:solidFill>
              </a:rPr>
              <a:t>2</a:t>
            </a:r>
            <a:r>
              <a:rPr lang="en-GB" sz="2400" dirty="0">
                <a:solidFill>
                  <a:prstClr val="black"/>
                </a:solidFill>
              </a:rPr>
              <a:t> (g) </a:t>
            </a:r>
            <a:r>
              <a:rPr lang="en-US" sz="2400" dirty="0">
                <a:solidFill>
                  <a:prstClr val="black"/>
                </a:solidFill>
                <a:sym typeface="Symbol" panose="05050102010706020507" pitchFamily="18" charset="2"/>
              </a:rPr>
              <a:t> CO</a:t>
            </a:r>
            <a:r>
              <a:rPr lang="en-US" sz="2400" baseline="-25000" dirty="0">
                <a:solidFill>
                  <a:prstClr val="black"/>
                </a:solidFill>
                <a:sym typeface="Symbol" panose="05050102010706020507" pitchFamily="18" charset="2"/>
              </a:rPr>
              <a:t>2</a:t>
            </a:r>
            <a:r>
              <a:rPr lang="en-US" sz="2400" dirty="0">
                <a:solidFill>
                  <a:prstClr val="black"/>
                </a:solidFill>
                <a:sym typeface="Symbol" panose="05050102010706020507" pitchFamily="18" charset="2"/>
              </a:rPr>
              <a:t> (g)        </a:t>
            </a:r>
            <a:r>
              <a:rPr lang="en-GB" sz="2400" dirty="0">
                <a:solidFill>
                  <a:prstClr val="black"/>
                </a:solidFill>
              </a:rPr>
              <a:t>∆G</a:t>
            </a:r>
            <a:r>
              <a:rPr lang="en-GB" sz="2400" baseline="30000" dirty="0">
                <a:solidFill>
                  <a:prstClr val="black"/>
                </a:solidFill>
              </a:rPr>
              <a:t>o</a:t>
            </a:r>
            <a:r>
              <a:rPr lang="en-GB" sz="2400" dirty="0">
                <a:solidFill>
                  <a:prstClr val="black"/>
                </a:solidFill>
              </a:rPr>
              <a:t> = -397 kJ</a:t>
            </a:r>
          </a:p>
          <a:p>
            <a:pPr lvl="0" algn="ctr">
              <a:lnSpc>
                <a:spcPct val="150000"/>
              </a:lnSpc>
            </a:pPr>
            <a:r>
              <a:rPr lang="en-GB" sz="2400" dirty="0">
                <a:solidFill>
                  <a:prstClr val="black"/>
                </a:solidFill>
              </a:rPr>
              <a:t>C (s, graphite) + O</a:t>
            </a:r>
            <a:r>
              <a:rPr lang="en-GB" sz="2400" baseline="-25000" dirty="0">
                <a:solidFill>
                  <a:prstClr val="black"/>
                </a:solidFill>
              </a:rPr>
              <a:t>2</a:t>
            </a:r>
            <a:r>
              <a:rPr lang="en-GB" sz="2400" dirty="0">
                <a:solidFill>
                  <a:prstClr val="black"/>
                </a:solidFill>
              </a:rPr>
              <a:t> (g) </a:t>
            </a:r>
            <a:r>
              <a:rPr lang="en-US" sz="2400" dirty="0">
                <a:solidFill>
                  <a:prstClr val="black"/>
                </a:solidFill>
                <a:sym typeface="Symbol" panose="05050102010706020507" pitchFamily="18" charset="2"/>
              </a:rPr>
              <a:t> CO</a:t>
            </a:r>
            <a:r>
              <a:rPr lang="en-US" sz="2400" baseline="-25000" dirty="0">
                <a:solidFill>
                  <a:prstClr val="black"/>
                </a:solidFill>
                <a:sym typeface="Symbol" panose="05050102010706020507" pitchFamily="18" charset="2"/>
              </a:rPr>
              <a:t>2</a:t>
            </a:r>
            <a:r>
              <a:rPr lang="en-US" sz="2400" dirty="0">
                <a:solidFill>
                  <a:prstClr val="black"/>
                </a:solidFill>
                <a:sym typeface="Symbol" panose="05050102010706020507" pitchFamily="18" charset="2"/>
              </a:rPr>
              <a:t> (g)         </a:t>
            </a:r>
            <a:r>
              <a:rPr lang="en-GB" sz="2400" dirty="0">
                <a:solidFill>
                  <a:prstClr val="black"/>
                </a:solidFill>
              </a:rPr>
              <a:t>∆G</a:t>
            </a:r>
            <a:r>
              <a:rPr lang="en-GB" sz="2400" baseline="30000" dirty="0">
                <a:solidFill>
                  <a:prstClr val="black"/>
                </a:solidFill>
              </a:rPr>
              <a:t>o</a:t>
            </a:r>
            <a:r>
              <a:rPr lang="en-GB" sz="2400" dirty="0">
                <a:solidFill>
                  <a:prstClr val="black"/>
                </a:solidFill>
              </a:rPr>
              <a:t> = -394 kJ</a:t>
            </a:r>
          </a:p>
        </p:txBody>
      </p:sp>
    </p:spTree>
    <p:extLst>
      <p:ext uri="{BB962C8B-B14F-4D97-AF65-F5344CB8AC3E}">
        <p14:creationId xmlns:p14="http://schemas.microsoft.com/office/powerpoint/2010/main" val="33818506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4B9F706-6983-4916-853C-BCDA051F31D8}"/>
                  </a:ext>
                </a:extLst>
              </p:cNvPr>
              <p:cNvSpPr txBox="1"/>
              <p:nvPr/>
            </p:nvSpPr>
            <p:spPr>
              <a:xfrm>
                <a:off x="1020661" y="293615"/>
                <a:ext cx="10150678" cy="6137065"/>
              </a:xfrm>
              <a:prstGeom prst="rect">
                <a:avLst/>
              </a:prstGeom>
              <a:noFill/>
            </p:spPr>
            <p:txBody>
              <a:bodyPr wrap="square" rtlCol="0">
                <a:spAutoFit/>
              </a:bodyPr>
              <a:lstStyle/>
              <a:p>
                <a:pPr algn="ctr">
                  <a:lnSpc>
                    <a:spcPct val="150000"/>
                  </a:lnSpc>
                </a:pPr>
                <a:r>
                  <a:rPr lang="en-GB" sz="2800" dirty="0">
                    <a:solidFill>
                      <a:srgbClr val="FF0000"/>
                    </a:solidFill>
                  </a:rPr>
                  <a:t>The Temperature Dependence of Equilibrium Constant</a:t>
                </a:r>
                <a:endParaRPr lang="en-GB" sz="2800" i="1" dirty="0">
                  <a:solidFill>
                    <a:srgbClr val="FF0000"/>
                  </a:solidFill>
                  <a:latin typeface="Cambria Math" panose="02040503050406030204" pitchFamily="18" charset="0"/>
                  <a:ea typeface="Cambria Math" panose="02040503050406030204" pitchFamily="18" charset="0"/>
                </a:endParaRPr>
              </a:p>
              <a:p>
                <a:pPr>
                  <a:lnSpc>
                    <a:spcPct val="150000"/>
                  </a:lnSpc>
                </a:pPr>
                <a:r>
                  <a:rPr lang="en-GB" sz="2400" dirty="0">
                    <a:ea typeface="Cambria Math" panose="02040503050406030204" pitchFamily="18" charset="0"/>
                  </a:rPr>
                  <a:t>From this equation:</a:t>
                </a:r>
              </a:p>
              <a:p>
                <a:pPr>
                  <a:lnSpc>
                    <a:spcPct val="150000"/>
                  </a:lnSpc>
                </a:pPr>
                <a14:m>
                  <m:oMathPara xmlns:m="http://schemas.openxmlformats.org/officeDocument/2006/math">
                    <m:oMathParaPr>
                      <m:jc m:val="centerGroup"/>
                    </m:oMathParaPr>
                    <m:oMath xmlns:m="http://schemas.openxmlformats.org/officeDocument/2006/math">
                      <m:r>
                        <a:rPr lang="en-GB" sz="240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𝐺</m:t>
                      </m:r>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𝐻</m:t>
                      </m:r>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𝑇</m:t>
                      </m:r>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𝑆</m:t>
                      </m:r>
                      <m:r>
                        <a:rPr lang="en-GB" sz="2400" b="0" i="1" smtClean="0">
                          <a:solidFill>
                            <a:srgbClr val="0070C0"/>
                          </a:solidFill>
                          <a:latin typeface="Cambria Math" panose="02040503050406030204" pitchFamily="18" charset="0"/>
                          <a:ea typeface="Cambria Math" panose="02040503050406030204" pitchFamily="18" charset="0"/>
                        </a:rPr>
                        <m:t>°</m:t>
                      </m:r>
                    </m:oMath>
                  </m:oMathPara>
                </a14:m>
                <a:endParaRPr lang="en-GB" sz="2400" b="0" dirty="0">
                  <a:solidFill>
                    <a:srgbClr val="0070C0"/>
                  </a:solidFill>
                  <a:ea typeface="Cambria Math" panose="02040503050406030204" pitchFamily="18" charset="0"/>
                </a:endParaRPr>
              </a:p>
              <a:p>
                <a:pPr>
                  <a:lnSpc>
                    <a:spcPct val="150000"/>
                  </a:lnSpc>
                </a:pPr>
                <a:r>
                  <a:rPr lang="en-GB" sz="2400" dirty="0"/>
                  <a:t>Can be divided by </a:t>
                </a:r>
                <a:r>
                  <a:rPr lang="en-GB" sz="2400" dirty="0">
                    <a:solidFill>
                      <a:srgbClr val="FF0000"/>
                    </a:solidFill>
                  </a:rPr>
                  <a:t>RT</a:t>
                </a:r>
                <a:r>
                  <a:rPr lang="en-GB" sz="2400" dirty="0"/>
                  <a:t>, then multiply by </a:t>
                </a:r>
                <a:r>
                  <a:rPr lang="en-GB" sz="2400" dirty="0">
                    <a:solidFill>
                      <a:srgbClr val="FF0000"/>
                    </a:solidFill>
                  </a:rPr>
                  <a:t>-1</a:t>
                </a:r>
                <a:r>
                  <a:rPr lang="en-GB" sz="2400" dirty="0"/>
                  <a:t> to get:</a:t>
                </a:r>
              </a:p>
              <a:p>
                <a:pPr>
                  <a:lnSpc>
                    <a:spcPct val="150000"/>
                  </a:lnSpc>
                </a:pPr>
                <a14:m>
                  <m:oMathPara xmlns:m="http://schemas.openxmlformats.org/officeDocument/2006/math">
                    <m:oMathParaPr>
                      <m:jc m:val="centerGroup"/>
                    </m:oMathParaPr>
                    <m:oMath xmlns:m="http://schemas.openxmlformats.org/officeDocument/2006/math">
                      <m:f>
                        <m:fPr>
                          <m:ctrlPr>
                            <a:rPr lang="en-GB" sz="2400" i="1" smtClean="0">
                              <a:solidFill>
                                <a:srgbClr val="0070C0"/>
                              </a:solidFill>
                              <a:latin typeface="Cambria Math" panose="02040503050406030204" pitchFamily="18" charset="0"/>
                            </a:rPr>
                          </m:ctrlPr>
                        </m:fPr>
                        <m:num>
                          <m:r>
                            <a:rPr lang="en-GB" sz="2400" b="0" i="1" smtClean="0">
                              <a:solidFill>
                                <a:srgbClr val="0070C0"/>
                              </a:solidFill>
                              <a:latin typeface="Cambria Math" panose="02040503050406030204" pitchFamily="18" charset="0"/>
                            </a:rPr>
                            <m:t>−</m:t>
                          </m:r>
                          <m:r>
                            <a:rPr lang="en-GB" sz="240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𝐺</m:t>
                          </m:r>
                          <m:r>
                            <a:rPr lang="en-GB" sz="2400" b="0" i="1" smtClean="0">
                              <a:solidFill>
                                <a:srgbClr val="0070C0"/>
                              </a:solidFill>
                              <a:latin typeface="Cambria Math" panose="02040503050406030204" pitchFamily="18" charset="0"/>
                              <a:ea typeface="Cambria Math" panose="02040503050406030204" pitchFamily="18" charset="0"/>
                            </a:rPr>
                            <m:t>°</m:t>
                          </m:r>
                        </m:num>
                        <m:den>
                          <m:r>
                            <a:rPr lang="en-GB" sz="2400" b="0" i="1" smtClean="0">
                              <a:solidFill>
                                <a:srgbClr val="0070C0"/>
                              </a:solidFill>
                              <a:latin typeface="Cambria Math" panose="02040503050406030204" pitchFamily="18" charset="0"/>
                            </a:rPr>
                            <m:t>𝑅𝑇</m:t>
                          </m:r>
                        </m:den>
                      </m:f>
                      <m:r>
                        <a:rPr lang="en-GB" sz="2400" b="0" i="1" smtClean="0">
                          <a:solidFill>
                            <a:srgbClr val="0070C0"/>
                          </a:solidFill>
                          <a:latin typeface="Cambria Math" panose="02040503050406030204" pitchFamily="18" charset="0"/>
                        </a:rPr>
                        <m:t>=</m:t>
                      </m:r>
                      <m:f>
                        <m:fPr>
                          <m:ctrlPr>
                            <a:rPr lang="en-GB" sz="2400" b="0" i="1" smtClean="0">
                              <a:solidFill>
                                <a:srgbClr val="0070C0"/>
                              </a:solidFill>
                              <a:latin typeface="Cambria Math" panose="02040503050406030204" pitchFamily="18" charset="0"/>
                            </a:rPr>
                          </m:ctrlPr>
                        </m:fPr>
                        <m:num>
                          <m:r>
                            <a:rPr lang="en-GB" sz="2400" b="0" i="1" smtClean="0">
                              <a:solidFill>
                                <a:srgbClr val="0070C0"/>
                              </a:solidFill>
                              <a:latin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𝐻</m:t>
                          </m:r>
                          <m:r>
                            <a:rPr lang="en-GB" sz="2400" b="0" i="1" smtClean="0">
                              <a:solidFill>
                                <a:srgbClr val="0070C0"/>
                              </a:solidFill>
                              <a:latin typeface="Cambria Math" panose="02040503050406030204" pitchFamily="18" charset="0"/>
                              <a:ea typeface="Cambria Math" panose="02040503050406030204" pitchFamily="18" charset="0"/>
                            </a:rPr>
                            <m:t>°</m:t>
                          </m:r>
                        </m:num>
                        <m:den>
                          <m:r>
                            <a:rPr lang="en-GB" sz="2400" b="0" i="1" smtClean="0">
                              <a:solidFill>
                                <a:srgbClr val="0070C0"/>
                              </a:solidFill>
                              <a:latin typeface="Cambria Math" panose="02040503050406030204" pitchFamily="18" charset="0"/>
                            </a:rPr>
                            <m:t>𝑅𝑇</m:t>
                          </m:r>
                        </m:den>
                      </m:f>
                      <m:r>
                        <a:rPr lang="en-GB" sz="2400" b="0" i="1" smtClean="0">
                          <a:solidFill>
                            <a:srgbClr val="0070C0"/>
                          </a:solidFill>
                          <a:latin typeface="Cambria Math" panose="02040503050406030204" pitchFamily="18" charset="0"/>
                        </a:rPr>
                        <m:t>+</m:t>
                      </m:r>
                      <m:f>
                        <m:fPr>
                          <m:ctrlPr>
                            <a:rPr lang="en-GB" sz="2400" b="0" i="1" smtClean="0">
                              <a:solidFill>
                                <a:srgbClr val="0070C0"/>
                              </a:solidFill>
                              <a:latin typeface="Cambria Math" panose="02040503050406030204" pitchFamily="18" charset="0"/>
                            </a:rPr>
                          </m:ctrlPr>
                        </m:fPr>
                        <m:num>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𝑆</m:t>
                          </m:r>
                          <m:r>
                            <a:rPr lang="en-GB" sz="2400" b="0" i="1" smtClean="0">
                              <a:solidFill>
                                <a:srgbClr val="0070C0"/>
                              </a:solidFill>
                              <a:latin typeface="Cambria Math" panose="02040503050406030204" pitchFamily="18" charset="0"/>
                              <a:ea typeface="Cambria Math" panose="02040503050406030204" pitchFamily="18" charset="0"/>
                            </a:rPr>
                            <m:t>°</m:t>
                          </m:r>
                        </m:num>
                        <m:den>
                          <m:r>
                            <a:rPr lang="en-GB" sz="2400" b="0" i="1" smtClean="0">
                              <a:solidFill>
                                <a:srgbClr val="0070C0"/>
                              </a:solidFill>
                              <a:latin typeface="Cambria Math" panose="02040503050406030204" pitchFamily="18" charset="0"/>
                            </a:rPr>
                            <m:t>𝑅</m:t>
                          </m:r>
                        </m:den>
                      </m:f>
                    </m:oMath>
                  </m:oMathPara>
                </a14:m>
                <a:endParaRPr lang="en-GB" sz="2400" b="0" dirty="0"/>
              </a:p>
              <a:p>
                <a:pPr>
                  <a:lnSpc>
                    <a:spcPct val="150000"/>
                  </a:lnSpc>
                </a:pPr>
                <a:r>
                  <a:rPr lang="en-GB" sz="2400" dirty="0"/>
                  <a:t>And from this equation:</a:t>
                </a:r>
              </a:p>
              <a:p>
                <a:pPr>
                  <a:lnSpc>
                    <a:spcPct val="150000"/>
                  </a:lnSpc>
                </a:pPr>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𝐺</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𝑅𝑇</m:t>
                      </m:r>
                      <m:func>
                        <m:funcPr>
                          <m:ctrlPr>
                            <a:rPr lang="en-GB" sz="2400" b="0" i="1" smtClean="0">
                              <a:latin typeface="Cambria Math" panose="02040503050406030204" pitchFamily="18" charset="0"/>
                              <a:ea typeface="Cambria Math" panose="02040503050406030204" pitchFamily="18" charset="0"/>
                            </a:rPr>
                          </m:ctrlPr>
                        </m:funcPr>
                        <m:fName>
                          <m:r>
                            <m:rPr>
                              <m:sty m:val="p"/>
                            </m:rPr>
                            <a:rPr lang="en-GB" sz="2400" b="0" i="0" smtClean="0">
                              <a:latin typeface="Cambria Math" panose="02040503050406030204" pitchFamily="18" charset="0"/>
                              <a:ea typeface="Cambria Math" panose="02040503050406030204" pitchFamily="18" charset="0"/>
                            </a:rPr>
                            <m:t>ln</m:t>
                          </m:r>
                        </m:fName>
                        <m:e>
                          <m:r>
                            <a:rPr lang="en-GB" sz="2400" b="0" i="1" smtClean="0">
                              <a:latin typeface="Cambria Math" panose="02040503050406030204" pitchFamily="18" charset="0"/>
                              <a:ea typeface="Cambria Math" panose="02040503050406030204" pitchFamily="18" charset="0"/>
                            </a:rPr>
                            <m:t>𝐾</m:t>
                          </m:r>
                        </m:e>
                      </m:func>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func>
                        <m:funcPr>
                          <m:ctrlPr>
                            <a:rPr lang="en-GB" sz="2400" i="1" smtClean="0">
                              <a:latin typeface="Cambria Math" panose="02040503050406030204" pitchFamily="18" charset="0"/>
                            </a:rPr>
                          </m:ctrlPr>
                        </m:funcPr>
                        <m:fName>
                          <m:r>
                            <m:rPr>
                              <m:sty m:val="p"/>
                            </m:rPr>
                            <a:rPr lang="en-GB" sz="2400" i="0" smtClean="0">
                              <a:latin typeface="Cambria Math" panose="02040503050406030204" pitchFamily="18" charset="0"/>
                            </a:rPr>
                            <m:t>ln</m:t>
                          </m:r>
                        </m:fName>
                        <m:e>
                          <m:r>
                            <a:rPr lang="en-GB" sz="2400" b="0" i="1" smtClean="0">
                              <a:latin typeface="Cambria Math" panose="02040503050406030204" pitchFamily="18" charset="0"/>
                            </a:rPr>
                            <m:t>𝐾</m:t>
                          </m:r>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𝐺</m:t>
                              </m:r>
                              <m:r>
                                <a:rPr lang="en-GB" sz="2400" b="0" i="1" smtClean="0">
                                  <a:latin typeface="Cambria Math" panose="02040503050406030204" pitchFamily="18" charset="0"/>
                                  <a:ea typeface="Cambria Math" panose="02040503050406030204" pitchFamily="18" charset="0"/>
                                </a:rPr>
                                <m:t>°</m:t>
                              </m:r>
                            </m:num>
                            <m:den>
                              <m:r>
                                <a:rPr lang="en-GB" sz="2400" b="0" i="1" smtClean="0">
                                  <a:latin typeface="Cambria Math" panose="02040503050406030204" pitchFamily="18" charset="0"/>
                                </a:rPr>
                                <m:t>𝑅𝑇</m:t>
                              </m:r>
                            </m:den>
                          </m:f>
                        </m:e>
                      </m:func>
                    </m:oMath>
                  </m:oMathPara>
                </a14:m>
                <a:endParaRPr lang="en-GB" sz="2400" dirty="0"/>
              </a:p>
            </p:txBody>
          </p:sp>
        </mc:Choice>
        <mc:Fallback xmlns="">
          <p:sp>
            <p:nvSpPr>
              <p:cNvPr id="2" name="TextBox 1">
                <a:extLst>
                  <a:ext uri="{FF2B5EF4-FFF2-40B4-BE49-F238E27FC236}">
                    <a16:creationId xmlns:a16="http://schemas.microsoft.com/office/drawing/2014/main" id="{14B9F706-6983-4916-853C-BCDA051F31D8}"/>
                  </a:ext>
                </a:extLst>
              </p:cNvPr>
              <p:cNvSpPr txBox="1">
                <a:spLocks noRot="1" noChangeAspect="1" noMove="1" noResize="1" noEditPoints="1" noAdjustHandles="1" noChangeArrowheads="1" noChangeShapeType="1" noTextEdit="1"/>
              </p:cNvSpPr>
              <p:nvPr/>
            </p:nvSpPr>
            <p:spPr>
              <a:xfrm>
                <a:off x="1020661" y="293615"/>
                <a:ext cx="10150678" cy="6137065"/>
              </a:xfrm>
              <a:prstGeom prst="rect">
                <a:avLst/>
              </a:prstGeom>
              <a:blipFill>
                <a:blip r:embed="rId2"/>
                <a:stretch>
                  <a:fillRect l="-900"/>
                </a:stretch>
              </a:blipFill>
            </p:spPr>
            <p:txBody>
              <a:bodyPr/>
              <a:lstStyle/>
              <a:p>
                <a:r>
                  <a:rPr lang="en-GB">
                    <a:noFill/>
                  </a:rPr>
                  <a:t> </a:t>
                </a:r>
              </a:p>
            </p:txBody>
          </p:sp>
        </mc:Fallback>
      </mc:AlternateContent>
    </p:spTree>
    <p:extLst>
      <p:ext uri="{BB962C8B-B14F-4D97-AF65-F5344CB8AC3E}">
        <p14:creationId xmlns:p14="http://schemas.microsoft.com/office/powerpoint/2010/main" val="3770827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45ABD17-663A-4A01-BADA-9700C607CEBB}"/>
                  </a:ext>
                </a:extLst>
              </p:cNvPr>
              <p:cNvSpPr/>
              <p:nvPr/>
            </p:nvSpPr>
            <p:spPr>
              <a:xfrm>
                <a:off x="931177" y="516667"/>
                <a:ext cx="10595295" cy="5113964"/>
              </a:xfrm>
              <a:prstGeom prst="rect">
                <a:avLst/>
              </a:prstGeom>
            </p:spPr>
            <p:txBody>
              <a:bodyPr wrap="square">
                <a:spAutoFit/>
              </a:bodyPr>
              <a:lstStyle/>
              <a:p>
                <a:pPr>
                  <a:lnSpc>
                    <a:spcPct val="150000"/>
                  </a:lnSpc>
                </a:pPr>
                <a:r>
                  <a:rPr lang="en-GB" sz="2400" dirty="0"/>
                  <a:t>Therefore:</a:t>
                </a:r>
              </a:p>
              <a:p>
                <a:pPr>
                  <a:lnSpc>
                    <a:spcPct val="150000"/>
                  </a:lnSpc>
                </a:pPr>
                <a14:m>
                  <m:oMathPara xmlns:m="http://schemas.openxmlformats.org/officeDocument/2006/math">
                    <m:oMathParaPr>
                      <m:jc m:val="centerGroup"/>
                    </m:oMathParaPr>
                    <m:oMath xmlns:m="http://schemas.openxmlformats.org/officeDocument/2006/math">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i="1">
                              <a:latin typeface="Cambria Math" panose="02040503050406030204" pitchFamily="18" charset="0"/>
                            </a:rPr>
                            <m:t>𝐾</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m:t>
                              </m:r>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𝐺</m:t>
                              </m:r>
                              <m:r>
                                <a:rPr lang="en-GB" sz="2400" i="1">
                                  <a:latin typeface="Cambria Math" panose="02040503050406030204" pitchFamily="18" charset="0"/>
                                  <a:ea typeface="Cambria Math" panose="02040503050406030204" pitchFamily="18" charset="0"/>
                                </a:rPr>
                                <m:t>°</m:t>
                              </m:r>
                            </m:num>
                            <m:den>
                              <m:r>
                                <a:rPr lang="en-GB" sz="2400" i="1">
                                  <a:latin typeface="Cambria Math" panose="02040503050406030204" pitchFamily="18" charset="0"/>
                                </a:rPr>
                                <m:t>𝑅𝑇</m:t>
                              </m:r>
                            </m:den>
                          </m:f>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m:t>
                              </m:r>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𝐻</m:t>
                              </m:r>
                            </m:num>
                            <m:den>
                              <m:r>
                                <a:rPr lang="en-GB" sz="2400" i="1">
                                  <a:latin typeface="Cambria Math" panose="02040503050406030204" pitchFamily="18" charset="0"/>
                                </a:rPr>
                                <m:t>𝑅𝑇</m:t>
                              </m:r>
                            </m:den>
                          </m:f>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𝑆</m:t>
                              </m:r>
                            </m:num>
                            <m:den>
                              <m:r>
                                <a:rPr lang="en-GB" sz="2400" i="1">
                                  <a:latin typeface="Cambria Math" panose="02040503050406030204" pitchFamily="18" charset="0"/>
                                </a:rPr>
                                <m:t>𝑅</m:t>
                              </m:r>
                            </m:den>
                          </m:f>
                        </m:e>
                      </m:func>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func>
                        <m:funcPr>
                          <m:ctrlPr>
                            <a:rPr lang="en-GB" sz="2400" i="1" smtClean="0">
                              <a:solidFill>
                                <a:srgbClr val="FF0000"/>
                              </a:solidFill>
                              <a:latin typeface="Cambria Math" panose="02040503050406030204" pitchFamily="18" charset="0"/>
                            </a:rPr>
                          </m:ctrlPr>
                        </m:funcPr>
                        <m:fName>
                          <m:r>
                            <m:rPr>
                              <m:sty m:val="p"/>
                            </m:rPr>
                            <a:rPr lang="en-GB" sz="2400">
                              <a:solidFill>
                                <a:srgbClr val="FF0000"/>
                              </a:solidFill>
                              <a:latin typeface="Cambria Math" panose="02040503050406030204" pitchFamily="18" charset="0"/>
                            </a:rPr>
                            <m:t>ln</m:t>
                          </m:r>
                        </m:fName>
                        <m:e>
                          <m:r>
                            <a:rPr lang="en-GB" sz="2400" i="1">
                              <a:solidFill>
                                <a:srgbClr val="FF0000"/>
                              </a:solidFill>
                              <a:latin typeface="Cambria Math" panose="02040503050406030204" pitchFamily="18" charset="0"/>
                            </a:rPr>
                            <m:t>𝐾</m:t>
                          </m:r>
                          <m:r>
                            <a:rPr lang="en-GB" sz="2400" i="1">
                              <a:solidFill>
                                <a:srgbClr val="FF0000"/>
                              </a:solidFill>
                              <a:latin typeface="Cambria Math" panose="02040503050406030204" pitchFamily="18" charset="0"/>
                            </a:rPr>
                            <m:t>=</m:t>
                          </m:r>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𝐻</m:t>
                              </m:r>
                            </m:num>
                            <m:den>
                              <m:r>
                                <a:rPr lang="en-GB" sz="2400" i="1">
                                  <a:solidFill>
                                    <a:srgbClr val="FF0000"/>
                                  </a:solidFill>
                                  <a:latin typeface="Cambria Math" panose="02040503050406030204" pitchFamily="18" charset="0"/>
                                </a:rPr>
                                <m:t>𝑅𝑇</m:t>
                              </m:r>
                            </m:den>
                          </m:f>
                          <m:r>
                            <a:rPr lang="en-GB" sz="2400" i="1">
                              <a:solidFill>
                                <a:srgbClr val="FF0000"/>
                              </a:solidFill>
                              <a:latin typeface="Cambria Math" panose="02040503050406030204" pitchFamily="18" charset="0"/>
                            </a:rPr>
                            <m:t>+</m:t>
                          </m:r>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ea typeface="Cambria Math" panose="02040503050406030204" pitchFamily="18" charset="0"/>
                                </a:rPr>
                                <m:t>∆</m:t>
                              </m:r>
                              <m:r>
                                <a:rPr lang="en-GB" sz="2400" i="1">
                                  <a:solidFill>
                                    <a:srgbClr val="FF0000"/>
                                  </a:solidFill>
                                  <a:latin typeface="Cambria Math" panose="02040503050406030204" pitchFamily="18" charset="0"/>
                                  <a:ea typeface="Cambria Math" panose="02040503050406030204" pitchFamily="18" charset="0"/>
                                </a:rPr>
                                <m:t>𝑆</m:t>
                              </m:r>
                            </m:num>
                            <m:den>
                              <m:r>
                                <a:rPr lang="en-GB" sz="2400" i="1">
                                  <a:solidFill>
                                    <a:srgbClr val="FF0000"/>
                                  </a:solidFill>
                                  <a:latin typeface="Cambria Math" panose="02040503050406030204" pitchFamily="18" charset="0"/>
                                </a:rPr>
                                <m:t>𝑅</m:t>
                              </m:r>
                            </m:den>
                          </m:f>
                        </m:e>
                      </m:func>
                    </m:oMath>
                  </m:oMathPara>
                </a14:m>
                <a:endParaRPr lang="en-GB" sz="2400" dirty="0"/>
              </a:p>
              <a:p>
                <a:pPr>
                  <a:lnSpc>
                    <a:spcPct val="150000"/>
                  </a:lnSpc>
                </a:pPr>
                <a:r>
                  <a:rPr lang="en-GB" sz="2400" dirty="0"/>
                  <a:t>This equation is straight line equation y = mx + b</a:t>
                </a:r>
              </a:p>
              <a:p>
                <a:pPr>
                  <a:lnSpc>
                    <a:spcPct val="150000"/>
                  </a:lnSpc>
                </a:pPr>
                <a:r>
                  <a:rPr lang="en-GB" sz="2400" dirty="0"/>
                  <a:t>Plotting </a:t>
                </a:r>
                <a:r>
                  <a:rPr lang="en-GB" sz="2400" dirty="0">
                    <a:solidFill>
                      <a:srgbClr val="FF0000"/>
                    </a:solidFill>
                  </a:rPr>
                  <a:t>ln K </a:t>
                </a:r>
                <a:r>
                  <a:rPr lang="en-GB" sz="2400" dirty="0"/>
                  <a:t>vs. </a:t>
                </a:r>
                <a:r>
                  <a:rPr lang="en-GB" sz="2400" dirty="0">
                    <a:solidFill>
                      <a:srgbClr val="FF0000"/>
                    </a:solidFill>
                  </a:rPr>
                  <a:t>1/T </a:t>
                </a:r>
                <a:r>
                  <a:rPr lang="en-GB" sz="2400" dirty="0"/>
                  <a:t>we get:</a:t>
                </a:r>
              </a:p>
              <a:p>
                <a:pPr>
                  <a:lnSpc>
                    <a:spcPct val="150000"/>
                  </a:lnSpc>
                </a:pPr>
                <a:endParaRPr lang="en-GB" sz="2400" dirty="0"/>
              </a:p>
              <a:p>
                <a:pPr>
                  <a:lnSpc>
                    <a:spcPct val="150000"/>
                  </a:lnSpc>
                </a:pPr>
                <a14:m>
                  <m:oMath xmlns:m="http://schemas.openxmlformats.org/officeDocument/2006/math">
                    <m:r>
                      <a:rPr lang="en-GB" sz="2400" b="0" i="1" smtClean="0">
                        <a:solidFill>
                          <a:srgbClr val="0070C0"/>
                        </a:solidFill>
                        <a:latin typeface="Cambria Math" panose="02040503050406030204" pitchFamily="18" charset="0"/>
                      </a:rPr>
                      <m:t>𝑠𝑙𝑜𝑝𝑒</m:t>
                    </m:r>
                    <m:r>
                      <a:rPr lang="en-GB" sz="2400" b="0" i="1" smtClean="0">
                        <a:solidFill>
                          <a:srgbClr val="0070C0"/>
                        </a:solidFill>
                        <a:latin typeface="Cambria Math" panose="02040503050406030204" pitchFamily="18" charset="0"/>
                      </a:rPr>
                      <m:t>=</m:t>
                    </m:r>
                    <m:f>
                      <m:fPr>
                        <m:ctrlPr>
                          <a:rPr lang="en-GB" sz="2400" b="0" i="1" smtClean="0">
                            <a:solidFill>
                              <a:srgbClr val="0070C0"/>
                            </a:solidFill>
                            <a:latin typeface="Cambria Math" panose="02040503050406030204" pitchFamily="18" charset="0"/>
                          </a:rPr>
                        </m:ctrlPr>
                      </m:fPr>
                      <m:num>
                        <m:r>
                          <a:rPr lang="en-GB" sz="2400" b="0" i="1" smtClean="0">
                            <a:solidFill>
                              <a:srgbClr val="0070C0"/>
                            </a:solidFill>
                            <a:latin typeface="Cambria Math" panose="02040503050406030204" pitchFamily="18" charset="0"/>
                          </a:rPr>
                          <m:t>−</m:t>
                        </m:r>
                        <m:r>
                          <a:rPr lang="en-GB" sz="2400" i="1">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𝐻</m:t>
                        </m:r>
                      </m:num>
                      <m:den>
                        <m:r>
                          <a:rPr lang="en-GB" sz="2400" b="0" i="1" smtClean="0">
                            <a:solidFill>
                              <a:srgbClr val="0070C0"/>
                            </a:solidFill>
                            <a:latin typeface="Cambria Math" panose="02040503050406030204" pitchFamily="18" charset="0"/>
                          </a:rPr>
                          <m:t>𝑅</m:t>
                        </m:r>
                      </m:den>
                    </m:f>
                  </m:oMath>
                </a14:m>
                <a:r>
                  <a:rPr lang="en-GB" sz="2400" dirty="0"/>
                  <a:t>          and        </a:t>
                </a:r>
                <a14:m>
                  <m:oMath xmlns:m="http://schemas.openxmlformats.org/officeDocument/2006/math">
                    <m:r>
                      <a:rPr lang="en-GB" sz="2400" b="0" i="1" smtClean="0">
                        <a:solidFill>
                          <a:srgbClr val="0070C0"/>
                        </a:solidFill>
                        <a:latin typeface="Cambria Math" panose="02040503050406030204" pitchFamily="18" charset="0"/>
                      </a:rPr>
                      <m:t>𝑖𝑛𝑡𝑒𝑟𝑐𝑒𝑝𝑡</m:t>
                    </m:r>
                    <m:r>
                      <a:rPr lang="en-GB" sz="2400" b="0" i="1" smtClean="0">
                        <a:solidFill>
                          <a:srgbClr val="0070C0"/>
                        </a:solidFill>
                        <a:latin typeface="Cambria Math" panose="02040503050406030204" pitchFamily="18" charset="0"/>
                      </a:rPr>
                      <m:t>=</m:t>
                    </m:r>
                    <m:f>
                      <m:fPr>
                        <m:ctrlPr>
                          <a:rPr lang="en-GB" sz="2400" b="0" i="1" smtClean="0">
                            <a:solidFill>
                              <a:srgbClr val="0070C0"/>
                            </a:solidFill>
                            <a:latin typeface="Cambria Math" panose="02040503050406030204" pitchFamily="18" charset="0"/>
                          </a:rPr>
                        </m:ctrlPr>
                      </m:fPr>
                      <m:num>
                        <m:r>
                          <a:rPr lang="en-GB" sz="2400" b="0" i="1" smtClean="0">
                            <a:solidFill>
                              <a:srgbClr val="0070C0"/>
                            </a:solidFill>
                            <a:latin typeface="Cambria Math" panose="02040503050406030204" pitchFamily="18" charset="0"/>
                            <a:ea typeface="Cambria Math" panose="02040503050406030204" pitchFamily="18" charset="0"/>
                          </a:rPr>
                          <m:t>∆</m:t>
                        </m:r>
                        <m:r>
                          <a:rPr lang="en-GB" sz="2400" b="0" i="1" smtClean="0">
                            <a:solidFill>
                              <a:srgbClr val="0070C0"/>
                            </a:solidFill>
                            <a:latin typeface="Cambria Math" panose="02040503050406030204" pitchFamily="18" charset="0"/>
                            <a:ea typeface="Cambria Math" panose="02040503050406030204" pitchFamily="18" charset="0"/>
                          </a:rPr>
                          <m:t>𝑆</m:t>
                        </m:r>
                      </m:num>
                      <m:den>
                        <m:r>
                          <a:rPr lang="en-GB" sz="2400" b="0" i="1" smtClean="0">
                            <a:solidFill>
                              <a:srgbClr val="0070C0"/>
                            </a:solidFill>
                            <a:latin typeface="Cambria Math" panose="02040503050406030204" pitchFamily="18" charset="0"/>
                          </a:rPr>
                          <m:t>𝑅</m:t>
                        </m:r>
                      </m:den>
                    </m:f>
                  </m:oMath>
                </a14:m>
                <a:endParaRPr lang="en-GB" sz="2400" dirty="0"/>
              </a:p>
            </p:txBody>
          </p:sp>
        </mc:Choice>
        <mc:Fallback xmlns="">
          <p:sp>
            <p:nvSpPr>
              <p:cNvPr id="2" name="Rectangle 1">
                <a:extLst>
                  <a:ext uri="{FF2B5EF4-FFF2-40B4-BE49-F238E27FC236}">
                    <a16:creationId xmlns:a16="http://schemas.microsoft.com/office/drawing/2014/main" id="{445ABD17-663A-4A01-BADA-9700C607CEBB}"/>
                  </a:ext>
                </a:extLst>
              </p:cNvPr>
              <p:cNvSpPr>
                <a:spLocks noRot="1" noChangeAspect="1" noMove="1" noResize="1" noEditPoints="1" noAdjustHandles="1" noChangeArrowheads="1" noChangeShapeType="1" noTextEdit="1"/>
              </p:cNvSpPr>
              <p:nvPr/>
            </p:nvSpPr>
            <p:spPr>
              <a:xfrm>
                <a:off x="931177" y="516667"/>
                <a:ext cx="10595295" cy="5113964"/>
              </a:xfrm>
              <a:prstGeom prst="rect">
                <a:avLst/>
              </a:prstGeom>
              <a:blipFill>
                <a:blip r:embed="rId2"/>
                <a:stretch>
                  <a:fillRect l="-921" b="-358"/>
                </a:stretch>
              </a:blipFill>
            </p:spPr>
            <p:txBody>
              <a:bodyPr/>
              <a:lstStyle/>
              <a:p>
                <a:r>
                  <a:rPr lang="en-GB">
                    <a:noFill/>
                  </a:rPr>
                  <a:t> </a:t>
                </a:r>
              </a:p>
            </p:txBody>
          </p:sp>
        </mc:Fallback>
      </mc:AlternateContent>
      <p:pic>
        <p:nvPicPr>
          <p:cNvPr id="1026" name="Picture 2" descr="http://www.geol.ucsb.edu/faculty/hacker/geo124T/lnKvs1T.jpg">
            <a:extLst>
              <a:ext uri="{FF2B5EF4-FFF2-40B4-BE49-F238E27FC236}">
                <a16:creationId xmlns:a16="http://schemas.microsoft.com/office/drawing/2014/main" id="{1725715D-1921-431A-9385-240B773DE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356" y="3900881"/>
            <a:ext cx="4111677" cy="236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243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ouman.chem.georgetown.edu/S02/lect22/graph.gif">
            <a:extLst>
              <a:ext uri="{FF2B5EF4-FFF2-40B4-BE49-F238E27FC236}">
                <a16:creationId xmlns:a16="http://schemas.microsoft.com/office/drawing/2014/main" id="{396FEDFD-FB94-4615-91C1-828996415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98" y="440538"/>
            <a:ext cx="4895674" cy="29374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FB72DF5-9C35-4240-B029-6B494F0DC37B}"/>
              </a:ext>
            </a:extLst>
          </p:cNvPr>
          <p:cNvSpPr/>
          <p:nvPr/>
        </p:nvSpPr>
        <p:spPr>
          <a:xfrm>
            <a:off x="567654" y="3778870"/>
            <a:ext cx="11056691" cy="2352952"/>
          </a:xfrm>
          <a:prstGeom prst="rect">
            <a:avLst/>
          </a:prstGeom>
        </p:spPr>
        <p:txBody>
          <a:bodyPr wrap="square">
            <a:spAutoFit/>
          </a:bodyPr>
          <a:lstStyle/>
          <a:p>
            <a:pPr>
              <a:lnSpc>
                <a:spcPct val="150000"/>
              </a:lnSpc>
            </a:pPr>
            <a:r>
              <a:rPr lang="en-US" sz="2000" dirty="0">
                <a:solidFill>
                  <a:prstClr val="black"/>
                </a:solidFill>
              </a:rPr>
              <a:t>If the reaction </a:t>
            </a:r>
            <a:r>
              <a:rPr lang="en-US" sz="2000" dirty="0">
                <a:solidFill>
                  <a:srgbClr val="FF0000"/>
                </a:solidFill>
              </a:rPr>
              <a:t>endothermic</a:t>
            </a:r>
            <a:r>
              <a:rPr lang="en-US" sz="2000" dirty="0">
                <a:solidFill>
                  <a:prstClr val="black"/>
                </a:solidFill>
              </a:rPr>
              <a:t>: </a:t>
            </a:r>
            <a:r>
              <a:rPr lang="en-US" sz="2000" dirty="0">
                <a:solidFill>
                  <a:srgbClr val="0070C0"/>
                </a:solidFill>
              </a:rPr>
              <a:t>reactant + heat ⇌ product</a:t>
            </a:r>
          </a:p>
          <a:p>
            <a:pPr>
              <a:lnSpc>
                <a:spcPct val="150000"/>
              </a:lnSpc>
            </a:pPr>
            <a:r>
              <a:rPr lang="en-US" sz="2000" dirty="0">
                <a:solidFill>
                  <a:srgbClr val="FF0000"/>
                </a:solidFill>
              </a:rPr>
              <a:t>∆H &gt; 0</a:t>
            </a:r>
            <a:r>
              <a:rPr lang="en-US" sz="2000" dirty="0">
                <a:solidFill>
                  <a:prstClr val="black"/>
                </a:solidFill>
              </a:rPr>
              <a:t>, the </a:t>
            </a:r>
            <a:r>
              <a:rPr lang="en-US" sz="2000" dirty="0">
                <a:solidFill>
                  <a:srgbClr val="00B050"/>
                </a:solidFill>
              </a:rPr>
              <a:t>increase of temperature </a:t>
            </a:r>
            <a:r>
              <a:rPr lang="en-US" sz="2000" dirty="0">
                <a:solidFill>
                  <a:prstClr val="black"/>
                </a:solidFill>
              </a:rPr>
              <a:t>will push the reaction towards the product, therefore </a:t>
            </a:r>
            <a:r>
              <a:rPr lang="en-US" sz="2000" dirty="0">
                <a:solidFill>
                  <a:srgbClr val="00B050"/>
                </a:solidFill>
              </a:rPr>
              <a:t>increase of K.</a:t>
            </a:r>
          </a:p>
          <a:p>
            <a:pPr>
              <a:lnSpc>
                <a:spcPct val="150000"/>
              </a:lnSpc>
            </a:pPr>
            <a:endParaRPr lang="en-US" sz="2000" dirty="0">
              <a:solidFill>
                <a:prstClr val="black"/>
              </a:solidFill>
            </a:endParaRPr>
          </a:p>
          <a:p>
            <a:pPr>
              <a:lnSpc>
                <a:spcPct val="150000"/>
              </a:lnSpc>
            </a:pPr>
            <a:r>
              <a:rPr lang="en-US" sz="2000" dirty="0">
                <a:solidFill>
                  <a:prstClr val="black"/>
                </a:solidFill>
              </a:rPr>
              <a:t>If the reaction </a:t>
            </a:r>
            <a:r>
              <a:rPr lang="en-US" sz="2000" dirty="0">
                <a:solidFill>
                  <a:srgbClr val="FF0000"/>
                </a:solidFill>
              </a:rPr>
              <a:t>exothermic</a:t>
            </a:r>
            <a:r>
              <a:rPr lang="en-US" sz="2000" dirty="0">
                <a:solidFill>
                  <a:prstClr val="black"/>
                </a:solidFill>
              </a:rPr>
              <a:t>: </a:t>
            </a:r>
            <a:r>
              <a:rPr lang="en-US" sz="2000" dirty="0">
                <a:solidFill>
                  <a:srgbClr val="0070C0"/>
                </a:solidFill>
              </a:rPr>
              <a:t>reactant ⇌ product + heat </a:t>
            </a:r>
          </a:p>
          <a:p>
            <a:pPr>
              <a:lnSpc>
                <a:spcPct val="150000"/>
              </a:lnSpc>
            </a:pPr>
            <a:r>
              <a:rPr lang="en-US" sz="2000" dirty="0">
                <a:solidFill>
                  <a:srgbClr val="FF0000"/>
                </a:solidFill>
              </a:rPr>
              <a:t>∆H &lt; 0</a:t>
            </a:r>
            <a:r>
              <a:rPr lang="en-US" sz="2000" dirty="0">
                <a:solidFill>
                  <a:prstClr val="black"/>
                </a:solidFill>
              </a:rPr>
              <a:t>, the </a:t>
            </a:r>
            <a:r>
              <a:rPr lang="en-US" sz="2000" dirty="0">
                <a:solidFill>
                  <a:srgbClr val="00B050"/>
                </a:solidFill>
              </a:rPr>
              <a:t>increase of temperature </a:t>
            </a:r>
            <a:r>
              <a:rPr lang="en-US" sz="2000" dirty="0">
                <a:solidFill>
                  <a:prstClr val="black"/>
                </a:solidFill>
              </a:rPr>
              <a:t>will push the reaction towards the reactant, therefore </a:t>
            </a:r>
            <a:r>
              <a:rPr lang="en-US" sz="2000" dirty="0">
                <a:solidFill>
                  <a:srgbClr val="00B050"/>
                </a:solidFill>
              </a:rPr>
              <a:t>decrease of K</a:t>
            </a:r>
            <a:r>
              <a:rPr lang="en-US" dirty="0">
                <a:solidFill>
                  <a:srgbClr val="00B050"/>
                </a:solidFill>
              </a:rPr>
              <a:t>.</a:t>
            </a:r>
          </a:p>
        </p:txBody>
      </p:sp>
    </p:spTree>
    <p:extLst>
      <p:ext uri="{BB962C8B-B14F-4D97-AF65-F5344CB8AC3E}">
        <p14:creationId xmlns:p14="http://schemas.microsoft.com/office/powerpoint/2010/main" val="2633057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7C1881-1CB6-487D-A3BE-FF12D672E02D}"/>
                  </a:ext>
                </a:extLst>
              </p:cNvPr>
              <p:cNvSpPr txBox="1"/>
              <p:nvPr/>
            </p:nvSpPr>
            <p:spPr>
              <a:xfrm>
                <a:off x="735474" y="674490"/>
                <a:ext cx="10721052" cy="5482591"/>
              </a:xfrm>
              <a:prstGeom prst="rect">
                <a:avLst/>
              </a:prstGeom>
              <a:noFill/>
            </p:spPr>
            <p:txBody>
              <a:bodyPr wrap="square" rtlCol="0">
                <a:spAutoFit/>
              </a:bodyPr>
              <a:lstStyle/>
              <a:p>
                <a:pPr>
                  <a:lnSpc>
                    <a:spcPct val="150000"/>
                  </a:lnSpc>
                </a:pPr>
                <a:r>
                  <a:rPr lang="en-GB" sz="2400" dirty="0">
                    <a:solidFill>
                      <a:srgbClr val="FF0000"/>
                    </a:solidFill>
                  </a:rPr>
                  <a:t>∆H </a:t>
                </a:r>
                <a:r>
                  <a:rPr lang="en-GB" sz="2400" dirty="0"/>
                  <a:t>can be obtained by calculation by using </a:t>
                </a:r>
                <a:r>
                  <a:rPr lang="en-GB" sz="2400" u="sng" dirty="0" err="1">
                    <a:solidFill>
                      <a:srgbClr val="002060"/>
                    </a:solidFill>
                  </a:rPr>
                  <a:t>van’t</a:t>
                </a:r>
                <a:r>
                  <a:rPr lang="en-GB" sz="2400" u="sng" dirty="0">
                    <a:solidFill>
                      <a:srgbClr val="002060"/>
                    </a:solidFill>
                  </a:rPr>
                  <a:t> Hoff equation</a:t>
                </a:r>
                <a:r>
                  <a:rPr lang="en-GB" sz="2400" dirty="0"/>
                  <a:t>. We just need two different temperatures (T</a:t>
                </a:r>
                <a:r>
                  <a:rPr lang="en-GB" sz="2400" baseline="-25000" dirty="0"/>
                  <a:t>1</a:t>
                </a:r>
                <a:r>
                  <a:rPr lang="en-GB" sz="2400" dirty="0"/>
                  <a:t>, T</a:t>
                </a:r>
                <a:r>
                  <a:rPr lang="en-GB" sz="2400" baseline="-25000" dirty="0"/>
                  <a:t>2</a:t>
                </a:r>
                <a:r>
                  <a:rPr lang="en-GB" sz="2400" dirty="0"/>
                  <a:t>) and their corresponding equilibrium</a:t>
                </a:r>
                <a:r>
                  <a:rPr lang="en-GB" sz="2400" baseline="-25000" dirty="0"/>
                  <a:t> </a:t>
                </a:r>
                <a:r>
                  <a:rPr lang="en-GB" sz="2400" dirty="0"/>
                  <a:t>constants (K</a:t>
                </a:r>
                <a:r>
                  <a:rPr lang="en-GB" sz="2400" baseline="-25000" dirty="0"/>
                  <a:t>1 </a:t>
                </a:r>
                <a:r>
                  <a:rPr lang="en-GB" sz="2400" dirty="0"/>
                  <a:t>, K</a:t>
                </a:r>
                <a:r>
                  <a:rPr lang="en-GB" sz="2400" baseline="-25000" dirty="0"/>
                  <a:t>2</a:t>
                </a:r>
                <a:r>
                  <a:rPr lang="en-GB" sz="2400" dirty="0"/>
                  <a:t>) </a:t>
                </a:r>
              </a:p>
              <a:p>
                <a:pPr>
                  <a:lnSpc>
                    <a:spcPct val="150000"/>
                  </a:lnSpc>
                </a:pPr>
                <a:endParaRPr lang="en-GB" sz="2400" dirty="0"/>
              </a:p>
              <a:p>
                <a:pPr>
                  <a:lnSpc>
                    <a:spcPct val="150000"/>
                  </a:lnSpc>
                </a:pPr>
                <a:r>
                  <a:rPr lang="en-GB" sz="2400" dirty="0"/>
                  <a:t>i.e. K</a:t>
                </a:r>
                <a:r>
                  <a:rPr lang="en-GB" sz="2400" baseline="-25000" dirty="0"/>
                  <a:t>1 </a:t>
                </a:r>
                <a:r>
                  <a:rPr lang="en-GB" sz="2400" dirty="0"/>
                  <a:t>, T</a:t>
                </a:r>
                <a:r>
                  <a:rPr lang="en-GB" sz="2400" baseline="-25000" dirty="0"/>
                  <a:t>1</a:t>
                </a:r>
                <a:r>
                  <a:rPr lang="en-GB" sz="2400" dirty="0"/>
                  <a:t>  and K</a:t>
                </a:r>
                <a:r>
                  <a:rPr lang="en-GB" sz="2400" baseline="-25000" dirty="0"/>
                  <a:t>2</a:t>
                </a:r>
                <a:r>
                  <a:rPr lang="en-GB" sz="2400" dirty="0"/>
                  <a:t> , T</a:t>
                </a:r>
                <a:r>
                  <a:rPr lang="en-GB" sz="2400" baseline="-25000" dirty="0"/>
                  <a:t>2</a:t>
                </a:r>
              </a:p>
              <a:p>
                <a:pPr>
                  <a:lnSpc>
                    <a:spcPct val="150000"/>
                  </a:lnSpc>
                </a:pPr>
                <a:endParaRPr lang="en-GB" sz="2400" baseline="-25000" dirty="0"/>
              </a:p>
              <a:p>
                <a:pPr>
                  <a:lnSpc>
                    <a:spcPct val="150000"/>
                  </a:lnSpc>
                </a:pPr>
                <a14:m>
                  <m:oMath xmlns:m="http://schemas.openxmlformats.org/officeDocument/2006/math">
                    <m:func>
                      <m:funcPr>
                        <m:ctrlPr>
                          <a:rPr lang="en-GB" sz="2800" i="1" smtClean="0">
                            <a:solidFill>
                              <a:srgbClr val="FF0000"/>
                            </a:solidFill>
                            <a:latin typeface="Cambria Math" panose="02040503050406030204" pitchFamily="18" charset="0"/>
                          </a:rPr>
                        </m:ctrlPr>
                      </m:funcPr>
                      <m:fName>
                        <m:r>
                          <m:rPr>
                            <m:sty m:val="p"/>
                          </m:rPr>
                          <a:rPr lang="en-GB" sz="2800" i="0" smtClean="0">
                            <a:solidFill>
                              <a:srgbClr val="FF0000"/>
                            </a:solidFill>
                            <a:latin typeface="Cambria Math" panose="02040503050406030204" pitchFamily="18" charset="0"/>
                          </a:rPr>
                          <m:t>ln</m:t>
                        </m:r>
                      </m:fName>
                      <m:e>
                        <m:f>
                          <m:fPr>
                            <m:ctrlPr>
                              <a:rPr lang="en-GB" sz="2800" i="1" smtClean="0">
                                <a:solidFill>
                                  <a:srgbClr val="FF0000"/>
                                </a:solidFill>
                                <a:latin typeface="Cambria Math" panose="02040503050406030204" pitchFamily="18" charset="0"/>
                              </a:rPr>
                            </m:ctrlPr>
                          </m:fPr>
                          <m:num>
                            <m:sSub>
                              <m:sSubPr>
                                <m:ctrlPr>
                                  <a:rPr lang="en-GB" sz="280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𝐾</m:t>
                                </m:r>
                              </m:e>
                              <m:sub>
                                <m:r>
                                  <a:rPr lang="en-GB" sz="2800" b="0" i="1" smtClean="0">
                                    <a:solidFill>
                                      <a:srgbClr val="FF0000"/>
                                    </a:solidFill>
                                    <a:latin typeface="Cambria Math" panose="02040503050406030204" pitchFamily="18" charset="0"/>
                                  </a:rPr>
                                  <m:t>2</m:t>
                                </m:r>
                              </m:sub>
                            </m:sSub>
                          </m:num>
                          <m:den>
                            <m:sSub>
                              <m:sSubPr>
                                <m:ctrlPr>
                                  <a:rPr lang="en-GB" sz="280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𝐾</m:t>
                                </m:r>
                              </m:e>
                              <m:sub>
                                <m:r>
                                  <a:rPr lang="en-GB" sz="2800" b="0" i="1" smtClean="0">
                                    <a:solidFill>
                                      <a:srgbClr val="FF0000"/>
                                    </a:solidFill>
                                    <a:latin typeface="Cambria Math" panose="02040503050406030204" pitchFamily="18" charset="0"/>
                                  </a:rPr>
                                  <m:t>1</m:t>
                                </m:r>
                              </m:sub>
                            </m:sSub>
                          </m:den>
                        </m:f>
                        <m:r>
                          <a:rPr lang="en-GB" sz="2800" b="0" i="1" smtClean="0">
                            <a:solidFill>
                              <a:srgbClr val="FF0000"/>
                            </a:solidFill>
                            <a:latin typeface="Cambria Math" panose="02040503050406030204" pitchFamily="18" charset="0"/>
                          </a:rPr>
                          <m:t>=</m:t>
                        </m:r>
                        <m:f>
                          <m:fPr>
                            <m:ctrlPr>
                              <a:rPr lang="en-GB" sz="2800" b="0" i="1" smtClean="0">
                                <a:solidFill>
                                  <a:srgbClr val="FF0000"/>
                                </a:solidFill>
                                <a:latin typeface="Cambria Math" panose="02040503050406030204" pitchFamily="18" charset="0"/>
                              </a:rPr>
                            </m:ctrlPr>
                          </m:fPr>
                          <m:num>
                            <m:r>
                              <a:rPr lang="en-GB" sz="2800" b="0" i="1" smtClean="0">
                                <a:solidFill>
                                  <a:srgbClr val="FF0000"/>
                                </a:solidFill>
                                <a:latin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m:t>
                            </m:r>
                            <m:r>
                              <a:rPr lang="en-GB" sz="2800" b="0" i="1" smtClean="0">
                                <a:solidFill>
                                  <a:srgbClr val="FF0000"/>
                                </a:solidFill>
                                <a:latin typeface="Cambria Math" panose="02040503050406030204" pitchFamily="18" charset="0"/>
                                <a:ea typeface="Cambria Math" panose="02040503050406030204" pitchFamily="18" charset="0"/>
                              </a:rPr>
                              <m:t>𝐻</m:t>
                            </m:r>
                          </m:num>
                          <m:den>
                            <m:r>
                              <a:rPr lang="en-GB" sz="2800" b="0" i="1" smtClean="0">
                                <a:solidFill>
                                  <a:srgbClr val="FF0000"/>
                                </a:solidFill>
                                <a:latin typeface="Cambria Math" panose="02040503050406030204" pitchFamily="18" charset="0"/>
                              </a:rPr>
                              <m:t>𝑅</m:t>
                            </m:r>
                          </m:den>
                        </m:f>
                      </m:e>
                    </m:func>
                    <m:d>
                      <m:dPr>
                        <m:ctrlPr>
                          <a:rPr lang="en-GB" sz="2800" i="1" smtClean="0">
                            <a:solidFill>
                              <a:srgbClr val="FF0000"/>
                            </a:solidFill>
                            <a:latin typeface="Cambria Math" panose="02040503050406030204" pitchFamily="18" charset="0"/>
                          </a:rPr>
                        </m:ctrlPr>
                      </m:dPr>
                      <m:e>
                        <m:f>
                          <m:fPr>
                            <m:ctrlPr>
                              <a:rPr lang="en-GB" sz="2800" i="1" smtClean="0">
                                <a:solidFill>
                                  <a:srgbClr val="FF0000"/>
                                </a:solidFill>
                                <a:latin typeface="Cambria Math" panose="02040503050406030204" pitchFamily="18" charset="0"/>
                              </a:rPr>
                            </m:ctrlPr>
                          </m:fPr>
                          <m:num>
                            <m:r>
                              <a:rPr lang="en-GB" sz="2800" b="0" i="1" smtClean="0">
                                <a:solidFill>
                                  <a:srgbClr val="FF0000"/>
                                </a:solidFill>
                                <a:latin typeface="Cambria Math" panose="02040503050406030204" pitchFamily="18" charset="0"/>
                              </a:rPr>
                              <m:t>1</m:t>
                            </m:r>
                          </m:num>
                          <m:den>
                            <m:sSub>
                              <m:sSubPr>
                                <m:ctrlPr>
                                  <a:rPr lang="en-GB" sz="280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𝑇</m:t>
                                </m:r>
                              </m:e>
                              <m:sub>
                                <m:r>
                                  <a:rPr lang="en-GB" sz="2800" b="0" i="1" smtClean="0">
                                    <a:solidFill>
                                      <a:srgbClr val="FF0000"/>
                                    </a:solidFill>
                                    <a:latin typeface="Cambria Math" panose="02040503050406030204" pitchFamily="18" charset="0"/>
                                  </a:rPr>
                                  <m:t>2</m:t>
                                </m:r>
                              </m:sub>
                            </m:sSub>
                          </m:den>
                        </m:f>
                        <m:r>
                          <a:rPr lang="en-GB" sz="2800" b="0" i="1" smtClean="0">
                            <a:solidFill>
                              <a:srgbClr val="FF0000"/>
                            </a:solidFill>
                            <a:latin typeface="Cambria Math" panose="02040503050406030204" pitchFamily="18" charset="0"/>
                          </a:rPr>
                          <m:t>−</m:t>
                        </m:r>
                        <m:f>
                          <m:fPr>
                            <m:ctrlPr>
                              <a:rPr lang="en-GB" sz="2800" b="0" i="1" smtClean="0">
                                <a:solidFill>
                                  <a:srgbClr val="FF0000"/>
                                </a:solidFill>
                                <a:latin typeface="Cambria Math" panose="02040503050406030204" pitchFamily="18" charset="0"/>
                              </a:rPr>
                            </m:ctrlPr>
                          </m:fPr>
                          <m:num>
                            <m:r>
                              <a:rPr lang="en-GB" sz="2800" b="0" i="1" smtClean="0">
                                <a:solidFill>
                                  <a:srgbClr val="FF0000"/>
                                </a:solidFill>
                                <a:latin typeface="Cambria Math" panose="02040503050406030204" pitchFamily="18" charset="0"/>
                              </a:rPr>
                              <m:t>1</m:t>
                            </m:r>
                          </m:num>
                          <m:den>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𝑇</m:t>
                                </m:r>
                              </m:e>
                              <m:sub>
                                <m:r>
                                  <a:rPr lang="en-GB" sz="2800" b="0" i="1" smtClean="0">
                                    <a:solidFill>
                                      <a:srgbClr val="FF0000"/>
                                    </a:solidFill>
                                    <a:latin typeface="Cambria Math" panose="02040503050406030204" pitchFamily="18" charset="0"/>
                                  </a:rPr>
                                  <m:t>1</m:t>
                                </m:r>
                              </m:sub>
                            </m:sSub>
                          </m:den>
                        </m:f>
                      </m:e>
                    </m:d>
                  </m:oMath>
                </a14:m>
                <a:r>
                  <a:rPr lang="en-GB" sz="2800" dirty="0">
                    <a:solidFill>
                      <a:srgbClr val="FF0000"/>
                    </a:solidFill>
                  </a:rPr>
                  <a:t>          </a:t>
                </a:r>
                <a:r>
                  <a:rPr lang="en-GB" sz="2400" dirty="0"/>
                  <a:t>or         </a:t>
                </a:r>
                <a14:m>
                  <m:oMath xmlns:m="http://schemas.openxmlformats.org/officeDocument/2006/math">
                    <m:func>
                      <m:funcPr>
                        <m:ctrlPr>
                          <a:rPr lang="en-GB" sz="2800" i="1" smtClean="0">
                            <a:solidFill>
                              <a:srgbClr val="FF0000"/>
                            </a:solidFill>
                            <a:latin typeface="Cambria Math" panose="02040503050406030204" pitchFamily="18" charset="0"/>
                          </a:rPr>
                        </m:ctrlPr>
                      </m:funcPr>
                      <m:fName>
                        <m:r>
                          <m:rPr>
                            <m:sty m:val="p"/>
                          </m:rPr>
                          <a:rPr lang="en-GB" sz="2800">
                            <a:solidFill>
                              <a:srgbClr val="FF0000"/>
                            </a:solidFill>
                            <a:latin typeface="Cambria Math" panose="02040503050406030204" pitchFamily="18" charset="0"/>
                          </a:rPr>
                          <m:t>ln</m:t>
                        </m:r>
                      </m:fName>
                      <m:e>
                        <m:f>
                          <m:fPr>
                            <m:ctrlPr>
                              <a:rPr lang="en-GB" sz="2800" i="1">
                                <a:solidFill>
                                  <a:srgbClr val="FF0000"/>
                                </a:solidFill>
                                <a:latin typeface="Cambria Math" panose="02040503050406030204" pitchFamily="18" charset="0"/>
                              </a:rPr>
                            </m:ctrlPr>
                          </m:fPr>
                          <m:num>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𝐾</m:t>
                                </m:r>
                              </m:e>
                              <m:sub>
                                <m:r>
                                  <a:rPr lang="en-GB" sz="2800" i="1">
                                    <a:solidFill>
                                      <a:srgbClr val="FF0000"/>
                                    </a:solidFill>
                                    <a:latin typeface="Cambria Math" panose="02040503050406030204" pitchFamily="18" charset="0"/>
                                  </a:rPr>
                                  <m:t>2</m:t>
                                </m:r>
                              </m:sub>
                            </m:sSub>
                          </m:num>
                          <m:den>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𝐾</m:t>
                                </m:r>
                              </m:e>
                              <m:sub>
                                <m:r>
                                  <a:rPr lang="en-GB" sz="2800" i="1">
                                    <a:solidFill>
                                      <a:srgbClr val="FF0000"/>
                                    </a:solidFill>
                                    <a:latin typeface="Cambria Math" panose="02040503050406030204" pitchFamily="18" charset="0"/>
                                  </a:rPr>
                                  <m:t>1</m:t>
                                </m:r>
                              </m:sub>
                            </m:sSub>
                          </m:den>
                        </m:f>
                        <m:r>
                          <a:rPr lang="en-GB" sz="2800" i="1">
                            <a:solidFill>
                              <a:srgbClr val="FF0000"/>
                            </a:solidFill>
                            <a:latin typeface="Cambria Math" panose="02040503050406030204" pitchFamily="18" charset="0"/>
                          </a:rPr>
                          <m:t>=</m:t>
                        </m:r>
                        <m:f>
                          <m:fPr>
                            <m:ctrlPr>
                              <a:rPr lang="en-GB" sz="2800" i="1">
                                <a:solidFill>
                                  <a:srgbClr val="FF0000"/>
                                </a:solidFill>
                                <a:latin typeface="Cambria Math" panose="02040503050406030204" pitchFamily="18" charset="0"/>
                              </a:rPr>
                            </m:ctrlPr>
                          </m:fPr>
                          <m:num>
                            <m:r>
                              <a:rPr lang="en-GB" sz="2800" i="1">
                                <a:solidFill>
                                  <a:srgbClr val="FF0000"/>
                                </a:solidFill>
                                <a:latin typeface="Cambria Math" panose="02040503050406030204" pitchFamily="18" charset="0"/>
                                <a:ea typeface="Cambria Math" panose="02040503050406030204" pitchFamily="18" charset="0"/>
                              </a:rPr>
                              <m:t>∆</m:t>
                            </m:r>
                            <m:r>
                              <a:rPr lang="en-GB" sz="2800" i="1">
                                <a:solidFill>
                                  <a:srgbClr val="FF0000"/>
                                </a:solidFill>
                                <a:latin typeface="Cambria Math" panose="02040503050406030204" pitchFamily="18" charset="0"/>
                                <a:ea typeface="Cambria Math" panose="02040503050406030204" pitchFamily="18" charset="0"/>
                              </a:rPr>
                              <m:t>𝐻</m:t>
                            </m:r>
                          </m:num>
                          <m:den>
                            <m:r>
                              <a:rPr lang="en-GB" sz="2800" i="1">
                                <a:solidFill>
                                  <a:srgbClr val="FF0000"/>
                                </a:solidFill>
                                <a:latin typeface="Cambria Math" panose="02040503050406030204" pitchFamily="18" charset="0"/>
                              </a:rPr>
                              <m:t>𝑅</m:t>
                            </m:r>
                          </m:den>
                        </m:f>
                      </m:e>
                    </m:func>
                    <m:d>
                      <m:dPr>
                        <m:ctrlPr>
                          <a:rPr lang="en-GB" sz="2800" i="1">
                            <a:solidFill>
                              <a:srgbClr val="FF0000"/>
                            </a:solidFill>
                            <a:latin typeface="Cambria Math" panose="02040503050406030204" pitchFamily="18" charset="0"/>
                          </a:rPr>
                        </m:ctrlPr>
                      </m:dPr>
                      <m:e>
                        <m:f>
                          <m:fPr>
                            <m:ctrlPr>
                              <a:rPr lang="en-GB" sz="2800" i="1">
                                <a:solidFill>
                                  <a:srgbClr val="FF0000"/>
                                </a:solidFill>
                                <a:latin typeface="Cambria Math" panose="02040503050406030204" pitchFamily="18" charset="0"/>
                              </a:rPr>
                            </m:ctrlPr>
                          </m:fPr>
                          <m:num>
                            <m:r>
                              <a:rPr lang="en-GB" sz="2800" i="1">
                                <a:solidFill>
                                  <a:srgbClr val="FF0000"/>
                                </a:solidFill>
                                <a:latin typeface="Cambria Math" panose="02040503050406030204" pitchFamily="18" charset="0"/>
                              </a:rPr>
                              <m:t>1</m:t>
                            </m:r>
                          </m:num>
                          <m:den>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𝑇</m:t>
                                </m:r>
                              </m:e>
                              <m:sub>
                                <m:r>
                                  <a:rPr lang="en-GB" sz="2800" b="0" i="1" smtClean="0">
                                    <a:solidFill>
                                      <a:srgbClr val="FF0000"/>
                                    </a:solidFill>
                                    <a:latin typeface="Cambria Math" panose="02040503050406030204" pitchFamily="18" charset="0"/>
                                  </a:rPr>
                                  <m:t>1</m:t>
                                </m:r>
                              </m:sub>
                            </m:sSub>
                          </m:den>
                        </m:f>
                        <m:r>
                          <a:rPr lang="en-GB" sz="2800" i="1">
                            <a:solidFill>
                              <a:srgbClr val="FF0000"/>
                            </a:solidFill>
                            <a:latin typeface="Cambria Math" panose="02040503050406030204" pitchFamily="18" charset="0"/>
                          </a:rPr>
                          <m:t>−</m:t>
                        </m:r>
                        <m:f>
                          <m:fPr>
                            <m:ctrlPr>
                              <a:rPr lang="en-GB" sz="2800" i="1">
                                <a:solidFill>
                                  <a:srgbClr val="FF0000"/>
                                </a:solidFill>
                                <a:latin typeface="Cambria Math" panose="02040503050406030204" pitchFamily="18" charset="0"/>
                              </a:rPr>
                            </m:ctrlPr>
                          </m:fPr>
                          <m:num>
                            <m:r>
                              <a:rPr lang="en-GB" sz="2800" i="1">
                                <a:solidFill>
                                  <a:srgbClr val="FF0000"/>
                                </a:solidFill>
                                <a:latin typeface="Cambria Math" panose="02040503050406030204" pitchFamily="18" charset="0"/>
                              </a:rPr>
                              <m:t>1</m:t>
                            </m:r>
                          </m:num>
                          <m:den>
                            <m:sSub>
                              <m:sSubPr>
                                <m:ctrlPr>
                                  <a:rPr lang="en-GB" sz="2800" i="1">
                                    <a:solidFill>
                                      <a:srgbClr val="FF0000"/>
                                    </a:solidFill>
                                    <a:latin typeface="Cambria Math" panose="02040503050406030204" pitchFamily="18" charset="0"/>
                                  </a:rPr>
                                </m:ctrlPr>
                              </m:sSubPr>
                              <m:e>
                                <m:r>
                                  <a:rPr lang="en-GB" sz="2800" i="1">
                                    <a:solidFill>
                                      <a:srgbClr val="FF0000"/>
                                    </a:solidFill>
                                    <a:latin typeface="Cambria Math" panose="02040503050406030204" pitchFamily="18" charset="0"/>
                                  </a:rPr>
                                  <m:t>𝑇</m:t>
                                </m:r>
                              </m:e>
                              <m:sub>
                                <m:r>
                                  <a:rPr lang="en-GB" sz="2800" b="0" i="1" smtClean="0">
                                    <a:solidFill>
                                      <a:srgbClr val="FF0000"/>
                                    </a:solidFill>
                                    <a:latin typeface="Cambria Math" panose="02040503050406030204" pitchFamily="18" charset="0"/>
                                  </a:rPr>
                                  <m:t>2</m:t>
                                </m:r>
                              </m:sub>
                            </m:sSub>
                          </m:den>
                        </m:f>
                      </m:e>
                    </m:d>
                  </m:oMath>
                </a14:m>
                <a:endParaRPr lang="en-GB" sz="2400" dirty="0">
                  <a:solidFill>
                    <a:srgbClr val="FF0000"/>
                  </a:solidFill>
                </a:endParaRPr>
              </a:p>
              <a:p>
                <a:pPr>
                  <a:lnSpc>
                    <a:spcPct val="150000"/>
                  </a:lnSpc>
                </a:pPr>
                <a:endParaRPr lang="en-GB" sz="2400" dirty="0">
                  <a:solidFill>
                    <a:srgbClr val="FF0000"/>
                  </a:solidFill>
                </a:endParaRPr>
              </a:p>
              <a:p>
                <a:pPr>
                  <a:lnSpc>
                    <a:spcPct val="150000"/>
                  </a:lnSpc>
                </a:pPr>
                <a:r>
                  <a:rPr lang="en-GB" sz="2400" dirty="0">
                    <a:solidFill>
                      <a:srgbClr val="0070C0"/>
                    </a:solidFill>
                  </a:rPr>
                  <a:t>Note:</a:t>
                </a:r>
              </a:p>
              <a:p>
                <a:pPr>
                  <a:lnSpc>
                    <a:spcPct val="150000"/>
                  </a:lnSpc>
                </a:pPr>
                <a:r>
                  <a:rPr lang="en-GB" sz="2400" dirty="0"/>
                  <a:t>Assume that ∆H and ∆S are constant over the temperature range</a:t>
                </a:r>
              </a:p>
            </p:txBody>
          </p:sp>
        </mc:Choice>
        <mc:Fallback xmlns="">
          <p:sp>
            <p:nvSpPr>
              <p:cNvPr id="2" name="TextBox 1">
                <a:extLst>
                  <a:ext uri="{FF2B5EF4-FFF2-40B4-BE49-F238E27FC236}">
                    <a16:creationId xmlns:a16="http://schemas.microsoft.com/office/drawing/2014/main" xmlns:a14="http://schemas.microsoft.com/office/drawing/2010/main" xmlns="" id="{2C7C1881-1CB6-487D-A3BE-FF12D672E02D}"/>
                  </a:ext>
                </a:extLst>
              </p:cNvPr>
              <p:cNvSpPr txBox="1">
                <a:spLocks noRot="1" noChangeAspect="1" noMove="1" noResize="1" noEditPoints="1" noAdjustHandles="1" noChangeArrowheads="1" noChangeShapeType="1" noTextEdit="1"/>
              </p:cNvSpPr>
              <p:nvPr/>
            </p:nvSpPr>
            <p:spPr>
              <a:xfrm>
                <a:off x="735474" y="674490"/>
                <a:ext cx="10721052" cy="5482591"/>
              </a:xfrm>
              <a:prstGeom prst="rect">
                <a:avLst/>
              </a:prstGeom>
              <a:blipFill rotWithShape="0">
                <a:blip r:embed="rId2"/>
                <a:stretch>
                  <a:fillRect l="-910" r="-796" b="-556"/>
                </a:stretch>
              </a:blipFill>
            </p:spPr>
            <p:txBody>
              <a:bodyPr/>
              <a:lstStyle/>
              <a:p>
                <a:r>
                  <a:rPr lang="en-GB">
                    <a:noFill/>
                  </a:rPr>
                  <a:t> </a:t>
                </a:r>
              </a:p>
            </p:txBody>
          </p:sp>
        </mc:Fallback>
      </mc:AlternateContent>
    </p:spTree>
    <p:extLst>
      <p:ext uri="{BB962C8B-B14F-4D97-AF65-F5344CB8AC3E}">
        <p14:creationId xmlns:p14="http://schemas.microsoft.com/office/powerpoint/2010/main" val="4274989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9DBCF8-32F1-42F3-AB16-7A362E240BCA}"/>
              </a:ext>
            </a:extLst>
          </p:cNvPr>
          <p:cNvSpPr txBox="1"/>
          <p:nvPr/>
        </p:nvSpPr>
        <p:spPr>
          <a:xfrm>
            <a:off x="998290" y="587229"/>
            <a:ext cx="10477849" cy="4339650"/>
          </a:xfrm>
          <a:prstGeom prst="rect">
            <a:avLst/>
          </a:prstGeom>
          <a:noFill/>
        </p:spPr>
        <p:txBody>
          <a:bodyPr wrap="square" rtlCol="0">
            <a:spAutoFit/>
          </a:bodyPr>
          <a:lstStyle/>
          <a:p>
            <a:pPr>
              <a:lnSpc>
                <a:spcPct val="150000"/>
              </a:lnSpc>
            </a:pPr>
            <a:r>
              <a:rPr lang="en-GB" sz="2800" dirty="0">
                <a:solidFill>
                  <a:srgbClr val="FF0000"/>
                </a:solidFill>
              </a:rPr>
              <a:t>Examples</a:t>
            </a:r>
          </a:p>
          <a:p>
            <a:pPr>
              <a:lnSpc>
                <a:spcPct val="150000"/>
              </a:lnSpc>
            </a:pPr>
            <a:endParaRPr lang="en-GB" sz="2400" dirty="0"/>
          </a:p>
          <a:p>
            <a:pPr>
              <a:lnSpc>
                <a:spcPct val="150000"/>
              </a:lnSpc>
            </a:pPr>
            <a:r>
              <a:rPr lang="en-GB" sz="2400" dirty="0"/>
              <a:t>16- The reaction:</a:t>
            </a:r>
          </a:p>
          <a:p>
            <a:pPr algn="ctr">
              <a:lnSpc>
                <a:spcPct val="150000"/>
              </a:lnSpc>
            </a:pPr>
            <a:r>
              <a:rPr lang="en-GB" sz="2400" dirty="0"/>
              <a:t>2Al</a:t>
            </a:r>
            <a:r>
              <a:rPr lang="en-GB" sz="2400" baseline="-25000" dirty="0"/>
              <a:t>3</a:t>
            </a:r>
            <a:r>
              <a:rPr lang="en-GB" sz="2400" dirty="0"/>
              <a:t>Cl</a:t>
            </a:r>
            <a:r>
              <a:rPr lang="en-GB" sz="2400" baseline="-25000" dirty="0"/>
              <a:t>9</a:t>
            </a:r>
            <a:r>
              <a:rPr lang="en-GB" sz="2400" dirty="0"/>
              <a:t> (g)                           3Al</a:t>
            </a:r>
            <a:r>
              <a:rPr lang="en-GB" sz="2400" baseline="-25000" dirty="0"/>
              <a:t>2</a:t>
            </a:r>
            <a:r>
              <a:rPr lang="en-GB" sz="2400" dirty="0"/>
              <a:t>Cl</a:t>
            </a:r>
            <a:r>
              <a:rPr lang="en-GB" sz="2400" baseline="-25000" dirty="0"/>
              <a:t>6 </a:t>
            </a:r>
            <a:r>
              <a:rPr lang="en-GB" sz="2400" dirty="0"/>
              <a:t>(g)</a:t>
            </a:r>
          </a:p>
          <a:p>
            <a:pPr>
              <a:lnSpc>
                <a:spcPct val="150000"/>
              </a:lnSpc>
            </a:pPr>
            <a:r>
              <a:rPr lang="en-GB" sz="2400" dirty="0"/>
              <a:t>Has an equilibrium constant of </a:t>
            </a:r>
            <a:r>
              <a:rPr lang="en-GB" sz="2400" dirty="0">
                <a:solidFill>
                  <a:srgbClr val="0070C0"/>
                </a:solidFill>
              </a:rPr>
              <a:t>8.8 × 10</a:t>
            </a:r>
            <a:r>
              <a:rPr lang="en-GB" sz="2400" baseline="30000" dirty="0">
                <a:solidFill>
                  <a:srgbClr val="0070C0"/>
                </a:solidFill>
              </a:rPr>
              <a:t>3</a:t>
            </a:r>
            <a:r>
              <a:rPr lang="en-GB" sz="2400" dirty="0">
                <a:solidFill>
                  <a:srgbClr val="0070C0"/>
                </a:solidFill>
              </a:rPr>
              <a:t> </a:t>
            </a:r>
            <a:r>
              <a:rPr lang="en-GB" sz="2400" dirty="0"/>
              <a:t>at </a:t>
            </a:r>
            <a:r>
              <a:rPr lang="en-GB" sz="2400" dirty="0">
                <a:solidFill>
                  <a:srgbClr val="0070C0"/>
                </a:solidFill>
              </a:rPr>
              <a:t>443 K</a:t>
            </a:r>
            <a:r>
              <a:rPr lang="en-GB" sz="2400" dirty="0"/>
              <a:t> and the enthalpy of reaction  </a:t>
            </a:r>
            <a:r>
              <a:rPr lang="en-GB" sz="2400" dirty="0">
                <a:solidFill>
                  <a:srgbClr val="0070C0"/>
                </a:solidFill>
              </a:rPr>
              <a:t>∆</a:t>
            </a:r>
            <a:r>
              <a:rPr lang="en-GB" sz="2400" dirty="0" err="1">
                <a:solidFill>
                  <a:srgbClr val="0070C0"/>
                </a:solidFill>
              </a:rPr>
              <a:t>H</a:t>
            </a:r>
            <a:r>
              <a:rPr lang="en-GB" sz="2400" baseline="-25000" dirty="0" err="1">
                <a:solidFill>
                  <a:srgbClr val="0070C0"/>
                </a:solidFill>
              </a:rPr>
              <a:t>rxn</a:t>
            </a:r>
            <a:r>
              <a:rPr lang="en-GB" sz="2400" dirty="0">
                <a:solidFill>
                  <a:srgbClr val="0070C0"/>
                </a:solidFill>
              </a:rPr>
              <a:t> = 39.8 kJ mol</a:t>
            </a:r>
            <a:r>
              <a:rPr lang="en-GB" sz="2400" baseline="30000" dirty="0">
                <a:solidFill>
                  <a:srgbClr val="0070C0"/>
                </a:solidFill>
              </a:rPr>
              <a:t>-1</a:t>
            </a:r>
            <a:r>
              <a:rPr lang="en-GB" sz="2400" dirty="0">
                <a:solidFill>
                  <a:srgbClr val="0070C0"/>
                </a:solidFill>
              </a:rPr>
              <a:t> </a:t>
            </a:r>
            <a:r>
              <a:rPr lang="en-GB" sz="2400" dirty="0"/>
              <a:t>at the same temperature.</a:t>
            </a:r>
          </a:p>
          <a:p>
            <a:pPr>
              <a:lnSpc>
                <a:spcPct val="150000"/>
              </a:lnSpc>
            </a:pPr>
            <a:r>
              <a:rPr lang="en-GB" sz="2400" dirty="0"/>
              <a:t>Estimate the equilibrium constant at temperature of </a:t>
            </a:r>
            <a:r>
              <a:rPr lang="en-GB" sz="2400" dirty="0">
                <a:solidFill>
                  <a:srgbClr val="0070C0"/>
                </a:solidFill>
              </a:rPr>
              <a:t>600 K. </a:t>
            </a:r>
          </a:p>
          <a:p>
            <a:endParaRPr lang="en-GB" dirty="0"/>
          </a:p>
        </p:txBody>
      </p:sp>
      <p:pic>
        <p:nvPicPr>
          <p:cNvPr id="3" name="Picture 18" descr="equilibrium">
            <a:extLst>
              <a:ext uri="{FF2B5EF4-FFF2-40B4-BE49-F238E27FC236}">
                <a16:creationId xmlns:a16="http://schemas.microsoft.com/office/drawing/2014/main" id="{D8021755-DD86-4353-A9AE-CBC5BC08222C}"/>
              </a:ext>
            </a:extLst>
          </p:cNvPr>
          <p:cNvPicPr>
            <a:picLocks noChangeAspect="1" noChangeArrowheads="1"/>
          </p:cNvPicPr>
          <p:nvPr/>
        </p:nvPicPr>
        <p:blipFill>
          <a:blip r:embed="rId2" cstate="print">
            <a:biLevel thresh="50000"/>
          </a:blip>
          <a:srcRect/>
          <a:stretch>
            <a:fillRect/>
          </a:stretch>
        </p:blipFill>
        <p:spPr bwMode="auto">
          <a:xfrm>
            <a:off x="5674750" y="2566554"/>
            <a:ext cx="1244600" cy="190500"/>
          </a:xfrm>
          <a:prstGeom prst="rect">
            <a:avLst/>
          </a:prstGeom>
          <a:noFill/>
        </p:spPr>
      </p:pic>
    </p:spTree>
    <p:extLst>
      <p:ext uri="{BB962C8B-B14F-4D97-AF65-F5344CB8AC3E}">
        <p14:creationId xmlns:p14="http://schemas.microsoft.com/office/powerpoint/2010/main" val="23556685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6" y="569214"/>
            <a:ext cx="7767828" cy="5719572"/>
          </a:xfrm>
          <a:prstGeom prst="rect">
            <a:avLst/>
          </a:prstGeom>
        </p:spPr>
      </p:pic>
    </p:spTree>
    <p:extLst>
      <p:ext uri="{BB962C8B-B14F-4D97-AF65-F5344CB8AC3E}">
        <p14:creationId xmlns:p14="http://schemas.microsoft.com/office/powerpoint/2010/main" val="10906718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DCEEBE-6101-4FFD-8EE5-81431B08C691}"/>
              </a:ext>
            </a:extLst>
          </p:cNvPr>
          <p:cNvSpPr txBox="1"/>
          <p:nvPr/>
        </p:nvSpPr>
        <p:spPr>
          <a:xfrm>
            <a:off x="897623" y="545284"/>
            <a:ext cx="10654018" cy="4524315"/>
          </a:xfrm>
          <a:prstGeom prst="rect">
            <a:avLst/>
          </a:prstGeom>
          <a:noFill/>
        </p:spPr>
        <p:txBody>
          <a:bodyPr wrap="square" rtlCol="0">
            <a:spAutoFit/>
          </a:bodyPr>
          <a:lstStyle/>
          <a:p>
            <a:pPr>
              <a:lnSpc>
                <a:spcPct val="150000"/>
              </a:lnSpc>
            </a:pPr>
            <a:r>
              <a:rPr lang="en-GB" sz="2400" dirty="0"/>
              <a:t>17- Molecular bromine is 24 percent dissociated at 1600 K and 1 </a:t>
            </a:r>
            <a:r>
              <a:rPr lang="en-GB" sz="2400" dirty="0" err="1"/>
              <a:t>atm</a:t>
            </a:r>
            <a:r>
              <a:rPr lang="en-GB" sz="2400" dirty="0"/>
              <a:t> in the equilibrium:</a:t>
            </a:r>
          </a:p>
          <a:p>
            <a:pPr algn="ctr">
              <a:lnSpc>
                <a:spcPct val="150000"/>
              </a:lnSpc>
            </a:pPr>
            <a:r>
              <a:rPr lang="en-GB" sz="2400" dirty="0"/>
              <a:t>Br</a:t>
            </a:r>
            <a:r>
              <a:rPr lang="en-GB" sz="2400" baseline="-25000" dirty="0"/>
              <a:t>2</a:t>
            </a:r>
            <a:r>
              <a:rPr lang="en-GB" sz="2400" dirty="0"/>
              <a:t> (g)                             2Br (g) </a:t>
            </a:r>
          </a:p>
          <a:p>
            <a:pPr>
              <a:lnSpc>
                <a:spcPct val="150000"/>
              </a:lnSpc>
            </a:pPr>
            <a:r>
              <a:rPr lang="en-GB" sz="2400" dirty="0"/>
              <a:t>Calculate:</a:t>
            </a:r>
          </a:p>
          <a:p>
            <a:pPr marL="342900" indent="-342900">
              <a:lnSpc>
                <a:spcPct val="150000"/>
              </a:lnSpc>
              <a:buAutoNum type="alphaLcParenR"/>
            </a:pPr>
            <a:r>
              <a:rPr lang="en-GB" sz="2400" dirty="0"/>
              <a:t>K at 25 </a:t>
            </a:r>
            <a:r>
              <a:rPr lang="en-GB" sz="2400" dirty="0">
                <a:cs typeface="Times New Roman" panose="02020603050405020304" pitchFamily="18" charset="0"/>
              </a:rPr>
              <a:t>℃</a:t>
            </a:r>
          </a:p>
          <a:p>
            <a:pPr marL="342900" indent="-342900">
              <a:lnSpc>
                <a:spcPct val="150000"/>
              </a:lnSpc>
              <a:buAutoNum type="alphaLcParenR"/>
            </a:pPr>
            <a:r>
              <a:rPr lang="en-GB" sz="2400" dirty="0">
                <a:cs typeface="Times New Roman" panose="02020603050405020304" pitchFamily="18" charset="0"/>
              </a:rPr>
              <a:t> ∆G</a:t>
            </a:r>
            <a:r>
              <a:rPr lang="en-GB" sz="2400" baseline="30000" dirty="0">
                <a:cs typeface="Times New Roman" panose="02020603050405020304" pitchFamily="18" charset="0"/>
              </a:rPr>
              <a:t>o</a:t>
            </a:r>
            <a:r>
              <a:rPr lang="en-GB" sz="2400" dirty="0">
                <a:cs typeface="Times New Roman" panose="02020603050405020304" pitchFamily="18" charset="0"/>
              </a:rPr>
              <a:t> </a:t>
            </a:r>
          </a:p>
          <a:p>
            <a:pPr marL="342900" indent="-342900">
              <a:lnSpc>
                <a:spcPct val="150000"/>
              </a:lnSpc>
              <a:buFontTx/>
              <a:buAutoNum type="alphaLcParenR"/>
            </a:pPr>
            <a:r>
              <a:rPr lang="en-GB" sz="2400" dirty="0">
                <a:cs typeface="Times New Roman" panose="02020603050405020304" pitchFamily="18" charset="0"/>
              </a:rPr>
              <a:t>K at 2000 ℃</a:t>
            </a:r>
          </a:p>
          <a:p>
            <a:pPr>
              <a:lnSpc>
                <a:spcPct val="150000"/>
              </a:lnSpc>
            </a:pPr>
            <a:r>
              <a:rPr lang="en-GB" sz="2400" dirty="0">
                <a:cs typeface="Times New Roman" panose="02020603050405020304" pitchFamily="18" charset="0"/>
              </a:rPr>
              <a:t>Given that ∆H</a:t>
            </a:r>
            <a:r>
              <a:rPr lang="en-GB" sz="2400" baseline="30000" dirty="0">
                <a:cs typeface="Times New Roman" panose="02020603050405020304" pitchFamily="18" charset="0"/>
              </a:rPr>
              <a:t>o</a:t>
            </a:r>
            <a:r>
              <a:rPr lang="en-GB" sz="2400" dirty="0">
                <a:cs typeface="Times New Roman" panose="02020603050405020304" pitchFamily="18" charset="0"/>
              </a:rPr>
              <a:t> = 112 kJ mol</a:t>
            </a:r>
            <a:r>
              <a:rPr lang="en-GB" sz="2400" baseline="30000" dirty="0">
                <a:cs typeface="Times New Roman" panose="02020603050405020304" pitchFamily="18" charset="0"/>
              </a:rPr>
              <a:t>-1</a:t>
            </a:r>
            <a:r>
              <a:rPr lang="en-GB" sz="2400" dirty="0">
                <a:cs typeface="Times New Roman" panose="02020603050405020304" pitchFamily="18" charset="0"/>
              </a:rPr>
              <a:t> over the temperature range</a:t>
            </a:r>
            <a:endParaRPr lang="en-GB" sz="2400" dirty="0"/>
          </a:p>
        </p:txBody>
      </p:sp>
      <p:pic>
        <p:nvPicPr>
          <p:cNvPr id="3" name="Picture 18" descr="equilibrium">
            <a:extLst>
              <a:ext uri="{FF2B5EF4-FFF2-40B4-BE49-F238E27FC236}">
                <a16:creationId xmlns:a16="http://schemas.microsoft.com/office/drawing/2014/main" id="{075A0A40-F69C-4D7F-A778-8F82D83237EB}"/>
              </a:ext>
            </a:extLst>
          </p:cNvPr>
          <p:cNvPicPr>
            <a:picLocks noChangeAspect="1" noChangeArrowheads="1"/>
          </p:cNvPicPr>
          <p:nvPr/>
        </p:nvPicPr>
        <p:blipFill>
          <a:blip r:embed="rId2" cstate="print">
            <a:biLevel thresh="50000"/>
          </a:blip>
          <a:srcRect/>
          <a:stretch>
            <a:fillRect/>
          </a:stretch>
        </p:blipFill>
        <p:spPr bwMode="auto">
          <a:xfrm>
            <a:off x="5602332" y="1945769"/>
            <a:ext cx="1244600" cy="190500"/>
          </a:xfrm>
          <a:prstGeom prst="rect">
            <a:avLst/>
          </a:prstGeom>
          <a:noFill/>
        </p:spPr>
      </p:pic>
    </p:spTree>
    <p:extLst>
      <p:ext uri="{BB962C8B-B14F-4D97-AF65-F5344CB8AC3E}">
        <p14:creationId xmlns:p14="http://schemas.microsoft.com/office/powerpoint/2010/main" val="516535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86" y="73152"/>
            <a:ext cx="7767828" cy="6711696"/>
          </a:xfrm>
          <a:prstGeom prst="rect">
            <a:avLst/>
          </a:prstGeom>
        </p:spPr>
      </p:pic>
    </p:spTree>
    <p:extLst>
      <p:ext uri="{BB962C8B-B14F-4D97-AF65-F5344CB8AC3E}">
        <p14:creationId xmlns:p14="http://schemas.microsoft.com/office/powerpoint/2010/main" val="25651583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2" cstate="print">
            <a:alphaModFix amt="5000"/>
            <a:lum bright="70000" contrast="-70000"/>
          </a:blip>
          <a:srcRect/>
          <a:stretch>
            <a:fillRect/>
          </a:stretch>
        </p:blipFill>
        <p:spPr bwMode="auto">
          <a:xfrm>
            <a:off x="1524000" y="0"/>
            <a:ext cx="9177276" cy="6858000"/>
          </a:xfrm>
          <a:prstGeom prst="rect">
            <a:avLst/>
          </a:prstGeom>
          <a:solidFill>
            <a:schemeClr val="bg1"/>
          </a:solidFill>
          <a:ln w="9525">
            <a:noFill/>
            <a:miter lim="800000"/>
            <a:headEnd/>
            <a:tailEnd/>
          </a:ln>
        </p:spPr>
      </p:pic>
      <p:sp>
        <p:nvSpPr>
          <p:cNvPr id="116121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latin typeface="Calibri"/>
            </a:endParaRPr>
          </a:p>
        </p:txBody>
      </p:sp>
      <p:sp>
        <p:nvSpPr>
          <p:cNvPr id="1161219" name="Rectangle 3"/>
          <p:cNvSpPr>
            <a:spLocks noChangeArrowheads="1"/>
          </p:cNvSpPr>
          <p:nvPr/>
        </p:nvSpPr>
        <p:spPr bwMode="auto">
          <a:xfrm>
            <a:off x="1524001" y="1"/>
            <a:ext cx="915763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3600" b="1" dirty="0" err="1">
                <a:solidFill>
                  <a:prstClr val="black"/>
                </a:solidFill>
                <a:latin typeface="Times New Roman" pitchFamily="18" charset="0"/>
                <a:ea typeface="Times New Roman" pitchFamily="18" charset="0"/>
                <a:cs typeface="Times New Roman" pitchFamily="18" charset="0"/>
              </a:rPr>
              <a:t>Clapeyron</a:t>
            </a:r>
            <a:r>
              <a:rPr lang="en-GB" sz="3600" b="1" dirty="0">
                <a:solidFill>
                  <a:prstClr val="black"/>
                </a:solidFill>
                <a:latin typeface="Times New Roman" pitchFamily="18" charset="0"/>
                <a:ea typeface="Times New Roman" pitchFamily="18" charset="0"/>
                <a:cs typeface="Times New Roman" pitchFamily="18" charset="0"/>
              </a:rPr>
              <a:t> and </a:t>
            </a:r>
            <a:r>
              <a:rPr lang="en-GB" sz="3600" b="1" dirty="0" err="1">
                <a:solidFill>
                  <a:prstClr val="black"/>
                </a:solidFill>
                <a:latin typeface="Times New Roman" pitchFamily="18" charset="0"/>
                <a:ea typeface="Times New Roman" pitchFamily="18" charset="0"/>
                <a:cs typeface="Times New Roman" pitchFamily="18" charset="0"/>
              </a:rPr>
              <a:t>Clausius-Clapeyron</a:t>
            </a:r>
            <a:r>
              <a:rPr lang="en-GB" sz="3600" b="1" dirty="0">
                <a:solidFill>
                  <a:prstClr val="black"/>
                </a:solidFill>
                <a:latin typeface="Times New Roman" pitchFamily="18" charset="0"/>
                <a:ea typeface="Times New Roman" pitchFamily="18" charset="0"/>
                <a:cs typeface="Times New Roman" pitchFamily="18" charset="0"/>
              </a:rPr>
              <a:t> equations</a:t>
            </a:r>
            <a:endParaRPr lang="en-GB" sz="3600" dirty="0">
              <a:solidFill>
                <a:prstClr val="black"/>
              </a:solidFill>
              <a:latin typeface="Times New Roman" pitchFamily="18" charset="0"/>
              <a:cs typeface="Times New Roman" pitchFamily="18" charset="0"/>
            </a:endParaRPr>
          </a:p>
        </p:txBody>
      </p:sp>
      <p:sp>
        <p:nvSpPr>
          <p:cNvPr id="12" name="Rectangle 3"/>
          <p:cNvSpPr>
            <a:spLocks noChangeArrowheads="1"/>
          </p:cNvSpPr>
          <p:nvPr/>
        </p:nvSpPr>
        <p:spPr bwMode="auto">
          <a:xfrm>
            <a:off x="1884791" y="868978"/>
            <a:ext cx="26885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Low" fontAlgn="base">
              <a:spcBef>
                <a:spcPct val="0"/>
              </a:spcBef>
              <a:spcAft>
                <a:spcPct val="0"/>
              </a:spcAft>
            </a:pPr>
            <a:r>
              <a:rPr lang="en-GB" sz="2400" b="1" i="1" dirty="0" err="1">
                <a:solidFill>
                  <a:prstClr val="black"/>
                </a:solidFill>
                <a:latin typeface="Times New Roman" pitchFamily="18" charset="0"/>
                <a:ea typeface="Times New Roman" pitchFamily="18" charset="0"/>
                <a:cs typeface="Times New Roman" pitchFamily="18" charset="0"/>
              </a:rPr>
              <a:t>Clapeyron</a:t>
            </a:r>
            <a:r>
              <a:rPr lang="en-GB" sz="2400" b="1" i="1" dirty="0">
                <a:solidFill>
                  <a:prstClr val="black"/>
                </a:solidFill>
                <a:latin typeface="Times New Roman" pitchFamily="18" charset="0"/>
                <a:ea typeface="Times New Roman" pitchFamily="18" charset="0"/>
                <a:cs typeface="Times New Roman" pitchFamily="18" charset="0"/>
              </a:rPr>
              <a:t> equation</a:t>
            </a:r>
            <a:endParaRPr lang="en-GB" sz="2400" i="1" dirty="0">
              <a:solidFill>
                <a:prstClr val="black"/>
              </a:solidFill>
              <a:latin typeface="Times New Roman" pitchFamily="18" charset="0"/>
              <a:cs typeface="Times New Roman" pitchFamily="18" charset="0"/>
            </a:endParaRPr>
          </a:p>
        </p:txBody>
      </p:sp>
      <p:sp>
        <p:nvSpPr>
          <p:cNvPr id="13" name="Text Box 5"/>
          <p:cNvSpPr txBox="1">
            <a:spLocks noChangeArrowheads="1"/>
          </p:cNvSpPr>
          <p:nvPr/>
        </p:nvSpPr>
        <p:spPr bwMode="auto">
          <a:xfrm>
            <a:off x="1752600" y="1447801"/>
            <a:ext cx="3429000" cy="5478423"/>
          </a:xfrm>
          <a:prstGeom prst="rect">
            <a:avLst/>
          </a:prstGeom>
          <a:noFill/>
          <a:ln w="9525">
            <a:noFill/>
            <a:miter lim="800000"/>
            <a:headEnd/>
            <a:tailEnd/>
          </a:ln>
          <a:effectLst/>
        </p:spPr>
        <p:txBody>
          <a:bodyPr wrap="square">
            <a:spAutoFit/>
          </a:bodyPr>
          <a:lstStyle/>
          <a:p>
            <a:pPr algn="just">
              <a:lnSpc>
                <a:spcPct val="150000"/>
              </a:lnSpc>
              <a:spcBef>
                <a:spcPct val="50000"/>
              </a:spcBef>
            </a:pPr>
            <a:r>
              <a:rPr lang="en-US" sz="2000" dirty="0">
                <a:solidFill>
                  <a:prstClr val="black"/>
                </a:solidFill>
                <a:latin typeface="Times New Roman" pitchFamily="18" charset="0"/>
                <a:cs typeface="Times New Roman" pitchFamily="18" charset="0"/>
              </a:rPr>
              <a:t>We will use this diagram in deriving the </a:t>
            </a:r>
            <a:r>
              <a:rPr lang="en-US" sz="2000" dirty="0" err="1">
                <a:solidFill>
                  <a:prstClr val="black"/>
                </a:solidFill>
                <a:latin typeface="Times New Roman" pitchFamily="18" charset="0"/>
                <a:cs typeface="Times New Roman" pitchFamily="18" charset="0"/>
              </a:rPr>
              <a:t>Claperyron</a:t>
            </a:r>
            <a:r>
              <a:rPr lang="en-US" sz="2000" dirty="0">
                <a:solidFill>
                  <a:prstClr val="black"/>
                </a:solidFill>
                <a:latin typeface="Times New Roman" pitchFamily="18" charset="0"/>
                <a:cs typeface="Times New Roman" pitchFamily="18" charset="0"/>
              </a:rPr>
              <a:t> and  </a:t>
            </a:r>
            <a:r>
              <a:rPr lang="en-US" sz="2000" dirty="0" err="1">
                <a:solidFill>
                  <a:prstClr val="black"/>
                </a:solidFill>
                <a:latin typeface="Times New Roman" pitchFamily="18" charset="0"/>
                <a:cs typeface="Times New Roman" pitchFamily="18" charset="0"/>
              </a:rPr>
              <a:t>Clausius-Clapeyron</a:t>
            </a:r>
            <a:r>
              <a:rPr lang="en-US" sz="2000" dirty="0">
                <a:solidFill>
                  <a:prstClr val="black"/>
                </a:solidFill>
                <a:latin typeface="Times New Roman" pitchFamily="18" charset="0"/>
                <a:cs typeface="Times New Roman" pitchFamily="18" charset="0"/>
              </a:rPr>
              <a:t> equation. </a:t>
            </a:r>
          </a:p>
          <a:p>
            <a:pPr algn="just">
              <a:lnSpc>
                <a:spcPct val="150000"/>
              </a:lnSpc>
              <a:spcBef>
                <a:spcPct val="50000"/>
              </a:spcBef>
            </a:pPr>
            <a:r>
              <a:rPr lang="en-US" sz="2000" dirty="0">
                <a:solidFill>
                  <a:prstClr val="black"/>
                </a:solidFill>
                <a:latin typeface="Times New Roman" pitchFamily="18" charset="0"/>
                <a:cs typeface="Times New Roman" pitchFamily="18" charset="0"/>
              </a:rPr>
              <a:t>This diagram represents a generalized phase diagram. The line acts as a phase line, or a coexistent curve, separating phases </a:t>
            </a:r>
            <a:r>
              <a:rPr lang="el-GR" sz="2000" dirty="0">
                <a:solidFill>
                  <a:prstClr val="black"/>
                </a:solidFill>
                <a:latin typeface="Times New Roman" pitchFamily="18" charset="0"/>
                <a:cs typeface="Times New Roman" pitchFamily="18" charset="0"/>
              </a:rPr>
              <a:t>α</a:t>
            </a:r>
            <a:r>
              <a:rPr lang="en-US" sz="2000" dirty="0">
                <a:solidFill>
                  <a:prstClr val="black"/>
                </a:solidFill>
                <a:latin typeface="Times New Roman" pitchFamily="18" charset="0"/>
                <a:cs typeface="Times New Roman" pitchFamily="18" charset="0"/>
              </a:rPr>
              <a:t> and </a:t>
            </a:r>
            <a:r>
              <a:rPr lang="el-GR" sz="2000" dirty="0">
                <a:solidFill>
                  <a:prstClr val="black"/>
                </a:solidFill>
                <a:latin typeface="Times New Roman" pitchFamily="18" charset="0"/>
                <a:cs typeface="Times New Roman" pitchFamily="18" charset="0"/>
              </a:rPr>
              <a:t>β</a:t>
            </a:r>
            <a:r>
              <a:rPr lang="en-US" sz="2000" dirty="0">
                <a:solidFill>
                  <a:prstClr val="black"/>
                </a:solidFill>
                <a:latin typeface="Times New Roman" pitchFamily="18" charset="0"/>
                <a:cs typeface="Times New Roman" pitchFamily="18" charset="0"/>
              </a:rPr>
              <a:t>. </a:t>
            </a:r>
          </a:p>
          <a:p>
            <a:pPr algn="just">
              <a:lnSpc>
                <a:spcPct val="150000"/>
              </a:lnSpc>
              <a:spcBef>
                <a:spcPct val="50000"/>
              </a:spcBef>
            </a:pPr>
            <a:r>
              <a:rPr lang="en-US" sz="2000" dirty="0">
                <a:solidFill>
                  <a:prstClr val="black"/>
                </a:solidFill>
                <a:latin typeface="Times New Roman" pitchFamily="18" charset="0"/>
                <a:cs typeface="Times New Roman" pitchFamily="18" charset="0"/>
              </a:rPr>
              <a:t>As we know, this indicates that at all points on the line, phases </a:t>
            </a:r>
            <a:r>
              <a:rPr lang="el-GR" sz="2000" dirty="0">
                <a:solidFill>
                  <a:prstClr val="black"/>
                </a:solidFill>
                <a:latin typeface="Times New Roman" pitchFamily="18" charset="0"/>
                <a:cs typeface="Times New Roman" pitchFamily="18" charset="0"/>
              </a:rPr>
              <a:t>α</a:t>
            </a:r>
            <a:r>
              <a:rPr lang="en-US" sz="2000" dirty="0">
                <a:solidFill>
                  <a:prstClr val="black"/>
                </a:solidFill>
                <a:latin typeface="Times New Roman" pitchFamily="18" charset="0"/>
                <a:cs typeface="Times New Roman" pitchFamily="18" charset="0"/>
              </a:rPr>
              <a:t> and </a:t>
            </a:r>
            <a:r>
              <a:rPr lang="el-GR" sz="2000" dirty="0">
                <a:solidFill>
                  <a:prstClr val="black"/>
                </a:solidFill>
                <a:latin typeface="Times New Roman" pitchFamily="18" charset="0"/>
                <a:cs typeface="Times New Roman" pitchFamily="18" charset="0"/>
              </a:rPr>
              <a:t>β</a:t>
            </a:r>
            <a:r>
              <a:rPr lang="en-US" sz="2000" dirty="0">
                <a:solidFill>
                  <a:prstClr val="black"/>
                </a:solidFill>
                <a:latin typeface="Times New Roman" pitchFamily="18" charset="0"/>
                <a:cs typeface="Times New Roman" pitchFamily="18" charset="0"/>
              </a:rPr>
              <a:t> are in equilibrium. </a:t>
            </a:r>
            <a:endParaRPr lang="el-GR" sz="2000" dirty="0">
              <a:solidFill>
                <a:prstClr val="black"/>
              </a:solidFill>
              <a:latin typeface="Times New Roman" pitchFamily="18" charset="0"/>
              <a:cs typeface="Times New Roman" pitchFamily="18" charset="0"/>
            </a:endParaRPr>
          </a:p>
        </p:txBody>
      </p:sp>
      <p:grpSp>
        <p:nvGrpSpPr>
          <p:cNvPr id="2" name="مجموعة 13"/>
          <p:cNvGrpSpPr/>
          <p:nvPr/>
        </p:nvGrpSpPr>
        <p:grpSpPr>
          <a:xfrm>
            <a:off x="5562600" y="1371601"/>
            <a:ext cx="4953000" cy="5142183"/>
            <a:chOff x="1619672" y="-204157"/>
            <a:chExt cx="5832648" cy="6379184"/>
          </a:xfrm>
        </p:grpSpPr>
        <p:cxnSp>
          <p:nvCxnSpPr>
            <p:cNvPr id="15" name="رابط مستقيم 14"/>
            <p:cNvCxnSpPr/>
            <p:nvPr/>
          </p:nvCxnSpPr>
          <p:spPr>
            <a:xfrm>
              <a:off x="2267744" y="692696"/>
              <a:ext cx="0" cy="4464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2267744" y="5157192"/>
              <a:ext cx="51845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قوس 16"/>
            <p:cNvSpPr/>
            <p:nvPr/>
          </p:nvSpPr>
          <p:spPr>
            <a:xfrm rot="8083683">
              <a:off x="1330261" y="1769206"/>
              <a:ext cx="5719893" cy="1773168"/>
            </a:xfrm>
            <a:prstGeom prst="arc">
              <a:avLst>
                <a:gd name="adj1" fmla="val 11336871"/>
                <a:gd name="adj2" fmla="val 21061406"/>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prstClr val="black"/>
                </a:solidFill>
                <a:latin typeface="Calibri"/>
              </a:endParaRPr>
            </a:p>
          </p:txBody>
        </p:sp>
        <p:sp>
          <p:nvSpPr>
            <p:cNvPr id="18" name="مربع نص 10"/>
            <p:cNvSpPr txBox="1"/>
            <p:nvPr/>
          </p:nvSpPr>
          <p:spPr>
            <a:xfrm>
              <a:off x="1619672" y="2420888"/>
              <a:ext cx="498730" cy="8018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prstClr val="black"/>
                  </a:solidFill>
                  <a:latin typeface="Calibri"/>
                </a:rPr>
                <a:t>P</a:t>
              </a:r>
            </a:p>
          </p:txBody>
        </p:sp>
        <p:sp>
          <p:nvSpPr>
            <p:cNvPr id="19" name="مربع نص 11"/>
            <p:cNvSpPr txBox="1"/>
            <p:nvPr/>
          </p:nvSpPr>
          <p:spPr>
            <a:xfrm>
              <a:off x="5076056" y="5373215"/>
              <a:ext cx="481739" cy="8018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prstClr val="black"/>
                  </a:solidFill>
                  <a:latin typeface="Calibri"/>
                </a:rPr>
                <a:t>T</a:t>
              </a:r>
            </a:p>
          </p:txBody>
        </p:sp>
        <p:sp>
          <p:nvSpPr>
            <p:cNvPr id="20" name="مربع نص 12"/>
            <p:cNvSpPr txBox="1"/>
            <p:nvPr/>
          </p:nvSpPr>
          <p:spPr>
            <a:xfrm>
              <a:off x="4067944" y="2276871"/>
              <a:ext cx="525157" cy="8018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dirty="0">
                  <a:solidFill>
                    <a:prstClr val="black"/>
                  </a:solidFill>
                  <a:latin typeface="Calibri"/>
                </a:rPr>
                <a:t>α</a:t>
              </a:r>
              <a:endParaRPr lang="en-GB" sz="3600" dirty="0">
                <a:solidFill>
                  <a:prstClr val="black"/>
                </a:solidFill>
                <a:latin typeface="Calibri"/>
              </a:endParaRPr>
            </a:p>
          </p:txBody>
        </p:sp>
        <p:sp>
          <p:nvSpPr>
            <p:cNvPr id="21" name="مربع نص 13"/>
            <p:cNvSpPr txBox="1"/>
            <p:nvPr/>
          </p:nvSpPr>
          <p:spPr>
            <a:xfrm>
              <a:off x="5220072" y="3356992"/>
              <a:ext cx="506280" cy="8018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dirty="0">
                  <a:solidFill>
                    <a:prstClr val="black"/>
                  </a:solidFill>
                  <a:latin typeface="Calibri"/>
                </a:rPr>
                <a:t>β</a:t>
              </a:r>
              <a:endParaRPr lang="en-GB" sz="3600" dirty="0">
                <a:solidFill>
                  <a:prstClr val="black"/>
                </a:solidFill>
                <a:latin typeface="Calibri"/>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biLevel thresh="75000"/>
          </a:blip>
          <a:srcRect/>
          <a:stretch>
            <a:fillRect/>
          </a:stretch>
        </p:blipFill>
        <p:spPr bwMode="auto">
          <a:xfrm>
            <a:off x="1524000" y="0"/>
            <a:ext cx="9177276" cy="6858000"/>
          </a:xfrm>
          <a:prstGeom prst="rect">
            <a:avLst/>
          </a:prstGeom>
          <a:solidFill>
            <a:schemeClr val="bg1"/>
          </a:solidFill>
          <a:ln w="9525">
            <a:solidFill>
              <a:schemeClr val="bg1"/>
            </a:solidFill>
            <a:miter lim="800000"/>
            <a:headEnd/>
            <a:tailEnd/>
          </a:ln>
        </p:spPr>
      </p:pic>
      <p:pic>
        <p:nvPicPr>
          <p:cNvPr id="1332226" name="Picture 2"/>
          <p:cNvPicPr>
            <a:picLocks noChangeAspect="1" noChangeArrowheads="1"/>
          </p:cNvPicPr>
          <p:nvPr/>
        </p:nvPicPr>
        <p:blipFill>
          <a:blip r:embed="rId3" cstate="print"/>
          <a:srcRect/>
          <a:stretch>
            <a:fillRect/>
          </a:stretch>
        </p:blipFill>
        <p:spPr bwMode="auto">
          <a:xfrm>
            <a:off x="1676400" y="1"/>
            <a:ext cx="8991600" cy="6135855"/>
          </a:xfrm>
          <a:prstGeom prst="rect">
            <a:avLst/>
          </a:prstGeom>
          <a:noFill/>
          <a:ln w="9525">
            <a:noFill/>
            <a:miter lim="800000"/>
            <a:headEnd/>
            <a:tailEnd/>
          </a:ln>
          <a:effectLst/>
        </p:spPr>
      </p:pic>
      <p:grpSp>
        <p:nvGrpSpPr>
          <p:cNvPr id="2" name="مجموعة 3"/>
          <p:cNvGrpSpPr/>
          <p:nvPr/>
        </p:nvGrpSpPr>
        <p:grpSpPr>
          <a:xfrm>
            <a:off x="6324600" y="2895601"/>
            <a:ext cx="3754524" cy="3377797"/>
            <a:chOff x="1619672" y="-204157"/>
            <a:chExt cx="5832648" cy="6897116"/>
          </a:xfrm>
        </p:grpSpPr>
        <p:cxnSp>
          <p:nvCxnSpPr>
            <p:cNvPr id="5" name="رابط مستقيم 4"/>
            <p:cNvCxnSpPr/>
            <p:nvPr/>
          </p:nvCxnSpPr>
          <p:spPr>
            <a:xfrm>
              <a:off x="2267744" y="692696"/>
              <a:ext cx="0" cy="4464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a:off x="2267744" y="5157192"/>
              <a:ext cx="51845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قوس 6"/>
            <p:cNvSpPr/>
            <p:nvPr/>
          </p:nvSpPr>
          <p:spPr>
            <a:xfrm rot="8083683">
              <a:off x="1330261" y="1769206"/>
              <a:ext cx="5719893" cy="1773168"/>
            </a:xfrm>
            <a:prstGeom prst="arc">
              <a:avLst>
                <a:gd name="adj1" fmla="val 11336871"/>
                <a:gd name="adj2" fmla="val 21061406"/>
              </a:avLst>
            </a:prstGeom>
            <a:ln w="254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solidFill>
                  <a:prstClr val="black"/>
                </a:solidFill>
                <a:latin typeface="Calibri"/>
              </a:endParaRPr>
            </a:p>
          </p:txBody>
        </p:sp>
        <p:sp>
          <p:nvSpPr>
            <p:cNvPr id="8" name="مربع نص 10"/>
            <p:cNvSpPr txBox="1"/>
            <p:nvPr/>
          </p:nvSpPr>
          <p:spPr>
            <a:xfrm>
              <a:off x="1619672" y="2420888"/>
              <a:ext cx="657928" cy="13197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prstClr val="black"/>
                  </a:solidFill>
                  <a:latin typeface="Calibri"/>
                </a:rPr>
                <a:t>P</a:t>
              </a:r>
            </a:p>
          </p:txBody>
        </p:sp>
        <p:sp>
          <p:nvSpPr>
            <p:cNvPr id="9" name="مربع نص 11"/>
            <p:cNvSpPr txBox="1"/>
            <p:nvPr/>
          </p:nvSpPr>
          <p:spPr>
            <a:xfrm>
              <a:off x="5076056" y="5373217"/>
              <a:ext cx="635515" cy="13197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dirty="0">
                  <a:solidFill>
                    <a:prstClr val="black"/>
                  </a:solidFill>
                  <a:latin typeface="Calibri"/>
                </a:rPr>
                <a:t>T</a:t>
              </a:r>
            </a:p>
          </p:txBody>
        </p:sp>
        <p:sp>
          <p:nvSpPr>
            <p:cNvPr id="10" name="مربع نص 12"/>
            <p:cNvSpPr txBox="1"/>
            <p:nvPr/>
          </p:nvSpPr>
          <p:spPr>
            <a:xfrm>
              <a:off x="4067944" y="2276871"/>
              <a:ext cx="692792" cy="13197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dirty="0">
                  <a:solidFill>
                    <a:prstClr val="black"/>
                  </a:solidFill>
                  <a:latin typeface="Calibri"/>
                </a:rPr>
                <a:t>α</a:t>
              </a:r>
              <a:endParaRPr lang="en-GB" sz="3600" dirty="0">
                <a:solidFill>
                  <a:prstClr val="black"/>
                </a:solidFill>
                <a:latin typeface="Calibri"/>
              </a:endParaRPr>
            </a:p>
          </p:txBody>
        </p:sp>
        <p:sp>
          <p:nvSpPr>
            <p:cNvPr id="11" name="مربع نص 13"/>
            <p:cNvSpPr txBox="1"/>
            <p:nvPr/>
          </p:nvSpPr>
          <p:spPr>
            <a:xfrm>
              <a:off x="5220071" y="3356992"/>
              <a:ext cx="667889" cy="131974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3600" dirty="0">
                  <a:solidFill>
                    <a:prstClr val="black"/>
                  </a:solidFill>
                  <a:latin typeface="Calibri"/>
                </a:rPr>
                <a:t>β</a:t>
              </a:r>
              <a:endParaRPr lang="en-GB" sz="3600" dirty="0">
                <a:solidFill>
                  <a:prstClr val="black"/>
                </a:solidFill>
                <a:latin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5582</Words>
  <Application>Microsoft Office PowerPoint</Application>
  <PresentationFormat>Widescreen</PresentationFormat>
  <Paragraphs>701</Paragraphs>
  <Slides>118</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118</vt:i4>
      </vt:variant>
    </vt:vector>
  </HeadingPairs>
  <TitlesOfParts>
    <vt:vector size="131" baseType="lpstr">
      <vt:lpstr>Yu Gothic</vt:lpstr>
      <vt:lpstr>Arial</vt:lpstr>
      <vt:lpstr>Arial Unicode MS</vt:lpstr>
      <vt:lpstr>Calibri</vt:lpstr>
      <vt:lpstr>Calibri Light</vt:lpstr>
      <vt:lpstr>Cambria Math</vt:lpstr>
      <vt:lpstr>Symbol</vt:lpstr>
      <vt:lpstr>Times New Roman</vt:lpstr>
      <vt:lpstr>Office Theme</vt:lpstr>
      <vt:lpstr>1_Office Theme</vt:lpstr>
      <vt:lpstr>2_Office Theme</vt:lpstr>
      <vt:lpstr>3_Office Theme</vt:lpstr>
      <vt:lpstr>Equation</vt:lpstr>
      <vt:lpstr>Part 6</vt:lpstr>
      <vt:lpstr>Gibbs Free Energy</vt:lpstr>
      <vt:lpstr>PowerPoint Presentation</vt:lpstr>
      <vt:lpstr>PowerPoint Presentation</vt:lpstr>
      <vt:lpstr>PowerPoint Presentation</vt:lpstr>
      <vt:lpstr>Standard State Free Energy of Formation ∆Gfo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the Temperature Dependence of the Gibbs Free Energy Change</vt:lpstr>
      <vt:lpstr>Exploring the Temperature Dependence of the Gibbs Free Energy Change</vt:lpstr>
      <vt:lpstr>PowerPoint Presentation</vt:lpstr>
      <vt:lpstr>PowerPoint Presentation</vt:lpstr>
      <vt:lpstr>PowerPoint Presentation</vt:lpstr>
      <vt:lpstr>Helmholtz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“K” constant is dimensionless (no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 between ∆G and 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Applications</vt:lpstr>
      <vt:lpstr>Real World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6</dc:title>
  <dc:creator>Abdulaziz Alghamdi</dc:creator>
  <cp:lastModifiedBy>Abdulaziz Alghamdi</cp:lastModifiedBy>
  <cp:revision>113</cp:revision>
  <dcterms:created xsi:type="dcterms:W3CDTF">2018-10-23T04:21:22Z</dcterms:created>
  <dcterms:modified xsi:type="dcterms:W3CDTF">2019-12-18T07:14:31Z</dcterms:modified>
</cp:coreProperties>
</file>