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310" r:id="rId14"/>
    <p:sldId id="269" r:id="rId15"/>
    <p:sldId id="271" r:id="rId16"/>
    <p:sldId id="309" r:id="rId17"/>
    <p:sldId id="272" r:id="rId18"/>
    <p:sldId id="273" r:id="rId19"/>
    <p:sldId id="274" r:id="rId20"/>
    <p:sldId id="275" r:id="rId21"/>
    <p:sldId id="276" r:id="rId22"/>
    <p:sldId id="277" r:id="rId23"/>
    <p:sldId id="278" r:id="rId24"/>
    <p:sldId id="281" r:id="rId25"/>
    <p:sldId id="280" r:id="rId26"/>
    <p:sldId id="279" r:id="rId27"/>
    <p:sldId id="282" r:id="rId28"/>
    <p:sldId id="283" r:id="rId29"/>
    <p:sldId id="284" r:id="rId30"/>
    <p:sldId id="287" r:id="rId31"/>
    <p:sldId id="288" r:id="rId32"/>
    <p:sldId id="289" r:id="rId33"/>
    <p:sldId id="290" r:id="rId34"/>
    <p:sldId id="286" r:id="rId35"/>
    <p:sldId id="285" r:id="rId36"/>
    <p:sldId id="306" r:id="rId37"/>
    <p:sldId id="307" r:id="rId38"/>
    <p:sldId id="291" r:id="rId39"/>
    <p:sldId id="292" r:id="rId40"/>
    <p:sldId id="294" r:id="rId41"/>
    <p:sldId id="293" r:id="rId42"/>
    <p:sldId id="296" r:id="rId43"/>
    <p:sldId id="295"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tx>
            <c:strRef>
              <c:f>Sheet1!$B$1</c:f>
              <c:strCache>
                <c:ptCount val="1"/>
                <c:pt idx="0">
                  <c:v>Series 1</c:v>
                </c:pt>
              </c:strCache>
            </c:strRef>
          </c:tx>
          <c:spPr>
            <a:ln>
              <a:solidFill>
                <a:srgbClr val="FF0000"/>
              </a:solidFill>
            </a:ln>
          </c:spPr>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11</c:v>
                </c:pt>
                <c:pt idx="2">
                  <c:v>15</c:v>
                </c:pt>
                <c:pt idx="3">
                  <c:v>18</c:v>
                </c:pt>
                <c:pt idx="4">
                  <c:v>20</c:v>
                </c:pt>
                <c:pt idx="5">
                  <c:v>21</c:v>
                </c:pt>
                <c:pt idx="6">
                  <c:v>21</c:v>
                </c:pt>
              </c:numCache>
            </c:numRef>
          </c:val>
        </c:ser>
        <c:marker val="1"/>
        <c:axId val="72697344"/>
        <c:axId val="72699264"/>
      </c:lineChart>
      <c:catAx>
        <c:axId val="72697344"/>
        <c:scaling>
          <c:orientation val="minMax"/>
        </c:scaling>
        <c:axPos val="b"/>
        <c:title>
          <c:tx>
            <c:rich>
              <a:bodyPr/>
              <a:lstStyle/>
              <a:p>
                <a:pPr>
                  <a:defRPr lang="en-GB"/>
                </a:pPr>
                <a:r>
                  <a:rPr lang="ar-SA" dirty="0" smtClean="0"/>
                  <a:t>الوحدات المستهلكة</a:t>
                </a:r>
                <a:endParaRPr lang="en-GB" dirty="0"/>
              </a:p>
            </c:rich>
          </c:tx>
          <c:layout/>
        </c:title>
        <c:numFmt formatCode="General" sourceLinked="1"/>
        <c:tickLblPos val="nextTo"/>
        <c:txPr>
          <a:bodyPr/>
          <a:lstStyle/>
          <a:p>
            <a:pPr>
              <a:defRPr lang="en-GB"/>
            </a:pPr>
            <a:endParaRPr lang="en-US"/>
          </a:p>
        </c:txPr>
        <c:crossAx val="72699264"/>
        <c:crosses val="autoZero"/>
        <c:auto val="1"/>
        <c:lblAlgn val="ctr"/>
        <c:lblOffset val="100"/>
      </c:catAx>
      <c:valAx>
        <c:axId val="72699264"/>
        <c:scaling>
          <c:orientation val="minMax"/>
        </c:scaling>
        <c:axPos val="l"/>
        <c:title>
          <c:tx>
            <c:rich>
              <a:bodyPr rot="-5400000" vert="horz"/>
              <a:lstStyle/>
              <a:p>
                <a:pPr>
                  <a:defRPr lang="en-GB"/>
                </a:pPr>
                <a:r>
                  <a:rPr lang="ar-SA" dirty="0" smtClean="0"/>
                  <a:t>المنفعة الكلية</a:t>
                </a:r>
                <a:endParaRPr lang="en-GB" dirty="0"/>
              </a:p>
            </c:rich>
          </c:tx>
          <c:layout/>
        </c:title>
        <c:numFmt formatCode="General" sourceLinked="1"/>
        <c:tickLblPos val="nextTo"/>
        <c:txPr>
          <a:bodyPr/>
          <a:lstStyle/>
          <a:p>
            <a:pPr>
              <a:defRPr lang="en-GB"/>
            </a:pPr>
            <a:endParaRPr lang="en-US"/>
          </a:p>
        </c:txPr>
        <c:crossAx val="72697344"/>
        <c:crosses val="autoZero"/>
        <c:crossBetween val="between"/>
      </c:valAx>
    </c:plotArea>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tx>
            <c:strRef>
              <c:f>Sheet1!$B$1</c:f>
              <c:strCache>
                <c:ptCount val="1"/>
                <c:pt idx="0">
                  <c:v>Series 1</c:v>
                </c:pt>
              </c:strCache>
            </c:strRef>
          </c:tx>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5</c:v>
                </c:pt>
                <c:pt idx="2">
                  <c:v>4</c:v>
                </c:pt>
                <c:pt idx="3">
                  <c:v>3</c:v>
                </c:pt>
                <c:pt idx="4">
                  <c:v>2</c:v>
                </c:pt>
                <c:pt idx="5">
                  <c:v>1</c:v>
                </c:pt>
                <c:pt idx="6">
                  <c:v>0</c:v>
                </c:pt>
              </c:numCache>
            </c:numRef>
          </c:val>
        </c:ser>
        <c:marker val="1"/>
        <c:axId val="72735744"/>
        <c:axId val="73270400"/>
      </c:lineChart>
      <c:catAx>
        <c:axId val="72735744"/>
        <c:scaling>
          <c:orientation val="minMax"/>
        </c:scaling>
        <c:axPos val="b"/>
        <c:title>
          <c:tx>
            <c:rich>
              <a:bodyPr/>
              <a:lstStyle/>
              <a:p>
                <a:pPr>
                  <a:defRPr lang="en-GB"/>
                </a:pPr>
                <a:r>
                  <a:rPr lang="ar-SA" dirty="0" smtClean="0"/>
                  <a:t>الوحدات المستهلكة</a:t>
                </a:r>
                <a:endParaRPr lang="en-GB" dirty="0"/>
              </a:p>
            </c:rich>
          </c:tx>
          <c:layout/>
        </c:title>
        <c:numFmt formatCode="General" sourceLinked="1"/>
        <c:tickLblPos val="nextTo"/>
        <c:txPr>
          <a:bodyPr/>
          <a:lstStyle/>
          <a:p>
            <a:pPr>
              <a:defRPr lang="en-GB"/>
            </a:pPr>
            <a:endParaRPr lang="en-US"/>
          </a:p>
        </c:txPr>
        <c:crossAx val="73270400"/>
        <c:crosses val="autoZero"/>
        <c:auto val="1"/>
        <c:lblAlgn val="ctr"/>
        <c:lblOffset val="100"/>
      </c:catAx>
      <c:valAx>
        <c:axId val="73270400"/>
        <c:scaling>
          <c:orientation val="minMax"/>
        </c:scaling>
        <c:axPos val="l"/>
        <c:title>
          <c:tx>
            <c:rich>
              <a:bodyPr rot="-5400000" vert="horz"/>
              <a:lstStyle/>
              <a:p>
                <a:pPr>
                  <a:defRPr lang="en-GB"/>
                </a:pPr>
                <a:r>
                  <a:rPr lang="ar-SA" dirty="0" smtClean="0"/>
                  <a:t>المنفعة الحدية</a:t>
                </a:r>
                <a:endParaRPr lang="en-GB" dirty="0"/>
              </a:p>
            </c:rich>
          </c:tx>
          <c:layout/>
        </c:title>
        <c:numFmt formatCode="General" sourceLinked="1"/>
        <c:tickLblPos val="nextTo"/>
        <c:txPr>
          <a:bodyPr/>
          <a:lstStyle/>
          <a:p>
            <a:pPr>
              <a:defRPr lang="en-GB"/>
            </a:pPr>
            <a:endParaRPr lang="en-US"/>
          </a:p>
        </c:txPr>
        <c:crossAx val="72735744"/>
        <c:crosses val="autoZero"/>
        <c:crossBetween val="between"/>
      </c:valAx>
    </c:plotArea>
    <c:plotVisOnly val="1"/>
    <c:dispBlanksAs val="zero"/>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en-US"/>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marker val="1"/>
        <c:axId val="95648768"/>
        <c:axId val="95663232"/>
      </c:lineChart>
      <c:catAx>
        <c:axId val="95648768"/>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en-US"/>
          </a:p>
        </c:txPr>
        <c:crossAx val="95663232"/>
        <c:crosses val="autoZero"/>
        <c:auto val="1"/>
        <c:lblAlgn val="ctr"/>
        <c:lblOffset val="100"/>
      </c:catAx>
      <c:valAx>
        <c:axId val="95663232"/>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en-US"/>
          </a:p>
        </c:txPr>
        <c:crossAx val="95648768"/>
        <c:crosses val="autoZero"/>
        <c:crossBetween val="between"/>
      </c:valAx>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axId val="71750016"/>
        <c:axId val="70616576"/>
      </c:scatterChart>
      <c:valAx>
        <c:axId val="71750016"/>
        <c:scaling>
          <c:orientation val="minMax"/>
        </c:scaling>
        <c:axPos val="b"/>
        <c:title>
          <c:tx>
            <c:rich>
              <a:bodyPr/>
              <a:lstStyle/>
              <a:p>
                <a:pPr>
                  <a:defRPr lang="en-GB"/>
                </a:pPr>
                <a:r>
                  <a:rPr lang="en-US"/>
                  <a:t>X</a:t>
                </a:r>
              </a:p>
            </c:rich>
          </c:tx>
        </c:title>
        <c:numFmt formatCode="General" sourceLinked="1"/>
        <c:tickLblPos val="nextTo"/>
        <c:txPr>
          <a:bodyPr/>
          <a:lstStyle/>
          <a:p>
            <a:pPr>
              <a:defRPr lang="en-GB"/>
            </a:pPr>
            <a:endParaRPr lang="en-US"/>
          </a:p>
        </c:txPr>
        <c:crossAx val="70616576"/>
        <c:crosses val="autoZero"/>
        <c:crossBetween val="midCat"/>
      </c:valAx>
      <c:valAx>
        <c:axId val="70616576"/>
        <c:scaling>
          <c:orientation val="minMax"/>
        </c:scaling>
        <c:axPos val="l"/>
        <c:title>
          <c:tx>
            <c:rich>
              <a:bodyPr rot="-5400000" vert="horz"/>
              <a:lstStyle/>
              <a:p>
                <a:pPr>
                  <a:defRPr lang="en-GB"/>
                </a:pPr>
                <a:r>
                  <a:rPr lang="en-US"/>
                  <a:t>Y</a:t>
                </a:r>
              </a:p>
            </c:rich>
          </c:tx>
        </c:title>
        <c:numFmt formatCode="General" sourceLinked="1"/>
        <c:tickLblPos val="nextTo"/>
        <c:txPr>
          <a:bodyPr/>
          <a:lstStyle/>
          <a:p>
            <a:pPr>
              <a:defRPr lang="en-GB"/>
            </a:pPr>
            <a:endParaRPr lang="en-US"/>
          </a:p>
        </c:txPr>
        <c:crossAx val="71750016"/>
        <c:crosses val="autoZero"/>
        <c:crossBetween val="midCat"/>
      </c:valAx>
    </c:plotArea>
    <c:plotVisOnly val="1"/>
    <c:dispBlanksAs val="gap"/>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en-US"/>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marker val="1"/>
        <c:axId val="101235328"/>
        <c:axId val="102322944"/>
      </c:lineChart>
      <c:catAx>
        <c:axId val="101235328"/>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en-US"/>
          </a:p>
        </c:txPr>
        <c:crossAx val="102322944"/>
        <c:crosses val="autoZero"/>
        <c:auto val="1"/>
        <c:lblAlgn val="ctr"/>
        <c:lblOffset val="100"/>
      </c:catAx>
      <c:valAx>
        <c:axId val="102322944"/>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en-US"/>
          </a:p>
        </c:txPr>
        <c:crossAx val="101235328"/>
        <c:crosses val="autoZero"/>
        <c:crossBetween val="between"/>
      </c:valAx>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en-US"/>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marker val="1"/>
        <c:axId val="102457728"/>
        <c:axId val="102459648"/>
      </c:lineChart>
      <c:catAx>
        <c:axId val="102457728"/>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en-US"/>
          </a:p>
        </c:txPr>
        <c:crossAx val="102459648"/>
        <c:crosses val="autoZero"/>
        <c:auto val="1"/>
        <c:lblAlgn val="ctr"/>
        <c:lblOffset val="100"/>
      </c:catAx>
      <c:valAx>
        <c:axId val="102459648"/>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en-US"/>
          </a:p>
        </c:txPr>
        <c:crossAx val="102457728"/>
        <c:crosses val="autoZero"/>
        <c:crossBetween val="between"/>
      </c:valAx>
    </c:plotArea>
    <c:plotVisOnly val="1"/>
    <c:dispBlanksAs val="zero"/>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0.84959</cdr:x>
      <cdr:y>0.06478</cdr:y>
    </cdr:from>
    <cdr:to>
      <cdr:x>1</cdr:x>
      <cdr:y>0.19435</cdr:y>
    </cdr:to>
    <cdr:sp macro="" textlink="">
      <cdr:nvSpPr>
        <cdr:cNvPr id="2" name="TextBox 1"/>
        <cdr:cNvSpPr txBox="1"/>
      </cdr:nvSpPr>
      <cdr:spPr>
        <a:xfrm xmlns:a="http://schemas.openxmlformats.org/drawingml/2006/main">
          <a:off x="3312368" y="288032"/>
          <a:ext cx="58640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dirty="0" smtClean="0">
              <a:solidFill>
                <a:srgbClr val="FF0000"/>
              </a:solidFill>
            </a:rPr>
            <a:t>TU</a:t>
          </a:r>
          <a:endParaRPr lang="en-GB"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0.06667</cdr:y>
    </cdr:from>
    <cdr:to>
      <cdr:x>0.36364</cdr:x>
      <cdr:y>0.18333</cdr:y>
    </cdr:to>
    <cdr:sp macro="" textlink="">
      <cdr:nvSpPr>
        <cdr:cNvPr id="2" name="TextBox 1"/>
        <cdr:cNvSpPr txBox="1"/>
      </cdr:nvSpPr>
      <cdr:spPr>
        <a:xfrm xmlns:a="http://schemas.openxmlformats.org/drawingml/2006/main">
          <a:off x="792088" y="288032"/>
          <a:ext cx="64807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solidFill>
                <a:schemeClr val="tx2"/>
              </a:solidFill>
            </a:rPr>
            <a:t>MU</a:t>
          </a:r>
          <a:endParaRPr lang="en-GB" sz="18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78605-24F6-4C30-8648-FDED216C63B1}" type="datetimeFigureOut">
              <a:rPr lang="en-GB" smtClean="0"/>
              <a:pPr/>
              <a:t>06/11/2016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BE9B-39B0-4213-8E1E-F76339AC3045}" type="slidenum">
              <a:rPr lang="en-GB" smtClean="0"/>
              <a:pPr/>
              <a:t>‹#›</a:t>
            </a:fld>
            <a:endParaRPr lang="en-GB"/>
          </a:p>
        </p:txBody>
      </p:sp>
    </p:spTree>
    <p:extLst>
      <p:ext uri="{BB962C8B-B14F-4D97-AF65-F5344CB8AC3E}">
        <p14:creationId xmlns:p14="http://schemas.microsoft.com/office/powerpoint/2010/main" xmlns="" val="274869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17</a:t>
            </a:fld>
            <a:endParaRPr lang="en-GB"/>
          </a:p>
        </p:txBody>
      </p:sp>
    </p:spTree>
    <p:extLst>
      <p:ext uri="{BB962C8B-B14F-4D97-AF65-F5344CB8AC3E}">
        <p14:creationId xmlns:p14="http://schemas.microsoft.com/office/powerpoint/2010/main" xmlns="" val="382922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50</a:t>
            </a:fld>
            <a:endParaRPr lang="en-GB"/>
          </a:p>
        </p:txBody>
      </p:sp>
    </p:spTree>
    <p:extLst>
      <p:ext uri="{BB962C8B-B14F-4D97-AF65-F5344CB8AC3E}">
        <p14:creationId xmlns:p14="http://schemas.microsoft.com/office/powerpoint/2010/main" xmlns="" val="300188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54F1C3D-C2E3-4240-976B-04BDDB07F8BC}" type="datetime1">
              <a:rPr lang="en-GB" smtClean="0"/>
              <a:pPr/>
              <a:t>06/11/2016</a:t>
            </a:fld>
            <a:endParaRPr lang="en-GB"/>
          </a:p>
        </p:txBody>
      </p:sp>
      <p:sp>
        <p:nvSpPr>
          <p:cNvPr id="19" name="Footer Placeholder 18"/>
          <p:cNvSpPr>
            <a:spLocks noGrp="1"/>
          </p:cNvSpPr>
          <p:nvPr>
            <p:ph type="ftr" sz="quarter" idx="11"/>
          </p:nvPr>
        </p:nvSpPr>
        <p:spPr/>
        <p:txBody>
          <a:bodyPr/>
          <a:lstStyle/>
          <a:p>
            <a:r>
              <a:rPr lang="ar-SA" smtClean="0"/>
              <a:t>أ. بدور الراشد الحُميد</a:t>
            </a:r>
            <a:endParaRPr lang="en-GB"/>
          </a:p>
        </p:txBody>
      </p:sp>
      <p:sp>
        <p:nvSpPr>
          <p:cNvPr id="27" name="Slide Number Placeholder 26"/>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64B325-DC4D-4DC1-B9C5-20273A1F4BD9}" type="datetime1">
              <a:rPr lang="en-GB" smtClean="0"/>
              <a:pPr/>
              <a:t>06/11/2016</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2C20CA-A21E-4567-9489-0A601E8144AF}" type="datetime1">
              <a:rPr lang="en-GB" smtClean="0"/>
              <a:pPr/>
              <a:t>06/11/2016</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26B9D1-790D-4752-811C-E11662914BAE}" type="datetime1">
              <a:rPr lang="en-GB" smtClean="0"/>
              <a:pPr/>
              <a:t>06/11/2016</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BB5B78-3B20-4C65-AA81-284F8F5051FA}" type="datetime1">
              <a:rPr lang="en-GB" smtClean="0"/>
              <a:pPr/>
              <a:t>06/11/2016</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B85D95-2BFE-4290-81F9-1E64522CCD27}" type="datetime1">
              <a:rPr lang="en-GB" smtClean="0"/>
              <a:pPr/>
              <a:t>06/11/2016</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5CBEC-CC50-4A85-B8A2-370219F88D87}" type="datetime1">
              <a:rPr lang="en-GB" smtClean="0"/>
              <a:pPr/>
              <a:t>06/11/2016</a:t>
            </a:fld>
            <a:endParaRPr lang="en-GB"/>
          </a:p>
        </p:txBody>
      </p:sp>
      <p:sp>
        <p:nvSpPr>
          <p:cNvPr id="8" name="Footer Placeholder 7"/>
          <p:cNvSpPr>
            <a:spLocks noGrp="1"/>
          </p:cNvSpPr>
          <p:nvPr>
            <p:ph type="ftr" sz="quarter" idx="11"/>
          </p:nvPr>
        </p:nvSpPr>
        <p:spPr/>
        <p:txBody>
          <a:bodyPr/>
          <a:lstStyle/>
          <a:p>
            <a:r>
              <a:rPr lang="ar-SA" smtClean="0"/>
              <a:t>أ. بدور الراشد الحُميد</a:t>
            </a:r>
            <a:endParaRPr lang="en-GB"/>
          </a:p>
        </p:txBody>
      </p:sp>
      <p:sp>
        <p:nvSpPr>
          <p:cNvPr id="9" name="Slide Number Placeholder 8"/>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070D33-C0F4-40BD-9449-2250D712A586}" type="datetime1">
              <a:rPr lang="en-GB" smtClean="0"/>
              <a:pPr/>
              <a:t>06/11/2016</a:t>
            </a:fld>
            <a:endParaRPr lang="en-GB"/>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A723D-7769-4055-81EB-F6C0C1CF384C}" type="datetime1">
              <a:rPr lang="en-GB" smtClean="0"/>
              <a:pPr/>
              <a:t>06/11/2016</a:t>
            </a:fld>
            <a:endParaRPr lang="en-GB"/>
          </a:p>
        </p:txBody>
      </p:sp>
      <p:sp>
        <p:nvSpPr>
          <p:cNvPr id="3" name="Footer Placeholder 2"/>
          <p:cNvSpPr>
            <a:spLocks noGrp="1"/>
          </p:cNvSpPr>
          <p:nvPr>
            <p:ph type="ftr" sz="quarter" idx="11"/>
          </p:nvPr>
        </p:nvSpPr>
        <p:spPr/>
        <p:txBody>
          <a:bodyPr/>
          <a:lstStyle/>
          <a:p>
            <a:r>
              <a:rPr lang="ar-SA" smtClean="0"/>
              <a:t>أ. بدور الراشد الحُميد</a:t>
            </a:r>
            <a:endParaRPr lang="en-GB"/>
          </a:p>
        </p:txBody>
      </p:sp>
      <p:sp>
        <p:nvSpPr>
          <p:cNvPr id="4" name="Slide Number Placeholder 3"/>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4441E8-B871-4827-BA2E-13390E340EC4}" type="datetime1">
              <a:rPr lang="en-GB" smtClean="0"/>
              <a:pPr/>
              <a:t>06/11/2016</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0EA667-F7C8-4FD2-B09D-C35B5F3668F6}" type="datetime1">
              <a:rPr lang="en-GB" smtClean="0"/>
              <a:pPr/>
              <a:t>06/11/2016</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C38EF3-3C51-47CB-BB32-F561BCE01BB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AA31BF-95D4-4F4D-8C2B-0267C17491F8}" type="datetime1">
              <a:rPr lang="en-GB" smtClean="0"/>
              <a:pPr/>
              <a:t>06/11/2016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 بدور الراشد الحُميد</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C38EF3-3C51-47CB-BB32-F561BCE01BB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64296"/>
            <a:ext cx="7851648" cy="1828800"/>
          </a:xfrm>
        </p:spPr>
        <p:txBody>
          <a:bodyPr/>
          <a:lstStyle/>
          <a:p>
            <a:pPr algn="ctr"/>
            <a:r>
              <a:rPr lang="ar-SA" dirty="0" smtClean="0">
                <a:solidFill>
                  <a:schemeClr val="tx1"/>
                </a:solidFill>
              </a:rPr>
              <a:t>الفصل السادس: منطقية سلوك المستهلك</a:t>
            </a:r>
            <a:endParaRPr lang="en-GB" dirty="0">
              <a:solidFill>
                <a:schemeClr val="tx1"/>
              </a:solidFill>
            </a:endParaRPr>
          </a:p>
        </p:txBody>
      </p:sp>
    </p:spTree>
    <p:extLst>
      <p:ext uri="{BB962C8B-B14F-4D97-AF65-F5344CB8AC3E}">
        <p14:creationId xmlns:p14="http://schemas.microsoft.com/office/powerpoint/2010/main" xmlns="" val="2762113163"/>
      </p:ext>
    </p:extLst>
  </p:cSld>
  <p:clrMapOvr>
    <a:masterClrMapping/>
  </p:clrMapOvr>
  <mc:AlternateContent xmlns:mc="http://schemas.openxmlformats.org/markup-compatibility/2006">
    <mc:Choice xmlns:p14="http://schemas.microsoft.com/office/powerpoint/2010/main" xmlns="" Requires="p14">
      <p:transition spd="slow" p14:dur="2000" advTm="3453"/>
    </mc:Choice>
    <mc:Fallback>
      <p:transition spd="slow" advTm="3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a:xfrm>
            <a:off x="323528" y="1935480"/>
            <a:ext cx="8363272" cy="4389120"/>
          </a:xfrm>
        </p:spPr>
        <p:txBody>
          <a:bodyPr>
            <a:normAutofit/>
          </a:bodyPr>
          <a:lstStyle/>
          <a:p>
            <a:pPr algn="r" rtl="1"/>
            <a:r>
              <a:rPr lang="ar-SA" b="1" dirty="0" smtClean="0">
                <a:solidFill>
                  <a:schemeClr val="tx2"/>
                </a:solidFill>
              </a:rPr>
              <a:t>إلى متى سيستمر المستهلك بشرب الشاي؟</a:t>
            </a:r>
          </a:p>
          <a:p>
            <a:pPr marL="0" indent="0" algn="r" rtl="1">
              <a:buNone/>
            </a:pPr>
            <a:r>
              <a:rPr lang="ar-SA" dirty="0">
                <a:solidFill>
                  <a:schemeClr val="tx2"/>
                </a:solidFill>
              </a:rPr>
              <a:t> </a:t>
            </a:r>
            <a:r>
              <a:rPr lang="ar-SA" dirty="0" smtClean="0">
                <a:solidFill>
                  <a:schemeClr val="tx2"/>
                </a:solidFill>
              </a:rPr>
              <a:t>         </a:t>
            </a:r>
            <a:r>
              <a:rPr lang="ar-SA" dirty="0" smtClean="0"/>
              <a:t>هذا يعتمد على سعر كوب الشاي، فإذا:</a:t>
            </a:r>
          </a:p>
          <a:p>
            <a:pPr marL="514350" indent="-514350" algn="r" rtl="1">
              <a:buFont typeface="+mj-lt"/>
              <a:buAutoNum type="arabicPeriod"/>
            </a:pPr>
            <a:r>
              <a:rPr lang="ar-SA" dirty="0" smtClean="0">
                <a:solidFill>
                  <a:schemeClr val="tx2"/>
                </a:solidFill>
              </a:rPr>
              <a:t>كان الشاي بدون مقابل (السعر=صفر): </a:t>
            </a:r>
            <a:r>
              <a:rPr lang="ar-SA" dirty="0" smtClean="0"/>
              <a:t>يستمر بالاستهلاك إلى أن يصل إلى نقطة التشبع عند الكوب السابع أي عندما (المنفعة الحدية = صفر).</a:t>
            </a:r>
          </a:p>
          <a:p>
            <a:pPr marL="514350" indent="-514350" algn="r" rtl="1">
              <a:buFont typeface="+mj-lt"/>
              <a:buAutoNum type="arabicPeriod"/>
            </a:pPr>
            <a:r>
              <a:rPr lang="ar-SA" dirty="0" smtClean="0">
                <a:solidFill>
                  <a:schemeClr val="tx2"/>
                </a:solidFill>
              </a:rPr>
              <a:t>كان الشاي بمقابل (له ثمن): </a:t>
            </a:r>
            <a:r>
              <a:rPr lang="ar-SA" dirty="0" smtClean="0"/>
              <a:t>يستمر بالاستهلاك إلى أن (منفعة المبلغ الذي يدفعه = المنفعة الحدية للسلعة التي يستهلكها).</a:t>
            </a:r>
          </a:p>
          <a:p>
            <a:pPr algn="r" rtl="1"/>
            <a:r>
              <a:rPr lang="ar-SA" b="1" dirty="0" smtClean="0">
                <a:solidFill>
                  <a:schemeClr val="tx2"/>
                </a:solidFill>
              </a:rPr>
              <a:t>منفعة المبلغ الذي يدفعه (المنفعة الحدية للدخل):</a:t>
            </a:r>
          </a:p>
          <a:p>
            <a:pPr marL="0" indent="0" algn="r" rtl="1">
              <a:buNone/>
            </a:pPr>
            <a:r>
              <a:rPr lang="ar-SA" dirty="0"/>
              <a:t> </a:t>
            </a:r>
            <a:r>
              <a:rPr lang="ar-SA" dirty="0" smtClean="0"/>
              <a:t>         هي درجات المنفعة التي يحددها المستهلك لكل ريال ينفقه. تعتمد على المستهلك ومقدار دخله (باستبعاد عامل البخل).</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10</a:t>
            </a:fld>
            <a:endParaRPr lang="en-GB"/>
          </a:p>
        </p:txBody>
      </p:sp>
    </p:spTree>
    <p:extLst>
      <p:ext uri="{BB962C8B-B14F-4D97-AF65-F5344CB8AC3E}">
        <p14:creationId xmlns:p14="http://schemas.microsoft.com/office/powerpoint/2010/main" xmlns="" val="485270867"/>
      </p:ext>
    </p:extLst>
  </p:cSld>
  <p:clrMapOvr>
    <a:masterClrMapping/>
  </p:clrMapOvr>
  <mc:AlternateContent xmlns:mc="http://schemas.openxmlformats.org/markup-compatibility/2006">
    <mc:Choice xmlns:p14="http://schemas.microsoft.com/office/powerpoint/2010/main" xmlns="" Requires="p14">
      <p:transition spd="slow" p14:dur="2000" advTm="8570"/>
    </mc:Choice>
    <mc:Fallback>
      <p:transition spd="slow" advTm="85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تابع المثال السابق: </a:t>
            </a:r>
            <a:r>
              <a:rPr lang="ar-SA" dirty="0" smtClean="0"/>
              <a:t>إذا افترضنا أن (سعر كوب الشاي = ريال واحد) و (الريال = 3 درجات منفعة) عند سعيد.</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11</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2765846"/>
            <a:ext cx="6553349" cy="3831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267744" y="4725144"/>
            <a:ext cx="432048" cy="36004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31589138"/>
      </p:ext>
    </p:extLst>
  </p:cSld>
  <p:clrMapOvr>
    <a:masterClrMapping/>
  </p:clrMapOvr>
  <mc:AlternateContent xmlns:mc="http://schemas.openxmlformats.org/markup-compatibility/2006">
    <mc:Choice xmlns:p14="http://schemas.microsoft.com/office/powerpoint/2010/main" xmlns="" Requires="p14">
      <p:transition spd="slow" p14:dur="2000" advTm="2942"/>
    </mc:Choice>
    <mc:Fallback>
      <p:transition spd="slow" advTm="29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12</a:t>
            </a:fld>
            <a:endParaRPr lang="en-GB"/>
          </a:p>
        </p:txBody>
      </p:sp>
      <p:sp>
        <p:nvSpPr>
          <p:cNvPr id="6" name="Rectangle 5"/>
          <p:cNvSpPr/>
          <p:nvPr/>
        </p:nvSpPr>
        <p:spPr>
          <a:xfrm>
            <a:off x="1907704" y="3717032"/>
            <a:ext cx="5184576" cy="15841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61270072"/>
      </p:ext>
    </p:extLst>
  </p:cSld>
  <p:clrMapOvr>
    <a:masterClrMapping/>
  </p:clrMapOvr>
  <mc:AlternateContent xmlns:mc="http://schemas.openxmlformats.org/markup-compatibility/2006">
    <mc:Choice xmlns:p14="http://schemas.microsoft.com/office/powerpoint/2010/main" xmlns="" Requires="p14">
      <p:transition spd="slow" p14:dur="2000" advTm="11817"/>
    </mc:Choice>
    <mc:Fallback>
      <p:transition spd="slow" advTm="118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 على اختلاف منفعة الريال: </a:t>
            </a:r>
          </a:p>
          <a:p>
            <a:pPr marL="0" indent="0" algn="r" rtl="1">
              <a:buNone/>
            </a:pPr>
            <a:r>
              <a:rPr lang="ar-SA" b="1" dirty="0">
                <a:solidFill>
                  <a:schemeClr val="tx2"/>
                </a:solidFill>
              </a:rPr>
              <a:t> </a:t>
            </a:r>
            <a:r>
              <a:rPr lang="ar-SA" b="1" dirty="0" smtClean="0">
                <a:solidFill>
                  <a:schemeClr val="tx2"/>
                </a:solidFill>
              </a:rPr>
              <a:t>         </a:t>
            </a:r>
            <a:r>
              <a:rPr lang="ar-SA" dirty="0" smtClean="0"/>
              <a:t>المنفعة الحدية لمستهلكين (سعيد ومنصور) من شرب الشاي.</a:t>
            </a:r>
          </a:p>
          <a:p>
            <a:pPr marL="0" indent="0" algn="r" rtl="1">
              <a:buNone/>
            </a:pPr>
            <a:r>
              <a:rPr lang="ar-SA" b="1" dirty="0" smtClean="0">
                <a:solidFill>
                  <a:schemeClr val="tx2"/>
                </a:solidFill>
              </a:rPr>
              <a:t>بافتراض أن:</a:t>
            </a:r>
          </a:p>
          <a:p>
            <a:pPr marL="514350" indent="-514350" algn="r" rtl="1">
              <a:buFont typeface="+mj-lt"/>
              <a:buAutoNum type="arabicPeriod"/>
            </a:pPr>
            <a:r>
              <a:rPr lang="ar-SA" dirty="0" smtClean="0"/>
              <a:t>سعر الشاي ثابت ويساوي ريال واحد.</a:t>
            </a:r>
          </a:p>
          <a:p>
            <a:pPr marL="514350" indent="-514350" algn="r" rtl="1">
              <a:buFont typeface="+mj-lt"/>
              <a:buAutoNum type="arabicPeriod"/>
            </a:pPr>
            <a:r>
              <a:rPr lang="ar-SA" dirty="0" smtClean="0"/>
              <a:t>دخل منصور أقل من دخل سعيد مما يجعل منصور يعطي لرياله 5 درجات منفعة بينما سعيد يعطي لرياله 3 درجات منفعة.</a:t>
            </a:r>
          </a:p>
          <a:p>
            <a:pPr marL="514350" indent="-514350" algn="r" rtl="1">
              <a:buFont typeface="+mj-lt"/>
              <a:buAutoNum type="arabicPeriod"/>
            </a:pPr>
            <a:r>
              <a:rPr lang="ar-SA" dirty="0" smtClean="0"/>
              <a:t>المنفعة العائدة من استهلاك السلعة نفسها لسعيد ومنصور.</a:t>
            </a:r>
          </a:p>
          <a:p>
            <a:pPr algn="r" rtl="1"/>
            <a:endParaRPr lang="en-GB" b="1"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13</a:t>
            </a:fld>
            <a:endParaRPr lang="en-GB"/>
          </a:p>
        </p:txBody>
      </p:sp>
    </p:spTree>
    <p:extLst>
      <p:ext uri="{BB962C8B-B14F-4D97-AF65-F5344CB8AC3E}">
        <p14:creationId xmlns="" xmlns:p14="http://schemas.microsoft.com/office/powerpoint/2010/main" val="2640531364"/>
      </p:ext>
    </p:extLst>
  </p:cSld>
  <p:clrMapOvr>
    <a:masterClrMapping/>
  </p:clrMapOvr>
  <mc:AlternateContent xmlns:mc="http://schemas.openxmlformats.org/markup-compatibility/2006">
    <mc:Choice xmlns="" xmlns:p14="http://schemas.microsoft.com/office/powerpoint/2010/main" Requires="p14">
      <p:transition spd="slow" p14:dur="2000" advTm="2954"/>
    </mc:Choice>
    <mc:Fallback>
      <p:transition spd="slow" advTm="29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14</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7504" y="2204864"/>
            <a:ext cx="8867143" cy="3729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004048"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59832"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004048"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9592"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092102297"/>
      </p:ext>
    </p:extLst>
  </p:cSld>
  <p:clrMapOvr>
    <a:masterClrMapping/>
  </p:clrMapOvr>
  <mc:AlternateContent xmlns:mc="http://schemas.openxmlformats.org/markup-compatibility/2006">
    <mc:Choice xmlns:p14="http://schemas.microsoft.com/office/powerpoint/2010/main" xmlns="" Requires="p14">
      <p:transition spd="slow" p14:dur="2000" advTm="5304"/>
    </mc:Choice>
    <mc:Fallback>
      <p:transition spd="slow" advTm="5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b="1" dirty="0">
                <a:solidFill>
                  <a:schemeClr val="tx2"/>
                </a:solidFill>
              </a:rPr>
              <a:t>مثال على اختلاف </a:t>
            </a:r>
            <a:r>
              <a:rPr lang="ar-SA" b="1" dirty="0" smtClean="0">
                <a:solidFill>
                  <a:schemeClr val="tx2"/>
                </a:solidFill>
              </a:rPr>
              <a:t>سعر السلعة: </a:t>
            </a:r>
            <a:endParaRPr lang="ar-SA" b="1" dirty="0">
              <a:solidFill>
                <a:schemeClr val="tx2"/>
              </a:solidFill>
            </a:endParaRPr>
          </a:p>
          <a:p>
            <a:pPr marL="0" indent="0" algn="r" rtl="1">
              <a:buNone/>
            </a:pPr>
            <a:r>
              <a:rPr lang="ar-SA" b="1" dirty="0">
                <a:solidFill>
                  <a:schemeClr val="tx2"/>
                </a:solidFill>
              </a:rPr>
              <a:t>          </a:t>
            </a:r>
            <a:r>
              <a:rPr lang="ar-SA" dirty="0"/>
              <a:t>المنفعة الحدية </a:t>
            </a:r>
            <a:r>
              <a:rPr lang="ar-SA" dirty="0" smtClean="0"/>
              <a:t>للمستهلك سعيد من </a:t>
            </a:r>
            <a:r>
              <a:rPr lang="ar-SA" dirty="0"/>
              <a:t>شرب الشاي.</a:t>
            </a:r>
          </a:p>
          <a:p>
            <a:pPr marL="0" indent="0" algn="r" rtl="1">
              <a:buNone/>
            </a:pPr>
            <a:r>
              <a:rPr lang="ar-SA" b="1" dirty="0">
                <a:solidFill>
                  <a:schemeClr val="tx2"/>
                </a:solidFill>
              </a:rPr>
              <a:t>بافتراض أن:</a:t>
            </a:r>
          </a:p>
          <a:p>
            <a:pPr marL="514350" indent="-514350" algn="r" rtl="1">
              <a:buFont typeface="+mj-lt"/>
              <a:buAutoNum type="arabicPeriod"/>
            </a:pPr>
            <a:r>
              <a:rPr lang="ar-SA" dirty="0" smtClean="0"/>
              <a:t>أسعار الشاي تختلف، وهي (ريالان، ريال، ثلث ريال).</a:t>
            </a:r>
          </a:p>
          <a:p>
            <a:pPr marL="514350" indent="-514350" algn="r" rtl="1">
              <a:buFont typeface="+mj-lt"/>
              <a:buAutoNum type="arabicPeriod"/>
            </a:pPr>
            <a:r>
              <a:rPr lang="ar-SA" dirty="0" smtClean="0"/>
              <a:t>منفعة الريال ثابتة حيث أن سعيد يعطي للريال الواحد 3 درجات منفعة.</a:t>
            </a:r>
            <a:endParaRPr lang="en-GB" dirty="0"/>
          </a:p>
          <a:p>
            <a:pPr algn="r" rtl="1"/>
            <a:r>
              <a:rPr lang="ar-SA" b="1" dirty="0" smtClean="0">
                <a:solidFill>
                  <a:schemeClr val="tx2"/>
                </a:solidFill>
              </a:rPr>
              <a:t>شرط التوازن:</a:t>
            </a:r>
          </a:p>
          <a:p>
            <a:pPr marL="0" indent="0" algn="ctr" rtl="1">
              <a:buNone/>
            </a:pPr>
            <a:r>
              <a:rPr lang="ar-SA" b="1" dirty="0" smtClean="0"/>
              <a:t> </a:t>
            </a:r>
            <a:r>
              <a:rPr lang="en-GB" b="1" dirty="0" smtClean="0"/>
              <a:t>MU</a:t>
            </a:r>
            <a:r>
              <a:rPr lang="ar-SA" dirty="0" smtClean="0"/>
              <a:t> = سعر السلعة × منفعة الريال</a:t>
            </a:r>
            <a:endParaRPr lang="en-GB" dirty="0" smtClean="0"/>
          </a:p>
          <a:p>
            <a:pPr marL="0" indent="0" algn="r" rtl="1">
              <a:buNone/>
            </a:pPr>
            <a:r>
              <a:rPr lang="ar-SA" dirty="0" smtClean="0"/>
              <a:t>          تغير سعر السلعة مع بقاء منفعة الريال ثابتة يخل بالتوازن مما يتطلب تغيير المنفعة الحدية باتجاه السعر وذلك بتغيير الكمية المستهلكة بعكس اتجاه السعر للوصول لتوازن جديد.</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15</a:t>
            </a:fld>
            <a:endParaRPr lang="en-GB"/>
          </a:p>
        </p:txBody>
      </p:sp>
    </p:spTree>
    <p:extLst>
      <p:ext uri="{BB962C8B-B14F-4D97-AF65-F5344CB8AC3E}">
        <p14:creationId xmlns:p14="http://schemas.microsoft.com/office/powerpoint/2010/main" xmlns="" val="3467357630"/>
      </p:ext>
    </p:extLst>
  </p:cSld>
  <p:clrMapOvr>
    <a:masterClrMapping/>
  </p:clrMapOvr>
  <mc:AlternateContent xmlns:mc="http://schemas.openxmlformats.org/markup-compatibility/2006">
    <mc:Choice xmlns:p14="http://schemas.microsoft.com/office/powerpoint/2010/main" xmlns="" Requires="p14">
      <p:transition spd="slow" p14:dur="2000" advTm="2677"/>
    </mc:Choice>
    <mc:Fallback>
      <p:transition spd="slow" advTm="267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mc:AlternateContent xmlns:mc="http://schemas.openxmlformats.org/markup-compatibility/2006">
        <mc:Choice xmlns="" xmlns:a14="http://schemas.microsoft.com/office/drawing/2010/main"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𝟎</m:t>
                                    </m:r>
                                    <m:r>
                                      <a:rPr lang="en-US" sz="2000" b="1" i="1" smtClean="0">
                                        <a:latin typeface="Cambria Math"/>
                                      </a:rPr>
                                      <m:t>.</m:t>
                                    </m:r>
                                    <m:r>
                                      <a:rPr lang="en-US" sz="2000" b="1" i="1" smtClean="0">
                                        <a:latin typeface="Cambria Math"/>
                                      </a:rPr>
                                      <m:t>𝟑𝟑</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𝟏</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𝟐</m:t>
                                    </m:r>
                                  </m:den>
                                </m:f>
                              </m:oMath>
                            </m:oMathPara>
                          </a14:m>
                          <a:endParaRPr lang="en-GB" sz="2000" dirty="0"/>
                        </a:p>
                      </a:txBody>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708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708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708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708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708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708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708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Choice>
        <mc:Fallback>
          <p:graphicFrame>
            <p:nvGraphicFramePr>
              <p:cNvPr id="6" name="Content Placeholder 5"/>
              <p:cNvGraphicFramePr>
                <a:graphicFrameLocks noGrp="1"/>
              </p:cNvGraphicFramePr>
              <p:nvPr>
                <p:ph idx="1"/>
                <p:extLst>
                  <p:ext uri="{D42A27DB-BD31-4B8C-83A1-F6EECF244321}">
                    <p14:modId xmlns:a14="http://schemas.microsoft.com/office/drawing/2010/main" xmlns="" xmlns:p14="http://schemas.microsoft.com/office/powerpoint/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662115">
                    <a:tc>
                      <a:txBody>
                        <a:bodyPr/>
                        <a:lstStyle/>
                        <a:p>
                          <a:endParaRPr lang="en-US"/>
                        </a:p>
                      </a:txBody>
                      <a:tcPr>
                        <a:blipFill rotWithShape="1">
                          <a:blip r:embed="rId2"/>
                          <a:stretch>
                            <a:fillRect t="-5556" r="-400444" b="-437963"/>
                          </a:stretch>
                        </a:blipFill>
                      </a:tcPr>
                    </a:tc>
                    <a:tc>
                      <a:txBody>
                        <a:bodyPr/>
                        <a:lstStyle/>
                        <a:p>
                          <a:endParaRPr lang="en-US"/>
                        </a:p>
                      </a:txBody>
                      <a:tcPr>
                        <a:blipFill rotWithShape="1">
                          <a:blip r:embed="rId2"/>
                          <a:stretch>
                            <a:fillRect l="-100000" t="-5556" r="-300444" b="-437963"/>
                          </a:stretch>
                        </a:blipFill>
                      </a:tcPr>
                    </a:tc>
                    <a:tc>
                      <a:txBody>
                        <a:bodyPr/>
                        <a:lstStyle/>
                        <a:p>
                          <a:endParaRPr lang="en-US"/>
                        </a:p>
                      </a:txBody>
                      <a:tcPr>
                        <a:blipFill rotWithShape="1">
                          <a:blip r:embed="rId2"/>
                          <a:stretch>
                            <a:fillRect l="-200000" t="-5556" r="-200444" b="-437963"/>
                          </a:stretch>
                        </a:blipFill>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962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962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962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962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962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962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962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16</a:t>
            </a:fld>
            <a:endParaRPr lang="en-GB"/>
          </a:p>
        </p:txBody>
      </p:sp>
      <p:sp>
        <p:nvSpPr>
          <p:cNvPr id="7" name="Rectangle 6"/>
          <p:cNvSpPr/>
          <p:nvPr/>
        </p:nvSpPr>
        <p:spPr>
          <a:xfrm>
            <a:off x="4355976" y="2996952"/>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87824" y="4149080"/>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19672" y="4941168"/>
            <a:ext cx="432048"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875911243"/>
      </p:ext>
    </p:extLst>
  </p:cSld>
  <p:clrMapOvr>
    <a:masterClrMapping/>
  </p:clrMapOvr>
  <mc:AlternateContent xmlns:mc="http://schemas.openxmlformats.org/markup-compatibility/2006">
    <mc:Choice xmlns="" xmlns:p14="http://schemas.microsoft.com/office/powerpoint/2010/main" Requires="p14">
      <p:transition spd="slow" p14:dur="2000" advTm="1931"/>
    </mc:Choice>
    <mc:Fallback>
      <p:transition spd="slow" advTm="19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17</a:t>
            </a:fld>
            <a:endParaRPr lang="en-GB"/>
          </a:p>
        </p:txBody>
      </p:sp>
      <p:sp>
        <p:nvSpPr>
          <p:cNvPr id="3" name="Content Placeholder 2"/>
          <p:cNvSpPr>
            <a:spLocks noGrp="1"/>
          </p:cNvSpPr>
          <p:nvPr>
            <p:ph idx="1"/>
          </p:nvPr>
        </p:nvSpPr>
        <p:spPr/>
        <p:txBody>
          <a:bodyPr/>
          <a:lstStyle/>
          <a:p>
            <a:pPr algn="r" rtl="1"/>
            <a:r>
              <a:rPr lang="ar-SA" b="1" dirty="0" smtClean="0">
                <a:solidFill>
                  <a:schemeClr val="tx2"/>
                </a:solidFill>
              </a:rPr>
              <a:t>اشتقاق منحنى الطلب من نقاط التوازن من </a:t>
            </a:r>
          </a:p>
          <a:p>
            <a:pPr marL="0" indent="0" algn="r" rtl="1">
              <a:buNone/>
            </a:pPr>
            <a:r>
              <a:rPr lang="ar-SA" b="1" dirty="0">
                <a:solidFill>
                  <a:schemeClr val="tx2"/>
                </a:solidFill>
              </a:rPr>
              <a:t> </a:t>
            </a:r>
            <a:r>
              <a:rPr lang="ar-SA" b="1" dirty="0" smtClean="0">
                <a:solidFill>
                  <a:schemeClr val="tx2"/>
                </a:solidFill>
              </a:rPr>
              <a:t>  الجدول السابق عند الأسعار المختلفة للشاي:</a:t>
            </a:r>
          </a:p>
          <a:p>
            <a:pPr marL="0" indent="0" algn="r" rtl="1">
              <a:buNone/>
            </a:pPr>
            <a:endParaRPr lang="en-GB" b="1" dirty="0">
              <a:solidFill>
                <a:schemeClr val="tx2"/>
              </a:solidFill>
            </a:endParaRPr>
          </a:p>
        </p:txBody>
      </p:sp>
      <p:cxnSp>
        <p:nvCxnSpPr>
          <p:cNvPr id="9" name="Straight Arrow Connector 8"/>
          <p:cNvCxnSpPr/>
          <p:nvPr/>
        </p:nvCxnSpPr>
        <p:spPr>
          <a:xfrm flipV="1">
            <a:off x="2411760" y="2306489"/>
            <a:ext cx="0" cy="3282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11760" y="5589240"/>
            <a:ext cx="3592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03648" y="1844824"/>
            <a:ext cx="1872208" cy="461665"/>
          </a:xfrm>
          <a:prstGeom prst="rect">
            <a:avLst/>
          </a:prstGeom>
          <a:noFill/>
        </p:spPr>
        <p:txBody>
          <a:bodyPr wrap="square" rtlCol="0">
            <a:spAutoFit/>
          </a:bodyPr>
          <a:lstStyle/>
          <a:p>
            <a:r>
              <a:rPr lang="ar-SA" sz="2400" dirty="0" smtClean="0"/>
              <a:t>سعر كوب الشاي</a:t>
            </a:r>
            <a:endParaRPr lang="en-GB" sz="2400" dirty="0"/>
          </a:p>
        </p:txBody>
      </p:sp>
      <p:sp>
        <p:nvSpPr>
          <p:cNvPr id="15" name="TextBox 14"/>
          <p:cNvSpPr txBox="1"/>
          <p:nvPr/>
        </p:nvSpPr>
        <p:spPr>
          <a:xfrm>
            <a:off x="6012872" y="5085184"/>
            <a:ext cx="2591575" cy="830997"/>
          </a:xfrm>
          <a:prstGeom prst="rect">
            <a:avLst/>
          </a:prstGeom>
          <a:noFill/>
        </p:spPr>
        <p:txBody>
          <a:bodyPr wrap="square" rtlCol="0">
            <a:spAutoFit/>
          </a:bodyPr>
          <a:lstStyle/>
          <a:p>
            <a:pPr algn="ctr"/>
            <a:r>
              <a:rPr lang="ar-SA" sz="2400" dirty="0" smtClean="0"/>
              <a:t>الكمية المطلوبة (المستهلكة) من الشاي</a:t>
            </a:r>
            <a:endParaRPr lang="en-GB" sz="2400" dirty="0"/>
          </a:p>
        </p:txBody>
      </p:sp>
      <p:cxnSp>
        <p:nvCxnSpPr>
          <p:cNvPr id="17" name="Straight Connector 16"/>
          <p:cNvCxnSpPr/>
          <p:nvPr/>
        </p:nvCxnSpPr>
        <p:spPr>
          <a:xfrm>
            <a:off x="2771800" y="2605554"/>
            <a:ext cx="2268252" cy="26642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7824" y="242088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19" name="TextBox 18"/>
          <p:cNvSpPr txBox="1"/>
          <p:nvPr/>
        </p:nvSpPr>
        <p:spPr>
          <a:xfrm>
            <a:off x="4968044" y="490051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cxnSp>
        <p:nvCxnSpPr>
          <p:cNvPr id="21" name="Straight Connector 20"/>
          <p:cNvCxnSpPr/>
          <p:nvPr/>
        </p:nvCxnSpPr>
        <p:spPr>
          <a:xfrm flipH="1">
            <a:off x="2411760" y="2718212"/>
            <a:ext cx="4320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11760" y="4149080"/>
            <a:ext cx="165618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411760" y="5085184"/>
            <a:ext cx="24482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67944" y="4149080"/>
            <a:ext cx="0" cy="14401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0032" y="5085184"/>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43808" y="2718212"/>
            <a:ext cx="0" cy="287102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51720" y="2502188"/>
            <a:ext cx="504056" cy="369332"/>
          </a:xfrm>
          <a:prstGeom prst="rect">
            <a:avLst/>
          </a:prstGeom>
          <a:noFill/>
        </p:spPr>
        <p:txBody>
          <a:bodyPr wrap="square" rtlCol="0">
            <a:spAutoFit/>
          </a:bodyPr>
          <a:lstStyle/>
          <a:p>
            <a:r>
              <a:rPr lang="ar-SA" dirty="0" smtClean="0"/>
              <a:t>2</a:t>
            </a:r>
            <a:endParaRPr lang="en-GB" dirty="0"/>
          </a:p>
        </p:txBody>
      </p:sp>
      <p:sp>
        <p:nvSpPr>
          <p:cNvPr id="49" name="TextBox 48"/>
          <p:cNvSpPr txBox="1"/>
          <p:nvPr/>
        </p:nvSpPr>
        <p:spPr>
          <a:xfrm>
            <a:off x="2051720" y="3923764"/>
            <a:ext cx="504056" cy="369332"/>
          </a:xfrm>
          <a:prstGeom prst="rect">
            <a:avLst/>
          </a:prstGeom>
          <a:noFill/>
        </p:spPr>
        <p:txBody>
          <a:bodyPr wrap="square" rtlCol="0">
            <a:spAutoFit/>
          </a:bodyPr>
          <a:lstStyle/>
          <a:p>
            <a:r>
              <a:rPr lang="ar-SA" dirty="0" smtClean="0"/>
              <a:t>1</a:t>
            </a:r>
            <a:endParaRPr lang="en-GB" dirty="0"/>
          </a:p>
        </p:txBody>
      </p:sp>
      <p:sp>
        <p:nvSpPr>
          <p:cNvPr id="50" name="TextBox 49"/>
          <p:cNvSpPr txBox="1"/>
          <p:nvPr/>
        </p:nvSpPr>
        <p:spPr>
          <a:xfrm>
            <a:off x="1835696" y="4941168"/>
            <a:ext cx="648072" cy="369332"/>
          </a:xfrm>
          <a:prstGeom prst="rect">
            <a:avLst/>
          </a:prstGeom>
          <a:noFill/>
        </p:spPr>
        <p:txBody>
          <a:bodyPr wrap="square" rtlCol="0">
            <a:spAutoFit/>
          </a:bodyPr>
          <a:lstStyle/>
          <a:p>
            <a:r>
              <a:rPr lang="ar-SA" dirty="0" smtClean="0"/>
              <a:t>0.33</a:t>
            </a:r>
            <a:endParaRPr lang="en-GB" dirty="0"/>
          </a:p>
        </p:txBody>
      </p:sp>
      <p:sp>
        <p:nvSpPr>
          <p:cNvPr id="51" name="TextBox 50"/>
          <p:cNvSpPr txBox="1"/>
          <p:nvPr/>
        </p:nvSpPr>
        <p:spPr>
          <a:xfrm>
            <a:off x="2231740" y="5574986"/>
            <a:ext cx="504056" cy="369332"/>
          </a:xfrm>
          <a:prstGeom prst="rect">
            <a:avLst/>
          </a:prstGeom>
          <a:noFill/>
        </p:spPr>
        <p:txBody>
          <a:bodyPr wrap="square" rtlCol="0">
            <a:spAutoFit/>
          </a:bodyPr>
          <a:lstStyle/>
          <a:p>
            <a:r>
              <a:rPr lang="ar-SA" dirty="0" smtClean="0"/>
              <a:t>0</a:t>
            </a:r>
            <a:endParaRPr lang="en-GB" dirty="0"/>
          </a:p>
        </p:txBody>
      </p:sp>
      <p:sp>
        <p:nvSpPr>
          <p:cNvPr id="52" name="TextBox 51"/>
          <p:cNvSpPr txBox="1"/>
          <p:nvPr/>
        </p:nvSpPr>
        <p:spPr>
          <a:xfrm>
            <a:off x="2699792" y="5589240"/>
            <a:ext cx="1404156" cy="369332"/>
          </a:xfrm>
          <a:prstGeom prst="rect">
            <a:avLst/>
          </a:prstGeom>
          <a:noFill/>
        </p:spPr>
        <p:txBody>
          <a:bodyPr wrap="square" rtlCol="0">
            <a:spAutoFit/>
          </a:bodyPr>
          <a:lstStyle/>
          <a:p>
            <a:r>
              <a:rPr lang="ar-SA" dirty="0" smtClean="0"/>
              <a:t>3     2     1</a:t>
            </a:r>
            <a:endParaRPr lang="en-GB" dirty="0"/>
          </a:p>
        </p:txBody>
      </p:sp>
      <p:sp>
        <p:nvSpPr>
          <p:cNvPr id="53" name="TextBox 52"/>
          <p:cNvSpPr txBox="1"/>
          <p:nvPr/>
        </p:nvSpPr>
        <p:spPr>
          <a:xfrm>
            <a:off x="3923928" y="5589240"/>
            <a:ext cx="792088" cy="369332"/>
          </a:xfrm>
          <a:prstGeom prst="rect">
            <a:avLst/>
          </a:prstGeom>
          <a:noFill/>
        </p:spPr>
        <p:txBody>
          <a:bodyPr wrap="square" rtlCol="0">
            <a:spAutoFit/>
          </a:bodyPr>
          <a:lstStyle/>
          <a:p>
            <a:r>
              <a:rPr lang="ar-SA" dirty="0" smtClean="0"/>
              <a:t>5    4</a:t>
            </a:r>
            <a:endParaRPr lang="en-GB" dirty="0"/>
          </a:p>
        </p:txBody>
      </p:sp>
      <p:sp>
        <p:nvSpPr>
          <p:cNvPr id="54" name="TextBox 53"/>
          <p:cNvSpPr txBox="1"/>
          <p:nvPr/>
        </p:nvSpPr>
        <p:spPr>
          <a:xfrm>
            <a:off x="4716016" y="5589240"/>
            <a:ext cx="792088" cy="369332"/>
          </a:xfrm>
          <a:prstGeom prst="rect">
            <a:avLst/>
          </a:prstGeom>
          <a:noFill/>
        </p:spPr>
        <p:txBody>
          <a:bodyPr wrap="square" rtlCol="0">
            <a:spAutoFit/>
          </a:bodyPr>
          <a:lstStyle/>
          <a:p>
            <a:r>
              <a:rPr lang="ar-SA" dirty="0" smtClean="0"/>
              <a:t>7    6</a:t>
            </a:r>
            <a:endParaRPr lang="en-GB" dirty="0"/>
          </a:p>
        </p:txBody>
      </p:sp>
    </p:spTree>
    <p:extLst>
      <p:ext uri="{BB962C8B-B14F-4D97-AF65-F5344CB8AC3E}">
        <p14:creationId xmlns:p14="http://schemas.microsoft.com/office/powerpoint/2010/main" xmlns="" val="2429955444"/>
      </p:ext>
    </p:extLst>
  </p:cSld>
  <p:clrMapOvr>
    <a:masterClrMapping/>
  </p:clrMapOvr>
  <mc:AlternateContent xmlns:mc="http://schemas.openxmlformats.org/markup-compatibility/2006">
    <mc:Choice xmlns:p14="http://schemas.microsoft.com/office/powerpoint/2010/main" xmlns="" Requires="p14">
      <p:transition spd="slow" p14:dur="2000" advTm="2761"/>
    </mc:Choice>
    <mc:Fallback>
      <p:transition spd="slow" advTm="276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المستهلك يواجه ما يلي:</a:t>
            </a:r>
          </a:p>
          <a:p>
            <a:pPr marL="514350" indent="-514350" algn="r" rtl="1">
              <a:buFont typeface="+mj-lt"/>
              <a:buAutoNum type="arabicPeriod"/>
            </a:pPr>
            <a:r>
              <a:rPr lang="ar-SA" dirty="0" smtClean="0"/>
              <a:t>عدة سلع وخدمات يرغب في شرائها.</a:t>
            </a:r>
          </a:p>
          <a:p>
            <a:pPr marL="514350" indent="-514350" algn="r" rtl="1">
              <a:buFont typeface="+mj-lt"/>
              <a:buAutoNum type="arabicPeriod"/>
            </a:pPr>
            <a:r>
              <a:rPr lang="ar-SA" dirty="0" smtClean="0"/>
              <a:t>أسعار لتلك السلع والخدمات.</a:t>
            </a:r>
          </a:p>
          <a:p>
            <a:pPr marL="514350" indent="-514350" algn="r" rtl="1">
              <a:buFont typeface="+mj-lt"/>
              <a:buAutoNum type="arabicPeriod"/>
            </a:pPr>
            <a:r>
              <a:rPr lang="ar-SA" dirty="0" smtClean="0"/>
              <a:t>دخل محدود مخصص للإنفاق على تلك السلع والخدمات.</a:t>
            </a:r>
          </a:p>
          <a:p>
            <a:pPr marL="0" indent="0" algn="r" rtl="1">
              <a:buNone/>
            </a:pPr>
            <a:endParaRPr lang="ar-SA" dirty="0" smtClean="0"/>
          </a:p>
          <a:p>
            <a:pPr algn="r" rtl="1"/>
            <a:r>
              <a:rPr lang="ar-SA" dirty="0" smtClean="0"/>
              <a:t>يسعى المستهلك لتحقيق أقصى إشباع (منفعة) ممكن في حدود دخله.</a:t>
            </a:r>
          </a:p>
          <a:p>
            <a:pPr algn="r" rtl="1"/>
            <a:r>
              <a:rPr lang="ar-SA" dirty="0" smtClean="0"/>
              <a:t>يتعرض المستهلك لمشكلة الاختيار بين مئات السلع والخدمات بسبب محدودية دخله.</a:t>
            </a:r>
            <a:r>
              <a:rPr lang="ar-SA" dirty="0"/>
              <a:t> </a:t>
            </a:r>
            <a:r>
              <a:rPr lang="ar-SA" dirty="0" smtClean="0"/>
              <a:t>سنفترض لتسهيل التحليل أن المستهلك ينفق دخله على سلعتين فقط.</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18</a:t>
            </a:fld>
            <a:endParaRPr lang="en-GB"/>
          </a:p>
        </p:txBody>
      </p:sp>
    </p:spTree>
    <p:extLst>
      <p:ext uri="{BB962C8B-B14F-4D97-AF65-F5344CB8AC3E}">
        <p14:creationId xmlns:p14="http://schemas.microsoft.com/office/powerpoint/2010/main" xmlns="" val="1086580155"/>
      </p:ext>
    </p:extLst>
  </p:cSld>
  <p:clrMapOvr>
    <a:masterClrMapping/>
  </p:clrMapOvr>
  <mc:AlternateContent xmlns:mc="http://schemas.openxmlformats.org/markup-compatibility/2006">
    <mc:Choice xmlns:p14="http://schemas.microsoft.com/office/powerpoint/2010/main" xmlns="" Requires="p14">
      <p:transition spd="slow" p14:dur="2000" advTm="6452"/>
    </mc:Choice>
    <mc:Fallback>
      <p:transition spd="slow" advTm="64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a:stretch>
              <a:fillRect l="-370" t="-1197"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dirty="0" smtClean="0"/>
              <a:t>أ. بدور الراشد الحُميد</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19</a:t>
            </a:fld>
            <a:endParaRPr lang="en-GB"/>
          </a:p>
        </p:txBody>
      </p:sp>
      <p:sp>
        <p:nvSpPr>
          <p:cNvPr id="6" name="Rectangle 5"/>
          <p:cNvSpPr/>
          <p:nvPr/>
        </p:nvSpPr>
        <p:spPr>
          <a:xfrm>
            <a:off x="3649750" y="5553325"/>
            <a:ext cx="2016224" cy="1008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10959136"/>
      </p:ext>
    </p:extLst>
  </p:cSld>
  <p:clrMapOvr>
    <a:masterClrMapping/>
  </p:clrMapOvr>
  <mc:AlternateContent xmlns:mc="http://schemas.openxmlformats.org/markup-compatibility/2006">
    <mc:Choice xmlns:p14="http://schemas.microsoft.com/office/powerpoint/2010/main" xmlns="" Requires="p14">
      <p:transition spd="slow" p14:dur="2000" advTm="10995"/>
    </mc:Choice>
    <mc:Fallback>
      <p:transition spd="slow" advTm="109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p:txBody>
          <a:bodyPr>
            <a:noAutofit/>
          </a:bodyPr>
          <a:lstStyle/>
          <a:p>
            <a:pPr algn="r" rtl="1"/>
            <a:r>
              <a:rPr lang="ar-SA" dirty="0" smtClean="0"/>
              <a:t>نظرية سلوك المستهلك تجيب عن التساؤلات حول توجهات المستهلكين.</a:t>
            </a:r>
          </a:p>
          <a:p>
            <a:pPr algn="r" rtl="1"/>
            <a:r>
              <a:rPr lang="ar-SA" b="1" dirty="0" smtClean="0">
                <a:solidFill>
                  <a:schemeClr val="tx2"/>
                </a:solidFill>
              </a:rPr>
              <a:t>المستهلك: </a:t>
            </a:r>
            <a:r>
              <a:rPr lang="ar-SA" dirty="0" smtClean="0"/>
              <a:t>وحدة القرار الاقتصادي (فرد </a:t>
            </a:r>
            <a:r>
              <a:rPr lang="ar-SA" dirty="0"/>
              <a:t>أو </a:t>
            </a:r>
            <a:r>
              <a:rPr lang="ar-SA" dirty="0" smtClean="0"/>
              <a:t>عائلة) الخاصة بالإنفاق أو الاستهلاك من السلع والخدمات.</a:t>
            </a:r>
          </a:p>
          <a:p>
            <a:pPr algn="r" rtl="1"/>
            <a:r>
              <a:rPr lang="ar-SA" b="1" dirty="0" smtClean="0">
                <a:solidFill>
                  <a:schemeClr val="tx2"/>
                </a:solidFill>
              </a:rPr>
              <a:t>الافتراض الأساسي في تحليل سلوك المستهلك: </a:t>
            </a:r>
            <a:r>
              <a:rPr lang="ar-SA" dirty="0" smtClean="0"/>
              <a:t>الرشد الاقتصادي (العقلانية) </a:t>
            </a:r>
            <a:r>
              <a:rPr lang="ar-SA" b="1" dirty="0" smtClean="0">
                <a:solidFill>
                  <a:schemeClr val="tx2"/>
                </a:solidFill>
              </a:rPr>
              <a:t>أي</a:t>
            </a:r>
            <a:r>
              <a:rPr lang="ar-SA" dirty="0" smtClean="0"/>
              <a:t> أن المستهلك يقوم بشراء السلع والخدمات التي يحقق منها منفعة ذاتية بحيث يسعى للحصول على أكبر منفعة (فائدة) ممكنة في حدود </a:t>
            </a:r>
            <a:r>
              <a:rPr lang="ar-SA" dirty="0" smtClean="0">
                <a:solidFill>
                  <a:schemeClr val="tx2"/>
                </a:solidFill>
              </a:rPr>
              <a:t>دخله المتاح</a:t>
            </a:r>
            <a:r>
              <a:rPr lang="ar-SA" dirty="0" smtClean="0"/>
              <a:t>.</a:t>
            </a:r>
          </a:p>
          <a:p>
            <a:pPr algn="r" rtl="1"/>
            <a:r>
              <a:rPr lang="ar-SA" b="1" dirty="0" smtClean="0">
                <a:solidFill>
                  <a:schemeClr val="tx2"/>
                </a:solidFill>
              </a:rPr>
              <a:t>المنفعة: </a:t>
            </a:r>
            <a:r>
              <a:rPr lang="ar-SA" dirty="0" smtClean="0"/>
              <a:t>هي مستوى الرضا أو الاشباع الذي يحصل عليه المستهلك من استهلاك سلعة أو خدمة ما.</a:t>
            </a:r>
            <a:endParaRPr lang="ar-SA" b="1" dirty="0" smtClean="0"/>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a:t>
            </a:fld>
            <a:endParaRPr lang="en-GB"/>
          </a:p>
        </p:txBody>
      </p:sp>
    </p:spTree>
    <p:extLst>
      <p:ext uri="{BB962C8B-B14F-4D97-AF65-F5344CB8AC3E}">
        <p14:creationId xmlns:p14="http://schemas.microsoft.com/office/powerpoint/2010/main" xmlns="" val="156276872"/>
      </p:ext>
    </p:extLst>
  </p:cSld>
  <p:clrMapOvr>
    <a:masterClrMapping/>
  </p:clrMapOvr>
  <mc:AlternateContent xmlns:mc="http://schemas.openxmlformats.org/markup-compatibility/2006">
    <mc:Choice xmlns:p14="http://schemas.microsoft.com/office/powerpoint/2010/main" xmlns="" Requires="p14">
      <p:transition spd="slow" p14:dur="2000" advTm="27096"/>
    </mc:Choice>
    <mc:Fallback>
      <p:transition spd="slow" advTm="2709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8"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20</a:t>
            </a:fld>
            <a:endParaRPr lang="en-GB"/>
          </a:p>
        </p:txBody>
      </p:sp>
      <p:sp>
        <p:nvSpPr>
          <p:cNvPr id="6" name="Rectangle 5"/>
          <p:cNvSpPr/>
          <p:nvPr/>
        </p:nvSpPr>
        <p:spPr>
          <a:xfrm>
            <a:off x="3347864" y="4941168"/>
            <a:ext cx="2448272"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86712357"/>
      </p:ext>
    </p:extLst>
  </p:cSld>
  <p:clrMapOvr>
    <a:masterClrMapping/>
  </p:clrMapOvr>
  <mc:AlternateContent xmlns:mc="http://schemas.openxmlformats.org/markup-compatibility/2006">
    <mc:Choice xmlns:p14="http://schemas.microsoft.com/office/powerpoint/2010/main" xmlns="" Requires="p14">
      <p:transition spd="slow" p14:dur="2000" advTm="3644"/>
    </mc:Choice>
    <mc:Fallback>
      <p:transition spd="slow" advTm="36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8"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21</a:t>
            </a:fld>
            <a:endParaRPr lang="en-GB"/>
          </a:p>
        </p:txBody>
      </p:sp>
      <p:sp>
        <p:nvSpPr>
          <p:cNvPr id="6" name="Rectangle 5"/>
          <p:cNvSpPr/>
          <p:nvPr/>
        </p:nvSpPr>
        <p:spPr>
          <a:xfrm>
            <a:off x="2699792" y="3356992"/>
            <a:ext cx="3816424" cy="86409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23728" y="5085184"/>
            <a:ext cx="4464496"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104762730"/>
      </p:ext>
    </p:extLst>
  </p:cSld>
  <p:clrMapOvr>
    <a:masterClrMapping/>
  </p:clrMapOvr>
  <mc:AlternateContent xmlns:mc="http://schemas.openxmlformats.org/markup-compatibility/2006">
    <mc:Choice xmlns:p14="http://schemas.microsoft.com/office/powerpoint/2010/main" xmlns="" Requires="p14">
      <p:transition spd="slow" p14:dur="2000" advTm="1626"/>
    </mc:Choice>
    <mc:Fallback>
      <p:transition spd="slow" advTm="162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تفضيلات المستهلك ومنحنيات السواء:</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startAt="2"/>
            </a:pPr>
            <a:r>
              <a:rPr lang="ar-SA" b="1" dirty="0" smtClean="0">
                <a:solidFill>
                  <a:schemeClr val="tx2"/>
                </a:solidFill>
              </a:rPr>
              <a:t>المدخل الحديث: </a:t>
            </a:r>
            <a:r>
              <a:rPr lang="ar-SA" dirty="0" smtClean="0"/>
              <a:t>يُسمى (تحليل المنفعة </a:t>
            </a:r>
            <a:r>
              <a:rPr lang="ar-SA" dirty="0" smtClean="0">
                <a:solidFill>
                  <a:schemeClr val="tx2"/>
                </a:solidFill>
              </a:rPr>
              <a:t>الترتيبي</a:t>
            </a:r>
            <a:r>
              <a:rPr lang="ar-SA" dirty="0" smtClean="0"/>
              <a:t>) - الأكثر شيوعاً.</a:t>
            </a:r>
          </a:p>
          <a:p>
            <a:pPr algn="r" rtl="1"/>
            <a:r>
              <a:rPr lang="ar-SA" b="1" dirty="0" smtClean="0">
                <a:solidFill>
                  <a:schemeClr val="tx2"/>
                </a:solidFill>
              </a:rPr>
              <a:t>أداته التحليلية: </a:t>
            </a:r>
            <a:r>
              <a:rPr lang="ar-SA" dirty="0" smtClean="0"/>
              <a:t>منحنيات السواء.</a:t>
            </a:r>
          </a:p>
          <a:p>
            <a:pPr algn="r" rtl="1"/>
            <a:r>
              <a:rPr lang="ar-SA" b="1" dirty="0">
                <a:solidFill>
                  <a:schemeClr val="tx2"/>
                </a:solidFill>
              </a:rPr>
              <a:t>افتراضات المدخل </a:t>
            </a:r>
            <a:r>
              <a:rPr lang="ar-SA" b="1" dirty="0" smtClean="0">
                <a:solidFill>
                  <a:schemeClr val="tx2"/>
                </a:solidFill>
              </a:rPr>
              <a:t>الحديث:</a:t>
            </a:r>
            <a:endParaRPr lang="ar-SA" b="1" dirty="0">
              <a:solidFill>
                <a:schemeClr val="tx2"/>
              </a:solidFill>
            </a:endParaRPr>
          </a:p>
          <a:p>
            <a:pPr marL="514350" indent="-514350" algn="r" rtl="1">
              <a:buFont typeface="+mj-lt"/>
              <a:buAutoNum type="arabicPeriod"/>
            </a:pPr>
            <a:r>
              <a:rPr lang="ar-SA" dirty="0"/>
              <a:t>العقلانية.</a:t>
            </a:r>
          </a:p>
          <a:p>
            <a:pPr marL="514350" indent="-514350" algn="r" rtl="1">
              <a:buFont typeface="+mj-lt"/>
              <a:buAutoNum type="arabicPeriod"/>
            </a:pPr>
            <a:r>
              <a:rPr lang="ar-SA" dirty="0"/>
              <a:t>استحالة قياس المنفعة التي تعود على المستهلك ولكن يُكتفى بقدرة المستهلك على التفضيل أو الترتيب بين </a:t>
            </a:r>
            <a:r>
              <a:rPr lang="ar-SA" dirty="0" smtClean="0"/>
              <a:t>السلع (قابلية المنفعة للترتيب).</a:t>
            </a:r>
            <a:endParaRPr lang="ar-SA" dirty="0"/>
          </a:p>
          <a:p>
            <a:pPr marL="514350" indent="-514350" algn="r" rtl="1">
              <a:buFont typeface="+mj-lt"/>
              <a:buAutoNum type="arabicPeriod"/>
            </a:pPr>
            <a:r>
              <a:rPr lang="ar-SA" dirty="0" smtClean="0"/>
              <a:t>بقاء </a:t>
            </a:r>
            <a:r>
              <a:rPr lang="ar-SA" dirty="0"/>
              <a:t>الأشياء الأخرى على حالها.</a:t>
            </a:r>
          </a:p>
          <a:p>
            <a:pPr algn="r" rtl="1"/>
            <a:endParaRPr lang="ar-SA" b="1" dirty="0" smtClean="0">
              <a:solidFill>
                <a:schemeClr val="tx2"/>
              </a:solidFill>
            </a:endParaRPr>
          </a:p>
          <a:p>
            <a:pPr algn="r" rtl="1"/>
            <a:r>
              <a:rPr lang="ar-SA" b="1" dirty="0" smtClean="0">
                <a:solidFill>
                  <a:schemeClr val="tx2"/>
                </a:solidFill>
              </a:rPr>
              <a:t>مثال:</a:t>
            </a:r>
            <a:r>
              <a:rPr lang="ar-SA" dirty="0" smtClean="0">
                <a:solidFill>
                  <a:schemeClr val="tx2"/>
                </a:solidFill>
              </a:rPr>
              <a:t> </a:t>
            </a:r>
            <a:r>
              <a:rPr lang="ar-SA" dirty="0" smtClean="0"/>
              <a:t>يُفضل مستهلك الشاي على القهوة أو يُفضل القهوة على الشاي أو أن القهوة والشاي سيان بالنسبة له.</a:t>
            </a: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22</a:t>
            </a:fld>
            <a:endParaRPr lang="en-GB"/>
          </a:p>
        </p:txBody>
      </p:sp>
    </p:spTree>
    <p:extLst>
      <p:ext uri="{BB962C8B-B14F-4D97-AF65-F5344CB8AC3E}">
        <p14:creationId xmlns:p14="http://schemas.microsoft.com/office/powerpoint/2010/main" xmlns="" val="2335090645"/>
      </p:ext>
    </p:extLst>
  </p:cSld>
  <p:clrMapOvr>
    <a:masterClrMapping/>
  </p:clrMapOvr>
  <mc:AlternateContent xmlns:mc="http://schemas.openxmlformats.org/markup-compatibility/2006">
    <mc:Choice xmlns:p14="http://schemas.microsoft.com/office/powerpoint/2010/main" xmlns="" Requires="p14">
      <p:transition spd="slow" p14:dur="2000" advTm="64004"/>
    </mc:Choice>
    <mc:Fallback>
      <p:transition spd="slow" advTm="640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إذا طلب من المستهلك الاختيار بين السلع المختلفة، فالمتوقع منه أن يرتب تفضيلاته بين تلك السلع في مجموعات.</a:t>
            </a:r>
          </a:p>
          <a:p>
            <a:pPr algn="r" rtl="1"/>
            <a:r>
              <a:rPr lang="ar-SA" b="1" dirty="0" smtClean="0">
                <a:solidFill>
                  <a:schemeClr val="tx2"/>
                </a:solidFill>
              </a:rPr>
              <a:t>المجموعة: </a:t>
            </a:r>
            <a:r>
              <a:rPr lang="ar-SA" dirty="0" smtClean="0"/>
              <a:t>هي وحدات من السلع المختلفة</a:t>
            </a:r>
          </a:p>
          <a:p>
            <a:pPr algn="r" rtl="1"/>
            <a:r>
              <a:rPr lang="ar-SA" b="1" dirty="0" smtClean="0">
                <a:solidFill>
                  <a:schemeClr val="tx2"/>
                </a:solidFill>
              </a:rPr>
              <a:t>مثال: </a:t>
            </a:r>
            <a:r>
              <a:rPr lang="ar-SA" dirty="0" smtClean="0"/>
              <a:t>طُلب من سعيد أن يرتب تفضيلاته بين المجموعات المختلفة من الملابس (</a:t>
            </a:r>
            <a:r>
              <a:rPr lang="en-GB" dirty="0" smtClean="0"/>
              <a:t>X</a:t>
            </a:r>
            <a:r>
              <a:rPr lang="ar-SA" dirty="0" smtClean="0"/>
              <a:t>) والطعام (</a:t>
            </a:r>
            <a:r>
              <a:rPr lang="en-GB" dirty="0" smtClean="0"/>
              <a:t>Y</a:t>
            </a:r>
            <a:r>
              <a:rPr lang="ar-SA" dirty="0" smtClean="0"/>
              <a:t>). دخل سعيد وذوقه ثابتان ولا يستطيع سعيد التأثير على أسعار السلع.</a:t>
            </a:r>
          </a:p>
          <a:p>
            <a:pPr marL="0" indent="0" algn="r" rtl="1">
              <a:buNone/>
            </a:pPr>
            <a:r>
              <a:rPr lang="ar-SA" b="1" dirty="0" smtClean="0">
                <a:solidFill>
                  <a:schemeClr val="tx2"/>
                </a:solidFill>
              </a:rPr>
              <a:t>فإن سعيد قد:</a:t>
            </a:r>
          </a:p>
          <a:p>
            <a:pPr marL="514350" indent="-514350" algn="r" rtl="1">
              <a:buFont typeface="+mj-lt"/>
              <a:buAutoNum type="arabicPeriod"/>
            </a:pPr>
            <a:r>
              <a:rPr lang="ar-SA" dirty="0" smtClean="0"/>
              <a:t>يفضل مجموعة على أخرى: مثل أن يفضل (</a:t>
            </a:r>
            <a:r>
              <a:rPr lang="en-GB" dirty="0" smtClean="0"/>
              <a:t>8Y</a:t>
            </a:r>
            <a:r>
              <a:rPr lang="ar-SA" dirty="0" smtClean="0"/>
              <a:t>,</a:t>
            </a:r>
            <a:r>
              <a:rPr lang="en-GB" dirty="0" smtClean="0"/>
              <a:t>2X</a:t>
            </a:r>
            <a:r>
              <a:rPr lang="ar-SA" dirty="0" smtClean="0"/>
              <a:t>) على (</a:t>
            </a:r>
            <a:r>
              <a:rPr lang="en-GB" dirty="0" smtClean="0"/>
              <a:t>6Y</a:t>
            </a:r>
            <a:r>
              <a:rPr lang="ar-SA" dirty="0" smtClean="0"/>
              <a:t>,</a:t>
            </a:r>
            <a:r>
              <a:rPr lang="en-GB" dirty="0" smtClean="0"/>
              <a:t>3X</a:t>
            </a:r>
            <a:r>
              <a:rPr lang="ar-SA" dirty="0" smtClean="0"/>
              <a:t>).</a:t>
            </a:r>
          </a:p>
          <a:p>
            <a:pPr marL="514350" indent="-514350" algn="r" rtl="1">
              <a:buFont typeface="+mj-lt"/>
              <a:buAutoNum type="arabicPeriod"/>
            </a:pPr>
            <a:r>
              <a:rPr lang="ar-SA" dirty="0" smtClean="0"/>
              <a:t>المجموعات متساوية في الفائدة له.</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23</a:t>
            </a:fld>
            <a:endParaRPr lang="en-GB"/>
          </a:p>
        </p:txBody>
      </p:sp>
    </p:spTree>
    <p:extLst>
      <p:ext uri="{BB962C8B-B14F-4D97-AF65-F5344CB8AC3E}">
        <p14:creationId xmlns:p14="http://schemas.microsoft.com/office/powerpoint/2010/main" xmlns="" val="1063613295"/>
      </p:ext>
    </p:extLst>
  </p:cSld>
  <p:clrMapOvr>
    <a:masterClrMapping/>
  </p:clrMapOvr>
  <mc:AlternateContent xmlns:mc="http://schemas.openxmlformats.org/markup-compatibility/2006">
    <mc:Choice xmlns:p14="http://schemas.microsoft.com/office/powerpoint/2010/main" xmlns="" Requires="p14">
      <p:transition spd="slow" p14:dur="2000" advTm="60916"/>
    </mc:Choice>
    <mc:Fallback>
      <p:transition spd="slow" advTm="6091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24</a:t>
            </a:fld>
            <a:endParaRPr lang="en-GB"/>
          </a:p>
        </p:txBody>
      </p:sp>
      <p:cxnSp>
        <p:nvCxnSpPr>
          <p:cNvPr id="7" name="Straight Arrow Connector 6"/>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51920" y="2492896"/>
            <a:ext cx="0" cy="3240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91680" y="3429000"/>
            <a:ext cx="5184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3688" y="3717032"/>
            <a:ext cx="1944216" cy="461665"/>
          </a:xfrm>
          <a:prstGeom prst="rect">
            <a:avLst/>
          </a:prstGeom>
          <a:noFill/>
        </p:spPr>
        <p:txBody>
          <a:bodyPr wrap="square" rtlCol="0">
            <a:spAutoFit/>
          </a:bodyPr>
          <a:lstStyle/>
          <a:p>
            <a:pPr algn="r" rtl="1"/>
            <a:r>
              <a:rPr lang="ar-SA" sz="2400" b="1" dirty="0" smtClean="0">
                <a:solidFill>
                  <a:srgbClr val="FF0000"/>
                </a:solidFill>
              </a:rPr>
              <a:t>أقل تفضيل من </a:t>
            </a:r>
            <a:r>
              <a:rPr lang="en-GB" sz="2400" b="1" dirty="0" smtClean="0">
                <a:solidFill>
                  <a:srgbClr val="FF0000"/>
                </a:solidFill>
              </a:rPr>
              <a:t>b</a:t>
            </a:r>
            <a:endParaRPr lang="en-GB" sz="2400" b="1" dirty="0">
              <a:solidFill>
                <a:srgbClr val="FF0000"/>
              </a:solidFill>
            </a:endParaRPr>
          </a:p>
        </p:txBody>
      </p:sp>
      <p:sp>
        <p:nvSpPr>
          <p:cNvPr id="18" name="TextBox 17"/>
          <p:cNvSpPr txBox="1"/>
          <p:nvPr/>
        </p:nvSpPr>
        <p:spPr>
          <a:xfrm>
            <a:off x="4139952" y="2348880"/>
            <a:ext cx="1944216" cy="461665"/>
          </a:xfrm>
          <a:prstGeom prst="rect">
            <a:avLst/>
          </a:prstGeom>
          <a:noFill/>
        </p:spPr>
        <p:txBody>
          <a:bodyPr wrap="square" rtlCol="0">
            <a:spAutoFit/>
          </a:bodyPr>
          <a:lstStyle/>
          <a:p>
            <a:pPr algn="r" rtl="1"/>
            <a:r>
              <a:rPr lang="ar-SA" sz="2400" b="1" dirty="0" smtClean="0">
                <a:solidFill>
                  <a:srgbClr val="00B050"/>
                </a:solidFill>
              </a:rPr>
              <a:t>أفضل من </a:t>
            </a:r>
            <a:r>
              <a:rPr lang="en-GB" sz="2400" b="1" dirty="0" smtClean="0">
                <a:solidFill>
                  <a:srgbClr val="00B050"/>
                </a:solidFill>
              </a:rPr>
              <a:t>b</a:t>
            </a:r>
            <a:endParaRPr lang="en-GB" sz="2400" b="1" dirty="0">
              <a:solidFill>
                <a:srgbClr val="00B050"/>
              </a:solidFill>
            </a:endParaRPr>
          </a:p>
        </p:txBody>
      </p:sp>
      <p:sp>
        <p:nvSpPr>
          <p:cNvPr id="20" name="TextBox 19"/>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21" name="TextBox 20"/>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23" name="TextBox 22"/>
          <p:cNvSpPr txBox="1"/>
          <p:nvPr/>
        </p:nvSpPr>
        <p:spPr>
          <a:xfrm>
            <a:off x="1331640" y="3183359"/>
            <a:ext cx="576064" cy="461665"/>
          </a:xfrm>
          <a:prstGeom prst="rect">
            <a:avLst/>
          </a:prstGeom>
          <a:noFill/>
        </p:spPr>
        <p:txBody>
          <a:bodyPr wrap="square" rtlCol="0">
            <a:spAutoFit/>
          </a:bodyPr>
          <a:lstStyle/>
          <a:p>
            <a:r>
              <a:rPr lang="en-GB" sz="2400" dirty="0"/>
              <a:t>8</a:t>
            </a:r>
          </a:p>
        </p:txBody>
      </p:sp>
      <p:sp>
        <p:nvSpPr>
          <p:cNvPr id="25" name="TextBox 24"/>
          <p:cNvSpPr txBox="1"/>
          <p:nvPr/>
        </p:nvSpPr>
        <p:spPr>
          <a:xfrm>
            <a:off x="3707904" y="5703639"/>
            <a:ext cx="576064" cy="461665"/>
          </a:xfrm>
          <a:prstGeom prst="rect">
            <a:avLst/>
          </a:prstGeom>
          <a:noFill/>
        </p:spPr>
        <p:txBody>
          <a:bodyPr wrap="square" rtlCol="0">
            <a:spAutoFit/>
          </a:bodyPr>
          <a:lstStyle/>
          <a:p>
            <a:r>
              <a:rPr lang="en-GB" sz="2400" dirty="0"/>
              <a:t>2</a:t>
            </a:r>
          </a:p>
        </p:txBody>
      </p:sp>
      <p:sp>
        <p:nvSpPr>
          <p:cNvPr id="26" name="Oval 25"/>
          <p:cNvSpPr/>
          <p:nvPr/>
        </p:nvSpPr>
        <p:spPr>
          <a:xfrm>
            <a:off x="377991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779912" y="285293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4015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644008" y="292494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19872" y="2636912"/>
            <a:ext cx="576064" cy="461665"/>
          </a:xfrm>
          <a:prstGeom prst="rect">
            <a:avLst/>
          </a:prstGeom>
          <a:noFill/>
        </p:spPr>
        <p:txBody>
          <a:bodyPr wrap="square" rtlCol="0">
            <a:spAutoFit/>
          </a:bodyPr>
          <a:lstStyle/>
          <a:p>
            <a:r>
              <a:rPr lang="en-GB" sz="2400" dirty="0" smtClean="0"/>
              <a:t>g</a:t>
            </a:r>
            <a:endParaRPr lang="en-GB" sz="2400" dirty="0"/>
          </a:p>
        </p:txBody>
      </p:sp>
      <p:sp>
        <p:nvSpPr>
          <p:cNvPr id="31" name="TextBox 30"/>
          <p:cNvSpPr txBox="1"/>
          <p:nvPr/>
        </p:nvSpPr>
        <p:spPr>
          <a:xfrm>
            <a:off x="3923928" y="3356992"/>
            <a:ext cx="576064" cy="461665"/>
          </a:xfrm>
          <a:prstGeom prst="rect">
            <a:avLst/>
          </a:prstGeom>
          <a:noFill/>
        </p:spPr>
        <p:txBody>
          <a:bodyPr wrap="square" rtlCol="0">
            <a:spAutoFit/>
          </a:bodyPr>
          <a:lstStyle/>
          <a:p>
            <a:r>
              <a:rPr lang="en-GB" sz="2400" dirty="0"/>
              <a:t>b</a:t>
            </a:r>
          </a:p>
        </p:txBody>
      </p:sp>
      <p:sp>
        <p:nvSpPr>
          <p:cNvPr id="32" name="TextBox 31"/>
          <p:cNvSpPr txBox="1"/>
          <p:nvPr/>
        </p:nvSpPr>
        <p:spPr>
          <a:xfrm>
            <a:off x="4283968" y="2789312"/>
            <a:ext cx="576064" cy="461665"/>
          </a:xfrm>
          <a:prstGeom prst="rect">
            <a:avLst/>
          </a:prstGeom>
          <a:noFill/>
        </p:spPr>
        <p:txBody>
          <a:bodyPr wrap="square" rtlCol="0">
            <a:spAutoFit/>
          </a:bodyPr>
          <a:lstStyle/>
          <a:p>
            <a:r>
              <a:rPr lang="en-GB" sz="2400" dirty="0"/>
              <a:t>f</a:t>
            </a:r>
          </a:p>
        </p:txBody>
      </p:sp>
      <p:sp>
        <p:nvSpPr>
          <p:cNvPr id="33" name="TextBox 32"/>
          <p:cNvSpPr txBox="1"/>
          <p:nvPr/>
        </p:nvSpPr>
        <p:spPr>
          <a:xfrm>
            <a:off x="6084168" y="3327375"/>
            <a:ext cx="576064" cy="461665"/>
          </a:xfrm>
          <a:prstGeom prst="rect">
            <a:avLst/>
          </a:prstGeom>
          <a:noFill/>
        </p:spPr>
        <p:txBody>
          <a:bodyPr wrap="square" rtlCol="0">
            <a:spAutoFit/>
          </a:bodyPr>
          <a:lstStyle/>
          <a:p>
            <a:r>
              <a:rPr lang="en-GB" sz="2400" dirty="0"/>
              <a:t>e</a:t>
            </a:r>
          </a:p>
        </p:txBody>
      </p:sp>
      <p:sp>
        <p:nvSpPr>
          <p:cNvPr id="34" name="TextBox 33"/>
          <p:cNvSpPr txBox="1"/>
          <p:nvPr/>
        </p:nvSpPr>
        <p:spPr>
          <a:xfrm>
            <a:off x="1691680" y="249289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5" name="TextBox 34"/>
          <p:cNvSpPr txBox="1"/>
          <p:nvPr/>
        </p:nvSpPr>
        <p:spPr>
          <a:xfrm>
            <a:off x="4499992" y="465313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6" name="Oval 35"/>
          <p:cNvSpPr/>
          <p:nvPr/>
        </p:nvSpPr>
        <p:spPr>
          <a:xfrm>
            <a:off x="5004048" y="39754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148064" y="3975447"/>
            <a:ext cx="576064" cy="461665"/>
          </a:xfrm>
          <a:prstGeom prst="rect">
            <a:avLst/>
          </a:prstGeom>
          <a:noFill/>
        </p:spPr>
        <p:txBody>
          <a:bodyPr wrap="square" rtlCol="0">
            <a:spAutoFit/>
          </a:bodyPr>
          <a:lstStyle/>
          <a:p>
            <a:r>
              <a:rPr lang="en-US" sz="2400" dirty="0" smtClean="0"/>
              <a:t>c</a:t>
            </a:r>
            <a:endParaRPr lang="en-GB" sz="2400" dirty="0"/>
          </a:p>
        </p:txBody>
      </p:sp>
      <p:sp>
        <p:nvSpPr>
          <p:cNvPr id="38" name="TextBox 37"/>
          <p:cNvSpPr txBox="1"/>
          <p:nvPr/>
        </p:nvSpPr>
        <p:spPr>
          <a:xfrm>
            <a:off x="2555776" y="4437112"/>
            <a:ext cx="720080" cy="461665"/>
          </a:xfrm>
          <a:prstGeom prst="rect">
            <a:avLst/>
          </a:prstGeom>
          <a:noFill/>
        </p:spPr>
        <p:txBody>
          <a:bodyPr wrap="square" rtlCol="0">
            <a:spAutoFit/>
          </a:bodyPr>
          <a:lstStyle/>
          <a:p>
            <a:r>
              <a:rPr lang="ar-SA" sz="2400" dirty="0" smtClean="0"/>
              <a:t>ج غ</a:t>
            </a:r>
            <a:endParaRPr lang="en-GB" sz="2400" dirty="0"/>
          </a:p>
        </p:txBody>
      </p:sp>
      <p:sp>
        <p:nvSpPr>
          <p:cNvPr id="39" name="TextBox 38"/>
          <p:cNvSpPr txBox="1"/>
          <p:nvPr/>
        </p:nvSpPr>
        <p:spPr>
          <a:xfrm>
            <a:off x="2411760" y="2852936"/>
            <a:ext cx="720080" cy="461665"/>
          </a:xfrm>
          <a:prstGeom prst="rect">
            <a:avLst/>
          </a:prstGeom>
          <a:noFill/>
        </p:spPr>
        <p:txBody>
          <a:bodyPr wrap="square" rtlCol="0">
            <a:spAutoFit/>
          </a:bodyPr>
          <a:lstStyle/>
          <a:p>
            <a:r>
              <a:rPr lang="ar-SA" sz="2400" dirty="0"/>
              <a:t>ش</a:t>
            </a:r>
            <a:r>
              <a:rPr lang="ar-SA" sz="2400" dirty="0" smtClean="0"/>
              <a:t> غ</a:t>
            </a:r>
            <a:endParaRPr lang="en-GB" sz="2400" dirty="0"/>
          </a:p>
        </p:txBody>
      </p:sp>
      <p:sp>
        <p:nvSpPr>
          <p:cNvPr id="40" name="TextBox 39"/>
          <p:cNvSpPr txBox="1"/>
          <p:nvPr/>
        </p:nvSpPr>
        <p:spPr>
          <a:xfrm>
            <a:off x="5940152" y="4551511"/>
            <a:ext cx="720080" cy="461665"/>
          </a:xfrm>
          <a:prstGeom prst="rect">
            <a:avLst/>
          </a:prstGeom>
          <a:noFill/>
        </p:spPr>
        <p:txBody>
          <a:bodyPr wrap="square" rtlCol="0">
            <a:spAutoFit/>
          </a:bodyPr>
          <a:lstStyle/>
          <a:p>
            <a:r>
              <a:rPr lang="ar-SA" sz="2400" dirty="0" smtClean="0"/>
              <a:t>ج ش</a:t>
            </a:r>
            <a:endParaRPr lang="en-GB" sz="2400" dirty="0"/>
          </a:p>
        </p:txBody>
      </p:sp>
      <p:sp>
        <p:nvSpPr>
          <p:cNvPr id="41" name="TextBox 40"/>
          <p:cNvSpPr txBox="1"/>
          <p:nvPr/>
        </p:nvSpPr>
        <p:spPr>
          <a:xfrm>
            <a:off x="5220072" y="2751311"/>
            <a:ext cx="936104" cy="461665"/>
          </a:xfrm>
          <a:prstGeom prst="rect">
            <a:avLst/>
          </a:prstGeom>
          <a:noFill/>
        </p:spPr>
        <p:txBody>
          <a:bodyPr wrap="square" rtlCol="0">
            <a:spAutoFit/>
          </a:bodyPr>
          <a:lstStyle/>
          <a:p>
            <a:r>
              <a:rPr lang="ar-SA" sz="2400" dirty="0" smtClean="0"/>
              <a:t>ش ش</a:t>
            </a:r>
            <a:endParaRPr lang="en-GB" sz="2400" dirty="0"/>
          </a:p>
        </p:txBody>
      </p:sp>
      <p:sp>
        <p:nvSpPr>
          <p:cNvPr id="6" name="Oval 5"/>
          <p:cNvSpPr/>
          <p:nvPr/>
        </p:nvSpPr>
        <p:spPr>
          <a:xfrm>
            <a:off x="4423792" y="2276872"/>
            <a:ext cx="1948408" cy="5188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835696" y="3645024"/>
            <a:ext cx="194840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411760"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779912"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051720" y="485435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2051720" y="263691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endCxn id="36" idx="2"/>
          </p:cNvCxnSpPr>
          <p:nvPr/>
        </p:nvCxnSpPr>
        <p:spPr>
          <a:xfrm flipV="1">
            <a:off x="1691680" y="4054860"/>
            <a:ext cx="3312368" cy="22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31640" y="3831431"/>
            <a:ext cx="576064" cy="461665"/>
          </a:xfrm>
          <a:prstGeom prst="rect">
            <a:avLst/>
          </a:prstGeom>
          <a:noFill/>
        </p:spPr>
        <p:txBody>
          <a:bodyPr wrap="square" rtlCol="0">
            <a:spAutoFit/>
          </a:bodyPr>
          <a:lstStyle/>
          <a:p>
            <a:r>
              <a:rPr lang="en-GB" sz="2400" dirty="0"/>
              <a:t>6</a:t>
            </a:r>
          </a:p>
        </p:txBody>
      </p:sp>
      <p:cxnSp>
        <p:nvCxnSpPr>
          <p:cNvPr id="50" name="Straight Connector 49"/>
          <p:cNvCxnSpPr>
            <a:endCxn id="36" idx="4"/>
          </p:cNvCxnSpPr>
          <p:nvPr/>
        </p:nvCxnSpPr>
        <p:spPr>
          <a:xfrm flipV="1">
            <a:off x="5076056" y="4134272"/>
            <a:ext cx="0" cy="15989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32040" y="5661248"/>
            <a:ext cx="576064" cy="461665"/>
          </a:xfrm>
          <a:prstGeom prst="rect">
            <a:avLst/>
          </a:prstGeom>
          <a:noFill/>
        </p:spPr>
        <p:txBody>
          <a:bodyPr wrap="square" rtlCol="0">
            <a:spAutoFit/>
          </a:bodyPr>
          <a:lstStyle/>
          <a:p>
            <a:r>
              <a:rPr lang="en-GB" sz="2400" dirty="0" smtClean="0"/>
              <a:t>3</a:t>
            </a:r>
            <a:endParaRPr lang="en-GB" sz="2400" dirty="0"/>
          </a:p>
        </p:txBody>
      </p:sp>
    </p:spTree>
    <p:extLst>
      <p:ext uri="{BB962C8B-B14F-4D97-AF65-F5344CB8AC3E}">
        <p14:creationId xmlns:p14="http://schemas.microsoft.com/office/powerpoint/2010/main" xmlns="" val="652923505"/>
      </p:ext>
    </p:extLst>
  </p:cSld>
  <p:clrMapOvr>
    <a:masterClrMapping/>
  </p:clrMapOvr>
  <mc:AlternateContent xmlns:mc="http://schemas.openxmlformats.org/markup-compatibility/2006">
    <mc:Choice xmlns:p14="http://schemas.microsoft.com/office/powerpoint/2010/main" xmlns="" Requires="p14">
      <p:transition spd="slow" p14:dur="2000" advTm="104172"/>
    </mc:Choice>
    <mc:Fallback>
      <p:transition spd="slow" advTm="1041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التفضيل الافتراضي:</a:t>
            </a:r>
          </a:p>
          <a:p>
            <a:pPr marL="0" indent="0" algn="r" rtl="1">
              <a:buNone/>
            </a:pPr>
            <a:r>
              <a:rPr lang="ar-SA" dirty="0">
                <a:solidFill>
                  <a:schemeClr val="tx2"/>
                </a:solidFill>
              </a:rPr>
              <a:t> </a:t>
            </a:r>
            <a:r>
              <a:rPr lang="ar-SA" dirty="0" smtClean="0">
                <a:solidFill>
                  <a:schemeClr val="tx2"/>
                </a:solidFill>
              </a:rPr>
              <a:t>         </a:t>
            </a:r>
            <a:r>
              <a:rPr lang="ar-SA" dirty="0" smtClean="0"/>
              <a:t>يظهر المجموعات من السلعتين اللتين يشعر المستهلك أنها تحقق له الإشباع نفسه.</a:t>
            </a:r>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1149918134"/>
              </p:ext>
            </p:extLst>
          </p:nvPr>
        </p:nvGraphicFramePr>
        <p:xfrm>
          <a:off x="1043608" y="3356992"/>
          <a:ext cx="6864424" cy="2743200"/>
        </p:xfrm>
        <a:graphic>
          <a:graphicData uri="http://schemas.openxmlformats.org/drawingml/2006/table">
            <a:tbl>
              <a:tblPr firstRow="1" bandRow="1">
                <a:tableStyleId>{5C22544A-7EE6-4342-B048-85BDC9FD1C3A}</a:tableStyleId>
              </a:tblPr>
              <a:tblGrid>
                <a:gridCol w="2702448"/>
                <a:gridCol w="3000141"/>
                <a:gridCol w="1161835"/>
              </a:tblGrid>
              <a:tr h="370840">
                <a:tc>
                  <a:txBody>
                    <a:bodyPr/>
                    <a:lstStyle/>
                    <a:p>
                      <a:pPr algn="ctr" rtl="1"/>
                      <a:r>
                        <a:rPr lang="ar-SA" sz="2400" dirty="0" smtClean="0"/>
                        <a:t>عدد وحدات الطعام</a:t>
                      </a:r>
                      <a:r>
                        <a:rPr lang="ar-SA" sz="2400" baseline="0" dirty="0" smtClean="0"/>
                        <a:t> (</a:t>
                      </a:r>
                      <a:r>
                        <a:rPr lang="en-GB" sz="2400" baseline="0" dirty="0" smtClean="0"/>
                        <a:t>Y</a:t>
                      </a:r>
                      <a:r>
                        <a:rPr lang="ar-SA" sz="2400" baseline="0" dirty="0" smtClean="0"/>
                        <a:t>)</a:t>
                      </a:r>
                      <a:endParaRPr lang="en-GB" sz="2400" dirty="0"/>
                    </a:p>
                  </a:txBody>
                  <a:tcPr/>
                </a:tc>
                <a:tc>
                  <a:txBody>
                    <a:bodyPr/>
                    <a:lstStyle/>
                    <a:p>
                      <a:pPr algn="ctr" rtl="1"/>
                      <a:r>
                        <a:rPr lang="ar-SA" sz="2400" dirty="0" smtClean="0"/>
                        <a:t>عدد وحدات الملابس (</a:t>
                      </a:r>
                      <a:r>
                        <a:rPr lang="en-GB" sz="2400" dirty="0" smtClean="0"/>
                        <a:t>X</a:t>
                      </a:r>
                      <a:r>
                        <a:rPr lang="ar-SA" sz="2400" dirty="0" smtClean="0"/>
                        <a:t>)</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xmlns="" val="2426582349"/>
      </p:ext>
    </p:extLst>
  </p:cSld>
  <p:clrMapOvr>
    <a:masterClrMapping/>
  </p:clrMapOvr>
  <mc:AlternateContent xmlns:mc="http://schemas.openxmlformats.org/markup-compatibility/2006">
    <mc:Choice xmlns:p14="http://schemas.microsoft.com/office/powerpoint/2010/main" xmlns="" Requires="p14">
      <p:transition spd="slow" p14:dur="2000" advTm="25916"/>
    </mc:Choice>
    <mc:Fallback>
      <p:transition spd="slow" advTm="2591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جميع نقاط الجدول تعطي المستهلك الإشباع نفسه أي أن استهلاك جميع المجموعات سواء.</a:t>
            </a:r>
          </a:p>
          <a:p>
            <a:pPr algn="r" rtl="1"/>
            <a:r>
              <a:rPr lang="ar-SA" dirty="0" smtClean="0"/>
              <a:t>لم نفترض منفعة رقمية، لكن افترضنا تساوي المنفعة للمجموعات المختلفة في الجدول.</a:t>
            </a:r>
          </a:p>
          <a:p>
            <a:pPr marL="0" indent="0" algn="r" rtl="1">
              <a:buNone/>
            </a:pPr>
            <a:endParaRPr lang="ar-SA" dirty="0" smtClean="0"/>
          </a:p>
          <a:p>
            <a:pPr marL="514350" indent="-514350" algn="r" rtl="1">
              <a:buFont typeface="+mj-lt"/>
              <a:buAutoNum type="arabicPeriod"/>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26</a:t>
            </a:fld>
            <a:endParaRPr lang="en-GB"/>
          </a:p>
        </p:txBody>
      </p:sp>
      <p:graphicFrame>
        <p:nvGraphicFramePr>
          <p:cNvPr id="6" name="Chart 5"/>
          <p:cNvGraphicFramePr/>
          <p:nvPr>
            <p:extLst>
              <p:ext uri="{D42A27DB-BD31-4B8C-83A1-F6EECF244321}">
                <p14:modId xmlns:p14="http://schemas.microsoft.com/office/powerpoint/2010/main" xmlns="" val="30506199"/>
              </p:ext>
            </p:extLst>
          </p:nvPr>
        </p:nvGraphicFramePr>
        <p:xfrm>
          <a:off x="1835696" y="3356992"/>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228184" y="4541058"/>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
        <p:nvSpPr>
          <p:cNvPr id="8" name="Oval 7"/>
          <p:cNvSpPr/>
          <p:nvPr/>
        </p:nvSpPr>
        <p:spPr>
          <a:xfrm>
            <a:off x="3059832" y="364502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851920" y="413427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44008" y="442230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36096" y="463832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228184"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851920" y="363021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7632994"/>
      </p:ext>
    </p:extLst>
  </p:cSld>
  <p:clrMapOvr>
    <a:masterClrMapping/>
  </p:clrMapOvr>
  <mc:AlternateContent xmlns:mc="http://schemas.openxmlformats.org/markup-compatibility/2006">
    <mc:Choice xmlns:p14="http://schemas.microsoft.com/office/powerpoint/2010/main" xmlns="" Requires="p14">
      <p:transition spd="slow" p14:dur="2000" advTm="57199"/>
    </mc:Choice>
    <mc:Fallback>
      <p:transition spd="slow" advTm="571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27</a:t>
            </a:fld>
            <a:endParaRPr lang="en-GB"/>
          </a:p>
        </p:txBody>
      </p:sp>
      <p:cxnSp>
        <p:nvCxnSpPr>
          <p:cNvPr id="15" name="Straight Arrow Connector 14"/>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18" name="TextBox 17"/>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19" name="Arc 18"/>
          <p:cNvSpPr/>
          <p:nvPr/>
        </p:nvSpPr>
        <p:spPr>
          <a:xfrm rot="11941901">
            <a:off x="2090539" y="10422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rot="11941901">
            <a:off x="2793415" y="1991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11941901">
            <a:off x="2378571" y="610190"/>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436096" y="5085184"/>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3" name="TextBox 22"/>
          <p:cNvSpPr txBox="1"/>
          <p:nvPr/>
        </p:nvSpPr>
        <p:spPr>
          <a:xfrm>
            <a:off x="5652120" y="4613066"/>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5" name="TextBox 24"/>
          <p:cNvSpPr txBox="1"/>
          <p:nvPr/>
        </p:nvSpPr>
        <p:spPr>
          <a:xfrm>
            <a:off x="6012160" y="41490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6" name="TextBox 25"/>
          <p:cNvSpPr txBox="1"/>
          <p:nvPr/>
        </p:nvSpPr>
        <p:spPr>
          <a:xfrm>
            <a:off x="3131840" y="2636912"/>
            <a:ext cx="576064" cy="461665"/>
          </a:xfrm>
          <a:prstGeom prst="rect">
            <a:avLst/>
          </a:prstGeom>
          <a:noFill/>
        </p:spPr>
        <p:txBody>
          <a:bodyPr wrap="square" rtlCol="0">
            <a:spAutoFit/>
          </a:bodyPr>
          <a:lstStyle/>
          <a:p>
            <a:r>
              <a:rPr lang="en-GB" sz="2400" dirty="0" smtClean="0"/>
              <a:t>g</a:t>
            </a:r>
            <a:endParaRPr lang="en-GB" sz="2400" dirty="0"/>
          </a:p>
        </p:txBody>
      </p:sp>
      <p:sp>
        <p:nvSpPr>
          <p:cNvPr id="27" name="Oval 26"/>
          <p:cNvSpPr/>
          <p:nvPr/>
        </p:nvSpPr>
        <p:spPr>
          <a:xfrm>
            <a:off x="2987824" y="288255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339752" y="257230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47864"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59832" y="39182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851920" y="446977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27784" y="335056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123728"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2483768" y="2319263"/>
            <a:ext cx="576064" cy="461665"/>
          </a:xfrm>
          <a:prstGeom prst="rect">
            <a:avLst/>
          </a:prstGeom>
          <a:noFill/>
        </p:spPr>
        <p:txBody>
          <a:bodyPr wrap="square" rtlCol="0">
            <a:spAutoFit/>
          </a:bodyPr>
          <a:lstStyle/>
          <a:p>
            <a:r>
              <a:rPr lang="en-GB" sz="2400" dirty="0" smtClean="0"/>
              <a:t>a</a:t>
            </a:r>
            <a:endParaRPr lang="en-GB" sz="2400" dirty="0"/>
          </a:p>
        </p:txBody>
      </p:sp>
      <p:sp>
        <p:nvSpPr>
          <p:cNvPr id="35" name="TextBox 34"/>
          <p:cNvSpPr txBox="1"/>
          <p:nvPr/>
        </p:nvSpPr>
        <p:spPr>
          <a:xfrm>
            <a:off x="2771800" y="3111351"/>
            <a:ext cx="576064" cy="461665"/>
          </a:xfrm>
          <a:prstGeom prst="rect">
            <a:avLst/>
          </a:prstGeom>
          <a:noFill/>
        </p:spPr>
        <p:txBody>
          <a:bodyPr wrap="square" rtlCol="0">
            <a:spAutoFit/>
          </a:bodyPr>
          <a:lstStyle/>
          <a:p>
            <a:r>
              <a:rPr lang="en-GB" sz="2400" dirty="0"/>
              <a:t>b</a:t>
            </a:r>
          </a:p>
        </p:txBody>
      </p:sp>
      <p:sp>
        <p:nvSpPr>
          <p:cNvPr id="36" name="TextBox 35"/>
          <p:cNvSpPr txBox="1"/>
          <p:nvPr/>
        </p:nvSpPr>
        <p:spPr>
          <a:xfrm>
            <a:off x="3203848" y="3687415"/>
            <a:ext cx="576064" cy="461665"/>
          </a:xfrm>
          <a:prstGeom prst="rect">
            <a:avLst/>
          </a:prstGeom>
          <a:noFill/>
        </p:spPr>
        <p:txBody>
          <a:bodyPr wrap="square" rtlCol="0">
            <a:spAutoFit/>
          </a:bodyPr>
          <a:lstStyle/>
          <a:p>
            <a:r>
              <a:rPr lang="en-GB" sz="2400" dirty="0"/>
              <a:t>c</a:t>
            </a:r>
          </a:p>
        </p:txBody>
      </p:sp>
      <p:sp>
        <p:nvSpPr>
          <p:cNvPr id="37" name="TextBox 36"/>
          <p:cNvSpPr txBox="1"/>
          <p:nvPr/>
        </p:nvSpPr>
        <p:spPr>
          <a:xfrm>
            <a:off x="3779912" y="4005064"/>
            <a:ext cx="576064" cy="461665"/>
          </a:xfrm>
          <a:prstGeom prst="rect">
            <a:avLst/>
          </a:prstGeom>
          <a:noFill/>
        </p:spPr>
        <p:txBody>
          <a:bodyPr wrap="square" rtlCol="0">
            <a:spAutoFit/>
          </a:bodyPr>
          <a:lstStyle/>
          <a:p>
            <a:r>
              <a:rPr lang="en-GB" sz="2400" dirty="0"/>
              <a:t>d</a:t>
            </a:r>
          </a:p>
        </p:txBody>
      </p:sp>
      <p:sp>
        <p:nvSpPr>
          <p:cNvPr id="38" name="Oval 37"/>
          <p:cNvSpPr/>
          <p:nvPr/>
        </p:nvSpPr>
        <p:spPr>
          <a:xfrm>
            <a:off x="3851920" y="379876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644008" y="422108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491880" y="3111351"/>
            <a:ext cx="576064" cy="461665"/>
          </a:xfrm>
          <a:prstGeom prst="rect">
            <a:avLst/>
          </a:prstGeom>
          <a:noFill/>
        </p:spPr>
        <p:txBody>
          <a:bodyPr wrap="square" rtlCol="0">
            <a:spAutoFit/>
          </a:bodyPr>
          <a:lstStyle/>
          <a:p>
            <a:r>
              <a:rPr lang="en-GB" sz="2400" dirty="0" smtClean="0"/>
              <a:t>h</a:t>
            </a:r>
            <a:endParaRPr lang="en-GB" sz="2400" dirty="0"/>
          </a:p>
        </p:txBody>
      </p:sp>
      <p:sp>
        <p:nvSpPr>
          <p:cNvPr id="41" name="TextBox 40"/>
          <p:cNvSpPr txBox="1"/>
          <p:nvPr/>
        </p:nvSpPr>
        <p:spPr>
          <a:xfrm>
            <a:off x="3995936" y="3567933"/>
            <a:ext cx="576064" cy="461665"/>
          </a:xfrm>
          <a:prstGeom prst="rect">
            <a:avLst/>
          </a:prstGeom>
          <a:noFill/>
        </p:spPr>
        <p:txBody>
          <a:bodyPr wrap="square" rtlCol="0">
            <a:spAutoFit/>
          </a:bodyPr>
          <a:lstStyle/>
          <a:p>
            <a:r>
              <a:rPr lang="en-GB" sz="2400" dirty="0" smtClean="0"/>
              <a:t>e</a:t>
            </a:r>
            <a:endParaRPr lang="en-GB" sz="2400" dirty="0"/>
          </a:p>
        </p:txBody>
      </p:sp>
      <p:sp>
        <p:nvSpPr>
          <p:cNvPr id="42" name="TextBox 41"/>
          <p:cNvSpPr txBox="1"/>
          <p:nvPr/>
        </p:nvSpPr>
        <p:spPr>
          <a:xfrm>
            <a:off x="4572000" y="3759423"/>
            <a:ext cx="576064" cy="461665"/>
          </a:xfrm>
          <a:prstGeom prst="rect">
            <a:avLst/>
          </a:prstGeom>
          <a:noFill/>
        </p:spPr>
        <p:txBody>
          <a:bodyPr wrap="square" rtlCol="0">
            <a:spAutoFit/>
          </a:bodyPr>
          <a:lstStyle/>
          <a:p>
            <a:r>
              <a:rPr lang="en-GB" sz="2400" dirty="0" smtClean="0"/>
              <a:t>k</a:t>
            </a:r>
            <a:endParaRPr lang="en-GB" sz="2400" dirty="0"/>
          </a:p>
        </p:txBody>
      </p:sp>
      <p:sp>
        <p:nvSpPr>
          <p:cNvPr id="43" name="TextBox 42"/>
          <p:cNvSpPr txBox="1"/>
          <p:nvPr/>
        </p:nvSpPr>
        <p:spPr>
          <a:xfrm>
            <a:off x="2267744" y="3140968"/>
            <a:ext cx="576064" cy="461665"/>
          </a:xfrm>
          <a:prstGeom prst="rect">
            <a:avLst/>
          </a:prstGeom>
          <a:noFill/>
        </p:spPr>
        <p:txBody>
          <a:bodyPr wrap="square" rtlCol="0">
            <a:spAutoFit/>
          </a:bodyPr>
          <a:lstStyle/>
          <a:p>
            <a:r>
              <a:rPr lang="en-GB" sz="2400" dirty="0" smtClean="0"/>
              <a:t>m</a:t>
            </a:r>
            <a:endParaRPr lang="en-GB" sz="2400" dirty="0"/>
          </a:p>
        </p:txBody>
      </p:sp>
      <p:sp>
        <p:nvSpPr>
          <p:cNvPr id="44" name="Oval 43"/>
          <p:cNvSpPr/>
          <p:nvPr/>
        </p:nvSpPr>
        <p:spPr>
          <a:xfrm>
            <a:off x="2771800" y="439268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915816" y="4191471"/>
            <a:ext cx="576064" cy="461665"/>
          </a:xfrm>
          <a:prstGeom prst="rect">
            <a:avLst/>
          </a:prstGeom>
          <a:noFill/>
        </p:spPr>
        <p:txBody>
          <a:bodyPr wrap="square" rtlCol="0">
            <a:spAutoFit/>
          </a:bodyPr>
          <a:lstStyle/>
          <a:p>
            <a:r>
              <a:rPr lang="en-GB" sz="2400" dirty="0"/>
              <a:t>n</a:t>
            </a:r>
          </a:p>
        </p:txBody>
      </p:sp>
      <p:sp>
        <p:nvSpPr>
          <p:cNvPr id="46" name="Oval 45"/>
          <p:cNvSpPr/>
          <p:nvPr/>
        </p:nvSpPr>
        <p:spPr>
          <a:xfrm>
            <a:off x="4067944" y="504075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139952" y="4695527"/>
            <a:ext cx="576064" cy="461665"/>
          </a:xfrm>
          <a:prstGeom prst="rect">
            <a:avLst/>
          </a:prstGeom>
          <a:noFill/>
        </p:spPr>
        <p:txBody>
          <a:bodyPr wrap="square" rtlCol="0">
            <a:spAutoFit/>
          </a:bodyPr>
          <a:lstStyle/>
          <a:p>
            <a:r>
              <a:rPr lang="en-GB" sz="2400" dirty="0"/>
              <a:t>t</a:t>
            </a:r>
          </a:p>
        </p:txBody>
      </p:sp>
      <p:graphicFrame>
        <p:nvGraphicFramePr>
          <p:cNvPr id="48" name="Chart 47"/>
          <p:cNvGraphicFramePr>
            <a:graphicFrameLocks/>
          </p:cNvGraphicFramePr>
          <p:nvPr>
            <p:extLst>
              <p:ext uri="{D42A27DB-BD31-4B8C-83A1-F6EECF244321}">
                <p14:modId xmlns:p14="http://schemas.microsoft.com/office/powerpoint/2010/main" xmlns="" val="3530154291"/>
              </p:ext>
            </p:extLst>
          </p:nvPr>
        </p:nvGraphicFramePr>
        <p:xfrm>
          <a:off x="2883693" y="2055019"/>
          <a:ext cx="3376613" cy="2747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16740497"/>
      </p:ext>
    </p:extLst>
  </p:cSld>
  <p:clrMapOvr>
    <a:masterClrMapping/>
  </p:clrMapOvr>
  <mc:AlternateContent xmlns:mc="http://schemas.openxmlformats.org/markup-compatibility/2006">
    <mc:Choice xmlns:p14="http://schemas.microsoft.com/office/powerpoint/2010/main" xmlns="" Requires="p14">
      <p:transition spd="slow" p14:dur="2000" advTm="48015"/>
    </mc:Choice>
    <mc:Fallback>
      <p:transition spd="slow" advTm="4801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خواص منحنيات السواء:</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خواص منحنيات السواء:</a:t>
            </a:r>
          </a:p>
          <a:p>
            <a:pPr marL="514350" indent="-514350" algn="r" rtl="1">
              <a:buFont typeface="+mj-lt"/>
              <a:buAutoNum type="arabicPeriod"/>
            </a:pPr>
            <a:r>
              <a:rPr lang="ar-SA" dirty="0" smtClean="0"/>
              <a:t>تنحدر من أعلى إلى أسفل ومن اليسار إلى اليمين وذات ميل سالب.</a:t>
            </a:r>
          </a:p>
          <a:p>
            <a:pPr marL="514350" indent="-514350" algn="r" rtl="1">
              <a:buFont typeface="+mj-lt"/>
              <a:buAutoNum type="arabicPeriod"/>
            </a:pPr>
            <a:r>
              <a:rPr lang="ar-SA" dirty="0" smtClean="0"/>
              <a:t>مقعرة وميلها يتجه للتناقص.</a:t>
            </a:r>
          </a:p>
          <a:p>
            <a:pPr marL="514350" indent="-514350" algn="r" rtl="1">
              <a:buFont typeface="+mj-lt"/>
              <a:buAutoNum type="arabicPeriod"/>
            </a:pPr>
            <a:r>
              <a:rPr lang="ar-SA" dirty="0" smtClean="0"/>
              <a:t>يوجد عدد غير محدود منها على خريطة السواء.</a:t>
            </a:r>
          </a:p>
          <a:p>
            <a:pPr marL="514350" indent="-514350" algn="r" rtl="1">
              <a:buFont typeface="+mj-lt"/>
              <a:buAutoNum type="arabicPeriod"/>
            </a:pPr>
            <a:r>
              <a:rPr lang="ar-SA" dirty="0" smtClean="0"/>
              <a:t>منحنيات السواء لا تتقاطع.</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28</a:t>
            </a:fld>
            <a:endParaRPr lang="en-GB"/>
          </a:p>
        </p:txBody>
      </p:sp>
    </p:spTree>
    <p:extLst>
      <p:ext uri="{BB962C8B-B14F-4D97-AF65-F5344CB8AC3E}">
        <p14:creationId xmlns:p14="http://schemas.microsoft.com/office/powerpoint/2010/main" xmlns="" val="4143557964"/>
      </p:ext>
    </p:extLst>
  </p:cSld>
  <p:clrMapOvr>
    <a:masterClrMapping/>
  </p:clrMapOvr>
  <mc:AlternateContent xmlns:mc="http://schemas.openxmlformats.org/markup-compatibility/2006">
    <mc:Choice xmlns:p14="http://schemas.microsoft.com/office/powerpoint/2010/main" xmlns="" Requires="p14">
      <p:transition spd="slow" p14:dur="2000" advTm="771"/>
    </mc:Choice>
    <mc:Fallback>
      <p:transition spd="slow" advTm="77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الانحدار من أعلى لأسفل ومن اليسار إلى اليمين والميل سالب:</a:t>
            </a:r>
          </a:p>
          <a:p>
            <a:pPr marL="0" indent="0" algn="r" rtl="1">
              <a:buNone/>
            </a:pPr>
            <a:r>
              <a:rPr lang="ar-SA" dirty="0">
                <a:solidFill>
                  <a:schemeClr val="tx2"/>
                </a:solidFill>
              </a:rPr>
              <a:t> </a:t>
            </a:r>
            <a:r>
              <a:rPr lang="ar-SA" dirty="0" smtClean="0">
                <a:solidFill>
                  <a:schemeClr val="tx2"/>
                </a:solidFill>
              </a:rPr>
              <a:t>         </a:t>
            </a:r>
            <a:r>
              <a:rPr lang="ar-SA" dirty="0" smtClean="0"/>
              <a:t>كلا السلعتان تحققان إشباع معين (منفعة) للمستهلك، لكن إذا أراد المستهلك زيادة الاستهلاك من سلعة فلا بد أن يكون على حساب خفض استهلاكه من السلعة الأخرى ليبقى على منحنى السواء ذاته.</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29</a:t>
            </a:fld>
            <a:endParaRPr lang="en-GB"/>
          </a:p>
        </p:txBody>
      </p:sp>
      <p:graphicFrame>
        <p:nvGraphicFramePr>
          <p:cNvPr id="6" name="Chart 5"/>
          <p:cNvGraphicFramePr/>
          <p:nvPr>
            <p:extLst>
              <p:ext uri="{D42A27DB-BD31-4B8C-83A1-F6EECF244321}">
                <p14:modId xmlns:p14="http://schemas.microsoft.com/office/powerpoint/2010/main" xmlns="" val="325827528"/>
              </p:ext>
            </p:extLst>
          </p:nvPr>
        </p:nvGraphicFramePr>
        <p:xfrm>
          <a:off x="2051720" y="3701256"/>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444208" y="4885322"/>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xmlns="" val="2228291368"/>
      </p:ext>
    </p:extLst>
  </p:cSld>
  <p:clrMapOvr>
    <a:masterClrMapping/>
  </p:clrMapOvr>
  <mc:AlternateContent xmlns:mc="http://schemas.openxmlformats.org/markup-compatibility/2006">
    <mc:Choice xmlns:p14="http://schemas.microsoft.com/office/powerpoint/2010/main" xmlns="" Requires="p14">
      <p:transition spd="slow" p14:dur="2000" advTm="259"/>
    </mc:Choice>
    <mc:Fallback>
      <p:transition spd="slow" advTm="2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a:t>
            </a:r>
            <a:endParaRPr lang="en-GB" dirty="0"/>
          </a:p>
        </p:txBody>
      </p:sp>
      <p:sp>
        <p:nvSpPr>
          <p:cNvPr id="3" name="Content Placeholder 2"/>
          <p:cNvSpPr>
            <a:spLocks noGrp="1"/>
          </p:cNvSpPr>
          <p:nvPr>
            <p:ph idx="1"/>
          </p:nvPr>
        </p:nvSpPr>
        <p:spPr/>
        <p:txBody>
          <a:bodyPr>
            <a:normAutofit/>
          </a:bodyPr>
          <a:lstStyle/>
          <a:p>
            <a:pPr algn="r" rtl="1"/>
            <a:r>
              <a:rPr lang="ar-SA" dirty="0" smtClean="0"/>
              <a:t>إذا كان دخل المستهلك ثابتاً وأسعار السلع والخدمات معروفة، فإن المستهلك يقوم بشراء السلعة أو الخدمة التي يحصل على إشباع (منفعة) أكبر من استهلاكها </a:t>
            </a:r>
            <a:r>
              <a:rPr lang="ar-SA" b="1" dirty="0" smtClean="0">
                <a:solidFill>
                  <a:schemeClr val="tx2"/>
                </a:solidFill>
              </a:rPr>
              <a:t>مثال: </a:t>
            </a:r>
            <a:r>
              <a:rPr lang="ar-SA" dirty="0" smtClean="0"/>
              <a:t>يفضل المستهلك الشاي على القهوة لأن منفعة الشاي له أكبر من منفعة القهوة.</a:t>
            </a:r>
          </a:p>
          <a:p>
            <a:pPr algn="r" rtl="1"/>
            <a:r>
              <a:rPr lang="ar-SA" dirty="0" smtClean="0"/>
              <a:t>المنفعة من استهلاك السلع والخدمات </a:t>
            </a:r>
            <a:r>
              <a:rPr lang="ar-SA" dirty="0"/>
              <a:t>تعد ذاتية ف</a:t>
            </a:r>
            <a:r>
              <a:rPr lang="ar-SA" dirty="0" smtClean="0"/>
              <a:t>يختلف تقويمها من مستهلك لآخر و تختلف باختلاف المكان والزمان والظروف </a:t>
            </a:r>
            <a:r>
              <a:rPr lang="ar-SA" b="1" dirty="0" smtClean="0">
                <a:solidFill>
                  <a:schemeClr val="tx2"/>
                </a:solidFill>
              </a:rPr>
              <a:t>مثال: </a:t>
            </a:r>
            <a:r>
              <a:rPr lang="ar-SA" dirty="0" smtClean="0"/>
              <a:t>منفعة كوب الماء أكثر في حالة العطش عن حالة الارتواء.</a:t>
            </a:r>
          </a:p>
          <a:p>
            <a:pPr algn="r" rtl="1"/>
            <a:r>
              <a:rPr lang="ar-SA" b="1" dirty="0" smtClean="0">
                <a:solidFill>
                  <a:schemeClr val="tx2"/>
                </a:solidFill>
              </a:rPr>
              <a:t>لنظرية سلوك المستهلك مدخلان:</a:t>
            </a:r>
          </a:p>
          <a:p>
            <a:pPr marL="937260" lvl="1" indent="-571500" algn="r" rtl="1">
              <a:buFont typeface="+mj-lt"/>
              <a:buAutoNum type="romanUcPeriod"/>
            </a:pPr>
            <a:r>
              <a:rPr lang="ar-SA" sz="2600" dirty="0" smtClean="0"/>
              <a:t>المدخل التقليدي.</a:t>
            </a:r>
          </a:p>
          <a:p>
            <a:pPr marL="937260" lvl="1" indent="-571500" algn="r" rtl="1">
              <a:buFont typeface="+mj-lt"/>
              <a:buAutoNum type="romanUcPeriod"/>
            </a:pPr>
            <a:r>
              <a:rPr lang="ar-SA" sz="2600" dirty="0" smtClean="0"/>
              <a:t>المدخل الحديث.</a:t>
            </a:r>
            <a:endParaRPr lang="en-GB" sz="2600"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a:t>
            </a:fld>
            <a:endParaRPr lang="en-GB"/>
          </a:p>
        </p:txBody>
      </p:sp>
    </p:spTree>
    <p:extLst>
      <p:ext uri="{BB962C8B-B14F-4D97-AF65-F5344CB8AC3E}">
        <p14:creationId xmlns:p14="http://schemas.microsoft.com/office/powerpoint/2010/main" xmlns="" val="1800890751"/>
      </p:ext>
    </p:extLst>
  </p:cSld>
  <p:clrMapOvr>
    <a:masterClrMapping/>
  </p:clrMapOvr>
  <mc:AlternateContent xmlns:mc="http://schemas.openxmlformats.org/markup-compatibility/2006">
    <mc:Choice xmlns:p14="http://schemas.microsoft.com/office/powerpoint/2010/main" xmlns="" Requires="p14">
      <p:transition spd="slow" p14:dur="2000" advTm="17358"/>
    </mc:Choice>
    <mc:Fallback>
      <p:transition spd="slow" advTm="1735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smtClean="0">
                <a:solidFill>
                  <a:schemeClr val="tx2"/>
                </a:solidFill>
              </a:rPr>
              <a:t>الشكل المقعر للمنحنى والميل المتناقص:</a:t>
            </a:r>
          </a:p>
          <a:p>
            <a:pPr marL="0" indent="0" algn="r" rtl="1">
              <a:buNone/>
            </a:pPr>
            <a:r>
              <a:rPr lang="ar-SA" dirty="0">
                <a:solidFill>
                  <a:schemeClr val="tx2"/>
                </a:solidFill>
              </a:rPr>
              <a:t> </a:t>
            </a:r>
            <a:r>
              <a:rPr lang="ar-SA" dirty="0" smtClean="0">
                <a:solidFill>
                  <a:schemeClr val="tx2"/>
                </a:solidFill>
              </a:rPr>
              <a:t>         </a:t>
            </a:r>
            <a:r>
              <a:rPr lang="ar-SA" dirty="0" smtClean="0"/>
              <a:t>زيادة الاستهلاك من سلعة وتخفيض الاستهلاك من الأخرى يؤدي إلى زيادة الأهمية النسبية للسلعة التي تم التخلي عنها ونقص الأهمية النسبية للسلعة التي زاد استهلاكها (تبعاً لقانون تناقص المنفعة الحدية).</a:t>
            </a:r>
          </a:p>
          <a:p>
            <a:pPr marL="0" indent="0" algn="r" rtl="1">
              <a:buNone/>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30</a:t>
            </a:fld>
            <a:endParaRPr lang="en-GB"/>
          </a:p>
        </p:txBody>
      </p:sp>
      <p:graphicFrame>
        <p:nvGraphicFramePr>
          <p:cNvPr id="6" name="Chart 5"/>
          <p:cNvGraphicFramePr/>
          <p:nvPr>
            <p:extLst>
              <p:ext uri="{D42A27DB-BD31-4B8C-83A1-F6EECF244321}">
                <p14:modId xmlns:p14="http://schemas.microsoft.com/office/powerpoint/2010/main" xmlns="" val="771893576"/>
              </p:ext>
            </p:extLst>
          </p:nvPr>
        </p:nvGraphicFramePr>
        <p:xfrm>
          <a:off x="1979712" y="3645024"/>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372200" y="4829090"/>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cxnSp>
        <p:nvCxnSpPr>
          <p:cNvPr id="9" name="Straight Connector 8"/>
          <p:cNvCxnSpPr/>
          <p:nvPr/>
        </p:nvCxnSpPr>
        <p:spPr>
          <a:xfrm>
            <a:off x="3275856" y="4005064"/>
            <a:ext cx="0" cy="18002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95936" y="4495111"/>
            <a:ext cx="0" cy="131015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60032" y="4829090"/>
            <a:ext cx="0" cy="9761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2120" y="5029145"/>
            <a:ext cx="0" cy="7441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44208" y="5121188"/>
            <a:ext cx="0" cy="6361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915816" y="5029145"/>
            <a:ext cx="3528392" cy="5603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843808" y="4957138"/>
            <a:ext cx="2808312" cy="560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71800" y="4813122"/>
            <a:ext cx="2088232" cy="2801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71800" y="4481102"/>
            <a:ext cx="1224136"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843808" y="4005064"/>
            <a:ext cx="432048"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83868" y="5150187"/>
            <a:ext cx="612068" cy="369332"/>
          </a:xfrm>
          <a:prstGeom prst="rect">
            <a:avLst/>
          </a:prstGeom>
          <a:noFill/>
        </p:spPr>
        <p:txBody>
          <a:bodyPr wrap="square" rtlCol="0">
            <a:spAutoFit/>
          </a:bodyPr>
          <a:lstStyle/>
          <a:p>
            <a:r>
              <a:rPr lang="en-GB" dirty="0" smtClean="0"/>
              <a:t>ΔX</a:t>
            </a:r>
            <a:endParaRPr lang="en-GB" dirty="0"/>
          </a:p>
        </p:txBody>
      </p:sp>
      <p:sp>
        <p:nvSpPr>
          <p:cNvPr id="31" name="TextBox 30"/>
          <p:cNvSpPr txBox="1"/>
          <p:nvPr/>
        </p:nvSpPr>
        <p:spPr>
          <a:xfrm>
            <a:off x="4175956" y="5157192"/>
            <a:ext cx="612068" cy="369332"/>
          </a:xfrm>
          <a:prstGeom prst="rect">
            <a:avLst/>
          </a:prstGeom>
          <a:noFill/>
        </p:spPr>
        <p:txBody>
          <a:bodyPr wrap="square" rtlCol="0">
            <a:spAutoFit/>
          </a:bodyPr>
          <a:lstStyle/>
          <a:p>
            <a:r>
              <a:rPr lang="en-GB" dirty="0" smtClean="0"/>
              <a:t>ΔX</a:t>
            </a:r>
            <a:endParaRPr lang="en-GB" dirty="0"/>
          </a:p>
        </p:txBody>
      </p:sp>
      <p:sp>
        <p:nvSpPr>
          <p:cNvPr id="32" name="TextBox 31"/>
          <p:cNvSpPr txBox="1"/>
          <p:nvPr/>
        </p:nvSpPr>
        <p:spPr>
          <a:xfrm>
            <a:off x="5040052" y="5157192"/>
            <a:ext cx="612068" cy="369332"/>
          </a:xfrm>
          <a:prstGeom prst="rect">
            <a:avLst/>
          </a:prstGeom>
          <a:noFill/>
        </p:spPr>
        <p:txBody>
          <a:bodyPr wrap="square" rtlCol="0">
            <a:spAutoFit/>
          </a:bodyPr>
          <a:lstStyle/>
          <a:p>
            <a:r>
              <a:rPr lang="en-GB" dirty="0" smtClean="0"/>
              <a:t>ΔX</a:t>
            </a:r>
            <a:endParaRPr lang="en-GB" dirty="0"/>
          </a:p>
        </p:txBody>
      </p:sp>
      <p:sp>
        <p:nvSpPr>
          <p:cNvPr id="33" name="TextBox 32"/>
          <p:cNvSpPr txBox="1"/>
          <p:nvPr/>
        </p:nvSpPr>
        <p:spPr>
          <a:xfrm>
            <a:off x="5796136" y="5157192"/>
            <a:ext cx="612068" cy="369332"/>
          </a:xfrm>
          <a:prstGeom prst="rect">
            <a:avLst/>
          </a:prstGeom>
          <a:noFill/>
        </p:spPr>
        <p:txBody>
          <a:bodyPr wrap="square" rtlCol="0">
            <a:spAutoFit/>
          </a:bodyPr>
          <a:lstStyle/>
          <a:p>
            <a:r>
              <a:rPr lang="en-GB" dirty="0" smtClean="0"/>
              <a:t>ΔX</a:t>
            </a:r>
            <a:endParaRPr lang="en-GB" dirty="0"/>
          </a:p>
        </p:txBody>
      </p:sp>
      <p:sp>
        <p:nvSpPr>
          <p:cNvPr id="34" name="TextBox 33"/>
          <p:cNvSpPr txBox="1"/>
          <p:nvPr/>
        </p:nvSpPr>
        <p:spPr>
          <a:xfrm>
            <a:off x="2771800" y="4077072"/>
            <a:ext cx="612068" cy="369332"/>
          </a:xfrm>
          <a:prstGeom prst="rect">
            <a:avLst/>
          </a:prstGeom>
          <a:noFill/>
        </p:spPr>
        <p:txBody>
          <a:bodyPr wrap="square" rtlCol="0">
            <a:spAutoFit/>
          </a:bodyPr>
          <a:lstStyle/>
          <a:p>
            <a:r>
              <a:rPr lang="en-GB" dirty="0" smtClean="0"/>
              <a:t>ΔY1</a:t>
            </a:r>
            <a:endParaRPr lang="en-GB" dirty="0"/>
          </a:p>
        </p:txBody>
      </p:sp>
      <p:sp>
        <p:nvSpPr>
          <p:cNvPr id="35" name="TextBox 34"/>
          <p:cNvSpPr txBox="1"/>
          <p:nvPr/>
        </p:nvSpPr>
        <p:spPr>
          <a:xfrm>
            <a:off x="3311860" y="4499828"/>
            <a:ext cx="612068" cy="369332"/>
          </a:xfrm>
          <a:prstGeom prst="rect">
            <a:avLst/>
          </a:prstGeom>
          <a:noFill/>
        </p:spPr>
        <p:txBody>
          <a:bodyPr wrap="square" rtlCol="0">
            <a:spAutoFit/>
          </a:bodyPr>
          <a:lstStyle/>
          <a:p>
            <a:r>
              <a:rPr lang="en-GB" dirty="0" smtClean="0"/>
              <a:t>ΔY2</a:t>
            </a:r>
            <a:endParaRPr lang="en-GB" dirty="0"/>
          </a:p>
        </p:txBody>
      </p:sp>
      <p:sp>
        <p:nvSpPr>
          <p:cNvPr id="36" name="TextBox 35"/>
          <p:cNvSpPr txBox="1"/>
          <p:nvPr/>
        </p:nvSpPr>
        <p:spPr>
          <a:xfrm>
            <a:off x="4247964" y="4797152"/>
            <a:ext cx="612068" cy="369332"/>
          </a:xfrm>
          <a:prstGeom prst="rect">
            <a:avLst/>
          </a:prstGeom>
          <a:noFill/>
        </p:spPr>
        <p:txBody>
          <a:bodyPr wrap="square" rtlCol="0">
            <a:spAutoFit/>
          </a:bodyPr>
          <a:lstStyle/>
          <a:p>
            <a:r>
              <a:rPr lang="en-GB" dirty="0" smtClean="0"/>
              <a:t>ΔY3</a:t>
            </a:r>
            <a:endParaRPr lang="en-GB" dirty="0"/>
          </a:p>
        </p:txBody>
      </p:sp>
      <p:cxnSp>
        <p:nvCxnSpPr>
          <p:cNvPr id="38" name="Straight Connector 37"/>
          <p:cNvCxnSpPr/>
          <p:nvPr/>
        </p:nvCxnSpPr>
        <p:spPr>
          <a:xfrm>
            <a:off x="3275856" y="4033082"/>
            <a:ext cx="0" cy="462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5936" y="4509120"/>
            <a:ext cx="0" cy="332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60032" y="4841141"/>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6128196"/>
      </p:ext>
    </p:extLst>
  </p:cSld>
  <p:clrMapOvr>
    <a:masterClrMapping/>
  </p:clrMapOvr>
  <mc:AlternateContent xmlns:mc="http://schemas.openxmlformats.org/markup-compatibility/2006">
    <mc:Choice xmlns:p14="http://schemas.microsoft.com/office/powerpoint/2010/main" xmlns="" Requires="p14">
      <p:transition spd="slow" p14:dur="2000" advTm="1723"/>
    </mc:Choice>
    <mc:Fallback>
      <p:transition spd="slow" advTm="172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2361"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31</a:t>
            </a:fld>
            <a:endParaRPr lang="en-GB"/>
          </a:p>
        </p:txBody>
      </p:sp>
    </p:spTree>
    <p:extLst>
      <p:ext uri="{BB962C8B-B14F-4D97-AF65-F5344CB8AC3E}">
        <p14:creationId xmlns:p14="http://schemas.microsoft.com/office/powerpoint/2010/main" xmlns="" val="3493493922"/>
      </p:ext>
    </p:extLst>
  </p:cSld>
  <p:clrMapOvr>
    <a:masterClrMapping/>
  </p:clrMapOvr>
  <mc:AlternateContent xmlns:mc="http://schemas.openxmlformats.org/markup-compatibility/2006">
    <mc:Choice xmlns:p14="http://schemas.microsoft.com/office/powerpoint/2010/main" xmlns="" Requires="p14">
      <p:transition spd="slow" p14:dur="2000" advTm="55272"/>
    </mc:Choice>
    <mc:Fallback>
      <p:transition spd="slow" advTm="5527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حساب معدل الإحلال الحدي:</a:t>
            </a:r>
          </a:p>
          <a:p>
            <a:pPr marL="0" indent="0" algn="r" rtl="1">
              <a:buNone/>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2485171176"/>
              </p:ext>
            </p:extLst>
          </p:nvPr>
        </p:nvGraphicFramePr>
        <p:xfrm>
          <a:off x="395536" y="2552288"/>
          <a:ext cx="7992888" cy="2743200"/>
        </p:xfrm>
        <a:graphic>
          <a:graphicData uri="http://schemas.openxmlformats.org/drawingml/2006/table">
            <a:tbl>
              <a:tblPr firstRow="1" bandRow="1">
                <a:tableStyleId>{5C22544A-7EE6-4342-B048-85BDC9FD1C3A}</a:tableStyleId>
              </a:tblPr>
              <a:tblGrid>
                <a:gridCol w="2376264"/>
                <a:gridCol w="2232248"/>
                <a:gridCol w="2304256"/>
                <a:gridCol w="1080120"/>
              </a:tblGrid>
              <a:tr h="370840">
                <a:tc>
                  <a:txBody>
                    <a:bodyPr/>
                    <a:lstStyle/>
                    <a:p>
                      <a:pPr algn="ctr" rtl="1"/>
                      <a:r>
                        <a:rPr lang="ar-SA" sz="2400" dirty="0" smtClean="0"/>
                        <a:t>معدل الإحلال الحدي</a:t>
                      </a:r>
                      <a:endParaRPr lang="en-GB" sz="2400" dirty="0"/>
                    </a:p>
                  </a:txBody>
                  <a:tcPr/>
                </a:tc>
                <a:tc>
                  <a:txBody>
                    <a:bodyPr/>
                    <a:lstStyle/>
                    <a:p>
                      <a:pPr algn="ctr" rtl="1"/>
                      <a:r>
                        <a:rPr lang="ar-SA" sz="2400" dirty="0" smtClean="0"/>
                        <a:t>عدد وحدات الطعام</a:t>
                      </a:r>
                      <a:endParaRPr lang="en-GB" sz="2400" dirty="0"/>
                    </a:p>
                  </a:txBody>
                  <a:tcPr/>
                </a:tc>
                <a:tc>
                  <a:txBody>
                    <a:bodyPr/>
                    <a:lstStyle/>
                    <a:p>
                      <a:pPr algn="ctr" rtl="1"/>
                      <a:r>
                        <a:rPr lang="ar-SA" sz="2400" dirty="0" smtClean="0"/>
                        <a:t>عدد وحدات الملابس</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a:t>
                      </a:r>
                      <a:endParaRPr lang="en-GB" sz="2400" dirty="0"/>
                    </a:p>
                  </a:txBody>
                  <a:tcPr/>
                </a:tc>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3</a:t>
                      </a:r>
                      <a:endParaRPr lang="en-GB" sz="2400" dirty="0"/>
                    </a:p>
                  </a:txBody>
                  <a:tcPr/>
                </a:tc>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2</a:t>
                      </a:r>
                      <a:endParaRPr lang="en-GB" sz="2400" dirty="0"/>
                    </a:p>
                  </a:txBody>
                  <a:tcPr/>
                </a:tc>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1</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0.5</a:t>
                      </a:r>
                      <a:endParaRPr lang="en-GB" sz="2400" dirty="0"/>
                    </a:p>
                  </a:txBody>
                  <a:tcPr/>
                </a:tc>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xmlns="" val="4043504322"/>
      </p:ext>
    </p:extLst>
  </p:cSld>
  <p:clrMapOvr>
    <a:masterClrMapping/>
  </p:clrMapOvr>
  <mc:AlternateContent xmlns:mc="http://schemas.openxmlformats.org/markup-compatibility/2006">
    <mc:Choice xmlns:p14="http://schemas.microsoft.com/office/powerpoint/2010/main" xmlns="" Requires="p14">
      <p:transition spd="slow" p14:dur="2000" advTm="40966"/>
    </mc:Choice>
    <mc:Fallback>
      <p:transition spd="slow" advTm="4096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a:stretch>
              <a:fillRect t="-1197"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33</a:t>
            </a:fld>
            <a:endParaRPr lang="en-GB"/>
          </a:p>
        </p:txBody>
      </p:sp>
      <p:sp>
        <p:nvSpPr>
          <p:cNvPr id="6" name="Rectangle 5"/>
          <p:cNvSpPr/>
          <p:nvPr/>
        </p:nvSpPr>
        <p:spPr>
          <a:xfrm>
            <a:off x="2195736" y="4509120"/>
            <a:ext cx="5040560" cy="936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15691033"/>
      </p:ext>
    </p:extLst>
  </p:cSld>
  <p:clrMapOvr>
    <a:masterClrMapping/>
  </p:clrMapOvr>
  <mc:AlternateContent xmlns:mc="http://schemas.openxmlformats.org/markup-compatibility/2006">
    <mc:Choice xmlns:p14="http://schemas.microsoft.com/office/powerpoint/2010/main" xmlns="" Requires="p14">
      <p:transition spd="slow" p14:dur="2000" advTm="117506"/>
    </mc:Choice>
    <mc:Fallback>
      <p:transition spd="slow" advTm="11750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عدد غير محدود من منحنيات السواء على خريطة السواء:</a:t>
            </a:r>
          </a:p>
          <a:p>
            <a:pPr marL="0" indent="0" algn="r" rtl="1">
              <a:buNone/>
            </a:pPr>
            <a:r>
              <a:rPr lang="ar-SA" dirty="0"/>
              <a:t> </a:t>
            </a:r>
            <a:r>
              <a:rPr lang="ar-SA" dirty="0" smtClean="0"/>
              <a:t>         هذه الخاصية تعبر عن فكرة التفضيل والمقارنة التي نفترضها في سلوك المستهلك. منحنى السواء الأعلى يعني تفضيل أكبر.</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34</a:t>
            </a:fld>
            <a:endParaRPr lang="en-GB"/>
          </a:p>
        </p:txBody>
      </p:sp>
      <p:cxnSp>
        <p:nvCxnSpPr>
          <p:cNvPr id="6" name="Straight Arrow Connector 5"/>
          <p:cNvCxnSpPr/>
          <p:nvPr/>
        </p:nvCxnSpPr>
        <p:spPr>
          <a:xfrm flipV="1">
            <a:off x="1619672" y="3017948"/>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19672" y="6237312"/>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6" y="2844315"/>
            <a:ext cx="576064" cy="461665"/>
          </a:xfrm>
          <a:prstGeom prst="rect">
            <a:avLst/>
          </a:prstGeom>
          <a:noFill/>
        </p:spPr>
        <p:txBody>
          <a:bodyPr wrap="square" rtlCol="0">
            <a:spAutoFit/>
          </a:bodyPr>
          <a:lstStyle/>
          <a:p>
            <a:r>
              <a:rPr lang="en-GB" sz="2400" dirty="0" smtClean="0"/>
              <a:t>Y</a:t>
            </a:r>
            <a:endParaRPr lang="en-GB" sz="2400" dirty="0"/>
          </a:p>
        </p:txBody>
      </p:sp>
      <p:sp>
        <p:nvSpPr>
          <p:cNvPr id="9" name="TextBox 8"/>
          <p:cNvSpPr txBox="1"/>
          <p:nvPr/>
        </p:nvSpPr>
        <p:spPr>
          <a:xfrm>
            <a:off x="7236296" y="6021288"/>
            <a:ext cx="576064" cy="461665"/>
          </a:xfrm>
          <a:prstGeom prst="rect">
            <a:avLst/>
          </a:prstGeom>
          <a:noFill/>
        </p:spPr>
        <p:txBody>
          <a:bodyPr wrap="square" rtlCol="0">
            <a:spAutoFit/>
          </a:bodyPr>
          <a:lstStyle/>
          <a:p>
            <a:r>
              <a:rPr lang="en-GB" sz="2400" dirty="0"/>
              <a:t>X</a:t>
            </a:r>
          </a:p>
        </p:txBody>
      </p:sp>
      <p:sp>
        <p:nvSpPr>
          <p:cNvPr id="10" name="Arc 9"/>
          <p:cNvSpPr/>
          <p:nvPr/>
        </p:nvSpPr>
        <p:spPr>
          <a:xfrm rot="11941901">
            <a:off x="2018531" y="1783314"/>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rot="11941901">
            <a:off x="2306563" y="1351266"/>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5364088" y="582626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3" name="TextBox 12"/>
          <p:cNvSpPr txBox="1"/>
          <p:nvPr/>
        </p:nvSpPr>
        <p:spPr>
          <a:xfrm>
            <a:off x="5580112" y="535414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5" name="TextBox 14"/>
          <p:cNvSpPr txBox="1"/>
          <p:nvPr/>
        </p:nvSpPr>
        <p:spPr>
          <a:xfrm>
            <a:off x="3059832" y="3377988"/>
            <a:ext cx="576064" cy="461665"/>
          </a:xfrm>
          <a:prstGeom prst="rect">
            <a:avLst/>
          </a:prstGeom>
          <a:noFill/>
        </p:spPr>
        <p:txBody>
          <a:bodyPr wrap="square" rtlCol="0">
            <a:spAutoFit/>
          </a:bodyPr>
          <a:lstStyle/>
          <a:p>
            <a:r>
              <a:rPr lang="en-GB" sz="2400" dirty="0" smtClean="0"/>
              <a:t>g</a:t>
            </a:r>
            <a:endParaRPr lang="en-GB" sz="2400" dirty="0"/>
          </a:p>
        </p:txBody>
      </p:sp>
      <p:sp>
        <p:nvSpPr>
          <p:cNvPr id="17" name="Oval 16"/>
          <p:cNvSpPr/>
          <p:nvPr/>
        </p:nvSpPr>
        <p:spPr>
          <a:xfrm>
            <a:off x="2987824" y="465932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051720" y="408325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131840" y="4428491"/>
            <a:ext cx="576064" cy="461665"/>
          </a:xfrm>
          <a:prstGeom prst="rect">
            <a:avLst/>
          </a:prstGeom>
          <a:noFill/>
        </p:spPr>
        <p:txBody>
          <a:bodyPr wrap="square" rtlCol="0">
            <a:spAutoFit/>
          </a:bodyPr>
          <a:lstStyle/>
          <a:p>
            <a:r>
              <a:rPr lang="en-GB" sz="2400" dirty="0"/>
              <a:t>c</a:t>
            </a:r>
          </a:p>
        </p:txBody>
      </p:sp>
      <p:sp>
        <p:nvSpPr>
          <p:cNvPr id="21" name="TextBox 20"/>
          <p:cNvSpPr txBox="1"/>
          <p:nvPr/>
        </p:nvSpPr>
        <p:spPr>
          <a:xfrm>
            <a:off x="2195736" y="3882044"/>
            <a:ext cx="576064" cy="461665"/>
          </a:xfrm>
          <a:prstGeom prst="rect">
            <a:avLst/>
          </a:prstGeom>
          <a:noFill/>
        </p:spPr>
        <p:txBody>
          <a:bodyPr wrap="square" rtlCol="0">
            <a:spAutoFit/>
          </a:bodyPr>
          <a:lstStyle/>
          <a:p>
            <a:r>
              <a:rPr lang="en-GB" sz="2400" dirty="0" smtClean="0"/>
              <a:t>m</a:t>
            </a:r>
            <a:endParaRPr lang="en-GB" sz="2400" dirty="0"/>
          </a:p>
        </p:txBody>
      </p:sp>
      <p:sp>
        <p:nvSpPr>
          <p:cNvPr id="23" name="Arc 22"/>
          <p:cNvSpPr/>
          <p:nvPr/>
        </p:nvSpPr>
        <p:spPr>
          <a:xfrm rot="11941901">
            <a:off x="2638263" y="1623051"/>
            <a:ext cx="4971044" cy="3518891"/>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885348" y="4920172"/>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5" name="Oval 24"/>
          <p:cNvSpPr/>
          <p:nvPr/>
        </p:nvSpPr>
        <p:spPr>
          <a:xfrm>
            <a:off x="2843808" y="371703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68084971"/>
      </p:ext>
    </p:extLst>
  </p:cSld>
  <p:clrMapOvr>
    <a:masterClrMapping/>
  </p:clrMapOvr>
  <mc:AlternateContent xmlns:mc="http://schemas.openxmlformats.org/markup-compatibility/2006">
    <mc:Choice xmlns:p14="http://schemas.microsoft.com/office/powerpoint/2010/main" xmlns="" Requires="p14">
      <p:transition spd="slow" p14:dur="2000" advTm="18262"/>
    </mc:Choice>
    <mc:Fallback>
      <p:transition spd="slow" advTm="1826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4"/>
            </a:pPr>
            <a:r>
              <a:rPr lang="ar-SA" b="1" dirty="0" smtClean="0">
                <a:solidFill>
                  <a:schemeClr val="tx2"/>
                </a:solidFill>
              </a:rPr>
              <a:t>عدم تقاطع منحنيات السواء:</a:t>
            </a:r>
          </a:p>
          <a:p>
            <a:pPr marL="0" indent="0" algn="r" rtl="1">
              <a:buNone/>
            </a:pPr>
            <a:r>
              <a:rPr lang="ar-SA" dirty="0">
                <a:solidFill>
                  <a:schemeClr val="tx2"/>
                </a:solidFill>
              </a:rPr>
              <a:t> </a:t>
            </a:r>
            <a:r>
              <a:rPr lang="ar-SA" dirty="0" smtClean="0">
                <a:solidFill>
                  <a:schemeClr val="tx2"/>
                </a:solidFill>
              </a:rPr>
              <a:t>         </a:t>
            </a:r>
            <a:r>
              <a:rPr lang="ar-SA" dirty="0" smtClean="0"/>
              <a:t>هذه الخاصية تعبير عن منطقية سلوك المستهلك. تقاطع منحنيات السواء يعني أنه يمكن لنقطتان أن تقعا على منحنيي سواء مختلفين وتكون منفعتهم متساوية للمستهلك وهذا يتناقض مع منطقية سلوك المستهلك.</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35</a:t>
            </a:fld>
            <a:endParaRPr lang="en-GB"/>
          </a:p>
        </p:txBody>
      </p:sp>
      <p:cxnSp>
        <p:nvCxnSpPr>
          <p:cNvPr id="7" name="Straight Arrow Connector 6"/>
          <p:cNvCxnSpPr/>
          <p:nvPr/>
        </p:nvCxnSpPr>
        <p:spPr>
          <a:xfrm flipV="1">
            <a:off x="1619672" y="3717032"/>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28056" y="6309320"/>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5616" y="3573016"/>
            <a:ext cx="576064" cy="461665"/>
          </a:xfrm>
          <a:prstGeom prst="rect">
            <a:avLst/>
          </a:prstGeom>
          <a:noFill/>
        </p:spPr>
        <p:txBody>
          <a:bodyPr wrap="square" rtlCol="0">
            <a:spAutoFit/>
          </a:bodyPr>
          <a:lstStyle/>
          <a:p>
            <a:r>
              <a:rPr lang="en-GB" sz="2400" dirty="0" smtClean="0"/>
              <a:t>Y</a:t>
            </a:r>
            <a:endParaRPr lang="en-GB" sz="2400" dirty="0"/>
          </a:p>
        </p:txBody>
      </p:sp>
      <p:sp>
        <p:nvSpPr>
          <p:cNvPr id="10" name="TextBox 9"/>
          <p:cNvSpPr txBox="1"/>
          <p:nvPr/>
        </p:nvSpPr>
        <p:spPr>
          <a:xfrm>
            <a:off x="5508104" y="6063679"/>
            <a:ext cx="576064" cy="461665"/>
          </a:xfrm>
          <a:prstGeom prst="rect">
            <a:avLst/>
          </a:prstGeom>
          <a:noFill/>
        </p:spPr>
        <p:txBody>
          <a:bodyPr wrap="square" rtlCol="0">
            <a:spAutoFit/>
          </a:bodyPr>
          <a:lstStyle/>
          <a:p>
            <a:r>
              <a:rPr lang="en-GB" sz="2400" dirty="0"/>
              <a:t>X</a:t>
            </a:r>
          </a:p>
        </p:txBody>
      </p:sp>
      <p:sp>
        <p:nvSpPr>
          <p:cNvPr id="11" name="Arc 10"/>
          <p:cNvSpPr/>
          <p:nvPr/>
        </p:nvSpPr>
        <p:spPr>
          <a:xfrm rot="11941901">
            <a:off x="1730499" y="1495282"/>
            <a:ext cx="5052134" cy="4176464"/>
          </a:xfrm>
          <a:prstGeom prst="arc">
            <a:avLst>
              <a:gd name="adj1" fmla="val 14261419"/>
              <a:gd name="adj2" fmla="val 197041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rot="13567867">
            <a:off x="2306563" y="1872742"/>
            <a:ext cx="5052134" cy="4176464"/>
          </a:xfrm>
          <a:prstGeom prst="arc">
            <a:avLst>
              <a:gd name="adj1" fmla="val 13960028"/>
              <a:gd name="adj2" fmla="val 1918577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499992" y="597027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4" name="TextBox 13"/>
          <p:cNvSpPr txBox="1"/>
          <p:nvPr/>
        </p:nvSpPr>
        <p:spPr>
          <a:xfrm>
            <a:off x="4788024" y="5498158"/>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7" name="Oval 16"/>
          <p:cNvSpPr/>
          <p:nvPr/>
        </p:nvSpPr>
        <p:spPr>
          <a:xfrm>
            <a:off x="3275856" y="537321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283968" y="564643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587727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211960" y="5157192"/>
            <a:ext cx="576064" cy="461665"/>
          </a:xfrm>
          <a:prstGeom prst="rect">
            <a:avLst/>
          </a:prstGeom>
          <a:noFill/>
        </p:spPr>
        <p:txBody>
          <a:bodyPr wrap="square" rtlCol="0">
            <a:spAutoFit/>
          </a:bodyPr>
          <a:lstStyle/>
          <a:p>
            <a:r>
              <a:rPr lang="en-GB" sz="2400" dirty="0" smtClean="0"/>
              <a:t>g</a:t>
            </a:r>
            <a:endParaRPr lang="en-GB" sz="2400" dirty="0"/>
          </a:p>
        </p:txBody>
      </p:sp>
      <p:sp>
        <p:nvSpPr>
          <p:cNvPr id="21" name="TextBox 20"/>
          <p:cNvSpPr txBox="1"/>
          <p:nvPr/>
        </p:nvSpPr>
        <p:spPr>
          <a:xfrm>
            <a:off x="3563888" y="5733256"/>
            <a:ext cx="576064" cy="461665"/>
          </a:xfrm>
          <a:prstGeom prst="rect">
            <a:avLst/>
          </a:prstGeom>
          <a:noFill/>
        </p:spPr>
        <p:txBody>
          <a:bodyPr wrap="square" rtlCol="0">
            <a:spAutoFit/>
          </a:bodyPr>
          <a:lstStyle/>
          <a:p>
            <a:r>
              <a:rPr lang="en-GB" sz="2400" dirty="0" smtClean="0"/>
              <a:t>h</a:t>
            </a:r>
            <a:endParaRPr lang="en-GB" sz="2400" dirty="0"/>
          </a:p>
        </p:txBody>
      </p:sp>
      <p:sp>
        <p:nvSpPr>
          <p:cNvPr id="22" name="TextBox 21"/>
          <p:cNvSpPr txBox="1"/>
          <p:nvPr/>
        </p:nvSpPr>
        <p:spPr>
          <a:xfrm>
            <a:off x="3275856" y="4941168"/>
            <a:ext cx="576064" cy="461665"/>
          </a:xfrm>
          <a:prstGeom prst="rect">
            <a:avLst/>
          </a:prstGeom>
          <a:noFill/>
        </p:spPr>
        <p:txBody>
          <a:bodyPr wrap="square" rtlCol="0">
            <a:spAutoFit/>
          </a:bodyPr>
          <a:lstStyle/>
          <a:p>
            <a:r>
              <a:rPr lang="en-GB" sz="2400" dirty="0"/>
              <a:t>f</a:t>
            </a:r>
          </a:p>
        </p:txBody>
      </p:sp>
    </p:spTree>
    <p:extLst>
      <p:ext uri="{BB962C8B-B14F-4D97-AF65-F5344CB8AC3E}">
        <p14:creationId xmlns:p14="http://schemas.microsoft.com/office/powerpoint/2010/main" xmlns="" val="3464646972"/>
      </p:ext>
    </p:extLst>
  </p:cSld>
  <p:clrMapOvr>
    <a:masterClrMapping/>
  </p:clrMapOvr>
  <mc:AlternateContent xmlns:mc="http://schemas.openxmlformats.org/markup-compatibility/2006">
    <mc:Choice xmlns:p14="http://schemas.microsoft.com/office/powerpoint/2010/main" xmlns="" Requires="p14">
      <p:transition spd="slow" p14:dur="2000" advTm="41876"/>
    </mc:Choice>
    <mc:Fallback>
      <p:transition spd="slow" advTm="41876"/>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36</a:t>
            </a:fld>
            <a:endParaRPr lang="en-GB"/>
          </a:p>
        </p:txBody>
      </p:sp>
      <p:cxnSp>
        <p:nvCxnSpPr>
          <p:cNvPr id="6" name="Straight Arrow Connector 5"/>
          <p:cNvCxnSpPr/>
          <p:nvPr/>
        </p:nvCxnSpPr>
        <p:spPr>
          <a:xfrm flipV="1">
            <a:off x="4860032"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68416" y="4811577"/>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39952" y="1676324"/>
            <a:ext cx="1008112" cy="830997"/>
          </a:xfrm>
          <a:prstGeom prst="rect">
            <a:avLst/>
          </a:prstGeom>
          <a:noFill/>
        </p:spPr>
        <p:txBody>
          <a:bodyPr wrap="square" rtlCol="0">
            <a:spAutoFit/>
          </a:bodyPr>
          <a:lstStyle/>
          <a:p>
            <a:pPr algn="ctr"/>
            <a:r>
              <a:rPr lang="ar-SA" sz="2400" dirty="0" smtClean="0"/>
              <a:t>معجون</a:t>
            </a:r>
            <a:r>
              <a:rPr lang="en-GB" sz="2400" dirty="0" smtClean="0"/>
              <a:t>Y</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معجون </a:t>
            </a:r>
            <a:r>
              <a:rPr lang="en-GB" sz="2400" dirty="0" smtClean="0"/>
              <a:t>X</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04" y="1772816"/>
            <a:ext cx="864096" cy="461665"/>
          </a:xfrm>
          <a:prstGeom prst="rect">
            <a:avLst/>
          </a:prstGeom>
          <a:noFill/>
        </p:spPr>
        <p:txBody>
          <a:bodyPr wrap="square" rtlCol="0">
            <a:spAutoFit/>
          </a:bodyPr>
          <a:lstStyle/>
          <a:p>
            <a:r>
              <a:rPr lang="ar-SA" sz="2400" dirty="0" smtClean="0"/>
              <a:t>سيارة</a:t>
            </a:r>
            <a:endParaRPr lang="en-GB" sz="2400" dirty="0"/>
          </a:p>
        </p:txBody>
      </p:sp>
      <p:sp>
        <p:nvSpPr>
          <p:cNvPr id="15" name="TextBox 14"/>
          <p:cNvSpPr txBox="1"/>
          <p:nvPr/>
        </p:nvSpPr>
        <p:spPr>
          <a:xfrm>
            <a:off x="3707904" y="4839543"/>
            <a:ext cx="1008112" cy="461665"/>
          </a:xfrm>
          <a:prstGeom prst="rect">
            <a:avLst/>
          </a:prstGeom>
          <a:noFill/>
        </p:spPr>
        <p:txBody>
          <a:bodyPr wrap="square" rtlCol="0">
            <a:spAutoFit/>
          </a:bodyPr>
          <a:lstStyle/>
          <a:p>
            <a:r>
              <a:rPr lang="ar-SA" sz="2400" dirty="0" smtClean="0"/>
              <a:t>إطارات</a:t>
            </a:r>
            <a:endParaRPr lang="en-GB" sz="2400" dirty="0"/>
          </a:p>
        </p:txBody>
      </p:sp>
      <p:cxnSp>
        <p:nvCxnSpPr>
          <p:cNvPr id="17" name="Straight Connector 16"/>
          <p:cNvCxnSpPr/>
          <p:nvPr/>
        </p:nvCxnSpPr>
        <p:spPr>
          <a:xfrm>
            <a:off x="4860032" y="2924944"/>
            <a:ext cx="2232248" cy="18866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خطي: </a:t>
            </a:r>
            <a:r>
              <a:rPr lang="ar-SA" sz="2600" dirty="0" smtClean="0"/>
              <a:t>عندما السلع </a:t>
            </a:r>
            <a:r>
              <a:rPr lang="ar-SA" sz="2600" dirty="0" smtClean="0">
                <a:solidFill>
                  <a:schemeClr val="tx2"/>
                </a:solidFill>
              </a:rPr>
              <a:t>بديلة تماماً </a:t>
            </a:r>
            <a:r>
              <a:rPr lang="ar-SA" sz="2600" dirty="0" smtClean="0"/>
              <a:t>فتفضيل السلعتين واحد و يكون معدل الإحلال الحدي ثابت</a:t>
            </a:r>
            <a:endParaRPr lang="en-GB" sz="2600" dirty="0"/>
          </a:p>
        </p:txBody>
      </p:sp>
      <p:cxnSp>
        <p:nvCxnSpPr>
          <p:cNvPr id="20" name="Straight Connector 19"/>
          <p:cNvCxnSpPr/>
          <p:nvPr/>
        </p:nvCxnSpPr>
        <p:spPr>
          <a:xfrm>
            <a:off x="1475656" y="2636912"/>
            <a:ext cx="0" cy="1224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75656" y="3861048"/>
            <a:ext cx="187220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7504" y="5157192"/>
            <a:ext cx="4396680" cy="1292662"/>
          </a:xfrm>
          <a:prstGeom prst="rect">
            <a:avLst/>
          </a:prstGeom>
          <a:noFill/>
        </p:spPr>
        <p:txBody>
          <a:bodyPr wrap="square" rtlCol="0">
            <a:spAutoFit/>
          </a:bodyPr>
          <a:lstStyle/>
          <a:p>
            <a:pPr algn="r" rtl="1"/>
            <a:r>
              <a:rPr lang="ar-SA" sz="2600" b="1" dirty="0" smtClean="0">
                <a:solidFill>
                  <a:schemeClr val="tx2"/>
                </a:solidFill>
              </a:rPr>
              <a:t>منحنى سواء على شكل زاوية: </a:t>
            </a:r>
            <a:r>
              <a:rPr lang="ar-SA" sz="2600" dirty="0" smtClean="0"/>
              <a:t>عندما السلع </a:t>
            </a:r>
            <a:r>
              <a:rPr lang="ar-SA" sz="2600" dirty="0" smtClean="0">
                <a:solidFill>
                  <a:schemeClr val="tx2"/>
                </a:solidFill>
              </a:rPr>
              <a:t>مكملة تكامل ثابت </a:t>
            </a:r>
            <a:r>
              <a:rPr lang="ar-SA" sz="2600" dirty="0" smtClean="0"/>
              <a:t>فلا يمكن استهلاك سلعة دون الأخرى.</a:t>
            </a:r>
            <a:endParaRPr lang="en-GB" sz="2600" dirty="0"/>
          </a:p>
        </p:txBody>
      </p:sp>
      <p:cxnSp>
        <p:nvCxnSpPr>
          <p:cNvPr id="19" name="Straight Connector 18"/>
          <p:cNvCxnSpPr/>
          <p:nvPr/>
        </p:nvCxnSpPr>
        <p:spPr>
          <a:xfrm>
            <a:off x="4932040" y="2492896"/>
            <a:ext cx="2736304"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0032" y="3429000"/>
            <a:ext cx="1584176" cy="13891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43608" y="2723345"/>
            <a:ext cx="0" cy="16417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3608" y="4365104"/>
            <a:ext cx="21602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7544" y="3861048"/>
            <a:ext cx="1008112" cy="7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67544" y="4365104"/>
            <a:ext cx="576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475656" y="3917460"/>
            <a:ext cx="0" cy="89411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43608" y="4364518"/>
            <a:ext cx="0" cy="4326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2080" y="403700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1" name="TextBox 50"/>
          <p:cNvSpPr txBox="1"/>
          <p:nvPr/>
        </p:nvSpPr>
        <p:spPr>
          <a:xfrm>
            <a:off x="5580112" y="371703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52" name="TextBox 51"/>
          <p:cNvSpPr txBox="1"/>
          <p:nvPr/>
        </p:nvSpPr>
        <p:spPr>
          <a:xfrm>
            <a:off x="5868144" y="342900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53" name="TextBox 52"/>
          <p:cNvSpPr txBox="1"/>
          <p:nvPr/>
        </p:nvSpPr>
        <p:spPr>
          <a:xfrm>
            <a:off x="3203848" y="410901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4" name="TextBox 53"/>
          <p:cNvSpPr txBox="1"/>
          <p:nvPr/>
        </p:nvSpPr>
        <p:spPr>
          <a:xfrm>
            <a:off x="3419872" y="363689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Tree>
    <p:extLst>
      <p:ext uri="{BB962C8B-B14F-4D97-AF65-F5344CB8AC3E}">
        <p14:creationId xmlns:p14="http://schemas.microsoft.com/office/powerpoint/2010/main" xmlns="" val="17157934"/>
      </p:ext>
    </p:extLst>
  </p:cSld>
  <p:clrMapOvr>
    <a:masterClrMapping/>
  </p:clrMapOvr>
  <mc:AlternateContent xmlns:mc="http://schemas.openxmlformats.org/markup-compatibility/2006">
    <mc:Choice xmlns:p14="http://schemas.microsoft.com/office/powerpoint/2010/main" xmlns="" Requires="p14">
      <p:transition spd="slow" p14:dur="2000" advTm="132633"/>
    </mc:Choice>
    <mc:Fallback>
      <p:transition spd="slow" advTm="13263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37</a:t>
            </a:fld>
            <a:endParaRPr lang="en-GB"/>
          </a:p>
        </p:txBody>
      </p:sp>
      <p:cxnSp>
        <p:nvCxnSpPr>
          <p:cNvPr id="6" name="Straight Arrow Connector 5"/>
          <p:cNvCxnSpPr/>
          <p:nvPr/>
        </p:nvCxnSpPr>
        <p:spPr>
          <a:xfrm flipV="1">
            <a:off x="6876256"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76256"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2092"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496" y="1772816"/>
            <a:ext cx="2016224" cy="461665"/>
          </a:xfrm>
          <a:prstGeom prst="rect">
            <a:avLst/>
          </a:prstGeom>
          <a:noFill/>
        </p:spPr>
        <p:txBody>
          <a:bodyPr wrap="square" rtlCol="0">
            <a:spAutoFit/>
          </a:bodyPr>
          <a:lstStyle/>
          <a:p>
            <a:r>
              <a:rPr lang="ar-SA" sz="2400" dirty="0" smtClean="0"/>
              <a:t>احتمال الخسارة%</a:t>
            </a:r>
            <a:endParaRPr lang="en-GB" sz="2400" dirty="0"/>
          </a:p>
        </p:txBody>
      </p:sp>
      <p:sp>
        <p:nvSpPr>
          <p:cNvPr id="15" name="TextBox 14"/>
          <p:cNvSpPr txBox="1"/>
          <p:nvPr/>
        </p:nvSpPr>
        <p:spPr>
          <a:xfrm>
            <a:off x="2051720" y="4839543"/>
            <a:ext cx="2952328" cy="461665"/>
          </a:xfrm>
          <a:prstGeom prst="rect">
            <a:avLst/>
          </a:prstGeom>
          <a:noFill/>
        </p:spPr>
        <p:txBody>
          <a:bodyPr wrap="square" rtlCol="0">
            <a:spAutoFit/>
          </a:bodyPr>
          <a:lstStyle/>
          <a:p>
            <a:r>
              <a:rPr lang="ar-SA" sz="2400" dirty="0" smtClean="0"/>
              <a:t>نسبة العائد المتوقع%</a:t>
            </a:r>
            <a:endParaRPr lang="en-GB" sz="2400" dirty="0"/>
          </a:p>
        </p:txBody>
      </p:sp>
      <p:cxnSp>
        <p:nvCxnSpPr>
          <p:cNvPr id="17" name="Straight Connector 16"/>
          <p:cNvCxnSpPr/>
          <p:nvPr/>
        </p:nvCxnSpPr>
        <p:spPr>
          <a:xfrm>
            <a:off x="7596336" y="2507321"/>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عمودي/أفقي: </a:t>
            </a:r>
            <a:r>
              <a:rPr lang="ar-SA" sz="2600" dirty="0" smtClean="0"/>
              <a:t>عندما يواجه المستهلك خيار بين </a:t>
            </a:r>
            <a:r>
              <a:rPr lang="ar-SA" sz="2600" dirty="0" smtClean="0">
                <a:solidFill>
                  <a:schemeClr val="tx2"/>
                </a:solidFill>
              </a:rPr>
              <a:t>سلعة يرغبها و سلعة لا يهمه أمرها</a:t>
            </a:r>
            <a:r>
              <a:rPr lang="ar-SA" sz="2600" dirty="0">
                <a:solidFill>
                  <a:schemeClr val="tx2"/>
                </a:solidFill>
              </a:rPr>
              <a:t>.</a:t>
            </a:r>
            <a:endParaRPr lang="en-GB" sz="2600" dirty="0">
              <a:solidFill>
                <a:schemeClr val="tx2"/>
              </a:solidFill>
            </a:endParaRPr>
          </a:p>
        </p:txBody>
      </p:sp>
      <p:sp>
        <p:nvSpPr>
          <p:cNvPr id="23" name="TextBox 22"/>
          <p:cNvSpPr txBox="1"/>
          <p:nvPr/>
        </p:nvSpPr>
        <p:spPr>
          <a:xfrm>
            <a:off x="107504" y="5157192"/>
            <a:ext cx="4396680" cy="892552"/>
          </a:xfrm>
          <a:prstGeom prst="rect">
            <a:avLst/>
          </a:prstGeom>
          <a:noFill/>
        </p:spPr>
        <p:txBody>
          <a:bodyPr wrap="square" rtlCol="0">
            <a:spAutoFit/>
          </a:bodyPr>
          <a:lstStyle/>
          <a:p>
            <a:pPr algn="r" rtl="1"/>
            <a:r>
              <a:rPr lang="ar-SA" sz="2600" b="1" dirty="0" smtClean="0">
                <a:solidFill>
                  <a:schemeClr val="tx2"/>
                </a:solidFill>
              </a:rPr>
              <a:t>منحنى سواء موجب الميل: </a:t>
            </a:r>
            <a:r>
              <a:rPr lang="ar-SA" sz="2600" dirty="0" smtClean="0"/>
              <a:t>عندما يكون هناك </a:t>
            </a:r>
            <a:r>
              <a:rPr lang="ar-SA" sz="2600" dirty="0" smtClean="0">
                <a:solidFill>
                  <a:schemeClr val="tx2"/>
                </a:solidFill>
              </a:rPr>
              <a:t>عناصر مخاطرة </a:t>
            </a:r>
            <a:r>
              <a:rPr lang="ar-SA" sz="2600" dirty="0" smtClean="0"/>
              <a:t>للمستثمر.</a:t>
            </a:r>
            <a:endParaRPr lang="en-GB" sz="2600" dirty="0"/>
          </a:p>
        </p:txBody>
      </p:sp>
      <p:cxnSp>
        <p:nvCxnSpPr>
          <p:cNvPr id="24" name="Straight Arrow Connector 23"/>
          <p:cNvCxnSpPr/>
          <p:nvPr/>
        </p:nvCxnSpPr>
        <p:spPr>
          <a:xfrm flipV="1">
            <a:off x="4970140"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70140"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55976"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27" name="TextBox 26"/>
          <p:cNvSpPr txBox="1"/>
          <p:nvPr/>
        </p:nvSpPr>
        <p:spPr>
          <a:xfrm>
            <a:off x="5186164"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28" name="Straight Connector 27"/>
          <p:cNvCxnSpPr/>
          <p:nvPr/>
        </p:nvCxnSpPr>
        <p:spPr>
          <a:xfrm flipH="1">
            <a:off x="5004048" y="3645024"/>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5637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629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04048" y="4077072"/>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04048" y="3212976"/>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7476001">
            <a:off x="505403" y="1271833"/>
            <a:ext cx="3559764" cy="3100384"/>
          </a:xfrm>
          <a:prstGeom prst="arc">
            <a:avLst>
              <a:gd name="adj1" fmla="val 12972141"/>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7476001">
            <a:off x="1347" y="911793"/>
            <a:ext cx="3559764" cy="3100384"/>
          </a:xfrm>
          <a:prstGeom prst="arc">
            <a:avLst>
              <a:gd name="adj1" fmla="val 13245322"/>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7476001">
            <a:off x="-502709" y="479745"/>
            <a:ext cx="3559764" cy="3100384"/>
          </a:xfrm>
          <a:prstGeom prst="arc">
            <a:avLst>
              <a:gd name="adj1" fmla="val 14033670"/>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2555776" y="2924944"/>
            <a:ext cx="0" cy="18823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7544" y="2924944"/>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67544" y="4437112"/>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36096" y="407707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38" name="TextBox 37"/>
          <p:cNvSpPr txBox="1"/>
          <p:nvPr/>
        </p:nvSpPr>
        <p:spPr>
          <a:xfrm>
            <a:off x="5652120" y="360495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39" name="TextBox 38"/>
          <p:cNvSpPr txBox="1"/>
          <p:nvPr/>
        </p:nvSpPr>
        <p:spPr>
          <a:xfrm>
            <a:off x="6012160" y="3140968"/>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0" name="TextBox 39"/>
          <p:cNvSpPr txBox="1"/>
          <p:nvPr/>
        </p:nvSpPr>
        <p:spPr>
          <a:xfrm>
            <a:off x="7020272" y="213285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1" name="TextBox 40"/>
          <p:cNvSpPr txBox="1"/>
          <p:nvPr/>
        </p:nvSpPr>
        <p:spPr>
          <a:xfrm>
            <a:off x="7356648" y="216479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2" name="TextBox 41"/>
          <p:cNvSpPr txBox="1"/>
          <p:nvPr/>
        </p:nvSpPr>
        <p:spPr>
          <a:xfrm>
            <a:off x="7740352" y="2132856"/>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3" name="TextBox 42"/>
          <p:cNvSpPr txBox="1"/>
          <p:nvPr/>
        </p:nvSpPr>
        <p:spPr>
          <a:xfrm>
            <a:off x="2411760" y="2002013"/>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4" name="TextBox 43"/>
          <p:cNvSpPr txBox="1"/>
          <p:nvPr/>
        </p:nvSpPr>
        <p:spPr>
          <a:xfrm>
            <a:off x="2843808" y="257915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5" name="TextBox 44"/>
          <p:cNvSpPr txBox="1"/>
          <p:nvPr/>
        </p:nvSpPr>
        <p:spPr>
          <a:xfrm>
            <a:off x="3491880" y="23488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Tree>
    <p:extLst>
      <p:ext uri="{BB962C8B-B14F-4D97-AF65-F5344CB8AC3E}">
        <p14:creationId xmlns:p14="http://schemas.microsoft.com/office/powerpoint/2010/main" xmlns="" val="1323656665"/>
      </p:ext>
    </p:extLst>
  </p:cSld>
  <p:clrMapOvr>
    <a:masterClrMapping/>
  </p:clrMapOvr>
  <mc:AlternateContent xmlns:mc="http://schemas.openxmlformats.org/markup-compatibility/2006">
    <mc:Choice xmlns:p14="http://schemas.microsoft.com/office/powerpoint/2010/main" xmlns="" Requires="p14">
      <p:transition spd="slow" p14:dur="2000" advTm="118884"/>
    </mc:Choice>
    <mc:Fallback>
      <p:transition spd="slow" advTm="11888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38</a:t>
            </a:fld>
            <a:endParaRPr lang="en-GB"/>
          </a:p>
        </p:txBody>
      </p:sp>
    </p:spTree>
    <p:extLst>
      <p:ext uri="{BB962C8B-B14F-4D97-AF65-F5344CB8AC3E}">
        <p14:creationId xmlns:p14="http://schemas.microsoft.com/office/powerpoint/2010/main" xmlns="" val="1671184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39</a:t>
            </a:fld>
            <a:endParaRPr lang="en-GB"/>
          </a:p>
        </p:txBody>
      </p:sp>
    </p:spTree>
    <p:extLst>
      <p:ext uri="{BB962C8B-B14F-4D97-AF65-F5344CB8AC3E}">
        <p14:creationId xmlns:p14="http://schemas.microsoft.com/office/powerpoint/2010/main" xmlns="" val="62739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المنفعة الكلية (</a:t>
            </a:r>
            <a:r>
              <a:rPr lang="en-US" b="1" dirty="0" smtClean="0"/>
              <a:t>TU</a:t>
            </a:r>
            <a:r>
              <a:rPr lang="ar-SA" b="1" dirty="0" smtClean="0"/>
              <a:t>) والمنفعة الحدية (</a:t>
            </a:r>
            <a:r>
              <a:rPr lang="en-US" b="1" dirty="0" smtClean="0"/>
              <a:t>MU</a:t>
            </a:r>
            <a:r>
              <a:rPr lang="ar-SA" b="1" dirty="0" smtClean="0"/>
              <a:t>):</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a:pPr>
            <a:r>
              <a:rPr lang="ar-SA" b="1" dirty="0" smtClean="0">
                <a:solidFill>
                  <a:schemeClr val="tx2"/>
                </a:solidFill>
              </a:rPr>
              <a:t>المدخل التقليدي: </a:t>
            </a:r>
            <a:r>
              <a:rPr lang="ar-SA" dirty="0" smtClean="0"/>
              <a:t>يُسمى (تحليل المنفعة</a:t>
            </a:r>
            <a:r>
              <a:rPr lang="ar-SA" dirty="0" smtClean="0">
                <a:solidFill>
                  <a:schemeClr val="tx2"/>
                </a:solidFill>
              </a:rPr>
              <a:t> الرقمي</a:t>
            </a:r>
            <a:r>
              <a:rPr lang="ar-SA" dirty="0" smtClean="0"/>
              <a:t>).</a:t>
            </a:r>
          </a:p>
          <a:p>
            <a:pPr algn="r" rtl="1"/>
            <a:r>
              <a:rPr lang="ar-SA" b="1" dirty="0" smtClean="0">
                <a:solidFill>
                  <a:schemeClr val="tx2"/>
                </a:solidFill>
              </a:rPr>
              <a:t>أداته التحليلية: </a:t>
            </a:r>
            <a:r>
              <a:rPr lang="ar-SA" dirty="0"/>
              <a:t>قانون تناقص المنفعة الحدية.</a:t>
            </a:r>
            <a:endParaRPr lang="ar-SA" b="1" dirty="0" smtClean="0">
              <a:solidFill>
                <a:schemeClr val="tx2"/>
              </a:solidFill>
            </a:endParaRPr>
          </a:p>
          <a:p>
            <a:pPr algn="r" rtl="1"/>
            <a:r>
              <a:rPr lang="ar-SA" b="1" dirty="0" smtClean="0">
                <a:solidFill>
                  <a:schemeClr val="tx2"/>
                </a:solidFill>
              </a:rPr>
              <a:t>افتراضات المدخل التقليدي:</a:t>
            </a:r>
          </a:p>
          <a:p>
            <a:pPr marL="514350" indent="-514350" algn="r" rtl="1">
              <a:buFont typeface="+mj-lt"/>
              <a:buAutoNum type="arabicPeriod"/>
            </a:pPr>
            <a:r>
              <a:rPr lang="ar-SA" dirty="0" smtClean="0"/>
              <a:t>العقلانية.</a:t>
            </a:r>
          </a:p>
          <a:p>
            <a:pPr marL="514350" indent="-514350" algn="r" rtl="1">
              <a:buFont typeface="+mj-lt"/>
              <a:buAutoNum type="arabicPeriod"/>
            </a:pPr>
            <a:r>
              <a:rPr lang="ar-SA" dirty="0" smtClean="0"/>
              <a:t>الإشباع الذي يعود على المستهلك من استهلاك سلعة ما </a:t>
            </a:r>
            <a:r>
              <a:rPr lang="ar-SA" dirty="0" smtClean="0">
                <a:solidFill>
                  <a:schemeClr val="tx2"/>
                </a:solidFill>
              </a:rPr>
              <a:t>يمكن قياسه رقمياً</a:t>
            </a:r>
            <a:r>
              <a:rPr lang="ar-SA" dirty="0">
                <a:solidFill>
                  <a:schemeClr val="tx2"/>
                </a:solidFill>
              </a:rPr>
              <a:t> </a:t>
            </a:r>
            <a:r>
              <a:rPr lang="ar-SA" dirty="0" smtClean="0"/>
              <a:t>بدرجات منفعة </a:t>
            </a:r>
            <a:r>
              <a:rPr lang="en-GB" dirty="0" err="1" smtClean="0"/>
              <a:t>utils</a:t>
            </a:r>
            <a:r>
              <a:rPr lang="ar-SA" dirty="0" smtClean="0"/>
              <a:t> (قابلية المنفعة للقياس الرقمي).</a:t>
            </a:r>
          </a:p>
          <a:p>
            <a:pPr marL="514350" indent="-514350" algn="r" rtl="1">
              <a:buFont typeface="+mj-lt"/>
              <a:buAutoNum type="arabicPeriod"/>
            </a:pPr>
            <a:r>
              <a:rPr lang="ar-SA" dirty="0" smtClean="0"/>
              <a:t>بقاء الأشياء الأخرى على حالها.</a:t>
            </a:r>
          </a:p>
          <a:p>
            <a:pPr marL="0" indent="0" algn="r" rtl="1">
              <a:buNone/>
            </a:pPr>
            <a:endParaRPr lang="ar-SA" dirty="0"/>
          </a:p>
          <a:p>
            <a:pPr algn="r" rtl="1"/>
            <a:r>
              <a:rPr lang="ar-SA" dirty="0" smtClean="0"/>
              <a:t>ليس هناك ميزان لقياس المنفعة بل تعتمد على التقويم الذاتي. الأرقام الأعلى تعني إشباع أعلى.</a:t>
            </a:r>
          </a:p>
          <a:p>
            <a:pPr algn="r" rtl="1"/>
            <a:endParaRPr lang="ar-SA" dirty="0" smtClean="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a:t>
            </a:fld>
            <a:endParaRPr lang="en-GB"/>
          </a:p>
        </p:txBody>
      </p:sp>
    </p:spTree>
    <p:extLst>
      <p:ext uri="{BB962C8B-B14F-4D97-AF65-F5344CB8AC3E}">
        <p14:creationId xmlns:p14="http://schemas.microsoft.com/office/powerpoint/2010/main" xmlns="" val="3038178645"/>
      </p:ext>
    </p:extLst>
  </p:cSld>
  <p:clrMapOvr>
    <a:masterClrMapping/>
  </p:clrMapOvr>
  <mc:AlternateContent xmlns:mc="http://schemas.openxmlformats.org/markup-compatibility/2006">
    <mc:Choice xmlns:p14="http://schemas.microsoft.com/office/powerpoint/2010/main" xmlns="" Requires="p14">
      <p:transition spd="slow" p14:dur="2000" advTm="15890"/>
    </mc:Choice>
    <mc:Fallback>
      <p:transition spd="slow" advTm="1589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40</a:t>
            </a:fld>
            <a:endParaRPr lang="en-GB"/>
          </a:p>
        </p:txBody>
      </p:sp>
      <p:sp>
        <p:nvSpPr>
          <p:cNvPr id="6" name="TextBox 5"/>
          <p:cNvSpPr txBox="1"/>
          <p:nvPr/>
        </p:nvSpPr>
        <p:spPr>
          <a:xfrm>
            <a:off x="3214678" y="4753285"/>
            <a:ext cx="357190" cy="461665"/>
          </a:xfrm>
          <a:prstGeom prst="rect">
            <a:avLst/>
          </a:prstGeom>
          <a:solidFill>
            <a:schemeClr val="bg1"/>
          </a:solid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xmlns="" val="4121971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خط الدخل (خط الميزانية):</a:t>
            </a:r>
          </a:p>
          <a:p>
            <a:pPr marL="0" indent="0" algn="r" rtl="1">
              <a:buNone/>
            </a:pPr>
            <a:r>
              <a:rPr lang="ar-SA" dirty="0"/>
              <a:t> </a:t>
            </a:r>
            <a:r>
              <a:rPr lang="ar-SA" dirty="0" smtClean="0"/>
              <a:t>         يمثل حدود المستهلك وإمكاناته أي يمثل المجموعات المختلفة من السلع والخدمات التي يمكن شراؤها من قبل الوحدة الاستهلاكية بافتراض دخل نقدي معين ومجموعة أسعار معينة.</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41</a:t>
            </a:fld>
            <a:endParaRPr lang="en-GB"/>
          </a:p>
        </p:txBody>
      </p:sp>
      <p:cxnSp>
        <p:nvCxnSpPr>
          <p:cNvPr id="9" name="Straight Arrow Connector 8"/>
          <p:cNvCxnSpPr/>
          <p:nvPr/>
        </p:nvCxnSpPr>
        <p:spPr>
          <a:xfrm flipV="1">
            <a:off x="1835696" y="3501008"/>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35696" y="6237312"/>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696" y="3789040"/>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91680" y="3212976"/>
            <a:ext cx="432048" cy="369332"/>
          </a:xfrm>
          <a:prstGeom prst="rect">
            <a:avLst/>
          </a:prstGeom>
          <a:noFill/>
        </p:spPr>
        <p:txBody>
          <a:bodyPr wrap="square" rtlCol="0">
            <a:spAutoFit/>
          </a:bodyPr>
          <a:lstStyle/>
          <a:p>
            <a:r>
              <a:rPr lang="en-GB" dirty="0" smtClean="0"/>
              <a:t>Y</a:t>
            </a:r>
            <a:endParaRPr lang="en-GB" dirty="0"/>
          </a:p>
        </p:txBody>
      </p:sp>
      <p:sp>
        <p:nvSpPr>
          <p:cNvPr id="15" name="TextBox 14"/>
          <p:cNvSpPr txBox="1"/>
          <p:nvPr/>
        </p:nvSpPr>
        <p:spPr>
          <a:xfrm>
            <a:off x="1475656" y="3563724"/>
            <a:ext cx="432048" cy="369332"/>
          </a:xfrm>
          <a:prstGeom prst="rect">
            <a:avLst/>
          </a:prstGeom>
          <a:noFill/>
        </p:spPr>
        <p:txBody>
          <a:bodyPr wrap="square" rtlCol="0">
            <a:spAutoFit/>
          </a:bodyPr>
          <a:lstStyle/>
          <a:p>
            <a:r>
              <a:rPr lang="en-GB" dirty="0" smtClean="0"/>
              <a:t>12</a:t>
            </a:r>
            <a:endParaRPr lang="en-GB" dirty="0"/>
          </a:p>
        </p:txBody>
      </p:sp>
      <p:sp>
        <p:nvSpPr>
          <p:cNvPr id="16" name="TextBox 15"/>
          <p:cNvSpPr txBox="1"/>
          <p:nvPr/>
        </p:nvSpPr>
        <p:spPr>
          <a:xfrm>
            <a:off x="5868144" y="6021288"/>
            <a:ext cx="432048" cy="369332"/>
          </a:xfrm>
          <a:prstGeom prst="rect">
            <a:avLst/>
          </a:prstGeom>
          <a:noFill/>
        </p:spPr>
        <p:txBody>
          <a:bodyPr wrap="square" rtlCol="0">
            <a:spAutoFit/>
          </a:bodyPr>
          <a:lstStyle/>
          <a:p>
            <a:r>
              <a:rPr lang="en-GB" dirty="0"/>
              <a:t>X</a:t>
            </a:r>
          </a:p>
        </p:txBody>
      </p:sp>
      <p:sp>
        <p:nvSpPr>
          <p:cNvPr id="17" name="TextBox 16"/>
          <p:cNvSpPr txBox="1"/>
          <p:nvPr/>
        </p:nvSpPr>
        <p:spPr>
          <a:xfrm>
            <a:off x="4860032" y="6228020"/>
            <a:ext cx="432048" cy="369332"/>
          </a:xfrm>
          <a:prstGeom prst="rect">
            <a:avLst/>
          </a:prstGeom>
          <a:noFill/>
        </p:spPr>
        <p:txBody>
          <a:bodyPr wrap="square" rtlCol="0">
            <a:spAutoFit/>
          </a:bodyPr>
          <a:lstStyle/>
          <a:p>
            <a:r>
              <a:rPr lang="en-GB" dirty="0" smtClean="0"/>
              <a:t>6</a:t>
            </a:r>
            <a:endParaRPr lang="en-GB" dirty="0"/>
          </a:p>
        </p:txBody>
      </p:sp>
      <p:cxnSp>
        <p:nvCxnSpPr>
          <p:cNvPr id="19" name="Straight Connector 18"/>
          <p:cNvCxnSpPr/>
          <p:nvPr/>
        </p:nvCxnSpPr>
        <p:spPr>
          <a:xfrm flipH="1">
            <a:off x="1835696" y="4869160"/>
            <a:ext cx="13681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35696" y="5589240"/>
            <a:ext cx="23042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3848" y="4869160"/>
            <a:ext cx="0" cy="13588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39952" y="5589240"/>
            <a:ext cx="0" cy="64807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4643844"/>
            <a:ext cx="432048" cy="369332"/>
          </a:xfrm>
          <a:prstGeom prst="rect">
            <a:avLst/>
          </a:prstGeom>
          <a:noFill/>
        </p:spPr>
        <p:txBody>
          <a:bodyPr wrap="square" rtlCol="0">
            <a:spAutoFit/>
          </a:bodyPr>
          <a:lstStyle/>
          <a:p>
            <a:r>
              <a:rPr lang="en-GB" dirty="0"/>
              <a:t>6</a:t>
            </a:r>
          </a:p>
        </p:txBody>
      </p:sp>
      <p:sp>
        <p:nvSpPr>
          <p:cNvPr id="27" name="TextBox 26"/>
          <p:cNvSpPr txBox="1"/>
          <p:nvPr/>
        </p:nvSpPr>
        <p:spPr>
          <a:xfrm>
            <a:off x="1475656" y="5363924"/>
            <a:ext cx="432048" cy="369332"/>
          </a:xfrm>
          <a:prstGeom prst="rect">
            <a:avLst/>
          </a:prstGeom>
          <a:noFill/>
        </p:spPr>
        <p:txBody>
          <a:bodyPr wrap="square" rtlCol="0">
            <a:spAutoFit/>
          </a:bodyPr>
          <a:lstStyle/>
          <a:p>
            <a:r>
              <a:rPr lang="en-GB" dirty="0" smtClean="0"/>
              <a:t>4</a:t>
            </a:r>
            <a:endParaRPr lang="en-GB" dirty="0"/>
          </a:p>
        </p:txBody>
      </p:sp>
      <p:sp>
        <p:nvSpPr>
          <p:cNvPr id="28" name="TextBox 27"/>
          <p:cNvSpPr txBox="1"/>
          <p:nvPr/>
        </p:nvSpPr>
        <p:spPr>
          <a:xfrm>
            <a:off x="3059832" y="6228020"/>
            <a:ext cx="432048" cy="369332"/>
          </a:xfrm>
          <a:prstGeom prst="rect">
            <a:avLst/>
          </a:prstGeom>
          <a:noFill/>
        </p:spPr>
        <p:txBody>
          <a:bodyPr wrap="square" rtlCol="0">
            <a:spAutoFit/>
          </a:bodyPr>
          <a:lstStyle/>
          <a:p>
            <a:r>
              <a:rPr lang="en-GB" dirty="0" smtClean="0"/>
              <a:t>3</a:t>
            </a:r>
            <a:endParaRPr lang="en-GB" dirty="0"/>
          </a:p>
        </p:txBody>
      </p:sp>
      <p:sp>
        <p:nvSpPr>
          <p:cNvPr id="29" name="TextBox 28"/>
          <p:cNvSpPr txBox="1"/>
          <p:nvPr/>
        </p:nvSpPr>
        <p:spPr>
          <a:xfrm>
            <a:off x="3995936" y="6237312"/>
            <a:ext cx="432048" cy="369332"/>
          </a:xfrm>
          <a:prstGeom prst="rect">
            <a:avLst/>
          </a:prstGeom>
          <a:noFill/>
        </p:spPr>
        <p:txBody>
          <a:bodyPr wrap="square" rtlCol="0">
            <a:spAutoFit/>
          </a:bodyPr>
          <a:lstStyle/>
          <a:p>
            <a:r>
              <a:rPr lang="en-GB" dirty="0"/>
              <a:t>4</a:t>
            </a:r>
          </a:p>
        </p:txBody>
      </p:sp>
      <p:sp>
        <p:nvSpPr>
          <p:cNvPr id="30" name="TextBox 29"/>
          <p:cNvSpPr txBox="1"/>
          <p:nvPr/>
        </p:nvSpPr>
        <p:spPr>
          <a:xfrm>
            <a:off x="3203848" y="4509120"/>
            <a:ext cx="432048" cy="369332"/>
          </a:xfrm>
          <a:prstGeom prst="rect">
            <a:avLst/>
          </a:prstGeom>
          <a:noFill/>
        </p:spPr>
        <p:txBody>
          <a:bodyPr wrap="square" rtlCol="0">
            <a:spAutoFit/>
          </a:bodyPr>
          <a:lstStyle/>
          <a:p>
            <a:r>
              <a:rPr lang="en-US" dirty="0" smtClean="0"/>
              <a:t>b</a:t>
            </a:r>
            <a:endParaRPr lang="en-GB" dirty="0"/>
          </a:p>
        </p:txBody>
      </p:sp>
      <p:sp>
        <p:nvSpPr>
          <p:cNvPr id="31" name="TextBox 30"/>
          <p:cNvSpPr txBox="1"/>
          <p:nvPr/>
        </p:nvSpPr>
        <p:spPr>
          <a:xfrm>
            <a:off x="4139952" y="5229200"/>
            <a:ext cx="432048" cy="369332"/>
          </a:xfrm>
          <a:prstGeom prst="rect">
            <a:avLst/>
          </a:prstGeom>
          <a:noFill/>
        </p:spPr>
        <p:txBody>
          <a:bodyPr wrap="square" rtlCol="0">
            <a:spAutoFit/>
          </a:bodyPr>
          <a:lstStyle/>
          <a:p>
            <a:r>
              <a:rPr lang="en-US" dirty="0"/>
              <a:t>c</a:t>
            </a:r>
            <a:endParaRPr lang="en-GB" dirty="0"/>
          </a:p>
        </p:txBody>
      </p:sp>
      <p:sp>
        <p:nvSpPr>
          <p:cNvPr id="32" name="TextBox 31"/>
          <p:cNvSpPr txBox="1"/>
          <p:nvPr/>
        </p:nvSpPr>
        <p:spPr>
          <a:xfrm>
            <a:off x="4427984" y="5147900"/>
            <a:ext cx="432048" cy="369332"/>
          </a:xfrm>
          <a:prstGeom prst="rect">
            <a:avLst/>
          </a:prstGeom>
          <a:noFill/>
        </p:spPr>
        <p:txBody>
          <a:bodyPr wrap="square" rtlCol="0">
            <a:spAutoFit/>
          </a:bodyPr>
          <a:lstStyle/>
          <a:p>
            <a:r>
              <a:rPr lang="en-US" dirty="0" smtClean="0"/>
              <a:t>h</a:t>
            </a:r>
            <a:endParaRPr lang="en-GB" dirty="0"/>
          </a:p>
        </p:txBody>
      </p:sp>
      <p:sp>
        <p:nvSpPr>
          <p:cNvPr id="33" name="Oval 32"/>
          <p:cNvSpPr/>
          <p:nvPr/>
        </p:nvSpPr>
        <p:spPr>
          <a:xfrm>
            <a:off x="4572000" y="5495166"/>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03948" y="5517614"/>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203848" y="4797152"/>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932040" y="5867980"/>
            <a:ext cx="432048" cy="369332"/>
          </a:xfrm>
          <a:prstGeom prst="rect">
            <a:avLst/>
          </a:prstGeom>
          <a:noFill/>
        </p:spPr>
        <p:txBody>
          <a:bodyPr wrap="square" rtlCol="0">
            <a:spAutoFit/>
          </a:bodyPr>
          <a:lstStyle/>
          <a:p>
            <a:r>
              <a:rPr lang="en-US" dirty="0" smtClean="0"/>
              <a:t>d</a:t>
            </a:r>
            <a:endParaRPr lang="en-GB" dirty="0"/>
          </a:p>
        </p:txBody>
      </p:sp>
    </p:spTree>
    <p:extLst>
      <p:ext uri="{BB962C8B-B14F-4D97-AF65-F5344CB8AC3E}">
        <p14:creationId xmlns:p14="http://schemas.microsoft.com/office/powerpoint/2010/main" xmlns="" val="331649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42</a:t>
            </a:fld>
            <a:endParaRPr lang="en-GB"/>
          </a:p>
        </p:txBody>
      </p:sp>
      <p:sp>
        <p:nvSpPr>
          <p:cNvPr id="6" name="Rectangle 5"/>
          <p:cNvSpPr/>
          <p:nvPr/>
        </p:nvSpPr>
        <p:spPr>
          <a:xfrm>
            <a:off x="3779912" y="3356992"/>
            <a:ext cx="1584176"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6614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43</a:t>
            </a:fld>
            <a:endParaRPr lang="en-GB"/>
          </a:p>
        </p:txBody>
      </p:sp>
      <p:sp>
        <p:nvSpPr>
          <p:cNvPr id="6" name="Rectangle 5"/>
          <p:cNvSpPr/>
          <p:nvPr/>
        </p:nvSpPr>
        <p:spPr>
          <a:xfrm>
            <a:off x="4932040" y="5229200"/>
            <a:ext cx="1728192" cy="10801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374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a:pPr>
            <a:r>
              <a:rPr lang="ar-SA" b="1" dirty="0" smtClean="0">
                <a:solidFill>
                  <a:schemeClr val="tx2"/>
                </a:solidFill>
              </a:rPr>
              <a:t>تغير مستوى الدخل:</a:t>
            </a:r>
          </a:p>
          <a:p>
            <a:pPr marL="0" indent="0" algn="r" rtl="1">
              <a:buNone/>
            </a:pPr>
            <a:r>
              <a:rPr lang="ar-SA" dirty="0"/>
              <a:t> </a:t>
            </a:r>
            <a:r>
              <a:rPr lang="ar-SA" dirty="0" smtClean="0"/>
              <a:t>         إذا زاد دخل المستهلك مع بقاء أسعار السلع كما هي، فإن إمكانات الإنفاق للمستهلك تزداد و سيتمكن من زيادة الشراء من كلتا السلعتين مما يؤدي إلى انتقال خط الدخل إلى اليمين بشكل متوازي (</a:t>
            </a:r>
            <a:r>
              <a:rPr lang="ar-SA" dirty="0" smtClean="0">
                <a:solidFill>
                  <a:schemeClr val="tx2"/>
                </a:solidFill>
              </a:rPr>
              <a:t>ثبات الميل</a:t>
            </a:r>
            <a:r>
              <a:rPr lang="ar-SA" dirty="0" smtClean="0"/>
              <a:t>).</a:t>
            </a:r>
          </a:p>
          <a:p>
            <a:pPr marL="0" indent="0" algn="r" rtl="1">
              <a:buNone/>
            </a:pPr>
            <a:r>
              <a:rPr lang="ar-SA" dirty="0" smtClean="0"/>
              <a:t>و العكس إذا انخفض الدخل.</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44</a:t>
            </a:fld>
            <a:endParaRPr lang="en-GB"/>
          </a:p>
        </p:txBody>
      </p:sp>
      <p:cxnSp>
        <p:nvCxnSpPr>
          <p:cNvPr id="6" name="Straight Arrow Connector 5"/>
          <p:cNvCxnSpPr/>
          <p:nvPr/>
        </p:nvCxnSpPr>
        <p:spPr>
          <a:xfrm flipV="1">
            <a:off x="1259632" y="3717032"/>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59632" y="6453336"/>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9632" y="4005064"/>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3707740"/>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5292080"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125963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5301208"/>
            <a:ext cx="1512168" cy="115212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55776" y="4715852"/>
            <a:ext cx="1512168" cy="369332"/>
          </a:xfrm>
          <a:prstGeom prst="rect">
            <a:avLst/>
          </a:prstGeom>
          <a:noFill/>
        </p:spPr>
        <p:txBody>
          <a:bodyPr wrap="square" rtlCol="0">
            <a:spAutoFit/>
          </a:bodyPr>
          <a:lstStyle/>
          <a:p>
            <a:r>
              <a:rPr lang="en-GB" dirty="0" smtClean="0"/>
              <a:t>I = 3200 </a:t>
            </a:r>
            <a:endParaRPr lang="en-GB" dirty="0"/>
          </a:p>
        </p:txBody>
      </p:sp>
      <p:sp>
        <p:nvSpPr>
          <p:cNvPr id="17" name="TextBox 16"/>
          <p:cNvSpPr txBox="1"/>
          <p:nvPr/>
        </p:nvSpPr>
        <p:spPr>
          <a:xfrm>
            <a:off x="2339752" y="5219908"/>
            <a:ext cx="1512168" cy="369332"/>
          </a:xfrm>
          <a:prstGeom prst="rect">
            <a:avLst/>
          </a:prstGeom>
          <a:noFill/>
        </p:spPr>
        <p:txBody>
          <a:bodyPr wrap="square" rtlCol="0">
            <a:spAutoFit/>
          </a:bodyPr>
          <a:lstStyle/>
          <a:p>
            <a:r>
              <a:rPr lang="en-GB" dirty="0" smtClean="0"/>
              <a:t>I = 2400 </a:t>
            </a:r>
            <a:endParaRPr lang="en-GB" dirty="0"/>
          </a:p>
        </p:txBody>
      </p:sp>
      <p:sp>
        <p:nvSpPr>
          <p:cNvPr id="18" name="TextBox 17"/>
          <p:cNvSpPr txBox="1"/>
          <p:nvPr/>
        </p:nvSpPr>
        <p:spPr>
          <a:xfrm>
            <a:off x="2195736" y="5795972"/>
            <a:ext cx="1512168" cy="369332"/>
          </a:xfrm>
          <a:prstGeom prst="rect">
            <a:avLst/>
          </a:prstGeom>
          <a:noFill/>
        </p:spPr>
        <p:txBody>
          <a:bodyPr wrap="square" rtlCol="0">
            <a:spAutoFit/>
          </a:bodyPr>
          <a:lstStyle/>
          <a:p>
            <a:r>
              <a:rPr lang="en-GB" dirty="0" smtClean="0"/>
              <a:t>I = 1600 </a:t>
            </a:r>
            <a:endParaRPr lang="en-GB" dirty="0"/>
          </a:p>
        </p:txBody>
      </p:sp>
    </p:spTree>
    <p:extLst>
      <p:ext uri="{BB962C8B-B14F-4D97-AF65-F5344CB8AC3E}">
        <p14:creationId xmlns:p14="http://schemas.microsoft.com/office/powerpoint/2010/main" xmlns="" val="137754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startAt="2"/>
            </a:pPr>
            <a:r>
              <a:rPr lang="ar-SA" b="1" dirty="0" smtClean="0">
                <a:solidFill>
                  <a:schemeClr val="tx2"/>
                </a:solidFill>
              </a:rPr>
              <a:t>تغير أسعار الملابس أوالطعام:</a:t>
            </a:r>
          </a:p>
          <a:p>
            <a:pPr marL="0" indent="0" algn="r" rtl="1">
              <a:buNone/>
            </a:pPr>
            <a:r>
              <a:rPr lang="ar-SA" dirty="0"/>
              <a:t> </a:t>
            </a:r>
            <a:r>
              <a:rPr lang="ar-SA" dirty="0" smtClean="0"/>
              <a:t>         إذا بقي دخل المستهلك ثابتاً مع تغير سعر إحدى السلعتين، فإن إمكانات الإنفاق للمستهلك تتغير و سيغير من كمية الشراء من السلعة التي تغير سعرها مما يؤدي إلى انتقال خط الدخل إلى اليمين أو اليسار بشكل غير متوازي (</a:t>
            </a:r>
            <a:r>
              <a:rPr lang="ar-SA" dirty="0" smtClean="0">
                <a:solidFill>
                  <a:schemeClr val="tx2"/>
                </a:solidFill>
              </a:rPr>
              <a:t>تغير الميل</a:t>
            </a:r>
            <a:r>
              <a:rPr lang="ar-SA" dirty="0" smtClean="0"/>
              <a:t>).</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45</a:t>
            </a:fld>
            <a:endParaRPr lang="en-GB"/>
          </a:p>
        </p:txBody>
      </p:sp>
      <p:cxnSp>
        <p:nvCxnSpPr>
          <p:cNvPr id="6" name="Straight Arrow Connector 5"/>
          <p:cNvCxnSpPr/>
          <p:nvPr/>
        </p:nvCxnSpPr>
        <p:spPr>
          <a:xfrm flipV="1">
            <a:off x="5220072" y="4365104"/>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0072" y="6453336"/>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32040" y="4221088"/>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8748464"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522007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27584" y="4355812"/>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7584" y="6444044"/>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9552" y="4211796"/>
            <a:ext cx="432048" cy="369332"/>
          </a:xfrm>
          <a:prstGeom prst="rect">
            <a:avLst/>
          </a:prstGeom>
          <a:noFill/>
        </p:spPr>
        <p:txBody>
          <a:bodyPr wrap="square" rtlCol="0">
            <a:spAutoFit/>
          </a:bodyPr>
          <a:lstStyle/>
          <a:p>
            <a:r>
              <a:rPr lang="en-GB" dirty="0" smtClean="0"/>
              <a:t>Y</a:t>
            </a:r>
            <a:endParaRPr lang="en-GB" dirty="0"/>
          </a:p>
        </p:txBody>
      </p:sp>
      <p:sp>
        <p:nvSpPr>
          <p:cNvPr id="22" name="TextBox 21"/>
          <p:cNvSpPr txBox="1"/>
          <p:nvPr/>
        </p:nvSpPr>
        <p:spPr>
          <a:xfrm>
            <a:off x="4355976" y="6228020"/>
            <a:ext cx="432048" cy="369332"/>
          </a:xfrm>
          <a:prstGeom prst="rect">
            <a:avLst/>
          </a:prstGeom>
          <a:noFill/>
        </p:spPr>
        <p:txBody>
          <a:bodyPr wrap="square" rtlCol="0">
            <a:spAutoFit/>
          </a:bodyPr>
          <a:lstStyle/>
          <a:p>
            <a:r>
              <a:rPr lang="en-GB" dirty="0"/>
              <a:t>X</a:t>
            </a:r>
          </a:p>
        </p:txBody>
      </p:sp>
      <p:cxnSp>
        <p:nvCxnSpPr>
          <p:cNvPr id="23" name="Straight Connector 22"/>
          <p:cNvCxnSpPr/>
          <p:nvPr/>
        </p:nvCxnSpPr>
        <p:spPr>
          <a:xfrm>
            <a:off x="827584" y="5157192"/>
            <a:ext cx="2448272" cy="12868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20072" y="4571836"/>
            <a:ext cx="3240360" cy="188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0072" y="4590420"/>
            <a:ext cx="1224136"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2839" y="5661248"/>
            <a:ext cx="2463017"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7584" y="4590420"/>
            <a:ext cx="2448272"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164288" y="5435932"/>
            <a:ext cx="1008112" cy="369332"/>
          </a:xfrm>
          <a:prstGeom prst="rect">
            <a:avLst/>
          </a:prstGeom>
          <a:noFill/>
        </p:spPr>
        <p:txBody>
          <a:bodyPr wrap="square" rtlCol="0">
            <a:spAutoFit/>
          </a:bodyPr>
          <a:lstStyle/>
          <a:p>
            <a:r>
              <a:rPr lang="en-GB" dirty="0" smtClean="0"/>
              <a:t>P1 = 300</a:t>
            </a:r>
            <a:endParaRPr lang="en-GB" dirty="0"/>
          </a:p>
        </p:txBody>
      </p:sp>
      <p:sp>
        <p:nvSpPr>
          <p:cNvPr id="41" name="TextBox 40"/>
          <p:cNvSpPr txBox="1"/>
          <p:nvPr/>
        </p:nvSpPr>
        <p:spPr>
          <a:xfrm>
            <a:off x="7316688" y="5939988"/>
            <a:ext cx="1008112" cy="369332"/>
          </a:xfrm>
          <a:prstGeom prst="rect">
            <a:avLst/>
          </a:prstGeom>
          <a:noFill/>
        </p:spPr>
        <p:txBody>
          <a:bodyPr wrap="square" rtlCol="0">
            <a:spAutoFit/>
          </a:bodyPr>
          <a:lstStyle/>
          <a:p>
            <a:r>
              <a:rPr lang="en-GB" dirty="0" smtClean="0"/>
              <a:t>P1 = 400</a:t>
            </a:r>
            <a:endParaRPr lang="en-GB" dirty="0"/>
          </a:p>
        </p:txBody>
      </p:sp>
      <p:sp>
        <p:nvSpPr>
          <p:cNvPr id="42" name="TextBox 41"/>
          <p:cNvSpPr txBox="1"/>
          <p:nvPr/>
        </p:nvSpPr>
        <p:spPr>
          <a:xfrm>
            <a:off x="6084168" y="5805264"/>
            <a:ext cx="1008112" cy="369332"/>
          </a:xfrm>
          <a:prstGeom prst="rect">
            <a:avLst/>
          </a:prstGeom>
          <a:noFill/>
        </p:spPr>
        <p:txBody>
          <a:bodyPr wrap="square" rtlCol="0">
            <a:spAutoFit/>
          </a:bodyPr>
          <a:lstStyle/>
          <a:p>
            <a:r>
              <a:rPr lang="en-GB" dirty="0" smtClean="0"/>
              <a:t>P1 = 600</a:t>
            </a:r>
            <a:endParaRPr lang="en-GB" dirty="0"/>
          </a:p>
        </p:txBody>
      </p:sp>
      <p:sp>
        <p:nvSpPr>
          <p:cNvPr id="43" name="TextBox 42"/>
          <p:cNvSpPr txBox="1"/>
          <p:nvPr/>
        </p:nvSpPr>
        <p:spPr>
          <a:xfrm>
            <a:off x="1043608" y="4509120"/>
            <a:ext cx="1224136" cy="369332"/>
          </a:xfrm>
          <a:prstGeom prst="rect">
            <a:avLst/>
          </a:prstGeom>
          <a:noFill/>
        </p:spPr>
        <p:txBody>
          <a:bodyPr wrap="square" rtlCol="0">
            <a:spAutoFit/>
          </a:bodyPr>
          <a:lstStyle/>
          <a:p>
            <a:r>
              <a:rPr lang="en-GB" dirty="0" smtClean="0"/>
              <a:t>P2 = 160</a:t>
            </a:r>
            <a:endParaRPr lang="en-GB" dirty="0"/>
          </a:p>
        </p:txBody>
      </p:sp>
      <p:sp>
        <p:nvSpPr>
          <p:cNvPr id="44" name="TextBox 43"/>
          <p:cNvSpPr txBox="1"/>
          <p:nvPr/>
        </p:nvSpPr>
        <p:spPr>
          <a:xfrm>
            <a:off x="1403648" y="5219908"/>
            <a:ext cx="1224136" cy="369332"/>
          </a:xfrm>
          <a:prstGeom prst="rect">
            <a:avLst/>
          </a:prstGeom>
          <a:noFill/>
        </p:spPr>
        <p:txBody>
          <a:bodyPr wrap="square" rtlCol="0">
            <a:spAutoFit/>
          </a:bodyPr>
          <a:lstStyle/>
          <a:p>
            <a:r>
              <a:rPr lang="en-GB" dirty="0" smtClean="0"/>
              <a:t>P2 = 200</a:t>
            </a:r>
            <a:endParaRPr lang="en-GB" dirty="0"/>
          </a:p>
        </p:txBody>
      </p:sp>
      <p:sp>
        <p:nvSpPr>
          <p:cNvPr id="45" name="TextBox 44"/>
          <p:cNvSpPr txBox="1"/>
          <p:nvPr/>
        </p:nvSpPr>
        <p:spPr>
          <a:xfrm>
            <a:off x="827584" y="5867980"/>
            <a:ext cx="1224136" cy="369332"/>
          </a:xfrm>
          <a:prstGeom prst="rect">
            <a:avLst/>
          </a:prstGeom>
          <a:noFill/>
        </p:spPr>
        <p:txBody>
          <a:bodyPr wrap="square" rtlCol="0">
            <a:spAutoFit/>
          </a:bodyPr>
          <a:lstStyle/>
          <a:p>
            <a:r>
              <a:rPr lang="en-GB" dirty="0" smtClean="0"/>
              <a:t>P2 = 300</a:t>
            </a:r>
            <a:endParaRPr lang="en-GB" dirty="0"/>
          </a:p>
        </p:txBody>
      </p:sp>
    </p:spTree>
    <p:extLst>
      <p:ext uri="{BB962C8B-B14F-4D97-AF65-F5344CB8AC3E}">
        <p14:creationId xmlns:p14="http://schemas.microsoft.com/office/powerpoint/2010/main" xmlns="" val="382948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 باستخدام منحنيات السواء:</a:t>
            </a:r>
            <a:endParaRPr lang="en-GB" b="1" dirty="0"/>
          </a:p>
        </p:txBody>
      </p:sp>
      <p:sp>
        <p:nvSpPr>
          <p:cNvPr id="3" name="Content Placeholder 2"/>
          <p:cNvSpPr>
            <a:spLocks noGrp="1"/>
          </p:cNvSpPr>
          <p:nvPr>
            <p:ph idx="1"/>
          </p:nvPr>
        </p:nvSpPr>
        <p:spPr>
          <a:xfrm>
            <a:off x="179512" y="1935480"/>
            <a:ext cx="8507288" cy="4389120"/>
          </a:xfrm>
        </p:spPr>
        <p:txBody>
          <a:bodyPr/>
          <a:lstStyle/>
          <a:p>
            <a:pPr algn="r" rtl="1"/>
            <a:r>
              <a:rPr lang="ar-SA" b="1" dirty="0" smtClean="0">
                <a:solidFill>
                  <a:schemeClr val="tx2"/>
                </a:solidFill>
              </a:rPr>
              <a:t>إذا أُعطينا تفضيلات المستهلك و أسعار السلع و دخل المستهلك، فماهي الكميات التي يشتريها سعيد من كلتا السلعتين والتي تحقق له أقصى إشباع ممكن في حدود دخله؟</a:t>
            </a:r>
          </a:p>
          <a:p>
            <a:pPr marL="0" indent="0" algn="r" rtl="1">
              <a:buNone/>
            </a:pPr>
            <a:r>
              <a:rPr lang="ar-SA" dirty="0"/>
              <a:t> </a:t>
            </a:r>
            <a:r>
              <a:rPr lang="ar-SA" dirty="0" smtClean="0"/>
              <a:t>         يحاول سعيد الوصول إلى أقصى إشباع ممكن في حدود الدخل المتوافر لديه وذلك يحصل عند تماس أعلى منحنى السواء مع خط الدخل.</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46</a:t>
            </a:fld>
            <a:endParaRPr lang="en-GB"/>
          </a:p>
        </p:txBody>
      </p:sp>
      <p:cxnSp>
        <p:nvCxnSpPr>
          <p:cNvPr id="7" name="Straight Arrow Connector 6"/>
          <p:cNvCxnSpPr/>
          <p:nvPr/>
        </p:nvCxnSpPr>
        <p:spPr>
          <a:xfrm flipV="1">
            <a:off x="2771800" y="4139788"/>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71800"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3995772"/>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6300192" y="6011996"/>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2771800" y="4581128"/>
            <a:ext cx="2448272" cy="164689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1941901">
            <a:off x="2829674" y="3528161"/>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p:cNvSpPr/>
          <p:nvPr/>
        </p:nvSpPr>
        <p:spPr>
          <a:xfrm rot="11941901">
            <a:off x="3203884" y="3530905"/>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82115" y="5949280"/>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8" name="TextBox 17"/>
          <p:cNvSpPr txBox="1"/>
          <p:nvPr/>
        </p:nvSpPr>
        <p:spPr>
          <a:xfrm>
            <a:off x="5398139" y="5565229"/>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9" name="Arc 18"/>
          <p:cNvSpPr/>
          <p:nvPr/>
        </p:nvSpPr>
        <p:spPr>
          <a:xfrm rot="11941901">
            <a:off x="3606189" y="3524849"/>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703375" y="5131259"/>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1" name="TextBox 20"/>
          <p:cNvSpPr txBox="1"/>
          <p:nvPr/>
        </p:nvSpPr>
        <p:spPr>
          <a:xfrm>
            <a:off x="2915816" y="4355812"/>
            <a:ext cx="432048" cy="369332"/>
          </a:xfrm>
          <a:prstGeom prst="rect">
            <a:avLst/>
          </a:prstGeom>
          <a:noFill/>
        </p:spPr>
        <p:txBody>
          <a:bodyPr wrap="square" rtlCol="0">
            <a:spAutoFit/>
          </a:bodyPr>
          <a:lstStyle/>
          <a:p>
            <a:r>
              <a:rPr lang="en-US" dirty="0"/>
              <a:t>m</a:t>
            </a:r>
            <a:endParaRPr lang="en-GB" dirty="0"/>
          </a:p>
        </p:txBody>
      </p:sp>
      <p:sp>
        <p:nvSpPr>
          <p:cNvPr id="22" name="Oval 21"/>
          <p:cNvSpPr/>
          <p:nvPr/>
        </p:nvSpPr>
        <p:spPr>
          <a:xfrm>
            <a:off x="2879812" y="4615391"/>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239852" y="4267223"/>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913165" y="5326179"/>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H="1" flipV="1">
            <a:off x="2771801" y="5331314"/>
            <a:ext cx="2410314" cy="732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48064" y="5351150"/>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3955076"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064"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47864" y="4077072"/>
            <a:ext cx="432048" cy="369332"/>
          </a:xfrm>
          <a:prstGeom prst="rect">
            <a:avLst/>
          </a:prstGeom>
          <a:noFill/>
        </p:spPr>
        <p:txBody>
          <a:bodyPr wrap="square" rtlCol="0">
            <a:spAutoFit/>
          </a:bodyPr>
          <a:lstStyle/>
          <a:p>
            <a:r>
              <a:rPr lang="en-US" dirty="0" smtClean="0"/>
              <a:t>b</a:t>
            </a:r>
            <a:endParaRPr lang="en-GB" dirty="0"/>
          </a:p>
        </p:txBody>
      </p:sp>
      <p:sp>
        <p:nvSpPr>
          <p:cNvPr id="33" name="TextBox 32"/>
          <p:cNvSpPr txBox="1"/>
          <p:nvPr/>
        </p:nvSpPr>
        <p:spPr>
          <a:xfrm>
            <a:off x="3851920" y="5003884"/>
            <a:ext cx="432048" cy="369332"/>
          </a:xfrm>
          <a:prstGeom prst="rect">
            <a:avLst/>
          </a:prstGeom>
          <a:noFill/>
        </p:spPr>
        <p:txBody>
          <a:bodyPr wrap="square" rtlCol="0">
            <a:spAutoFit/>
          </a:bodyPr>
          <a:lstStyle/>
          <a:p>
            <a:r>
              <a:rPr lang="en-US" dirty="0" smtClean="0"/>
              <a:t>e</a:t>
            </a:r>
            <a:endParaRPr lang="en-GB" dirty="0"/>
          </a:p>
        </p:txBody>
      </p:sp>
      <p:sp>
        <p:nvSpPr>
          <p:cNvPr id="34" name="TextBox 33"/>
          <p:cNvSpPr txBox="1"/>
          <p:nvPr/>
        </p:nvSpPr>
        <p:spPr>
          <a:xfrm>
            <a:off x="5076056" y="5003884"/>
            <a:ext cx="432048" cy="369332"/>
          </a:xfrm>
          <a:prstGeom prst="rect">
            <a:avLst/>
          </a:prstGeom>
          <a:noFill/>
        </p:spPr>
        <p:txBody>
          <a:bodyPr wrap="square" rtlCol="0">
            <a:spAutoFit/>
          </a:bodyPr>
          <a:lstStyle/>
          <a:p>
            <a:r>
              <a:rPr lang="en-US" dirty="0"/>
              <a:t>n</a:t>
            </a:r>
            <a:endParaRPr lang="en-GB" dirty="0"/>
          </a:p>
        </p:txBody>
      </p:sp>
      <p:sp>
        <p:nvSpPr>
          <p:cNvPr id="35" name="TextBox 34"/>
          <p:cNvSpPr txBox="1"/>
          <p:nvPr/>
        </p:nvSpPr>
        <p:spPr>
          <a:xfrm>
            <a:off x="2411760" y="5147900"/>
            <a:ext cx="432048" cy="369332"/>
          </a:xfrm>
          <a:prstGeom prst="rect">
            <a:avLst/>
          </a:prstGeom>
          <a:noFill/>
        </p:spPr>
        <p:txBody>
          <a:bodyPr wrap="square" rtlCol="0">
            <a:spAutoFit/>
          </a:bodyPr>
          <a:lstStyle/>
          <a:p>
            <a:r>
              <a:rPr lang="en-US" dirty="0" smtClean="0"/>
              <a:t>6</a:t>
            </a:r>
            <a:endParaRPr lang="en-GB" dirty="0"/>
          </a:p>
        </p:txBody>
      </p:sp>
      <p:sp>
        <p:nvSpPr>
          <p:cNvPr id="36" name="TextBox 35"/>
          <p:cNvSpPr txBox="1"/>
          <p:nvPr/>
        </p:nvSpPr>
        <p:spPr>
          <a:xfrm>
            <a:off x="5004048" y="6165304"/>
            <a:ext cx="432048" cy="369332"/>
          </a:xfrm>
          <a:prstGeom prst="rect">
            <a:avLst/>
          </a:prstGeom>
          <a:noFill/>
        </p:spPr>
        <p:txBody>
          <a:bodyPr wrap="square" rtlCol="0">
            <a:spAutoFit/>
          </a:bodyPr>
          <a:lstStyle/>
          <a:p>
            <a:r>
              <a:rPr lang="en-US" dirty="0"/>
              <a:t>5</a:t>
            </a:r>
            <a:endParaRPr lang="en-GB" dirty="0"/>
          </a:p>
        </p:txBody>
      </p:sp>
      <p:sp>
        <p:nvSpPr>
          <p:cNvPr id="37" name="TextBox 36"/>
          <p:cNvSpPr txBox="1"/>
          <p:nvPr/>
        </p:nvSpPr>
        <p:spPr>
          <a:xfrm>
            <a:off x="3851920" y="6165304"/>
            <a:ext cx="432048" cy="369332"/>
          </a:xfrm>
          <a:prstGeom prst="rect">
            <a:avLst/>
          </a:prstGeom>
          <a:noFill/>
        </p:spPr>
        <p:txBody>
          <a:bodyPr wrap="square" rtlCol="0">
            <a:spAutoFit/>
          </a:bodyPr>
          <a:lstStyle/>
          <a:p>
            <a:r>
              <a:rPr lang="en-US" dirty="0"/>
              <a:t>3</a:t>
            </a:r>
            <a:endParaRPr lang="en-GB" dirty="0"/>
          </a:p>
        </p:txBody>
      </p:sp>
    </p:spTree>
    <p:extLst>
      <p:ext uri="{BB962C8B-B14F-4D97-AF65-F5344CB8AC3E}">
        <p14:creationId xmlns:p14="http://schemas.microsoft.com/office/powerpoint/2010/main" xmlns="" val="157654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361"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47</a:t>
            </a:fld>
            <a:endParaRPr lang="en-GB"/>
          </a:p>
        </p:txBody>
      </p:sp>
      <p:sp>
        <p:nvSpPr>
          <p:cNvPr id="6" name="Rectangle 5"/>
          <p:cNvSpPr/>
          <p:nvPr/>
        </p:nvSpPr>
        <p:spPr>
          <a:xfrm>
            <a:off x="2411760" y="4005064"/>
            <a:ext cx="4536504" cy="12961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7483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00"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48</a:t>
            </a:fld>
            <a:endParaRPr lang="en-GB"/>
          </a:p>
        </p:txBody>
      </p:sp>
    </p:spTree>
    <p:extLst>
      <p:ext uri="{BB962C8B-B14F-4D97-AF65-F5344CB8AC3E}">
        <p14:creationId xmlns:p14="http://schemas.microsoft.com/office/powerpoint/2010/main" xmlns="" val="51345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smtClean="0">
                <a:solidFill>
                  <a:schemeClr val="tx2"/>
                </a:solidFill>
              </a:rPr>
              <a:t>اشتقاق منحنى طلب المستهلك على سلعة معينة باستخدام منحنيات السواء:</a:t>
            </a:r>
          </a:p>
          <a:p>
            <a:pPr marL="0" indent="0" algn="r" rtl="1">
              <a:buNone/>
            </a:pPr>
            <a:r>
              <a:rPr lang="ar-SA" dirty="0"/>
              <a:t> </a:t>
            </a:r>
            <a:r>
              <a:rPr lang="ar-SA" dirty="0" smtClean="0"/>
              <a:t>         بتبيان كيف تتفاعل تفضيلات المستهلك ودخله وأسعار السلع المختلفة لتحدد الكميات التي يشتريها المستهلك من سلعة ما.</a:t>
            </a:r>
          </a:p>
          <a:p>
            <a:pPr algn="r" rtl="1"/>
            <a:r>
              <a:rPr lang="ar-SA" b="1" dirty="0" smtClean="0">
                <a:solidFill>
                  <a:schemeClr val="tx2"/>
                </a:solidFill>
              </a:rPr>
              <a:t>مثال: </a:t>
            </a:r>
            <a:r>
              <a:rPr lang="ar-SA" dirty="0" smtClean="0"/>
              <a:t>سعيد يحقق أقصى إشباع ممكن في حدود دخله البالغ 2400 ريال عند استهلاك 3 وحدات طعام و 6 وحدات ملابس وذلك بالأسعار 400 ريال للملابس و200 ريال للطعام. الدخل وأسعار الطعام ثابتة وتفضيلات المستهلك معروفة ولم تتغير ولكننا غيرنا السعر.</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49</a:t>
            </a:fld>
            <a:endParaRPr lang="en-GB"/>
          </a:p>
        </p:txBody>
      </p:sp>
    </p:spTree>
    <p:extLst>
      <p:ext uri="{BB962C8B-B14F-4D97-AF65-F5344CB8AC3E}">
        <p14:creationId xmlns:p14="http://schemas.microsoft.com/office/powerpoint/2010/main" xmlns="" val="191289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dirty="0" smtClean="0"/>
              <a:t>لأننا افترضنا أن المنفعة يمكن قياسها رقمياً، فإننا نستطيع التفرقة بين المنفعة الكلية والمنفعة الحدية:</a:t>
            </a:r>
          </a:p>
          <a:p>
            <a:pPr algn="r" rtl="1"/>
            <a:r>
              <a:rPr lang="ar-SA" b="1" dirty="0" smtClean="0">
                <a:solidFill>
                  <a:schemeClr val="tx2"/>
                </a:solidFill>
              </a:rPr>
              <a:t>المنفعة الكلية </a:t>
            </a:r>
            <a:r>
              <a:rPr lang="en-GB" b="1" dirty="0" smtClean="0">
                <a:solidFill>
                  <a:schemeClr val="tx2"/>
                </a:solidFill>
              </a:rPr>
              <a:t>Total Utility</a:t>
            </a:r>
            <a:r>
              <a:rPr lang="ar-SA" b="1" dirty="0" smtClean="0">
                <a:solidFill>
                  <a:schemeClr val="tx2"/>
                </a:solidFill>
              </a:rPr>
              <a:t> (</a:t>
            </a:r>
            <a:r>
              <a:rPr lang="en-GB" b="1" dirty="0" smtClean="0">
                <a:solidFill>
                  <a:schemeClr val="tx2"/>
                </a:solidFill>
              </a:rPr>
              <a:t>TU</a:t>
            </a:r>
            <a:r>
              <a:rPr lang="ar-SA" b="1" dirty="0" smtClean="0">
                <a:solidFill>
                  <a:schemeClr val="tx2"/>
                </a:solidFill>
              </a:rPr>
              <a:t>):</a:t>
            </a:r>
          </a:p>
          <a:p>
            <a:pPr marL="0" indent="0" algn="r" rtl="1">
              <a:buNone/>
            </a:pPr>
            <a:r>
              <a:rPr lang="ar-SA" dirty="0">
                <a:solidFill>
                  <a:schemeClr val="tx2"/>
                </a:solidFill>
              </a:rPr>
              <a:t> </a:t>
            </a:r>
            <a:r>
              <a:rPr lang="ar-SA" dirty="0" smtClean="0">
                <a:solidFill>
                  <a:schemeClr val="tx2"/>
                </a:solidFill>
              </a:rPr>
              <a:t>         </a:t>
            </a:r>
            <a:r>
              <a:rPr lang="ar-SA" dirty="0" smtClean="0"/>
              <a:t>إجمالي المنفعة العائدة من استهلاك مجموع الوحدات، وهي تتزايد بمعدل متناقص إلى أن تصل لنقطة التشبع وتتناقص بعدها.</a:t>
            </a:r>
          </a:p>
          <a:p>
            <a:pPr algn="r" rtl="1"/>
            <a:r>
              <a:rPr lang="ar-SA" b="1" dirty="0" smtClean="0">
                <a:solidFill>
                  <a:schemeClr val="tx2"/>
                </a:solidFill>
              </a:rPr>
              <a:t>المنفعة الحدية </a:t>
            </a:r>
            <a:r>
              <a:rPr lang="en-GB" b="1" dirty="0" smtClean="0">
                <a:solidFill>
                  <a:schemeClr val="tx2"/>
                </a:solidFill>
              </a:rPr>
              <a:t>Marginal Utility</a:t>
            </a:r>
            <a:r>
              <a:rPr lang="ar-SA" b="1" dirty="0" smtClean="0">
                <a:solidFill>
                  <a:schemeClr val="tx2"/>
                </a:solidFill>
              </a:rPr>
              <a:t> (</a:t>
            </a:r>
            <a:r>
              <a:rPr lang="en-GB" b="1" dirty="0" smtClean="0">
                <a:solidFill>
                  <a:schemeClr val="tx2"/>
                </a:solidFill>
              </a:rPr>
              <a:t>MU</a:t>
            </a:r>
            <a:r>
              <a:rPr lang="ar-SA" b="1" dirty="0" smtClean="0">
                <a:solidFill>
                  <a:schemeClr val="tx2"/>
                </a:solidFill>
              </a:rPr>
              <a:t>):</a:t>
            </a:r>
            <a:endParaRPr lang="en-GB" b="1" dirty="0" smtClean="0">
              <a:solidFill>
                <a:schemeClr val="tx2"/>
              </a:solidFill>
            </a:endParaRPr>
          </a:p>
          <a:p>
            <a:pPr marL="0" indent="0" algn="r" rtl="1">
              <a:buNone/>
            </a:pPr>
            <a:r>
              <a:rPr lang="ar-SA" dirty="0"/>
              <a:t> </a:t>
            </a:r>
            <a:r>
              <a:rPr lang="ar-SA" dirty="0" smtClean="0"/>
              <a:t>         التغير في المنفعة الكلية الناتج عن تغير الاستهلاك بوحدة واحدة، وهي تتناقص تبعاً لقانون تناقص المنفعة الحدية.</a:t>
            </a:r>
          </a:p>
          <a:p>
            <a:pPr algn="r" rtl="1"/>
            <a:r>
              <a:rPr lang="ar-SA" dirty="0" smtClean="0"/>
              <a:t>تحليل المنفعة الحدية يساعد في معرفة وتحقيق أقصى إشباع ممكن للمستهلك في حدود دخله.</a:t>
            </a:r>
          </a:p>
          <a:p>
            <a:pPr marL="0" indent="0" algn="r" rtl="1">
              <a:buNone/>
            </a:pPr>
            <a:endParaRPr lang="en-GB" dirty="0" smtClean="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a:t>
            </a:fld>
            <a:endParaRPr lang="en-GB"/>
          </a:p>
        </p:txBody>
      </p:sp>
    </p:spTree>
    <p:extLst>
      <p:ext uri="{BB962C8B-B14F-4D97-AF65-F5344CB8AC3E}">
        <p14:creationId xmlns:p14="http://schemas.microsoft.com/office/powerpoint/2010/main" xmlns="" val="2924959472"/>
      </p:ext>
    </p:extLst>
  </p:cSld>
  <p:clrMapOvr>
    <a:masterClrMapping/>
  </p:clrMapOvr>
  <mc:AlternateContent xmlns:mc="http://schemas.openxmlformats.org/markup-compatibility/2006">
    <mc:Choice xmlns:p14="http://schemas.microsoft.com/office/powerpoint/2010/main" xmlns="" Requires="p14">
      <p:transition spd="slow" p14:dur="2000" advTm="16436"/>
    </mc:Choice>
    <mc:Fallback>
      <p:transition spd="slow" advTm="1643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p:txBody>
          <a:bodyPr/>
          <a:lstStyle/>
          <a:p>
            <a:pPr algn="r" rtl="1"/>
            <a:r>
              <a:rPr lang="ar-SA" dirty="0" smtClean="0"/>
              <a:t>التغيرات في أسعار الملابس مع بقاء الدخل وأسعار الطعام ثابتة يؤدي إلى انتقال خط الدخل إلى اليمين أو اليسار باتجاه المحور الأفقي.</a:t>
            </a:r>
          </a:p>
          <a:p>
            <a:pPr algn="r" rtl="1"/>
            <a:r>
              <a:rPr lang="ar-SA" dirty="0" smtClean="0"/>
              <a:t>تغيرات أسعار الملابس تخل بالتوازن، فنضطر للبحث عن توازن جديد.</a:t>
            </a:r>
          </a:p>
          <a:p>
            <a:pPr marL="0" indent="0" algn="r" rtl="1">
              <a:buNone/>
            </a:pPr>
            <a:endParaRPr lang="en-GB" b="1"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50</a:t>
            </a:fld>
            <a:endParaRPr lang="en-GB"/>
          </a:p>
        </p:txBody>
      </p:sp>
      <p:cxnSp>
        <p:nvCxnSpPr>
          <p:cNvPr id="6" name="Straight Arrow Connector 5"/>
          <p:cNvCxnSpPr/>
          <p:nvPr/>
        </p:nvCxnSpPr>
        <p:spPr>
          <a:xfrm flipV="1">
            <a:off x="5004048"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04048"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60032" y="3275692"/>
            <a:ext cx="432048" cy="369332"/>
          </a:xfrm>
          <a:prstGeom prst="rect">
            <a:avLst/>
          </a:prstGeom>
          <a:noFill/>
        </p:spPr>
        <p:txBody>
          <a:bodyPr wrap="square" rtlCol="0">
            <a:spAutoFit/>
          </a:bodyPr>
          <a:lstStyle/>
          <a:p>
            <a:r>
              <a:rPr lang="en-GB" dirty="0" smtClean="0"/>
              <a:t>Y</a:t>
            </a:r>
            <a:endParaRPr lang="en-GB" dirty="0"/>
          </a:p>
        </p:txBody>
      </p:sp>
      <p:sp>
        <p:nvSpPr>
          <p:cNvPr id="9" name="TextBox 8"/>
          <p:cNvSpPr txBox="1"/>
          <p:nvPr/>
        </p:nvSpPr>
        <p:spPr>
          <a:xfrm>
            <a:off x="8532440" y="6011996"/>
            <a:ext cx="432048" cy="369332"/>
          </a:xfrm>
          <a:prstGeom prst="rect">
            <a:avLst/>
          </a:prstGeom>
          <a:noFill/>
        </p:spPr>
        <p:txBody>
          <a:bodyPr wrap="square" rtlCol="0">
            <a:spAutoFit/>
          </a:bodyPr>
          <a:lstStyle/>
          <a:p>
            <a:r>
              <a:rPr lang="en-GB" dirty="0"/>
              <a:t>X</a:t>
            </a:r>
          </a:p>
        </p:txBody>
      </p:sp>
      <p:cxnSp>
        <p:nvCxnSpPr>
          <p:cNvPr id="10" name="Straight Connector 9"/>
          <p:cNvCxnSpPr/>
          <p:nvPr/>
        </p:nvCxnSpPr>
        <p:spPr>
          <a:xfrm>
            <a:off x="5004048" y="4355812"/>
            <a:ext cx="2232248"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04048" y="4346520"/>
            <a:ext cx="3240360" cy="18815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4365104"/>
            <a:ext cx="1440160" cy="186291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1803218">
            <a:off x="5366384" y="3473234"/>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rot="11803218">
            <a:off x="5600915" y="3586476"/>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rot="21461317">
            <a:off x="7713577" y="5962569"/>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1" name="TextBox 20"/>
          <p:cNvSpPr txBox="1"/>
          <p:nvPr/>
        </p:nvSpPr>
        <p:spPr>
          <a:xfrm rot="21461317">
            <a:off x="7820062" y="5679276"/>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2" name="Arc 21"/>
          <p:cNvSpPr/>
          <p:nvPr/>
        </p:nvSpPr>
        <p:spPr>
          <a:xfrm rot="11803218">
            <a:off x="5849463" y="3725514"/>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rot="21461317">
            <a:off x="7964114" y="5460933"/>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cxnSp>
        <p:nvCxnSpPr>
          <p:cNvPr id="25" name="Straight Connector 24"/>
          <p:cNvCxnSpPr/>
          <p:nvPr/>
        </p:nvCxnSpPr>
        <p:spPr>
          <a:xfrm>
            <a:off x="5004048" y="5229200"/>
            <a:ext cx="162018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5212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16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162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16016" y="5013176"/>
            <a:ext cx="432048" cy="369332"/>
          </a:xfrm>
          <a:prstGeom prst="rect">
            <a:avLst/>
          </a:prstGeom>
          <a:noFill/>
        </p:spPr>
        <p:txBody>
          <a:bodyPr wrap="square" rtlCol="0">
            <a:spAutoFit/>
          </a:bodyPr>
          <a:lstStyle/>
          <a:p>
            <a:r>
              <a:rPr lang="ar-SA" dirty="0"/>
              <a:t>6</a:t>
            </a:r>
            <a:endParaRPr lang="en-GB" dirty="0"/>
          </a:p>
        </p:txBody>
      </p:sp>
      <p:sp>
        <p:nvSpPr>
          <p:cNvPr id="32" name="TextBox 31"/>
          <p:cNvSpPr txBox="1"/>
          <p:nvPr/>
        </p:nvSpPr>
        <p:spPr>
          <a:xfrm>
            <a:off x="5508104" y="6237312"/>
            <a:ext cx="432048" cy="369332"/>
          </a:xfrm>
          <a:prstGeom prst="rect">
            <a:avLst/>
          </a:prstGeom>
          <a:noFill/>
        </p:spPr>
        <p:txBody>
          <a:bodyPr wrap="square" rtlCol="0">
            <a:spAutoFit/>
          </a:bodyPr>
          <a:lstStyle/>
          <a:p>
            <a:r>
              <a:rPr lang="ar-SA" dirty="0" smtClean="0"/>
              <a:t>3</a:t>
            </a:r>
            <a:endParaRPr lang="en-GB" dirty="0"/>
          </a:p>
        </p:txBody>
      </p:sp>
      <p:sp>
        <p:nvSpPr>
          <p:cNvPr id="33" name="TextBox 32"/>
          <p:cNvSpPr txBox="1"/>
          <p:nvPr/>
        </p:nvSpPr>
        <p:spPr>
          <a:xfrm>
            <a:off x="5868144" y="6228020"/>
            <a:ext cx="432048" cy="369332"/>
          </a:xfrm>
          <a:prstGeom prst="rect">
            <a:avLst/>
          </a:prstGeom>
          <a:noFill/>
        </p:spPr>
        <p:txBody>
          <a:bodyPr wrap="square" rtlCol="0">
            <a:spAutoFit/>
          </a:bodyPr>
          <a:lstStyle/>
          <a:p>
            <a:r>
              <a:rPr lang="ar-SA" dirty="0" smtClean="0"/>
              <a:t>4</a:t>
            </a:r>
            <a:endParaRPr lang="en-GB" dirty="0"/>
          </a:p>
        </p:txBody>
      </p:sp>
      <p:sp>
        <p:nvSpPr>
          <p:cNvPr id="34" name="TextBox 33"/>
          <p:cNvSpPr txBox="1"/>
          <p:nvPr/>
        </p:nvSpPr>
        <p:spPr>
          <a:xfrm>
            <a:off x="6294365" y="6236708"/>
            <a:ext cx="432048" cy="369332"/>
          </a:xfrm>
          <a:prstGeom prst="rect">
            <a:avLst/>
          </a:prstGeom>
          <a:noFill/>
        </p:spPr>
        <p:txBody>
          <a:bodyPr wrap="square" rtlCol="0">
            <a:spAutoFit/>
          </a:bodyPr>
          <a:lstStyle/>
          <a:p>
            <a:r>
              <a:rPr lang="ar-SA" dirty="0" smtClean="0"/>
              <a:t>5</a:t>
            </a:r>
            <a:endParaRPr lang="en-GB" dirty="0"/>
          </a:p>
        </p:txBody>
      </p:sp>
      <p:sp>
        <p:nvSpPr>
          <p:cNvPr id="35" name="TextBox 34"/>
          <p:cNvSpPr txBox="1"/>
          <p:nvPr/>
        </p:nvSpPr>
        <p:spPr>
          <a:xfrm>
            <a:off x="5724128" y="5013176"/>
            <a:ext cx="432048" cy="369332"/>
          </a:xfrm>
          <a:prstGeom prst="rect">
            <a:avLst/>
          </a:prstGeom>
          <a:noFill/>
        </p:spPr>
        <p:txBody>
          <a:bodyPr wrap="square" rtlCol="0">
            <a:spAutoFit/>
          </a:bodyPr>
          <a:lstStyle/>
          <a:p>
            <a:r>
              <a:rPr lang="en-GB" dirty="0" smtClean="0"/>
              <a:t>e</a:t>
            </a:r>
            <a:endParaRPr lang="en-GB" dirty="0"/>
          </a:p>
        </p:txBody>
      </p:sp>
      <p:sp>
        <p:nvSpPr>
          <p:cNvPr id="36" name="TextBox 35"/>
          <p:cNvSpPr txBox="1"/>
          <p:nvPr/>
        </p:nvSpPr>
        <p:spPr>
          <a:xfrm>
            <a:off x="6084168" y="5013176"/>
            <a:ext cx="432048" cy="369332"/>
          </a:xfrm>
          <a:prstGeom prst="rect">
            <a:avLst/>
          </a:prstGeom>
          <a:noFill/>
        </p:spPr>
        <p:txBody>
          <a:bodyPr wrap="square" rtlCol="0">
            <a:spAutoFit/>
          </a:bodyPr>
          <a:lstStyle/>
          <a:p>
            <a:r>
              <a:rPr lang="en-GB" dirty="0"/>
              <a:t>f</a:t>
            </a:r>
          </a:p>
        </p:txBody>
      </p:sp>
      <p:sp>
        <p:nvSpPr>
          <p:cNvPr id="37" name="TextBox 36"/>
          <p:cNvSpPr txBox="1"/>
          <p:nvPr/>
        </p:nvSpPr>
        <p:spPr>
          <a:xfrm>
            <a:off x="6516216" y="4941168"/>
            <a:ext cx="432048" cy="369332"/>
          </a:xfrm>
          <a:prstGeom prst="rect">
            <a:avLst/>
          </a:prstGeom>
          <a:noFill/>
        </p:spPr>
        <p:txBody>
          <a:bodyPr wrap="square" rtlCol="0">
            <a:spAutoFit/>
          </a:bodyPr>
          <a:lstStyle/>
          <a:p>
            <a:r>
              <a:rPr lang="en-GB" dirty="0" smtClean="0"/>
              <a:t>g</a:t>
            </a:r>
            <a:endParaRPr lang="en-GB" dirty="0"/>
          </a:p>
        </p:txBody>
      </p:sp>
      <p:cxnSp>
        <p:nvCxnSpPr>
          <p:cNvPr id="38" name="Straight Arrow Connector 37"/>
          <p:cNvCxnSpPr/>
          <p:nvPr/>
        </p:nvCxnSpPr>
        <p:spPr>
          <a:xfrm flipV="1">
            <a:off x="467544"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7544"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504" y="3275692"/>
            <a:ext cx="1224136" cy="369332"/>
          </a:xfrm>
          <a:prstGeom prst="rect">
            <a:avLst/>
          </a:prstGeom>
          <a:noFill/>
        </p:spPr>
        <p:txBody>
          <a:bodyPr wrap="square" rtlCol="0">
            <a:spAutoFit/>
          </a:bodyPr>
          <a:lstStyle/>
          <a:p>
            <a:r>
              <a:rPr lang="ar-SA" dirty="0" smtClean="0"/>
              <a:t>سعر الملابس</a:t>
            </a:r>
            <a:endParaRPr lang="en-GB" dirty="0"/>
          </a:p>
        </p:txBody>
      </p:sp>
      <p:sp>
        <p:nvSpPr>
          <p:cNvPr id="41" name="TextBox 40"/>
          <p:cNvSpPr txBox="1"/>
          <p:nvPr/>
        </p:nvSpPr>
        <p:spPr>
          <a:xfrm>
            <a:off x="3779912" y="5879013"/>
            <a:ext cx="1296144" cy="646331"/>
          </a:xfrm>
          <a:prstGeom prst="rect">
            <a:avLst/>
          </a:prstGeom>
          <a:noFill/>
        </p:spPr>
        <p:txBody>
          <a:bodyPr wrap="square" rtlCol="0">
            <a:spAutoFit/>
          </a:bodyPr>
          <a:lstStyle/>
          <a:p>
            <a:pPr algn="ctr"/>
            <a:r>
              <a:rPr lang="ar-SA" dirty="0" smtClean="0"/>
              <a:t>الكمية المستهلكة</a:t>
            </a:r>
            <a:endParaRPr lang="en-GB" dirty="0"/>
          </a:p>
        </p:txBody>
      </p:sp>
      <p:sp>
        <p:nvSpPr>
          <p:cNvPr id="42" name="Arc 41"/>
          <p:cNvSpPr/>
          <p:nvPr/>
        </p:nvSpPr>
        <p:spPr>
          <a:xfrm rot="13259751">
            <a:off x="873790" y="3383189"/>
            <a:ext cx="3562452" cy="2288145"/>
          </a:xfrm>
          <a:prstGeom prst="arc">
            <a:avLst>
              <a:gd name="adj1" fmla="val 12651687"/>
              <a:gd name="adj2" fmla="val 20736938"/>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
        <p:nvSpPr>
          <p:cNvPr id="43" name="TextBox 42"/>
          <p:cNvSpPr txBox="1"/>
          <p:nvPr/>
        </p:nvSpPr>
        <p:spPr>
          <a:xfrm rot="21461317">
            <a:off x="3211586" y="5748965"/>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48" name="Straight Connector 47"/>
          <p:cNvCxnSpPr/>
          <p:nvPr/>
        </p:nvCxnSpPr>
        <p:spPr>
          <a:xfrm>
            <a:off x="1115616" y="4221088"/>
            <a:ext cx="0" cy="19755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75656" y="4941168"/>
            <a:ext cx="0" cy="12554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73885" y="5444704"/>
            <a:ext cx="5827" cy="75195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71600" y="6237312"/>
            <a:ext cx="432048" cy="369332"/>
          </a:xfrm>
          <a:prstGeom prst="rect">
            <a:avLst/>
          </a:prstGeom>
          <a:noFill/>
        </p:spPr>
        <p:txBody>
          <a:bodyPr wrap="square" rtlCol="0">
            <a:spAutoFit/>
          </a:bodyPr>
          <a:lstStyle/>
          <a:p>
            <a:r>
              <a:rPr lang="ar-SA" dirty="0" smtClean="0"/>
              <a:t>3</a:t>
            </a:r>
            <a:endParaRPr lang="en-GB" dirty="0"/>
          </a:p>
        </p:txBody>
      </p:sp>
      <p:sp>
        <p:nvSpPr>
          <p:cNvPr id="52" name="TextBox 51"/>
          <p:cNvSpPr txBox="1"/>
          <p:nvPr/>
        </p:nvSpPr>
        <p:spPr>
          <a:xfrm>
            <a:off x="1331640" y="6228020"/>
            <a:ext cx="432048" cy="369332"/>
          </a:xfrm>
          <a:prstGeom prst="rect">
            <a:avLst/>
          </a:prstGeom>
          <a:noFill/>
        </p:spPr>
        <p:txBody>
          <a:bodyPr wrap="square" rtlCol="0">
            <a:spAutoFit/>
          </a:bodyPr>
          <a:lstStyle/>
          <a:p>
            <a:r>
              <a:rPr lang="ar-SA" dirty="0" smtClean="0"/>
              <a:t>4</a:t>
            </a:r>
            <a:endParaRPr lang="en-GB" dirty="0"/>
          </a:p>
        </p:txBody>
      </p:sp>
      <p:sp>
        <p:nvSpPr>
          <p:cNvPr id="53" name="TextBox 52"/>
          <p:cNvSpPr txBox="1"/>
          <p:nvPr/>
        </p:nvSpPr>
        <p:spPr>
          <a:xfrm>
            <a:off x="1757861" y="6236708"/>
            <a:ext cx="432048" cy="369332"/>
          </a:xfrm>
          <a:prstGeom prst="rect">
            <a:avLst/>
          </a:prstGeom>
          <a:noFill/>
        </p:spPr>
        <p:txBody>
          <a:bodyPr wrap="square" rtlCol="0">
            <a:spAutoFit/>
          </a:bodyPr>
          <a:lstStyle/>
          <a:p>
            <a:r>
              <a:rPr lang="ar-SA" dirty="0" smtClean="0"/>
              <a:t>5</a:t>
            </a:r>
            <a:endParaRPr lang="en-GB" dirty="0"/>
          </a:p>
        </p:txBody>
      </p:sp>
      <p:sp>
        <p:nvSpPr>
          <p:cNvPr id="54" name="TextBox 53"/>
          <p:cNvSpPr txBox="1"/>
          <p:nvPr/>
        </p:nvSpPr>
        <p:spPr>
          <a:xfrm>
            <a:off x="1259632" y="4005064"/>
            <a:ext cx="432048" cy="369332"/>
          </a:xfrm>
          <a:prstGeom prst="rect">
            <a:avLst/>
          </a:prstGeom>
          <a:noFill/>
        </p:spPr>
        <p:txBody>
          <a:bodyPr wrap="square" rtlCol="0">
            <a:spAutoFit/>
          </a:bodyPr>
          <a:lstStyle/>
          <a:p>
            <a:r>
              <a:rPr lang="en-GB" dirty="0" smtClean="0"/>
              <a:t>e</a:t>
            </a:r>
            <a:endParaRPr lang="en-GB" dirty="0"/>
          </a:p>
        </p:txBody>
      </p:sp>
      <p:sp>
        <p:nvSpPr>
          <p:cNvPr id="55" name="TextBox 54"/>
          <p:cNvSpPr txBox="1"/>
          <p:nvPr/>
        </p:nvSpPr>
        <p:spPr>
          <a:xfrm>
            <a:off x="1547664" y="4725144"/>
            <a:ext cx="432048" cy="369332"/>
          </a:xfrm>
          <a:prstGeom prst="rect">
            <a:avLst/>
          </a:prstGeom>
          <a:noFill/>
        </p:spPr>
        <p:txBody>
          <a:bodyPr wrap="square" rtlCol="0">
            <a:spAutoFit/>
          </a:bodyPr>
          <a:lstStyle/>
          <a:p>
            <a:r>
              <a:rPr lang="en-GB" dirty="0"/>
              <a:t>f</a:t>
            </a:r>
          </a:p>
        </p:txBody>
      </p:sp>
      <p:sp>
        <p:nvSpPr>
          <p:cNvPr id="56" name="TextBox 55"/>
          <p:cNvSpPr txBox="1"/>
          <p:nvPr/>
        </p:nvSpPr>
        <p:spPr>
          <a:xfrm>
            <a:off x="1979712" y="5147900"/>
            <a:ext cx="432048" cy="369332"/>
          </a:xfrm>
          <a:prstGeom prst="rect">
            <a:avLst/>
          </a:prstGeom>
          <a:noFill/>
        </p:spPr>
        <p:txBody>
          <a:bodyPr wrap="square" rtlCol="0">
            <a:spAutoFit/>
          </a:bodyPr>
          <a:lstStyle/>
          <a:p>
            <a:r>
              <a:rPr lang="en-GB" dirty="0" smtClean="0"/>
              <a:t>g</a:t>
            </a:r>
            <a:endParaRPr lang="en-GB" dirty="0"/>
          </a:p>
        </p:txBody>
      </p:sp>
      <p:cxnSp>
        <p:nvCxnSpPr>
          <p:cNvPr id="62" name="Straight Connector 61"/>
          <p:cNvCxnSpPr/>
          <p:nvPr/>
        </p:nvCxnSpPr>
        <p:spPr>
          <a:xfrm flipH="1">
            <a:off x="467544" y="4221088"/>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7544" y="494116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67544" y="5444704"/>
            <a:ext cx="1512168" cy="5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738" y="5308416"/>
            <a:ext cx="639688" cy="369332"/>
          </a:xfrm>
          <a:prstGeom prst="rect">
            <a:avLst/>
          </a:prstGeom>
          <a:noFill/>
        </p:spPr>
        <p:txBody>
          <a:bodyPr wrap="square" rtlCol="0">
            <a:spAutoFit/>
          </a:bodyPr>
          <a:lstStyle/>
          <a:p>
            <a:r>
              <a:rPr lang="ar-SA" dirty="0" smtClean="0"/>
              <a:t>240</a:t>
            </a:r>
            <a:endParaRPr lang="en-GB" dirty="0"/>
          </a:p>
        </p:txBody>
      </p:sp>
      <p:sp>
        <p:nvSpPr>
          <p:cNvPr id="70" name="TextBox 69"/>
          <p:cNvSpPr txBox="1"/>
          <p:nvPr/>
        </p:nvSpPr>
        <p:spPr>
          <a:xfrm>
            <a:off x="-28128" y="4787860"/>
            <a:ext cx="639688" cy="369332"/>
          </a:xfrm>
          <a:prstGeom prst="rect">
            <a:avLst/>
          </a:prstGeom>
          <a:noFill/>
        </p:spPr>
        <p:txBody>
          <a:bodyPr wrap="square" rtlCol="0">
            <a:spAutoFit/>
          </a:bodyPr>
          <a:lstStyle/>
          <a:p>
            <a:r>
              <a:rPr lang="ar-SA" dirty="0" smtClean="0"/>
              <a:t>300</a:t>
            </a:r>
            <a:endParaRPr lang="en-GB" dirty="0"/>
          </a:p>
        </p:txBody>
      </p:sp>
      <p:sp>
        <p:nvSpPr>
          <p:cNvPr id="71" name="TextBox 70"/>
          <p:cNvSpPr txBox="1"/>
          <p:nvPr/>
        </p:nvSpPr>
        <p:spPr>
          <a:xfrm>
            <a:off x="-36512" y="4005064"/>
            <a:ext cx="639688" cy="369332"/>
          </a:xfrm>
          <a:prstGeom prst="rect">
            <a:avLst/>
          </a:prstGeom>
          <a:noFill/>
        </p:spPr>
        <p:txBody>
          <a:bodyPr wrap="square" rtlCol="0">
            <a:spAutoFit/>
          </a:bodyPr>
          <a:lstStyle/>
          <a:p>
            <a:r>
              <a:rPr lang="ar-SA" dirty="0" smtClean="0"/>
              <a:t>400</a:t>
            </a:r>
            <a:endParaRPr lang="en-GB" dirty="0"/>
          </a:p>
        </p:txBody>
      </p:sp>
    </p:spTree>
    <p:extLst>
      <p:ext uri="{BB962C8B-B14F-4D97-AF65-F5344CB8AC3E}">
        <p14:creationId xmlns:p14="http://schemas.microsoft.com/office/powerpoint/2010/main" xmlns="" val="191172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منحنى الطلب الإجمالي (طلب السوق):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منحنى الطلب الإجمالي على السلعة:</a:t>
            </a:r>
          </a:p>
          <a:p>
            <a:pPr marL="0" indent="0" algn="r" rtl="1">
              <a:buNone/>
            </a:pPr>
            <a:r>
              <a:rPr lang="ar-SA" dirty="0"/>
              <a:t> </a:t>
            </a:r>
            <a:r>
              <a:rPr lang="ar-SA" dirty="0" smtClean="0"/>
              <a:t>         هو تجميع للكميات التي يطلبها كل مستهلك من السلعة عند كل سعر </a:t>
            </a:r>
            <a:r>
              <a:rPr lang="ar-SA" b="1" dirty="0" smtClean="0">
                <a:solidFill>
                  <a:schemeClr val="tx2"/>
                </a:solidFill>
              </a:rPr>
              <a:t>أي</a:t>
            </a:r>
            <a:r>
              <a:rPr lang="ar-SA" dirty="0" smtClean="0"/>
              <a:t> هو التجميع الأفقي لمنحنيات الطلب لكل مستهلك.</a:t>
            </a:r>
          </a:p>
          <a:p>
            <a:pPr algn="r" rtl="1"/>
            <a:r>
              <a:rPr lang="ar-SA" dirty="0" smtClean="0"/>
              <a:t>تختلف الكميات التي يطلبها المستهلكون من السلعة عند كل سعر بسبب اختلاف الأذواق والدخول بحيث يكون لكل مستهلك جدول ومنحنى طلب خاص يعبر عن تفضيلاته ودخله.</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51</a:t>
            </a:fld>
            <a:endParaRPr lang="en-GB"/>
          </a:p>
        </p:txBody>
      </p:sp>
      <p:cxnSp>
        <p:nvCxnSpPr>
          <p:cNvPr id="6" name="Straight Arrow Connector 5"/>
          <p:cNvCxnSpPr/>
          <p:nvPr/>
        </p:nvCxnSpPr>
        <p:spPr>
          <a:xfrm flipV="1">
            <a:off x="467544" y="4509120"/>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7544" y="6228020"/>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552" y="450912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9" name="TextBox 8"/>
          <p:cNvSpPr txBox="1"/>
          <p:nvPr/>
        </p:nvSpPr>
        <p:spPr>
          <a:xfrm>
            <a:off x="1835696" y="6237312"/>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10" name="TextBox 9"/>
          <p:cNvSpPr txBox="1"/>
          <p:nvPr/>
        </p:nvSpPr>
        <p:spPr>
          <a:xfrm rot="21461317">
            <a:off x="1771426" y="5892981"/>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11" name="Straight Connector 10"/>
          <p:cNvCxnSpPr/>
          <p:nvPr/>
        </p:nvCxnSpPr>
        <p:spPr>
          <a:xfrm>
            <a:off x="11156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75656" y="5692606"/>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600" y="6237312"/>
            <a:ext cx="432048" cy="369332"/>
          </a:xfrm>
          <a:prstGeom prst="rect">
            <a:avLst/>
          </a:prstGeom>
          <a:noFill/>
        </p:spPr>
        <p:txBody>
          <a:bodyPr wrap="square" rtlCol="0">
            <a:spAutoFit/>
          </a:bodyPr>
          <a:lstStyle/>
          <a:p>
            <a:r>
              <a:rPr lang="ar-SA" dirty="0" smtClean="0"/>
              <a:t>3</a:t>
            </a:r>
            <a:endParaRPr lang="en-GB" dirty="0"/>
          </a:p>
        </p:txBody>
      </p:sp>
      <p:sp>
        <p:nvSpPr>
          <p:cNvPr id="14" name="TextBox 13"/>
          <p:cNvSpPr txBox="1"/>
          <p:nvPr/>
        </p:nvSpPr>
        <p:spPr>
          <a:xfrm>
            <a:off x="1331640" y="6228020"/>
            <a:ext cx="432048" cy="369332"/>
          </a:xfrm>
          <a:prstGeom prst="rect">
            <a:avLst/>
          </a:prstGeom>
          <a:noFill/>
        </p:spPr>
        <p:txBody>
          <a:bodyPr wrap="square" rtlCol="0">
            <a:spAutoFit/>
          </a:bodyPr>
          <a:lstStyle/>
          <a:p>
            <a:r>
              <a:rPr lang="ar-SA" dirty="0" smtClean="0"/>
              <a:t>4</a:t>
            </a:r>
            <a:endParaRPr lang="en-GB" dirty="0"/>
          </a:p>
        </p:txBody>
      </p:sp>
      <p:cxnSp>
        <p:nvCxnSpPr>
          <p:cNvPr id="15" name="Straight Connector 14"/>
          <p:cNvCxnSpPr/>
          <p:nvPr/>
        </p:nvCxnSpPr>
        <p:spPr>
          <a:xfrm flipH="1">
            <a:off x="467544" y="5229200"/>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7544" y="566124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28" y="5507940"/>
            <a:ext cx="639688" cy="369332"/>
          </a:xfrm>
          <a:prstGeom prst="rect">
            <a:avLst/>
          </a:prstGeom>
          <a:noFill/>
        </p:spPr>
        <p:txBody>
          <a:bodyPr wrap="square" rtlCol="0">
            <a:spAutoFit/>
          </a:bodyPr>
          <a:lstStyle/>
          <a:p>
            <a:r>
              <a:rPr lang="ar-SA" dirty="0" smtClean="0"/>
              <a:t>300</a:t>
            </a:r>
            <a:endParaRPr lang="en-GB" dirty="0"/>
          </a:p>
        </p:txBody>
      </p:sp>
      <p:sp>
        <p:nvSpPr>
          <p:cNvPr id="18" name="TextBox 17"/>
          <p:cNvSpPr txBox="1"/>
          <p:nvPr/>
        </p:nvSpPr>
        <p:spPr>
          <a:xfrm>
            <a:off x="-36512" y="5003884"/>
            <a:ext cx="639688" cy="369332"/>
          </a:xfrm>
          <a:prstGeom prst="rect">
            <a:avLst/>
          </a:prstGeom>
          <a:noFill/>
        </p:spPr>
        <p:txBody>
          <a:bodyPr wrap="square" rtlCol="0">
            <a:spAutoFit/>
          </a:bodyPr>
          <a:lstStyle/>
          <a:p>
            <a:r>
              <a:rPr lang="ar-SA" dirty="0" smtClean="0"/>
              <a:t>400</a:t>
            </a:r>
            <a:endParaRPr lang="en-GB" dirty="0"/>
          </a:p>
        </p:txBody>
      </p:sp>
      <p:cxnSp>
        <p:nvCxnSpPr>
          <p:cNvPr id="30" name="Straight Connector 29"/>
          <p:cNvCxnSpPr/>
          <p:nvPr/>
        </p:nvCxnSpPr>
        <p:spPr>
          <a:xfrm>
            <a:off x="791580" y="4797152"/>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915816"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15816"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446905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34" name="TextBox 33"/>
          <p:cNvSpPr txBox="1"/>
          <p:nvPr/>
        </p:nvSpPr>
        <p:spPr>
          <a:xfrm>
            <a:off x="4283968"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35" name="TextBox 34"/>
          <p:cNvSpPr txBox="1"/>
          <p:nvPr/>
        </p:nvSpPr>
        <p:spPr>
          <a:xfrm rot="21461317">
            <a:off x="4219698"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36" name="Straight Connector 35"/>
          <p:cNvCxnSpPr/>
          <p:nvPr/>
        </p:nvCxnSpPr>
        <p:spPr>
          <a:xfrm>
            <a:off x="3563888"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23928"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19872" y="6246604"/>
            <a:ext cx="432048" cy="369332"/>
          </a:xfrm>
          <a:prstGeom prst="rect">
            <a:avLst/>
          </a:prstGeom>
          <a:noFill/>
        </p:spPr>
        <p:txBody>
          <a:bodyPr wrap="square" rtlCol="0">
            <a:spAutoFit/>
          </a:bodyPr>
          <a:lstStyle/>
          <a:p>
            <a:r>
              <a:rPr lang="ar-SA" dirty="0" smtClean="0"/>
              <a:t>5</a:t>
            </a:r>
            <a:endParaRPr lang="en-GB" dirty="0"/>
          </a:p>
        </p:txBody>
      </p:sp>
      <p:sp>
        <p:nvSpPr>
          <p:cNvPr id="39" name="TextBox 38"/>
          <p:cNvSpPr txBox="1"/>
          <p:nvPr/>
        </p:nvSpPr>
        <p:spPr>
          <a:xfrm>
            <a:off x="3779912" y="6237312"/>
            <a:ext cx="432048" cy="369332"/>
          </a:xfrm>
          <a:prstGeom prst="rect">
            <a:avLst/>
          </a:prstGeom>
          <a:noFill/>
        </p:spPr>
        <p:txBody>
          <a:bodyPr wrap="square" rtlCol="0">
            <a:spAutoFit/>
          </a:bodyPr>
          <a:lstStyle/>
          <a:p>
            <a:r>
              <a:rPr lang="ar-SA" dirty="0" smtClean="0"/>
              <a:t>6</a:t>
            </a:r>
            <a:endParaRPr lang="en-GB" dirty="0"/>
          </a:p>
        </p:txBody>
      </p:sp>
      <p:cxnSp>
        <p:nvCxnSpPr>
          <p:cNvPr id="40" name="Straight Connector 39"/>
          <p:cNvCxnSpPr/>
          <p:nvPr/>
        </p:nvCxnSpPr>
        <p:spPr>
          <a:xfrm flipH="1">
            <a:off x="2915816"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816"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20144" y="5517232"/>
            <a:ext cx="639688" cy="369332"/>
          </a:xfrm>
          <a:prstGeom prst="rect">
            <a:avLst/>
          </a:prstGeom>
          <a:noFill/>
        </p:spPr>
        <p:txBody>
          <a:bodyPr wrap="square" rtlCol="0">
            <a:spAutoFit/>
          </a:bodyPr>
          <a:lstStyle/>
          <a:p>
            <a:r>
              <a:rPr lang="ar-SA" dirty="0" smtClean="0"/>
              <a:t>300</a:t>
            </a:r>
            <a:endParaRPr lang="en-GB" dirty="0"/>
          </a:p>
        </p:txBody>
      </p:sp>
      <p:sp>
        <p:nvSpPr>
          <p:cNvPr id="43" name="TextBox 42"/>
          <p:cNvSpPr txBox="1"/>
          <p:nvPr/>
        </p:nvSpPr>
        <p:spPr>
          <a:xfrm>
            <a:off x="2411760" y="5013176"/>
            <a:ext cx="639688" cy="369332"/>
          </a:xfrm>
          <a:prstGeom prst="rect">
            <a:avLst/>
          </a:prstGeom>
          <a:noFill/>
        </p:spPr>
        <p:txBody>
          <a:bodyPr wrap="square" rtlCol="0">
            <a:spAutoFit/>
          </a:bodyPr>
          <a:lstStyle/>
          <a:p>
            <a:r>
              <a:rPr lang="ar-SA" dirty="0" smtClean="0"/>
              <a:t>400</a:t>
            </a:r>
            <a:endParaRPr lang="en-GB" dirty="0"/>
          </a:p>
        </p:txBody>
      </p:sp>
      <p:cxnSp>
        <p:nvCxnSpPr>
          <p:cNvPr id="44" name="Straight Connector 43"/>
          <p:cNvCxnSpPr/>
          <p:nvPr/>
        </p:nvCxnSpPr>
        <p:spPr>
          <a:xfrm>
            <a:off x="3239852"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24128"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24128"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88024" y="4397042"/>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48" name="TextBox 47"/>
          <p:cNvSpPr txBox="1"/>
          <p:nvPr/>
        </p:nvSpPr>
        <p:spPr>
          <a:xfrm>
            <a:off x="7092280"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49" name="TextBox 48"/>
          <p:cNvSpPr txBox="1"/>
          <p:nvPr/>
        </p:nvSpPr>
        <p:spPr>
          <a:xfrm rot="21461317">
            <a:off x="7028010"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50" name="Straight Connector 49"/>
          <p:cNvCxnSpPr/>
          <p:nvPr/>
        </p:nvCxnSpPr>
        <p:spPr>
          <a:xfrm>
            <a:off x="6372200"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32240"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28184" y="6246604"/>
            <a:ext cx="432048" cy="369332"/>
          </a:xfrm>
          <a:prstGeom prst="rect">
            <a:avLst/>
          </a:prstGeom>
          <a:noFill/>
        </p:spPr>
        <p:txBody>
          <a:bodyPr wrap="square" rtlCol="0">
            <a:spAutoFit/>
          </a:bodyPr>
          <a:lstStyle/>
          <a:p>
            <a:r>
              <a:rPr lang="ar-SA" dirty="0" smtClean="0"/>
              <a:t>8</a:t>
            </a:r>
            <a:endParaRPr lang="en-GB" dirty="0"/>
          </a:p>
        </p:txBody>
      </p:sp>
      <p:sp>
        <p:nvSpPr>
          <p:cNvPr id="53" name="TextBox 52"/>
          <p:cNvSpPr txBox="1"/>
          <p:nvPr/>
        </p:nvSpPr>
        <p:spPr>
          <a:xfrm>
            <a:off x="6588224" y="6237312"/>
            <a:ext cx="504056" cy="369332"/>
          </a:xfrm>
          <a:prstGeom prst="rect">
            <a:avLst/>
          </a:prstGeom>
          <a:noFill/>
        </p:spPr>
        <p:txBody>
          <a:bodyPr wrap="square" rtlCol="0">
            <a:spAutoFit/>
          </a:bodyPr>
          <a:lstStyle/>
          <a:p>
            <a:r>
              <a:rPr lang="ar-SA" dirty="0" smtClean="0"/>
              <a:t>10</a:t>
            </a:r>
            <a:endParaRPr lang="en-GB" dirty="0"/>
          </a:p>
        </p:txBody>
      </p:sp>
      <p:cxnSp>
        <p:nvCxnSpPr>
          <p:cNvPr id="54" name="Straight Connector 53"/>
          <p:cNvCxnSpPr/>
          <p:nvPr/>
        </p:nvCxnSpPr>
        <p:spPr>
          <a:xfrm flipH="1">
            <a:off x="5724128"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724128"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28456" y="5517232"/>
            <a:ext cx="639688" cy="369332"/>
          </a:xfrm>
          <a:prstGeom prst="rect">
            <a:avLst/>
          </a:prstGeom>
          <a:noFill/>
        </p:spPr>
        <p:txBody>
          <a:bodyPr wrap="square" rtlCol="0">
            <a:spAutoFit/>
          </a:bodyPr>
          <a:lstStyle/>
          <a:p>
            <a:r>
              <a:rPr lang="ar-SA" dirty="0" smtClean="0"/>
              <a:t>300</a:t>
            </a:r>
            <a:endParaRPr lang="en-GB" dirty="0"/>
          </a:p>
        </p:txBody>
      </p:sp>
      <p:sp>
        <p:nvSpPr>
          <p:cNvPr id="57" name="TextBox 56"/>
          <p:cNvSpPr txBox="1"/>
          <p:nvPr/>
        </p:nvSpPr>
        <p:spPr>
          <a:xfrm>
            <a:off x="5220072" y="5013176"/>
            <a:ext cx="639688" cy="369332"/>
          </a:xfrm>
          <a:prstGeom prst="rect">
            <a:avLst/>
          </a:prstGeom>
          <a:noFill/>
        </p:spPr>
        <p:txBody>
          <a:bodyPr wrap="square" rtlCol="0">
            <a:spAutoFit/>
          </a:bodyPr>
          <a:lstStyle/>
          <a:p>
            <a:r>
              <a:rPr lang="ar-SA" dirty="0" smtClean="0"/>
              <a:t>400</a:t>
            </a:r>
            <a:endParaRPr lang="en-GB" dirty="0"/>
          </a:p>
        </p:txBody>
      </p:sp>
      <p:cxnSp>
        <p:nvCxnSpPr>
          <p:cNvPr id="58" name="Straight Connector 57"/>
          <p:cNvCxnSpPr/>
          <p:nvPr/>
        </p:nvCxnSpPr>
        <p:spPr>
          <a:xfrm>
            <a:off x="6048164"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76256" y="5013176"/>
            <a:ext cx="1512168" cy="461665"/>
          </a:xfrm>
          <a:prstGeom prst="rect">
            <a:avLst/>
          </a:prstGeom>
          <a:noFill/>
        </p:spPr>
        <p:txBody>
          <a:bodyPr wrap="square" rtlCol="0">
            <a:spAutoFit/>
          </a:bodyPr>
          <a:lstStyle/>
          <a:p>
            <a:pPr algn="ctr"/>
            <a:r>
              <a:rPr lang="ar-SA" sz="2400" b="1" dirty="0" smtClean="0"/>
              <a:t>السوق</a:t>
            </a:r>
            <a:endParaRPr lang="en-GB" sz="2400" b="1" dirty="0"/>
          </a:p>
        </p:txBody>
      </p:sp>
      <p:sp>
        <p:nvSpPr>
          <p:cNvPr id="60" name="TextBox 59"/>
          <p:cNvSpPr txBox="1"/>
          <p:nvPr/>
        </p:nvSpPr>
        <p:spPr>
          <a:xfrm>
            <a:off x="3779912" y="5013176"/>
            <a:ext cx="1512168" cy="461665"/>
          </a:xfrm>
          <a:prstGeom prst="rect">
            <a:avLst/>
          </a:prstGeom>
          <a:noFill/>
        </p:spPr>
        <p:txBody>
          <a:bodyPr wrap="square" rtlCol="0">
            <a:spAutoFit/>
          </a:bodyPr>
          <a:lstStyle/>
          <a:p>
            <a:pPr algn="ctr"/>
            <a:r>
              <a:rPr lang="ar-SA" sz="2400" b="1" dirty="0" smtClean="0"/>
              <a:t>المستهلك 2</a:t>
            </a:r>
            <a:endParaRPr lang="en-GB" sz="2400" b="1" dirty="0"/>
          </a:p>
        </p:txBody>
      </p:sp>
      <p:sp>
        <p:nvSpPr>
          <p:cNvPr id="61" name="TextBox 60"/>
          <p:cNvSpPr txBox="1"/>
          <p:nvPr/>
        </p:nvSpPr>
        <p:spPr>
          <a:xfrm>
            <a:off x="1115616" y="4941168"/>
            <a:ext cx="1512168" cy="461665"/>
          </a:xfrm>
          <a:prstGeom prst="rect">
            <a:avLst/>
          </a:prstGeom>
          <a:noFill/>
        </p:spPr>
        <p:txBody>
          <a:bodyPr wrap="square" rtlCol="0">
            <a:spAutoFit/>
          </a:bodyPr>
          <a:lstStyle/>
          <a:p>
            <a:pPr algn="ctr"/>
            <a:r>
              <a:rPr lang="ar-SA" sz="2400" b="1" dirty="0" smtClean="0"/>
              <a:t>المستهلك 1</a:t>
            </a:r>
            <a:endParaRPr lang="en-GB" sz="2400" b="1" dirty="0"/>
          </a:p>
        </p:txBody>
      </p:sp>
    </p:spTree>
    <p:extLst>
      <p:ext uri="{BB962C8B-B14F-4D97-AF65-F5344CB8AC3E}">
        <p14:creationId xmlns:p14="http://schemas.microsoft.com/office/powerpoint/2010/main" xmlns="" val="755653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p:txBody>
          <a:bodyPr/>
          <a:lstStyle/>
          <a:p>
            <a:pPr algn="r" rtl="1"/>
            <a:r>
              <a:rPr lang="ar-SA" dirty="0" smtClean="0"/>
              <a:t>تنقسم نظرية سلوك المستهلك إلى تحليل رقمي للمنفعة وأداته التحليلية قانون تناقص المنفعة الحدية وتحليل ترتيبي للمنفعة وأداته التحليلية منحنيات السواء.</a:t>
            </a:r>
          </a:p>
          <a:p>
            <a:pPr algn="r" rtl="1"/>
            <a:r>
              <a:rPr lang="ar-SA" dirty="0" smtClean="0"/>
              <a:t>عند تحليل المنفعة الرقمي يحقق المستهلك أقصى اشباع عندما يتساوى ما يشتريه الريال الواحد من منفعة بالنسبة لجميع السلع.</a:t>
            </a:r>
          </a:p>
          <a:p>
            <a:pPr algn="r" rtl="1"/>
            <a:r>
              <a:rPr lang="ar-SA" dirty="0"/>
              <a:t>عند تحليل المنفعة </a:t>
            </a:r>
            <a:r>
              <a:rPr lang="ar-SA" dirty="0" smtClean="0"/>
              <a:t>الترتيبي </a:t>
            </a:r>
            <a:r>
              <a:rPr lang="ar-SA" dirty="0"/>
              <a:t>يحقق المستهلك أقصى اشباع عندما </a:t>
            </a:r>
            <a:r>
              <a:rPr lang="ar-SA" dirty="0" smtClean="0"/>
              <a:t>يساوي معدل الإحلال الحدي النسبة بين السعرين.</a:t>
            </a:r>
          </a:p>
          <a:p>
            <a:pPr algn="r" rtl="1"/>
            <a:r>
              <a:rPr lang="ar-SA" dirty="0" smtClean="0"/>
              <a:t>التجميع الأفقي لمنحنيات طلب المستهلكين يعطينا منحنى الطلب الإجمالي في السوق.</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52</a:t>
            </a:fld>
            <a:endParaRPr lang="en-GB"/>
          </a:p>
        </p:txBody>
      </p:sp>
    </p:spTree>
    <p:extLst>
      <p:ext uri="{BB962C8B-B14F-4D97-AF65-F5344CB8AC3E}">
        <p14:creationId xmlns:p14="http://schemas.microsoft.com/office/powerpoint/2010/main" xmlns="" val="125202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a:solidFill>
                  <a:schemeClr val="tx2"/>
                </a:solidFill>
              </a:rPr>
              <a:t>قانون تناقص المنفعة الحدية:</a:t>
            </a:r>
          </a:p>
          <a:p>
            <a:pPr marL="0" indent="0" algn="r" rtl="1">
              <a:buNone/>
            </a:pPr>
            <a:r>
              <a:rPr lang="ar-SA" dirty="0">
                <a:solidFill>
                  <a:schemeClr val="tx2"/>
                </a:solidFill>
              </a:rPr>
              <a:t>          </a:t>
            </a:r>
            <a:r>
              <a:rPr lang="ar-SA" dirty="0"/>
              <a:t>كلما ازدادت الكميات المستهلكة من سلعة، انخفضت المنفعة العائدة من استهلاك الوحدة الإضافية </a:t>
            </a:r>
            <a:r>
              <a:rPr lang="ar-SA" dirty="0" smtClean="0"/>
              <a:t>منها (المنفعة الحدية).</a:t>
            </a:r>
          </a:p>
          <a:p>
            <a:pPr algn="r" rtl="1"/>
            <a:r>
              <a:rPr lang="ar-SA" dirty="0" smtClean="0"/>
              <a:t>قانون تناقص المنفعة الحدية يمثل تعميم، إلا أنه توجد بعض الحالات التي لاينطبق عليها هذا القانون </a:t>
            </a:r>
            <a:r>
              <a:rPr lang="ar-SA" b="1" dirty="0" smtClean="0">
                <a:solidFill>
                  <a:schemeClr val="tx2"/>
                </a:solidFill>
              </a:rPr>
              <a:t>مثل:</a:t>
            </a:r>
            <a:r>
              <a:rPr lang="ar-SA" dirty="0" smtClean="0"/>
              <a:t> المنفعة الحدية للتدخين تتزايد عند المدخنين.</a:t>
            </a:r>
          </a:p>
          <a:p>
            <a:pPr algn="r" rtl="1"/>
            <a:r>
              <a:rPr lang="ar-SA" dirty="0" smtClean="0"/>
              <a:t>تعبيراً عن تناقص المنفعة الحدية، فإن منحنى المنفعة الحدية ينحدر من أعلى إلى أسفل ومن اليسار إلى اليمين.</a:t>
            </a:r>
            <a:endParaRPr lang="ar-SA"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6</a:t>
            </a:fld>
            <a:endParaRPr lang="en-GB"/>
          </a:p>
        </p:txBody>
      </p:sp>
    </p:spTree>
    <p:extLst>
      <p:ext uri="{BB962C8B-B14F-4D97-AF65-F5344CB8AC3E}">
        <p14:creationId xmlns:p14="http://schemas.microsoft.com/office/powerpoint/2010/main" xmlns="" val="1721492767"/>
      </p:ext>
    </p:extLst>
  </p:cSld>
  <p:clrMapOvr>
    <a:masterClrMapping/>
  </p:clrMapOvr>
  <mc:AlternateContent xmlns:mc="http://schemas.openxmlformats.org/markup-compatibility/2006">
    <mc:Choice xmlns:p14="http://schemas.microsoft.com/office/powerpoint/2010/main" xmlns="" Requires="p14">
      <p:transition spd="slow" p14:dur="2000" advTm="10822"/>
    </mc:Choice>
    <mc:Fallback>
      <p:transition spd="slow" advTm="108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a:t>
            </a:r>
            <a:r>
              <a:rPr lang="ar-SA" dirty="0" smtClean="0"/>
              <a:t> المنفعة الكلية والحدية لسعيد من شرب 7 أكواب من الشاي.</a:t>
            </a:r>
          </a:p>
          <a:p>
            <a:pPr marL="0" indent="0" algn="r" rtl="1">
              <a:buNone/>
            </a:pPr>
            <a:endParaRPr lang="ar-SA" b="1" dirty="0" smtClean="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781344682"/>
              </p:ext>
            </p:extLst>
          </p:nvPr>
        </p:nvGraphicFramePr>
        <p:xfrm>
          <a:off x="1043610" y="2492896"/>
          <a:ext cx="7056782" cy="3901440"/>
        </p:xfrm>
        <a:graphic>
          <a:graphicData uri="http://schemas.openxmlformats.org/drawingml/2006/table">
            <a:tbl>
              <a:tblPr firstRow="1" bandRow="1">
                <a:tableStyleId>{5C22544A-7EE6-4342-B048-85BDC9FD1C3A}</a:tableStyleId>
              </a:tblPr>
              <a:tblGrid>
                <a:gridCol w="2592286"/>
                <a:gridCol w="2553285"/>
                <a:gridCol w="1911211"/>
              </a:tblGrid>
              <a:tr h="370840">
                <a:tc>
                  <a:txBody>
                    <a:bodyPr/>
                    <a:lstStyle/>
                    <a:p>
                      <a:pPr algn="ctr" rtl="1"/>
                      <a:r>
                        <a:rPr lang="ar-SA" sz="2600" dirty="0" smtClean="0"/>
                        <a:t>المنفعة الحدية (</a:t>
                      </a:r>
                      <a:r>
                        <a:rPr lang="en-GB" sz="2600" dirty="0" smtClean="0"/>
                        <a:t>MU</a:t>
                      </a:r>
                      <a:r>
                        <a:rPr lang="ar-SA" sz="2600" dirty="0" smtClean="0"/>
                        <a:t>)</a:t>
                      </a:r>
                      <a:endParaRPr lang="en-GB" sz="2600" dirty="0"/>
                    </a:p>
                  </a:txBody>
                  <a:tcPr/>
                </a:tc>
                <a:tc>
                  <a:txBody>
                    <a:bodyPr/>
                    <a:lstStyle/>
                    <a:p>
                      <a:pPr algn="ctr" rtl="1"/>
                      <a:r>
                        <a:rPr lang="ar-SA" sz="2600" dirty="0" smtClean="0"/>
                        <a:t>المنفعة الكلية (</a:t>
                      </a:r>
                      <a:r>
                        <a:rPr lang="en-GB" sz="2600" dirty="0" smtClean="0"/>
                        <a:t>TU</a:t>
                      </a:r>
                      <a:r>
                        <a:rPr lang="ar-SA" sz="2600" dirty="0" smtClean="0"/>
                        <a:t>)</a:t>
                      </a:r>
                      <a:endParaRPr lang="en-GB" sz="2600" dirty="0"/>
                    </a:p>
                  </a:txBody>
                  <a:tcPr/>
                </a:tc>
                <a:tc>
                  <a:txBody>
                    <a:bodyPr/>
                    <a:lstStyle/>
                    <a:p>
                      <a:pPr algn="ctr" rtl="1"/>
                      <a:r>
                        <a:rPr lang="ar-SA" sz="2600" dirty="0" smtClean="0"/>
                        <a:t>أكواب الشاي</a:t>
                      </a:r>
                      <a:endParaRPr lang="en-GB" sz="2600" dirty="0"/>
                    </a:p>
                  </a:txBody>
                  <a:tcPr/>
                </a:tc>
              </a:tr>
              <a:tr h="370840">
                <a:tc>
                  <a:txBody>
                    <a:bodyPr/>
                    <a:lstStyle/>
                    <a:p>
                      <a:pPr algn="ctr" rtl="1"/>
                      <a:r>
                        <a:rPr lang="en-GB" sz="2600" dirty="0" smtClean="0"/>
                        <a:t>6</a:t>
                      </a:r>
                      <a:endParaRPr lang="en-GB" sz="2600" dirty="0"/>
                    </a:p>
                  </a:txBody>
                  <a:tcPr/>
                </a:tc>
                <a:tc>
                  <a:txBody>
                    <a:bodyPr/>
                    <a:lstStyle/>
                    <a:p>
                      <a:pPr algn="ctr" rtl="1"/>
                      <a:r>
                        <a:rPr lang="en-GB" sz="2600" dirty="0" smtClean="0"/>
                        <a:t>6</a:t>
                      </a:r>
                      <a:endParaRPr lang="en-GB" sz="2600" dirty="0"/>
                    </a:p>
                  </a:txBody>
                  <a:tcPr/>
                </a:tc>
                <a:tc>
                  <a:txBody>
                    <a:bodyPr/>
                    <a:lstStyle/>
                    <a:p>
                      <a:pPr algn="ctr" rtl="1"/>
                      <a:r>
                        <a:rPr lang="en-GB" sz="2600" dirty="0" smtClean="0"/>
                        <a:t>1</a:t>
                      </a:r>
                      <a:endParaRPr lang="en-GB" sz="2600" dirty="0"/>
                    </a:p>
                  </a:txBody>
                  <a:tcPr/>
                </a:tc>
              </a:tr>
              <a:tr h="370840">
                <a:tc>
                  <a:txBody>
                    <a:bodyPr/>
                    <a:lstStyle/>
                    <a:p>
                      <a:pPr algn="ctr" rtl="1"/>
                      <a:r>
                        <a:rPr lang="en-GB" sz="2600" dirty="0" smtClean="0"/>
                        <a:t>5</a:t>
                      </a:r>
                      <a:endParaRPr lang="en-GB" sz="2600" dirty="0"/>
                    </a:p>
                  </a:txBody>
                  <a:tcPr/>
                </a:tc>
                <a:tc>
                  <a:txBody>
                    <a:bodyPr/>
                    <a:lstStyle/>
                    <a:p>
                      <a:pPr algn="ctr" rtl="1"/>
                      <a:r>
                        <a:rPr lang="en-GB" sz="2600" dirty="0" smtClean="0"/>
                        <a:t>11</a:t>
                      </a:r>
                      <a:endParaRPr lang="en-GB" sz="2600" dirty="0"/>
                    </a:p>
                  </a:txBody>
                  <a:tcPr/>
                </a:tc>
                <a:tc>
                  <a:txBody>
                    <a:bodyPr/>
                    <a:lstStyle/>
                    <a:p>
                      <a:pPr algn="ctr" rtl="1"/>
                      <a:r>
                        <a:rPr lang="en-GB" sz="2600" dirty="0" smtClean="0"/>
                        <a:t>2</a:t>
                      </a:r>
                      <a:endParaRPr lang="en-GB" sz="2600" dirty="0"/>
                    </a:p>
                  </a:txBody>
                  <a:tcPr/>
                </a:tc>
              </a:tr>
              <a:tr h="370840">
                <a:tc>
                  <a:txBody>
                    <a:bodyPr/>
                    <a:lstStyle/>
                    <a:p>
                      <a:pPr algn="ctr" rtl="1"/>
                      <a:r>
                        <a:rPr lang="en-GB" sz="2600" dirty="0" smtClean="0"/>
                        <a:t>4</a:t>
                      </a:r>
                      <a:endParaRPr lang="en-GB" sz="2600" dirty="0"/>
                    </a:p>
                  </a:txBody>
                  <a:tcPr/>
                </a:tc>
                <a:tc>
                  <a:txBody>
                    <a:bodyPr/>
                    <a:lstStyle/>
                    <a:p>
                      <a:pPr algn="ctr" rtl="1"/>
                      <a:r>
                        <a:rPr lang="en-GB" sz="2600" dirty="0" smtClean="0"/>
                        <a:t>15</a:t>
                      </a:r>
                      <a:endParaRPr lang="en-GB" sz="2600" dirty="0"/>
                    </a:p>
                  </a:txBody>
                  <a:tcPr/>
                </a:tc>
                <a:tc>
                  <a:txBody>
                    <a:bodyPr/>
                    <a:lstStyle/>
                    <a:p>
                      <a:pPr algn="ctr" rtl="1"/>
                      <a:r>
                        <a:rPr lang="en-GB" sz="2600" dirty="0" smtClean="0"/>
                        <a:t>3</a:t>
                      </a:r>
                      <a:endParaRPr lang="en-GB" sz="2600" dirty="0"/>
                    </a:p>
                  </a:txBody>
                  <a:tcPr/>
                </a:tc>
              </a:tr>
              <a:tr h="370840">
                <a:tc>
                  <a:txBody>
                    <a:bodyPr/>
                    <a:lstStyle/>
                    <a:p>
                      <a:pPr algn="ctr" rtl="1"/>
                      <a:r>
                        <a:rPr lang="en-GB" sz="2600" dirty="0" smtClean="0"/>
                        <a:t>3</a:t>
                      </a:r>
                      <a:endParaRPr lang="en-GB" sz="2600" dirty="0"/>
                    </a:p>
                  </a:txBody>
                  <a:tcPr/>
                </a:tc>
                <a:tc>
                  <a:txBody>
                    <a:bodyPr/>
                    <a:lstStyle/>
                    <a:p>
                      <a:pPr algn="ctr" rtl="1"/>
                      <a:r>
                        <a:rPr lang="en-GB" sz="2600" dirty="0" smtClean="0"/>
                        <a:t>18</a:t>
                      </a:r>
                      <a:endParaRPr lang="en-GB" sz="2600" dirty="0"/>
                    </a:p>
                  </a:txBody>
                  <a:tcPr/>
                </a:tc>
                <a:tc>
                  <a:txBody>
                    <a:bodyPr/>
                    <a:lstStyle/>
                    <a:p>
                      <a:pPr algn="ctr" rtl="1"/>
                      <a:r>
                        <a:rPr lang="en-GB" sz="2600" dirty="0" smtClean="0"/>
                        <a:t>4</a:t>
                      </a:r>
                      <a:endParaRPr lang="en-GB" sz="2600" dirty="0"/>
                    </a:p>
                  </a:txBody>
                  <a:tcPr/>
                </a:tc>
              </a:tr>
              <a:tr h="370840">
                <a:tc>
                  <a:txBody>
                    <a:bodyPr/>
                    <a:lstStyle/>
                    <a:p>
                      <a:pPr algn="ctr" rtl="1"/>
                      <a:r>
                        <a:rPr lang="en-GB" sz="2600" dirty="0" smtClean="0"/>
                        <a:t>2</a:t>
                      </a:r>
                      <a:endParaRPr lang="en-GB" sz="2600" dirty="0"/>
                    </a:p>
                  </a:txBody>
                  <a:tcPr/>
                </a:tc>
                <a:tc>
                  <a:txBody>
                    <a:bodyPr/>
                    <a:lstStyle/>
                    <a:p>
                      <a:pPr algn="ctr" rtl="1"/>
                      <a:r>
                        <a:rPr lang="en-GB" sz="2600" dirty="0" smtClean="0"/>
                        <a:t>20</a:t>
                      </a:r>
                      <a:endParaRPr lang="en-GB" sz="2600" dirty="0"/>
                    </a:p>
                  </a:txBody>
                  <a:tcPr/>
                </a:tc>
                <a:tc>
                  <a:txBody>
                    <a:bodyPr/>
                    <a:lstStyle/>
                    <a:p>
                      <a:pPr algn="ctr" rtl="1"/>
                      <a:r>
                        <a:rPr lang="en-GB" sz="2600" dirty="0" smtClean="0"/>
                        <a:t>5</a:t>
                      </a:r>
                      <a:endParaRPr lang="en-GB" sz="2600" dirty="0"/>
                    </a:p>
                  </a:txBody>
                  <a:tcPr/>
                </a:tc>
              </a:tr>
              <a:tr h="370840">
                <a:tc>
                  <a:txBody>
                    <a:bodyPr/>
                    <a:lstStyle/>
                    <a:p>
                      <a:pPr algn="ctr" rtl="1"/>
                      <a:r>
                        <a:rPr lang="en-GB" sz="2600" dirty="0" smtClean="0"/>
                        <a:t>1</a:t>
                      </a:r>
                      <a:endParaRPr lang="en-GB" sz="2600" dirty="0"/>
                    </a:p>
                  </a:txBody>
                  <a:tcPr/>
                </a:tc>
                <a:tc>
                  <a:txBody>
                    <a:bodyPr/>
                    <a:lstStyle/>
                    <a:p>
                      <a:pPr algn="ctr" rtl="1"/>
                      <a:r>
                        <a:rPr lang="en-GB" sz="2600" b="0" dirty="0" smtClean="0"/>
                        <a:t>21</a:t>
                      </a:r>
                      <a:endParaRPr lang="en-GB" sz="2600" b="0" dirty="0"/>
                    </a:p>
                  </a:txBody>
                  <a:tcPr/>
                </a:tc>
                <a:tc>
                  <a:txBody>
                    <a:bodyPr/>
                    <a:lstStyle/>
                    <a:p>
                      <a:pPr algn="ctr" rtl="1"/>
                      <a:r>
                        <a:rPr lang="en-GB" sz="2600" dirty="0" smtClean="0"/>
                        <a:t>6</a:t>
                      </a:r>
                      <a:endParaRPr lang="en-GB" sz="2600" dirty="0"/>
                    </a:p>
                  </a:txBody>
                  <a:tcPr/>
                </a:tc>
              </a:tr>
              <a:tr h="370840">
                <a:tc>
                  <a:txBody>
                    <a:bodyPr/>
                    <a:lstStyle/>
                    <a:p>
                      <a:pPr algn="ctr" rtl="1"/>
                      <a:r>
                        <a:rPr lang="en-GB" sz="2600" dirty="0" smtClean="0"/>
                        <a:t>0</a:t>
                      </a:r>
                      <a:endParaRPr lang="en-GB" sz="2600" dirty="0"/>
                    </a:p>
                  </a:txBody>
                  <a:tcPr/>
                </a:tc>
                <a:tc>
                  <a:txBody>
                    <a:bodyPr/>
                    <a:lstStyle/>
                    <a:p>
                      <a:pPr algn="ctr" rtl="1"/>
                      <a:r>
                        <a:rPr lang="en-GB" sz="2600" b="1" dirty="0" smtClean="0"/>
                        <a:t>21</a:t>
                      </a:r>
                      <a:endParaRPr lang="en-GB" sz="2600" b="1" dirty="0"/>
                    </a:p>
                  </a:txBody>
                  <a:tcPr/>
                </a:tc>
                <a:tc>
                  <a:txBody>
                    <a:bodyPr/>
                    <a:lstStyle/>
                    <a:p>
                      <a:pPr algn="ctr" rtl="1"/>
                      <a:r>
                        <a:rPr lang="en-GB" sz="2600" dirty="0" smtClean="0"/>
                        <a:t>7</a:t>
                      </a:r>
                      <a:endParaRPr lang="en-GB" sz="2600" dirty="0"/>
                    </a:p>
                  </a:txBody>
                  <a:tcPr/>
                </a:tc>
              </a:tr>
            </a:tbl>
          </a:graphicData>
        </a:graphic>
      </p:graphicFrame>
    </p:spTree>
    <p:extLst>
      <p:ext uri="{BB962C8B-B14F-4D97-AF65-F5344CB8AC3E}">
        <p14:creationId xmlns:p14="http://schemas.microsoft.com/office/powerpoint/2010/main" xmlns="" val="1357334538"/>
      </p:ext>
    </p:extLst>
  </p:cSld>
  <p:clrMapOvr>
    <a:masterClrMapping/>
  </p:clrMapOvr>
  <mc:AlternateContent xmlns:mc="http://schemas.openxmlformats.org/markup-compatibility/2006">
    <mc:Choice xmlns:p14="http://schemas.microsoft.com/office/powerpoint/2010/main" xmlns="" Requires="p14">
      <p:transition spd="slow" p14:dur="2000" advTm="1834"/>
    </mc:Choice>
    <mc:Fallback>
      <p:transition spd="slow" advTm="18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يلاحظ من الجدول:</a:t>
            </a:r>
          </a:p>
          <a:p>
            <a:pPr marL="514350" indent="-514350" algn="r" rtl="1">
              <a:buFont typeface="+mj-lt"/>
              <a:buAutoNum type="arabicPeriod"/>
            </a:pPr>
            <a:r>
              <a:rPr lang="ar-SA" dirty="0" smtClean="0"/>
              <a:t>المنفعة الكلية تتزايد بمعدل متناقص إلى أن تصل لأقصى نقطة لها عند الكوب السابع.</a:t>
            </a:r>
          </a:p>
          <a:p>
            <a:pPr marL="514350" indent="-514350" algn="r" rtl="1">
              <a:buFont typeface="+mj-lt"/>
              <a:buAutoNum type="arabicPeriod"/>
            </a:pPr>
            <a:r>
              <a:rPr lang="ar-SA" dirty="0"/>
              <a:t>المنفعة الحدية تتناقص تبعاً لقانون تناقص المنفعة الحدية</a:t>
            </a:r>
            <a:r>
              <a:rPr lang="ar-SA" dirty="0" smtClean="0"/>
              <a:t>.</a:t>
            </a:r>
          </a:p>
          <a:p>
            <a:pPr marL="514350" indent="-514350" algn="r" rtl="1">
              <a:buFont typeface="+mj-lt"/>
              <a:buAutoNum type="arabicPeriod"/>
            </a:pPr>
            <a:r>
              <a:rPr lang="ar-SA" dirty="0" smtClean="0"/>
              <a:t>عندما المنفعة الكلية أقصى قيمة لها تكون المنفعة الحدية تساوي صفر.</a:t>
            </a:r>
            <a:endParaRPr lang="ar-SA" dirty="0"/>
          </a:p>
          <a:p>
            <a:pPr marL="0" indent="0" algn="r" rtl="1">
              <a:buNone/>
            </a:pPr>
            <a:endParaRPr lang="ar-SA" dirty="0" smtClean="0"/>
          </a:p>
          <a:p>
            <a:pPr algn="r" rtl="1"/>
            <a:r>
              <a:rPr lang="ar-SA" dirty="0" smtClean="0"/>
              <a:t>تغير العوامل المفترض ثباتها وتغير المستهلك يُغير من جدول المنفعة الكلية.</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8</a:t>
            </a:fld>
            <a:endParaRPr lang="en-GB"/>
          </a:p>
        </p:txBody>
      </p:sp>
    </p:spTree>
    <p:extLst>
      <p:ext uri="{BB962C8B-B14F-4D97-AF65-F5344CB8AC3E}">
        <p14:creationId xmlns:p14="http://schemas.microsoft.com/office/powerpoint/2010/main" xmlns="" val="1452734044"/>
      </p:ext>
    </p:extLst>
  </p:cSld>
  <p:clrMapOvr>
    <a:masterClrMapping/>
  </p:clrMapOvr>
  <mc:AlternateContent xmlns:mc="http://schemas.openxmlformats.org/markup-compatibility/2006">
    <mc:Choice xmlns:p14="http://schemas.microsoft.com/office/powerpoint/2010/main" xmlns="" Requires="p14">
      <p:transition spd="slow" p14:dur="2000" advTm="1989"/>
    </mc:Choice>
    <mc:Fallback>
      <p:transition spd="slow" advTm="19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79208003"/>
              </p:ext>
            </p:extLst>
          </p:nvPr>
        </p:nvGraphicFramePr>
        <p:xfrm>
          <a:off x="4860032" y="1916832"/>
          <a:ext cx="3898776"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9</a:t>
            </a:fld>
            <a:endParaRPr lang="en-GB"/>
          </a:p>
        </p:txBody>
      </p:sp>
      <p:graphicFrame>
        <p:nvGraphicFramePr>
          <p:cNvPr id="7" name="Chart 6"/>
          <p:cNvGraphicFramePr/>
          <p:nvPr>
            <p:extLst>
              <p:ext uri="{D42A27DB-BD31-4B8C-83A1-F6EECF244321}">
                <p14:modId xmlns:p14="http://schemas.microsoft.com/office/powerpoint/2010/main" xmlns="" val="834404887"/>
              </p:ext>
            </p:extLst>
          </p:nvPr>
        </p:nvGraphicFramePr>
        <p:xfrm>
          <a:off x="755576" y="1988840"/>
          <a:ext cx="3960440" cy="432048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6012160" y="4653136"/>
            <a:ext cx="0" cy="7920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72200" y="4077072"/>
            <a:ext cx="0" cy="13681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4248" y="3429000"/>
            <a:ext cx="0" cy="20162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236296" y="3068960"/>
            <a:ext cx="0" cy="23762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96336" y="2780928"/>
            <a:ext cx="0" cy="266429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28384" y="2636912"/>
            <a:ext cx="0" cy="28083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2160" y="4653136"/>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72200" y="4077072"/>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4248" y="350100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6296" y="3068960"/>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96336" y="278092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12160" y="4653136"/>
            <a:ext cx="0" cy="7920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372200" y="4077072"/>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804248" y="3501008"/>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236296" y="3068960"/>
            <a:ext cx="0" cy="43204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596336" y="2780928"/>
            <a:ext cx="0" cy="28803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028384" y="2636912"/>
            <a:ext cx="0" cy="14401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686282"/>
      </p:ext>
    </p:extLst>
  </p:cSld>
  <p:clrMapOvr>
    <a:masterClrMapping/>
  </p:clrMapOvr>
  <mc:AlternateContent xmlns:mc="http://schemas.openxmlformats.org/markup-compatibility/2006">
    <mc:Choice xmlns:p14="http://schemas.microsoft.com/office/powerpoint/2010/main" xmlns="" Requires="p14">
      <p:transition spd="slow" p14:dur="2000" advTm="8868"/>
    </mc:Choice>
    <mc:Fallback>
      <p:transition spd="slow" advTm="886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3347</TotalTime>
  <Words>2727</Words>
  <Application>Microsoft Office PowerPoint</Application>
  <PresentationFormat>On-screen Show (4:3)</PresentationFormat>
  <Paragraphs>607</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الفصل السادس: منطقية سلوك المستهلك</vt:lpstr>
      <vt:lpstr>مقدمة:</vt:lpstr>
      <vt:lpstr>مقدمة:</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توازن المستهلك:</vt:lpstr>
      <vt:lpstr>توازن المستهلك:</vt:lpstr>
      <vt:lpstr>توازن المستهلك:</vt:lpstr>
      <vt:lpstr>توازن المستهلك:</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أشكال أخرى لمنحنيات السواء:</vt:lpstr>
      <vt:lpstr>أشكال أخرى لمنحنيات السواء:</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توازن المستهلك باستخدام منحنيات السواء:</vt:lpstr>
      <vt:lpstr>توازن المستهلك باستخدام منحنيات السواء:</vt:lpstr>
      <vt:lpstr>توازن المستهلك باستخدام منحنيات السواء:</vt:lpstr>
      <vt:lpstr>اشتقاق منحنى الطلب:</vt:lpstr>
      <vt:lpstr>اشتقاق منحنى الطلب:</vt:lpstr>
      <vt:lpstr>منحنى الطلب الإجمالي (طلب السوق):</vt:lpstr>
      <vt:lpstr>الخلاصة: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منطقية سلوك المستهلك</dc:title>
  <dc:creator>Bodour</dc:creator>
  <cp:lastModifiedBy>sare</cp:lastModifiedBy>
  <cp:revision>103</cp:revision>
  <dcterms:created xsi:type="dcterms:W3CDTF">2013-02-19T10:14:04Z</dcterms:created>
  <dcterms:modified xsi:type="dcterms:W3CDTF">2016-11-06T06:59:52Z</dcterms:modified>
</cp:coreProperties>
</file>