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5" r:id="rId9"/>
    <p:sldId id="264" r:id="rId10"/>
    <p:sldId id="263" r:id="rId11"/>
    <p:sldId id="268" r:id="rId12"/>
    <p:sldId id="267" r:id="rId13"/>
    <p:sldId id="266" r:id="rId14"/>
    <p:sldId id="270" r:id="rId15"/>
    <p:sldId id="269" r:id="rId16"/>
    <p:sldId id="271" r:id="rId17"/>
    <p:sldId id="272" r:id="rId18"/>
    <p:sldId id="273" r:id="rId19"/>
    <p:sldId id="277" r:id="rId20"/>
    <p:sldId id="274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5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E99E-B7E2-4AE6-AF4F-0F2ABF9F7D6C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74F6-9A03-4DC9-8053-34557BE917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457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F26-14CB-4D32-9D32-696366D21AEA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956B-B616-44BA-A297-ABFE95B13580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F971-129C-4F5E-B045-3F8C57264958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3A84-23B7-405B-B185-79577F2CFCE6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CD0D-E677-4487-9EAC-393F58931E17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6D80-DC6F-44FC-99C9-D8CD4EEE873C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800-0BA0-4AA3-BFBA-DD2A72B638BD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9C94-0BA9-4F58-9A9E-3BB0B672F997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4693-9673-4A10-B9B5-30DF2CA02823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0588-4BFF-4AD3-8DB1-26D9C9EC58BE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6ED-57B2-4442-850A-6549CB19AA8D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A5F5B8-619D-4E17-88D1-975AF74B8E49}" type="datetime1">
              <a:rPr lang="en-GB" smtClean="0"/>
              <a:pPr/>
              <a:t>04/11/2014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64296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العاشر: عرض المنشأة في ظل المنافسة الكاملة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22" t="-1528" r="-140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19872" y="4581128"/>
            <a:ext cx="223224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88224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6023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83768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55776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84368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84368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6416" y="5373216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7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296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TR, TC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564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4062263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3356992"/>
            <a:ext cx="0" cy="24389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378904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1280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2941840" y="2533147"/>
            <a:ext cx="2828273" cy="2592288"/>
          </a:xfrm>
          <a:prstGeom prst="curvedConnector3">
            <a:avLst>
              <a:gd name="adj1" fmla="val 362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59832" y="2415154"/>
            <a:ext cx="2853006" cy="33808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9832" y="3349588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306896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1680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4088" y="1959223"/>
            <a:ext cx="56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TC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3" y="207362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TR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48064" y="3501008"/>
            <a:ext cx="1339916" cy="2308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492772" y="4941168"/>
            <a:ext cx="1134120" cy="868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87980" y="3501008"/>
            <a:ext cx="1468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أرباح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TR&gt;TC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5616" y="4766374"/>
            <a:ext cx="138120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</a:p>
          <a:p>
            <a:pPr algn="ctr" rtl="1"/>
            <a:r>
              <a:rPr lang="en-GB" sz="2800" dirty="0" smtClean="0"/>
              <a:t>TC&gt;TR</a:t>
            </a:r>
            <a:endParaRPr lang="en-GB" sz="2800" dirty="0"/>
          </a:p>
        </p:txBody>
      </p:sp>
      <p:sp>
        <p:nvSpPr>
          <p:cNvPr id="35" name="Oval 34"/>
          <p:cNvSpPr/>
          <p:nvPr/>
        </p:nvSpPr>
        <p:spPr>
          <a:xfrm>
            <a:off x="4334371" y="4105563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5" idx="5"/>
          </p:cNvCxnSpPr>
          <p:nvPr/>
        </p:nvCxnSpPr>
        <p:spPr>
          <a:xfrm>
            <a:off x="4494632" y="4293917"/>
            <a:ext cx="1993348" cy="749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1956" y="4581128"/>
            <a:ext cx="24045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لا أرباح ولا خسائر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TR=TC</a:t>
            </a:r>
            <a:endParaRPr lang="en-GB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572000" y="3212976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837374" y="4005064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517232"/>
            <a:ext cx="331236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2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15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من الوحدة وتكاليف الوحدة: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4941168"/>
            <a:ext cx="3384376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9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حالة المنافسة الكاملة تنظر المنشأة للعلاقات التالية: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إذا الإيراد الحدي (ويساوي السعر) أكبر من التكاليف الحدية فإن المنشأة سوف تزيد من إنتاجها لأن الأرباح تتزايد (أو الخسائر تقل).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أقل </a:t>
            </a:r>
            <a:r>
              <a:rPr lang="ar-SA" dirty="0"/>
              <a:t>من التكاليف </a:t>
            </a:r>
            <a:r>
              <a:rPr lang="ar-SA" dirty="0" smtClean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/>
              <a:t>فإن المنشأة سوف </a:t>
            </a:r>
            <a:r>
              <a:rPr lang="ar-SA" dirty="0" smtClean="0"/>
              <a:t>تقلل </a:t>
            </a:r>
            <a:r>
              <a:rPr lang="ar-SA" dirty="0"/>
              <a:t>من إنتاجها لأن الأرباح </a:t>
            </a:r>
            <a:r>
              <a:rPr lang="ar-SA" dirty="0" smtClean="0"/>
              <a:t>تتناقص </a:t>
            </a:r>
            <a:r>
              <a:rPr lang="ar-SA" dirty="0"/>
              <a:t>(أو الخسائر </a:t>
            </a:r>
            <a:r>
              <a:rPr lang="ar-SA" dirty="0" smtClean="0"/>
              <a:t>تزداد).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يساوي التكاليف </a:t>
            </a:r>
            <a:r>
              <a:rPr lang="ar-SA" dirty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 smtClean="0"/>
              <a:t>فإن </a:t>
            </a:r>
            <a:r>
              <a:rPr lang="ar-SA" dirty="0"/>
              <a:t>المنشأة </a:t>
            </a:r>
            <a:r>
              <a:rPr lang="ar-SA" dirty="0" smtClean="0"/>
              <a:t>لا </a:t>
            </a:r>
            <a:r>
              <a:rPr lang="ar-SA" dirty="0"/>
              <a:t>تزيد </a:t>
            </a:r>
            <a:r>
              <a:rPr lang="ar-SA" dirty="0" smtClean="0"/>
              <a:t>أو تخفض من </a:t>
            </a:r>
            <a:r>
              <a:rPr lang="ar-SA" dirty="0"/>
              <a:t>إنتاجها لأن الأرباح </a:t>
            </a:r>
            <a:r>
              <a:rPr lang="ar-SA" dirty="0" smtClean="0"/>
              <a:t>عند أقصى قيمة لها </a:t>
            </a:r>
            <a:r>
              <a:rPr lang="ar-SA" dirty="0"/>
              <a:t>(أو الخسائر </a:t>
            </a:r>
            <a:r>
              <a:rPr lang="ar-SA" dirty="0" smtClean="0"/>
              <a:t>عند أدنى قيمة لها).</a:t>
            </a: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8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3456384" cy="9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MR, MC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7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072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2350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4149080"/>
            <a:ext cx="3212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8652" y="390343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MR=P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stCxn id="29" idx="1"/>
          </p:cNvCxnSpPr>
          <p:nvPr/>
        </p:nvCxnSpPr>
        <p:spPr>
          <a:xfrm>
            <a:off x="5172983" y="4095450"/>
            <a:ext cx="1127209" cy="872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4705980"/>
            <a:ext cx="17642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أقصى أرباح</a:t>
            </a:r>
            <a:endParaRPr lang="en-GB" sz="2800" dirty="0" smtClean="0"/>
          </a:p>
        </p:txBody>
      </p:sp>
      <p:sp>
        <p:nvSpPr>
          <p:cNvPr id="23" name="Freeform 22"/>
          <p:cNvSpPr/>
          <p:nvPr/>
        </p:nvSpPr>
        <p:spPr>
          <a:xfrm>
            <a:off x="3509780" y="2996952"/>
            <a:ext cx="3006436" cy="1710954"/>
          </a:xfrm>
          <a:custGeom>
            <a:avLst/>
            <a:gdLst>
              <a:gd name="connsiteX0" fmla="*/ 0 w 3006436"/>
              <a:gd name="connsiteY0" fmla="*/ 969818 h 1710954"/>
              <a:gd name="connsiteX1" fmla="*/ 942109 w 3006436"/>
              <a:gd name="connsiteY1" fmla="*/ 1676400 h 1710954"/>
              <a:gd name="connsiteX2" fmla="*/ 3006436 w 3006436"/>
              <a:gd name="connsiteY2" fmla="*/ 0 h 1710954"/>
              <a:gd name="connsiteX3" fmla="*/ 3006436 w 3006436"/>
              <a:gd name="connsiteY3" fmla="*/ 0 h 17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36" h="1710954">
                <a:moveTo>
                  <a:pt x="0" y="969818"/>
                </a:moveTo>
                <a:cubicBezTo>
                  <a:pt x="220518" y="1403927"/>
                  <a:pt x="441036" y="1838036"/>
                  <a:pt x="942109" y="1676400"/>
                </a:cubicBezTo>
                <a:cubicBezTo>
                  <a:pt x="1443182" y="1514764"/>
                  <a:pt x="3006436" y="0"/>
                  <a:pt x="3006436" y="0"/>
                </a:cubicBezTo>
                <a:lnTo>
                  <a:pt x="3006436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15492" y="256490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635896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95630" y="38897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28" name="Oval 27"/>
          <p:cNvSpPr/>
          <p:nvPr/>
        </p:nvSpPr>
        <p:spPr>
          <a:xfrm>
            <a:off x="3533013" y="4038745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45487" y="4063134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9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70" t="-1250" r="-125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39952" y="414908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7864" y="4509120"/>
            <a:ext cx="2304256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00264" y="2852936"/>
            <a:ext cx="2304256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13170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127.4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196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7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للتعرف على عرض المنشأة في السوق نرجع إلى تحليل الإنتاج والتكاليف وإلى وضع المنشأة بالسوق االذي تعمل به.</a:t>
            </a:r>
          </a:p>
          <a:p>
            <a:pPr algn="r" rtl="1"/>
            <a:r>
              <a:rPr lang="ar-SA" dirty="0"/>
              <a:t>وضع المنشأة </a:t>
            </a:r>
            <a:r>
              <a:rPr lang="ar-SA" dirty="0" smtClean="0"/>
              <a:t>بالسوق الذي تعمل به يمكن استيعابه من خلال دراسة هيكل السوق وما إذا كان تنافسياً أم احتكارياً.</a:t>
            </a:r>
          </a:p>
          <a:p>
            <a:pPr algn="r" rtl="1"/>
            <a:r>
              <a:rPr lang="ar-SA" dirty="0" smtClean="0"/>
              <a:t>في هذا الفصل سنفترض سيادة المنافسة الكاملة، وبالتالي فإن سلوك المنشأة في ظل هذا الافتراض سيتبع خصائص المنافسة الكاملة.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3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74" t="-2487" r="-1185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35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52120" y="3486740"/>
            <a:ext cx="0" cy="22607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01804" y="3809644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8498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244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763688" y="36357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01804" y="3501008"/>
            <a:ext cx="3350316" cy="30863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01804" y="3501008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00898" y="2766119"/>
            <a:ext cx="248289" cy="869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2257708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حجم الأرباح</a:t>
            </a:r>
            <a:endParaRPr lang="en-GB" sz="28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52120" y="3641587"/>
            <a:ext cx="1064335" cy="4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52967" y="3429000"/>
            <a:ext cx="15634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ربح الوحدة الواحدة</a:t>
            </a:r>
            <a:endParaRPr lang="en-GB" sz="28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652120" y="3501008"/>
            <a:ext cx="0" cy="30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1455167"/>
            <a:ext cx="230264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&lt; 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729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326847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108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8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53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24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0072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68699" y="2847420"/>
            <a:ext cx="451373" cy="1085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63888" y="1916832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تعادل</a:t>
            </a:r>
          </a:p>
          <a:p>
            <a:pPr algn="ctr" rtl="1"/>
            <a:r>
              <a:rPr lang="en-GB" sz="2800" dirty="0" smtClean="0"/>
              <a:t>MC=ATC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1340768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 =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sp>
        <p:nvSpPr>
          <p:cNvPr id="30" name="Oval 29"/>
          <p:cNvSpPr/>
          <p:nvPr/>
        </p:nvSpPr>
        <p:spPr>
          <a:xfrm>
            <a:off x="5148064" y="3789040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7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432767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92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20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593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58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933056"/>
            <a:ext cx="2630236" cy="288032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7475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32040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18247"/>
            <a:ext cx="2630236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4221088"/>
            <a:ext cx="2592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35696" y="400506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ar-SA" sz="2800" dirty="0"/>
              <a:t> </a:t>
            </a:r>
            <a:r>
              <a:rPr lang="ar-SA" sz="2800" dirty="0" smtClean="0"/>
              <a:t>&lt; </a:t>
            </a:r>
            <a:r>
              <a:rPr lang="en-GB" sz="2800" dirty="0" smtClean="0"/>
              <a:t>FC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32040" y="3933056"/>
            <a:ext cx="0" cy="5815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2040" y="3975447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4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199078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2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889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58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مفهوم المنافسة </a:t>
            </a:r>
            <a:r>
              <a:rPr lang="ar-SA" b="1" dirty="0" smtClean="0"/>
              <a:t>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خصائص المنافسة الكاملة:</a:t>
            </a:r>
            <a:endParaRPr lang="ar-SA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وجود عدد كبير من البائعين والمشترين بحيث أن قرارات أي منشأة لا يؤثر في قرارات المنشآت الأخرى والمنشأة تتلقى السعر السائد في السوق ولاتؤثر فيه.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تجانس السلعة بحيث تكون خصائص السلعة المباعة واحدة أياً كان البائع.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حرية الدخول أو الخروج من السوق بحيث لاتوجد أي قيود (إدارية أو قانونية أو اقتصادية) تمنع المنشأة من الدخول أو الخروج من سوق معين.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توافر المعلومات الكاملة للجميع (بائعين ومشترين) بحيث لايقدم المشترون على دفع سعر أعلى من سعر السوق ولايقبل البائعون سعراً أقل من سعر السوق.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6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717032"/>
            <a:ext cx="2198188" cy="93610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99992" y="3717032"/>
            <a:ext cx="20418" cy="19962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50100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717032"/>
            <a:ext cx="22186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FC=</a:t>
            </a:r>
            <a:endParaRPr lang="en-GB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38" name="Oval 37"/>
          <p:cNvSpPr/>
          <p:nvPr/>
        </p:nvSpPr>
        <p:spPr>
          <a:xfrm>
            <a:off x="4427984" y="4581128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= P</a:t>
            </a:r>
            <a:endParaRPr lang="en-GB" sz="2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499992" y="3717032"/>
            <a:ext cx="13676" cy="8460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99992" y="3903439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23432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81.7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55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2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593"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78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429000"/>
            <a:ext cx="1786558" cy="158417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33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67944" y="3463770"/>
            <a:ext cx="20418" cy="2249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429000"/>
            <a:ext cx="17865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FC&lt;</a:t>
            </a:r>
            <a:endParaRPr lang="en-GB" sz="28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5013176"/>
            <a:ext cx="17486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9312" y="478786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484784"/>
            <a:ext cx="233831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&gt; P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078153" y="3443288"/>
            <a:ext cx="21328" cy="11452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0888" y="3843044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935480"/>
            <a:ext cx="86868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ملخص لما سبق: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أعلى من نقطة الإغلاق، فإن المنشأة تستمر </a:t>
            </a:r>
            <a:r>
              <a:rPr lang="ar-SA" dirty="0"/>
              <a:t>في الإنتاج في الأجل </a:t>
            </a:r>
            <a:r>
              <a:rPr lang="ar-SA" dirty="0" smtClean="0"/>
              <a:t>القصير و تحقق:</a:t>
            </a:r>
          </a:p>
          <a:p>
            <a:pPr lvl="1" algn="r" rtl="1"/>
            <a:r>
              <a:rPr lang="ar-SA" dirty="0" smtClean="0"/>
              <a:t>خسائر أقل من تكاليفها الثابتة (التكاليف لو توقفت عن الإنتاج)عندما السعر بين نقطة الإغلاق ونقطة التعادل.</a:t>
            </a:r>
          </a:p>
          <a:p>
            <a:pPr lvl="1" algn="r" rtl="1"/>
            <a:r>
              <a:rPr lang="ar-SA" dirty="0" smtClean="0"/>
              <a:t>أرباح عندما السعر فوق نقطة التعادل.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يساوي نقطة الإغلاق، فإن المنشأة تحقق خسائر تساوي تكاليفها الثابتة وسيان عندها أن تنتج أو لا تنتج في الأجل القصير.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أقل من نقطة الإغلاق، فإن المنشأة تحقق خسائر أقل لو توقفت عن الإنتاج لذا فهي تتوقف عن الإنتاج.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02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منحنى عرض المنشأة في الأجل القصير: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</a:t>
            </a:r>
            <a:r>
              <a:rPr lang="ar-SA" b="1" dirty="0" smtClean="0">
                <a:solidFill>
                  <a:schemeClr val="tx2"/>
                </a:solidFill>
              </a:rPr>
              <a:t>شتقاق منحنى عرض المنشأة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 smtClean="0"/>
              <a:t>          عندما تحاول المنشأة تحقيق أقصى الأرباح (أقل الخسائر) في ظل المنافسة الكاملة فإنها سوف: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تختار مستوى الإنتاج عندما (</a:t>
            </a:r>
            <a:r>
              <a:rPr lang="en-GB" dirty="0" smtClean="0"/>
              <a:t>MC=MR=P</a:t>
            </a:r>
            <a:r>
              <a:rPr lang="ar-SA" dirty="0" smtClean="0"/>
              <a:t>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تتوقف عن الإنتاج عندما (السعر&lt; نقطة الإغلاق) أو (</a:t>
            </a:r>
            <a:r>
              <a:rPr lang="en-GB" dirty="0" smtClean="0"/>
              <a:t>AVC &gt; P</a:t>
            </a:r>
            <a:r>
              <a:rPr lang="ar-SA" dirty="0" smtClean="0"/>
              <a:t>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مما سبق:</a:t>
            </a:r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8272314"/>
              </p:ext>
            </p:extLst>
          </p:nvPr>
        </p:nvGraphicFramePr>
        <p:xfrm>
          <a:off x="899592" y="4363928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كمية الإنتاج التي تحقق أقل خسائر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244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140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55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1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36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79574" y="4684494"/>
            <a:ext cx="20418" cy="10287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01804" y="3429000"/>
            <a:ext cx="3422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01804" y="3861048"/>
            <a:ext cx="29386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01804" y="4293096"/>
            <a:ext cx="2558228" cy="116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60032" y="4293096"/>
            <a:ext cx="20418" cy="14561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92080" y="3933056"/>
            <a:ext cx="0" cy="18161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4128" y="3501008"/>
            <a:ext cx="0" cy="2232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57959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cxnSp>
        <p:nvCxnSpPr>
          <p:cNvPr id="45" name="Straight Connector 44"/>
          <p:cNvCxnSpPr>
            <a:endCxn id="20" idx="2"/>
          </p:cNvCxnSpPr>
          <p:nvPr/>
        </p:nvCxnSpPr>
        <p:spPr>
          <a:xfrm flipV="1">
            <a:off x="4499992" y="3017318"/>
            <a:ext cx="1584176" cy="166717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35696" y="414908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835696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180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50" name="Oval 49"/>
          <p:cNvSpPr/>
          <p:nvPr/>
        </p:nvSpPr>
        <p:spPr>
          <a:xfrm>
            <a:off x="4499992" y="4628642"/>
            <a:ext cx="72008" cy="965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endCxn id="12" idx="0"/>
          </p:cNvCxnSpPr>
          <p:nvPr/>
        </p:nvCxnSpPr>
        <p:spPr>
          <a:xfrm>
            <a:off x="2301804" y="4653136"/>
            <a:ext cx="0" cy="110276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9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نستنتج من الرسم أن: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عرض المنشأة في الأجل القصير يكون على منحنى تكاليفها الحدية ابتداءً من نقطة الإغلاق فأعلى وذلك لأن المنشأة ستتوقف عن الإنتاج عند الأسعار الأدنى من نقطة الإغلاق.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المنشأة في المنافسة الكاملة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منحنى تكاليف المنشأة الحدية من نقطة الإغلاق فأعلى.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6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لكل منشأة في المنافسة الكاملة: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عرض خاص بها لأن لكل منشأة تكاليف تتحملها.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تكاليف حدية خاص بها لأن المنشآت تختلف أحجامها والتكاليف التي تتحملها.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(منحنيات التكاليف الحدية فوق نقطة الإغلاق) لجميع المنشآت لأن الصناعة ليست سوى تجميع للمنشآت.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 أنه: </a:t>
            </a:r>
            <a:r>
              <a:rPr lang="ar-SA" dirty="0" smtClean="0"/>
              <a:t>إجمالي الكميات المعروضة من قبل المنشآت عند الأسعار المختلفة.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70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39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1560" y="2852936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1560" y="4869160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24836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776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760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72000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60232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60232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6216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1560" y="4365104"/>
            <a:ext cx="60486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60" y="4005064"/>
            <a:ext cx="669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60" y="3645024"/>
            <a:ext cx="69127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144237">
            <a:off x="-716051" y="2108957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5144237">
            <a:off x="1422483" y="1971188"/>
            <a:ext cx="2159750" cy="1898120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rot="5144237">
            <a:off x="3511034" y="1646066"/>
            <a:ext cx="2089837" cy="1898011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5144237">
            <a:off x="5332621" y="2108958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331640" y="2699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∑S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7951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59632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75656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0384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432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08304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15616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331640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5983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7164288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38031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0354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(ج)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9772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(ب)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5996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(أ)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422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الصناعة</a:t>
            </a:r>
            <a:endParaRPr lang="en-GB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المنشأة والصناعة في المنافسة الكاملة: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المنشأة هي واحدة من عدد كبير من المنشآت التي تعمل في مجال إنتاجي واحد (الصناعة) </a:t>
            </a:r>
            <a:r>
              <a:rPr lang="ar-SA" b="1" dirty="0" smtClean="0">
                <a:solidFill>
                  <a:schemeClr val="tx2"/>
                </a:solidFill>
              </a:rPr>
              <a:t>مثل: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مصنع الوطن ومشغل الأناقة يشكلان منشأتين في صناعة الملابس.</a:t>
            </a:r>
          </a:p>
          <a:p>
            <a:pPr algn="r" rtl="1"/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98823"/>
              </p:ext>
            </p:extLst>
          </p:nvPr>
        </p:nvGraphicFramePr>
        <p:xfrm>
          <a:off x="323528" y="3356992"/>
          <a:ext cx="8280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المنشأة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لها</a:t>
                      </a:r>
                      <a:r>
                        <a:rPr lang="ar-SA" sz="2400" baseline="0" dirty="0" smtClean="0"/>
                        <a:t> تأثير على السعر في السوق من خلال قوى العرض والطلب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ليس لها أي قدرة على التأثير في الأسعار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ينحدر من أعلى إلى أسفل وذو ميل سالب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أفقي (سعر ثابت وكمية متغيرة)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تختلف</a:t>
                      </a:r>
                      <a:r>
                        <a:rPr lang="ar-SA" sz="2400" baseline="0" dirty="0" smtClean="0"/>
                        <a:t> المرونة من نقطة لأخرى على منحنى طلب 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طلب المنشأة ذو</a:t>
                      </a:r>
                      <a:r>
                        <a:rPr lang="ar-SA" sz="2400" baseline="0" dirty="0" smtClean="0"/>
                        <a:t> مرونة لا نهائية (تام المرونة)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5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(</a:t>
            </a:r>
            <a:r>
              <a:rPr lang="en-GB" b="1" dirty="0" smtClean="0">
                <a:solidFill>
                  <a:schemeClr val="tx2"/>
                </a:solidFill>
              </a:rPr>
              <a:t>S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المنشآت.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طلب السوق (</a:t>
            </a:r>
            <a:r>
              <a:rPr lang="en-GB" b="1" dirty="0" smtClean="0">
                <a:solidFill>
                  <a:schemeClr val="tx2"/>
                </a:solidFill>
              </a:rPr>
              <a:t>D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طلب المستهلكين.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التوازن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 تقاطع منحنى عرض الصناعة مع</a:t>
            </a:r>
          </a:p>
          <a:p>
            <a:pPr marL="0" indent="0" algn="r" rtl="1">
              <a:buNone/>
            </a:pPr>
            <a:r>
              <a:rPr lang="ar-SA" dirty="0" smtClean="0"/>
              <a:t>منحنى طلب السوق حيث تتساوى الكميات التي </a:t>
            </a:r>
          </a:p>
          <a:p>
            <a:pPr marL="0" indent="0" algn="r" rtl="1">
              <a:buNone/>
            </a:pPr>
            <a:r>
              <a:rPr lang="ar-SA" dirty="0" smtClean="0"/>
              <a:t>تعرضها جميع المنشآت مع الكمية التي يطلبها </a:t>
            </a:r>
          </a:p>
          <a:p>
            <a:pPr marL="0" indent="0" algn="r" rtl="1">
              <a:buNone/>
            </a:pPr>
            <a:r>
              <a:rPr lang="ar-SA" dirty="0" smtClean="0"/>
              <a:t>جميع المستهلكين.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5909" y="2823319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5909" y="5847655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893" y="24005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92529" y="5600273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8103" y="3183359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7907" y="519958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6026516">
            <a:off x="-761592" y="1376628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8157" y="275131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5909" y="4392686"/>
            <a:ext cx="1529827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25736" y="4407495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6139" y="4119463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P*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2053" y="584765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Q*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1835696" y="4307904"/>
            <a:ext cx="159594" cy="201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1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66187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في المنافسة الكاملة يوجد عدد كبير من البائعين (هدفهم تحقيق أقصى ربح) وعدد كبير من المشترين، السعر مُعطى، السلعة متجانسة، حرية في الدخول والخروج من السوق وتوافر المعلومات الكاملة للجميع.</a:t>
            </a:r>
          </a:p>
          <a:p>
            <a:pPr algn="r" rtl="1"/>
            <a:r>
              <a:rPr lang="ar-SA" dirty="0" smtClean="0"/>
              <a:t>تتحقق أقصى الأرباح عندما: </a:t>
            </a:r>
            <a:r>
              <a:rPr lang="en-GB" dirty="0" smtClean="0"/>
              <a:t>MC=MR=P</a:t>
            </a:r>
            <a:r>
              <a:rPr lang="ar-SA" dirty="0" smtClean="0"/>
              <a:t> عند سعر &gt; نقطة التعادل.</a:t>
            </a:r>
          </a:p>
          <a:p>
            <a:pPr algn="r" rtl="1"/>
            <a:r>
              <a:rPr lang="ar-SA" dirty="0" smtClean="0"/>
              <a:t>تتحقق أقل الخسائر عندما: </a:t>
            </a:r>
            <a:r>
              <a:rPr lang="en-GB" dirty="0"/>
              <a:t>MC=MR=P</a:t>
            </a:r>
            <a:r>
              <a:rPr lang="ar-SA" dirty="0"/>
              <a:t> عند </a:t>
            </a:r>
            <a:r>
              <a:rPr lang="ar-SA" dirty="0" smtClean="0"/>
              <a:t>سعر بين نقطة التعادل والإغلاق.</a:t>
            </a:r>
          </a:p>
          <a:p>
            <a:pPr algn="r" rtl="1"/>
            <a:r>
              <a:rPr lang="ar-SA" dirty="0" smtClean="0"/>
              <a:t>تتوقف المنشأة عن الإنتاج عندما السعر &lt; نقطة الإغلاق.</a:t>
            </a:r>
          </a:p>
          <a:p>
            <a:pPr algn="r" rtl="1"/>
            <a:r>
              <a:rPr lang="ar-SA" dirty="0" smtClean="0"/>
              <a:t>منحنى عرض المنشأة في الأجل القصير هو منحنى (</a:t>
            </a:r>
            <a:r>
              <a:rPr lang="en-GB" dirty="0" smtClean="0"/>
              <a:t>MC</a:t>
            </a:r>
            <a:r>
              <a:rPr lang="ar-SA" dirty="0" smtClean="0"/>
              <a:t>) فوق نقطة الإغلاق.</a:t>
            </a:r>
          </a:p>
          <a:p>
            <a:pPr algn="r" rtl="1"/>
            <a:r>
              <a:rPr lang="ar-SA" dirty="0" smtClean="0"/>
              <a:t>منحنى عرض الصناعة في الأجل القصير هو التجميع الأفقي لمنحنيات عرض المنشآت.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59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</a:t>
            </a:r>
            <a:r>
              <a:rPr lang="en-GB" b="1" dirty="0" smtClean="0">
                <a:solidFill>
                  <a:schemeClr val="tx2"/>
                </a:solidFill>
              </a:rPr>
              <a:t>   </a:t>
            </a:r>
            <a:r>
              <a:rPr lang="ar-SA" b="1" dirty="0" smtClean="0">
                <a:solidFill>
                  <a:schemeClr val="tx2"/>
                </a:solidFill>
              </a:rPr>
              <a:t>  المنشأة                                      الصناعة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9208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208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7160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60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2421" y="21328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214214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8220" y="534185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8424" y="530959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63794" y="2924944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14522" y="4149080"/>
            <a:ext cx="2713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3598" y="494116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0392" y="390343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6026516">
            <a:off x="-185901" y="1118213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203848" y="249289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71600" y="4134271"/>
            <a:ext cx="3888432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01427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3861048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60032" y="390343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58924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100</a:t>
            </a:r>
            <a:endParaRPr lang="en-GB" sz="24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9228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7220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1216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13263" y="558924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558924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68144" y="5589240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9636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حالة المنافسة الكاملة </a:t>
            </a:r>
            <a:r>
              <a:rPr lang="ar-SA" b="1" dirty="0" smtClean="0">
                <a:solidFill>
                  <a:schemeClr val="tx2"/>
                </a:solidFill>
              </a:rPr>
              <a:t>افتراضية</a:t>
            </a:r>
            <a:r>
              <a:rPr lang="ar-SA" dirty="0" smtClean="0"/>
              <a:t>، ويكاد لايكون لها وجود حقيقي في عالم اليوم حيث أنه: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تكون السلعة متجانسة.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يكون السعر بمنأى عن تأثيرات البائعين فرادى ومجتمعين.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سبب دراسة حالة المنافسة الكاملة: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محاولة فهم الوضع النظري للنظام الاقتصادي الحر ومقارنته بالواقع الفعلي السائد.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1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الكلي والتكاليف الكلية: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3933056"/>
            <a:ext cx="18722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السعر السائد في السوق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933056"/>
            <a:ext cx="36724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الكمية التي ترغب وتستطيع المنشأة عرضها عند ذلك السعر</a:t>
            </a:r>
            <a:endParaRPr lang="en-GB" sz="2600" dirty="0"/>
          </a:p>
        </p:txBody>
      </p:sp>
      <p:sp>
        <p:nvSpPr>
          <p:cNvPr id="8" name="Rectangle 7"/>
          <p:cNvSpPr/>
          <p:nvPr/>
        </p:nvSpPr>
        <p:spPr>
          <a:xfrm>
            <a:off x="6804248" y="3933056"/>
            <a:ext cx="1440160" cy="936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5816" y="5661248"/>
            <a:ext cx="2376264" cy="551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9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23928" y="4005064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8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250" r="-1333" b="-13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23928" y="4509120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5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4857</TotalTime>
  <Words>2173</Words>
  <Application>Microsoft Office PowerPoint</Application>
  <PresentationFormat>On-screen Show (4:3)</PresentationFormat>
  <Paragraphs>889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الفصل العاشر: عرض المنشأة في ظل المنافسة الكاملة</vt:lpstr>
      <vt:lpstr>مقدمة:</vt:lpstr>
      <vt:lpstr>مفهوم المنافسة الكاملة:</vt:lpstr>
      <vt:lpstr>المنشأة والصناعة في المنافسة الكاملة:</vt:lpstr>
      <vt:lpstr>المنشأة والصناعة في المنافسة الكاملة:</vt:lpstr>
      <vt:lpstr>المنشأة والصناعة في المنافسة الكاملة: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Slide 11</vt:lpstr>
      <vt:lpstr>الإيراد الكلي والتكاليف الكلية:</vt:lpstr>
      <vt:lpstr>الإيراد الكلي والتكاليف الكلية:</vt:lpstr>
      <vt:lpstr>Slide 14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Slide 19</vt:lpstr>
      <vt:lpstr>الإيراد من الوحدة وتكاليف الوحدة:</vt:lpstr>
      <vt:lpstr>الإيراد من الوحدة وتكاليف الوحدة:</vt:lpstr>
      <vt:lpstr>Slide 22</vt:lpstr>
      <vt:lpstr>الإيراد من الوحدة وتكاليف الوحدة:</vt:lpstr>
      <vt:lpstr>الإيراد من الوحدة وتكاليف الوحدة:</vt:lpstr>
      <vt:lpstr>Slide 25</vt:lpstr>
      <vt:lpstr>الإيراد من الوحدة وتكاليف الوحدة:</vt:lpstr>
      <vt:lpstr>الإيراد من الوحدة وتكاليف الوحدة:</vt:lpstr>
      <vt:lpstr>Slide 28</vt:lpstr>
      <vt:lpstr>الإيراد من الوحدة وتكاليف الوحدة:</vt:lpstr>
      <vt:lpstr>الإيراد من الوحدة وتكاليف الوحدة:</vt:lpstr>
      <vt:lpstr>Slide 31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الخلاصة: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العاشر: عرض المنشأة في ظل المنافسة الكاملة</dc:title>
  <dc:creator>Bodour</dc:creator>
  <cp:lastModifiedBy>sare</cp:lastModifiedBy>
  <cp:revision>70</cp:revision>
  <dcterms:created xsi:type="dcterms:W3CDTF">2013-03-27T11:44:06Z</dcterms:created>
  <dcterms:modified xsi:type="dcterms:W3CDTF">2014-11-04T06:45:28Z</dcterms:modified>
</cp:coreProperties>
</file>