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5" d="100"/>
          <a:sy n="55" d="100"/>
        </p:scale>
        <p:origin x="152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D76029E-2ACD-46AD-9C50-0373B5161863}" type="datetimeFigureOut">
              <a:rPr lang="ar-SA" smtClean="0"/>
              <a:t>18/01/42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9DF6DFA-F75F-485D-8B59-2201079AA4FF}"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D9DF6DFA-F75F-485D-8B59-2201079AA4FF}" type="slidenum">
              <a:rPr lang="ar-SA" smtClean="0"/>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D9DF6DFA-F75F-485D-8B59-2201079AA4FF}" type="slidenum">
              <a:rPr lang="ar-SA" smtClean="0"/>
              <a:t>3</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lvl="0" rtl="1"/>
            <a:endParaRPr lang="ar-SA" dirty="0"/>
          </a:p>
        </p:txBody>
      </p:sp>
      <p:sp>
        <p:nvSpPr>
          <p:cNvPr id="4" name="عنصر نائب لرقم الشريحة 3"/>
          <p:cNvSpPr>
            <a:spLocks noGrp="1"/>
          </p:cNvSpPr>
          <p:nvPr>
            <p:ph type="sldNum" sz="quarter" idx="10"/>
          </p:nvPr>
        </p:nvSpPr>
        <p:spPr/>
        <p:txBody>
          <a:bodyPr/>
          <a:lstStyle/>
          <a:p>
            <a:fld id="{D9DF6DFA-F75F-485D-8B59-2201079AA4FF}" type="slidenum">
              <a:rPr lang="ar-SA" smtClean="0"/>
              <a:t>7</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C290CC87-BD00-46E8-AB08-6765D3366B9C}" type="datetimeFigureOut">
              <a:rPr lang="ar-SA" smtClean="0"/>
              <a:t>18/01/42</a:t>
            </a:fld>
            <a:endParaRPr lang="ar-SA"/>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SA"/>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B686BBE-CE97-4278-85BF-902A7EAB3E72}"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C290CC87-BD00-46E8-AB08-6765D3366B9C}" type="datetimeFigureOut">
              <a:rPr lang="ar-SA" smtClean="0"/>
              <a:t>18/01/42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686BBE-CE97-4278-85BF-902A7EAB3E7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C290CC87-BD00-46E8-AB08-6765D3366B9C}" type="datetimeFigureOut">
              <a:rPr lang="ar-SA" smtClean="0"/>
              <a:t>18/01/42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686BBE-CE97-4278-85BF-902A7EAB3E7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C290CC87-BD00-46E8-AB08-6765D3366B9C}" type="datetimeFigureOut">
              <a:rPr lang="ar-SA" smtClean="0"/>
              <a:t>18/01/42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686BBE-CE97-4278-85BF-902A7EAB3E72}"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C290CC87-BD00-46E8-AB08-6765D3366B9C}" type="datetimeFigureOut">
              <a:rPr lang="ar-SA" smtClean="0"/>
              <a:t>18/01/42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B686BBE-CE97-4278-85BF-902A7EAB3E72}"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C290CC87-BD00-46E8-AB08-6765D3366B9C}" type="datetimeFigureOut">
              <a:rPr lang="ar-SA" smtClean="0"/>
              <a:t>18/01/42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B686BBE-CE97-4278-85BF-902A7EAB3E72}"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6" name="عنصر نائب للتاريخ 25"/>
          <p:cNvSpPr>
            <a:spLocks noGrp="1"/>
          </p:cNvSpPr>
          <p:nvPr>
            <p:ph type="dt" sz="half" idx="10"/>
          </p:nvPr>
        </p:nvSpPr>
        <p:spPr/>
        <p:txBody>
          <a:bodyPr rtlCol="0"/>
          <a:lstStyle/>
          <a:p>
            <a:fld id="{C290CC87-BD00-46E8-AB08-6765D3366B9C}" type="datetimeFigureOut">
              <a:rPr lang="ar-SA" smtClean="0"/>
              <a:t>18/01/42</a:t>
            </a:fld>
            <a:endParaRPr lang="ar-SA"/>
          </a:p>
        </p:txBody>
      </p:sp>
      <p:sp>
        <p:nvSpPr>
          <p:cNvPr id="27" name="عنصر نائب لرقم الشريحة 26"/>
          <p:cNvSpPr>
            <a:spLocks noGrp="1"/>
          </p:cNvSpPr>
          <p:nvPr>
            <p:ph type="sldNum" sz="quarter" idx="11"/>
          </p:nvPr>
        </p:nvSpPr>
        <p:spPr/>
        <p:txBody>
          <a:bodyPr rtlCol="0"/>
          <a:lstStyle/>
          <a:p>
            <a:fld id="{EB686BBE-CE97-4278-85BF-902A7EAB3E72}" type="slidenum">
              <a:rPr lang="ar-SA" smtClean="0"/>
              <a:t>‹#›</a:t>
            </a:fld>
            <a:endParaRPr lang="ar-SA"/>
          </a:p>
        </p:txBody>
      </p:sp>
      <p:sp>
        <p:nvSpPr>
          <p:cNvPr id="28" name="عنصر نائب للتذييل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C290CC87-BD00-46E8-AB08-6765D3366B9C}" type="datetimeFigureOut">
              <a:rPr lang="ar-SA" smtClean="0"/>
              <a:t>18/01/42</a:t>
            </a:fld>
            <a:endParaRPr lang="ar-SA"/>
          </a:p>
        </p:txBody>
      </p:sp>
      <p:sp>
        <p:nvSpPr>
          <p:cNvPr id="4" name="عنصر نائب للتذييل 3"/>
          <p:cNvSpPr>
            <a:spLocks noGrp="1"/>
          </p:cNvSpPr>
          <p:nvPr>
            <p:ph type="ftr" sz="quarter" idx="11"/>
          </p:nvPr>
        </p:nvSpPr>
        <p:spPr>
          <a:xfrm>
            <a:off x="5257800" y="612648"/>
            <a:ext cx="1325880" cy="457200"/>
          </a:xfrm>
        </p:spPr>
        <p:txBody>
          <a:bodyPr/>
          <a:lstStyle/>
          <a:p>
            <a:endParaRPr lang="ar-SA"/>
          </a:p>
        </p:txBody>
      </p:sp>
      <p:sp>
        <p:nvSpPr>
          <p:cNvPr id="5" name="عنصر نائب لرقم الشريحة 4"/>
          <p:cNvSpPr>
            <a:spLocks noGrp="1"/>
          </p:cNvSpPr>
          <p:nvPr>
            <p:ph type="sldNum" sz="quarter" idx="12"/>
          </p:nvPr>
        </p:nvSpPr>
        <p:spPr>
          <a:xfrm>
            <a:off x="8174736" y="2272"/>
            <a:ext cx="762000" cy="365760"/>
          </a:xfrm>
        </p:spPr>
        <p:txBody>
          <a:bodyPr/>
          <a:lstStyle/>
          <a:p>
            <a:fld id="{EB686BBE-CE97-4278-85BF-902A7EAB3E72}"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290CC87-BD00-46E8-AB08-6765D3366B9C}" type="datetimeFigureOut">
              <a:rPr lang="ar-SA" smtClean="0"/>
              <a:t>18/01/42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B686BBE-CE97-4278-85BF-902A7EAB3E72}"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C290CC87-BD00-46E8-AB08-6765D3366B9C}" type="datetimeFigureOut">
              <a:rPr lang="ar-SA" smtClean="0"/>
              <a:t>18/01/42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B686BBE-CE97-4278-85BF-902A7EAB3E72}"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p:txBody>
          <a:bodyPr/>
          <a:lstStyle/>
          <a:p>
            <a:fld id="{C290CC87-BD00-46E8-AB08-6765D3366B9C}" type="datetimeFigureOut">
              <a:rPr lang="ar-SA" smtClean="0"/>
              <a:t>18/01/42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B686BBE-CE97-4278-85BF-902A7EAB3E72}"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290CC87-BD00-46E8-AB08-6765D3366B9C}" type="datetimeFigureOut">
              <a:rPr lang="ar-SA" smtClean="0"/>
              <a:t>18/01/42</a:t>
            </a:fld>
            <a:endParaRPr lang="ar-SA"/>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B686BBE-CE97-4278-85BF-902A7EAB3E72}"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تاريخ الفلسفة الحديثة</a:t>
            </a:r>
          </a:p>
        </p:txBody>
      </p:sp>
      <p:sp>
        <p:nvSpPr>
          <p:cNvPr id="3" name="عنصر نائب للمحتوى 2"/>
          <p:cNvSpPr>
            <a:spLocks noGrp="1"/>
          </p:cNvSpPr>
          <p:nvPr>
            <p:ph idx="1"/>
          </p:nvPr>
        </p:nvSpPr>
        <p:spPr/>
        <p:txBody>
          <a:bodyPr/>
          <a:lstStyle/>
          <a:p>
            <a:r>
              <a:rPr lang="ar-SA" dirty="0"/>
              <a:t>الأولى: حقبة الفلسفة القديمة أو اليونانية، وتبدأ بنشأة التفكير الفلسفي لدى اليونان وخاصة لدى </a:t>
            </a:r>
            <a:r>
              <a:rPr lang="ar-SA" dirty="0" err="1"/>
              <a:t>طاليس</a:t>
            </a:r>
            <a:r>
              <a:rPr lang="ar-SA" dirty="0"/>
              <a:t> صاحب أولى التأملات في </a:t>
            </a:r>
            <a:r>
              <a:rPr lang="ar-SA" dirty="0" err="1"/>
              <a:t>اصل</a:t>
            </a:r>
            <a:r>
              <a:rPr lang="ar-SA" dirty="0"/>
              <a:t> الكون ، وتضم أعلاما بارزة مثل سقراط وأفلاطون وأرسطو </a:t>
            </a:r>
          </a:p>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r>
              <a:rPr lang="ar-SA" dirty="0"/>
              <a:t>وتمثل رابع عوامل نشأة الفكر الفلسفي الحديث في حركة الإصلاح الديني بقيادة مارتن لوثر (1483-1546) وجون كالفن. هدفت هذه الحركة تجديد الدين المسيحي بالتخلص من سيطرة الكنيسة الكاثوليكية والعودة إلى جوهر المسيحية وأعطت حركة الإصلاح الديني الحرية لكل إنسان في أن يفهم الكتاب المقدس وحده دون استعانة بأحد،. ولذلك عمل لوثر على ترجمة الكتاب المقدس الذي كان مكتوباً باللاتينية وحكراً في يد رجال الدين وعلماء الكنيسة والمثقفين، إلى الألمانية وهي أول لغة أوروبية حديثة يترجم إليها الكتاب المقدس، وتوالت الترجمات بعد ذلك إلى كل اللغات الأوروبية، مما وضع الكتاب المقدس أمام الجمهور الأوروبي في كل قومياته</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الخصائص العامة</a:t>
            </a:r>
          </a:p>
        </p:txBody>
      </p:sp>
      <p:sp>
        <p:nvSpPr>
          <p:cNvPr id="3" name="عنصر نائب للمحتوى 2"/>
          <p:cNvSpPr>
            <a:spLocks noGrp="1"/>
          </p:cNvSpPr>
          <p:nvPr>
            <p:ph idx="1"/>
          </p:nvPr>
        </p:nvSpPr>
        <p:spPr/>
        <p:txBody>
          <a:bodyPr/>
          <a:lstStyle/>
          <a:p>
            <a:pPr lvl="2" algn="ctr">
              <a:buNone/>
            </a:pPr>
            <a:r>
              <a:rPr lang="ar-SA" sz="5400" b="1" dirty="0"/>
              <a:t> =العقلانية</a:t>
            </a:r>
          </a:p>
          <a:p>
            <a:pPr algn="ctr">
              <a:buNone/>
            </a:pPr>
            <a:r>
              <a:rPr lang="ar-SA" sz="5400" b="1" dirty="0"/>
              <a:t>    =الإنسانية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a:t>والثانية :حقبة فلسفة العصور الوسطى التي تبدأ من القرن الثالث الميلادي عندما أخذ رجال الدين المسيحي يوفقون بين الفلسفة اليونانية والمسيحية صانعين بذلك انساقا فلسفية دينية ، ولذلك يطلق عليها اسم الفلسفة المسيحية، وتضم أعلاما بارزين مثل </a:t>
            </a:r>
            <a:r>
              <a:rPr lang="ar-SA" dirty="0" err="1"/>
              <a:t>أوريجين</a:t>
            </a:r>
            <a:r>
              <a:rPr lang="ar-SA" dirty="0"/>
              <a:t> والقديس </a:t>
            </a:r>
            <a:r>
              <a:rPr lang="ar-SA" dirty="0" err="1"/>
              <a:t>أغسطين</a:t>
            </a:r>
            <a:r>
              <a:rPr lang="ar-SA" dirty="0"/>
              <a:t> والقديس توما </a:t>
            </a:r>
            <a:r>
              <a:rPr lang="ar-SA" dirty="0" err="1"/>
              <a:t>الأكويني</a:t>
            </a:r>
            <a:r>
              <a:rPr lang="ar-SA"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a:t>والثالثة:حقبة الفلسفة الحديثة التي تبدأ من عصر النهضة الأوروبية في القرن الخامس عشر وتنتهي بوفاة </a:t>
            </a:r>
            <a:r>
              <a:rPr lang="ar-SA" dirty="0" err="1"/>
              <a:t>هيجل</a:t>
            </a:r>
            <a:r>
              <a:rPr lang="ar-SA" dirty="0"/>
              <a:t> سنة 1831 </a:t>
            </a:r>
          </a:p>
          <a:p>
            <a:r>
              <a:rPr lang="ar-SA" dirty="0"/>
              <a:t>الرابعة: حقبة الفلسفة المعاصرة من وفاة </a:t>
            </a:r>
            <a:r>
              <a:rPr lang="ar-SA" dirty="0" err="1"/>
              <a:t>هيجل</a:t>
            </a:r>
            <a:r>
              <a:rPr lang="ar-SA" dirty="0"/>
              <a:t> والمستمرة حتى الآن</a:t>
            </a:r>
          </a:p>
          <a:p>
            <a:r>
              <a:rPr lang="ar-SA" dirty="0"/>
              <a:t>وتضم الفلسفة الحديثة أعلاما مثل فرنسيس بيكون (1561-1626) ورينيه ديكارت (1596-1750) </a:t>
            </a:r>
            <a:r>
              <a:rPr lang="ar-SA" dirty="0" err="1"/>
              <a:t>وسبينوزا</a:t>
            </a:r>
            <a:r>
              <a:rPr lang="ar-SA" dirty="0"/>
              <a:t> (1632-1677) </a:t>
            </a:r>
            <a:r>
              <a:rPr lang="ar-SA" dirty="0" err="1"/>
              <a:t>ولايبنتز</a:t>
            </a:r>
            <a:r>
              <a:rPr lang="ar-SA" dirty="0"/>
              <a:t> (1646-1716) وجون </a:t>
            </a:r>
            <a:r>
              <a:rPr lang="ar-SA" dirty="0" err="1"/>
              <a:t>لوك</a:t>
            </a:r>
            <a:r>
              <a:rPr lang="ar-SA" dirty="0"/>
              <a:t> (1632-1704) وديفيد </a:t>
            </a:r>
            <a:r>
              <a:rPr lang="ar-SA" dirty="0" err="1"/>
              <a:t>هيوم</a:t>
            </a:r>
            <a:r>
              <a:rPr lang="ar-SA" dirty="0"/>
              <a:t> (1711 - 1776)، وأخيرا </a:t>
            </a:r>
            <a:r>
              <a:rPr lang="ar-SA" dirty="0" err="1"/>
              <a:t>إمانويل</a:t>
            </a:r>
            <a:r>
              <a:rPr lang="ar-SA" dirty="0"/>
              <a:t> </a:t>
            </a:r>
            <a:r>
              <a:rPr lang="ar-SA" dirty="0" err="1"/>
              <a:t>كانط</a:t>
            </a:r>
            <a:r>
              <a:rPr lang="ar-SA" dirty="0"/>
              <a:t> ( 1724-1804) الذي ينظر إليه على أنه آخر الفلاسفة المحدثين. </a:t>
            </a:r>
            <a:br>
              <a:rPr lang="ar-SA" dirty="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بدايات الفلسفة الحديثة</a:t>
            </a:r>
          </a:p>
        </p:txBody>
      </p:sp>
      <p:sp>
        <p:nvSpPr>
          <p:cNvPr id="3" name="عنصر نائب للمحتوى 2"/>
          <p:cNvSpPr>
            <a:spLocks noGrp="1"/>
          </p:cNvSpPr>
          <p:nvPr>
            <p:ph idx="1"/>
          </p:nvPr>
        </p:nvSpPr>
        <p:spPr/>
        <p:txBody>
          <a:bodyPr>
            <a:normAutofit fontScale="92500" lnSpcReduction="20000"/>
          </a:bodyPr>
          <a:lstStyle/>
          <a:p>
            <a:r>
              <a:rPr lang="ar-SA" dirty="0"/>
              <a:t>اختلف المؤرخون حول الفيلسوف الذي يبدأ عنده تاريخ الفلسفة الحديثة ، فالبعض، وهم الأكثرية، ينظرون إلى </a:t>
            </a:r>
            <a:r>
              <a:rPr lang="ar-SA" dirty="0">
                <a:solidFill>
                  <a:srgbClr val="FF0000"/>
                </a:solidFill>
              </a:rPr>
              <a:t>ديكارت</a:t>
            </a:r>
            <a:r>
              <a:rPr lang="ar-SA" dirty="0"/>
              <a:t> على أنه أول فيلسوف محدث والسبب:</a:t>
            </a:r>
          </a:p>
          <a:p>
            <a:r>
              <a:rPr lang="ar-SA" dirty="0"/>
              <a:t>1- لأنه أول من وضع للتفكير الفلسفي منهجا يقوده ويوجهه في بحثه والمتمثل في كتابه «مقال عن المنهج» </a:t>
            </a:r>
          </a:p>
          <a:p>
            <a:r>
              <a:rPr lang="ar-SA" dirty="0"/>
              <a:t>2-ولأنه بادئ التيار العقلي في الفلسفة الحديثة والذي سوف يكون أحد أهم تياراتها، </a:t>
            </a:r>
          </a:p>
          <a:p>
            <a:r>
              <a:rPr lang="ar-SA" dirty="0"/>
              <a:t>3-ولأنه صاحب أول نسق فلسفي متكامل حديث، يضم نظرية في المعرفة وميتافيزيقا وأخلاق، </a:t>
            </a:r>
          </a:p>
          <a:p>
            <a:r>
              <a:rPr lang="ar-SA" dirty="0"/>
              <a:t>4- ولأنه وضع الذاتية كمبدأ أول للفلسفة وللنسق الفلسفي، إذ بدأ ديكارت بعد الشك المنهجي بإثبات وجود الذات ومنها استنبط حقيقة العالم ويقين العلوم وأثبت وجود الله وخلود النفس.</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dirty="0"/>
              <a:t>ويذهب البعض الآخر إلى أن الفيلسوف الإنجليزي </a:t>
            </a:r>
            <a:r>
              <a:rPr lang="ar-SA" dirty="0">
                <a:solidFill>
                  <a:srgbClr val="FF0000"/>
                </a:solidFill>
              </a:rPr>
              <a:t>فرنسيس بيكون </a:t>
            </a:r>
            <a:r>
              <a:rPr lang="ar-SA" dirty="0"/>
              <a:t>هو الذي افتتح تاريخ الفلسفة الحديثة والسبب</a:t>
            </a:r>
          </a:p>
          <a:p>
            <a:r>
              <a:rPr lang="ar-SA" dirty="0"/>
              <a:t>1- لأنه كان صاحب منهج تجريبي يستند على الاستقراء من الوقائع وكان بذلك بداية للتيار التجريبي في الفكر الحديث والذي استمر من بعده لدى </a:t>
            </a:r>
            <a:r>
              <a:rPr lang="ar-SA" dirty="0" err="1"/>
              <a:t>هوبز</a:t>
            </a:r>
            <a:r>
              <a:rPr lang="ar-SA" dirty="0"/>
              <a:t> ولوك </a:t>
            </a:r>
            <a:r>
              <a:rPr lang="ar-SA" dirty="0" err="1"/>
              <a:t>وهيوم</a:t>
            </a:r>
            <a:r>
              <a:rPr lang="ar-SA" dirty="0"/>
              <a:t> </a:t>
            </a:r>
          </a:p>
          <a:p>
            <a:r>
              <a:rPr lang="ar-SA" dirty="0"/>
              <a:t>2- ولأنه واضع قانون جديد في التفكير أحله محل المنطق الأرسطي والمتمثل في كتابه الأساسي «</a:t>
            </a:r>
            <a:r>
              <a:rPr lang="ar-SA" dirty="0" err="1"/>
              <a:t>الأورجانون</a:t>
            </a:r>
            <a:r>
              <a:rPr lang="ar-SA" dirty="0"/>
              <a:t> الجديد» </a:t>
            </a:r>
            <a:r>
              <a:rPr lang="en-US" dirty="0"/>
              <a:t>NOVUM</a:t>
            </a:r>
            <a:r>
              <a:rPr lang="ar-SA" dirty="0"/>
              <a:t> </a:t>
            </a:r>
            <a:r>
              <a:rPr lang="ar-SA" dirty="0" err="1"/>
              <a:t>أورجانوم</a:t>
            </a:r>
            <a:r>
              <a:rPr lang="ar-SA" dirty="0"/>
              <a:t> والذي ظهرت فيه نظرية بيكون في الأوهام الأربعة </a:t>
            </a:r>
          </a:p>
          <a:p>
            <a:r>
              <a:rPr lang="ar-SA" dirty="0"/>
              <a:t>3-استطاع تحرير الفكر الحديث من سلطة فلسفة العصور الوسطى والفلسفة الأرسطية ومكنه من البدء بداية جديدة تماما غير معتمدة على أي مذهب فلسفي سابق موروث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a:t>ثلاثة أعلام يمثلون نقاط انطلاق متعددة ومختلفة</a:t>
            </a:r>
          </a:p>
        </p:txBody>
      </p:sp>
      <p:sp>
        <p:nvSpPr>
          <p:cNvPr id="3" name="عنصر نائب للمحتوى 2"/>
          <p:cNvSpPr>
            <a:spLocks noGrp="1"/>
          </p:cNvSpPr>
          <p:nvPr>
            <p:ph idx="1"/>
          </p:nvPr>
        </p:nvSpPr>
        <p:spPr/>
        <p:txBody>
          <a:bodyPr/>
          <a:lstStyle/>
          <a:p>
            <a:r>
              <a:rPr lang="ar-SA" dirty="0"/>
              <a:t>1-</a:t>
            </a:r>
            <a:r>
              <a:rPr lang="ar-SA" dirty="0">
                <a:solidFill>
                  <a:srgbClr val="FF0000"/>
                </a:solidFill>
              </a:rPr>
              <a:t>بيكون</a:t>
            </a:r>
            <a:r>
              <a:rPr lang="ar-SA" dirty="0"/>
              <a:t> هو مؤسس التيار التجريبي،</a:t>
            </a:r>
          </a:p>
          <a:p>
            <a:r>
              <a:rPr lang="ar-SA" dirty="0"/>
              <a:t>2- </a:t>
            </a:r>
            <a:r>
              <a:rPr lang="ar-SA" dirty="0">
                <a:solidFill>
                  <a:srgbClr val="FF0000"/>
                </a:solidFill>
              </a:rPr>
              <a:t>وديكارت</a:t>
            </a:r>
            <a:r>
              <a:rPr lang="ar-SA" dirty="0"/>
              <a:t> مؤسس التيار العقلي. </a:t>
            </a:r>
          </a:p>
          <a:p>
            <a:r>
              <a:rPr lang="ar-SA" dirty="0"/>
              <a:t>3- </a:t>
            </a:r>
            <a:r>
              <a:rPr lang="ar-SA" dirty="0" err="1">
                <a:solidFill>
                  <a:srgbClr val="FF0000"/>
                </a:solidFill>
              </a:rPr>
              <a:t>سبينوزا</a:t>
            </a:r>
            <a:r>
              <a:rPr lang="ar-SA" dirty="0"/>
              <a:t> أدخل عددا من الأفكار الفلسفية الجديدة التي سوف يكون لها تأثيرات بالغة على كل الفكر الفلسفي اللاحق له ، أهمها نظرته إلى الكون باعتباره مكونا من جوهر واحد ولأنه أول من وضع نظرية فلسفية في الفصل بين السلطة السياسية والسلطة الدينية </a:t>
            </a:r>
            <a:r>
              <a:rPr lang="ar-SA" dirty="0" err="1"/>
              <a:t>ونا</a:t>
            </a:r>
            <a:r>
              <a:rPr lang="ar-SA" dirty="0"/>
              <a:t> من جوهر واحد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عوامل النشأة</a:t>
            </a:r>
            <a:r>
              <a:rPr lang="ar-SA" dirty="0"/>
              <a:t>:</a:t>
            </a:r>
          </a:p>
        </p:txBody>
      </p:sp>
      <p:sp>
        <p:nvSpPr>
          <p:cNvPr id="3" name="عنصر نائب للمحتوى 2"/>
          <p:cNvSpPr>
            <a:spLocks noGrp="1"/>
          </p:cNvSpPr>
          <p:nvPr>
            <p:ph idx="1"/>
          </p:nvPr>
        </p:nvSpPr>
        <p:spPr/>
        <p:txBody>
          <a:bodyPr>
            <a:normAutofit fontScale="85000" lnSpcReduction="20000"/>
          </a:bodyPr>
          <a:lstStyle/>
          <a:p>
            <a:pPr lvl="0"/>
            <a:r>
              <a:rPr lang="ar-SA" dirty="0">
                <a:solidFill>
                  <a:srgbClr val="FF0000"/>
                </a:solidFill>
              </a:rPr>
              <a:t>عامل تاريخي</a:t>
            </a:r>
            <a:r>
              <a:rPr lang="ar-SA" dirty="0"/>
              <a:t>، تمثل في:</a:t>
            </a:r>
          </a:p>
          <a:p>
            <a:pPr lvl="0"/>
            <a:r>
              <a:rPr lang="ar-SA" dirty="0"/>
              <a:t> استيلاء الأسبان للأندلس في أواخر القرن الخامس عشر ، مستولين بذلك على ذخائر التراث العربي التي وجودها هناك . </a:t>
            </a:r>
          </a:p>
          <a:p>
            <a:pPr lvl="0"/>
            <a:r>
              <a:rPr lang="ar-SA" dirty="0"/>
              <a:t>ظهور حركة الكشوف الجغرافية، حيث اكتشف ماجلان طريق رأس الرجاء الصالح الذي يدور حول إفريقيا، مما مكن لأوروبا طريقاً آخر للهند وشرق آسيا غير الطريق الذي يمر عبر المشرق العربي والإسلامي، </a:t>
            </a:r>
          </a:p>
          <a:p>
            <a:pPr lvl="0"/>
            <a:r>
              <a:rPr lang="ar-SA" dirty="0"/>
              <a:t>اكتشف </a:t>
            </a:r>
            <a:r>
              <a:rPr lang="ar-SA" dirty="0" err="1"/>
              <a:t>كولومبوس</a:t>
            </a:r>
            <a:r>
              <a:rPr lang="ar-SA" dirty="0"/>
              <a:t> قارة أمريكا سنة 1492، وفتح بذلك آفاق جديدة للتجارة مع العالم الجديد والاستيطان </a:t>
            </a:r>
            <a:r>
              <a:rPr lang="ar-SA" dirty="0" err="1"/>
              <a:t>به</a:t>
            </a:r>
            <a:r>
              <a:rPr lang="en-US" dirty="0"/>
              <a:t>. </a:t>
            </a:r>
          </a:p>
          <a:p>
            <a:pPr lvl="0"/>
            <a:r>
              <a:rPr lang="ar-SA" dirty="0"/>
              <a:t>توسع الأتراك العثمانيون في أوروبا الشرقية، إذ قد نجحوا في فتح القسطنطينية سنة 1453، وقد وفرت لها الكشوف الجغرافية وحركة التجارة العالمية وحركة استيطان العالم الجديد مجالا للفلسفة الإنسانية.</a:t>
            </a:r>
            <a:endParaRPr lang="en-US" dirty="0"/>
          </a:p>
          <a:p>
            <a:br>
              <a:rPr lang="ar-SA" dirty="0"/>
            </a:b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500034" y="2285992"/>
            <a:ext cx="8229600" cy="4325112"/>
          </a:xfrm>
        </p:spPr>
        <p:txBody>
          <a:bodyPr>
            <a:normAutofit fontScale="62500" lnSpcReduction="20000"/>
          </a:bodyPr>
          <a:lstStyle/>
          <a:p>
            <a:r>
              <a:rPr lang="ar-SA" b="1" dirty="0"/>
              <a:t>ثاني عوامل نشأة الفكر الفلسفي الحديث في </a:t>
            </a:r>
            <a:r>
              <a:rPr lang="ar-SA" b="1" dirty="0">
                <a:solidFill>
                  <a:srgbClr val="FF0000"/>
                </a:solidFill>
              </a:rPr>
              <a:t>ظهور الروح العلمية الحديثة </a:t>
            </a:r>
            <a:r>
              <a:rPr lang="ar-SA" b="1" dirty="0"/>
              <a:t>وازدهار العلوم التجريبية. وتمثل ذلك في:</a:t>
            </a:r>
          </a:p>
          <a:p>
            <a:r>
              <a:rPr lang="ar-SA" b="1" dirty="0"/>
              <a:t>العالم البولندي </a:t>
            </a:r>
            <a:r>
              <a:rPr lang="ar-SA" b="1" dirty="0" err="1"/>
              <a:t>نيقولاوس</a:t>
            </a:r>
            <a:r>
              <a:rPr lang="ar-SA" b="1" dirty="0"/>
              <a:t> </a:t>
            </a:r>
            <a:r>
              <a:rPr lang="ar-SA" b="1" dirty="0" err="1"/>
              <a:t>كوبرنيقوس</a:t>
            </a:r>
            <a:r>
              <a:rPr lang="ar-SA" b="1" dirty="0"/>
              <a:t> (1473-1543) باكتشافه للنظام الشمسي</a:t>
            </a:r>
            <a:r>
              <a:rPr lang="en-US" b="1" dirty="0"/>
              <a:t>. </a:t>
            </a:r>
            <a:r>
              <a:rPr lang="ar-SA" b="1" dirty="0"/>
              <a:t>كان العالم قبل </a:t>
            </a:r>
            <a:r>
              <a:rPr lang="ar-SA" b="1" dirty="0" err="1"/>
              <a:t>كوبرنيقوس</a:t>
            </a:r>
            <a:r>
              <a:rPr lang="ar-SA" b="1" dirty="0"/>
              <a:t> يعتقد، تحت تأثير فلسفات العصور الوسطى التي كانت تعتمد على نظام بطليموس الفلكي، أن الأرض ثابتة وفي مركز الكون، والسماء بما فيها من نجوم وكواكب وشمس وقمر، تدور حولها</a:t>
            </a:r>
            <a:r>
              <a:rPr lang="en-US" b="1" dirty="0"/>
              <a:t>.</a:t>
            </a:r>
            <a:r>
              <a:rPr lang="ar-SA" b="1" dirty="0"/>
              <a:t>. لم يقتنع </a:t>
            </a:r>
            <a:r>
              <a:rPr lang="ar-SA" b="1" dirty="0" err="1"/>
              <a:t>كوبرنيقوس</a:t>
            </a:r>
            <a:r>
              <a:rPr lang="ar-SA" b="1" dirty="0"/>
              <a:t> بهذه الفكرة الساذجة واكتشف أن العكس هو الصحيح، أي أن الشمس ثابتة والأرض هي التي تدور حولها، وكذلك اكتشف دوران الكواكب حول الشمس، أي المجموعة الشمسية. كان هذا الاكتشاف من العوامل التي أدت إلى فقدان الثقة بكل الفلسفات والعلوم الموروثة وخاصة فلسفة أرسطو. </a:t>
            </a:r>
            <a:br>
              <a:rPr lang="ar-SA" b="1" dirty="0"/>
            </a:br>
            <a:r>
              <a:rPr lang="ar-SA" b="1" dirty="0"/>
              <a:t>العالم الألماني </a:t>
            </a:r>
            <a:r>
              <a:rPr lang="ar-SA" b="1" dirty="0" err="1"/>
              <a:t>يوهانس</a:t>
            </a:r>
            <a:r>
              <a:rPr lang="ar-SA" b="1" dirty="0"/>
              <a:t> </a:t>
            </a:r>
            <a:r>
              <a:rPr lang="ar-SA" b="1" dirty="0" err="1"/>
              <a:t>كبلر</a:t>
            </a:r>
            <a:r>
              <a:rPr lang="ar-SA" b="1" dirty="0"/>
              <a:t> (1571-1630) الذي أحدث ثورة أخرى في علم الفلك والرياضيات، إذ أضاف إلى نظرية </a:t>
            </a:r>
            <a:r>
              <a:rPr lang="ar-SA" b="1" dirty="0" err="1"/>
              <a:t>كوبرنيقوس</a:t>
            </a:r>
            <a:r>
              <a:rPr lang="ar-SA" b="1" dirty="0"/>
              <a:t> تعديلاً هاماً يذهب إلى أن دوران الكواكب حول الشمس تعديلا هاما يذهب إلى أن دوران الكواكب حول الشمس </a:t>
            </a:r>
            <a:br>
              <a:rPr lang="ar-SA" b="1" dirty="0"/>
            </a:br>
            <a:r>
              <a:rPr lang="ar-SA" b="1" dirty="0"/>
              <a:t>لا يأخذ شكل الدائرة الكاملة بل الشكل البيضاوي، كما اكتشف أن حركة الكوكب تتسارع في مداره عندما يقترب من الشمس وتتباطأ عندما يبتعد عنها، </a:t>
            </a:r>
          </a:p>
          <a:p>
            <a:r>
              <a:rPr lang="ar-SA" b="1" dirty="0"/>
              <a:t>اسحق نيوتن بعد ذلك على اكتشاف القوانين العامة للجاذبية</a:t>
            </a:r>
            <a:r>
              <a:rPr lang="en-US" b="1" dirty="0"/>
              <a:t>. </a:t>
            </a:r>
          </a:p>
          <a:p>
            <a:r>
              <a:rPr lang="ar-SA" b="1" dirty="0"/>
              <a:t>العالم الإيطالي جاليليو (1564-1642) ثورة علمية أخرى عندما اكتشف العلاقة بين الكتلة والسرعة وبين الساكن والمتحرك في الأجسام في حالة الاصطدام</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dirty="0"/>
              <a:t>وثالث عوامل نشأة الفكر الفلسفي الحديث هو </a:t>
            </a:r>
            <a:r>
              <a:rPr lang="ar-SA" dirty="0">
                <a:solidFill>
                  <a:srgbClr val="FF0000"/>
                </a:solidFill>
              </a:rPr>
              <a:t>ظهور عصر النهضة </a:t>
            </a:r>
            <a:r>
              <a:rPr lang="ar-SA" dirty="0"/>
              <a:t>الأوروبية ابتداء من القرن الخامس عشر ، وقد كانت نهضة شاملة، فكرية وأدبية علمية. </a:t>
            </a:r>
          </a:p>
          <a:p>
            <a:r>
              <a:rPr lang="ar-SA" dirty="0"/>
              <a:t>ظهرت بدايات عصر النهضة عندما فتح الأتراك القسطنطينية سنة 1453 واستيلاء الأسبان آخر جزء من الأندلس وهو غرناطة في تسعينات القرن الخامس عشر، وانتقل بذلك التراث اليوناني والروماني إلى غرب أوروبا، فظهرت حركة واسعة لإحياء الآداب اليونانية واللاتينية</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48</TotalTime>
  <Words>947</Words>
  <Application>Microsoft Office PowerPoint</Application>
  <PresentationFormat>عرض على الشاشة (4:3)</PresentationFormat>
  <Paragraphs>40</Paragraphs>
  <Slides>11</Slides>
  <Notes>3</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11</vt:i4>
      </vt:variant>
    </vt:vector>
  </HeadingPairs>
  <TitlesOfParts>
    <vt:vector size="16" baseType="lpstr">
      <vt:lpstr>Calibri</vt:lpstr>
      <vt:lpstr>Georgia</vt:lpstr>
      <vt:lpstr>Trebuchet MS</vt:lpstr>
      <vt:lpstr>Wingdings 2</vt:lpstr>
      <vt:lpstr>حضري</vt:lpstr>
      <vt:lpstr>تاريخ الفلسفة الحديثة</vt:lpstr>
      <vt:lpstr>عرض تقديمي في PowerPoint</vt:lpstr>
      <vt:lpstr>عرض تقديمي في PowerPoint</vt:lpstr>
      <vt:lpstr>بدايات الفلسفة الحديثة</vt:lpstr>
      <vt:lpstr>عرض تقديمي في PowerPoint</vt:lpstr>
      <vt:lpstr>ثلاثة أعلام يمثلون نقاط انطلاق متعددة ومختلفة</vt:lpstr>
      <vt:lpstr>عوامل النشأة:</vt:lpstr>
      <vt:lpstr>عرض تقديمي في PowerPoint</vt:lpstr>
      <vt:lpstr>عرض تقديمي في PowerPoint</vt:lpstr>
      <vt:lpstr>عرض تقديمي في PowerPoint</vt:lpstr>
      <vt:lpstr>الخصائص العامة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CT</dc:creator>
  <cp:lastModifiedBy>ran h</cp:lastModifiedBy>
  <cp:revision>6</cp:revision>
  <dcterms:created xsi:type="dcterms:W3CDTF">2017-02-26T18:01:37Z</dcterms:created>
  <dcterms:modified xsi:type="dcterms:W3CDTF">2020-09-05T18:31:41Z</dcterms:modified>
</cp:coreProperties>
</file>