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59" r:id="rId4"/>
    <p:sldId id="260" r:id="rId5"/>
    <p:sldId id="262" r:id="rId6"/>
    <p:sldId id="261" r:id="rId7"/>
    <p:sldId id="276" r:id="rId8"/>
    <p:sldId id="264" r:id="rId9"/>
    <p:sldId id="265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2886C40-1E6F-4C21-B204-E169644F179D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5274AA-030D-4E98-BF95-11B8805D19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4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E68DD-D89E-419A-8871-915E291B54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9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E68DD-D89E-419A-8871-915E291B54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8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DF41B1-7574-45E1-8158-F807663CE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7E83EEE-2E0C-42A9-AC00-FE84798FB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BD60FB-DF4E-4E3B-9A94-3F3FBDD4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B6F-E517-4CA8-B863-B4CC8C874FFE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F22419-654E-4D94-B227-4ACBC5AC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B45146-CA7E-4519-A6A7-AD473459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264B-479A-40D9-99E0-3D8C28D00D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67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A07AA5-998D-4110-A111-E00DD63D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154C5C5-D1E1-4B54-8F29-1F992F5C1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AE00D7-55F8-4C07-AAA8-63C27101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B6F-E517-4CA8-B863-B4CC8C874FFE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A27ED2-81CF-4060-AD56-6C8DE0E7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45CED4-9D16-4166-8C8B-664715D1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264B-479A-40D9-99E0-3D8C28D00D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5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26AAB9F-7778-48E5-87AB-9A9B32DDA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D1286DB-A98A-4DBB-988F-C31098D7D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F3869A-F143-4046-80FC-B9841EA3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B6F-E517-4CA8-B863-B4CC8C874FFE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5CE999-BF29-4CB1-B243-2D6F5EF1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7F7EE84-F5A3-4C63-8DA1-7152CC28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264B-479A-40D9-99E0-3D8C28D00D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028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7AA95C-068F-4D54-BCB0-2ADD632F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27887AE-CC39-43BB-BF96-57E66D872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23FEDB-3920-453A-8930-BEFE0966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B6F-E517-4CA8-B863-B4CC8C874FFE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76F862-77F4-41AB-A1DC-BFAAC4DB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BC73FA-FE02-443D-99AA-A1D334BD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264B-479A-40D9-99E0-3D8C28D00D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149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54EDD1-EA1D-4C62-93BE-355B73A1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726D054-68FF-42E1-83CD-12ADF9004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AAE344-DEB2-4D9E-B71C-318267D0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B6F-E517-4CA8-B863-B4CC8C874FFE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33F809-4DC8-4493-891C-67F3FEBC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0619F7-4AE0-4776-BF1A-039261C5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264B-479A-40D9-99E0-3D8C28D00D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476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1A3D01-1946-46C3-941D-6DDB2D89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7A86AF-E2AB-4BB1-A2E1-8CCF1ED99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41E1540-AD74-4BDD-A3B7-8ED289943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528932-7235-426A-8757-82BB93EA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B6F-E517-4CA8-B863-B4CC8C874FFE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99C161A-643D-43E3-9258-3FE8AB00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822BAA3-0253-4D33-8C13-5ACF1C21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264B-479A-40D9-99E0-3D8C28D00D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80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4DBC96-27C0-4009-905A-9844606C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98FA052-257E-41DE-9262-A374BEC2D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655179-C03F-44C5-9315-00B252202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6398163-6B6E-40BD-9F9F-473D53F0B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1F91940-5A75-4803-897B-4F1D272D0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2282A92-8A53-44F6-9C20-5FA4BAC1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B6F-E517-4CA8-B863-B4CC8C874FFE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EA1A766-490E-4091-982D-E5C0EABB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61BEF98-2424-44D1-AAA6-36984739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264B-479A-40D9-99E0-3D8C28D00D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928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DBDC5B-54BD-4C6C-BEB5-DE453303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F8DF6F-65FF-46B2-8F84-30B6227E5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B6F-E517-4CA8-B863-B4CC8C874FFE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4739CA2-7341-4E5C-A27C-4A5DA9CF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75B6837-012B-4AF3-892E-6440CCF3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264B-479A-40D9-99E0-3D8C28D00D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597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146A857-9F9F-4B22-BF7C-77B043E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B6F-E517-4CA8-B863-B4CC8C874FFE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65B2A4A-5A73-4323-BEF8-03375F57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BF1A86C-6BE5-4A4C-BDF0-A34B918D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264B-479A-40D9-99E0-3D8C28D00D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913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53A166-B2CA-42FA-9CEB-3D9EC2F5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A11DAF-751F-4CDB-9DDB-1ED3930C2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23E1F51-D9F1-4957-B2DF-F33DCF521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3220F0-A0FC-4491-9F25-F02B1201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B6F-E517-4CA8-B863-B4CC8C874FFE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98DE78-41CA-4984-AD6C-91FC1219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12F1C81-C056-48B8-95A0-71DAAE7E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264B-479A-40D9-99E0-3D8C28D00D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939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45FF26-2F43-47EE-92CB-6F03F98E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DD55EDD-1306-4FF6-8653-02A3C4EC2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5BF658B-4643-4CDB-88DC-6D369F1AD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707B6C5-3FD9-4638-A900-D2901CFF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B6F-E517-4CA8-B863-B4CC8C874FFE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172AD5-565E-4A20-B8AD-6B065425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4208CBB-9945-4AD2-AEEC-8B38B2D2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264B-479A-40D9-99E0-3D8C28D00D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801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25FAA0B-329F-49AC-B3CE-CF8923DC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B56268-1A76-456E-BCC5-44EFEC49A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4100A2-AC7C-422F-AFFB-B5F2A6806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7DB6F-E517-4CA8-B863-B4CC8C874FFE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4FB3A6-8C82-478B-BB76-9319D06D8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2D9E8D-81A4-4D79-90C8-258006AFD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264B-479A-40D9-99E0-3D8C28D00D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064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9EA6031-7071-4ACC-A6B5-097F00478DF3}"/>
              </a:ext>
            </a:extLst>
          </p:cNvPr>
          <p:cNvSpPr/>
          <p:nvPr/>
        </p:nvSpPr>
        <p:spPr>
          <a:xfrm>
            <a:off x="2762250" y="1352550"/>
            <a:ext cx="7195888" cy="34069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الباب السابع :</a:t>
            </a:r>
          </a:p>
          <a:p>
            <a:pPr algn="ctr"/>
            <a:r>
              <a:rPr lang="ar-SA" sz="5400" b="1" dirty="0"/>
              <a:t> المتغيرات العشوائية والتوزيعات الاحتمالية</a:t>
            </a:r>
          </a:p>
        </p:txBody>
      </p:sp>
    </p:spTree>
    <p:extLst>
      <p:ext uri="{BB962C8B-B14F-4D97-AF65-F5344CB8AC3E}">
        <p14:creationId xmlns:p14="http://schemas.microsoft.com/office/powerpoint/2010/main" val="272332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1C770-593B-4865-B35B-1D3356DA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تمارين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2DE0767-1A36-4025-BBBD-5429FBE6B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729" t="14446" r="9491" b="40334"/>
          <a:stretch/>
        </p:blipFill>
        <p:spPr>
          <a:xfrm>
            <a:off x="320040" y="2521984"/>
            <a:ext cx="11496821" cy="38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6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06956-EFBC-499F-9A3C-74B88F412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995901"/>
            <a:ext cx="10515600" cy="600428"/>
          </a:xfrm>
        </p:spPr>
        <p:txBody>
          <a:bodyPr>
            <a:normAutofit/>
          </a:bodyPr>
          <a:lstStyle/>
          <a:p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ar-SA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عدد النساء المختارات         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ar-SA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متغير عشوائي يأخذ القيم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0,1,2,3,4</a:t>
            </a:r>
          </a:p>
          <a:p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5CDE42-028F-4CA4-80CC-AA662EC9FD81}"/>
              </a:ext>
            </a:extLst>
          </p:cNvPr>
          <p:cNvCxnSpPr>
            <a:cxnSpLocks/>
          </p:cNvCxnSpPr>
          <p:nvPr/>
        </p:nvCxnSpPr>
        <p:spPr>
          <a:xfrm flipH="1">
            <a:off x="7191215" y="1238950"/>
            <a:ext cx="5114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8359D98D-7CD0-49A3-9580-0F4C0BE9CF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4549" y="1596329"/>
              <a:ext cx="10874860" cy="463929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106800">
                      <a:extLst>
                        <a:ext uri="{9D8B030D-6E8A-4147-A177-3AD203B41FA5}">
                          <a16:colId xmlns:a16="http://schemas.microsoft.com/office/drawing/2014/main" val="311058199"/>
                        </a:ext>
                      </a:extLst>
                    </a:gridCol>
                    <a:gridCol w="5768060">
                      <a:extLst>
                        <a:ext uri="{9D8B030D-6E8A-4147-A177-3AD203B41FA5}">
                          <a16:colId xmlns:a16="http://schemas.microsoft.com/office/drawing/2014/main" val="723571480"/>
                        </a:ext>
                      </a:extLst>
                    </a:gridCol>
                  </a:tblGrid>
                  <a:tr h="618004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P(X=x)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الحالة</a:t>
                          </a:r>
                          <a:endParaRPr lang="en-US" sz="2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6281139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P(X=0)=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لم يتم اختيار أي واحدة من النساء (تم اختيار أربع رجال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7622836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P(X=1)=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واحدة من النساء (تم اختيار ثلاث رجال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3747169"/>
                      </a:ext>
                    </a:extLst>
                  </a:tr>
                  <a:tr h="618004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P(X=2)=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اثنين من النساء (تم اختيار رجلين 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4919775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P(X=3)=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ثلاث من النساء (تم اختيار رجل واحد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577950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P(X=4)=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210</m:t>
                                  </m:r>
                                </m:den>
                              </m:f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اربع من النساء (لم يتم اختيار أي رجل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9950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359D98D-7CD0-49A3-9580-0F4C0BE9C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981988408"/>
                  </p:ext>
                </p:extLst>
              </p:nvPr>
            </p:nvGraphicFramePr>
            <p:xfrm>
              <a:off x="844549" y="1596329"/>
              <a:ext cx="10874860" cy="463929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1068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1058199"/>
                        </a:ext>
                      </a:extLst>
                    </a:gridCol>
                    <a:gridCol w="57680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723571480"/>
                        </a:ext>
                      </a:extLst>
                    </a:gridCol>
                  </a:tblGrid>
                  <a:tr h="618004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P(X=x)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الحالة</a:t>
                          </a:r>
                          <a:endParaRPr lang="en-US" sz="2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66281139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" t="-79710" r="-113246" b="-379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لم يتم اختيار أي واحدة من النساء (تم اختيار أربع رجال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77622836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" t="-178417" r="-113246" b="-276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واحدة من النساء (تم اختيار ثلاث رجال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53747169"/>
                      </a:ext>
                    </a:extLst>
                  </a:tr>
                  <a:tr h="63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" t="-368571" r="-113246" b="-2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اثنين من النساء (تم اختيار رجلين 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134919775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" t="-353957" r="-113246" b="-10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ثلاث من النساء (تم اختيار رجل واحد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51577950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" t="-453957" r="-113246" b="-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اربع من النساء (لم يتم اختيار أي رجل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59950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عنوان 5">
            <a:extLst>
              <a:ext uri="{FF2B5EF4-FFF2-40B4-BE49-F238E27FC236}">
                <a16:creationId xmlns:a16="http://schemas.microsoft.com/office/drawing/2014/main" id="{01B7F362-9858-43BF-8C2E-F32D37DF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6101" y="225090"/>
            <a:ext cx="1203324" cy="470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ar-SA" sz="3200" b="1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الحل:</a:t>
            </a:r>
            <a:endParaRPr lang="ar-SA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7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F663-2DFC-4250-9CC9-D0A7ED7AD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820" y="187945"/>
            <a:ext cx="10515600" cy="618185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ar-SA" b="1" u="sng" dirty="0">
                <a:solidFill>
                  <a:srgbClr val="FF0000"/>
                </a:solidFill>
              </a:rPr>
              <a:t>التوزيع الاحتمالي لعدد النساء المختارات:</a:t>
            </a:r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ar-SA" b="1" u="sng" dirty="0">
                <a:solidFill>
                  <a:srgbClr val="FF0000"/>
                </a:solidFill>
              </a:rPr>
              <a:t>خصائص التوزيع الاحتمالي: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291E3EF-DEAC-42D4-B608-F0FA25719E8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2000" y="719666"/>
              <a:ext cx="8128001" cy="123577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184140265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3767923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05618351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68981991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800333082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03788634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76367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𝛴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40074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8931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91E3EF-DEAC-42D4-B608-F0FA25719E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655090558"/>
                  </p:ext>
                </p:extLst>
              </p:nvPr>
            </p:nvGraphicFramePr>
            <p:xfrm>
              <a:off x="2032000" y="719666"/>
              <a:ext cx="8128001" cy="123577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4140265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3767923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5618351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8981991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00333082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3788634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7636782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8953" t="-10667" r="-1047" b="-1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24007432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053" t="-64844" r="-502632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4844" r="-40000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579" t="-64844" r="-302105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476" t="-64844" r="-200524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105" t="-64844" r="-101579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668931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891FAD1E-FE1D-497E-ABE6-EC714DBF5A5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2000" y="3087534"/>
              <a:ext cx="8128001" cy="279292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279680906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68736496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04996295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24358891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8745360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73933161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2694653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𝛴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738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59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x.P</a:t>
                          </a:r>
                          <a:r>
                            <a:rPr lang="en-US" sz="2400" dirty="0"/>
                            <a:t>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1407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8592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91FAD1E-FE1D-497E-ABE6-EC714DBF5A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468897244"/>
                  </p:ext>
                </p:extLst>
              </p:nvPr>
            </p:nvGraphicFramePr>
            <p:xfrm>
              <a:off x="2032000" y="3087534"/>
              <a:ext cx="8128001" cy="279292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9680906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8736496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04996295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24358891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8745360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3933161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6946536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8953" t="-10667" r="-1047" b="-51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02738891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53" t="-64844" r="-502632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64844" r="-400000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579" t="-64844" r="-302105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476" t="-64844" r="-200524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105" t="-64844" r="-101579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44598196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x.P</a:t>
                          </a:r>
                          <a:r>
                            <a:rPr lang="en-US" sz="2400" dirty="0"/>
                            <a:t>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64844" r="-400000" b="-1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579" t="-164844" r="-302105" b="-1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476" t="-164844" r="-200524" b="-1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105" t="-164844" r="-101579" b="-1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8953" t="-164844" r="-1047" b="-1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61407876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4" t="-264844" r="-599476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64844" r="-40000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579" t="-264844" r="-302105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476" t="-264844" r="-200524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105" t="-264844" r="-101579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8953" t="-264844" r="-1047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485926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083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3DF15DD-7A37-4FA6-85BC-EDE665BB38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1850" y="371959"/>
                <a:ext cx="10515600" cy="5717691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0.64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𝑣𝑎𝑟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Tx/>
                  <a:buChar char="-"/>
                </a:pPr>
                <a:r>
                  <a:rPr lang="ar-SA" sz="2800" b="1" u="sng" dirty="0">
                    <a:solidFill>
                      <a:srgbClr val="FF0000"/>
                    </a:solidFill>
                  </a:rPr>
                  <a:t>احتمال اختيار امرأة على الأكثر: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X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)=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ar-SA" sz="2800" b="1" u="sng" dirty="0">
                    <a:solidFill>
                      <a:srgbClr val="FF0000"/>
                    </a:solidFill>
                  </a:rPr>
                  <a:t>احتمال اختيار رجل على الأكثر: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X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)=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3DF15DD-7A37-4FA6-85BC-EDE665BB3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1850" y="371959"/>
                <a:ext cx="10515600" cy="5717691"/>
              </a:xfrm>
              <a:blipFill>
                <a:blip r:embed="rId3"/>
                <a:stretch>
                  <a:fillRect r="-127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71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/>
          <a:srcRect l="28904" t="46777" r="29020" b="10080"/>
          <a:stretch/>
        </p:blipFill>
        <p:spPr>
          <a:xfrm>
            <a:off x="1171575" y="1571625"/>
            <a:ext cx="9848850" cy="4715708"/>
          </a:xfrm>
          <a:prstGeom prst="rect">
            <a:avLst/>
          </a:prstGeom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B9A3ED5C-42E0-4720-A510-86D053A27B71}"/>
              </a:ext>
            </a:extLst>
          </p:cNvPr>
          <p:cNvSpPr/>
          <p:nvPr/>
        </p:nvSpPr>
        <p:spPr>
          <a:xfrm>
            <a:off x="7024438" y="494467"/>
            <a:ext cx="4769659" cy="10390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المتغير العشوائي</a:t>
            </a:r>
            <a:endParaRPr lang="ar-SA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13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9937" t="22110" r="29003" b="59228"/>
          <a:stretch/>
        </p:blipFill>
        <p:spPr>
          <a:xfrm>
            <a:off x="1760524" y="1712641"/>
            <a:ext cx="8581071" cy="2014573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3ECB333-528A-4D32-B660-FF5394920F84}"/>
              </a:ext>
            </a:extLst>
          </p:cNvPr>
          <p:cNvSpPr/>
          <p:nvPr/>
        </p:nvSpPr>
        <p:spPr>
          <a:xfrm>
            <a:off x="6456556" y="1143845"/>
            <a:ext cx="3966814" cy="568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u="sng" dirty="0">
                <a:solidFill>
                  <a:sysClr val="windowText" lastClr="000000"/>
                </a:solidFill>
              </a:rPr>
              <a:t>أولاً: المتغير العشوائي المنفصل (</a:t>
            </a:r>
            <a:r>
              <a:rPr lang="ar-SA" sz="2000" b="1" u="sng" dirty="0" err="1">
                <a:solidFill>
                  <a:sysClr val="windowText" lastClr="000000"/>
                </a:solidFill>
              </a:rPr>
              <a:t>أوالمتقطع</a:t>
            </a:r>
            <a:r>
              <a:rPr lang="ar-SA" sz="2000" b="1" u="sng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718F388-01D1-40C4-8F26-2CF51B76717B}"/>
              </a:ext>
            </a:extLst>
          </p:cNvPr>
          <p:cNvSpPr/>
          <p:nvPr/>
        </p:nvSpPr>
        <p:spPr>
          <a:xfrm>
            <a:off x="6374781" y="3727214"/>
            <a:ext cx="3966814" cy="568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u="sng" dirty="0">
                <a:solidFill>
                  <a:sysClr val="windowText" lastClr="000000"/>
                </a:solidFill>
              </a:rPr>
              <a:t>ثانياً: المتغير العشوائي المستمر(أو المتصل)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96EBDE3-F41B-4F35-821A-18292C46167C}"/>
              </a:ext>
            </a:extLst>
          </p:cNvPr>
          <p:cNvSpPr/>
          <p:nvPr/>
        </p:nvSpPr>
        <p:spPr>
          <a:xfrm>
            <a:off x="8358188" y="270956"/>
            <a:ext cx="3524250" cy="771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</a:rPr>
              <a:t>.7.1.2 </a:t>
            </a:r>
            <a:r>
              <a:rPr lang="ar-SA" sz="2000" b="1" dirty="0">
                <a:ln w="0"/>
                <a:solidFill>
                  <a:schemeClr val="accent1"/>
                </a:solidFill>
              </a:rPr>
              <a:t>أنواع المتغيرات العشوائية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3C45D0E-52D1-4820-BD67-C0E2B92529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178" t="45874" r="28894" b="34151"/>
          <a:stretch/>
        </p:blipFill>
        <p:spPr>
          <a:xfrm>
            <a:off x="1518517" y="4348976"/>
            <a:ext cx="8997083" cy="22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5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29590" t="60381" r="29168" b="6876"/>
          <a:stretch/>
        </p:blipFill>
        <p:spPr>
          <a:xfrm>
            <a:off x="1562099" y="2149642"/>
            <a:ext cx="9867901" cy="4452636"/>
          </a:xfrm>
          <a:prstGeom prst="rect">
            <a:avLst/>
          </a:prstGeom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0833111F-2BFC-41D9-9ED3-69BC438512A6}"/>
              </a:ext>
            </a:extLst>
          </p:cNvPr>
          <p:cNvSpPr/>
          <p:nvPr/>
        </p:nvSpPr>
        <p:spPr>
          <a:xfrm>
            <a:off x="7174367" y="201478"/>
            <a:ext cx="4769659" cy="10390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7.2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التوزيعات الاحتمالية</a:t>
            </a:r>
            <a:endParaRPr lang="ar-SA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7C15DA2A-250F-4599-81C9-285C83991B68}"/>
              </a:ext>
            </a:extLst>
          </p:cNvPr>
          <p:cNvSpPr/>
          <p:nvPr/>
        </p:nvSpPr>
        <p:spPr>
          <a:xfrm>
            <a:off x="8963313" y="1447078"/>
            <a:ext cx="2466687" cy="702564"/>
          </a:xfrm>
          <a:prstGeom prst="foldedCorner">
            <a:avLst>
              <a:gd name="adj" fmla="val 4862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7.2.1</a:t>
            </a:r>
            <a:r>
              <a:rPr lang="ar-SA" sz="2800" b="1" dirty="0">
                <a:solidFill>
                  <a:sysClr val="windowText" lastClr="000000"/>
                </a:solidFill>
              </a:rPr>
              <a:t> مقدمة</a:t>
            </a:r>
          </a:p>
        </p:txBody>
      </p:sp>
    </p:spTree>
    <p:extLst>
      <p:ext uri="{BB962C8B-B14F-4D97-AF65-F5344CB8AC3E}">
        <p14:creationId xmlns:p14="http://schemas.microsoft.com/office/powerpoint/2010/main" val="51511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0535" t="16851" r="24311" b="14583"/>
          <a:stretch/>
        </p:blipFill>
        <p:spPr>
          <a:xfrm>
            <a:off x="647700" y="1055015"/>
            <a:ext cx="9825280" cy="585061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9038392C-BCE0-4AAC-B881-8286415D2FBF}"/>
              </a:ext>
            </a:extLst>
          </p:cNvPr>
          <p:cNvSpPr/>
          <p:nvPr/>
        </p:nvSpPr>
        <p:spPr>
          <a:xfrm>
            <a:off x="8174233" y="152209"/>
            <a:ext cx="3524250" cy="771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</a:rPr>
              <a:t>.7.2.2 </a:t>
            </a:r>
            <a:r>
              <a:rPr lang="ar-SA" sz="2000" b="1" dirty="0">
                <a:ln w="0"/>
                <a:solidFill>
                  <a:schemeClr val="accent1"/>
                </a:solidFill>
              </a:rPr>
              <a:t>التوزيعات الاحتمالية المنفصلة</a:t>
            </a:r>
          </a:p>
        </p:txBody>
      </p:sp>
    </p:spTree>
    <p:extLst>
      <p:ext uri="{BB962C8B-B14F-4D97-AF65-F5344CB8AC3E}">
        <p14:creationId xmlns:p14="http://schemas.microsoft.com/office/powerpoint/2010/main" val="266825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29141" t="24792" r="29346" b="45824"/>
          <a:stretch/>
        </p:blipFill>
        <p:spPr>
          <a:xfrm>
            <a:off x="1813559" y="330200"/>
            <a:ext cx="10109201" cy="281686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97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84176C7-F7FD-4416-A1DA-FBDE848FF8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515" t="58257" r="28470" b="5417"/>
          <a:stretch/>
        </p:blipFill>
        <p:spPr>
          <a:xfrm>
            <a:off x="858519" y="1544320"/>
            <a:ext cx="10474961" cy="458216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91F1215-9E48-4FD0-8766-9539CAD9779D}"/>
              </a:ext>
            </a:extLst>
          </p:cNvPr>
          <p:cNvSpPr/>
          <p:nvPr/>
        </p:nvSpPr>
        <p:spPr>
          <a:xfrm>
            <a:off x="10031730" y="356104"/>
            <a:ext cx="1885950" cy="702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الحل:</a:t>
            </a:r>
            <a:endParaRPr lang="ar-SA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9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27958" t="11176" r="27736" b="39059"/>
          <a:stretch/>
        </p:blipFill>
        <p:spPr>
          <a:xfrm>
            <a:off x="792480" y="345440"/>
            <a:ext cx="1050544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7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21654" t="42956" r="22826" b="7083"/>
          <a:stretch/>
        </p:blipFill>
        <p:spPr>
          <a:xfrm>
            <a:off x="0" y="356461"/>
            <a:ext cx="12192000" cy="62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5301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311</Words>
  <Application>Microsoft Office PowerPoint</Application>
  <PresentationFormat>شاشة عريضة</PresentationFormat>
  <Paragraphs>82</Paragraphs>
  <Slides>13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تمارين</vt:lpstr>
      <vt:lpstr>الحل: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 Alzaid</dc:creator>
  <cp:lastModifiedBy>Laila Alzaid</cp:lastModifiedBy>
  <cp:revision>2</cp:revision>
  <dcterms:created xsi:type="dcterms:W3CDTF">2021-09-13T06:57:06Z</dcterms:created>
  <dcterms:modified xsi:type="dcterms:W3CDTF">2021-09-15T13:46:34Z</dcterms:modified>
</cp:coreProperties>
</file>