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3" r:id="rId1"/>
  </p:sldMasterIdLst>
  <p:sldIdLst>
    <p:sldId id="592" r:id="rId2"/>
    <p:sldId id="593" r:id="rId3"/>
    <p:sldId id="256" r:id="rId4"/>
    <p:sldId id="509" r:id="rId5"/>
    <p:sldId id="510" r:id="rId6"/>
    <p:sldId id="508" r:id="rId7"/>
    <p:sldId id="515" r:id="rId8"/>
    <p:sldId id="516" r:id="rId9"/>
    <p:sldId id="684" r:id="rId10"/>
    <p:sldId id="682" r:id="rId11"/>
    <p:sldId id="685" r:id="rId12"/>
    <p:sldId id="517" r:id="rId13"/>
    <p:sldId id="518" r:id="rId14"/>
    <p:sldId id="519" r:id="rId15"/>
    <p:sldId id="520" r:id="rId16"/>
    <p:sldId id="521" r:id="rId17"/>
    <p:sldId id="522" r:id="rId18"/>
    <p:sldId id="523" r:id="rId19"/>
    <p:sldId id="686" r:id="rId20"/>
    <p:sldId id="687" r:id="rId21"/>
    <p:sldId id="531" r:id="rId22"/>
    <p:sldId id="533" r:id="rId23"/>
    <p:sldId id="534" r:id="rId24"/>
    <p:sldId id="532" r:id="rId25"/>
    <p:sldId id="535" r:id="rId26"/>
    <p:sldId id="536" r:id="rId27"/>
    <p:sldId id="683" r:id="rId28"/>
    <p:sldId id="688" r:id="rId29"/>
    <p:sldId id="538" r:id="rId30"/>
    <p:sldId id="540" r:id="rId31"/>
    <p:sldId id="541" r:id="rId32"/>
    <p:sldId id="542" r:id="rId33"/>
    <p:sldId id="543" r:id="rId34"/>
    <p:sldId id="544" r:id="rId35"/>
    <p:sldId id="557" r:id="rId36"/>
    <p:sldId id="545" r:id="rId37"/>
    <p:sldId id="546" r:id="rId38"/>
    <p:sldId id="689" r:id="rId39"/>
    <p:sldId id="690" r:id="rId40"/>
    <p:sldId id="549" r:id="rId41"/>
    <p:sldId id="550" r:id="rId42"/>
    <p:sldId id="551" r:id="rId43"/>
    <p:sldId id="552" r:id="rId44"/>
    <p:sldId id="553" r:id="rId45"/>
    <p:sldId id="554" r:id="rId46"/>
    <p:sldId id="691" r:id="rId47"/>
    <p:sldId id="692" r:id="rId48"/>
    <p:sldId id="560" r:id="rId49"/>
    <p:sldId id="561" r:id="rId50"/>
    <p:sldId id="562" r:id="rId51"/>
    <p:sldId id="566" r:id="rId52"/>
    <p:sldId id="567" r:id="rId53"/>
    <p:sldId id="568" r:id="rId54"/>
    <p:sldId id="569" r:id="rId55"/>
    <p:sldId id="570" r:id="rId56"/>
    <p:sldId id="571" r:id="rId57"/>
    <p:sldId id="572" r:id="rId58"/>
    <p:sldId id="573" r:id="rId59"/>
    <p:sldId id="574" r:id="rId60"/>
    <p:sldId id="575" r:id="rId61"/>
    <p:sldId id="576" r:id="rId62"/>
    <p:sldId id="577" r:id="rId63"/>
    <p:sldId id="578" r:id="rId64"/>
    <p:sldId id="579" r:id="rId65"/>
    <p:sldId id="580" r:id="rId66"/>
    <p:sldId id="581" r:id="rId67"/>
    <p:sldId id="582" r:id="rId68"/>
    <p:sldId id="585" r:id="rId69"/>
    <p:sldId id="584" r:id="rId70"/>
    <p:sldId id="583" r:id="rId71"/>
    <p:sldId id="586" r:id="rId72"/>
    <p:sldId id="587" r:id="rId73"/>
    <p:sldId id="588" r:id="rId74"/>
    <p:sldId id="589" r:id="rId75"/>
    <p:sldId id="590" r:id="rId76"/>
    <p:sldId id="591" r:id="rId77"/>
    <p:sldId id="603" r:id="rId78"/>
    <p:sldId id="604" r:id="rId79"/>
    <p:sldId id="605" r:id="rId80"/>
    <p:sldId id="606" r:id="rId81"/>
    <p:sldId id="608" r:id="rId82"/>
    <p:sldId id="609" r:id="rId83"/>
    <p:sldId id="610" r:id="rId84"/>
    <p:sldId id="611" r:id="rId85"/>
    <p:sldId id="613" r:id="rId86"/>
    <p:sldId id="614" r:id="rId87"/>
    <p:sldId id="615" r:id="rId88"/>
    <p:sldId id="612" r:id="rId89"/>
    <p:sldId id="616" r:id="rId90"/>
    <p:sldId id="617" r:id="rId91"/>
    <p:sldId id="618" r:id="rId92"/>
    <p:sldId id="619" r:id="rId93"/>
    <p:sldId id="621" r:id="rId94"/>
    <p:sldId id="622" r:id="rId95"/>
    <p:sldId id="623" r:id="rId96"/>
    <p:sldId id="624" r:id="rId97"/>
    <p:sldId id="625" r:id="rId98"/>
    <p:sldId id="626" r:id="rId99"/>
    <p:sldId id="627" r:id="rId100"/>
    <p:sldId id="629" r:id="rId101"/>
    <p:sldId id="630" r:id="rId102"/>
    <p:sldId id="631" r:id="rId103"/>
    <p:sldId id="632" r:id="rId104"/>
    <p:sldId id="633" r:id="rId105"/>
    <p:sldId id="634" r:id="rId106"/>
    <p:sldId id="635" r:id="rId107"/>
    <p:sldId id="636" r:id="rId108"/>
    <p:sldId id="637" r:id="rId109"/>
    <p:sldId id="639" r:id="rId110"/>
    <p:sldId id="640" r:id="rId111"/>
    <p:sldId id="641" r:id="rId112"/>
    <p:sldId id="642" r:id="rId113"/>
    <p:sldId id="643" r:id="rId114"/>
    <p:sldId id="644" r:id="rId115"/>
    <p:sldId id="645" r:id="rId116"/>
    <p:sldId id="646" r:id="rId117"/>
    <p:sldId id="647" r:id="rId118"/>
    <p:sldId id="648" r:id="rId119"/>
    <p:sldId id="652" r:id="rId120"/>
    <p:sldId id="653" r:id="rId121"/>
    <p:sldId id="649" r:id="rId122"/>
    <p:sldId id="651" r:id="rId123"/>
    <p:sldId id="654" r:id="rId124"/>
    <p:sldId id="680" r:id="rId125"/>
    <p:sldId id="655" r:id="rId126"/>
    <p:sldId id="661" r:id="rId127"/>
    <p:sldId id="659" r:id="rId128"/>
    <p:sldId id="660" r:id="rId129"/>
    <p:sldId id="656" r:id="rId130"/>
    <p:sldId id="657" r:id="rId131"/>
    <p:sldId id="658" r:id="rId132"/>
    <p:sldId id="678" r:id="rId133"/>
    <p:sldId id="679" r:id="rId134"/>
    <p:sldId id="662" r:id="rId135"/>
    <p:sldId id="663" r:id="rId136"/>
    <p:sldId id="664" r:id="rId137"/>
    <p:sldId id="667" r:id="rId138"/>
    <p:sldId id="665" r:id="rId139"/>
    <p:sldId id="681" r:id="rId140"/>
    <p:sldId id="666" r:id="rId141"/>
    <p:sldId id="669" r:id="rId142"/>
    <p:sldId id="670" r:id="rId143"/>
    <p:sldId id="671" r:id="rId144"/>
    <p:sldId id="672" r:id="rId145"/>
    <p:sldId id="673" r:id="rId146"/>
    <p:sldId id="674" r:id="rId147"/>
    <p:sldId id="675" r:id="rId148"/>
    <p:sldId id="677" r:id="rId149"/>
    <p:sldId id="693" r:id="rId150"/>
    <p:sldId id="695" r:id="rId1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W9VSVbFByI4EsSK3uYE8Tw==" hashData="yakuTRGUMfV1lRR1/PR4tfqIANhcLqXOqKBKvYKpHNFih/st632ML3068cxnRiwjJQfNjmi1yY4QNqeLxefhLQ=="/>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4"/>
    <p:restoredTop sz="94643"/>
  </p:normalViewPr>
  <p:slideViewPr>
    <p:cSldViewPr snapToGrid="0" snapToObjects="1">
      <p:cViewPr varScale="1">
        <p:scale>
          <a:sx n="96" d="100"/>
          <a:sy n="96" d="100"/>
        </p:scale>
        <p:origin x="36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theme" Target="theme/theme1.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50077D-22B3-E540-BC66-AF4E7FF05E18}" type="doc">
      <dgm:prSet loTypeId="urn:microsoft.com/office/officeart/2005/8/layout/radial6" loCatId="" qsTypeId="urn:microsoft.com/office/officeart/2005/8/quickstyle/simple1" qsCatId="simple" csTypeId="urn:microsoft.com/office/officeart/2005/8/colors/colorful1" csCatId="colorful" phldr="1"/>
      <dgm:spPr/>
      <dgm:t>
        <a:bodyPr/>
        <a:lstStyle/>
        <a:p>
          <a:endParaRPr lang="en-US"/>
        </a:p>
      </dgm:t>
    </dgm:pt>
    <dgm:pt modelId="{41C2AAA7-38BE-144D-88BD-E1ED724208F2}">
      <dgm:prSet phldrT="[Text]"/>
      <dgm:spPr/>
      <dgm:t>
        <a:bodyPr/>
        <a:lstStyle/>
        <a:p>
          <a:pPr rtl="1"/>
          <a:r>
            <a:rPr lang="ar-SA" dirty="0"/>
            <a:t>مزايا التحكيم</a:t>
          </a:r>
          <a:endParaRPr lang="en-US" dirty="0"/>
        </a:p>
      </dgm:t>
    </dgm:pt>
    <dgm:pt modelId="{75E94028-994F-2B4B-A4E5-A8FB867F929C}" type="parTrans" cxnId="{FE73BCBD-74E3-1344-9CF8-52796020D450}">
      <dgm:prSet/>
      <dgm:spPr/>
      <dgm:t>
        <a:bodyPr/>
        <a:lstStyle/>
        <a:p>
          <a:endParaRPr lang="en-US"/>
        </a:p>
      </dgm:t>
    </dgm:pt>
    <dgm:pt modelId="{614CC1FA-D13B-584F-BACB-F09AB5E922B1}" type="sibTrans" cxnId="{FE73BCBD-74E3-1344-9CF8-52796020D450}">
      <dgm:prSet/>
      <dgm:spPr/>
      <dgm:t>
        <a:bodyPr/>
        <a:lstStyle/>
        <a:p>
          <a:endParaRPr lang="en-US"/>
        </a:p>
      </dgm:t>
    </dgm:pt>
    <dgm:pt modelId="{E2BDA400-5C33-EB46-B10D-BA25FC387E63}">
      <dgm:prSet phldrT="[Text]" custT="1"/>
      <dgm:spPr/>
      <dgm:t>
        <a:bodyPr/>
        <a:lstStyle/>
        <a:p>
          <a:pPr rtl="1"/>
          <a:r>
            <a:rPr lang="ar-SA" sz="2400" b="1" dirty="0"/>
            <a:t>جذب الاستثمارات</a:t>
          </a:r>
          <a:endParaRPr lang="en-US" sz="2400" b="1" dirty="0"/>
        </a:p>
      </dgm:t>
    </dgm:pt>
    <dgm:pt modelId="{E1865C09-580D-034F-BB34-114D7AC103CC}" type="parTrans" cxnId="{D1A543E2-308C-D941-8E7B-E2FF8DA8AB73}">
      <dgm:prSet/>
      <dgm:spPr/>
      <dgm:t>
        <a:bodyPr/>
        <a:lstStyle/>
        <a:p>
          <a:endParaRPr lang="en-US"/>
        </a:p>
      </dgm:t>
    </dgm:pt>
    <dgm:pt modelId="{B175634C-FAAF-5F4C-84F1-68B19C434F7D}" type="sibTrans" cxnId="{D1A543E2-308C-D941-8E7B-E2FF8DA8AB73}">
      <dgm:prSet/>
      <dgm:spPr/>
      <dgm:t>
        <a:bodyPr/>
        <a:lstStyle/>
        <a:p>
          <a:endParaRPr lang="en-US"/>
        </a:p>
      </dgm:t>
    </dgm:pt>
    <dgm:pt modelId="{71AC6C60-9B2F-8347-BFB1-03EEAB80A1C9}">
      <dgm:prSet phldrT="[Text]"/>
      <dgm:spPr/>
      <dgm:t>
        <a:bodyPr/>
        <a:lstStyle/>
        <a:p>
          <a:pPr rtl="1"/>
          <a:r>
            <a:rPr lang="ar-SA" b="1" dirty="0"/>
            <a:t>قائم على التراضي</a:t>
          </a:r>
          <a:endParaRPr lang="en-US" b="1" dirty="0"/>
        </a:p>
      </dgm:t>
    </dgm:pt>
    <dgm:pt modelId="{7A88E812-947F-9F41-BF78-902449412593}" type="parTrans" cxnId="{170E62FF-7D81-D441-BCF6-0EC6A511F163}">
      <dgm:prSet/>
      <dgm:spPr/>
      <dgm:t>
        <a:bodyPr/>
        <a:lstStyle/>
        <a:p>
          <a:endParaRPr lang="en-US"/>
        </a:p>
      </dgm:t>
    </dgm:pt>
    <dgm:pt modelId="{5596AEC5-94F5-8240-A73D-B9064B457B7C}" type="sibTrans" cxnId="{170E62FF-7D81-D441-BCF6-0EC6A511F163}">
      <dgm:prSet/>
      <dgm:spPr/>
      <dgm:t>
        <a:bodyPr/>
        <a:lstStyle/>
        <a:p>
          <a:endParaRPr lang="en-US"/>
        </a:p>
      </dgm:t>
    </dgm:pt>
    <dgm:pt modelId="{9C528849-EA9F-7E4F-9849-FB40A8813D1A}">
      <dgm:prSet phldrT="[Text]"/>
      <dgm:spPr/>
      <dgm:t>
        <a:bodyPr/>
        <a:lstStyle/>
        <a:p>
          <a:pPr rtl="1"/>
          <a:r>
            <a:rPr lang="ar-SA" b="1" dirty="0"/>
            <a:t>السرعة</a:t>
          </a:r>
          <a:endParaRPr lang="en-US" b="1" dirty="0"/>
        </a:p>
      </dgm:t>
    </dgm:pt>
    <dgm:pt modelId="{6122D5BF-97C8-BB4A-A4F6-651ADB53D695}" type="parTrans" cxnId="{4AC6924E-95C5-4B45-8612-128C99931F07}">
      <dgm:prSet/>
      <dgm:spPr/>
      <dgm:t>
        <a:bodyPr/>
        <a:lstStyle/>
        <a:p>
          <a:endParaRPr lang="en-US"/>
        </a:p>
      </dgm:t>
    </dgm:pt>
    <dgm:pt modelId="{1706DCE6-80C8-774F-A698-F2397437E7FC}" type="sibTrans" cxnId="{4AC6924E-95C5-4B45-8612-128C99931F07}">
      <dgm:prSet/>
      <dgm:spPr/>
      <dgm:t>
        <a:bodyPr/>
        <a:lstStyle/>
        <a:p>
          <a:endParaRPr lang="en-US"/>
        </a:p>
      </dgm:t>
    </dgm:pt>
    <dgm:pt modelId="{584B1DD3-9057-CE45-87E8-CF5C20332CAE}">
      <dgm:prSet phldrT="[Text]"/>
      <dgm:spPr/>
      <dgm:t>
        <a:bodyPr/>
        <a:lstStyle/>
        <a:p>
          <a:pPr rtl="1"/>
          <a:r>
            <a:rPr lang="ar-SA" b="1" dirty="0"/>
            <a:t>قلة التكاليف</a:t>
          </a:r>
          <a:endParaRPr lang="en-US" b="1" dirty="0"/>
        </a:p>
      </dgm:t>
    </dgm:pt>
    <dgm:pt modelId="{533615C8-6467-C043-B1F0-4D6D986A7A77}" type="parTrans" cxnId="{72D5FD27-ABCD-904F-8EC3-53AECCF00A18}">
      <dgm:prSet/>
      <dgm:spPr/>
      <dgm:t>
        <a:bodyPr/>
        <a:lstStyle/>
        <a:p>
          <a:endParaRPr lang="en-US"/>
        </a:p>
      </dgm:t>
    </dgm:pt>
    <dgm:pt modelId="{E0716798-8398-E847-9767-C1F43C8AC33E}" type="sibTrans" cxnId="{72D5FD27-ABCD-904F-8EC3-53AECCF00A18}">
      <dgm:prSet/>
      <dgm:spPr/>
      <dgm:t>
        <a:bodyPr/>
        <a:lstStyle/>
        <a:p>
          <a:endParaRPr lang="en-US"/>
        </a:p>
      </dgm:t>
    </dgm:pt>
    <dgm:pt modelId="{219D796C-56B5-E64A-8121-299B1EEB8FA6}">
      <dgm:prSet/>
      <dgm:spPr/>
      <dgm:t>
        <a:bodyPr/>
        <a:lstStyle/>
        <a:p>
          <a:pPr rtl="1"/>
          <a:r>
            <a:rPr lang="ar-SA" b="1" dirty="0"/>
            <a:t>السرية</a:t>
          </a:r>
          <a:endParaRPr lang="en-US" b="1" dirty="0"/>
        </a:p>
      </dgm:t>
    </dgm:pt>
    <dgm:pt modelId="{C8516902-ED23-D549-A237-E43889BD4F97}" type="parTrans" cxnId="{38E8A24C-E776-3D48-BB19-9DA70F1BD6F2}">
      <dgm:prSet/>
      <dgm:spPr/>
      <dgm:t>
        <a:bodyPr/>
        <a:lstStyle/>
        <a:p>
          <a:endParaRPr lang="en-US"/>
        </a:p>
      </dgm:t>
    </dgm:pt>
    <dgm:pt modelId="{889781D0-880C-4D45-9DD5-1DC62CF2ECAE}" type="sibTrans" cxnId="{38E8A24C-E776-3D48-BB19-9DA70F1BD6F2}">
      <dgm:prSet/>
      <dgm:spPr/>
      <dgm:t>
        <a:bodyPr/>
        <a:lstStyle/>
        <a:p>
          <a:endParaRPr lang="en-US"/>
        </a:p>
      </dgm:t>
    </dgm:pt>
    <dgm:pt modelId="{AB606FC5-7569-7240-9AD0-784598F63D31}" type="pres">
      <dgm:prSet presAssocID="{4C50077D-22B3-E540-BC66-AF4E7FF05E18}" presName="Name0" presStyleCnt="0">
        <dgm:presLayoutVars>
          <dgm:chMax val="1"/>
          <dgm:dir/>
          <dgm:animLvl val="ctr"/>
          <dgm:resizeHandles val="exact"/>
        </dgm:presLayoutVars>
      </dgm:prSet>
      <dgm:spPr/>
    </dgm:pt>
    <dgm:pt modelId="{4A640440-0800-B74B-BCCE-615A2E11EAAE}" type="pres">
      <dgm:prSet presAssocID="{41C2AAA7-38BE-144D-88BD-E1ED724208F2}" presName="centerShape" presStyleLbl="node0" presStyleIdx="0" presStyleCnt="1"/>
      <dgm:spPr/>
    </dgm:pt>
    <dgm:pt modelId="{9E201CDA-80EF-C047-9DC3-59EB40565F1E}" type="pres">
      <dgm:prSet presAssocID="{E2BDA400-5C33-EB46-B10D-BA25FC387E63}" presName="node" presStyleLbl="node1" presStyleIdx="0" presStyleCnt="5" custScaleX="121792">
        <dgm:presLayoutVars>
          <dgm:bulletEnabled val="1"/>
        </dgm:presLayoutVars>
      </dgm:prSet>
      <dgm:spPr/>
    </dgm:pt>
    <dgm:pt modelId="{452912FA-355E-904D-B5DC-E11ECEDE32C8}" type="pres">
      <dgm:prSet presAssocID="{E2BDA400-5C33-EB46-B10D-BA25FC387E63}" presName="dummy" presStyleCnt="0"/>
      <dgm:spPr/>
    </dgm:pt>
    <dgm:pt modelId="{26D7DBB5-5E33-7643-82B9-DF4127FDD108}" type="pres">
      <dgm:prSet presAssocID="{B175634C-FAAF-5F4C-84F1-68B19C434F7D}" presName="sibTrans" presStyleLbl="sibTrans2D1" presStyleIdx="0" presStyleCnt="5"/>
      <dgm:spPr/>
    </dgm:pt>
    <dgm:pt modelId="{84CFEEE3-B46B-9C4C-A547-761E06662B8C}" type="pres">
      <dgm:prSet presAssocID="{71AC6C60-9B2F-8347-BFB1-03EEAB80A1C9}" presName="node" presStyleLbl="node1" presStyleIdx="1" presStyleCnt="5">
        <dgm:presLayoutVars>
          <dgm:bulletEnabled val="1"/>
        </dgm:presLayoutVars>
      </dgm:prSet>
      <dgm:spPr/>
    </dgm:pt>
    <dgm:pt modelId="{7E9D0BE5-8214-7D43-AFE5-6E0527E724D0}" type="pres">
      <dgm:prSet presAssocID="{71AC6C60-9B2F-8347-BFB1-03EEAB80A1C9}" presName="dummy" presStyleCnt="0"/>
      <dgm:spPr/>
    </dgm:pt>
    <dgm:pt modelId="{17B34D38-183B-6B42-A23B-9124A27BF233}" type="pres">
      <dgm:prSet presAssocID="{5596AEC5-94F5-8240-A73D-B9064B457B7C}" presName="sibTrans" presStyleLbl="sibTrans2D1" presStyleIdx="1" presStyleCnt="5"/>
      <dgm:spPr/>
    </dgm:pt>
    <dgm:pt modelId="{39CDD408-AF22-0A4C-983B-C46A77669D56}" type="pres">
      <dgm:prSet presAssocID="{9C528849-EA9F-7E4F-9849-FB40A8813D1A}" presName="node" presStyleLbl="node1" presStyleIdx="2" presStyleCnt="5">
        <dgm:presLayoutVars>
          <dgm:bulletEnabled val="1"/>
        </dgm:presLayoutVars>
      </dgm:prSet>
      <dgm:spPr/>
    </dgm:pt>
    <dgm:pt modelId="{241DD333-6BAA-B04B-AACC-69961454D126}" type="pres">
      <dgm:prSet presAssocID="{9C528849-EA9F-7E4F-9849-FB40A8813D1A}" presName="dummy" presStyleCnt="0"/>
      <dgm:spPr/>
    </dgm:pt>
    <dgm:pt modelId="{1E1F0A21-1919-1446-AEF6-1A2F40E16C1B}" type="pres">
      <dgm:prSet presAssocID="{1706DCE6-80C8-774F-A698-F2397437E7FC}" presName="sibTrans" presStyleLbl="sibTrans2D1" presStyleIdx="2" presStyleCnt="5"/>
      <dgm:spPr/>
    </dgm:pt>
    <dgm:pt modelId="{EB819262-6A1D-F941-9304-418216B57920}" type="pres">
      <dgm:prSet presAssocID="{584B1DD3-9057-CE45-87E8-CF5C20332CAE}" presName="node" presStyleLbl="node1" presStyleIdx="3" presStyleCnt="5">
        <dgm:presLayoutVars>
          <dgm:bulletEnabled val="1"/>
        </dgm:presLayoutVars>
      </dgm:prSet>
      <dgm:spPr/>
    </dgm:pt>
    <dgm:pt modelId="{69286684-BBA7-C447-B615-E566B8D1E730}" type="pres">
      <dgm:prSet presAssocID="{584B1DD3-9057-CE45-87E8-CF5C20332CAE}" presName="dummy" presStyleCnt="0"/>
      <dgm:spPr/>
    </dgm:pt>
    <dgm:pt modelId="{F3DFD463-72C2-E546-A535-794D85D78072}" type="pres">
      <dgm:prSet presAssocID="{E0716798-8398-E847-9767-C1F43C8AC33E}" presName="sibTrans" presStyleLbl="sibTrans2D1" presStyleIdx="3" presStyleCnt="5"/>
      <dgm:spPr/>
    </dgm:pt>
    <dgm:pt modelId="{4CF390CC-4A13-384A-8E34-D174EE39E12F}" type="pres">
      <dgm:prSet presAssocID="{219D796C-56B5-E64A-8121-299B1EEB8FA6}" presName="node" presStyleLbl="node1" presStyleIdx="4" presStyleCnt="5">
        <dgm:presLayoutVars>
          <dgm:bulletEnabled val="1"/>
        </dgm:presLayoutVars>
      </dgm:prSet>
      <dgm:spPr/>
    </dgm:pt>
    <dgm:pt modelId="{DE93C435-E311-F242-9462-BA0DC9420B50}" type="pres">
      <dgm:prSet presAssocID="{219D796C-56B5-E64A-8121-299B1EEB8FA6}" presName="dummy" presStyleCnt="0"/>
      <dgm:spPr/>
    </dgm:pt>
    <dgm:pt modelId="{2C3AE7D8-F9AD-F243-A21D-6273D8D10054}" type="pres">
      <dgm:prSet presAssocID="{889781D0-880C-4D45-9DD5-1DC62CF2ECAE}" presName="sibTrans" presStyleLbl="sibTrans2D1" presStyleIdx="4" presStyleCnt="5"/>
      <dgm:spPr/>
    </dgm:pt>
  </dgm:ptLst>
  <dgm:cxnLst>
    <dgm:cxn modelId="{72D5FD27-ABCD-904F-8EC3-53AECCF00A18}" srcId="{41C2AAA7-38BE-144D-88BD-E1ED724208F2}" destId="{584B1DD3-9057-CE45-87E8-CF5C20332CAE}" srcOrd="3" destOrd="0" parTransId="{533615C8-6467-C043-B1F0-4D6D986A7A77}" sibTransId="{E0716798-8398-E847-9767-C1F43C8AC33E}"/>
    <dgm:cxn modelId="{4A401734-F3D5-1244-AD4D-ED29E8069465}" type="presOf" srcId="{B175634C-FAAF-5F4C-84F1-68B19C434F7D}" destId="{26D7DBB5-5E33-7643-82B9-DF4127FDD108}" srcOrd="0" destOrd="0" presId="urn:microsoft.com/office/officeart/2005/8/layout/radial6"/>
    <dgm:cxn modelId="{F15A2335-31C1-A341-9889-FAD30EAA9F08}" type="presOf" srcId="{5596AEC5-94F5-8240-A73D-B9064B457B7C}" destId="{17B34D38-183B-6B42-A23B-9124A27BF233}" srcOrd="0" destOrd="0" presId="urn:microsoft.com/office/officeart/2005/8/layout/radial6"/>
    <dgm:cxn modelId="{84241D3B-B166-E84B-9B2B-1E5E3CB5EDD6}" type="presOf" srcId="{71AC6C60-9B2F-8347-BFB1-03EEAB80A1C9}" destId="{84CFEEE3-B46B-9C4C-A547-761E06662B8C}" srcOrd="0" destOrd="0" presId="urn:microsoft.com/office/officeart/2005/8/layout/radial6"/>
    <dgm:cxn modelId="{955D4A4B-BDE8-8C4E-A859-6BAA828DD9E7}" type="presOf" srcId="{889781D0-880C-4D45-9DD5-1DC62CF2ECAE}" destId="{2C3AE7D8-F9AD-F243-A21D-6273D8D10054}" srcOrd="0" destOrd="0" presId="urn:microsoft.com/office/officeart/2005/8/layout/radial6"/>
    <dgm:cxn modelId="{38E8A24C-E776-3D48-BB19-9DA70F1BD6F2}" srcId="{41C2AAA7-38BE-144D-88BD-E1ED724208F2}" destId="{219D796C-56B5-E64A-8121-299B1EEB8FA6}" srcOrd="4" destOrd="0" parTransId="{C8516902-ED23-D549-A237-E43889BD4F97}" sibTransId="{889781D0-880C-4D45-9DD5-1DC62CF2ECAE}"/>
    <dgm:cxn modelId="{4AC6924E-95C5-4B45-8612-128C99931F07}" srcId="{41C2AAA7-38BE-144D-88BD-E1ED724208F2}" destId="{9C528849-EA9F-7E4F-9849-FB40A8813D1A}" srcOrd="2" destOrd="0" parTransId="{6122D5BF-97C8-BB4A-A4F6-651ADB53D695}" sibTransId="{1706DCE6-80C8-774F-A698-F2397437E7FC}"/>
    <dgm:cxn modelId="{33E27852-FFF0-8A4B-81BF-330C500D6954}" type="presOf" srcId="{E0716798-8398-E847-9767-C1F43C8AC33E}" destId="{F3DFD463-72C2-E546-A535-794D85D78072}" srcOrd="0" destOrd="0" presId="urn:microsoft.com/office/officeart/2005/8/layout/radial6"/>
    <dgm:cxn modelId="{92171E67-761F-B249-B13A-01042EA88B0B}" type="presOf" srcId="{584B1DD3-9057-CE45-87E8-CF5C20332CAE}" destId="{EB819262-6A1D-F941-9304-418216B57920}" srcOrd="0" destOrd="0" presId="urn:microsoft.com/office/officeart/2005/8/layout/radial6"/>
    <dgm:cxn modelId="{98DCB473-E774-F042-B1CB-F49625E4952B}" type="presOf" srcId="{1706DCE6-80C8-774F-A698-F2397437E7FC}" destId="{1E1F0A21-1919-1446-AEF6-1A2F40E16C1B}" srcOrd="0" destOrd="0" presId="urn:microsoft.com/office/officeart/2005/8/layout/radial6"/>
    <dgm:cxn modelId="{2DCE38A7-F669-1947-910B-28A430AEAF2F}" type="presOf" srcId="{E2BDA400-5C33-EB46-B10D-BA25FC387E63}" destId="{9E201CDA-80EF-C047-9DC3-59EB40565F1E}" srcOrd="0" destOrd="0" presId="urn:microsoft.com/office/officeart/2005/8/layout/radial6"/>
    <dgm:cxn modelId="{911C9CB4-6AEF-5944-BE0C-314DD4FF3513}" type="presOf" srcId="{4C50077D-22B3-E540-BC66-AF4E7FF05E18}" destId="{AB606FC5-7569-7240-9AD0-784598F63D31}" srcOrd="0" destOrd="0" presId="urn:microsoft.com/office/officeart/2005/8/layout/radial6"/>
    <dgm:cxn modelId="{09C4B6BA-D1F9-2C4E-93A3-C78B2036DE2F}" type="presOf" srcId="{41C2AAA7-38BE-144D-88BD-E1ED724208F2}" destId="{4A640440-0800-B74B-BCCE-615A2E11EAAE}" srcOrd="0" destOrd="0" presId="urn:microsoft.com/office/officeart/2005/8/layout/radial6"/>
    <dgm:cxn modelId="{FE73BCBD-74E3-1344-9CF8-52796020D450}" srcId="{4C50077D-22B3-E540-BC66-AF4E7FF05E18}" destId="{41C2AAA7-38BE-144D-88BD-E1ED724208F2}" srcOrd="0" destOrd="0" parTransId="{75E94028-994F-2B4B-A4E5-A8FB867F929C}" sibTransId="{614CC1FA-D13B-584F-BACB-F09AB5E922B1}"/>
    <dgm:cxn modelId="{ADBE37C6-D915-D24D-9D54-C4322A72D61B}" type="presOf" srcId="{9C528849-EA9F-7E4F-9849-FB40A8813D1A}" destId="{39CDD408-AF22-0A4C-983B-C46A77669D56}" srcOrd="0" destOrd="0" presId="urn:microsoft.com/office/officeart/2005/8/layout/radial6"/>
    <dgm:cxn modelId="{3C5EDFD8-E37E-6A47-9E4C-AE412C57ED18}" type="presOf" srcId="{219D796C-56B5-E64A-8121-299B1EEB8FA6}" destId="{4CF390CC-4A13-384A-8E34-D174EE39E12F}" srcOrd="0" destOrd="0" presId="urn:microsoft.com/office/officeart/2005/8/layout/radial6"/>
    <dgm:cxn modelId="{D1A543E2-308C-D941-8E7B-E2FF8DA8AB73}" srcId="{41C2AAA7-38BE-144D-88BD-E1ED724208F2}" destId="{E2BDA400-5C33-EB46-B10D-BA25FC387E63}" srcOrd="0" destOrd="0" parTransId="{E1865C09-580D-034F-BB34-114D7AC103CC}" sibTransId="{B175634C-FAAF-5F4C-84F1-68B19C434F7D}"/>
    <dgm:cxn modelId="{170E62FF-7D81-D441-BCF6-0EC6A511F163}" srcId="{41C2AAA7-38BE-144D-88BD-E1ED724208F2}" destId="{71AC6C60-9B2F-8347-BFB1-03EEAB80A1C9}" srcOrd="1" destOrd="0" parTransId="{7A88E812-947F-9F41-BF78-902449412593}" sibTransId="{5596AEC5-94F5-8240-A73D-B9064B457B7C}"/>
    <dgm:cxn modelId="{869F4E5A-9821-F544-A5CB-6EA8B0D80C40}" type="presParOf" srcId="{AB606FC5-7569-7240-9AD0-784598F63D31}" destId="{4A640440-0800-B74B-BCCE-615A2E11EAAE}" srcOrd="0" destOrd="0" presId="urn:microsoft.com/office/officeart/2005/8/layout/radial6"/>
    <dgm:cxn modelId="{57FD1B4B-F903-CF4A-840D-4C3DF3519D57}" type="presParOf" srcId="{AB606FC5-7569-7240-9AD0-784598F63D31}" destId="{9E201CDA-80EF-C047-9DC3-59EB40565F1E}" srcOrd="1" destOrd="0" presId="urn:microsoft.com/office/officeart/2005/8/layout/radial6"/>
    <dgm:cxn modelId="{70AE37A1-FED4-DB46-AE4E-C05E9EF30876}" type="presParOf" srcId="{AB606FC5-7569-7240-9AD0-784598F63D31}" destId="{452912FA-355E-904D-B5DC-E11ECEDE32C8}" srcOrd="2" destOrd="0" presId="urn:microsoft.com/office/officeart/2005/8/layout/radial6"/>
    <dgm:cxn modelId="{20B6B4FA-DF66-3A48-B933-04FFAFE45418}" type="presParOf" srcId="{AB606FC5-7569-7240-9AD0-784598F63D31}" destId="{26D7DBB5-5E33-7643-82B9-DF4127FDD108}" srcOrd="3" destOrd="0" presId="urn:microsoft.com/office/officeart/2005/8/layout/radial6"/>
    <dgm:cxn modelId="{8F0BFE89-DA52-3346-8DDF-04A1E0F2A964}" type="presParOf" srcId="{AB606FC5-7569-7240-9AD0-784598F63D31}" destId="{84CFEEE3-B46B-9C4C-A547-761E06662B8C}" srcOrd="4" destOrd="0" presId="urn:microsoft.com/office/officeart/2005/8/layout/radial6"/>
    <dgm:cxn modelId="{52DE8977-2E5F-5949-B0FB-7A748566A556}" type="presParOf" srcId="{AB606FC5-7569-7240-9AD0-784598F63D31}" destId="{7E9D0BE5-8214-7D43-AFE5-6E0527E724D0}" srcOrd="5" destOrd="0" presId="urn:microsoft.com/office/officeart/2005/8/layout/radial6"/>
    <dgm:cxn modelId="{F308C974-75B4-3140-ADA2-00140170C34A}" type="presParOf" srcId="{AB606FC5-7569-7240-9AD0-784598F63D31}" destId="{17B34D38-183B-6B42-A23B-9124A27BF233}" srcOrd="6" destOrd="0" presId="urn:microsoft.com/office/officeart/2005/8/layout/radial6"/>
    <dgm:cxn modelId="{01735B60-D345-0D46-9AB9-E5B5CC110369}" type="presParOf" srcId="{AB606FC5-7569-7240-9AD0-784598F63D31}" destId="{39CDD408-AF22-0A4C-983B-C46A77669D56}" srcOrd="7" destOrd="0" presId="urn:microsoft.com/office/officeart/2005/8/layout/radial6"/>
    <dgm:cxn modelId="{49F12AF3-81BC-7C41-BEC1-5FAB164BE089}" type="presParOf" srcId="{AB606FC5-7569-7240-9AD0-784598F63D31}" destId="{241DD333-6BAA-B04B-AACC-69961454D126}" srcOrd="8" destOrd="0" presId="urn:microsoft.com/office/officeart/2005/8/layout/radial6"/>
    <dgm:cxn modelId="{66D06824-96D0-C44C-B5A2-B906CAB2638F}" type="presParOf" srcId="{AB606FC5-7569-7240-9AD0-784598F63D31}" destId="{1E1F0A21-1919-1446-AEF6-1A2F40E16C1B}" srcOrd="9" destOrd="0" presId="urn:microsoft.com/office/officeart/2005/8/layout/radial6"/>
    <dgm:cxn modelId="{AEECCB9D-7DDB-FC45-93CD-B5E2DC230711}" type="presParOf" srcId="{AB606FC5-7569-7240-9AD0-784598F63D31}" destId="{EB819262-6A1D-F941-9304-418216B57920}" srcOrd="10" destOrd="0" presId="urn:microsoft.com/office/officeart/2005/8/layout/radial6"/>
    <dgm:cxn modelId="{E082CD56-E96D-5D47-BAF5-FD53B6742871}" type="presParOf" srcId="{AB606FC5-7569-7240-9AD0-784598F63D31}" destId="{69286684-BBA7-C447-B615-E566B8D1E730}" srcOrd="11" destOrd="0" presId="urn:microsoft.com/office/officeart/2005/8/layout/radial6"/>
    <dgm:cxn modelId="{D4937513-C5F1-5F44-8FCB-EA71CAD7A11C}" type="presParOf" srcId="{AB606FC5-7569-7240-9AD0-784598F63D31}" destId="{F3DFD463-72C2-E546-A535-794D85D78072}" srcOrd="12" destOrd="0" presId="urn:microsoft.com/office/officeart/2005/8/layout/radial6"/>
    <dgm:cxn modelId="{FEA5DFDD-9B08-C24D-8AA3-C8B3E2F0CC3B}" type="presParOf" srcId="{AB606FC5-7569-7240-9AD0-784598F63D31}" destId="{4CF390CC-4A13-384A-8E34-D174EE39E12F}" srcOrd="13" destOrd="0" presId="urn:microsoft.com/office/officeart/2005/8/layout/radial6"/>
    <dgm:cxn modelId="{88BD2C66-9F22-F247-8F8B-F07DE8E5FD00}" type="presParOf" srcId="{AB606FC5-7569-7240-9AD0-784598F63D31}" destId="{DE93C435-E311-F242-9462-BA0DC9420B50}" srcOrd="14" destOrd="0" presId="urn:microsoft.com/office/officeart/2005/8/layout/radial6"/>
    <dgm:cxn modelId="{3B1FE950-2F1B-C04B-8449-BC7B0500CCFE}" type="presParOf" srcId="{AB606FC5-7569-7240-9AD0-784598F63D31}" destId="{2C3AE7D8-F9AD-F243-A21D-6273D8D10054}"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6E48D9-71FC-5B4C-8DD4-3A66C39C3DB0}" type="doc">
      <dgm:prSet loTypeId="urn:microsoft.com/office/officeart/2005/8/layout/radial6" loCatId="" qsTypeId="urn:microsoft.com/office/officeart/2005/8/quickstyle/simple1" qsCatId="simple" csTypeId="urn:microsoft.com/office/officeart/2005/8/colors/colorful3" csCatId="colorful" phldr="1"/>
      <dgm:spPr/>
      <dgm:t>
        <a:bodyPr/>
        <a:lstStyle/>
        <a:p>
          <a:endParaRPr lang="en-US"/>
        </a:p>
      </dgm:t>
    </dgm:pt>
    <dgm:pt modelId="{3319DDDC-223C-9645-A7AC-1886A833EA6B}">
      <dgm:prSet phldrT="[Text]"/>
      <dgm:spPr/>
      <dgm:t>
        <a:bodyPr/>
        <a:lstStyle/>
        <a:p>
          <a:pPr rtl="1"/>
          <a:r>
            <a:rPr lang="ar-SA" dirty="0"/>
            <a:t>عيوب التحكيم</a:t>
          </a:r>
          <a:endParaRPr lang="en-US" dirty="0"/>
        </a:p>
      </dgm:t>
    </dgm:pt>
    <dgm:pt modelId="{FE7552FD-8F6F-9A42-9EF6-D49C3F8832F0}" type="parTrans" cxnId="{1C2183B0-0561-F64A-93CE-A834D286D7A2}">
      <dgm:prSet/>
      <dgm:spPr/>
      <dgm:t>
        <a:bodyPr/>
        <a:lstStyle/>
        <a:p>
          <a:endParaRPr lang="en-US"/>
        </a:p>
      </dgm:t>
    </dgm:pt>
    <dgm:pt modelId="{41518750-EF56-C545-B3AF-F7CF7CECF558}" type="sibTrans" cxnId="{1C2183B0-0561-F64A-93CE-A834D286D7A2}">
      <dgm:prSet/>
      <dgm:spPr/>
      <dgm:t>
        <a:bodyPr/>
        <a:lstStyle/>
        <a:p>
          <a:endParaRPr lang="en-US"/>
        </a:p>
      </dgm:t>
    </dgm:pt>
    <dgm:pt modelId="{FDF14562-8A67-6D49-B1AD-9A911938B2C2}">
      <dgm:prSet phldrT="[Text]" custT="1"/>
      <dgm:spPr/>
      <dgm:t>
        <a:bodyPr/>
        <a:lstStyle/>
        <a:p>
          <a:pPr rtl="1"/>
          <a:r>
            <a:rPr lang="ar-SA" sz="2400" b="1" dirty="0"/>
            <a:t>التقاضي على درجة واحدة</a:t>
          </a:r>
          <a:endParaRPr lang="en-US" sz="2400" b="1" dirty="0"/>
        </a:p>
      </dgm:t>
    </dgm:pt>
    <dgm:pt modelId="{6C9A9209-E444-6241-AC78-3812CAD83E94}" type="parTrans" cxnId="{711F6DC9-C9F8-AB45-A54F-68A40F8610A5}">
      <dgm:prSet/>
      <dgm:spPr/>
      <dgm:t>
        <a:bodyPr/>
        <a:lstStyle/>
        <a:p>
          <a:endParaRPr lang="en-US"/>
        </a:p>
      </dgm:t>
    </dgm:pt>
    <dgm:pt modelId="{1488F7E4-6A02-0747-B664-556D1AA32AA9}" type="sibTrans" cxnId="{711F6DC9-C9F8-AB45-A54F-68A40F8610A5}">
      <dgm:prSet/>
      <dgm:spPr/>
      <dgm:t>
        <a:bodyPr/>
        <a:lstStyle/>
        <a:p>
          <a:endParaRPr lang="en-US"/>
        </a:p>
      </dgm:t>
    </dgm:pt>
    <dgm:pt modelId="{9D567506-6EF1-6C4A-8987-4C443751A729}">
      <dgm:prSet phldrT="[Text]" custT="1"/>
      <dgm:spPr/>
      <dgm:t>
        <a:bodyPr/>
        <a:lstStyle/>
        <a:p>
          <a:pPr rtl="1"/>
          <a:r>
            <a:rPr lang="ar-SA" sz="2400" b="1" dirty="0"/>
            <a:t>قد يفتقد بعض المحكمين للحياد والنزاهة</a:t>
          </a:r>
          <a:endParaRPr lang="en-US" sz="2400" b="1" dirty="0"/>
        </a:p>
      </dgm:t>
    </dgm:pt>
    <dgm:pt modelId="{3B1ECB02-A880-1440-9514-ABCFAE968163}" type="parTrans" cxnId="{5836C2E2-E3DA-A140-961C-2016CAB13846}">
      <dgm:prSet/>
      <dgm:spPr/>
      <dgm:t>
        <a:bodyPr/>
        <a:lstStyle/>
        <a:p>
          <a:endParaRPr lang="en-US"/>
        </a:p>
      </dgm:t>
    </dgm:pt>
    <dgm:pt modelId="{A2AD9F86-2414-914E-8102-52AF00DD0119}" type="sibTrans" cxnId="{5836C2E2-E3DA-A140-961C-2016CAB13846}">
      <dgm:prSet/>
      <dgm:spPr/>
      <dgm:t>
        <a:bodyPr/>
        <a:lstStyle/>
        <a:p>
          <a:endParaRPr lang="en-US"/>
        </a:p>
      </dgm:t>
    </dgm:pt>
    <dgm:pt modelId="{59F3354F-F04E-2843-A32E-83401391B06A}">
      <dgm:prSet phldrT="[Text]"/>
      <dgm:spPr/>
      <dgm:t>
        <a:bodyPr/>
        <a:lstStyle/>
        <a:p>
          <a:pPr rtl="1"/>
          <a:r>
            <a:rPr lang="ar-SA" b="1" dirty="0"/>
            <a:t>قد يكون المحكم غير كفء</a:t>
          </a:r>
          <a:endParaRPr lang="en-US" b="1" dirty="0"/>
        </a:p>
      </dgm:t>
    </dgm:pt>
    <dgm:pt modelId="{DC92E05F-83A3-3D43-9B23-50FB0995A574}" type="parTrans" cxnId="{382D04A7-0C27-AE41-A6C4-29B122A122AF}">
      <dgm:prSet/>
      <dgm:spPr/>
      <dgm:t>
        <a:bodyPr/>
        <a:lstStyle/>
        <a:p>
          <a:endParaRPr lang="en-US"/>
        </a:p>
      </dgm:t>
    </dgm:pt>
    <dgm:pt modelId="{C8513449-4C5D-3346-872D-1A20DECDF57C}" type="sibTrans" cxnId="{382D04A7-0C27-AE41-A6C4-29B122A122AF}">
      <dgm:prSet/>
      <dgm:spPr/>
      <dgm:t>
        <a:bodyPr/>
        <a:lstStyle/>
        <a:p>
          <a:endParaRPr lang="en-US"/>
        </a:p>
      </dgm:t>
    </dgm:pt>
    <dgm:pt modelId="{537602C7-D9ED-1547-A08F-2D01D42D5B48}" type="pres">
      <dgm:prSet presAssocID="{AA6E48D9-71FC-5B4C-8DD4-3A66C39C3DB0}" presName="Name0" presStyleCnt="0">
        <dgm:presLayoutVars>
          <dgm:chMax val="1"/>
          <dgm:dir/>
          <dgm:animLvl val="ctr"/>
          <dgm:resizeHandles val="exact"/>
        </dgm:presLayoutVars>
      </dgm:prSet>
      <dgm:spPr/>
    </dgm:pt>
    <dgm:pt modelId="{0722D895-2327-1349-B47E-780FDD3BD669}" type="pres">
      <dgm:prSet presAssocID="{3319DDDC-223C-9645-A7AC-1886A833EA6B}" presName="centerShape" presStyleLbl="node0" presStyleIdx="0" presStyleCnt="1"/>
      <dgm:spPr/>
    </dgm:pt>
    <dgm:pt modelId="{6558B223-B864-3B4D-A1A5-1AE1D89A5472}" type="pres">
      <dgm:prSet presAssocID="{FDF14562-8A67-6D49-B1AD-9A911938B2C2}" presName="node" presStyleLbl="node1" presStyleIdx="0" presStyleCnt="3" custScaleX="121792">
        <dgm:presLayoutVars>
          <dgm:bulletEnabled val="1"/>
        </dgm:presLayoutVars>
      </dgm:prSet>
      <dgm:spPr/>
    </dgm:pt>
    <dgm:pt modelId="{534B1AFC-C8FD-D045-BC86-9953925D0527}" type="pres">
      <dgm:prSet presAssocID="{FDF14562-8A67-6D49-B1AD-9A911938B2C2}" presName="dummy" presStyleCnt="0"/>
      <dgm:spPr/>
    </dgm:pt>
    <dgm:pt modelId="{0649A424-FBEF-394A-B73F-2A5523A579DA}" type="pres">
      <dgm:prSet presAssocID="{1488F7E4-6A02-0747-B664-556D1AA32AA9}" presName="sibTrans" presStyleLbl="sibTrans2D1" presStyleIdx="0" presStyleCnt="3"/>
      <dgm:spPr/>
    </dgm:pt>
    <dgm:pt modelId="{F3A4DEE5-EB93-974A-8A77-EB82B23A0847}" type="pres">
      <dgm:prSet presAssocID="{9D567506-6EF1-6C4A-8987-4C443751A729}" presName="node" presStyleLbl="node1" presStyleIdx="1" presStyleCnt="3" custScaleX="139288" custScaleY="134327">
        <dgm:presLayoutVars>
          <dgm:bulletEnabled val="1"/>
        </dgm:presLayoutVars>
      </dgm:prSet>
      <dgm:spPr/>
    </dgm:pt>
    <dgm:pt modelId="{85F1495B-4058-774E-8AA5-1EDC0A506A97}" type="pres">
      <dgm:prSet presAssocID="{9D567506-6EF1-6C4A-8987-4C443751A729}" presName="dummy" presStyleCnt="0"/>
      <dgm:spPr/>
    </dgm:pt>
    <dgm:pt modelId="{DE267053-A1C9-0242-9642-F207ED890C38}" type="pres">
      <dgm:prSet presAssocID="{A2AD9F86-2414-914E-8102-52AF00DD0119}" presName="sibTrans" presStyleLbl="sibTrans2D1" presStyleIdx="1" presStyleCnt="3"/>
      <dgm:spPr/>
    </dgm:pt>
    <dgm:pt modelId="{FF6552C1-8EA7-6949-B455-0A9EF32EA573}" type="pres">
      <dgm:prSet presAssocID="{59F3354F-F04E-2843-A32E-83401391B06A}" presName="node" presStyleLbl="node1" presStyleIdx="2" presStyleCnt="3" custScaleX="125459" custScaleY="128791">
        <dgm:presLayoutVars>
          <dgm:bulletEnabled val="1"/>
        </dgm:presLayoutVars>
      </dgm:prSet>
      <dgm:spPr/>
    </dgm:pt>
    <dgm:pt modelId="{24AB0F5D-1297-094C-AAD4-D342670CD41C}" type="pres">
      <dgm:prSet presAssocID="{59F3354F-F04E-2843-A32E-83401391B06A}" presName="dummy" presStyleCnt="0"/>
      <dgm:spPr/>
    </dgm:pt>
    <dgm:pt modelId="{B113DCEA-7B4A-0946-808E-ADCE659E62BE}" type="pres">
      <dgm:prSet presAssocID="{C8513449-4C5D-3346-872D-1A20DECDF57C}" presName="sibTrans" presStyleLbl="sibTrans2D1" presStyleIdx="2" presStyleCnt="3"/>
      <dgm:spPr/>
    </dgm:pt>
  </dgm:ptLst>
  <dgm:cxnLst>
    <dgm:cxn modelId="{A6072B2D-CEA9-364A-9762-AF9DD93B3F6B}" type="presOf" srcId="{9D567506-6EF1-6C4A-8987-4C443751A729}" destId="{F3A4DEE5-EB93-974A-8A77-EB82B23A0847}" srcOrd="0" destOrd="0" presId="urn:microsoft.com/office/officeart/2005/8/layout/radial6"/>
    <dgm:cxn modelId="{4F60EF37-F3DE-7C40-AF0A-F7A99916B2C8}" type="presOf" srcId="{C8513449-4C5D-3346-872D-1A20DECDF57C}" destId="{B113DCEA-7B4A-0946-808E-ADCE659E62BE}" srcOrd="0" destOrd="0" presId="urn:microsoft.com/office/officeart/2005/8/layout/radial6"/>
    <dgm:cxn modelId="{C140207C-0ECA-3148-8C6C-FBFC76CBCD75}" type="presOf" srcId="{59F3354F-F04E-2843-A32E-83401391B06A}" destId="{FF6552C1-8EA7-6949-B455-0A9EF32EA573}" srcOrd="0" destOrd="0" presId="urn:microsoft.com/office/officeart/2005/8/layout/radial6"/>
    <dgm:cxn modelId="{09762287-3C20-A54E-9A3D-2D29E43EBA73}" type="presOf" srcId="{1488F7E4-6A02-0747-B664-556D1AA32AA9}" destId="{0649A424-FBEF-394A-B73F-2A5523A579DA}" srcOrd="0" destOrd="0" presId="urn:microsoft.com/office/officeart/2005/8/layout/radial6"/>
    <dgm:cxn modelId="{407BD1A6-8E60-674A-A7FC-BEA6C0CE6CF2}" type="presOf" srcId="{A2AD9F86-2414-914E-8102-52AF00DD0119}" destId="{DE267053-A1C9-0242-9642-F207ED890C38}" srcOrd="0" destOrd="0" presId="urn:microsoft.com/office/officeart/2005/8/layout/radial6"/>
    <dgm:cxn modelId="{382D04A7-0C27-AE41-A6C4-29B122A122AF}" srcId="{3319DDDC-223C-9645-A7AC-1886A833EA6B}" destId="{59F3354F-F04E-2843-A32E-83401391B06A}" srcOrd="2" destOrd="0" parTransId="{DC92E05F-83A3-3D43-9B23-50FB0995A574}" sibTransId="{C8513449-4C5D-3346-872D-1A20DECDF57C}"/>
    <dgm:cxn modelId="{1D92EAA9-93DF-7D47-823E-131A1AB5E381}" type="presOf" srcId="{AA6E48D9-71FC-5B4C-8DD4-3A66C39C3DB0}" destId="{537602C7-D9ED-1547-A08F-2D01D42D5B48}" srcOrd="0" destOrd="0" presId="urn:microsoft.com/office/officeart/2005/8/layout/radial6"/>
    <dgm:cxn modelId="{1C2183B0-0561-F64A-93CE-A834D286D7A2}" srcId="{AA6E48D9-71FC-5B4C-8DD4-3A66C39C3DB0}" destId="{3319DDDC-223C-9645-A7AC-1886A833EA6B}" srcOrd="0" destOrd="0" parTransId="{FE7552FD-8F6F-9A42-9EF6-D49C3F8832F0}" sibTransId="{41518750-EF56-C545-B3AF-F7CF7CECF558}"/>
    <dgm:cxn modelId="{711F6DC9-C9F8-AB45-A54F-68A40F8610A5}" srcId="{3319DDDC-223C-9645-A7AC-1886A833EA6B}" destId="{FDF14562-8A67-6D49-B1AD-9A911938B2C2}" srcOrd="0" destOrd="0" parTransId="{6C9A9209-E444-6241-AC78-3812CAD83E94}" sibTransId="{1488F7E4-6A02-0747-B664-556D1AA32AA9}"/>
    <dgm:cxn modelId="{FC1037D1-E69A-A94C-89CB-01BD2A50D01D}" type="presOf" srcId="{3319DDDC-223C-9645-A7AC-1886A833EA6B}" destId="{0722D895-2327-1349-B47E-780FDD3BD669}" srcOrd="0" destOrd="0" presId="urn:microsoft.com/office/officeart/2005/8/layout/radial6"/>
    <dgm:cxn modelId="{B256F4D6-81AE-4A44-84F3-1941305CC0A1}" type="presOf" srcId="{FDF14562-8A67-6D49-B1AD-9A911938B2C2}" destId="{6558B223-B864-3B4D-A1A5-1AE1D89A5472}" srcOrd="0" destOrd="0" presId="urn:microsoft.com/office/officeart/2005/8/layout/radial6"/>
    <dgm:cxn modelId="{5836C2E2-E3DA-A140-961C-2016CAB13846}" srcId="{3319DDDC-223C-9645-A7AC-1886A833EA6B}" destId="{9D567506-6EF1-6C4A-8987-4C443751A729}" srcOrd="1" destOrd="0" parTransId="{3B1ECB02-A880-1440-9514-ABCFAE968163}" sibTransId="{A2AD9F86-2414-914E-8102-52AF00DD0119}"/>
    <dgm:cxn modelId="{BAC34318-F915-DC4D-A9A9-EF82283B1177}" type="presParOf" srcId="{537602C7-D9ED-1547-A08F-2D01D42D5B48}" destId="{0722D895-2327-1349-B47E-780FDD3BD669}" srcOrd="0" destOrd="0" presId="urn:microsoft.com/office/officeart/2005/8/layout/radial6"/>
    <dgm:cxn modelId="{51A189DA-D0D1-FA47-9170-8008FE237A64}" type="presParOf" srcId="{537602C7-D9ED-1547-A08F-2D01D42D5B48}" destId="{6558B223-B864-3B4D-A1A5-1AE1D89A5472}" srcOrd="1" destOrd="0" presId="urn:microsoft.com/office/officeart/2005/8/layout/radial6"/>
    <dgm:cxn modelId="{384E79D8-85BE-224C-85FB-B32B4AA46C4D}" type="presParOf" srcId="{537602C7-D9ED-1547-A08F-2D01D42D5B48}" destId="{534B1AFC-C8FD-D045-BC86-9953925D0527}" srcOrd="2" destOrd="0" presId="urn:microsoft.com/office/officeart/2005/8/layout/radial6"/>
    <dgm:cxn modelId="{0F9199D4-936F-B542-9303-0CE62A797CC1}" type="presParOf" srcId="{537602C7-D9ED-1547-A08F-2D01D42D5B48}" destId="{0649A424-FBEF-394A-B73F-2A5523A579DA}" srcOrd="3" destOrd="0" presId="urn:microsoft.com/office/officeart/2005/8/layout/radial6"/>
    <dgm:cxn modelId="{90362630-EA9F-2649-9179-13DFE939C365}" type="presParOf" srcId="{537602C7-D9ED-1547-A08F-2D01D42D5B48}" destId="{F3A4DEE5-EB93-974A-8A77-EB82B23A0847}" srcOrd="4" destOrd="0" presId="urn:microsoft.com/office/officeart/2005/8/layout/radial6"/>
    <dgm:cxn modelId="{63680684-BBC7-E942-BA0D-AAF45A0451DF}" type="presParOf" srcId="{537602C7-D9ED-1547-A08F-2D01D42D5B48}" destId="{85F1495B-4058-774E-8AA5-1EDC0A506A97}" srcOrd="5" destOrd="0" presId="urn:microsoft.com/office/officeart/2005/8/layout/radial6"/>
    <dgm:cxn modelId="{72ECD1A6-2387-0A45-8585-3E334D267B11}" type="presParOf" srcId="{537602C7-D9ED-1547-A08F-2D01D42D5B48}" destId="{DE267053-A1C9-0242-9642-F207ED890C38}" srcOrd="6" destOrd="0" presId="urn:microsoft.com/office/officeart/2005/8/layout/radial6"/>
    <dgm:cxn modelId="{32691F87-A1A0-EA4A-AF5C-DF863512ED20}" type="presParOf" srcId="{537602C7-D9ED-1547-A08F-2D01D42D5B48}" destId="{FF6552C1-8EA7-6949-B455-0A9EF32EA573}" srcOrd="7" destOrd="0" presId="urn:microsoft.com/office/officeart/2005/8/layout/radial6"/>
    <dgm:cxn modelId="{4EAC3C72-8260-EC42-94F0-600AEC758130}" type="presParOf" srcId="{537602C7-D9ED-1547-A08F-2D01D42D5B48}" destId="{24AB0F5D-1297-094C-AAD4-D342670CD41C}" srcOrd="8" destOrd="0" presId="urn:microsoft.com/office/officeart/2005/8/layout/radial6"/>
    <dgm:cxn modelId="{13F92C60-EA98-1F4D-885A-30CF541AACFA}" type="presParOf" srcId="{537602C7-D9ED-1547-A08F-2D01D42D5B48}" destId="{B113DCEA-7B4A-0946-808E-ADCE659E62BE}" srcOrd="9"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C50077D-22B3-E540-BC66-AF4E7FF05E18}" type="doc">
      <dgm:prSet loTypeId="urn:microsoft.com/office/officeart/2005/8/layout/radial6" loCatId="" qsTypeId="urn:microsoft.com/office/officeart/2005/8/quickstyle/simple1" qsCatId="simple" csTypeId="urn:microsoft.com/office/officeart/2005/8/colors/colorful1" csCatId="colorful" phldr="1"/>
      <dgm:spPr/>
      <dgm:t>
        <a:bodyPr/>
        <a:lstStyle/>
        <a:p>
          <a:endParaRPr lang="en-US"/>
        </a:p>
      </dgm:t>
    </dgm:pt>
    <dgm:pt modelId="{41C2AAA7-38BE-144D-88BD-E1ED724208F2}">
      <dgm:prSet phldrT="[Text]"/>
      <dgm:spPr/>
      <dgm:t>
        <a:bodyPr/>
        <a:lstStyle/>
        <a:p>
          <a:pPr rtl="1"/>
          <a:r>
            <a:rPr lang="ar-SA" dirty="0"/>
            <a:t>أنواع التحكيم</a:t>
          </a:r>
          <a:endParaRPr lang="en-US" dirty="0"/>
        </a:p>
      </dgm:t>
    </dgm:pt>
    <dgm:pt modelId="{75E94028-994F-2B4B-A4E5-A8FB867F929C}" type="parTrans" cxnId="{FE73BCBD-74E3-1344-9CF8-52796020D450}">
      <dgm:prSet/>
      <dgm:spPr/>
      <dgm:t>
        <a:bodyPr/>
        <a:lstStyle/>
        <a:p>
          <a:endParaRPr lang="en-US"/>
        </a:p>
      </dgm:t>
    </dgm:pt>
    <dgm:pt modelId="{614CC1FA-D13B-584F-BACB-F09AB5E922B1}" type="sibTrans" cxnId="{FE73BCBD-74E3-1344-9CF8-52796020D450}">
      <dgm:prSet/>
      <dgm:spPr/>
      <dgm:t>
        <a:bodyPr/>
        <a:lstStyle/>
        <a:p>
          <a:endParaRPr lang="en-US"/>
        </a:p>
      </dgm:t>
    </dgm:pt>
    <dgm:pt modelId="{E2BDA400-5C33-EB46-B10D-BA25FC387E63}">
      <dgm:prSet phldrT="[Text]" custT="1"/>
      <dgm:spPr/>
      <dgm:t>
        <a:bodyPr/>
        <a:lstStyle/>
        <a:p>
          <a:pPr rtl="1"/>
          <a:r>
            <a:rPr lang="ar-SA" sz="2400" b="1" dirty="0"/>
            <a:t>الاختياري والإجباري</a:t>
          </a:r>
          <a:endParaRPr lang="en-US" sz="2400" b="1" dirty="0"/>
        </a:p>
      </dgm:t>
    </dgm:pt>
    <dgm:pt modelId="{E1865C09-580D-034F-BB34-114D7AC103CC}" type="parTrans" cxnId="{D1A543E2-308C-D941-8E7B-E2FF8DA8AB73}">
      <dgm:prSet/>
      <dgm:spPr/>
      <dgm:t>
        <a:bodyPr/>
        <a:lstStyle/>
        <a:p>
          <a:endParaRPr lang="en-US"/>
        </a:p>
      </dgm:t>
    </dgm:pt>
    <dgm:pt modelId="{B175634C-FAAF-5F4C-84F1-68B19C434F7D}" type="sibTrans" cxnId="{D1A543E2-308C-D941-8E7B-E2FF8DA8AB73}">
      <dgm:prSet/>
      <dgm:spPr/>
      <dgm:t>
        <a:bodyPr/>
        <a:lstStyle/>
        <a:p>
          <a:endParaRPr lang="en-US"/>
        </a:p>
      </dgm:t>
    </dgm:pt>
    <dgm:pt modelId="{71AC6C60-9B2F-8347-BFB1-03EEAB80A1C9}">
      <dgm:prSet phldrT="[Text]"/>
      <dgm:spPr/>
      <dgm:t>
        <a:bodyPr/>
        <a:lstStyle/>
        <a:p>
          <a:pPr rtl="1"/>
          <a:r>
            <a:rPr lang="ar-SA" b="1" dirty="0"/>
            <a:t>المؤسسي و الحر</a:t>
          </a:r>
          <a:endParaRPr lang="en-US" b="1" dirty="0"/>
        </a:p>
      </dgm:t>
    </dgm:pt>
    <dgm:pt modelId="{7A88E812-947F-9F41-BF78-902449412593}" type="parTrans" cxnId="{170E62FF-7D81-D441-BCF6-0EC6A511F163}">
      <dgm:prSet/>
      <dgm:spPr/>
      <dgm:t>
        <a:bodyPr/>
        <a:lstStyle/>
        <a:p>
          <a:endParaRPr lang="en-US"/>
        </a:p>
      </dgm:t>
    </dgm:pt>
    <dgm:pt modelId="{5596AEC5-94F5-8240-A73D-B9064B457B7C}" type="sibTrans" cxnId="{170E62FF-7D81-D441-BCF6-0EC6A511F163}">
      <dgm:prSet/>
      <dgm:spPr/>
      <dgm:t>
        <a:bodyPr/>
        <a:lstStyle/>
        <a:p>
          <a:endParaRPr lang="en-US"/>
        </a:p>
      </dgm:t>
    </dgm:pt>
    <dgm:pt modelId="{9C528849-EA9F-7E4F-9849-FB40A8813D1A}">
      <dgm:prSet phldrT="[Text]"/>
      <dgm:spPr/>
      <dgm:t>
        <a:bodyPr/>
        <a:lstStyle/>
        <a:p>
          <a:pPr rtl="1"/>
          <a:r>
            <a:rPr lang="ar-SA" b="1" dirty="0"/>
            <a:t>الدولي والداخلي</a:t>
          </a:r>
          <a:endParaRPr lang="en-US" b="1" dirty="0"/>
        </a:p>
      </dgm:t>
    </dgm:pt>
    <dgm:pt modelId="{6122D5BF-97C8-BB4A-A4F6-651ADB53D695}" type="parTrans" cxnId="{4AC6924E-95C5-4B45-8612-128C99931F07}">
      <dgm:prSet/>
      <dgm:spPr/>
      <dgm:t>
        <a:bodyPr/>
        <a:lstStyle/>
        <a:p>
          <a:endParaRPr lang="en-US"/>
        </a:p>
      </dgm:t>
    </dgm:pt>
    <dgm:pt modelId="{1706DCE6-80C8-774F-A698-F2397437E7FC}" type="sibTrans" cxnId="{4AC6924E-95C5-4B45-8612-128C99931F07}">
      <dgm:prSet/>
      <dgm:spPr/>
      <dgm:t>
        <a:bodyPr/>
        <a:lstStyle/>
        <a:p>
          <a:endParaRPr lang="en-US"/>
        </a:p>
      </dgm:t>
    </dgm:pt>
    <dgm:pt modelId="{584B1DD3-9057-CE45-87E8-CF5C20332CAE}">
      <dgm:prSet phldrT="[Text]"/>
      <dgm:spPr/>
      <dgm:t>
        <a:bodyPr/>
        <a:lstStyle/>
        <a:p>
          <a:pPr rtl="1"/>
          <a:r>
            <a:rPr lang="ar-SA" b="1" dirty="0"/>
            <a:t>الوطني والأجنبي</a:t>
          </a:r>
          <a:endParaRPr lang="en-US" b="1" dirty="0"/>
        </a:p>
      </dgm:t>
    </dgm:pt>
    <dgm:pt modelId="{533615C8-6467-C043-B1F0-4D6D986A7A77}" type="parTrans" cxnId="{72D5FD27-ABCD-904F-8EC3-53AECCF00A18}">
      <dgm:prSet/>
      <dgm:spPr/>
      <dgm:t>
        <a:bodyPr/>
        <a:lstStyle/>
        <a:p>
          <a:endParaRPr lang="en-US"/>
        </a:p>
      </dgm:t>
    </dgm:pt>
    <dgm:pt modelId="{E0716798-8398-E847-9767-C1F43C8AC33E}" type="sibTrans" cxnId="{72D5FD27-ABCD-904F-8EC3-53AECCF00A18}">
      <dgm:prSet/>
      <dgm:spPr/>
      <dgm:t>
        <a:bodyPr/>
        <a:lstStyle/>
        <a:p>
          <a:endParaRPr lang="en-US"/>
        </a:p>
      </dgm:t>
    </dgm:pt>
    <dgm:pt modelId="{219D796C-56B5-E64A-8121-299B1EEB8FA6}">
      <dgm:prSet/>
      <dgm:spPr/>
      <dgm:t>
        <a:bodyPr/>
        <a:lstStyle/>
        <a:p>
          <a:pPr rtl="1"/>
          <a:r>
            <a:rPr lang="ar-SA" b="1" dirty="0"/>
            <a:t>المقيد والطليق</a:t>
          </a:r>
          <a:endParaRPr lang="en-US" b="1" dirty="0"/>
        </a:p>
      </dgm:t>
    </dgm:pt>
    <dgm:pt modelId="{C8516902-ED23-D549-A237-E43889BD4F97}" type="parTrans" cxnId="{38E8A24C-E776-3D48-BB19-9DA70F1BD6F2}">
      <dgm:prSet/>
      <dgm:spPr/>
      <dgm:t>
        <a:bodyPr/>
        <a:lstStyle/>
        <a:p>
          <a:endParaRPr lang="en-US"/>
        </a:p>
      </dgm:t>
    </dgm:pt>
    <dgm:pt modelId="{889781D0-880C-4D45-9DD5-1DC62CF2ECAE}" type="sibTrans" cxnId="{38E8A24C-E776-3D48-BB19-9DA70F1BD6F2}">
      <dgm:prSet/>
      <dgm:spPr/>
      <dgm:t>
        <a:bodyPr/>
        <a:lstStyle/>
        <a:p>
          <a:endParaRPr lang="en-US"/>
        </a:p>
      </dgm:t>
    </dgm:pt>
    <dgm:pt modelId="{0CD9F9F5-F7FC-4B43-AEF3-73CEFF2E990F}">
      <dgm:prSet/>
      <dgm:spPr/>
      <dgm:t>
        <a:bodyPr/>
        <a:lstStyle/>
        <a:p>
          <a:pPr rtl="1"/>
          <a:r>
            <a:rPr lang="ar-SA" dirty="0"/>
            <a:t>المؤقت والدائم</a:t>
          </a:r>
          <a:endParaRPr lang="en-US" dirty="0"/>
        </a:p>
      </dgm:t>
    </dgm:pt>
    <dgm:pt modelId="{5523FD8B-02D6-834F-B4B7-B10AE463A567}" type="parTrans" cxnId="{C32B4B10-E38A-A447-BBC0-9941363AAB46}">
      <dgm:prSet/>
      <dgm:spPr/>
      <dgm:t>
        <a:bodyPr/>
        <a:lstStyle/>
        <a:p>
          <a:endParaRPr lang="en-US"/>
        </a:p>
      </dgm:t>
    </dgm:pt>
    <dgm:pt modelId="{50EA1EB6-1C7A-214A-9D18-3623309666D0}" type="sibTrans" cxnId="{C32B4B10-E38A-A447-BBC0-9941363AAB46}">
      <dgm:prSet/>
      <dgm:spPr/>
      <dgm:t>
        <a:bodyPr/>
        <a:lstStyle/>
        <a:p>
          <a:endParaRPr lang="en-US"/>
        </a:p>
      </dgm:t>
    </dgm:pt>
    <dgm:pt modelId="{AB606FC5-7569-7240-9AD0-784598F63D31}" type="pres">
      <dgm:prSet presAssocID="{4C50077D-22B3-E540-BC66-AF4E7FF05E18}" presName="Name0" presStyleCnt="0">
        <dgm:presLayoutVars>
          <dgm:chMax val="1"/>
          <dgm:dir/>
          <dgm:animLvl val="ctr"/>
          <dgm:resizeHandles val="exact"/>
        </dgm:presLayoutVars>
      </dgm:prSet>
      <dgm:spPr/>
    </dgm:pt>
    <dgm:pt modelId="{4A640440-0800-B74B-BCCE-615A2E11EAAE}" type="pres">
      <dgm:prSet presAssocID="{41C2AAA7-38BE-144D-88BD-E1ED724208F2}" presName="centerShape" presStyleLbl="node0" presStyleIdx="0" presStyleCnt="1"/>
      <dgm:spPr/>
    </dgm:pt>
    <dgm:pt modelId="{9E201CDA-80EF-C047-9DC3-59EB40565F1E}" type="pres">
      <dgm:prSet presAssocID="{E2BDA400-5C33-EB46-B10D-BA25FC387E63}" presName="node" presStyleLbl="node1" presStyleIdx="0" presStyleCnt="6" custScaleX="118752">
        <dgm:presLayoutVars>
          <dgm:bulletEnabled val="1"/>
        </dgm:presLayoutVars>
      </dgm:prSet>
      <dgm:spPr/>
    </dgm:pt>
    <dgm:pt modelId="{452912FA-355E-904D-B5DC-E11ECEDE32C8}" type="pres">
      <dgm:prSet presAssocID="{E2BDA400-5C33-EB46-B10D-BA25FC387E63}" presName="dummy" presStyleCnt="0"/>
      <dgm:spPr/>
    </dgm:pt>
    <dgm:pt modelId="{26D7DBB5-5E33-7643-82B9-DF4127FDD108}" type="pres">
      <dgm:prSet presAssocID="{B175634C-FAAF-5F4C-84F1-68B19C434F7D}" presName="sibTrans" presStyleLbl="sibTrans2D1" presStyleIdx="0" presStyleCnt="6"/>
      <dgm:spPr/>
    </dgm:pt>
    <dgm:pt modelId="{84CFEEE3-B46B-9C4C-A547-761E06662B8C}" type="pres">
      <dgm:prSet presAssocID="{71AC6C60-9B2F-8347-BFB1-03EEAB80A1C9}" presName="node" presStyleLbl="node1" presStyleIdx="1" presStyleCnt="6">
        <dgm:presLayoutVars>
          <dgm:bulletEnabled val="1"/>
        </dgm:presLayoutVars>
      </dgm:prSet>
      <dgm:spPr/>
    </dgm:pt>
    <dgm:pt modelId="{7E9D0BE5-8214-7D43-AFE5-6E0527E724D0}" type="pres">
      <dgm:prSet presAssocID="{71AC6C60-9B2F-8347-BFB1-03EEAB80A1C9}" presName="dummy" presStyleCnt="0"/>
      <dgm:spPr/>
    </dgm:pt>
    <dgm:pt modelId="{17B34D38-183B-6B42-A23B-9124A27BF233}" type="pres">
      <dgm:prSet presAssocID="{5596AEC5-94F5-8240-A73D-B9064B457B7C}" presName="sibTrans" presStyleLbl="sibTrans2D1" presStyleIdx="1" presStyleCnt="6"/>
      <dgm:spPr/>
    </dgm:pt>
    <dgm:pt modelId="{39CDD408-AF22-0A4C-983B-C46A77669D56}" type="pres">
      <dgm:prSet presAssocID="{9C528849-EA9F-7E4F-9849-FB40A8813D1A}" presName="node" presStyleLbl="node1" presStyleIdx="2" presStyleCnt="6">
        <dgm:presLayoutVars>
          <dgm:bulletEnabled val="1"/>
        </dgm:presLayoutVars>
      </dgm:prSet>
      <dgm:spPr/>
    </dgm:pt>
    <dgm:pt modelId="{241DD333-6BAA-B04B-AACC-69961454D126}" type="pres">
      <dgm:prSet presAssocID="{9C528849-EA9F-7E4F-9849-FB40A8813D1A}" presName="dummy" presStyleCnt="0"/>
      <dgm:spPr/>
    </dgm:pt>
    <dgm:pt modelId="{1E1F0A21-1919-1446-AEF6-1A2F40E16C1B}" type="pres">
      <dgm:prSet presAssocID="{1706DCE6-80C8-774F-A698-F2397437E7FC}" presName="sibTrans" presStyleLbl="sibTrans2D1" presStyleIdx="2" presStyleCnt="6"/>
      <dgm:spPr/>
    </dgm:pt>
    <dgm:pt modelId="{EB819262-6A1D-F941-9304-418216B57920}" type="pres">
      <dgm:prSet presAssocID="{584B1DD3-9057-CE45-87E8-CF5C20332CAE}" presName="node" presStyleLbl="node1" presStyleIdx="3" presStyleCnt="6">
        <dgm:presLayoutVars>
          <dgm:bulletEnabled val="1"/>
        </dgm:presLayoutVars>
      </dgm:prSet>
      <dgm:spPr/>
    </dgm:pt>
    <dgm:pt modelId="{69286684-BBA7-C447-B615-E566B8D1E730}" type="pres">
      <dgm:prSet presAssocID="{584B1DD3-9057-CE45-87E8-CF5C20332CAE}" presName="dummy" presStyleCnt="0"/>
      <dgm:spPr/>
    </dgm:pt>
    <dgm:pt modelId="{F3DFD463-72C2-E546-A535-794D85D78072}" type="pres">
      <dgm:prSet presAssocID="{E0716798-8398-E847-9767-C1F43C8AC33E}" presName="sibTrans" presStyleLbl="sibTrans2D1" presStyleIdx="3" presStyleCnt="6"/>
      <dgm:spPr/>
    </dgm:pt>
    <dgm:pt modelId="{4CF390CC-4A13-384A-8E34-D174EE39E12F}" type="pres">
      <dgm:prSet presAssocID="{219D796C-56B5-E64A-8121-299B1EEB8FA6}" presName="node" presStyleLbl="node1" presStyleIdx="4" presStyleCnt="6">
        <dgm:presLayoutVars>
          <dgm:bulletEnabled val="1"/>
        </dgm:presLayoutVars>
      </dgm:prSet>
      <dgm:spPr/>
    </dgm:pt>
    <dgm:pt modelId="{DE93C435-E311-F242-9462-BA0DC9420B50}" type="pres">
      <dgm:prSet presAssocID="{219D796C-56B5-E64A-8121-299B1EEB8FA6}" presName="dummy" presStyleCnt="0"/>
      <dgm:spPr/>
    </dgm:pt>
    <dgm:pt modelId="{2C3AE7D8-F9AD-F243-A21D-6273D8D10054}" type="pres">
      <dgm:prSet presAssocID="{889781D0-880C-4D45-9DD5-1DC62CF2ECAE}" presName="sibTrans" presStyleLbl="sibTrans2D1" presStyleIdx="4" presStyleCnt="6"/>
      <dgm:spPr/>
    </dgm:pt>
    <dgm:pt modelId="{79B006E0-FF7A-B548-9338-1EC86A7F7B2B}" type="pres">
      <dgm:prSet presAssocID="{0CD9F9F5-F7FC-4B43-AEF3-73CEFF2E990F}" presName="node" presStyleLbl="node1" presStyleIdx="5" presStyleCnt="6">
        <dgm:presLayoutVars>
          <dgm:bulletEnabled val="1"/>
        </dgm:presLayoutVars>
      </dgm:prSet>
      <dgm:spPr/>
    </dgm:pt>
    <dgm:pt modelId="{2B78CBE1-C2F7-EA46-A98A-8B9C0048DDA8}" type="pres">
      <dgm:prSet presAssocID="{0CD9F9F5-F7FC-4B43-AEF3-73CEFF2E990F}" presName="dummy" presStyleCnt="0"/>
      <dgm:spPr/>
    </dgm:pt>
    <dgm:pt modelId="{6C9A6ABE-1441-C741-BE75-F6FED257FEF5}" type="pres">
      <dgm:prSet presAssocID="{50EA1EB6-1C7A-214A-9D18-3623309666D0}" presName="sibTrans" presStyleLbl="sibTrans2D1" presStyleIdx="5" presStyleCnt="6"/>
      <dgm:spPr/>
    </dgm:pt>
  </dgm:ptLst>
  <dgm:cxnLst>
    <dgm:cxn modelId="{C32B4B10-E38A-A447-BBC0-9941363AAB46}" srcId="{41C2AAA7-38BE-144D-88BD-E1ED724208F2}" destId="{0CD9F9F5-F7FC-4B43-AEF3-73CEFF2E990F}" srcOrd="5" destOrd="0" parTransId="{5523FD8B-02D6-834F-B4B7-B10AE463A567}" sibTransId="{50EA1EB6-1C7A-214A-9D18-3623309666D0}"/>
    <dgm:cxn modelId="{72D5FD27-ABCD-904F-8EC3-53AECCF00A18}" srcId="{41C2AAA7-38BE-144D-88BD-E1ED724208F2}" destId="{584B1DD3-9057-CE45-87E8-CF5C20332CAE}" srcOrd="3" destOrd="0" parTransId="{533615C8-6467-C043-B1F0-4D6D986A7A77}" sibTransId="{E0716798-8398-E847-9767-C1F43C8AC33E}"/>
    <dgm:cxn modelId="{4A401734-F3D5-1244-AD4D-ED29E8069465}" type="presOf" srcId="{B175634C-FAAF-5F4C-84F1-68B19C434F7D}" destId="{26D7DBB5-5E33-7643-82B9-DF4127FDD108}" srcOrd="0" destOrd="0" presId="urn:microsoft.com/office/officeart/2005/8/layout/radial6"/>
    <dgm:cxn modelId="{F15A2335-31C1-A341-9889-FAD30EAA9F08}" type="presOf" srcId="{5596AEC5-94F5-8240-A73D-B9064B457B7C}" destId="{17B34D38-183B-6B42-A23B-9124A27BF233}" srcOrd="0" destOrd="0" presId="urn:microsoft.com/office/officeart/2005/8/layout/radial6"/>
    <dgm:cxn modelId="{84241D3B-B166-E84B-9B2B-1E5E3CB5EDD6}" type="presOf" srcId="{71AC6C60-9B2F-8347-BFB1-03EEAB80A1C9}" destId="{84CFEEE3-B46B-9C4C-A547-761E06662B8C}" srcOrd="0" destOrd="0" presId="urn:microsoft.com/office/officeart/2005/8/layout/radial6"/>
    <dgm:cxn modelId="{955D4A4B-BDE8-8C4E-A859-6BAA828DD9E7}" type="presOf" srcId="{889781D0-880C-4D45-9DD5-1DC62CF2ECAE}" destId="{2C3AE7D8-F9AD-F243-A21D-6273D8D10054}" srcOrd="0" destOrd="0" presId="urn:microsoft.com/office/officeart/2005/8/layout/radial6"/>
    <dgm:cxn modelId="{38E8A24C-E776-3D48-BB19-9DA70F1BD6F2}" srcId="{41C2AAA7-38BE-144D-88BD-E1ED724208F2}" destId="{219D796C-56B5-E64A-8121-299B1EEB8FA6}" srcOrd="4" destOrd="0" parTransId="{C8516902-ED23-D549-A237-E43889BD4F97}" sibTransId="{889781D0-880C-4D45-9DD5-1DC62CF2ECAE}"/>
    <dgm:cxn modelId="{4AC6924E-95C5-4B45-8612-128C99931F07}" srcId="{41C2AAA7-38BE-144D-88BD-E1ED724208F2}" destId="{9C528849-EA9F-7E4F-9849-FB40A8813D1A}" srcOrd="2" destOrd="0" parTransId="{6122D5BF-97C8-BB4A-A4F6-651ADB53D695}" sibTransId="{1706DCE6-80C8-774F-A698-F2397437E7FC}"/>
    <dgm:cxn modelId="{33E27852-FFF0-8A4B-81BF-330C500D6954}" type="presOf" srcId="{E0716798-8398-E847-9767-C1F43C8AC33E}" destId="{F3DFD463-72C2-E546-A535-794D85D78072}" srcOrd="0" destOrd="0" presId="urn:microsoft.com/office/officeart/2005/8/layout/radial6"/>
    <dgm:cxn modelId="{92171E67-761F-B249-B13A-01042EA88B0B}" type="presOf" srcId="{584B1DD3-9057-CE45-87E8-CF5C20332CAE}" destId="{EB819262-6A1D-F941-9304-418216B57920}" srcOrd="0" destOrd="0" presId="urn:microsoft.com/office/officeart/2005/8/layout/radial6"/>
    <dgm:cxn modelId="{F2119973-78D7-EB42-8097-C78EADFEA69A}" type="presOf" srcId="{0CD9F9F5-F7FC-4B43-AEF3-73CEFF2E990F}" destId="{79B006E0-FF7A-B548-9338-1EC86A7F7B2B}" srcOrd="0" destOrd="0" presId="urn:microsoft.com/office/officeart/2005/8/layout/radial6"/>
    <dgm:cxn modelId="{98DCB473-E774-F042-B1CB-F49625E4952B}" type="presOf" srcId="{1706DCE6-80C8-774F-A698-F2397437E7FC}" destId="{1E1F0A21-1919-1446-AEF6-1A2F40E16C1B}" srcOrd="0" destOrd="0" presId="urn:microsoft.com/office/officeart/2005/8/layout/radial6"/>
    <dgm:cxn modelId="{2DCE38A7-F669-1947-910B-28A430AEAF2F}" type="presOf" srcId="{E2BDA400-5C33-EB46-B10D-BA25FC387E63}" destId="{9E201CDA-80EF-C047-9DC3-59EB40565F1E}" srcOrd="0" destOrd="0" presId="urn:microsoft.com/office/officeart/2005/8/layout/radial6"/>
    <dgm:cxn modelId="{911C9CB4-6AEF-5944-BE0C-314DD4FF3513}" type="presOf" srcId="{4C50077D-22B3-E540-BC66-AF4E7FF05E18}" destId="{AB606FC5-7569-7240-9AD0-784598F63D31}" srcOrd="0" destOrd="0" presId="urn:microsoft.com/office/officeart/2005/8/layout/radial6"/>
    <dgm:cxn modelId="{09C4B6BA-D1F9-2C4E-93A3-C78B2036DE2F}" type="presOf" srcId="{41C2AAA7-38BE-144D-88BD-E1ED724208F2}" destId="{4A640440-0800-B74B-BCCE-615A2E11EAAE}" srcOrd="0" destOrd="0" presId="urn:microsoft.com/office/officeart/2005/8/layout/radial6"/>
    <dgm:cxn modelId="{FE73BCBD-74E3-1344-9CF8-52796020D450}" srcId="{4C50077D-22B3-E540-BC66-AF4E7FF05E18}" destId="{41C2AAA7-38BE-144D-88BD-E1ED724208F2}" srcOrd="0" destOrd="0" parTransId="{75E94028-994F-2B4B-A4E5-A8FB867F929C}" sibTransId="{614CC1FA-D13B-584F-BACB-F09AB5E922B1}"/>
    <dgm:cxn modelId="{ADBE37C6-D915-D24D-9D54-C4322A72D61B}" type="presOf" srcId="{9C528849-EA9F-7E4F-9849-FB40A8813D1A}" destId="{39CDD408-AF22-0A4C-983B-C46A77669D56}" srcOrd="0" destOrd="0" presId="urn:microsoft.com/office/officeart/2005/8/layout/radial6"/>
    <dgm:cxn modelId="{3C5EDFD8-E37E-6A47-9E4C-AE412C57ED18}" type="presOf" srcId="{219D796C-56B5-E64A-8121-299B1EEB8FA6}" destId="{4CF390CC-4A13-384A-8E34-D174EE39E12F}" srcOrd="0" destOrd="0" presId="urn:microsoft.com/office/officeart/2005/8/layout/radial6"/>
    <dgm:cxn modelId="{415421E1-25D4-8A42-AC60-020FC3ACA353}" type="presOf" srcId="{50EA1EB6-1C7A-214A-9D18-3623309666D0}" destId="{6C9A6ABE-1441-C741-BE75-F6FED257FEF5}" srcOrd="0" destOrd="0" presId="urn:microsoft.com/office/officeart/2005/8/layout/radial6"/>
    <dgm:cxn modelId="{D1A543E2-308C-D941-8E7B-E2FF8DA8AB73}" srcId="{41C2AAA7-38BE-144D-88BD-E1ED724208F2}" destId="{E2BDA400-5C33-EB46-B10D-BA25FC387E63}" srcOrd="0" destOrd="0" parTransId="{E1865C09-580D-034F-BB34-114D7AC103CC}" sibTransId="{B175634C-FAAF-5F4C-84F1-68B19C434F7D}"/>
    <dgm:cxn modelId="{170E62FF-7D81-D441-BCF6-0EC6A511F163}" srcId="{41C2AAA7-38BE-144D-88BD-E1ED724208F2}" destId="{71AC6C60-9B2F-8347-BFB1-03EEAB80A1C9}" srcOrd="1" destOrd="0" parTransId="{7A88E812-947F-9F41-BF78-902449412593}" sibTransId="{5596AEC5-94F5-8240-A73D-B9064B457B7C}"/>
    <dgm:cxn modelId="{869F4E5A-9821-F544-A5CB-6EA8B0D80C40}" type="presParOf" srcId="{AB606FC5-7569-7240-9AD0-784598F63D31}" destId="{4A640440-0800-B74B-BCCE-615A2E11EAAE}" srcOrd="0" destOrd="0" presId="urn:microsoft.com/office/officeart/2005/8/layout/radial6"/>
    <dgm:cxn modelId="{57FD1B4B-F903-CF4A-840D-4C3DF3519D57}" type="presParOf" srcId="{AB606FC5-7569-7240-9AD0-784598F63D31}" destId="{9E201CDA-80EF-C047-9DC3-59EB40565F1E}" srcOrd="1" destOrd="0" presId="urn:microsoft.com/office/officeart/2005/8/layout/radial6"/>
    <dgm:cxn modelId="{70AE37A1-FED4-DB46-AE4E-C05E9EF30876}" type="presParOf" srcId="{AB606FC5-7569-7240-9AD0-784598F63D31}" destId="{452912FA-355E-904D-B5DC-E11ECEDE32C8}" srcOrd="2" destOrd="0" presId="urn:microsoft.com/office/officeart/2005/8/layout/radial6"/>
    <dgm:cxn modelId="{20B6B4FA-DF66-3A48-B933-04FFAFE45418}" type="presParOf" srcId="{AB606FC5-7569-7240-9AD0-784598F63D31}" destId="{26D7DBB5-5E33-7643-82B9-DF4127FDD108}" srcOrd="3" destOrd="0" presId="urn:microsoft.com/office/officeart/2005/8/layout/radial6"/>
    <dgm:cxn modelId="{8F0BFE89-DA52-3346-8DDF-04A1E0F2A964}" type="presParOf" srcId="{AB606FC5-7569-7240-9AD0-784598F63D31}" destId="{84CFEEE3-B46B-9C4C-A547-761E06662B8C}" srcOrd="4" destOrd="0" presId="urn:microsoft.com/office/officeart/2005/8/layout/radial6"/>
    <dgm:cxn modelId="{52DE8977-2E5F-5949-B0FB-7A748566A556}" type="presParOf" srcId="{AB606FC5-7569-7240-9AD0-784598F63D31}" destId="{7E9D0BE5-8214-7D43-AFE5-6E0527E724D0}" srcOrd="5" destOrd="0" presId="urn:microsoft.com/office/officeart/2005/8/layout/radial6"/>
    <dgm:cxn modelId="{F308C974-75B4-3140-ADA2-00140170C34A}" type="presParOf" srcId="{AB606FC5-7569-7240-9AD0-784598F63D31}" destId="{17B34D38-183B-6B42-A23B-9124A27BF233}" srcOrd="6" destOrd="0" presId="urn:microsoft.com/office/officeart/2005/8/layout/radial6"/>
    <dgm:cxn modelId="{01735B60-D345-0D46-9AB9-E5B5CC110369}" type="presParOf" srcId="{AB606FC5-7569-7240-9AD0-784598F63D31}" destId="{39CDD408-AF22-0A4C-983B-C46A77669D56}" srcOrd="7" destOrd="0" presId="urn:microsoft.com/office/officeart/2005/8/layout/radial6"/>
    <dgm:cxn modelId="{49F12AF3-81BC-7C41-BEC1-5FAB164BE089}" type="presParOf" srcId="{AB606FC5-7569-7240-9AD0-784598F63D31}" destId="{241DD333-6BAA-B04B-AACC-69961454D126}" srcOrd="8" destOrd="0" presId="urn:microsoft.com/office/officeart/2005/8/layout/radial6"/>
    <dgm:cxn modelId="{66D06824-96D0-C44C-B5A2-B906CAB2638F}" type="presParOf" srcId="{AB606FC5-7569-7240-9AD0-784598F63D31}" destId="{1E1F0A21-1919-1446-AEF6-1A2F40E16C1B}" srcOrd="9" destOrd="0" presId="urn:microsoft.com/office/officeart/2005/8/layout/radial6"/>
    <dgm:cxn modelId="{AEECCB9D-7DDB-FC45-93CD-B5E2DC230711}" type="presParOf" srcId="{AB606FC5-7569-7240-9AD0-784598F63D31}" destId="{EB819262-6A1D-F941-9304-418216B57920}" srcOrd="10" destOrd="0" presId="urn:microsoft.com/office/officeart/2005/8/layout/radial6"/>
    <dgm:cxn modelId="{E082CD56-E96D-5D47-BAF5-FD53B6742871}" type="presParOf" srcId="{AB606FC5-7569-7240-9AD0-784598F63D31}" destId="{69286684-BBA7-C447-B615-E566B8D1E730}" srcOrd="11" destOrd="0" presId="urn:microsoft.com/office/officeart/2005/8/layout/radial6"/>
    <dgm:cxn modelId="{D4937513-C5F1-5F44-8FCB-EA71CAD7A11C}" type="presParOf" srcId="{AB606FC5-7569-7240-9AD0-784598F63D31}" destId="{F3DFD463-72C2-E546-A535-794D85D78072}" srcOrd="12" destOrd="0" presId="urn:microsoft.com/office/officeart/2005/8/layout/radial6"/>
    <dgm:cxn modelId="{FEA5DFDD-9B08-C24D-8AA3-C8B3E2F0CC3B}" type="presParOf" srcId="{AB606FC5-7569-7240-9AD0-784598F63D31}" destId="{4CF390CC-4A13-384A-8E34-D174EE39E12F}" srcOrd="13" destOrd="0" presId="urn:microsoft.com/office/officeart/2005/8/layout/radial6"/>
    <dgm:cxn modelId="{88BD2C66-9F22-F247-8F8B-F07DE8E5FD00}" type="presParOf" srcId="{AB606FC5-7569-7240-9AD0-784598F63D31}" destId="{DE93C435-E311-F242-9462-BA0DC9420B50}" srcOrd="14" destOrd="0" presId="urn:microsoft.com/office/officeart/2005/8/layout/radial6"/>
    <dgm:cxn modelId="{3B1FE950-2F1B-C04B-8449-BC7B0500CCFE}" type="presParOf" srcId="{AB606FC5-7569-7240-9AD0-784598F63D31}" destId="{2C3AE7D8-F9AD-F243-A21D-6273D8D10054}" srcOrd="15" destOrd="0" presId="urn:microsoft.com/office/officeart/2005/8/layout/radial6"/>
    <dgm:cxn modelId="{4EE05250-75AA-734A-B997-B7E2AE21A811}" type="presParOf" srcId="{AB606FC5-7569-7240-9AD0-784598F63D31}" destId="{79B006E0-FF7A-B548-9338-1EC86A7F7B2B}" srcOrd="16" destOrd="0" presId="urn:microsoft.com/office/officeart/2005/8/layout/radial6"/>
    <dgm:cxn modelId="{836F92C0-7466-E143-A227-589DC218973C}" type="presParOf" srcId="{AB606FC5-7569-7240-9AD0-784598F63D31}" destId="{2B78CBE1-C2F7-EA46-A98A-8B9C0048DDA8}" srcOrd="17" destOrd="0" presId="urn:microsoft.com/office/officeart/2005/8/layout/radial6"/>
    <dgm:cxn modelId="{522FA910-5928-2B49-BA6B-DD21A91F3956}" type="presParOf" srcId="{AB606FC5-7569-7240-9AD0-784598F63D31}" destId="{6C9A6ABE-1441-C741-BE75-F6FED257FEF5}"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7594C63-A5D0-7D46-8705-FB1F4BEEA2F9}" type="doc">
      <dgm:prSet loTypeId="urn:microsoft.com/office/officeart/2005/8/layout/radial5" loCatId="" qsTypeId="urn:microsoft.com/office/officeart/2005/8/quickstyle/simple1" qsCatId="simple" csTypeId="urn:microsoft.com/office/officeart/2005/8/colors/colorful1" csCatId="colorful" phldr="1"/>
      <dgm:spPr/>
      <dgm:t>
        <a:bodyPr/>
        <a:lstStyle/>
        <a:p>
          <a:endParaRPr lang="en-US"/>
        </a:p>
      </dgm:t>
    </dgm:pt>
    <dgm:pt modelId="{0A741E36-6D2D-F048-9660-5B1A826F4E44}">
      <dgm:prSet phldrT="[Text]" custT="1"/>
      <dgm:spPr/>
      <dgm:t>
        <a:bodyPr/>
        <a:lstStyle/>
        <a:p>
          <a:pPr rtl="1"/>
          <a:r>
            <a:rPr lang="ar-SA" sz="2400" b="1" dirty="0"/>
            <a:t>نطاقات بطلان الحكم</a:t>
          </a:r>
          <a:endParaRPr lang="en-US" sz="2400" b="1" dirty="0"/>
        </a:p>
      </dgm:t>
    </dgm:pt>
    <dgm:pt modelId="{80A4895A-1EA5-B94E-A41C-CF26F18F688F}" type="parTrans" cxnId="{B2FC2B8B-6D5B-E440-B639-E6FBDD4DDB5F}">
      <dgm:prSet/>
      <dgm:spPr/>
      <dgm:t>
        <a:bodyPr/>
        <a:lstStyle/>
        <a:p>
          <a:endParaRPr lang="en-US"/>
        </a:p>
      </dgm:t>
    </dgm:pt>
    <dgm:pt modelId="{502782D9-5ED3-894E-8520-994288CB4504}" type="sibTrans" cxnId="{B2FC2B8B-6D5B-E440-B639-E6FBDD4DDB5F}">
      <dgm:prSet/>
      <dgm:spPr/>
      <dgm:t>
        <a:bodyPr/>
        <a:lstStyle/>
        <a:p>
          <a:endParaRPr lang="en-US"/>
        </a:p>
      </dgm:t>
    </dgm:pt>
    <dgm:pt modelId="{B75C7740-5343-F143-B882-195A6E6D20DD}">
      <dgm:prSet phldrT="[Text]" custT="1"/>
      <dgm:spPr/>
      <dgm:t>
        <a:bodyPr/>
        <a:lstStyle/>
        <a:p>
          <a:pPr rtl="1"/>
          <a:r>
            <a:rPr lang="ar-SA" sz="2400" b="1" dirty="0"/>
            <a:t>مشاكل تتعلق بالاتفاق</a:t>
          </a:r>
          <a:endParaRPr lang="en-US" sz="2400" b="1" dirty="0"/>
        </a:p>
      </dgm:t>
    </dgm:pt>
    <dgm:pt modelId="{B7DC7F2C-A8A7-0546-8118-934B9543270D}" type="parTrans" cxnId="{A538B314-2257-664A-915A-E5659E66BEC0}">
      <dgm:prSet/>
      <dgm:spPr/>
      <dgm:t>
        <a:bodyPr/>
        <a:lstStyle/>
        <a:p>
          <a:endParaRPr lang="en-US"/>
        </a:p>
      </dgm:t>
    </dgm:pt>
    <dgm:pt modelId="{BF684B8E-F571-2C4B-8EA3-01F187AA01F9}" type="sibTrans" cxnId="{A538B314-2257-664A-915A-E5659E66BEC0}">
      <dgm:prSet/>
      <dgm:spPr/>
      <dgm:t>
        <a:bodyPr/>
        <a:lstStyle/>
        <a:p>
          <a:endParaRPr lang="en-US"/>
        </a:p>
      </dgm:t>
    </dgm:pt>
    <dgm:pt modelId="{425CAEAE-256B-7440-86B8-0C1C7795CF22}">
      <dgm:prSet phldrT="[Text]" custT="1"/>
      <dgm:spPr/>
      <dgm:t>
        <a:bodyPr/>
        <a:lstStyle/>
        <a:p>
          <a:pPr rtl="1"/>
          <a:r>
            <a:rPr lang="ar-SA" sz="2400" b="1" dirty="0"/>
            <a:t>الأهلية</a:t>
          </a:r>
          <a:endParaRPr lang="en-US" sz="2400" b="1" dirty="0"/>
        </a:p>
      </dgm:t>
    </dgm:pt>
    <dgm:pt modelId="{7137B874-9450-1847-9DEB-628296FBD3F0}" type="parTrans" cxnId="{33F46925-3230-EE47-9308-B7D6C5644CC5}">
      <dgm:prSet/>
      <dgm:spPr/>
      <dgm:t>
        <a:bodyPr/>
        <a:lstStyle/>
        <a:p>
          <a:endParaRPr lang="en-US"/>
        </a:p>
      </dgm:t>
    </dgm:pt>
    <dgm:pt modelId="{D91CA704-E04B-6442-B607-D384B825F0B6}" type="sibTrans" cxnId="{33F46925-3230-EE47-9308-B7D6C5644CC5}">
      <dgm:prSet/>
      <dgm:spPr/>
      <dgm:t>
        <a:bodyPr/>
        <a:lstStyle/>
        <a:p>
          <a:endParaRPr lang="en-US"/>
        </a:p>
      </dgm:t>
    </dgm:pt>
    <dgm:pt modelId="{AE23D96C-8A37-4F4E-8850-73C79007CB1D}">
      <dgm:prSet phldrT="[Text]" custT="1"/>
      <dgm:spPr/>
      <dgm:t>
        <a:bodyPr/>
        <a:lstStyle/>
        <a:p>
          <a:pPr rtl="1"/>
          <a:r>
            <a:rPr lang="ar-SA" sz="2400" b="1" dirty="0"/>
            <a:t>الإجراءات</a:t>
          </a:r>
          <a:endParaRPr lang="en-US" sz="2400" b="1" dirty="0"/>
        </a:p>
      </dgm:t>
    </dgm:pt>
    <dgm:pt modelId="{FFC0C4C6-F574-E04A-8503-8DE666B24348}" type="parTrans" cxnId="{0C606EC6-1C1E-284B-ADD2-8B033913F5CA}">
      <dgm:prSet/>
      <dgm:spPr/>
      <dgm:t>
        <a:bodyPr/>
        <a:lstStyle/>
        <a:p>
          <a:endParaRPr lang="en-US"/>
        </a:p>
      </dgm:t>
    </dgm:pt>
    <dgm:pt modelId="{5AB979F8-6811-B24E-B0E1-97C3374D9A30}" type="sibTrans" cxnId="{0C606EC6-1C1E-284B-ADD2-8B033913F5CA}">
      <dgm:prSet/>
      <dgm:spPr/>
      <dgm:t>
        <a:bodyPr/>
        <a:lstStyle/>
        <a:p>
          <a:endParaRPr lang="en-US"/>
        </a:p>
      </dgm:t>
    </dgm:pt>
    <dgm:pt modelId="{647686AA-A7F8-2349-804A-7F07F96E5FA1}">
      <dgm:prSet phldrT="[Text]" custT="1"/>
      <dgm:spPr/>
      <dgm:t>
        <a:bodyPr/>
        <a:lstStyle/>
        <a:p>
          <a:pPr rtl="1"/>
          <a:r>
            <a:rPr lang="ar-SA" sz="2400" b="1" dirty="0"/>
            <a:t>الحكم</a:t>
          </a:r>
          <a:endParaRPr lang="en-US" sz="2400" b="1" dirty="0"/>
        </a:p>
      </dgm:t>
    </dgm:pt>
    <dgm:pt modelId="{B96C1642-EE04-3448-BB60-DC095028CA9A}" type="parTrans" cxnId="{368E36F3-FA8D-3047-8730-3508B8CC3AFD}">
      <dgm:prSet/>
      <dgm:spPr/>
      <dgm:t>
        <a:bodyPr/>
        <a:lstStyle/>
        <a:p>
          <a:endParaRPr lang="en-US"/>
        </a:p>
      </dgm:t>
    </dgm:pt>
    <dgm:pt modelId="{465F3BE8-847D-8A4E-A7E1-AD1302B4078B}" type="sibTrans" cxnId="{368E36F3-FA8D-3047-8730-3508B8CC3AFD}">
      <dgm:prSet/>
      <dgm:spPr/>
      <dgm:t>
        <a:bodyPr/>
        <a:lstStyle/>
        <a:p>
          <a:endParaRPr lang="en-US"/>
        </a:p>
      </dgm:t>
    </dgm:pt>
    <dgm:pt modelId="{1DBFCC3C-48DA-FE4E-8270-2E40F4F4943C}">
      <dgm:prSet/>
      <dgm:spPr/>
      <dgm:t>
        <a:bodyPr/>
        <a:lstStyle/>
        <a:p>
          <a:pPr rtl="1"/>
          <a:r>
            <a:rPr lang="ar-SA" b="1" dirty="0"/>
            <a:t>تشكيل الهيئة</a:t>
          </a:r>
          <a:endParaRPr lang="en-US" b="1" dirty="0"/>
        </a:p>
      </dgm:t>
    </dgm:pt>
    <dgm:pt modelId="{F0A77616-8876-9542-B8DE-C9CE5D780595}" type="parTrans" cxnId="{19F44C97-7D44-5744-91B0-7CA923FD36A1}">
      <dgm:prSet/>
      <dgm:spPr/>
      <dgm:t>
        <a:bodyPr/>
        <a:lstStyle/>
        <a:p>
          <a:endParaRPr lang="en-US"/>
        </a:p>
      </dgm:t>
    </dgm:pt>
    <dgm:pt modelId="{916D6A6A-2417-864F-B545-36531B89BB15}" type="sibTrans" cxnId="{19F44C97-7D44-5744-91B0-7CA923FD36A1}">
      <dgm:prSet/>
      <dgm:spPr/>
      <dgm:t>
        <a:bodyPr/>
        <a:lstStyle/>
        <a:p>
          <a:endParaRPr lang="en-US"/>
        </a:p>
      </dgm:t>
    </dgm:pt>
    <dgm:pt modelId="{27F8FD0D-C23E-1443-92EF-06A0B3B01B60}" type="pres">
      <dgm:prSet presAssocID="{27594C63-A5D0-7D46-8705-FB1F4BEEA2F9}" presName="Name0" presStyleCnt="0">
        <dgm:presLayoutVars>
          <dgm:chMax val="1"/>
          <dgm:dir/>
          <dgm:animLvl val="ctr"/>
          <dgm:resizeHandles val="exact"/>
        </dgm:presLayoutVars>
      </dgm:prSet>
      <dgm:spPr/>
    </dgm:pt>
    <dgm:pt modelId="{44AEB35A-DAF3-CA46-A6BC-30BB90B53483}" type="pres">
      <dgm:prSet presAssocID="{0A741E36-6D2D-F048-9660-5B1A826F4E44}" presName="centerShape" presStyleLbl="node0" presStyleIdx="0" presStyleCnt="1"/>
      <dgm:spPr/>
    </dgm:pt>
    <dgm:pt modelId="{95D6C378-04DA-D34A-BEDC-71CA3A32187C}" type="pres">
      <dgm:prSet presAssocID="{B7DC7F2C-A8A7-0546-8118-934B9543270D}" presName="parTrans" presStyleLbl="sibTrans2D1" presStyleIdx="0" presStyleCnt="5"/>
      <dgm:spPr/>
    </dgm:pt>
    <dgm:pt modelId="{0C36CE1F-957B-5043-B162-C0D6A4451AE8}" type="pres">
      <dgm:prSet presAssocID="{B7DC7F2C-A8A7-0546-8118-934B9543270D}" presName="connectorText" presStyleLbl="sibTrans2D1" presStyleIdx="0" presStyleCnt="5"/>
      <dgm:spPr/>
    </dgm:pt>
    <dgm:pt modelId="{13C362BC-37CF-0F49-87C0-DFB24284155F}" type="pres">
      <dgm:prSet presAssocID="{B75C7740-5343-F143-B882-195A6E6D20DD}" presName="node" presStyleLbl="node1" presStyleIdx="0" presStyleCnt="5" custScaleX="140243">
        <dgm:presLayoutVars>
          <dgm:bulletEnabled val="1"/>
        </dgm:presLayoutVars>
      </dgm:prSet>
      <dgm:spPr/>
    </dgm:pt>
    <dgm:pt modelId="{6B78A073-0402-9C49-94F1-4C7854FF8E30}" type="pres">
      <dgm:prSet presAssocID="{7137B874-9450-1847-9DEB-628296FBD3F0}" presName="parTrans" presStyleLbl="sibTrans2D1" presStyleIdx="1" presStyleCnt="5"/>
      <dgm:spPr/>
    </dgm:pt>
    <dgm:pt modelId="{6B0FBF8E-1242-D048-8424-0899EC5EEDC6}" type="pres">
      <dgm:prSet presAssocID="{7137B874-9450-1847-9DEB-628296FBD3F0}" presName="connectorText" presStyleLbl="sibTrans2D1" presStyleIdx="1" presStyleCnt="5"/>
      <dgm:spPr/>
    </dgm:pt>
    <dgm:pt modelId="{720C32EC-64DC-6948-9F85-AFA0B221FC8C}" type="pres">
      <dgm:prSet presAssocID="{425CAEAE-256B-7440-86B8-0C1C7795CF22}" presName="node" presStyleLbl="node1" presStyleIdx="1" presStyleCnt="5" custScaleX="149115">
        <dgm:presLayoutVars>
          <dgm:bulletEnabled val="1"/>
        </dgm:presLayoutVars>
      </dgm:prSet>
      <dgm:spPr/>
    </dgm:pt>
    <dgm:pt modelId="{8EEF5A7D-DC60-454C-A6C8-703889B2B4BC}" type="pres">
      <dgm:prSet presAssocID="{F0A77616-8876-9542-B8DE-C9CE5D780595}" presName="parTrans" presStyleLbl="sibTrans2D1" presStyleIdx="2" presStyleCnt="5"/>
      <dgm:spPr/>
    </dgm:pt>
    <dgm:pt modelId="{0EDE3BA6-751B-7B4C-80B5-01B67D140F01}" type="pres">
      <dgm:prSet presAssocID="{F0A77616-8876-9542-B8DE-C9CE5D780595}" presName="connectorText" presStyleLbl="sibTrans2D1" presStyleIdx="2" presStyleCnt="5"/>
      <dgm:spPr/>
    </dgm:pt>
    <dgm:pt modelId="{69BBA47B-6702-A643-ADB7-34311E54505D}" type="pres">
      <dgm:prSet presAssocID="{1DBFCC3C-48DA-FE4E-8270-2E40F4F4943C}" presName="node" presStyleLbl="node1" presStyleIdx="2" presStyleCnt="5" custScaleX="150855">
        <dgm:presLayoutVars>
          <dgm:bulletEnabled val="1"/>
        </dgm:presLayoutVars>
      </dgm:prSet>
      <dgm:spPr/>
    </dgm:pt>
    <dgm:pt modelId="{A922F80F-6E92-5243-89FF-B9BC8BAAAECF}" type="pres">
      <dgm:prSet presAssocID="{FFC0C4C6-F574-E04A-8503-8DE666B24348}" presName="parTrans" presStyleLbl="sibTrans2D1" presStyleIdx="3" presStyleCnt="5"/>
      <dgm:spPr/>
    </dgm:pt>
    <dgm:pt modelId="{994451AD-BCC2-2F47-B15B-A4D9BDF468B5}" type="pres">
      <dgm:prSet presAssocID="{FFC0C4C6-F574-E04A-8503-8DE666B24348}" presName="connectorText" presStyleLbl="sibTrans2D1" presStyleIdx="3" presStyleCnt="5"/>
      <dgm:spPr/>
    </dgm:pt>
    <dgm:pt modelId="{9B0B8DE4-BA00-6242-9DBD-0378F412CD47}" type="pres">
      <dgm:prSet presAssocID="{AE23D96C-8A37-4F4E-8850-73C79007CB1D}" presName="node" presStyleLbl="node1" presStyleIdx="3" presStyleCnt="5" custScaleX="143338">
        <dgm:presLayoutVars>
          <dgm:bulletEnabled val="1"/>
        </dgm:presLayoutVars>
      </dgm:prSet>
      <dgm:spPr/>
    </dgm:pt>
    <dgm:pt modelId="{A6711702-C150-4D4C-BCD8-75F7ED0A332B}" type="pres">
      <dgm:prSet presAssocID="{B96C1642-EE04-3448-BB60-DC095028CA9A}" presName="parTrans" presStyleLbl="sibTrans2D1" presStyleIdx="4" presStyleCnt="5"/>
      <dgm:spPr/>
    </dgm:pt>
    <dgm:pt modelId="{515350A1-B9D3-6C42-994B-7585282E6135}" type="pres">
      <dgm:prSet presAssocID="{B96C1642-EE04-3448-BB60-DC095028CA9A}" presName="connectorText" presStyleLbl="sibTrans2D1" presStyleIdx="4" presStyleCnt="5"/>
      <dgm:spPr/>
    </dgm:pt>
    <dgm:pt modelId="{851CC210-2222-1B47-99B5-5439483CBA5F}" type="pres">
      <dgm:prSet presAssocID="{647686AA-A7F8-2349-804A-7F07F96E5FA1}" presName="node" presStyleLbl="node1" presStyleIdx="4" presStyleCnt="5" custScaleX="150814">
        <dgm:presLayoutVars>
          <dgm:bulletEnabled val="1"/>
        </dgm:presLayoutVars>
      </dgm:prSet>
      <dgm:spPr/>
    </dgm:pt>
  </dgm:ptLst>
  <dgm:cxnLst>
    <dgm:cxn modelId="{A538B314-2257-664A-915A-E5659E66BEC0}" srcId="{0A741E36-6D2D-F048-9660-5B1A826F4E44}" destId="{B75C7740-5343-F143-B882-195A6E6D20DD}" srcOrd="0" destOrd="0" parTransId="{B7DC7F2C-A8A7-0546-8118-934B9543270D}" sibTransId="{BF684B8E-F571-2C4B-8EA3-01F187AA01F9}"/>
    <dgm:cxn modelId="{AFE4A11C-1E2A-F44E-A1F7-6017C0CB5BE3}" type="presOf" srcId="{B75C7740-5343-F143-B882-195A6E6D20DD}" destId="{13C362BC-37CF-0F49-87C0-DFB24284155F}" srcOrd="0" destOrd="0" presId="urn:microsoft.com/office/officeart/2005/8/layout/radial5"/>
    <dgm:cxn modelId="{C116F724-E664-294D-B141-7DBCBF17FBA2}" type="presOf" srcId="{425CAEAE-256B-7440-86B8-0C1C7795CF22}" destId="{720C32EC-64DC-6948-9F85-AFA0B221FC8C}" srcOrd="0" destOrd="0" presId="urn:microsoft.com/office/officeart/2005/8/layout/radial5"/>
    <dgm:cxn modelId="{33F46925-3230-EE47-9308-B7D6C5644CC5}" srcId="{0A741E36-6D2D-F048-9660-5B1A826F4E44}" destId="{425CAEAE-256B-7440-86B8-0C1C7795CF22}" srcOrd="1" destOrd="0" parTransId="{7137B874-9450-1847-9DEB-628296FBD3F0}" sibTransId="{D91CA704-E04B-6442-B607-D384B825F0B6}"/>
    <dgm:cxn modelId="{2AB2992C-F94C-F94C-B84D-18B31C97AFB2}" type="presOf" srcId="{AE23D96C-8A37-4F4E-8850-73C79007CB1D}" destId="{9B0B8DE4-BA00-6242-9DBD-0378F412CD47}" srcOrd="0" destOrd="0" presId="urn:microsoft.com/office/officeart/2005/8/layout/radial5"/>
    <dgm:cxn modelId="{AE15CD53-B835-4144-B45A-A4280C80EDFB}" type="presOf" srcId="{F0A77616-8876-9542-B8DE-C9CE5D780595}" destId="{0EDE3BA6-751B-7B4C-80B5-01B67D140F01}" srcOrd="1" destOrd="0" presId="urn:microsoft.com/office/officeart/2005/8/layout/radial5"/>
    <dgm:cxn modelId="{E6A38354-7217-414A-B187-32DEFC96BF01}" type="presOf" srcId="{FFC0C4C6-F574-E04A-8503-8DE666B24348}" destId="{994451AD-BCC2-2F47-B15B-A4D9BDF468B5}" srcOrd="1" destOrd="0" presId="urn:microsoft.com/office/officeart/2005/8/layout/radial5"/>
    <dgm:cxn modelId="{9521C85E-4753-254E-8553-102B5AA8B5CA}" type="presOf" srcId="{B96C1642-EE04-3448-BB60-DC095028CA9A}" destId="{515350A1-B9D3-6C42-994B-7585282E6135}" srcOrd="1" destOrd="0" presId="urn:microsoft.com/office/officeart/2005/8/layout/radial5"/>
    <dgm:cxn modelId="{7F975371-75F1-4F42-911F-2A0FE6A6BC12}" type="presOf" srcId="{7137B874-9450-1847-9DEB-628296FBD3F0}" destId="{6B78A073-0402-9C49-94F1-4C7854FF8E30}" srcOrd="0" destOrd="0" presId="urn:microsoft.com/office/officeart/2005/8/layout/radial5"/>
    <dgm:cxn modelId="{02744576-A537-4645-8C47-53FA4ECA2C87}" type="presOf" srcId="{B96C1642-EE04-3448-BB60-DC095028CA9A}" destId="{A6711702-C150-4D4C-BCD8-75F7ED0A332B}" srcOrd="0" destOrd="0" presId="urn:microsoft.com/office/officeart/2005/8/layout/radial5"/>
    <dgm:cxn modelId="{B2FC2B8B-6D5B-E440-B639-E6FBDD4DDB5F}" srcId="{27594C63-A5D0-7D46-8705-FB1F4BEEA2F9}" destId="{0A741E36-6D2D-F048-9660-5B1A826F4E44}" srcOrd="0" destOrd="0" parTransId="{80A4895A-1EA5-B94E-A41C-CF26F18F688F}" sibTransId="{502782D9-5ED3-894E-8520-994288CB4504}"/>
    <dgm:cxn modelId="{DF7AB58C-7F90-854E-91F7-527C719C43D1}" type="presOf" srcId="{647686AA-A7F8-2349-804A-7F07F96E5FA1}" destId="{851CC210-2222-1B47-99B5-5439483CBA5F}" srcOrd="0" destOrd="0" presId="urn:microsoft.com/office/officeart/2005/8/layout/radial5"/>
    <dgm:cxn modelId="{0A68CB90-88A8-5141-97A9-E920022B8080}" type="presOf" srcId="{B7DC7F2C-A8A7-0546-8118-934B9543270D}" destId="{95D6C378-04DA-D34A-BEDC-71CA3A32187C}" srcOrd="0" destOrd="0" presId="urn:microsoft.com/office/officeart/2005/8/layout/radial5"/>
    <dgm:cxn modelId="{19F44C97-7D44-5744-91B0-7CA923FD36A1}" srcId="{0A741E36-6D2D-F048-9660-5B1A826F4E44}" destId="{1DBFCC3C-48DA-FE4E-8270-2E40F4F4943C}" srcOrd="2" destOrd="0" parTransId="{F0A77616-8876-9542-B8DE-C9CE5D780595}" sibTransId="{916D6A6A-2417-864F-B545-36531B89BB15}"/>
    <dgm:cxn modelId="{8F10239F-FF2B-DB4C-9423-ED229ABA6E29}" type="presOf" srcId="{FFC0C4C6-F574-E04A-8503-8DE666B24348}" destId="{A922F80F-6E92-5243-89FF-B9BC8BAAAECF}" srcOrd="0" destOrd="0" presId="urn:microsoft.com/office/officeart/2005/8/layout/radial5"/>
    <dgm:cxn modelId="{22DC23A7-75C1-D94F-B41C-CFD8E937682A}" type="presOf" srcId="{27594C63-A5D0-7D46-8705-FB1F4BEEA2F9}" destId="{27F8FD0D-C23E-1443-92EF-06A0B3B01B60}" srcOrd="0" destOrd="0" presId="urn:microsoft.com/office/officeart/2005/8/layout/radial5"/>
    <dgm:cxn modelId="{2B96E6B9-0647-424B-916A-4F2DAADCA7FC}" type="presOf" srcId="{0A741E36-6D2D-F048-9660-5B1A826F4E44}" destId="{44AEB35A-DAF3-CA46-A6BC-30BB90B53483}" srcOrd="0" destOrd="0" presId="urn:microsoft.com/office/officeart/2005/8/layout/radial5"/>
    <dgm:cxn modelId="{0C606EC6-1C1E-284B-ADD2-8B033913F5CA}" srcId="{0A741E36-6D2D-F048-9660-5B1A826F4E44}" destId="{AE23D96C-8A37-4F4E-8850-73C79007CB1D}" srcOrd="3" destOrd="0" parTransId="{FFC0C4C6-F574-E04A-8503-8DE666B24348}" sibTransId="{5AB979F8-6811-B24E-B0E1-97C3374D9A30}"/>
    <dgm:cxn modelId="{7B18BBD8-2679-874E-955F-8915A1D4CC69}" type="presOf" srcId="{7137B874-9450-1847-9DEB-628296FBD3F0}" destId="{6B0FBF8E-1242-D048-8424-0899EC5EEDC6}" srcOrd="1" destOrd="0" presId="urn:microsoft.com/office/officeart/2005/8/layout/radial5"/>
    <dgm:cxn modelId="{EC896FDD-11C8-FF45-BE6A-869025E7CA7C}" type="presOf" srcId="{F0A77616-8876-9542-B8DE-C9CE5D780595}" destId="{8EEF5A7D-DC60-454C-A6C8-703889B2B4BC}" srcOrd="0" destOrd="0" presId="urn:microsoft.com/office/officeart/2005/8/layout/radial5"/>
    <dgm:cxn modelId="{2E94FCDD-9CC4-6748-9F67-EFEB503C3DBD}" type="presOf" srcId="{1DBFCC3C-48DA-FE4E-8270-2E40F4F4943C}" destId="{69BBA47B-6702-A643-ADB7-34311E54505D}" srcOrd="0" destOrd="0" presId="urn:microsoft.com/office/officeart/2005/8/layout/radial5"/>
    <dgm:cxn modelId="{368E36F3-FA8D-3047-8730-3508B8CC3AFD}" srcId="{0A741E36-6D2D-F048-9660-5B1A826F4E44}" destId="{647686AA-A7F8-2349-804A-7F07F96E5FA1}" srcOrd="4" destOrd="0" parTransId="{B96C1642-EE04-3448-BB60-DC095028CA9A}" sibTransId="{465F3BE8-847D-8A4E-A7E1-AD1302B4078B}"/>
    <dgm:cxn modelId="{847227F6-4F8D-AF49-BCD0-9EEABF892A87}" type="presOf" srcId="{B7DC7F2C-A8A7-0546-8118-934B9543270D}" destId="{0C36CE1F-957B-5043-B162-C0D6A4451AE8}" srcOrd="1" destOrd="0" presId="urn:microsoft.com/office/officeart/2005/8/layout/radial5"/>
    <dgm:cxn modelId="{92B38CAE-9CE6-7345-B5B0-82DD060364BE}" type="presParOf" srcId="{27F8FD0D-C23E-1443-92EF-06A0B3B01B60}" destId="{44AEB35A-DAF3-CA46-A6BC-30BB90B53483}" srcOrd="0" destOrd="0" presId="urn:microsoft.com/office/officeart/2005/8/layout/radial5"/>
    <dgm:cxn modelId="{EDB6EDD7-7175-CF43-9DF8-E4B74A887DAE}" type="presParOf" srcId="{27F8FD0D-C23E-1443-92EF-06A0B3B01B60}" destId="{95D6C378-04DA-D34A-BEDC-71CA3A32187C}" srcOrd="1" destOrd="0" presId="urn:microsoft.com/office/officeart/2005/8/layout/radial5"/>
    <dgm:cxn modelId="{A958D5B1-F969-194C-96A4-CB9C18918805}" type="presParOf" srcId="{95D6C378-04DA-D34A-BEDC-71CA3A32187C}" destId="{0C36CE1F-957B-5043-B162-C0D6A4451AE8}" srcOrd="0" destOrd="0" presId="urn:microsoft.com/office/officeart/2005/8/layout/radial5"/>
    <dgm:cxn modelId="{EF65A336-72A9-DA41-B637-61D6A8454893}" type="presParOf" srcId="{27F8FD0D-C23E-1443-92EF-06A0B3B01B60}" destId="{13C362BC-37CF-0F49-87C0-DFB24284155F}" srcOrd="2" destOrd="0" presId="urn:microsoft.com/office/officeart/2005/8/layout/radial5"/>
    <dgm:cxn modelId="{5FDE1148-FC63-B14C-ADAF-A81A0EEDC4B0}" type="presParOf" srcId="{27F8FD0D-C23E-1443-92EF-06A0B3B01B60}" destId="{6B78A073-0402-9C49-94F1-4C7854FF8E30}" srcOrd="3" destOrd="0" presId="urn:microsoft.com/office/officeart/2005/8/layout/radial5"/>
    <dgm:cxn modelId="{E0B2AE42-9279-3045-88CB-34C1A258C59D}" type="presParOf" srcId="{6B78A073-0402-9C49-94F1-4C7854FF8E30}" destId="{6B0FBF8E-1242-D048-8424-0899EC5EEDC6}" srcOrd="0" destOrd="0" presId="urn:microsoft.com/office/officeart/2005/8/layout/radial5"/>
    <dgm:cxn modelId="{34A1CF90-EB5E-614C-B0A1-B5930EBAA471}" type="presParOf" srcId="{27F8FD0D-C23E-1443-92EF-06A0B3B01B60}" destId="{720C32EC-64DC-6948-9F85-AFA0B221FC8C}" srcOrd="4" destOrd="0" presId="urn:microsoft.com/office/officeart/2005/8/layout/radial5"/>
    <dgm:cxn modelId="{6988E7D2-DCE4-F342-B4A4-195B4EA3E478}" type="presParOf" srcId="{27F8FD0D-C23E-1443-92EF-06A0B3B01B60}" destId="{8EEF5A7D-DC60-454C-A6C8-703889B2B4BC}" srcOrd="5" destOrd="0" presId="urn:microsoft.com/office/officeart/2005/8/layout/radial5"/>
    <dgm:cxn modelId="{07AC6034-CDD0-5644-ABC4-2872782E725A}" type="presParOf" srcId="{8EEF5A7D-DC60-454C-A6C8-703889B2B4BC}" destId="{0EDE3BA6-751B-7B4C-80B5-01B67D140F01}" srcOrd="0" destOrd="0" presId="urn:microsoft.com/office/officeart/2005/8/layout/radial5"/>
    <dgm:cxn modelId="{7C1720DC-49A5-1341-BB4E-92D33E656B58}" type="presParOf" srcId="{27F8FD0D-C23E-1443-92EF-06A0B3B01B60}" destId="{69BBA47B-6702-A643-ADB7-34311E54505D}" srcOrd="6" destOrd="0" presId="urn:microsoft.com/office/officeart/2005/8/layout/radial5"/>
    <dgm:cxn modelId="{5A5903E6-AB98-D94B-A02A-AE55EC8F2542}" type="presParOf" srcId="{27F8FD0D-C23E-1443-92EF-06A0B3B01B60}" destId="{A922F80F-6E92-5243-89FF-B9BC8BAAAECF}" srcOrd="7" destOrd="0" presId="urn:microsoft.com/office/officeart/2005/8/layout/radial5"/>
    <dgm:cxn modelId="{3101AA1C-876D-224F-882D-989FDBF05D03}" type="presParOf" srcId="{A922F80F-6E92-5243-89FF-B9BC8BAAAECF}" destId="{994451AD-BCC2-2F47-B15B-A4D9BDF468B5}" srcOrd="0" destOrd="0" presId="urn:microsoft.com/office/officeart/2005/8/layout/radial5"/>
    <dgm:cxn modelId="{D12CAAC4-CCD4-BC42-962F-6F229229896C}" type="presParOf" srcId="{27F8FD0D-C23E-1443-92EF-06A0B3B01B60}" destId="{9B0B8DE4-BA00-6242-9DBD-0378F412CD47}" srcOrd="8" destOrd="0" presId="urn:microsoft.com/office/officeart/2005/8/layout/radial5"/>
    <dgm:cxn modelId="{846362B3-91CB-DB43-929C-5EF33DD7B988}" type="presParOf" srcId="{27F8FD0D-C23E-1443-92EF-06A0B3B01B60}" destId="{A6711702-C150-4D4C-BCD8-75F7ED0A332B}" srcOrd="9" destOrd="0" presId="urn:microsoft.com/office/officeart/2005/8/layout/radial5"/>
    <dgm:cxn modelId="{17F53AA7-0E9B-BF4A-A2CC-E20266473B98}" type="presParOf" srcId="{A6711702-C150-4D4C-BCD8-75F7ED0A332B}" destId="{515350A1-B9D3-6C42-994B-7585282E6135}" srcOrd="0" destOrd="0" presId="urn:microsoft.com/office/officeart/2005/8/layout/radial5"/>
    <dgm:cxn modelId="{BFCA41A5-C734-EE42-940A-B880C71F9C69}" type="presParOf" srcId="{27F8FD0D-C23E-1443-92EF-06A0B3B01B60}" destId="{851CC210-2222-1B47-99B5-5439483CBA5F}" srcOrd="1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3AE7D8-F9AD-F243-A21D-6273D8D10054}">
      <dsp:nvSpPr>
        <dsp:cNvPr id="0" name=""/>
        <dsp:cNvSpPr/>
      </dsp:nvSpPr>
      <dsp:spPr>
        <a:xfrm>
          <a:off x="1833742" y="668065"/>
          <a:ext cx="4460515" cy="4460515"/>
        </a:xfrm>
        <a:prstGeom prst="blockArc">
          <a:avLst>
            <a:gd name="adj1" fmla="val 11880000"/>
            <a:gd name="adj2" fmla="val 16200000"/>
            <a:gd name="adj3" fmla="val 4637"/>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3DFD463-72C2-E546-A535-794D85D78072}">
      <dsp:nvSpPr>
        <dsp:cNvPr id="0" name=""/>
        <dsp:cNvSpPr/>
      </dsp:nvSpPr>
      <dsp:spPr>
        <a:xfrm>
          <a:off x="1833742" y="668065"/>
          <a:ext cx="4460515" cy="4460515"/>
        </a:xfrm>
        <a:prstGeom prst="blockArc">
          <a:avLst>
            <a:gd name="adj1" fmla="val 7560000"/>
            <a:gd name="adj2" fmla="val 11880000"/>
            <a:gd name="adj3" fmla="val 4637"/>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E1F0A21-1919-1446-AEF6-1A2F40E16C1B}">
      <dsp:nvSpPr>
        <dsp:cNvPr id="0" name=""/>
        <dsp:cNvSpPr/>
      </dsp:nvSpPr>
      <dsp:spPr>
        <a:xfrm>
          <a:off x="1833742" y="668065"/>
          <a:ext cx="4460515" cy="4460515"/>
        </a:xfrm>
        <a:prstGeom prst="blockArc">
          <a:avLst>
            <a:gd name="adj1" fmla="val 3240000"/>
            <a:gd name="adj2" fmla="val 7560000"/>
            <a:gd name="adj3" fmla="val 4637"/>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7B34D38-183B-6B42-A23B-9124A27BF233}">
      <dsp:nvSpPr>
        <dsp:cNvPr id="0" name=""/>
        <dsp:cNvSpPr/>
      </dsp:nvSpPr>
      <dsp:spPr>
        <a:xfrm>
          <a:off x="1833742" y="668065"/>
          <a:ext cx="4460515" cy="4460515"/>
        </a:xfrm>
        <a:prstGeom prst="blockArc">
          <a:avLst>
            <a:gd name="adj1" fmla="val 20520000"/>
            <a:gd name="adj2" fmla="val 3240000"/>
            <a:gd name="adj3" fmla="val 4637"/>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6D7DBB5-5E33-7643-82B9-DF4127FDD108}">
      <dsp:nvSpPr>
        <dsp:cNvPr id="0" name=""/>
        <dsp:cNvSpPr/>
      </dsp:nvSpPr>
      <dsp:spPr>
        <a:xfrm>
          <a:off x="1833742" y="668065"/>
          <a:ext cx="4460515" cy="4460515"/>
        </a:xfrm>
        <a:prstGeom prst="blockArc">
          <a:avLst>
            <a:gd name="adj1" fmla="val 16200000"/>
            <a:gd name="adj2" fmla="val 20520000"/>
            <a:gd name="adj3" fmla="val 4637"/>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A640440-0800-B74B-BCCE-615A2E11EAAE}">
      <dsp:nvSpPr>
        <dsp:cNvPr id="0" name=""/>
        <dsp:cNvSpPr/>
      </dsp:nvSpPr>
      <dsp:spPr>
        <a:xfrm>
          <a:off x="3038078" y="1872401"/>
          <a:ext cx="2051843" cy="2051843"/>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2133600" rtl="1">
            <a:lnSpc>
              <a:spcPct val="90000"/>
            </a:lnSpc>
            <a:spcBef>
              <a:spcPct val="0"/>
            </a:spcBef>
            <a:spcAft>
              <a:spcPct val="35000"/>
            </a:spcAft>
            <a:buNone/>
          </a:pPr>
          <a:r>
            <a:rPr lang="ar-SA" sz="4800" kern="1200" dirty="0"/>
            <a:t>مزايا التحكيم</a:t>
          </a:r>
          <a:endParaRPr lang="en-US" sz="4800" kern="1200" dirty="0"/>
        </a:p>
      </dsp:txBody>
      <dsp:txXfrm>
        <a:off x="3338563" y="2172886"/>
        <a:ext cx="1450873" cy="1450873"/>
      </dsp:txXfrm>
    </dsp:sp>
    <dsp:sp modelId="{9E201CDA-80EF-C047-9DC3-59EB40565F1E}">
      <dsp:nvSpPr>
        <dsp:cNvPr id="0" name=""/>
        <dsp:cNvSpPr/>
      </dsp:nvSpPr>
      <dsp:spPr>
        <a:xfrm>
          <a:off x="3189356" y="1626"/>
          <a:ext cx="1749287" cy="1436290"/>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1">
            <a:lnSpc>
              <a:spcPct val="90000"/>
            </a:lnSpc>
            <a:spcBef>
              <a:spcPct val="0"/>
            </a:spcBef>
            <a:spcAft>
              <a:spcPct val="35000"/>
            </a:spcAft>
            <a:buNone/>
          </a:pPr>
          <a:r>
            <a:rPr lang="ar-SA" sz="2400" b="1" kern="1200" dirty="0"/>
            <a:t>جذب الاستثمارات</a:t>
          </a:r>
          <a:endParaRPr lang="en-US" sz="2400" b="1" kern="1200" dirty="0"/>
        </a:p>
      </dsp:txBody>
      <dsp:txXfrm>
        <a:off x="3445533" y="211966"/>
        <a:ext cx="1236933" cy="1015610"/>
      </dsp:txXfrm>
    </dsp:sp>
    <dsp:sp modelId="{84CFEEE3-B46B-9C4C-A547-761E06662B8C}">
      <dsp:nvSpPr>
        <dsp:cNvPr id="0" name=""/>
        <dsp:cNvSpPr/>
      </dsp:nvSpPr>
      <dsp:spPr>
        <a:xfrm>
          <a:off x="5417780" y="1506968"/>
          <a:ext cx="1436290" cy="1436290"/>
        </a:xfrm>
        <a:prstGeom prst="ellipse">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rtl="1">
            <a:lnSpc>
              <a:spcPct val="90000"/>
            </a:lnSpc>
            <a:spcBef>
              <a:spcPct val="0"/>
            </a:spcBef>
            <a:spcAft>
              <a:spcPct val="35000"/>
            </a:spcAft>
            <a:buNone/>
          </a:pPr>
          <a:r>
            <a:rPr lang="ar-SA" sz="2600" b="1" kern="1200" dirty="0"/>
            <a:t>قائم على التراضي</a:t>
          </a:r>
          <a:endParaRPr lang="en-US" sz="2600" b="1" kern="1200" dirty="0"/>
        </a:p>
      </dsp:txBody>
      <dsp:txXfrm>
        <a:off x="5628120" y="1717308"/>
        <a:ext cx="1015610" cy="1015610"/>
      </dsp:txXfrm>
    </dsp:sp>
    <dsp:sp modelId="{39CDD408-AF22-0A4C-983B-C46A77669D56}">
      <dsp:nvSpPr>
        <dsp:cNvPr id="0" name=""/>
        <dsp:cNvSpPr/>
      </dsp:nvSpPr>
      <dsp:spPr>
        <a:xfrm>
          <a:off x="4626375" y="3942663"/>
          <a:ext cx="1436290" cy="1436290"/>
        </a:xfrm>
        <a:prstGeom prst="ellipse">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rtl="1">
            <a:lnSpc>
              <a:spcPct val="90000"/>
            </a:lnSpc>
            <a:spcBef>
              <a:spcPct val="0"/>
            </a:spcBef>
            <a:spcAft>
              <a:spcPct val="35000"/>
            </a:spcAft>
            <a:buNone/>
          </a:pPr>
          <a:r>
            <a:rPr lang="ar-SA" sz="2600" b="1" kern="1200" dirty="0"/>
            <a:t>السرعة</a:t>
          </a:r>
          <a:endParaRPr lang="en-US" sz="2600" b="1" kern="1200" dirty="0"/>
        </a:p>
      </dsp:txBody>
      <dsp:txXfrm>
        <a:off x="4836715" y="4153003"/>
        <a:ext cx="1015610" cy="1015610"/>
      </dsp:txXfrm>
    </dsp:sp>
    <dsp:sp modelId="{EB819262-6A1D-F941-9304-418216B57920}">
      <dsp:nvSpPr>
        <dsp:cNvPr id="0" name=""/>
        <dsp:cNvSpPr/>
      </dsp:nvSpPr>
      <dsp:spPr>
        <a:xfrm>
          <a:off x="2065334" y="3942663"/>
          <a:ext cx="1436290" cy="1436290"/>
        </a:xfrm>
        <a:prstGeom prst="ellipse">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rtl="1">
            <a:lnSpc>
              <a:spcPct val="90000"/>
            </a:lnSpc>
            <a:spcBef>
              <a:spcPct val="0"/>
            </a:spcBef>
            <a:spcAft>
              <a:spcPct val="35000"/>
            </a:spcAft>
            <a:buNone/>
          </a:pPr>
          <a:r>
            <a:rPr lang="ar-SA" sz="2600" b="1" kern="1200" dirty="0"/>
            <a:t>قلة التكاليف</a:t>
          </a:r>
          <a:endParaRPr lang="en-US" sz="2600" b="1" kern="1200" dirty="0"/>
        </a:p>
      </dsp:txBody>
      <dsp:txXfrm>
        <a:off x="2275674" y="4153003"/>
        <a:ext cx="1015610" cy="1015610"/>
      </dsp:txXfrm>
    </dsp:sp>
    <dsp:sp modelId="{4CF390CC-4A13-384A-8E34-D174EE39E12F}">
      <dsp:nvSpPr>
        <dsp:cNvPr id="0" name=""/>
        <dsp:cNvSpPr/>
      </dsp:nvSpPr>
      <dsp:spPr>
        <a:xfrm>
          <a:off x="1273929" y="1506968"/>
          <a:ext cx="1436290" cy="1436290"/>
        </a:xfrm>
        <a:prstGeom prst="ellipse">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rtl="1">
            <a:lnSpc>
              <a:spcPct val="90000"/>
            </a:lnSpc>
            <a:spcBef>
              <a:spcPct val="0"/>
            </a:spcBef>
            <a:spcAft>
              <a:spcPct val="35000"/>
            </a:spcAft>
            <a:buNone/>
          </a:pPr>
          <a:r>
            <a:rPr lang="ar-SA" sz="2600" b="1" kern="1200" dirty="0"/>
            <a:t>السرية</a:t>
          </a:r>
          <a:endParaRPr lang="en-US" sz="2600" b="1" kern="1200" dirty="0"/>
        </a:p>
      </dsp:txBody>
      <dsp:txXfrm>
        <a:off x="1484269" y="1717308"/>
        <a:ext cx="1015610" cy="10156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13DCEA-7B4A-0946-808E-ADCE659E62BE}">
      <dsp:nvSpPr>
        <dsp:cNvPr id="0" name=""/>
        <dsp:cNvSpPr/>
      </dsp:nvSpPr>
      <dsp:spPr>
        <a:xfrm>
          <a:off x="1784085" y="668065"/>
          <a:ext cx="4460515" cy="4460515"/>
        </a:xfrm>
        <a:prstGeom prst="blockArc">
          <a:avLst>
            <a:gd name="adj1" fmla="val 9000000"/>
            <a:gd name="adj2" fmla="val 16200000"/>
            <a:gd name="adj3" fmla="val 4637"/>
          </a:avLst>
        </a:prstGeom>
        <a:solidFill>
          <a:schemeClr val="accent3">
            <a:hueOff val="-3429781"/>
            <a:satOff val="20869"/>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E267053-A1C9-0242-9642-F207ED890C38}">
      <dsp:nvSpPr>
        <dsp:cNvPr id="0" name=""/>
        <dsp:cNvSpPr/>
      </dsp:nvSpPr>
      <dsp:spPr>
        <a:xfrm>
          <a:off x="1784085" y="668065"/>
          <a:ext cx="4460515" cy="4460515"/>
        </a:xfrm>
        <a:prstGeom prst="blockArc">
          <a:avLst>
            <a:gd name="adj1" fmla="val 1800000"/>
            <a:gd name="adj2" fmla="val 9000000"/>
            <a:gd name="adj3" fmla="val 4637"/>
          </a:avLst>
        </a:prstGeom>
        <a:solidFill>
          <a:schemeClr val="accent3">
            <a:hueOff val="-1714891"/>
            <a:satOff val="10435"/>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649A424-FBEF-394A-B73F-2A5523A579DA}">
      <dsp:nvSpPr>
        <dsp:cNvPr id="0" name=""/>
        <dsp:cNvSpPr/>
      </dsp:nvSpPr>
      <dsp:spPr>
        <a:xfrm>
          <a:off x="1784085" y="668065"/>
          <a:ext cx="4460515" cy="4460515"/>
        </a:xfrm>
        <a:prstGeom prst="blockArc">
          <a:avLst>
            <a:gd name="adj1" fmla="val 16200000"/>
            <a:gd name="adj2" fmla="val 1800000"/>
            <a:gd name="adj3" fmla="val 4637"/>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722D895-2327-1349-B47E-780FDD3BD669}">
      <dsp:nvSpPr>
        <dsp:cNvPr id="0" name=""/>
        <dsp:cNvSpPr/>
      </dsp:nvSpPr>
      <dsp:spPr>
        <a:xfrm>
          <a:off x="2988421" y="1872401"/>
          <a:ext cx="2051843" cy="2051843"/>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2133600" rtl="1">
            <a:lnSpc>
              <a:spcPct val="90000"/>
            </a:lnSpc>
            <a:spcBef>
              <a:spcPct val="0"/>
            </a:spcBef>
            <a:spcAft>
              <a:spcPct val="35000"/>
            </a:spcAft>
            <a:buNone/>
          </a:pPr>
          <a:r>
            <a:rPr lang="ar-SA" sz="4800" kern="1200" dirty="0"/>
            <a:t>عيوب التحكيم</a:t>
          </a:r>
          <a:endParaRPr lang="en-US" sz="4800" kern="1200" dirty="0"/>
        </a:p>
      </dsp:txBody>
      <dsp:txXfrm>
        <a:off x="3288906" y="2172886"/>
        <a:ext cx="1450873" cy="1450873"/>
      </dsp:txXfrm>
    </dsp:sp>
    <dsp:sp modelId="{6558B223-B864-3B4D-A1A5-1AE1D89A5472}">
      <dsp:nvSpPr>
        <dsp:cNvPr id="0" name=""/>
        <dsp:cNvSpPr/>
      </dsp:nvSpPr>
      <dsp:spPr>
        <a:xfrm>
          <a:off x="3139700" y="1626"/>
          <a:ext cx="1749287" cy="1436290"/>
        </a:xfrm>
        <a:prstGeom prst="ellipse">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1">
            <a:lnSpc>
              <a:spcPct val="90000"/>
            </a:lnSpc>
            <a:spcBef>
              <a:spcPct val="0"/>
            </a:spcBef>
            <a:spcAft>
              <a:spcPct val="35000"/>
            </a:spcAft>
            <a:buNone/>
          </a:pPr>
          <a:r>
            <a:rPr lang="ar-SA" sz="2400" b="1" kern="1200" dirty="0"/>
            <a:t>التقاضي على درجة واحدة</a:t>
          </a:r>
          <a:endParaRPr lang="en-US" sz="2400" b="1" kern="1200" dirty="0"/>
        </a:p>
      </dsp:txBody>
      <dsp:txXfrm>
        <a:off x="3395877" y="211966"/>
        <a:ext cx="1236933" cy="1015610"/>
      </dsp:txXfrm>
    </dsp:sp>
    <dsp:sp modelId="{F3A4DEE5-EB93-974A-8A77-EB82B23A0847}">
      <dsp:nvSpPr>
        <dsp:cNvPr id="0" name=""/>
        <dsp:cNvSpPr/>
      </dsp:nvSpPr>
      <dsp:spPr>
        <a:xfrm>
          <a:off x="4900734" y="3022935"/>
          <a:ext cx="2000580" cy="1929326"/>
        </a:xfrm>
        <a:prstGeom prst="ellipse">
          <a:avLst/>
        </a:prstGeom>
        <a:solidFill>
          <a:schemeClr val="accent3">
            <a:hueOff val="-1714891"/>
            <a:satOff val="10435"/>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1">
            <a:lnSpc>
              <a:spcPct val="90000"/>
            </a:lnSpc>
            <a:spcBef>
              <a:spcPct val="0"/>
            </a:spcBef>
            <a:spcAft>
              <a:spcPct val="35000"/>
            </a:spcAft>
            <a:buNone/>
          </a:pPr>
          <a:r>
            <a:rPr lang="ar-SA" sz="2400" b="1" kern="1200" dirty="0"/>
            <a:t>قد يفتقد بعض المحكمين للحياد والنزاهة</a:t>
          </a:r>
          <a:endParaRPr lang="en-US" sz="2400" b="1" kern="1200" dirty="0"/>
        </a:p>
      </dsp:txBody>
      <dsp:txXfrm>
        <a:off x="5193712" y="3305478"/>
        <a:ext cx="1414624" cy="1364240"/>
      </dsp:txXfrm>
    </dsp:sp>
    <dsp:sp modelId="{FF6552C1-8EA7-6949-B455-0A9EF32EA573}">
      <dsp:nvSpPr>
        <dsp:cNvPr id="0" name=""/>
        <dsp:cNvSpPr/>
      </dsp:nvSpPr>
      <dsp:spPr>
        <a:xfrm>
          <a:off x="1226685" y="3062692"/>
          <a:ext cx="1801955" cy="1849813"/>
        </a:xfrm>
        <a:prstGeom prst="ellipse">
          <a:avLst/>
        </a:prstGeom>
        <a:solidFill>
          <a:schemeClr val="accent3">
            <a:hueOff val="-3429781"/>
            <a:satOff val="20869"/>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rtl="1">
            <a:lnSpc>
              <a:spcPct val="90000"/>
            </a:lnSpc>
            <a:spcBef>
              <a:spcPct val="0"/>
            </a:spcBef>
            <a:spcAft>
              <a:spcPct val="35000"/>
            </a:spcAft>
            <a:buNone/>
          </a:pPr>
          <a:r>
            <a:rPr lang="ar-SA" sz="3000" b="1" kern="1200" dirty="0"/>
            <a:t>قد يكون المحكم غير كفء</a:t>
          </a:r>
          <a:endParaRPr lang="en-US" sz="3000" b="1" kern="1200" dirty="0"/>
        </a:p>
      </dsp:txBody>
      <dsp:txXfrm>
        <a:off x="1490575" y="3333591"/>
        <a:ext cx="1274175" cy="13080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9A6ABE-1441-C741-BE75-F6FED257FEF5}">
      <dsp:nvSpPr>
        <dsp:cNvPr id="0" name=""/>
        <dsp:cNvSpPr/>
      </dsp:nvSpPr>
      <dsp:spPr>
        <a:xfrm>
          <a:off x="1967034" y="612368"/>
          <a:ext cx="4193930" cy="4193930"/>
        </a:xfrm>
        <a:prstGeom prst="blockArc">
          <a:avLst>
            <a:gd name="adj1" fmla="val 12600000"/>
            <a:gd name="adj2" fmla="val 16200000"/>
            <a:gd name="adj3" fmla="val 4521"/>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C3AE7D8-F9AD-F243-A21D-6273D8D10054}">
      <dsp:nvSpPr>
        <dsp:cNvPr id="0" name=""/>
        <dsp:cNvSpPr/>
      </dsp:nvSpPr>
      <dsp:spPr>
        <a:xfrm>
          <a:off x="1967034" y="612368"/>
          <a:ext cx="4193930" cy="4193930"/>
        </a:xfrm>
        <a:prstGeom prst="blockArc">
          <a:avLst>
            <a:gd name="adj1" fmla="val 9000000"/>
            <a:gd name="adj2" fmla="val 12600000"/>
            <a:gd name="adj3" fmla="val 4521"/>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3DFD463-72C2-E546-A535-794D85D78072}">
      <dsp:nvSpPr>
        <dsp:cNvPr id="0" name=""/>
        <dsp:cNvSpPr/>
      </dsp:nvSpPr>
      <dsp:spPr>
        <a:xfrm>
          <a:off x="1967034" y="612368"/>
          <a:ext cx="4193930" cy="4193930"/>
        </a:xfrm>
        <a:prstGeom prst="blockArc">
          <a:avLst>
            <a:gd name="adj1" fmla="val 5400000"/>
            <a:gd name="adj2" fmla="val 9000000"/>
            <a:gd name="adj3" fmla="val 4521"/>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E1F0A21-1919-1446-AEF6-1A2F40E16C1B}">
      <dsp:nvSpPr>
        <dsp:cNvPr id="0" name=""/>
        <dsp:cNvSpPr/>
      </dsp:nvSpPr>
      <dsp:spPr>
        <a:xfrm>
          <a:off x="1967034" y="612368"/>
          <a:ext cx="4193930" cy="4193930"/>
        </a:xfrm>
        <a:prstGeom prst="blockArc">
          <a:avLst>
            <a:gd name="adj1" fmla="val 1800000"/>
            <a:gd name="adj2" fmla="val 5400000"/>
            <a:gd name="adj3" fmla="val 4521"/>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7B34D38-183B-6B42-A23B-9124A27BF233}">
      <dsp:nvSpPr>
        <dsp:cNvPr id="0" name=""/>
        <dsp:cNvSpPr/>
      </dsp:nvSpPr>
      <dsp:spPr>
        <a:xfrm>
          <a:off x="1967034" y="612368"/>
          <a:ext cx="4193930" cy="4193930"/>
        </a:xfrm>
        <a:prstGeom prst="blockArc">
          <a:avLst>
            <a:gd name="adj1" fmla="val 19800000"/>
            <a:gd name="adj2" fmla="val 1800000"/>
            <a:gd name="adj3" fmla="val 4521"/>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6D7DBB5-5E33-7643-82B9-DF4127FDD108}">
      <dsp:nvSpPr>
        <dsp:cNvPr id="0" name=""/>
        <dsp:cNvSpPr/>
      </dsp:nvSpPr>
      <dsp:spPr>
        <a:xfrm>
          <a:off x="1967034" y="612368"/>
          <a:ext cx="4193930" cy="4193930"/>
        </a:xfrm>
        <a:prstGeom prst="blockArc">
          <a:avLst>
            <a:gd name="adj1" fmla="val 16200000"/>
            <a:gd name="adj2" fmla="val 19800000"/>
            <a:gd name="adj3" fmla="val 4521"/>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A640440-0800-B74B-BCCE-615A2E11EAAE}">
      <dsp:nvSpPr>
        <dsp:cNvPr id="0" name=""/>
        <dsp:cNvSpPr/>
      </dsp:nvSpPr>
      <dsp:spPr>
        <a:xfrm>
          <a:off x="3123406" y="1768739"/>
          <a:ext cx="1881187" cy="188118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marL="0" lvl="0" indent="0" algn="ctr" defTabSz="1955800" rtl="1">
            <a:lnSpc>
              <a:spcPct val="90000"/>
            </a:lnSpc>
            <a:spcBef>
              <a:spcPct val="0"/>
            </a:spcBef>
            <a:spcAft>
              <a:spcPct val="35000"/>
            </a:spcAft>
            <a:buNone/>
          </a:pPr>
          <a:r>
            <a:rPr lang="ar-SA" sz="4400" kern="1200" dirty="0"/>
            <a:t>أنواع التحكيم</a:t>
          </a:r>
          <a:endParaRPr lang="en-US" sz="4400" kern="1200" dirty="0"/>
        </a:p>
      </dsp:txBody>
      <dsp:txXfrm>
        <a:off x="3398899" y="2044232"/>
        <a:ext cx="1330201" cy="1330201"/>
      </dsp:txXfrm>
    </dsp:sp>
    <dsp:sp modelId="{9E201CDA-80EF-C047-9DC3-59EB40565F1E}">
      <dsp:nvSpPr>
        <dsp:cNvPr id="0" name=""/>
        <dsp:cNvSpPr/>
      </dsp:nvSpPr>
      <dsp:spPr>
        <a:xfrm>
          <a:off x="3282118" y="1358"/>
          <a:ext cx="1563763" cy="1316831"/>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1">
            <a:lnSpc>
              <a:spcPct val="90000"/>
            </a:lnSpc>
            <a:spcBef>
              <a:spcPct val="0"/>
            </a:spcBef>
            <a:spcAft>
              <a:spcPct val="35000"/>
            </a:spcAft>
            <a:buNone/>
          </a:pPr>
          <a:r>
            <a:rPr lang="ar-SA" sz="2400" b="1" kern="1200" dirty="0"/>
            <a:t>الاختياري والإجباري</a:t>
          </a:r>
          <a:endParaRPr lang="en-US" sz="2400" b="1" kern="1200" dirty="0"/>
        </a:p>
      </dsp:txBody>
      <dsp:txXfrm>
        <a:off x="3511126" y="194203"/>
        <a:ext cx="1105747" cy="931141"/>
      </dsp:txXfrm>
    </dsp:sp>
    <dsp:sp modelId="{84CFEEE3-B46B-9C4C-A547-761E06662B8C}">
      <dsp:nvSpPr>
        <dsp:cNvPr id="0" name=""/>
        <dsp:cNvSpPr/>
      </dsp:nvSpPr>
      <dsp:spPr>
        <a:xfrm>
          <a:off x="5180554" y="1026138"/>
          <a:ext cx="1316831" cy="1316831"/>
        </a:xfrm>
        <a:prstGeom prst="ellipse">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rtl="1">
            <a:lnSpc>
              <a:spcPct val="90000"/>
            </a:lnSpc>
            <a:spcBef>
              <a:spcPct val="0"/>
            </a:spcBef>
            <a:spcAft>
              <a:spcPct val="35000"/>
            </a:spcAft>
            <a:buNone/>
          </a:pPr>
          <a:r>
            <a:rPr lang="ar-SA" sz="2200" b="1" kern="1200" dirty="0"/>
            <a:t>المؤسسي و الحر</a:t>
          </a:r>
          <a:endParaRPr lang="en-US" sz="2200" b="1" kern="1200" dirty="0"/>
        </a:p>
      </dsp:txBody>
      <dsp:txXfrm>
        <a:off x="5373399" y="1218983"/>
        <a:ext cx="931141" cy="931141"/>
      </dsp:txXfrm>
    </dsp:sp>
    <dsp:sp modelId="{39CDD408-AF22-0A4C-983B-C46A77669D56}">
      <dsp:nvSpPr>
        <dsp:cNvPr id="0" name=""/>
        <dsp:cNvSpPr/>
      </dsp:nvSpPr>
      <dsp:spPr>
        <a:xfrm>
          <a:off x="5180554" y="3075697"/>
          <a:ext cx="1316831" cy="1316831"/>
        </a:xfrm>
        <a:prstGeom prst="ellipse">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rtl="1">
            <a:lnSpc>
              <a:spcPct val="90000"/>
            </a:lnSpc>
            <a:spcBef>
              <a:spcPct val="0"/>
            </a:spcBef>
            <a:spcAft>
              <a:spcPct val="35000"/>
            </a:spcAft>
            <a:buNone/>
          </a:pPr>
          <a:r>
            <a:rPr lang="ar-SA" sz="2200" b="1" kern="1200" dirty="0"/>
            <a:t>الدولي والداخلي</a:t>
          </a:r>
          <a:endParaRPr lang="en-US" sz="2200" b="1" kern="1200" dirty="0"/>
        </a:p>
      </dsp:txBody>
      <dsp:txXfrm>
        <a:off x="5373399" y="3268542"/>
        <a:ext cx="931141" cy="931141"/>
      </dsp:txXfrm>
    </dsp:sp>
    <dsp:sp modelId="{EB819262-6A1D-F941-9304-418216B57920}">
      <dsp:nvSpPr>
        <dsp:cNvPr id="0" name=""/>
        <dsp:cNvSpPr/>
      </dsp:nvSpPr>
      <dsp:spPr>
        <a:xfrm>
          <a:off x="3405584" y="4100477"/>
          <a:ext cx="1316831" cy="1316831"/>
        </a:xfrm>
        <a:prstGeom prst="ellipse">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rtl="1">
            <a:lnSpc>
              <a:spcPct val="90000"/>
            </a:lnSpc>
            <a:spcBef>
              <a:spcPct val="0"/>
            </a:spcBef>
            <a:spcAft>
              <a:spcPct val="35000"/>
            </a:spcAft>
            <a:buNone/>
          </a:pPr>
          <a:r>
            <a:rPr lang="ar-SA" sz="2200" b="1" kern="1200" dirty="0"/>
            <a:t>الوطني والأجنبي</a:t>
          </a:r>
          <a:endParaRPr lang="en-US" sz="2200" b="1" kern="1200" dirty="0"/>
        </a:p>
      </dsp:txBody>
      <dsp:txXfrm>
        <a:off x="3598429" y="4293322"/>
        <a:ext cx="931141" cy="931141"/>
      </dsp:txXfrm>
    </dsp:sp>
    <dsp:sp modelId="{4CF390CC-4A13-384A-8E34-D174EE39E12F}">
      <dsp:nvSpPr>
        <dsp:cNvPr id="0" name=""/>
        <dsp:cNvSpPr/>
      </dsp:nvSpPr>
      <dsp:spPr>
        <a:xfrm>
          <a:off x="1630613" y="3075697"/>
          <a:ext cx="1316831" cy="1316831"/>
        </a:xfrm>
        <a:prstGeom prst="ellipse">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rtl="1">
            <a:lnSpc>
              <a:spcPct val="90000"/>
            </a:lnSpc>
            <a:spcBef>
              <a:spcPct val="0"/>
            </a:spcBef>
            <a:spcAft>
              <a:spcPct val="35000"/>
            </a:spcAft>
            <a:buNone/>
          </a:pPr>
          <a:r>
            <a:rPr lang="ar-SA" sz="2200" b="1" kern="1200" dirty="0"/>
            <a:t>المقيد والطليق</a:t>
          </a:r>
          <a:endParaRPr lang="en-US" sz="2200" b="1" kern="1200" dirty="0"/>
        </a:p>
      </dsp:txBody>
      <dsp:txXfrm>
        <a:off x="1823458" y="3268542"/>
        <a:ext cx="931141" cy="931141"/>
      </dsp:txXfrm>
    </dsp:sp>
    <dsp:sp modelId="{79B006E0-FF7A-B548-9338-1EC86A7F7B2B}">
      <dsp:nvSpPr>
        <dsp:cNvPr id="0" name=""/>
        <dsp:cNvSpPr/>
      </dsp:nvSpPr>
      <dsp:spPr>
        <a:xfrm>
          <a:off x="1630613" y="1026138"/>
          <a:ext cx="1316831" cy="1316831"/>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rtl="1">
            <a:lnSpc>
              <a:spcPct val="90000"/>
            </a:lnSpc>
            <a:spcBef>
              <a:spcPct val="0"/>
            </a:spcBef>
            <a:spcAft>
              <a:spcPct val="35000"/>
            </a:spcAft>
            <a:buNone/>
          </a:pPr>
          <a:r>
            <a:rPr lang="ar-SA" sz="2200" kern="1200" dirty="0"/>
            <a:t>المؤقت والدائم</a:t>
          </a:r>
          <a:endParaRPr lang="en-US" sz="2200" kern="1200" dirty="0"/>
        </a:p>
      </dsp:txBody>
      <dsp:txXfrm>
        <a:off x="1823458" y="1218983"/>
        <a:ext cx="931141" cy="93114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AEB35A-DAF3-CA46-A6BC-30BB90B53483}">
      <dsp:nvSpPr>
        <dsp:cNvPr id="0" name=""/>
        <dsp:cNvSpPr/>
      </dsp:nvSpPr>
      <dsp:spPr>
        <a:xfrm>
          <a:off x="3480205" y="1846591"/>
          <a:ext cx="1178461" cy="117846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1">
            <a:lnSpc>
              <a:spcPct val="90000"/>
            </a:lnSpc>
            <a:spcBef>
              <a:spcPct val="0"/>
            </a:spcBef>
            <a:spcAft>
              <a:spcPct val="35000"/>
            </a:spcAft>
            <a:buNone/>
          </a:pPr>
          <a:r>
            <a:rPr lang="ar-SA" sz="2400" b="1" kern="1200" dirty="0"/>
            <a:t>نطاقات بطلان الحكم</a:t>
          </a:r>
          <a:endParaRPr lang="en-US" sz="2400" b="1" kern="1200" dirty="0"/>
        </a:p>
      </dsp:txBody>
      <dsp:txXfrm>
        <a:off x="3652787" y="2019173"/>
        <a:ext cx="833297" cy="833297"/>
      </dsp:txXfrm>
    </dsp:sp>
    <dsp:sp modelId="{95D6C378-04DA-D34A-BEDC-71CA3A32187C}">
      <dsp:nvSpPr>
        <dsp:cNvPr id="0" name=""/>
        <dsp:cNvSpPr/>
      </dsp:nvSpPr>
      <dsp:spPr>
        <a:xfrm rot="16200000">
          <a:off x="3920121" y="1355729"/>
          <a:ext cx="298630" cy="435173"/>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3964916" y="1487559"/>
        <a:ext cx="209041" cy="261103"/>
      </dsp:txXfrm>
    </dsp:sp>
    <dsp:sp modelId="{13C362BC-37CF-0F49-87C0-DFB24284155F}">
      <dsp:nvSpPr>
        <dsp:cNvPr id="0" name=""/>
        <dsp:cNvSpPr/>
      </dsp:nvSpPr>
      <dsp:spPr>
        <a:xfrm>
          <a:off x="3171936" y="3215"/>
          <a:ext cx="1795000" cy="1279921"/>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1">
            <a:lnSpc>
              <a:spcPct val="90000"/>
            </a:lnSpc>
            <a:spcBef>
              <a:spcPct val="0"/>
            </a:spcBef>
            <a:spcAft>
              <a:spcPct val="35000"/>
            </a:spcAft>
            <a:buNone/>
          </a:pPr>
          <a:r>
            <a:rPr lang="ar-SA" sz="2400" b="1" kern="1200" dirty="0"/>
            <a:t>مشاكل تتعلق بالاتفاق</a:t>
          </a:r>
          <a:endParaRPr lang="en-US" sz="2400" b="1" kern="1200" dirty="0"/>
        </a:p>
      </dsp:txBody>
      <dsp:txXfrm>
        <a:off x="3434808" y="190655"/>
        <a:ext cx="1269256" cy="905041"/>
      </dsp:txXfrm>
    </dsp:sp>
    <dsp:sp modelId="{6B78A073-0402-9C49-94F1-4C7854FF8E30}">
      <dsp:nvSpPr>
        <dsp:cNvPr id="0" name=""/>
        <dsp:cNvSpPr/>
      </dsp:nvSpPr>
      <dsp:spPr>
        <a:xfrm rot="20520000">
          <a:off x="4688791" y="1991126"/>
          <a:ext cx="159228" cy="435173"/>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4689960" y="2085542"/>
        <a:ext cx="111460" cy="261103"/>
      </dsp:txXfrm>
    </dsp:sp>
    <dsp:sp modelId="{720C32EC-64DC-6948-9F85-AFA0B221FC8C}">
      <dsp:nvSpPr>
        <dsp:cNvPr id="0" name=""/>
        <dsp:cNvSpPr/>
      </dsp:nvSpPr>
      <dsp:spPr>
        <a:xfrm>
          <a:off x="4820066" y="1241903"/>
          <a:ext cx="1908555" cy="1279921"/>
        </a:xfrm>
        <a:prstGeom prst="ellipse">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1">
            <a:lnSpc>
              <a:spcPct val="90000"/>
            </a:lnSpc>
            <a:spcBef>
              <a:spcPct val="0"/>
            </a:spcBef>
            <a:spcAft>
              <a:spcPct val="35000"/>
            </a:spcAft>
            <a:buNone/>
          </a:pPr>
          <a:r>
            <a:rPr lang="ar-SA" sz="2400" b="1" kern="1200" dirty="0"/>
            <a:t>الأهلية</a:t>
          </a:r>
          <a:endParaRPr lang="en-US" sz="2400" b="1" kern="1200" dirty="0"/>
        </a:p>
      </dsp:txBody>
      <dsp:txXfrm>
        <a:off x="5099567" y="1429343"/>
        <a:ext cx="1349553" cy="905041"/>
      </dsp:txXfrm>
    </dsp:sp>
    <dsp:sp modelId="{8EEF5A7D-DC60-454C-A6C8-703889B2B4BC}">
      <dsp:nvSpPr>
        <dsp:cNvPr id="0" name=""/>
        <dsp:cNvSpPr/>
      </dsp:nvSpPr>
      <dsp:spPr>
        <a:xfrm rot="3240000">
          <a:off x="4425629" y="2887482"/>
          <a:ext cx="260086" cy="435173"/>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4441711" y="2942955"/>
        <a:ext cx="182060" cy="261103"/>
      </dsp:txXfrm>
    </dsp:sp>
    <dsp:sp modelId="{69BBA47B-6702-A643-ADB7-34311E54505D}">
      <dsp:nvSpPr>
        <dsp:cNvPr id="0" name=""/>
        <dsp:cNvSpPr/>
      </dsp:nvSpPr>
      <dsp:spPr>
        <a:xfrm>
          <a:off x="4157714" y="3246142"/>
          <a:ext cx="1930826" cy="1279921"/>
        </a:xfrm>
        <a:prstGeom prst="ellipse">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marL="0" lvl="0" indent="0" algn="ctr" defTabSz="1377950" rtl="1">
            <a:lnSpc>
              <a:spcPct val="90000"/>
            </a:lnSpc>
            <a:spcBef>
              <a:spcPct val="0"/>
            </a:spcBef>
            <a:spcAft>
              <a:spcPct val="35000"/>
            </a:spcAft>
            <a:buNone/>
          </a:pPr>
          <a:r>
            <a:rPr lang="ar-SA" sz="3100" b="1" kern="1200" dirty="0"/>
            <a:t>تشكيل الهيئة</a:t>
          </a:r>
          <a:endParaRPr lang="en-US" sz="3100" b="1" kern="1200" dirty="0"/>
        </a:p>
      </dsp:txBody>
      <dsp:txXfrm>
        <a:off x="4440477" y="3433582"/>
        <a:ext cx="1365300" cy="905041"/>
      </dsp:txXfrm>
    </dsp:sp>
    <dsp:sp modelId="{A922F80F-6E92-5243-89FF-B9BC8BAAAECF}">
      <dsp:nvSpPr>
        <dsp:cNvPr id="0" name=""/>
        <dsp:cNvSpPr/>
      </dsp:nvSpPr>
      <dsp:spPr>
        <a:xfrm rot="7560000">
          <a:off x="3449244" y="2890273"/>
          <a:ext cx="263856" cy="435173"/>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rot="10800000">
        <a:off x="3512086" y="2945288"/>
        <a:ext cx="184699" cy="261103"/>
      </dsp:txXfrm>
    </dsp:sp>
    <dsp:sp modelId="{9B0B8DE4-BA00-6242-9DBD-0378F412CD47}">
      <dsp:nvSpPr>
        <dsp:cNvPr id="0" name=""/>
        <dsp:cNvSpPr/>
      </dsp:nvSpPr>
      <dsp:spPr>
        <a:xfrm>
          <a:off x="2098438" y="3246142"/>
          <a:ext cx="1834614" cy="1279921"/>
        </a:xfrm>
        <a:prstGeom prst="ellipse">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1">
            <a:lnSpc>
              <a:spcPct val="90000"/>
            </a:lnSpc>
            <a:spcBef>
              <a:spcPct val="0"/>
            </a:spcBef>
            <a:spcAft>
              <a:spcPct val="35000"/>
            </a:spcAft>
            <a:buNone/>
          </a:pPr>
          <a:r>
            <a:rPr lang="ar-SA" sz="2400" b="1" kern="1200" dirty="0"/>
            <a:t>الإجراءات</a:t>
          </a:r>
          <a:endParaRPr lang="en-US" sz="2400" b="1" kern="1200" dirty="0"/>
        </a:p>
      </dsp:txBody>
      <dsp:txXfrm>
        <a:off x="2367111" y="3433582"/>
        <a:ext cx="1297268" cy="905041"/>
      </dsp:txXfrm>
    </dsp:sp>
    <dsp:sp modelId="{A6711702-C150-4D4C-BCD8-75F7ED0A332B}">
      <dsp:nvSpPr>
        <dsp:cNvPr id="0" name=""/>
        <dsp:cNvSpPr/>
      </dsp:nvSpPr>
      <dsp:spPr>
        <a:xfrm rot="11880000">
          <a:off x="3296884" y="1992371"/>
          <a:ext cx="154826" cy="435173"/>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rot="10800000">
        <a:off x="3342195" y="2086583"/>
        <a:ext cx="108378" cy="261103"/>
      </dsp:txXfrm>
    </dsp:sp>
    <dsp:sp modelId="{851CC210-2222-1B47-99B5-5439483CBA5F}">
      <dsp:nvSpPr>
        <dsp:cNvPr id="0" name=""/>
        <dsp:cNvSpPr/>
      </dsp:nvSpPr>
      <dsp:spPr>
        <a:xfrm>
          <a:off x="1399378" y="1241903"/>
          <a:ext cx="1930301" cy="1279921"/>
        </a:xfrm>
        <a:prstGeom prst="ellipse">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1">
            <a:lnSpc>
              <a:spcPct val="90000"/>
            </a:lnSpc>
            <a:spcBef>
              <a:spcPct val="0"/>
            </a:spcBef>
            <a:spcAft>
              <a:spcPct val="35000"/>
            </a:spcAft>
            <a:buNone/>
          </a:pPr>
          <a:r>
            <a:rPr lang="ar-SA" sz="2400" b="1" kern="1200" dirty="0"/>
            <a:t>الحكم</a:t>
          </a:r>
          <a:endParaRPr lang="en-US" sz="2400" b="1" kern="1200" dirty="0"/>
        </a:p>
      </dsp:txBody>
      <dsp:txXfrm>
        <a:off x="1682064" y="1429343"/>
        <a:ext cx="1364929" cy="905041"/>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a:prstGeom prst="rect">
            <a:avLst/>
          </a:prstGeo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a:prstGeom prst="rect">
            <a:avLst/>
          </a:prstGeo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678737" y="5883275"/>
            <a:ext cx="2743200" cy="365125"/>
          </a:xfrm>
          <a:prstGeom prst="rect">
            <a:avLst/>
          </a:prstGeom>
        </p:spPr>
        <p:txBody>
          <a:bodyPr/>
          <a:lstStyle/>
          <a:p>
            <a:fld id="{9ED6019F-BAF5-D445-B12F-83B35196C8E0}" type="datetimeFigureOut">
              <a:rPr lang="en-US" smtClean="0"/>
              <a:t>12/8/19</a:t>
            </a:fld>
            <a:endParaRPr lang="en-US"/>
          </a:p>
        </p:txBody>
      </p:sp>
      <p:sp>
        <p:nvSpPr>
          <p:cNvPr id="5" name="Footer Placeholder 4"/>
          <p:cNvSpPr>
            <a:spLocks noGrp="1"/>
          </p:cNvSpPr>
          <p:nvPr>
            <p:ph type="ftr" sz="quarter" idx="11"/>
          </p:nvPr>
        </p:nvSpPr>
        <p:spPr>
          <a:xfrm>
            <a:off x="913774" y="5883275"/>
            <a:ext cx="6672887"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10514011" y="5883275"/>
            <a:ext cx="764215" cy="365125"/>
          </a:xfrm>
          <a:prstGeom prst="rect">
            <a:avLst/>
          </a:prstGeom>
        </p:spPr>
        <p:txBody>
          <a:bodyPr/>
          <a:lstStyle/>
          <a:p>
            <a:fld id="{CDD51D81-561E-0343-89B9-C2E1F2CE7100}" type="slidenum">
              <a:rPr lang="en-US" smtClean="0"/>
              <a:t>‹#›</a:t>
            </a:fld>
            <a:endParaRPr lang="en-US"/>
          </a:p>
        </p:txBody>
      </p:sp>
    </p:spTree>
    <p:extLst>
      <p:ext uri="{BB962C8B-B14F-4D97-AF65-F5344CB8AC3E}">
        <p14:creationId xmlns:p14="http://schemas.microsoft.com/office/powerpoint/2010/main" val="908667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a:prstGeom prst="rect">
            <a:avLst/>
          </a:prstGeo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78737" y="5883275"/>
            <a:ext cx="2743200" cy="365125"/>
          </a:xfrm>
          <a:prstGeom prst="rect">
            <a:avLst/>
          </a:prstGeom>
        </p:spPr>
        <p:txBody>
          <a:bodyPr/>
          <a:lstStyle/>
          <a:p>
            <a:fld id="{9ED6019F-BAF5-D445-B12F-83B35196C8E0}" type="datetimeFigureOut">
              <a:rPr lang="en-US" smtClean="0"/>
              <a:t>12/8/19</a:t>
            </a:fld>
            <a:endParaRPr lang="en-US"/>
          </a:p>
        </p:txBody>
      </p:sp>
      <p:sp>
        <p:nvSpPr>
          <p:cNvPr id="6" name="Footer Placeholder 5"/>
          <p:cNvSpPr>
            <a:spLocks noGrp="1"/>
          </p:cNvSpPr>
          <p:nvPr>
            <p:ph type="ftr" sz="quarter" idx="11"/>
          </p:nvPr>
        </p:nvSpPr>
        <p:spPr>
          <a:xfrm>
            <a:off x="913774" y="5883275"/>
            <a:ext cx="6672887"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10514011" y="5883275"/>
            <a:ext cx="764215" cy="365125"/>
          </a:xfrm>
          <a:prstGeom prst="rect">
            <a:avLst/>
          </a:prstGeom>
        </p:spPr>
        <p:txBody>
          <a:bodyPr/>
          <a:lstStyle/>
          <a:p>
            <a:fld id="{CDD51D81-561E-0343-89B9-C2E1F2CE7100}" type="slidenum">
              <a:rPr lang="en-US" smtClean="0"/>
              <a:t>‹#›</a:t>
            </a:fld>
            <a:endParaRPr lang="en-US"/>
          </a:p>
        </p:txBody>
      </p:sp>
    </p:spTree>
    <p:extLst>
      <p:ext uri="{BB962C8B-B14F-4D97-AF65-F5344CB8AC3E}">
        <p14:creationId xmlns:p14="http://schemas.microsoft.com/office/powerpoint/2010/main" val="3149506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a:prstGeom prst="rect">
            <a:avLst/>
          </a:prstGeo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a:prstGeom prst="rect">
            <a:avLst/>
          </a:prstGeo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78737" y="5883275"/>
            <a:ext cx="2743200" cy="365125"/>
          </a:xfrm>
          <a:prstGeom prst="rect">
            <a:avLst/>
          </a:prstGeom>
        </p:spPr>
        <p:txBody>
          <a:bodyPr/>
          <a:lstStyle/>
          <a:p>
            <a:fld id="{9ED6019F-BAF5-D445-B12F-83B35196C8E0}" type="datetimeFigureOut">
              <a:rPr lang="en-US" smtClean="0"/>
              <a:t>12/8/19</a:t>
            </a:fld>
            <a:endParaRPr lang="en-US"/>
          </a:p>
        </p:txBody>
      </p:sp>
      <p:sp>
        <p:nvSpPr>
          <p:cNvPr id="6" name="Footer Placeholder 5"/>
          <p:cNvSpPr>
            <a:spLocks noGrp="1"/>
          </p:cNvSpPr>
          <p:nvPr>
            <p:ph type="ftr" sz="quarter" idx="11"/>
          </p:nvPr>
        </p:nvSpPr>
        <p:spPr>
          <a:xfrm>
            <a:off x="913774" y="5883275"/>
            <a:ext cx="6672887"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10514011" y="5883275"/>
            <a:ext cx="764215" cy="365125"/>
          </a:xfrm>
          <a:prstGeom prst="rect">
            <a:avLst/>
          </a:prstGeom>
        </p:spPr>
        <p:txBody>
          <a:bodyPr/>
          <a:lstStyle/>
          <a:p>
            <a:fld id="{CDD51D81-561E-0343-89B9-C2E1F2CE7100}" type="slidenum">
              <a:rPr lang="en-US" smtClean="0"/>
              <a:t>‹#›</a:t>
            </a:fld>
            <a:endParaRPr lang="en-US"/>
          </a:p>
        </p:txBody>
      </p:sp>
    </p:spTree>
    <p:extLst>
      <p:ext uri="{BB962C8B-B14F-4D97-AF65-F5344CB8AC3E}">
        <p14:creationId xmlns:p14="http://schemas.microsoft.com/office/powerpoint/2010/main" val="33835815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a:prstGeom prst="rect">
            <a:avLst/>
          </a:prstGeo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a:prstGeom prst="rect">
            <a:avLst/>
          </a:prstGeo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a:prstGeom prst="rect">
            <a:avLst/>
          </a:prstGeo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78737" y="5883275"/>
            <a:ext cx="2743200" cy="365125"/>
          </a:xfrm>
          <a:prstGeom prst="rect">
            <a:avLst/>
          </a:prstGeom>
        </p:spPr>
        <p:txBody>
          <a:bodyPr/>
          <a:lstStyle/>
          <a:p>
            <a:fld id="{9ED6019F-BAF5-D445-B12F-83B35196C8E0}" type="datetimeFigureOut">
              <a:rPr lang="en-US" smtClean="0"/>
              <a:t>12/8/19</a:t>
            </a:fld>
            <a:endParaRPr lang="en-US"/>
          </a:p>
        </p:txBody>
      </p:sp>
      <p:sp>
        <p:nvSpPr>
          <p:cNvPr id="6" name="Footer Placeholder 5"/>
          <p:cNvSpPr>
            <a:spLocks noGrp="1"/>
          </p:cNvSpPr>
          <p:nvPr>
            <p:ph type="ftr" sz="quarter" idx="11"/>
          </p:nvPr>
        </p:nvSpPr>
        <p:spPr>
          <a:xfrm>
            <a:off x="913774" y="5883275"/>
            <a:ext cx="6672887"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10514011" y="5883275"/>
            <a:ext cx="764215" cy="365125"/>
          </a:xfrm>
          <a:prstGeom prst="rect">
            <a:avLst/>
          </a:prstGeom>
        </p:spPr>
        <p:txBody>
          <a:bodyPr/>
          <a:lstStyle/>
          <a:p>
            <a:fld id="{CDD51D81-561E-0343-89B9-C2E1F2CE7100}"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6948090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a:prstGeom prst="rect">
            <a:avLst/>
          </a:prstGeo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a:prstGeom prst="rect">
            <a:avLst/>
          </a:prstGeo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78737" y="5883275"/>
            <a:ext cx="2743200" cy="365125"/>
          </a:xfrm>
          <a:prstGeom prst="rect">
            <a:avLst/>
          </a:prstGeom>
        </p:spPr>
        <p:txBody>
          <a:bodyPr/>
          <a:lstStyle/>
          <a:p>
            <a:fld id="{9ED6019F-BAF5-D445-B12F-83B35196C8E0}" type="datetimeFigureOut">
              <a:rPr lang="en-US" smtClean="0"/>
              <a:t>12/8/19</a:t>
            </a:fld>
            <a:endParaRPr lang="en-US"/>
          </a:p>
        </p:txBody>
      </p:sp>
      <p:sp>
        <p:nvSpPr>
          <p:cNvPr id="6" name="Footer Placeholder 5"/>
          <p:cNvSpPr>
            <a:spLocks noGrp="1"/>
          </p:cNvSpPr>
          <p:nvPr>
            <p:ph type="ftr" sz="quarter" idx="11"/>
          </p:nvPr>
        </p:nvSpPr>
        <p:spPr>
          <a:xfrm>
            <a:off x="913774" y="5883275"/>
            <a:ext cx="6672887"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10514011" y="5883275"/>
            <a:ext cx="764215" cy="365125"/>
          </a:xfrm>
          <a:prstGeom prst="rect">
            <a:avLst/>
          </a:prstGeom>
        </p:spPr>
        <p:txBody>
          <a:bodyPr/>
          <a:lstStyle/>
          <a:p>
            <a:fld id="{CDD51D81-561E-0343-89B9-C2E1F2CE7100}" type="slidenum">
              <a:rPr lang="en-US" smtClean="0"/>
              <a:t>‹#›</a:t>
            </a:fld>
            <a:endParaRPr lang="en-US"/>
          </a:p>
        </p:txBody>
      </p:sp>
    </p:spTree>
    <p:extLst>
      <p:ext uri="{BB962C8B-B14F-4D97-AF65-F5344CB8AC3E}">
        <p14:creationId xmlns:p14="http://schemas.microsoft.com/office/powerpoint/2010/main" val="12462289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a:prstGeom prst="rect">
            <a:avLst/>
          </a:prstGeo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a:prstGeom prst="rect">
            <a:avLst/>
          </a:prstGeo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a:prstGeom prst="rect">
            <a:avLst/>
          </a:prstGeo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a:prstGeom prst="rect">
            <a:avLst/>
          </a:prstGeo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a:prstGeom prst="rect">
            <a:avLst/>
          </a:prstGeo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a:prstGeom prst="rect">
            <a:avLst/>
          </a:prstGeo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a:prstGeom prst="rect">
            <a:avLst/>
          </a:prstGeo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a:xfrm>
            <a:off x="7678737" y="5883275"/>
            <a:ext cx="2743200" cy="365125"/>
          </a:xfrm>
          <a:prstGeom prst="rect">
            <a:avLst/>
          </a:prstGeom>
        </p:spPr>
        <p:txBody>
          <a:bodyPr/>
          <a:lstStyle/>
          <a:p>
            <a:fld id="{9ED6019F-BAF5-D445-B12F-83B35196C8E0}" type="datetimeFigureOut">
              <a:rPr lang="en-US" smtClean="0"/>
              <a:t>12/8/19</a:t>
            </a:fld>
            <a:endParaRPr lang="en-US"/>
          </a:p>
        </p:txBody>
      </p:sp>
      <p:sp>
        <p:nvSpPr>
          <p:cNvPr id="4" name="Footer Placeholder 3"/>
          <p:cNvSpPr>
            <a:spLocks noGrp="1"/>
          </p:cNvSpPr>
          <p:nvPr>
            <p:ph type="ftr" sz="quarter" idx="11"/>
          </p:nvPr>
        </p:nvSpPr>
        <p:spPr>
          <a:xfrm>
            <a:off x="913774" y="5883275"/>
            <a:ext cx="6672887"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10514011" y="5883275"/>
            <a:ext cx="764215" cy="365125"/>
          </a:xfrm>
          <a:prstGeom prst="rect">
            <a:avLst/>
          </a:prstGeom>
        </p:spPr>
        <p:txBody>
          <a:bodyPr/>
          <a:lstStyle/>
          <a:p>
            <a:fld id="{CDD51D81-561E-0343-89B9-C2E1F2CE7100}" type="slidenum">
              <a:rPr lang="en-US" smtClean="0"/>
              <a:t>‹#›</a:t>
            </a:fld>
            <a:endParaRPr lang="en-US"/>
          </a:p>
        </p:txBody>
      </p:sp>
    </p:spTree>
    <p:extLst>
      <p:ext uri="{BB962C8B-B14F-4D97-AF65-F5344CB8AC3E}">
        <p14:creationId xmlns:p14="http://schemas.microsoft.com/office/powerpoint/2010/main" val="3321934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a:prstGeom prst="rect">
            <a:avLst/>
          </a:prstGeo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a:prstGeom prst="rect">
            <a:avLst/>
          </a:prstGeo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a:prstGeom prst="rect">
            <a:avLst/>
          </a:prstGeo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a:prstGeom prst="rect">
            <a:avLst/>
          </a:prstGeo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a:prstGeom prst="rect">
            <a:avLst/>
          </a:prstGeo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a:prstGeom prst="rect">
            <a:avLst/>
          </a:prstGeo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a:prstGeom prst="rect">
            <a:avLst/>
          </a:prstGeo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a:xfrm>
            <a:off x="7678737" y="5883275"/>
            <a:ext cx="2743200" cy="365125"/>
          </a:xfrm>
          <a:prstGeom prst="rect">
            <a:avLst/>
          </a:prstGeom>
        </p:spPr>
        <p:txBody>
          <a:bodyPr/>
          <a:lstStyle/>
          <a:p>
            <a:fld id="{9ED6019F-BAF5-D445-B12F-83B35196C8E0}" type="datetimeFigureOut">
              <a:rPr lang="en-US" smtClean="0"/>
              <a:t>12/8/19</a:t>
            </a:fld>
            <a:endParaRPr lang="en-US"/>
          </a:p>
        </p:txBody>
      </p:sp>
      <p:sp>
        <p:nvSpPr>
          <p:cNvPr id="4" name="Footer Placeholder 3"/>
          <p:cNvSpPr>
            <a:spLocks noGrp="1"/>
          </p:cNvSpPr>
          <p:nvPr>
            <p:ph type="ftr" sz="quarter" idx="11"/>
          </p:nvPr>
        </p:nvSpPr>
        <p:spPr>
          <a:xfrm>
            <a:off x="913774" y="5883275"/>
            <a:ext cx="6672887"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10514011" y="5883275"/>
            <a:ext cx="764215" cy="365125"/>
          </a:xfrm>
          <a:prstGeom prst="rect">
            <a:avLst/>
          </a:prstGeom>
        </p:spPr>
        <p:txBody>
          <a:bodyPr/>
          <a:lstStyle/>
          <a:p>
            <a:fld id="{CDD51D81-561E-0343-89B9-C2E1F2CE7100}" type="slidenum">
              <a:rPr lang="en-US" smtClean="0"/>
              <a:t>‹#›</a:t>
            </a:fld>
            <a:endParaRPr lang="en-US"/>
          </a:p>
        </p:txBody>
      </p:sp>
    </p:spTree>
    <p:extLst>
      <p:ext uri="{BB962C8B-B14F-4D97-AF65-F5344CB8AC3E}">
        <p14:creationId xmlns:p14="http://schemas.microsoft.com/office/powerpoint/2010/main" val="2429300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18517"/>
            <a:ext cx="10364451" cy="1596177"/>
          </a:xfrm>
          <a:prstGeom prst="rect">
            <a:avLst/>
          </a:prstGeom>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678737" y="5883275"/>
            <a:ext cx="2743200" cy="365125"/>
          </a:xfrm>
          <a:prstGeom prst="rect">
            <a:avLst/>
          </a:prstGeom>
        </p:spPr>
        <p:txBody>
          <a:bodyPr/>
          <a:lstStyle/>
          <a:p>
            <a:fld id="{9ED6019F-BAF5-D445-B12F-83B35196C8E0}" type="datetimeFigureOut">
              <a:rPr lang="en-US" smtClean="0"/>
              <a:t>12/8/19</a:t>
            </a:fld>
            <a:endParaRPr lang="en-US"/>
          </a:p>
        </p:txBody>
      </p:sp>
      <p:sp>
        <p:nvSpPr>
          <p:cNvPr id="5" name="Footer Placeholder 4"/>
          <p:cNvSpPr>
            <a:spLocks noGrp="1"/>
          </p:cNvSpPr>
          <p:nvPr>
            <p:ph type="ftr" sz="quarter" idx="11"/>
          </p:nvPr>
        </p:nvSpPr>
        <p:spPr>
          <a:xfrm>
            <a:off x="913774" y="5883275"/>
            <a:ext cx="6672887"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10514011" y="5883275"/>
            <a:ext cx="764215" cy="365125"/>
          </a:xfrm>
          <a:prstGeom prst="rect">
            <a:avLst/>
          </a:prstGeom>
        </p:spPr>
        <p:txBody>
          <a:bodyPr/>
          <a:lstStyle/>
          <a:p>
            <a:fld id="{CDD51D81-561E-0343-89B9-C2E1F2CE7100}" type="slidenum">
              <a:rPr lang="en-US" smtClean="0"/>
              <a:t>‹#›</a:t>
            </a:fld>
            <a:endParaRPr lang="en-US"/>
          </a:p>
        </p:txBody>
      </p:sp>
    </p:spTree>
    <p:extLst>
      <p:ext uri="{BB962C8B-B14F-4D97-AF65-F5344CB8AC3E}">
        <p14:creationId xmlns:p14="http://schemas.microsoft.com/office/powerpoint/2010/main" val="2480873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a:prstGeom prst="rect">
            <a:avLst/>
          </a:prstGeo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678737" y="5883275"/>
            <a:ext cx="2743200" cy="365125"/>
          </a:xfrm>
          <a:prstGeom prst="rect">
            <a:avLst/>
          </a:prstGeom>
        </p:spPr>
        <p:txBody>
          <a:bodyPr/>
          <a:lstStyle/>
          <a:p>
            <a:fld id="{9ED6019F-BAF5-D445-B12F-83B35196C8E0}" type="datetimeFigureOut">
              <a:rPr lang="en-US" smtClean="0"/>
              <a:t>12/8/19</a:t>
            </a:fld>
            <a:endParaRPr lang="en-US"/>
          </a:p>
        </p:txBody>
      </p:sp>
      <p:sp>
        <p:nvSpPr>
          <p:cNvPr id="5" name="Footer Placeholder 4"/>
          <p:cNvSpPr>
            <a:spLocks noGrp="1"/>
          </p:cNvSpPr>
          <p:nvPr>
            <p:ph type="ftr" sz="quarter" idx="11"/>
          </p:nvPr>
        </p:nvSpPr>
        <p:spPr>
          <a:xfrm>
            <a:off x="913774" y="5883275"/>
            <a:ext cx="6672887"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10514011" y="5883275"/>
            <a:ext cx="764215" cy="365125"/>
          </a:xfrm>
          <a:prstGeom prst="rect">
            <a:avLst/>
          </a:prstGeom>
        </p:spPr>
        <p:txBody>
          <a:bodyPr/>
          <a:lstStyle/>
          <a:p>
            <a:fld id="{CDD51D81-561E-0343-89B9-C2E1F2CE7100}" type="slidenum">
              <a:rPr lang="en-US" smtClean="0"/>
              <a:t>‹#›</a:t>
            </a:fld>
            <a:endParaRPr lang="en-US"/>
          </a:p>
        </p:txBody>
      </p:sp>
    </p:spTree>
    <p:extLst>
      <p:ext uri="{BB962C8B-B14F-4D97-AF65-F5344CB8AC3E}">
        <p14:creationId xmlns:p14="http://schemas.microsoft.com/office/powerpoint/2010/main" val="40259330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41"/>
            <a:ext cx="10972800" cy="5851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8737600" y="6245225"/>
            <a:ext cx="2844800" cy="476250"/>
          </a:xfrm>
          <a:prstGeom prst="rect">
            <a:avLst/>
          </a:prstGeom>
        </p:spPr>
        <p:txBody>
          <a:bodyPr/>
          <a:lstStyle>
            <a:lvl1pPr>
              <a:defRPr/>
            </a:lvl1pPr>
          </a:lstStyle>
          <a:p>
            <a:endParaRPr lang="ar-SA" altLang="en-US"/>
          </a:p>
        </p:txBody>
      </p:sp>
      <p:sp>
        <p:nvSpPr>
          <p:cNvPr id="4" name="Footer Placeholder 3"/>
          <p:cNvSpPr>
            <a:spLocks noGrp="1"/>
          </p:cNvSpPr>
          <p:nvPr>
            <p:ph type="ftr" sz="quarter" idx="11"/>
          </p:nvPr>
        </p:nvSpPr>
        <p:spPr>
          <a:xfrm>
            <a:off x="4165600" y="6245225"/>
            <a:ext cx="3860800" cy="476250"/>
          </a:xfrm>
          <a:prstGeom prst="rect">
            <a:avLst/>
          </a:prstGeom>
        </p:spPr>
        <p:txBody>
          <a:bodyPr/>
          <a:lstStyle>
            <a:lvl1pPr>
              <a:defRPr/>
            </a:lvl1pPr>
          </a:lstStyle>
          <a:p>
            <a:endParaRPr lang="ar-SA" altLang="en-US"/>
          </a:p>
        </p:txBody>
      </p:sp>
      <p:sp>
        <p:nvSpPr>
          <p:cNvPr id="5" name="Slide Number Placeholder 4"/>
          <p:cNvSpPr>
            <a:spLocks noGrp="1"/>
          </p:cNvSpPr>
          <p:nvPr>
            <p:ph type="sldNum" sz="quarter" idx="12"/>
          </p:nvPr>
        </p:nvSpPr>
        <p:spPr>
          <a:xfrm>
            <a:off x="609600" y="6245225"/>
            <a:ext cx="2844800" cy="476250"/>
          </a:xfrm>
          <a:prstGeom prst="rect">
            <a:avLst/>
          </a:prstGeom>
        </p:spPr>
        <p:txBody>
          <a:bodyPr/>
          <a:lstStyle>
            <a:lvl1pPr>
              <a:defRPr/>
            </a:lvl1pPr>
          </a:lstStyle>
          <a:p>
            <a:fld id="{90F7FE9E-415F-364A-B808-513285EF1DE4}" type="slidenum">
              <a:rPr lang="ar-SA" altLang="en-US"/>
              <a:pPr/>
              <a:t>‹#›</a:t>
            </a:fld>
            <a:endParaRPr lang="ar-SA" altLang="en-US"/>
          </a:p>
        </p:txBody>
      </p:sp>
    </p:spTree>
    <p:extLst>
      <p:ext uri="{BB962C8B-B14F-4D97-AF65-F5344CB8AC3E}">
        <p14:creationId xmlns:p14="http://schemas.microsoft.com/office/powerpoint/2010/main" val="22453101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9B8E3-1578-4948-93D1-1DC8294AC3AE}"/>
              </a:ext>
            </a:extLst>
          </p:cNvPr>
          <p:cNvSpPr>
            <a:spLocks noGrp="1"/>
          </p:cNvSpPr>
          <p:nvPr>
            <p:ph type="title"/>
          </p:nvPr>
        </p:nvSpPr>
        <p:spPr>
          <a:xfrm>
            <a:off x="913775" y="618517"/>
            <a:ext cx="10364451" cy="1596177"/>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C347CC50-7A18-E148-AE1F-AE9ED9B0BF6D}"/>
              </a:ext>
            </a:extLst>
          </p:cNvPr>
          <p:cNvSpPr>
            <a:spLocks noGrp="1"/>
          </p:cNvSpPr>
          <p:nvPr>
            <p:ph idx="1"/>
          </p:nvPr>
        </p:nvSpPr>
        <p:spPr>
          <a:xfrm>
            <a:off x="913775" y="2367093"/>
            <a:ext cx="10364452" cy="3424107"/>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41BFBC-C994-A240-B94F-645F6180ACF5}"/>
              </a:ext>
            </a:extLst>
          </p:cNvPr>
          <p:cNvSpPr>
            <a:spLocks noGrp="1"/>
          </p:cNvSpPr>
          <p:nvPr>
            <p:ph type="dt" sz="half" idx="10"/>
          </p:nvPr>
        </p:nvSpPr>
        <p:spPr>
          <a:xfrm>
            <a:off x="7678737" y="5883275"/>
            <a:ext cx="2743200" cy="365125"/>
          </a:xfrm>
          <a:prstGeom prst="rect">
            <a:avLst/>
          </a:prstGeom>
        </p:spPr>
        <p:txBody>
          <a:bodyPr/>
          <a:lstStyle/>
          <a:p>
            <a:fld id="{93AF552F-9987-D64A-8921-951E53FF2C22}" type="datetimeFigureOut">
              <a:rPr lang="en-US" smtClean="0"/>
              <a:t>12/8/19</a:t>
            </a:fld>
            <a:endParaRPr lang="en-US"/>
          </a:p>
        </p:txBody>
      </p:sp>
      <p:sp>
        <p:nvSpPr>
          <p:cNvPr id="5" name="Footer Placeholder 4">
            <a:extLst>
              <a:ext uri="{FF2B5EF4-FFF2-40B4-BE49-F238E27FC236}">
                <a16:creationId xmlns:a16="http://schemas.microsoft.com/office/drawing/2014/main" id="{8C5B2C0B-1057-CD46-8177-C599E3E1CAAF}"/>
              </a:ext>
            </a:extLst>
          </p:cNvPr>
          <p:cNvSpPr>
            <a:spLocks noGrp="1"/>
          </p:cNvSpPr>
          <p:nvPr>
            <p:ph type="ftr" sz="quarter" idx="11"/>
          </p:nvPr>
        </p:nvSpPr>
        <p:spPr>
          <a:xfrm>
            <a:off x="913774" y="5883275"/>
            <a:ext cx="6672887"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07C4BEC9-7B18-3B45-BE70-41BC7B805214}"/>
              </a:ext>
            </a:extLst>
          </p:cNvPr>
          <p:cNvSpPr>
            <a:spLocks noGrp="1"/>
          </p:cNvSpPr>
          <p:nvPr>
            <p:ph type="sldNum" sz="quarter" idx="12"/>
          </p:nvPr>
        </p:nvSpPr>
        <p:spPr>
          <a:xfrm>
            <a:off x="10514011" y="5883275"/>
            <a:ext cx="764215" cy="365125"/>
          </a:xfrm>
          <a:prstGeom prst="rect">
            <a:avLst/>
          </a:prstGeom>
        </p:spPr>
        <p:txBody>
          <a:bodyPr/>
          <a:lstStyle/>
          <a:p>
            <a:fld id="{F2618EB7-BAE8-C949-B73C-0B0DB32572F3}" type="slidenum">
              <a:rPr lang="en-US" smtClean="0"/>
              <a:t>‹#›</a:t>
            </a:fld>
            <a:endParaRPr lang="en-US"/>
          </a:p>
        </p:txBody>
      </p:sp>
    </p:spTree>
    <p:extLst>
      <p:ext uri="{BB962C8B-B14F-4D97-AF65-F5344CB8AC3E}">
        <p14:creationId xmlns:p14="http://schemas.microsoft.com/office/powerpoint/2010/main" val="3667002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18517"/>
            <a:ext cx="10364451" cy="1596177"/>
          </a:xfrm>
          <a:prstGeom prst="rect">
            <a:avLst/>
          </a:prstGeo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678737" y="5883275"/>
            <a:ext cx="2743200" cy="365125"/>
          </a:xfrm>
          <a:prstGeom prst="rect">
            <a:avLst/>
          </a:prstGeom>
        </p:spPr>
        <p:txBody>
          <a:bodyPr/>
          <a:lstStyle/>
          <a:p>
            <a:fld id="{9ED6019F-BAF5-D445-B12F-83B35196C8E0}" type="datetimeFigureOut">
              <a:rPr lang="en-US" smtClean="0"/>
              <a:t>12/8/19</a:t>
            </a:fld>
            <a:endParaRPr lang="en-US"/>
          </a:p>
        </p:txBody>
      </p:sp>
      <p:sp>
        <p:nvSpPr>
          <p:cNvPr id="5" name="Footer Placeholder 4"/>
          <p:cNvSpPr>
            <a:spLocks noGrp="1"/>
          </p:cNvSpPr>
          <p:nvPr>
            <p:ph type="ftr" sz="quarter" idx="11"/>
          </p:nvPr>
        </p:nvSpPr>
        <p:spPr>
          <a:xfrm>
            <a:off x="913774" y="5883275"/>
            <a:ext cx="6672887"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10514011" y="5883275"/>
            <a:ext cx="764215" cy="365125"/>
          </a:xfrm>
          <a:prstGeom prst="rect">
            <a:avLst/>
          </a:prstGeom>
        </p:spPr>
        <p:txBody>
          <a:bodyPr/>
          <a:lstStyle/>
          <a:p>
            <a:fld id="{CDD51D81-561E-0343-89B9-C2E1F2CE7100}" type="slidenum">
              <a:rPr lang="en-US" smtClean="0"/>
              <a:t>‹#›</a:t>
            </a:fld>
            <a:endParaRPr lang="en-US"/>
          </a:p>
        </p:txBody>
      </p:sp>
    </p:spTree>
    <p:extLst>
      <p:ext uri="{BB962C8B-B14F-4D97-AF65-F5344CB8AC3E}">
        <p14:creationId xmlns:p14="http://schemas.microsoft.com/office/powerpoint/2010/main" val="4041818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a:prstGeom prst="rect">
            <a:avLst/>
          </a:prstGeo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a:prstGeom prst="rect">
            <a:avLst/>
          </a:prstGeo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678737" y="5883275"/>
            <a:ext cx="2743200" cy="365125"/>
          </a:xfrm>
          <a:prstGeom prst="rect">
            <a:avLst/>
          </a:prstGeom>
        </p:spPr>
        <p:txBody>
          <a:bodyPr/>
          <a:lstStyle/>
          <a:p>
            <a:fld id="{9ED6019F-BAF5-D445-B12F-83B35196C8E0}" type="datetimeFigureOut">
              <a:rPr lang="en-US" smtClean="0"/>
              <a:t>12/8/19</a:t>
            </a:fld>
            <a:endParaRPr lang="en-US"/>
          </a:p>
        </p:txBody>
      </p:sp>
      <p:sp>
        <p:nvSpPr>
          <p:cNvPr id="5" name="Footer Placeholder 4"/>
          <p:cNvSpPr>
            <a:spLocks noGrp="1"/>
          </p:cNvSpPr>
          <p:nvPr>
            <p:ph type="ftr" sz="quarter" idx="11"/>
          </p:nvPr>
        </p:nvSpPr>
        <p:spPr>
          <a:xfrm>
            <a:off x="913774" y="5883275"/>
            <a:ext cx="6672887"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10514011" y="5883275"/>
            <a:ext cx="764215" cy="365125"/>
          </a:xfrm>
          <a:prstGeom prst="rect">
            <a:avLst/>
          </a:prstGeom>
        </p:spPr>
        <p:txBody>
          <a:bodyPr/>
          <a:lstStyle/>
          <a:p>
            <a:fld id="{CDD51D81-561E-0343-89B9-C2E1F2CE7100}" type="slidenum">
              <a:rPr lang="en-US" smtClean="0"/>
              <a:t>‹#›</a:t>
            </a:fld>
            <a:endParaRPr lang="en-US"/>
          </a:p>
        </p:txBody>
      </p:sp>
    </p:spTree>
    <p:extLst>
      <p:ext uri="{BB962C8B-B14F-4D97-AF65-F5344CB8AC3E}">
        <p14:creationId xmlns:p14="http://schemas.microsoft.com/office/powerpoint/2010/main" val="3058660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a:prstGeom prst="rect">
            <a:avLst/>
          </a:prstGeo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678737" y="5883275"/>
            <a:ext cx="2743200" cy="365125"/>
          </a:xfrm>
          <a:prstGeom prst="rect">
            <a:avLst/>
          </a:prstGeom>
        </p:spPr>
        <p:txBody>
          <a:bodyPr/>
          <a:lstStyle/>
          <a:p>
            <a:fld id="{9ED6019F-BAF5-D445-B12F-83B35196C8E0}" type="datetimeFigureOut">
              <a:rPr lang="en-US" smtClean="0"/>
              <a:t>12/8/19</a:t>
            </a:fld>
            <a:endParaRPr lang="en-US"/>
          </a:p>
        </p:txBody>
      </p:sp>
      <p:sp>
        <p:nvSpPr>
          <p:cNvPr id="6" name="Footer Placeholder 5"/>
          <p:cNvSpPr>
            <a:spLocks noGrp="1"/>
          </p:cNvSpPr>
          <p:nvPr>
            <p:ph type="ftr" sz="quarter" idx="11"/>
          </p:nvPr>
        </p:nvSpPr>
        <p:spPr>
          <a:xfrm>
            <a:off x="913774" y="5883275"/>
            <a:ext cx="6672887"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10514011" y="5883275"/>
            <a:ext cx="764215" cy="365125"/>
          </a:xfrm>
          <a:prstGeom prst="rect">
            <a:avLst/>
          </a:prstGeom>
        </p:spPr>
        <p:txBody>
          <a:bodyPr/>
          <a:lstStyle/>
          <a:p>
            <a:fld id="{CDD51D81-561E-0343-89B9-C2E1F2CE7100}" type="slidenum">
              <a:rPr lang="en-US" smtClean="0"/>
              <a:t>‹#›</a:t>
            </a:fld>
            <a:endParaRPr lang="en-US"/>
          </a:p>
        </p:txBody>
      </p:sp>
    </p:spTree>
    <p:extLst>
      <p:ext uri="{BB962C8B-B14F-4D97-AF65-F5344CB8AC3E}">
        <p14:creationId xmlns:p14="http://schemas.microsoft.com/office/powerpoint/2010/main" val="2606542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a:prstGeom prst="rect">
            <a:avLst/>
          </a:prstGeo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a:prstGeom prst="rect">
            <a:avLst/>
          </a:prstGeo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678737" y="5883275"/>
            <a:ext cx="2743200" cy="365125"/>
          </a:xfrm>
          <a:prstGeom prst="rect">
            <a:avLst/>
          </a:prstGeom>
        </p:spPr>
        <p:txBody>
          <a:bodyPr/>
          <a:lstStyle/>
          <a:p>
            <a:fld id="{9ED6019F-BAF5-D445-B12F-83B35196C8E0}" type="datetimeFigureOut">
              <a:rPr lang="en-US" smtClean="0"/>
              <a:t>12/8/19</a:t>
            </a:fld>
            <a:endParaRPr lang="en-US"/>
          </a:p>
        </p:txBody>
      </p:sp>
      <p:sp>
        <p:nvSpPr>
          <p:cNvPr id="8" name="Footer Placeholder 7"/>
          <p:cNvSpPr>
            <a:spLocks noGrp="1"/>
          </p:cNvSpPr>
          <p:nvPr>
            <p:ph type="ftr" sz="quarter" idx="11"/>
          </p:nvPr>
        </p:nvSpPr>
        <p:spPr>
          <a:xfrm>
            <a:off x="913774" y="5883275"/>
            <a:ext cx="6672887"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10514011" y="5883275"/>
            <a:ext cx="764215" cy="365125"/>
          </a:xfrm>
          <a:prstGeom prst="rect">
            <a:avLst/>
          </a:prstGeom>
        </p:spPr>
        <p:txBody>
          <a:bodyPr/>
          <a:lstStyle/>
          <a:p>
            <a:fld id="{CDD51D81-561E-0343-89B9-C2E1F2CE7100}" type="slidenum">
              <a:rPr lang="en-US" smtClean="0"/>
              <a:t>‹#›</a:t>
            </a:fld>
            <a:endParaRPr lang="en-US"/>
          </a:p>
        </p:txBody>
      </p:sp>
    </p:spTree>
    <p:extLst>
      <p:ext uri="{BB962C8B-B14F-4D97-AF65-F5344CB8AC3E}">
        <p14:creationId xmlns:p14="http://schemas.microsoft.com/office/powerpoint/2010/main" val="1421121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18517"/>
            <a:ext cx="10364451" cy="1596177"/>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7678737" y="5883275"/>
            <a:ext cx="2743200" cy="365125"/>
          </a:xfrm>
          <a:prstGeom prst="rect">
            <a:avLst/>
          </a:prstGeom>
        </p:spPr>
        <p:txBody>
          <a:bodyPr/>
          <a:lstStyle/>
          <a:p>
            <a:fld id="{9ED6019F-BAF5-D445-B12F-83B35196C8E0}" type="datetimeFigureOut">
              <a:rPr lang="en-US" smtClean="0"/>
              <a:t>12/8/19</a:t>
            </a:fld>
            <a:endParaRPr lang="en-US"/>
          </a:p>
        </p:txBody>
      </p:sp>
      <p:sp>
        <p:nvSpPr>
          <p:cNvPr id="4" name="Footer Placeholder 3"/>
          <p:cNvSpPr>
            <a:spLocks noGrp="1"/>
          </p:cNvSpPr>
          <p:nvPr>
            <p:ph type="ftr" sz="quarter" idx="11"/>
          </p:nvPr>
        </p:nvSpPr>
        <p:spPr>
          <a:xfrm>
            <a:off x="913774" y="5883275"/>
            <a:ext cx="6672887"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10514011" y="5883275"/>
            <a:ext cx="764215" cy="365125"/>
          </a:xfrm>
          <a:prstGeom prst="rect">
            <a:avLst/>
          </a:prstGeom>
        </p:spPr>
        <p:txBody>
          <a:bodyPr/>
          <a:lstStyle/>
          <a:p>
            <a:fld id="{CDD51D81-561E-0343-89B9-C2E1F2CE7100}" type="slidenum">
              <a:rPr lang="en-US" smtClean="0"/>
              <a:t>‹#›</a:t>
            </a:fld>
            <a:endParaRPr lang="en-US"/>
          </a:p>
        </p:txBody>
      </p:sp>
    </p:spTree>
    <p:extLst>
      <p:ext uri="{BB962C8B-B14F-4D97-AF65-F5344CB8AC3E}">
        <p14:creationId xmlns:p14="http://schemas.microsoft.com/office/powerpoint/2010/main" val="1970981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a:xfrm>
            <a:off x="7678737" y="5883275"/>
            <a:ext cx="2743200" cy="365125"/>
          </a:xfrm>
          <a:prstGeom prst="rect">
            <a:avLst/>
          </a:prstGeom>
        </p:spPr>
        <p:txBody>
          <a:bodyPr/>
          <a:lstStyle/>
          <a:p>
            <a:fld id="{9ED6019F-BAF5-D445-B12F-83B35196C8E0}" type="datetimeFigureOut">
              <a:rPr lang="en-US" smtClean="0"/>
              <a:t>12/8/19</a:t>
            </a:fld>
            <a:endParaRPr lang="en-US"/>
          </a:p>
        </p:txBody>
      </p:sp>
      <p:sp>
        <p:nvSpPr>
          <p:cNvPr id="3" name="Footer Placeholder 2"/>
          <p:cNvSpPr>
            <a:spLocks noGrp="1"/>
          </p:cNvSpPr>
          <p:nvPr>
            <p:ph type="ftr" sz="quarter" idx="11"/>
          </p:nvPr>
        </p:nvSpPr>
        <p:spPr>
          <a:xfrm>
            <a:off x="913774" y="5883275"/>
            <a:ext cx="6672887"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14011" y="5883275"/>
            <a:ext cx="764215" cy="365125"/>
          </a:xfrm>
          <a:prstGeom prst="rect">
            <a:avLst/>
          </a:prstGeom>
        </p:spPr>
        <p:txBody>
          <a:bodyPr/>
          <a:lstStyle/>
          <a:p>
            <a:fld id="{CDD51D81-561E-0343-89B9-C2E1F2CE7100}" type="slidenum">
              <a:rPr lang="en-US" smtClean="0"/>
              <a:t>‹#›</a:t>
            </a:fld>
            <a:endParaRPr lang="en-US"/>
          </a:p>
        </p:txBody>
      </p:sp>
    </p:spTree>
    <p:extLst>
      <p:ext uri="{BB962C8B-B14F-4D97-AF65-F5344CB8AC3E}">
        <p14:creationId xmlns:p14="http://schemas.microsoft.com/office/powerpoint/2010/main" val="2201980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a:prstGeom prst="rect">
            <a:avLst/>
          </a:prstGeo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a:prstGeom prst="rect">
            <a:avLst/>
          </a:prstGeo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78737" y="5883275"/>
            <a:ext cx="2743200" cy="365125"/>
          </a:xfrm>
          <a:prstGeom prst="rect">
            <a:avLst/>
          </a:prstGeom>
        </p:spPr>
        <p:txBody>
          <a:bodyPr/>
          <a:lstStyle/>
          <a:p>
            <a:fld id="{9ED6019F-BAF5-D445-B12F-83B35196C8E0}" type="datetimeFigureOut">
              <a:rPr lang="en-US" smtClean="0"/>
              <a:t>12/8/19</a:t>
            </a:fld>
            <a:endParaRPr lang="en-US"/>
          </a:p>
        </p:txBody>
      </p:sp>
      <p:sp>
        <p:nvSpPr>
          <p:cNvPr id="6" name="Footer Placeholder 5"/>
          <p:cNvSpPr>
            <a:spLocks noGrp="1"/>
          </p:cNvSpPr>
          <p:nvPr>
            <p:ph type="ftr" sz="quarter" idx="11"/>
          </p:nvPr>
        </p:nvSpPr>
        <p:spPr>
          <a:xfrm>
            <a:off x="913774" y="5883275"/>
            <a:ext cx="6672887"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10514011" y="5883275"/>
            <a:ext cx="764215" cy="365125"/>
          </a:xfrm>
          <a:prstGeom prst="rect">
            <a:avLst/>
          </a:prstGeom>
        </p:spPr>
        <p:txBody>
          <a:bodyPr/>
          <a:lstStyle/>
          <a:p>
            <a:fld id="{CDD51D81-561E-0343-89B9-C2E1F2CE7100}" type="slidenum">
              <a:rPr lang="en-US" smtClean="0"/>
              <a:t>‹#›</a:t>
            </a:fld>
            <a:endParaRPr lang="en-US"/>
          </a:p>
        </p:txBody>
      </p:sp>
    </p:spTree>
    <p:extLst>
      <p:ext uri="{BB962C8B-B14F-4D97-AF65-F5344CB8AC3E}">
        <p14:creationId xmlns:p14="http://schemas.microsoft.com/office/powerpoint/2010/main" val="3818595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a:prstGeom prst="rect">
            <a:avLst/>
          </a:prstGeo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a:prstGeom prst="rect">
            <a:avLst/>
          </a:prstGeo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78737" y="5883275"/>
            <a:ext cx="2743200" cy="365125"/>
          </a:xfrm>
          <a:prstGeom prst="rect">
            <a:avLst/>
          </a:prstGeom>
        </p:spPr>
        <p:txBody>
          <a:bodyPr/>
          <a:lstStyle/>
          <a:p>
            <a:fld id="{9ED6019F-BAF5-D445-B12F-83B35196C8E0}" type="datetimeFigureOut">
              <a:rPr lang="en-US" smtClean="0"/>
              <a:t>12/8/19</a:t>
            </a:fld>
            <a:endParaRPr lang="en-US"/>
          </a:p>
        </p:txBody>
      </p:sp>
      <p:sp>
        <p:nvSpPr>
          <p:cNvPr id="6" name="Footer Placeholder 5"/>
          <p:cNvSpPr>
            <a:spLocks noGrp="1"/>
          </p:cNvSpPr>
          <p:nvPr>
            <p:ph type="ftr" sz="quarter" idx="11"/>
          </p:nvPr>
        </p:nvSpPr>
        <p:spPr>
          <a:xfrm>
            <a:off x="913774" y="5883275"/>
            <a:ext cx="6672887"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10514011" y="5883275"/>
            <a:ext cx="764215" cy="365125"/>
          </a:xfrm>
          <a:prstGeom prst="rect">
            <a:avLst/>
          </a:prstGeom>
        </p:spPr>
        <p:txBody>
          <a:bodyPr/>
          <a:lstStyle/>
          <a:p>
            <a:fld id="{CDD51D81-561E-0343-89B9-C2E1F2CE7100}" type="slidenum">
              <a:rPr lang="en-US" smtClean="0"/>
              <a:t>‹#›</a:t>
            </a:fld>
            <a:endParaRPr lang="en-US"/>
          </a:p>
        </p:txBody>
      </p:sp>
    </p:spTree>
    <p:extLst>
      <p:ext uri="{BB962C8B-B14F-4D97-AF65-F5344CB8AC3E}">
        <p14:creationId xmlns:p14="http://schemas.microsoft.com/office/powerpoint/2010/main" val="373233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CAF2C18-9529-DD46-BE82-01D53D3D9A4D}"/>
              </a:ext>
            </a:extLst>
          </p:cNvPr>
          <p:cNvSpPr txBox="1"/>
          <p:nvPr userDrawn="1"/>
        </p:nvSpPr>
        <p:spPr>
          <a:xfrm>
            <a:off x="159025" y="6400800"/>
            <a:ext cx="1298713" cy="338554"/>
          </a:xfrm>
          <a:prstGeom prst="rect">
            <a:avLst/>
          </a:prstGeom>
          <a:noFill/>
          <a:ln>
            <a:solidFill>
              <a:srgbClr val="FF0000"/>
            </a:solidFill>
          </a:ln>
        </p:spPr>
        <p:txBody>
          <a:bodyPr wrap="square" rtlCol="0">
            <a:spAutoFit/>
          </a:bodyPr>
          <a:lstStyle/>
          <a:p>
            <a:pPr marL="0" algn="r" defTabSz="914400" rtl="1" eaLnBrk="1" latinLnBrk="0" hangingPunct="1"/>
            <a:r>
              <a:rPr lang="ar-SA" sz="1600" b="1" dirty="0">
                <a:solidFill>
                  <a:srgbClr val="FF0000"/>
                </a:solidFill>
              </a:rPr>
              <a:t>د. يحي الشريف</a:t>
            </a:r>
            <a:endParaRPr lang="en-US" sz="1600" b="1" dirty="0">
              <a:solidFill>
                <a:srgbClr val="FF0000"/>
              </a:solidFill>
            </a:endParaRPr>
          </a:p>
        </p:txBody>
      </p:sp>
    </p:spTree>
    <p:extLst>
      <p:ext uri="{BB962C8B-B14F-4D97-AF65-F5344CB8AC3E}">
        <p14:creationId xmlns:p14="http://schemas.microsoft.com/office/powerpoint/2010/main" val="4048869093"/>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 id="2147483741" r:id="rId18"/>
    <p:sldLayoutId id="2147483742" r:id="rId19"/>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mailto:yalshareef@ksu.edu.sa" TargetMode="External"/><Relationship Id="rId1" Type="http://schemas.openxmlformats.org/officeDocument/2006/relationships/slideLayout" Target="../slideLayouts/slideLayout19.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rminator 3">
            <a:extLst>
              <a:ext uri="{FF2B5EF4-FFF2-40B4-BE49-F238E27FC236}">
                <a16:creationId xmlns:a16="http://schemas.microsoft.com/office/drawing/2014/main" id="{48A291F8-4064-5947-BF31-FA397A309B55}"/>
              </a:ext>
            </a:extLst>
          </p:cNvPr>
          <p:cNvSpPr/>
          <p:nvPr/>
        </p:nvSpPr>
        <p:spPr>
          <a:xfrm>
            <a:off x="344557" y="1603513"/>
            <a:ext cx="11463130" cy="4025762"/>
          </a:xfrm>
          <a:prstGeom prst="flowChartTerminator">
            <a:avLst/>
          </a:prstGeom>
        </p:spPr>
        <p:style>
          <a:lnRef idx="1">
            <a:schemeClr val="accent2"/>
          </a:lnRef>
          <a:fillRef idx="2">
            <a:schemeClr val="accent2"/>
          </a:fillRef>
          <a:effectRef idx="1">
            <a:schemeClr val="accent2"/>
          </a:effectRef>
          <a:fontRef idx="minor">
            <a:schemeClr val="dk1"/>
          </a:fontRef>
        </p:style>
        <p:txBody>
          <a:bodyPr rtlCol="0" anchor="ctr"/>
          <a:lstStyle/>
          <a:p>
            <a:pPr marL="0" algn="ctr" defTabSz="914400" rtl="1" eaLnBrk="1" latinLnBrk="0" hangingPunct="1"/>
            <a:r>
              <a:rPr lang="ar-SA" sz="3600" b="1" dirty="0"/>
              <a:t>شرائح عرض لمادة قانون التحكيم</a:t>
            </a:r>
          </a:p>
          <a:p>
            <a:pPr marL="0" algn="ctr" defTabSz="914400" rtl="1" eaLnBrk="1" latinLnBrk="0" hangingPunct="1"/>
            <a:r>
              <a:rPr lang="ar-SA" sz="3600" b="1" dirty="0"/>
              <a:t>د. يحي بن حسين الشريف </a:t>
            </a:r>
          </a:p>
          <a:p>
            <a:pPr marL="0" algn="ctr" defTabSz="914400" rtl="1" eaLnBrk="1" latinLnBrk="0" hangingPunct="1"/>
            <a:r>
              <a:rPr lang="ar-SA" sz="3600" b="1" dirty="0"/>
              <a:t>أستاذ القانون التجاري المساعد بكلية الحقوق والعلوم السياسية</a:t>
            </a:r>
          </a:p>
          <a:p>
            <a:pPr marL="0" algn="ctr" defTabSz="914400" rtl="1" eaLnBrk="1" latinLnBrk="0" hangingPunct="1"/>
            <a:r>
              <a:rPr lang="ar-SA" sz="3600" b="1" dirty="0"/>
              <a:t>بجامعة الملك سعود</a:t>
            </a:r>
            <a:endParaRPr lang="en-US" sz="3600" b="1" dirty="0"/>
          </a:p>
        </p:txBody>
      </p:sp>
    </p:spTree>
    <p:extLst>
      <p:ext uri="{BB962C8B-B14F-4D97-AF65-F5344CB8AC3E}">
        <p14:creationId xmlns:p14="http://schemas.microsoft.com/office/powerpoint/2010/main" val="1316820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rminator 3"/>
          <p:cNvSpPr/>
          <p:nvPr/>
        </p:nvSpPr>
        <p:spPr>
          <a:xfrm>
            <a:off x="3207026" y="2001078"/>
            <a:ext cx="6586331" cy="2252870"/>
          </a:xfrm>
          <a:prstGeom prst="flowChartTerminator">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4800" b="1" dirty="0">
                <a:solidFill>
                  <a:schemeClr val="bg1"/>
                </a:solidFill>
              </a:rPr>
              <a:t>المحاضرة الأولى</a:t>
            </a:r>
            <a:endParaRPr lang="en-US" sz="4800" b="1" dirty="0">
              <a:solidFill>
                <a:schemeClr val="bg1"/>
              </a:solidFill>
            </a:endParaRPr>
          </a:p>
        </p:txBody>
      </p:sp>
    </p:spTree>
    <p:extLst>
      <p:ext uri="{BB962C8B-B14F-4D97-AF65-F5344CB8AC3E}">
        <p14:creationId xmlns:p14="http://schemas.microsoft.com/office/powerpoint/2010/main" val="190898593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CAA80C2A-D864-2141-98F7-1EE4C3BEF9C1}"/>
              </a:ext>
            </a:extLst>
          </p:cNvPr>
          <p:cNvSpPr/>
          <p:nvPr/>
        </p:nvSpPr>
        <p:spPr>
          <a:xfrm>
            <a:off x="2604050" y="410817"/>
            <a:ext cx="7089914" cy="622852"/>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t>مدى جواز الاتفاق على إعفاء المحكم أو مركز التحكيم من المسؤولية </a:t>
            </a:r>
            <a:endParaRPr lang="en-US" sz="2400" b="1" dirty="0"/>
          </a:p>
        </p:txBody>
      </p:sp>
      <p:sp>
        <p:nvSpPr>
          <p:cNvPr id="3" name="TextBox 2">
            <a:extLst>
              <a:ext uri="{FF2B5EF4-FFF2-40B4-BE49-F238E27FC236}">
                <a16:creationId xmlns:a16="http://schemas.microsoft.com/office/drawing/2014/main" id="{CCD7D1F7-6984-214E-9686-4F28857DE956}"/>
              </a:ext>
            </a:extLst>
          </p:cNvPr>
          <p:cNvSpPr txBox="1"/>
          <p:nvPr/>
        </p:nvSpPr>
        <p:spPr>
          <a:xfrm>
            <a:off x="384312" y="1484243"/>
            <a:ext cx="11529391" cy="3416320"/>
          </a:xfrm>
          <a:prstGeom prst="rect">
            <a:avLst/>
          </a:prstGeom>
          <a:noFill/>
        </p:spPr>
        <p:txBody>
          <a:bodyPr wrap="square" rtlCol="0">
            <a:spAutoFit/>
          </a:bodyPr>
          <a:lstStyle/>
          <a:p>
            <a:pPr marL="800100" lvl="1" indent="-342900" algn="r" rtl="1">
              <a:buFont typeface="Arial" panose="020B0604020202020204" pitchFamily="34" charset="0"/>
              <a:buChar char="•"/>
            </a:pPr>
            <a:r>
              <a:rPr lang="ar-SA" sz="2400" dirty="0">
                <a:solidFill>
                  <a:srgbClr val="00B050"/>
                </a:solidFill>
              </a:rPr>
              <a:t>هل يجوز الاتفاق على الإعفاء من المسؤولية العقدية؟</a:t>
            </a:r>
          </a:p>
          <a:p>
            <a:pPr marL="800100" lvl="1" indent="-342900" algn="r" rtl="1">
              <a:buFont typeface="Arial" panose="020B0604020202020204" pitchFamily="34" charset="0"/>
              <a:buChar char="•"/>
            </a:pPr>
            <a:r>
              <a:rPr lang="ar-SA" sz="2400" dirty="0">
                <a:solidFill>
                  <a:srgbClr val="00B050"/>
                </a:solidFill>
              </a:rPr>
              <a:t>هل يجوز الاتفاق على الإعفاء من المسؤولية التقصيرية؟ </a:t>
            </a:r>
          </a:p>
          <a:p>
            <a:pPr marL="800100" lvl="1" indent="-342900" algn="r" rtl="1">
              <a:buFont typeface="Arial" panose="020B0604020202020204" pitchFamily="34" charset="0"/>
              <a:buChar char="•"/>
            </a:pPr>
            <a:endParaRPr lang="ar-SA" sz="2400" dirty="0"/>
          </a:p>
          <a:p>
            <a:pPr marL="800100" lvl="1" indent="-342900" algn="just" rtl="1">
              <a:buFont typeface="Arial" panose="020B0604020202020204" pitchFamily="34" charset="0"/>
              <a:buChar char="•"/>
            </a:pPr>
            <a:r>
              <a:rPr lang="ar-AE" sz="2400" dirty="0"/>
              <a:t>المادة 16 من قواعد المركز السعودي للتحكيم التجاري: "لا يكون أعضاء هيئة التحكيم ولا محكم التدابير المستعجلة ولا المسؤول الإداري ولا مجلس إدارة المركز مسؤولين تجاه أي طرف عن أي عمل أو امتناع يتعلق بالتحكيم في ظل هذه القواعد، باستثناء الحالات التي يكون فيها تحديد المسؤولية محظورا بموجب القانون المنطبق. ويوافق الأطراف أنه لا يوجد أي التزام على المحكمين أو المسؤول الإداري أو مجلس إدارة المركز بالإدلاء بأي بيان بشأن التحكيم. ويحظر على أي طرف طلب مثول هؤلاء الأشخاص باعتبارهم أطرافا أو شهودا في أي إجراءات قضائية أو غيرها تتعلق بموضوع التحكيم".</a:t>
            </a:r>
            <a:endParaRPr lang="ar-SA" sz="2400" dirty="0">
              <a:solidFill>
                <a:srgbClr val="00B050"/>
              </a:solidFill>
            </a:endParaRPr>
          </a:p>
        </p:txBody>
      </p:sp>
    </p:spTree>
    <p:extLst>
      <p:ext uri="{BB962C8B-B14F-4D97-AF65-F5344CB8AC3E}">
        <p14:creationId xmlns:p14="http://schemas.microsoft.com/office/powerpoint/2010/main" val="153017218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CAA80C2A-D864-2141-98F7-1EE4C3BEF9C1}"/>
              </a:ext>
            </a:extLst>
          </p:cNvPr>
          <p:cNvSpPr/>
          <p:nvPr/>
        </p:nvSpPr>
        <p:spPr>
          <a:xfrm>
            <a:off x="2604050" y="410817"/>
            <a:ext cx="7089914" cy="622852"/>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t>المسؤولية المدنية لمركز التحكيم وأطراف النزاع</a:t>
            </a:r>
            <a:endParaRPr lang="en-US" sz="2400" b="1" dirty="0"/>
          </a:p>
        </p:txBody>
      </p:sp>
      <p:sp>
        <p:nvSpPr>
          <p:cNvPr id="3" name="TextBox 2">
            <a:extLst>
              <a:ext uri="{FF2B5EF4-FFF2-40B4-BE49-F238E27FC236}">
                <a16:creationId xmlns:a16="http://schemas.microsoft.com/office/drawing/2014/main" id="{CCD7D1F7-6984-214E-9686-4F28857DE956}"/>
              </a:ext>
            </a:extLst>
          </p:cNvPr>
          <p:cNvSpPr txBox="1"/>
          <p:nvPr/>
        </p:nvSpPr>
        <p:spPr>
          <a:xfrm>
            <a:off x="225288" y="1484243"/>
            <a:ext cx="11688416" cy="3785652"/>
          </a:xfrm>
          <a:prstGeom prst="rect">
            <a:avLst/>
          </a:prstGeom>
          <a:noFill/>
        </p:spPr>
        <p:txBody>
          <a:bodyPr wrap="square" rtlCol="0">
            <a:spAutoFit/>
          </a:bodyPr>
          <a:lstStyle/>
          <a:p>
            <a:pPr marL="800100" lvl="1" indent="-342900" algn="r" rtl="1">
              <a:buFont typeface="Arial" panose="020B0604020202020204" pitchFamily="34" charset="0"/>
              <a:buChar char="•"/>
            </a:pPr>
            <a:r>
              <a:rPr lang="ar-SA" sz="2400" dirty="0">
                <a:solidFill>
                  <a:srgbClr val="00B050"/>
                </a:solidFill>
              </a:rPr>
              <a:t>ما طبيعة العلاقة بين الأطراف ومركز التحكيم في التحكيم المؤسسي؟ </a:t>
            </a:r>
          </a:p>
          <a:p>
            <a:pPr marL="800100" lvl="1" indent="-342900" algn="r" rtl="1">
              <a:buFont typeface="Arial" panose="020B0604020202020204" pitchFamily="34" charset="0"/>
              <a:buChar char="•"/>
            </a:pPr>
            <a:endParaRPr lang="ar-SA" sz="2400" dirty="0">
              <a:solidFill>
                <a:srgbClr val="00B050"/>
              </a:solidFill>
            </a:endParaRPr>
          </a:p>
          <a:p>
            <a:pPr marL="800100" lvl="1" indent="-342900" algn="r" rtl="1">
              <a:buFont typeface="Arial" panose="020B0604020202020204" pitchFamily="34" charset="0"/>
              <a:buChar char="•"/>
            </a:pPr>
            <a:r>
              <a:rPr lang="ar-SA" sz="2400" b="1" dirty="0">
                <a:solidFill>
                  <a:srgbClr val="00B0F0"/>
                </a:solidFill>
              </a:rPr>
              <a:t>أولا: المسؤولية المدنية لمركز التحكيم: </a:t>
            </a:r>
          </a:p>
          <a:p>
            <a:pPr lvl="1" algn="r" rtl="1"/>
            <a:r>
              <a:rPr lang="ar-SA" sz="2400" dirty="0"/>
              <a:t>- يقع على المركز مسؤولية ضمان توافر الكفاءة في المحكم المقيد في القائمة المعتمدة فيه عندما يعين المحكم منها. </a:t>
            </a:r>
          </a:p>
          <a:p>
            <a:pPr lvl="1" algn="r" rtl="1"/>
            <a:endParaRPr lang="ar-SA" sz="2400" dirty="0">
              <a:solidFill>
                <a:srgbClr val="00B050"/>
              </a:solidFill>
            </a:endParaRPr>
          </a:p>
          <a:p>
            <a:pPr marL="800100" lvl="1" indent="-342900" algn="r" rtl="1">
              <a:buFont typeface="Arial" panose="020B0604020202020204" pitchFamily="34" charset="0"/>
              <a:buChar char="•"/>
            </a:pPr>
            <a:r>
              <a:rPr lang="ar-SA" sz="2400" b="1" dirty="0">
                <a:solidFill>
                  <a:srgbClr val="00B0F0"/>
                </a:solidFill>
              </a:rPr>
              <a:t>ثانياً: المسؤولية المدنية للأطراف: </a:t>
            </a:r>
          </a:p>
          <a:p>
            <a:pPr marL="800100" lvl="1" indent="-342900" algn="r" rtl="1">
              <a:buFontTx/>
              <a:buChar char="-"/>
            </a:pPr>
            <a:r>
              <a:rPr lang="ar-SA" sz="2400" dirty="0"/>
              <a:t>يسأل الأطراف مسؤولية عقدية عن الإخلال بالالتزامات المالية أو غير المالية قبل المركز.</a:t>
            </a:r>
          </a:p>
          <a:p>
            <a:pPr marL="800100" lvl="1" indent="-342900" algn="r" rtl="1">
              <a:buFontTx/>
              <a:buChar char="-"/>
            </a:pPr>
            <a:r>
              <a:rPr lang="ar-SA" sz="2400" dirty="0"/>
              <a:t>كما يسأل الأطراف مسؤولية عقدية على الإخلال بالالتزامات المالية أو غير المالية تجاه المحكم. </a:t>
            </a:r>
          </a:p>
          <a:p>
            <a:pPr marL="914400" lvl="1" indent="-457200" algn="r" rtl="1">
              <a:buFont typeface="+mj-lt"/>
              <a:buAutoNum type="arabicPeriod"/>
            </a:pPr>
            <a:endParaRPr lang="ar-SA" sz="2400" dirty="0">
              <a:solidFill>
                <a:srgbClr val="00B050"/>
              </a:solidFill>
            </a:endParaRPr>
          </a:p>
          <a:p>
            <a:pPr marL="800100" lvl="1" indent="-342900" algn="r" rtl="1">
              <a:buFont typeface="Arial" panose="020B0604020202020204" pitchFamily="34" charset="0"/>
              <a:buChar char="•"/>
            </a:pPr>
            <a:endParaRPr lang="ar-SA" sz="2400" dirty="0"/>
          </a:p>
        </p:txBody>
      </p:sp>
    </p:spTree>
    <p:extLst>
      <p:ext uri="{BB962C8B-B14F-4D97-AF65-F5344CB8AC3E}">
        <p14:creationId xmlns:p14="http://schemas.microsoft.com/office/powerpoint/2010/main" val="29291067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CAA80C2A-D864-2141-98F7-1EE4C3BEF9C1}"/>
              </a:ext>
            </a:extLst>
          </p:cNvPr>
          <p:cNvSpPr/>
          <p:nvPr/>
        </p:nvSpPr>
        <p:spPr>
          <a:xfrm>
            <a:off x="3859696" y="410817"/>
            <a:ext cx="4419599" cy="622852"/>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t>انتهاء مهمة المحكم بدون حكم</a:t>
            </a:r>
            <a:endParaRPr lang="en-US" sz="2400" b="1" dirty="0"/>
          </a:p>
        </p:txBody>
      </p:sp>
      <p:sp>
        <p:nvSpPr>
          <p:cNvPr id="3" name="TextBox 2">
            <a:extLst>
              <a:ext uri="{FF2B5EF4-FFF2-40B4-BE49-F238E27FC236}">
                <a16:creationId xmlns:a16="http://schemas.microsoft.com/office/drawing/2014/main" id="{CCD7D1F7-6984-214E-9686-4F28857DE956}"/>
              </a:ext>
            </a:extLst>
          </p:cNvPr>
          <p:cNvSpPr txBox="1"/>
          <p:nvPr/>
        </p:nvSpPr>
        <p:spPr>
          <a:xfrm>
            <a:off x="225288" y="1484243"/>
            <a:ext cx="11688416" cy="4893647"/>
          </a:xfrm>
          <a:prstGeom prst="rect">
            <a:avLst/>
          </a:prstGeom>
          <a:noFill/>
        </p:spPr>
        <p:txBody>
          <a:bodyPr wrap="square" rtlCol="0">
            <a:spAutoFit/>
          </a:bodyPr>
          <a:lstStyle/>
          <a:p>
            <a:pPr marL="800100" lvl="1" indent="-342900" algn="r" rtl="1">
              <a:buFont typeface="Arial" panose="020B0604020202020204" pitchFamily="34" charset="0"/>
              <a:buChar char="•"/>
            </a:pPr>
            <a:r>
              <a:rPr lang="ar-SA" sz="2400" dirty="0"/>
              <a:t>الأصل أن تنتهي مهمة المحكم بصدور حكم يفصل في النزاع. </a:t>
            </a:r>
          </a:p>
          <a:p>
            <a:pPr marL="800100" lvl="1" indent="-342900" algn="r" rtl="1">
              <a:buFont typeface="Arial" panose="020B0604020202020204" pitchFamily="34" charset="0"/>
              <a:buChar char="•"/>
            </a:pPr>
            <a:r>
              <a:rPr lang="ar-SA" sz="2400" dirty="0"/>
              <a:t>إلا أن مهمة المحكم قد تنتهي بدون صدور حكم وذلك في حالة التنحي أو العزل أو الرد. </a:t>
            </a:r>
          </a:p>
          <a:p>
            <a:pPr marL="800100" lvl="1" indent="-342900" algn="r" rtl="1">
              <a:buFont typeface="Arial" panose="020B0604020202020204" pitchFamily="34" charset="0"/>
              <a:buChar char="•"/>
            </a:pPr>
            <a:endParaRPr lang="ar-SA" sz="2400" dirty="0">
              <a:solidFill>
                <a:srgbClr val="00B050"/>
              </a:solidFill>
            </a:endParaRPr>
          </a:p>
          <a:p>
            <a:pPr marL="800100" lvl="1" indent="-342900" algn="r" rtl="1">
              <a:buFont typeface="Arial" panose="020B0604020202020204" pitchFamily="34" charset="0"/>
              <a:buChar char="•"/>
            </a:pPr>
            <a:r>
              <a:rPr lang="ar-SA" sz="2400" b="1" dirty="0">
                <a:solidFill>
                  <a:srgbClr val="00B0F0"/>
                </a:solidFill>
              </a:rPr>
              <a:t>أولا: تنحي المحكم: </a:t>
            </a:r>
            <a:r>
              <a:rPr lang="ar-SA" sz="2400" dirty="0"/>
              <a:t>يعني اعتذار المحكم عن الاستمرار في نظر القضية. </a:t>
            </a:r>
          </a:p>
          <a:p>
            <a:pPr marL="800100" lvl="1" indent="-342900" algn="r" rtl="1">
              <a:buFont typeface="Arial" panose="020B0604020202020204" pitchFamily="34" charset="0"/>
              <a:buChar char="•"/>
            </a:pPr>
            <a:endParaRPr lang="ar-SA" sz="2400" dirty="0"/>
          </a:p>
          <a:p>
            <a:pPr marL="800100" lvl="1" indent="-342900" algn="r" rtl="1">
              <a:buFont typeface="Arial" panose="020B0604020202020204" pitchFamily="34" charset="0"/>
              <a:buChar char="•"/>
            </a:pPr>
            <a:r>
              <a:rPr lang="ar-SA" sz="2400" dirty="0"/>
              <a:t>إذا قبل المحكم مهمة التحكيم فليس له التنحي إلا لعذر مقبول، أما إذا تنحى بدون عذر مقبول فإنه يمكن للأطراف مطالبته بالتعويض في حال حدوث ضرر. </a:t>
            </a:r>
          </a:p>
          <a:p>
            <a:pPr marL="800100" lvl="1" indent="-342900" algn="r" rtl="1">
              <a:buFont typeface="Arial" panose="020B0604020202020204" pitchFamily="34" charset="0"/>
              <a:buChar char="•"/>
            </a:pPr>
            <a:r>
              <a:rPr lang="ar-SA" sz="2400" dirty="0">
                <a:solidFill>
                  <a:srgbClr val="00B050"/>
                </a:solidFill>
              </a:rPr>
              <a:t>ولكي يحكم على المحكم بالتعويض بسبب التنحي لغير سبب جدي مقبول يشترط الآتي: </a:t>
            </a:r>
          </a:p>
          <a:p>
            <a:pPr marL="914400" lvl="1" indent="-457200" algn="r" rtl="1">
              <a:buFont typeface="+mj-lt"/>
              <a:buAutoNum type="arabicPeriod"/>
            </a:pPr>
            <a:r>
              <a:rPr lang="ar-SA" sz="2400" dirty="0"/>
              <a:t>أن يكون التنحي بعد قبول المهمة. </a:t>
            </a:r>
          </a:p>
          <a:p>
            <a:pPr marL="914400" lvl="1" indent="-457200" algn="r" rtl="1">
              <a:buFont typeface="+mj-lt"/>
              <a:buAutoNum type="arabicPeriod"/>
            </a:pPr>
            <a:r>
              <a:rPr lang="ar-SA" sz="2400" dirty="0"/>
              <a:t>أن يكون التنحي بغير سبب جدي. </a:t>
            </a:r>
          </a:p>
          <a:p>
            <a:pPr marL="914400" lvl="1" indent="-457200" algn="r" rtl="1">
              <a:buFont typeface="+mj-lt"/>
              <a:buAutoNum type="arabicPeriod"/>
            </a:pPr>
            <a:r>
              <a:rPr lang="ar-SA" sz="2400" dirty="0"/>
              <a:t>أن الحكم بالتعويض من عدمه جوازي للمحكمة. </a:t>
            </a:r>
          </a:p>
          <a:p>
            <a:pPr marL="914400" lvl="1" indent="-457200" algn="r" rtl="1">
              <a:buFont typeface="+mj-lt"/>
              <a:buAutoNum type="arabicPeriod"/>
            </a:pPr>
            <a:endParaRPr lang="ar-SA" sz="2400" dirty="0">
              <a:solidFill>
                <a:srgbClr val="00B050"/>
              </a:solidFill>
            </a:endParaRPr>
          </a:p>
          <a:p>
            <a:pPr marL="800100" lvl="1" indent="-342900" algn="r" rtl="1">
              <a:buFont typeface="Arial" panose="020B0604020202020204" pitchFamily="34" charset="0"/>
              <a:buChar char="•"/>
            </a:pPr>
            <a:endParaRPr lang="ar-SA" sz="2400" dirty="0"/>
          </a:p>
        </p:txBody>
      </p:sp>
    </p:spTree>
    <p:extLst>
      <p:ext uri="{BB962C8B-B14F-4D97-AF65-F5344CB8AC3E}">
        <p14:creationId xmlns:p14="http://schemas.microsoft.com/office/powerpoint/2010/main" val="76925844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D7D1F7-6984-214E-9686-4F28857DE956}"/>
              </a:ext>
            </a:extLst>
          </p:cNvPr>
          <p:cNvSpPr txBox="1"/>
          <p:nvPr/>
        </p:nvSpPr>
        <p:spPr>
          <a:xfrm>
            <a:off x="0" y="516834"/>
            <a:ext cx="11688416" cy="6740307"/>
          </a:xfrm>
          <a:prstGeom prst="rect">
            <a:avLst/>
          </a:prstGeom>
          <a:noFill/>
        </p:spPr>
        <p:txBody>
          <a:bodyPr wrap="square" rtlCol="0">
            <a:spAutoFit/>
          </a:bodyPr>
          <a:lstStyle/>
          <a:p>
            <a:pPr lvl="1" algn="r" rtl="1"/>
            <a:endParaRPr lang="ar-SA" sz="2400" dirty="0">
              <a:solidFill>
                <a:srgbClr val="00B050"/>
              </a:solidFill>
            </a:endParaRPr>
          </a:p>
          <a:p>
            <a:pPr marL="800100" lvl="1" indent="-342900" algn="r" rtl="1">
              <a:buFont typeface="Arial" panose="020B0604020202020204" pitchFamily="34" charset="0"/>
              <a:buChar char="•"/>
            </a:pPr>
            <a:r>
              <a:rPr lang="ar-SA" sz="2400" b="1" dirty="0">
                <a:solidFill>
                  <a:srgbClr val="00B0F0"/>
                </a:solidFill>
              </a:rPr>
              <a:t>ثانيا: عزل المحكم: </a:t>
            </a:r>
            <a:r>
              <a:rPr lang="ar-SA" sz="2400" dirty="0"/>
              <a:t>إنهاء</a:t>
            </a:r>
            <a:r>
              <a:rPr lang="ar-SA" sz="2400" b="1" dirty="0">
                <a:solidFill>
                  <a:srgbClr val="00B0F0"/>
                </a:solidFill>
              </a:rPr>
              <a:t> </a:t>
            </a:r>
            <a:r>
              <a:rPr lang="ar-SA" sz="2400" dirty="0"/>
              <a:t>مهمته قسراً قبل انتهاء التحكيم. </a:t>
            </a:r>
          </a:p>
          <a:p>
            <a:pPr marL="800100" lvl="1" indent="-342900" algn="r" rtl="1">
              <a:buFont typeface="Arial" panose="020B0604020202020204" pitchFamily="34" charset="0"/>
              <a:buChar char="•"/>
            </a:pPr>
            <a:r>
              <a:rPr lang="ar-SA" sz="2400" dirty="0">
                <a:solidFill>
                  <a:srgbClr val="00B050"/>
                </a:solidFill>
              </a:rPr>
              <a:t>أنواع العزل: </a:t>
            </a:r>
          </a:p>
          <a:p>
            <a:pPr marL="914400" lvl="1" indent="-457200" algn="r" rtl="1">
              <a:buFont typeface="+mj-lt"/>
              <a:buAutoNum type="arabicPeriod"/>
            </a:pPr>
            <a:r>
              <a:rPr lang="ar-SA" sz="2400" dirty="0">
                <a:solidFill>
                  <a:srgbClr val="FF0000"/>
                </a:solidFill>
              </a:rPr>
              <a:t>عزل اتفاقي: </a:t>
            </a:r>
            <a:r>
              <a:rPr lang="ar-SA" sz="2400" dirty="0"/>
              <a:t>ويكون باتفاق الخصوم وهو حق مطلق لهم في أي وقت قبل قفل باب المرافعة. </a:t>
            </a:r>
          </a:p>
          <a:p>
            <a:pPr marL="1371600" lvl="2" indent="-457200" algn="r" rtl="1">
              <a:buFont typeface="Arial" panose="020B0604020202020204" pitchFamily="34" charset="0"/>
              <a:buChar char="•"/>
            </a:pPr>
            <a:r>
              <a:rPr lang="ar-SA" sz="2400" dirty="0"/>
              <a:t>بشرط أن لا يكون المحكم معين من قبل المحكمة. </a:t>
            </a:r>
          </a:p>
          <a:p>
            <a:pPr marL="1371600" lvl="2" indent="-457200" algn="r" rtl="1">
              <a:buFont typeface="Arial" panose="020B0604020202020204" pitchFamily="34" charset="0"/>
              <a:buChar char="•"/>
            </a:pPr>
            <a:r>
              <a:rPr lang="ar-SA" sz="2400" dirty="0"/>
              <a:t>للأطراف المطالبة بالتعويض إذا كان العزل بسبب مخالفة عقدية أو قانونية تسببت في ضرر.</a:t>
            </a:r>
          </a:p>
          <a:p>
            <a:pPr marL="1371600" lvl="2" indent="-457200" algn="r" rtl="1">
              <a:buFont typeface="Arial" panose="020B0604020202020204" pitchFamily="34" charset="0"/>
              <a:buChar char="•"/>
            </a:pPr>
            <a:r>
              <a:rPr lang="ar-SA" sz="2400" dirty="0"/>
              <a:t>أما إذا كان العزل بدون سبب مقبول، فللمحكم المطالبة بالتعويض عن الضرر نتيجة عزله. </a:t>
            </a:r>
          </a:p>
          <a:p>
            <a:pPr marL="1371600" lvl="2" indent="-457200" algn="r" rtl="1">
              <a:buFont typeface="Arial" panose="020B0604020202020204" pitchFamily="34" charset="0"/>
              <a:buChar char="•"/>
            </a:pPr>
            <a:endParaRPr lang="ar-SA" sz="2400" dirty="0"/>
          </a:p>
          <a:p>
            <a:pPr marL="914400" lvl="1" indent="-457200" algn="r" rtl="1">
              <a:buFont typeface="+mj-lt"/>
              <a:buAutoNum type="arabicPeriod"/>
            </a:pPr>
            <a:r>
              <a:rPr lang="ar-SA" sz="2400" dirty="0">
                <a:solidFill>
                  <a:srgbClr val="FF0000"/>
                </a:solidFill>
              </a:rPr>
              <a:t>عزل قضائي: </a:t>
            </a:r>
            <a:r>
              <a:rPr lang="ar-SA" sz="2400" dirty="0"/>
              <a:t>يكون بقرار من المحكمة غير قابل للطعن بناء على طلب أحد الخصوم. ويشترط فيه الآتي: </a:t>
            </a:r>
          </a:p>
          <a:p>
            <a:pPr marL="1371600" lvl="2" indent="-457200" algn="r" rtl="1">
              <a:buFont typeface="+mj-lt"/>
              <a:buAutoNum type="arabicPeriod"/>
            </a:pPr>
            <a:r>
              <a:rPr lang="ar-SA" sz="2400" dirty="0"/>
              <a:t>أن يطلب أحد الخصوم ذلك. </a:t>
            </a:r>
          </a:p>
          <a:p>
            <a:pPr marL="1371600" lvl="2" indent="-457200" algn="r" rtl="1">
              <a:buFont typeface="+mj-lt"/>
              <a:buAutoNum type="arabicPeriod"/>
            </a:pPr>
            <a:r>
              <a:rPr lang="ar-SA" sz="2400" dirty="0"/>
              <a:t>أن يتعذر على المحكم أداء مهمته أو لم يباشرها أو انقطع عن أدائها بما يؤدي لتأخير الإجراءات. </a:t>
            </a:r>
          </a:p>
          <a:p>
            <a:pPr marL="1371600" lvl="2" indent="-457200" algn="r" rtl="1">
              <a:buFont typeface="+mj-lt"/>
              <a:buAutoNum type="arabicPeriod"/>
            </a:pPr>
            <a:r>
              <a:rPr lang="ar-SA" sz="2400" dirty="0"/>
              <a:t>عدم تنحي المحكم، وعدم اتفاق الأطراف على عزله. </a:t>
            </a:r>
          </a:p>
          <a:p>
            <a:pPr marL="1371600" lvl="2" indent="-457200" algn="r" rtl="1">
              <a:buFont typeface="+mj-lt"/>
              <a:buAutoNum type="arabicPeriod"/>
            </a:pPr>
            <a:r>
              <a:rPr lang="ar-SA" sz="2400" dirty="0"/>
              <a:t>الحكم بالعزل جوازي للمحكمة. </a:t>
            </a:r>
          </a:p>
          <a:p>
            <a:pPr marL="1371600" lvl="2" indent="-457200" algn="r" rtl="1">
              <a:buFont typeface="+mj-lt"/>
              <a:buAutoNum type="arabicPeriod"/>
            </a:pPr>
            <a:endParaRPr lang="ar-SA" sz="2400" dirty="0"/>
          </a:p>
          <a:p>
            <a:pPr marL="914400" lvl="1" indent="-457200" algn="r" rtl="1">
              <a:buFont typeface="Arial" panose="020B0604020202020204" pitchFamily="34" charset="0"/>
              <a:buChar char="•"/>
            </a:pPr>
            <a:r>
              <a:rPr lang="ar-SA" sz="2400" dirty="0"/>
              <a:t>يترتب على العزل وقف مدة التحكيم حتى يتم تعيين محكم بديل. </a:t>
            </a:r>
          </a:p>
          <a:p>
            <a:pPr marL="1371600" lvl="2" indent="-457200" algn="r" rtl="1">
              <a:buFont typeface="+mj-lt"/>
              <a:buAutoNum type="arabicPeriod"/>
            </a:pPr>
            <a:endParaRPr lang="ar-SA" sz="2400" dirty="0"/>
          </a:p>
          <a:p>
            <a:pPr lvl="1" algn="r" rtl="1"/>
            <a:endParaRPr lang="ar-SA" sz="2400" dirty="0">
              <a:solidFill>
                <a:srgbClr val="00B050"/>
              </a:solidFill>
            </a:endParaRPr>
          </a:p>
          <a:p>
            <a:pPr marL="800100" lvl="1" indent="-342900" algn="r" rtl="1">
              <a:buFont typeface="Arial" panose="020B0604020202020204" pitchFamily="34" charset="0"/>
              <a:buChar char="•"/>
            </a:pPr>
            <a:endParaRPr lang="ar-SA" sz="2400" dirty="0"/>
          </a:p>
        </p:txBody>
      </p:sp>
    </p:spTree>
    <p:extLst>
      <p:ext uri="{BB962C8B-B14F-4D97-AF65-F5344CB8AC3E}">
        <p14:creationId xmlns:p14="http://schemas.microsoft.com/office/powerpoint/2010/main" val="218635558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D7D1F7-6984-214E-9686-4F28857DE956}"/>
              </a:ext>
            </a:extLst>
          </p:cNvPr>
          <p:cNvSpPr txBox="1"/>
          <p:nvPr/>
        </p:nvSpPr>
        <p:spPr>
          <a:xfrm>
            <a:off x="371062" y="318052"/>
            <a:ext cx="11688416" cy="7848302"/>
          </a:xfrm>
          <a:prstGeom prst="rect">
            <a:avLst/>
          </a:prstGeom>
          <a:noFill/>
        </p:spPr>
        <p:txBody>
          <a:bodyPr wrap="square" rtlCol="0">
            <a:spAutoFit/>
          </a:bodyPr>
          <a:lstStyle/>
          <a:p>
            <a:pPr lvl="1" algn="just" rtl="1"/>
            <a:endParaRPr lang="ar-SA" sz="2400" dirty="0">
              <a:solidFill>
                <a:srgbClr val="00B050"/>
              </a:solidFill>
            </a:endParaRPr>
          </a:p>
          <a:p>
            <a:pPr marL="800100" lvl="1" indent="-342900" algn="just" rtl="1">
              <a:buFont typeface="Arial" panose="020B0604020202020204" pitchFamily="34" charset="0"/>
              <a:buChar char="•"/>
            </a:pPr>
            <a:r>
              <a:rPr lang="ar-SA" sz="2400" b="1" dirty="0">
                <a:solidFill>
                  <a:srgbClr val="00B0F0"/>
                </a:solidFill>
              </a:rPr>
              <a:t>ثالثا: رد المحكم: </a:t>
            </a:r>
            <a:r>
              <a:rPr lang="ar-SA" sz="2400" dirty="0"/>
              <a:t>أي الحكم برده بناء على طلب أحد الخصوم إذا ثارت شكوك حول حياده أو استقلاله.</a:t>
            </a:r>
          </a:p>
          <a:p>
            <a:pPr marL="800100" lvl="1" indent="-342900" algn="just" rtl="1">
              <a:buFont typeface="Arial" panose="020B0604020202020204" pitchFamily="34" charset="0"/>
              <a:buChar char="•"/>
            </a:pPr>
            <a:r>
              <a:rPr lang="ar-SA" sz="2400" dirty="0"/>
              <a:t>بناء على المادة 16 عدم حصول المحكم على المؤهلات التي اتفق عليها الأطراف يعتبر سبب للرد، مع عدم الإخلال بالشروط المطلوبة في المادة 14. </a:t>
            </a:r>
          </a:p>
          <a:p>
            <a:pPr marL="800100" lvl="1" indent="-342900" algn="just" rtl="1">
              <a:buFont typeface="Arial" panose="020B0604020202020204" pitchFamily="34" charset="0"/>
              <a:buChar char="•"/>
            </a:pPr>
            <a:r>
              <a:rPr lang="ar-SA" sz="2400" dirty="0">
                <a:solidFill>
                  <a:srgbClr val="FF0000"/>
                </a:solidFill>
              </a:rPr>
              <a:t>ما عدا ذلك، </a:t>
            </a:r>
            <a:r>
              <a:rPr lang="ar-SA" sz="2400" dirty="0"/>
              <a:t>لم يحدد النظام أسباباً معينة للرد، بل اكتفى بوجه عام بقيام ظروف تثير شكوك جدية حول حيدته واستقلاله. </a:t>
            </a:r>
          </a:p>
          <a:p>
            <a:pPr marL="800100" lvl="1" indent="-342900" algn="just" rtl="1">
              <a:buFont typeface="Arial" panose="020B0604020202020204" pitchFamily="34" charset="0"/>
              <a:buChar char="•"/>
            </a:pPr>
            <a:r>
              <a:rPr lang="ar-SA" sz="2400" dirty="0"/>
              <a:t>ولذلك فإن على المحكم الإفصاح عن أي علاقة بالموضوع أو الأطراف قبل التعيين وحتى انتهاء التحكيم. فإن قبل الأطراف ذلك فإنه ينتفي بناء عليه الحق في الرد. </a:t>
            </a:r>
          </a:p>
          <a:p>
            <a:pPr marL="800100" lvl="1" indent="-342900" algn="just" rtl="1">
              <a:buFont typeface="Arial" panose="020B0604020202020204" pitchFamily="34" charset="0"/>
              <a:buChar char="•"/>
            </a:pPr>
            <a:endParaRPr lang="ar-SA" sz="2400" dirty="0"/>
          </a:p>
          <a:p>
            <a:pPr marL="800100" lvl="1" indent="-342900" algn="just" rtl="1">
              <a:buFont typeface="Arial" panose="020B0604020202020204" pitchFamily="34" charset="0"/>
              <a:buChar char="•"/>
            </a:pPr>
            <a:r>
              <a:rPr lang="ar-SA" sz="2400" dirty="0"/>
              <a:t> </a:t>
            </a:r>
            <a:r>
              <a:rPr lang="ar-AE" sz="2400" dirty="0"/>
              <a:t>هل يمكن إعمال الفقرة الثانية من المادة 16 التي تنص على أن "</a:t>
            </a:r>
            <a:r>
              <a:rPr lang="ar-SA" sz="2400" dirty="0"/>
              <a:t>يكون المحكم ممنوعاً من النظر في الدعوى وسماعها- ولو لم يطلب ذلك أحد طرفي التحكيم- في الحالات نفسها التي يُمنع فيها القاضي</a:t>
            </a:r>
            <a:r>
              <a:rPr lang="ar-AE" sz="2400" dirty="0"/>
              <a:t>" ؟  الحالات التي يمنع فيها القاضي في المادة 94 من نظام المرافعات. </a:t>
            </a:r>
          </a:p>
          <a:p>
            <a:pPr marL="800100" lvl="1" indent="-342900" algn="just" rtl="1">
              <a:buFont typeface="Arial" panose="020B0604020202020204" pitchFamily="34" charset="0"/>
              <a:buChar char="•"/>
            </a:pPr>
            <a:endParaRPr lang="ar-AE" sz="2400" dirty="0"/>
          </a:p>
          <a:p>
            <a:pPr marL="800100" lvl="1" indent="-342900" algn="just" rtl="1">
              <a:buFont typeface="Arial" panose="020B0604020202020204" pitchFamily="34" charset="0"/>
              <a:buChar char="•"/>
            </a:pPr>
            <a:r>
              <a:rPr lang="ar-AE" sz="2400" dirty="0"/>
              <a:t>الفقرة الرابعة من المادة 16 تنص على أنه:" لا يجوز لأي من طرفي التحكيم طلب ردّ المحكم الذي عينه أو اشترك في تعيينه إلا لأسباب اتضحت بعد أن تم تعيين هذا المحكم". </a:t>
            </a:r>
            <a:r>
              <a:rPr lang="ar-AE" sz="2400" dirty="0">
                <a:solidFill>
                  <a:srgbClr val="00B050"/>
                </a:solidFill>
              </a:rPr>
              <a:t>ما المقصود هنا؟ </a:t>
            </a:r>
          </a:p>
          <a:p>
            <a:pPr marL="800100" lvl="1" indent="-342900" algn="just" rtl="1">
              <a:buFont typeface="Arial" panose="020B0604020202020204" pitchFamily="34" charset="0"/>
              <a:buChar char="•"/>
            </a:pPr>
            <a:endParaRPr lang="ar-AE" sz="2400" dirty="0">
              <a:solidFill>
                <a:srgbClr val="00B050"/>
              </a:solidFill>
            </a:endParaRPr>
          </a:p>
          <a:p>
            <a:pPr marL="800100" lvl="1" indent="-342900" algn="just" rtl="1">
              <a:buFont typeface="Arial" panose="020B0604020202020204" pitchFamily="34" charset="0"/>
              <a:buChar char="•"/>
            </a:pPr>
            <a:r>
              <a:rPr lang="ar-AE" sz="2400" dirty="0">
                <a:solidFill>
                  <a:srgbClr val="00B050"/>
                </a:solidFill>
              </a:rPr>
              <a:t>هل مبادرة المحكم بالتنحي بناء على طلب أحد الخصوم رده أو عزله يعد إقرار منه بصحة الأسباب المستند إليها طالب الرد؟ </a:t>
            </a:r>
            <a:endParaRPr lang="en-US" sz="2400" dirty="0">
              <a:solidFill>
                <a:srgbClr val="00B050"/>
              </a:solidFill>
            </a:endParaRPr>
          </a:p>
          <a:p>
            <a:pPr marL="800100" lvl="1" indent="-342900" algn="just" rtl="1">
              <a:buFont typeface="Arial" panose="020B0604020202020204" pitchFamily="34" charset="0"/>
              <a:buChar char="•"/>
            </a:pPr>
            <a:endParaRPr lang="ar-SA" sz="2400" dirty="0"/>
          </a:p>
          <a:p>
            <a:pPr lvl="1" algn="just" rtl="1"/>
            <a:endParaRPr lang="ar-SA" sz="2400" dirty="0">
              <a:solidFill>
                <a:srgbClr val="00B050"/>
              </a:solidFill>
            </a:endParaRPr>
          </a:p>
          <a:p>
            <a:pPr marL="800100" lvl="1" indent="-342900" algn="just" rtl="1">
              <a:buFont typeface="Arial" panose="020B0604020202020204" pitchFamily="34" charset="0"/>
              <a:buChar char="•"/>
            </a:pPr>
            <a:endParaRPr lang="ar-SA" sz="2400" dirty="0"/>
          </a:p>
        </p:txBody>
      </p:sp>
    </p:spTree>
    <p:extLst>
      <p:ext uri="{BB962C8B-B14F-4D97-AF65-F5344CB8AC3E}">
        <p14:creationId xmlns:p14="http://schemas.microsoft.com/office/powerpoint/2010/main" val="346714946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D7D1F7-6984-214E-9686-4F28857DE956}"/>
              </a:ext>
            </a:extLst>
          </p:cNvPr>
          <p:cNvSpPr txBox="1"/>
          <p:nvPr/>
        </p:nvSpPr>
        <p:spPr>
          <a:xfrm>
            <a:off x="0" y="516834"/>
            <a:ext cx="11688416" cy="5632311"/>
          </a:xfrm>
          <a:prstGeom prst="rect">
            <a:avLst/>
          </a:prstGeom>
          <a:noFill/>
        </p:spPr>
        <p:txBody>
          <a:bodyPr wrap="square" rtlCol="0">
            <a:spAutoFit/>
          </a:bodyPr>
          <a:lstStyle/>
          <a:p>
            <a:pPr lvl="1" algn="r" rtl="1"/>
            <a:endParaRPr lang="ar-SA" sz="2400" dirty="0">
              <a:solidFill>
                <a:srgbClr val="00B050"/>
              </a:solidFill>
            </a:endParaRPr>
          </a:p>
          <a:p>
            <a:pPr marL="800100" lvl="1" indent="-342900" algn="r" rtl="1">
              <a:buFont typeface="Arial" panose="020B0604020202020204" pitchFamily="34" charset="0"/>
              <a:buChar char="•"/>
            </a:pPr>
            <a:r>
              <a:rPr lang="ar-SA" sz="2400" b="1" dirty="0">
                <a:solidFill>
                  <a:srgbClr val="FF0000"/>
                </a:solidFill>
              </a:rPr>
              <a:t>إجراءات رد المحكم: </a:t>
            </a:r>
            <a:r>
              <a:rPr lang="ar-SA" sz="2400" b="1" dirty="0" err="1">
                <a:solidFill>
                  <a:srgbClr val="FF0000"/>
                </a:solidFill>
              </a:rPr>
              <a:t>م</a:t>
            </a:r>
            <a:r>
              <a:rPr lang="ar-SA" sz="2400" b="1" dirty="0">
                <a:solidFill>
                  <a:srgbClr val="FF0000"/>
                </a:solidFill>
              </a:rPr>
              <a:t> 17</a:t>
            </a:r>
          </a:p>
          <a:p>
            <a:pPr marL="800100" lvl="1" indent="-342900" algn="r" rtl="1">
              <a:buFont typeface="Arial" panose="020B0604020202020204" pitchFamily="34" charset="0"/>
              <a:buChar char="•"/>
            </a:pPr>
            <a:endParaRPr lang="ar-SA" sz="2400" b="1" dirty="0">
              <a:solidFill>
                <a:srgbClr val="FF0000"/>
              </a:solidFill>
            </a:endParaRPr>
          </a:p>
          <a:p>
            <a:pPr marL="800100" lvl="1" indent="-342900" algn="just" rtl="1">
              <a:buFont typeface="Arial" panose="020B0604020202020204" pitchFamily="34" charset="0"/>
              <a:buChar char="•"/>
            </a:pPr>
            <a:r>
              <a:rPr lang="ar-SA" sz="2400" dirty="0"/>
              <a:t>إن كان هناك اتفاق بين الأطراف في كيفية الرد فيتم تطبيقه. </a:t>
            </a:r>
          </a:p>
          <a:p>
            <a:pPr marL="800100" lvl="1" indent="-342900" algn="just" rtl="1">
              <a:buFont typeface="Arial" panose="020B0604020202020204" pitchFamily="34" charset="0"/>
              <a:buChar char="•"/>
            </a:pPr>
            <a:r>
              <a:rPr lang="ar-SA" sz="2400" dirty="0"/>
              <a:t>في حال عدم وجود اتفاق بين الأطراف، فيقدم الطلب إلى الهيئة خلال 5 أيام من تاريخ علم طالب الرد بتشكيل الهيئة أو بالظروف المسوغة للرد. </a:t>
            </a:r>
          </a:p>
          <a:p>
            <a:pPr marL="800100" lvl="1" indent="-342900" algn="just" rtl="1">
              <a:buFont typeface="Arial" panose="020B0604020202020204" pitchFamily="34" charset="0"/>
              <a:buChar char="•"/>
            </a:pPr>
            <a:r>
              <a:rPr lang="ar-SA" sz="2400" dirty="0"/>
              <a:t>فإذا لم يتنحى المحكم أو لم يوافق الطرف الآخر على الرد خلال خمسة أيام من تاريخ تقديمه، فعلى الهيئة البت فيه خلال 15 يوم من تاريخ تسلمه. </a:t>
            </a:r>
          </a:p>
          <a:p>
            <a:pPr marL="800100" lvl="1" indent="-342900" algn="just" rtl="1">
              <a:buFont typeface="Arial" panose="020B0604020202020204" pitchFamily="34" charset="0"/>
              <a:buChar char="•"/>
            </a:pPr>
            <a:r>
              <a:rPr lang="ar-SA" sz="2400" dirty="0"/>
              <a:t>إذا رفض الطلب فلطالب الرد التقدم إلى المحكمة خلال 30 يوم ويكون حكمها غير قابل للطعن. </a:t>
            </a:r>
          </a:p>
          <a:p>
            <a:pPr marL="800100" lvl="1" indent="-342900" algn="just" rtl="1">
              <a:buFont typeface="Arial" panose="020B0604020202020204" pitchFamily="34" charset="0"/>
              <a:buChar char="•"/>
            </a:pPr>
            <a:r>
              <a:rPr lang="ar-SA" sz="2400" dirty="0"/>
              <a:t>لم يحدد النظام المدة التي يجب خلالها على المحكمة إصدار الحكم. </a:t>
            </a:r>
          </a:p>
          <a:p>
            <a:pPr marL="800100" lvl="1" indent="-342900" algn="just" rtl="1">
              <a:buFont typeface="Arial" panose="020B0604020202020204" pitchFamily="34" charset="0"/>
              <a:buChar char="•"/>
            </a:pPr>
            <a:r>
              <a:rPr lang="ar-SA" sz="2400" dirty="0"/>
              <a:t>يترتب على تقديم طلب الرد للهيئة وقف الإجراءات. وإذا رفضت الهيئة الطلب تستمر في الإجراءات، وإذا طعن على قرار الهيئة أمام المحكمة فلا يؤدي لوقف الإجراءات.  </a:t>
            </a:r>
          </a:p>
          <a:p>
            <a:pPr marL="800100" lvl="1" indent="-342900" algn="just" rtl="1">
              <a:buFont typeface="Arial" panose="020B0604020202020204" pitchFamily="34" charset="0"/>
              <a:buChar char="•"/>
            </a:pPr>
            <a:r>
              <a:rPr lang="ar-SA" sz="2400" dirty="0"/>
              <a:t>لا يجوز تقديم طلب الرد بعد قفل باب المرافعة. </a:t>
            </a:r>
          </a:p>
          <a:p>
            <a:pPr marL="800100" lvl="1" indent="-342900" algn="just" rtl="1">
              <a:buFont typeface="Arial" panose="020B0604020202020204" pitchFamily="34" charset="0"/>
              <a:buChar char="•"/>
            </a:pPr>
            <a:endParaRPr lang="ar-SA" sz="2400" dirty="0"/>
          </a:p>
          <a:p>
            <a:pPr marL="800100" lvl="1" indent="-342900" algn="r" rtl="1">
              <a:buFont typeface="Arial" panose="020B0604020202020204" pitchFamily="34" charset="0"/>
              <a:buChar char="•"/>
            </a:pPr>
            <a:endParaRPr lang="ar-SA" sz="2400" dirty="0"/>
          </a:p>
        </p:txBody>
      </p:sp>
    </p:spTree>
    <p:extLst>
      <p:ext uri="{BB962C8B-B14F-4D97-AF65-F5344CB8AC3E}">
        <p14:creationId xmlns:p14="http://schemas.microsoft.com/office/powerpoint/2010/main" val="98816227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D7D1F7-6984-214E-9686-4F28857DE956}"/>
              </a:ext>
            </a:extLst>
          </p:cNvPr>
          <p:cNvSpPr txBox="1"/>
          <p:nvPr/>
        </p:nvSpPr>
        <p:spPr>
          <a:xfrm>
            <a:off x="0" y="516834"/>
            <a:ext cx="11688416" cy="6740307"/>
          </a:xfrm>
          <a:prstGeom prst="rect">
            <a:avLst/>
          </a:prstGeom>
          <a:noFill/>
        </p:spPr>
        <p:txBody>
          <a:bodyPr wrap="square" rtlCol="0">
            <a:spAutoFit/>
          </a:bodyPr>
          <a:lstStyle/>
          <a:p>
            <a:pPr lvl="1" algn="just" rtl="1"/>
            <a:endParaRPr lang="ar-SA" sz="2400" dirty="0">
              <a:solidFill>
                <a:srgbClr val="00B050"/>
              </a:solidFill>
            </a:endParaRPr>
          </a:p>
          <a:p>
            <a:pPr marL="800100" lvl="1" indent="-342900" algn="just" rtl="1">
              <a:buFont typeface="Arial" panose="020B0604020202020204" pitchFamily="34" charset="0"/>
              <a:buChar char="•"/>
            </a:pPr>
            <a:r>
              <a:rPr lang="ar-SA" sz="2400" b="1" dirty="0">
                <a:solidFill>
                  <a:srgbClr val="FF0000"/>
                </a:solidFill>
              </a:rPr>
              <a:t>أثر الحكم برد المحكم:</a:t>
            </a:r>
          </a:p>
          <a:p>
            <a:pPr marL="800100" lvl="1" indent="-342900" algn="just" rtl="1">
              <a:buFont typeface="Arial" panose="020B0604020202020204" pitchFamily="34" charset="0"/>
              <a:buChar char="•"/>
            </a:pPr>
            <a:endParaRPr lang="ar-SA" sz="2400" b="1" dirty="0">
              <a:solidFill>
                <a:srgbClr val="FF0000"/>
              </a:solidFill>
            </a:endParaRPr>
          </a:p>
          <a:p>
            <a:pPr marL="800100" lvl="1" indent="-342900" algn="just" rtl="1">
              <a:buFont typeface="Arial" panose="020B0604020202020204" pitchFamily="34" charset="0"/>
              <a:buChar char="•"/>
            </a:pPr>
            <a:r>
              <a:rPr lang="ar-AE" sz="2400" dirty="0"/>
              <a:t>الفقرة الرابعة من المادة (17) من نظام التحكيم تنص على أنه:"إذا حُكم بردّ المحكم - سواء من هيئة التحكيم، أم من المحكمة المختصة عند نظر الطعن- ترتب على ذلك اعتبار ما يكون قد تم من إجراءات التحكيم - بما في ذلك حكم التحكيم - كأن لم يكن".</a:t>
            </a:r>
          </a:p>
          <a:p>
            <a:pPr marL="800100" lvl="1" indent="-342900" algn="just" rtl="1">
              <a:buFont typeface="Arial" panose="020B0604020202020204" pitchFamily="34" charset="0"/>
              <a:buChar char="•"/>
            </a:pPr>
            <a:r>
              <a:rPr lang="ar-AE" sz="2400" dirty="0"/>
              <a:t>إذا لم يصدر الحكم فيتم البدء في الإجراءات من جديد. أما إذا صدر الحكم فيعتبر كأن لم يكن. </a:t>
            </a:r>
          </a:p>
          <a:p>
            <a:pPr marL="800100" lvl="1" indent="-342900" algn="just" rtl="1">
              <a:buFont typeface="Arial" panose="020B0604020202020204" pitchFamily="34" charset="0"/>
              <a:buChar char="•"/>
            </a:pPr>
            <a:endParaRPr lang="ar-AE" sz="2400" dirty="0"/>
          </a:p>
          <a:p>
            <a:pPr marL="800100" lvl="1" indent="-342900" algn="just" rtl="1">
              <a:buFont typeface="Arial" panose="020B0604020202020204" pitchFamily="34" charset="0"/>
              <a:buChar char="•"/>
            </a:pPr>
            <a:r>
              <a:rPr lang="ar-SA" sz="2400" b="1" dirty="0">
                <a:solidFill>
                  <a:srgbClr val="FF0000"/>
                </a:solidFill>
              </a:rPr>
              <a:t>تعيين المحكم البديل:</a:t>
            </a:r>
          </a:p>
          <a:p>
            <a:pPr marL="800100" lvl="1" indent="-342900" algn="just" rtl="1">
              <a:buFont typeface="Arial" panose="020B0604020202020204" pitchFamily="34" charset="0"/>
              <a:buChar char="•"/>
            </a:pPr>
            <a:r>
              <a:rPr lang="ar-AE" sz="2400" dirty="0"/>
              <a:t>المادة 19 من نظام التحكيم تنص على أنه: "إذا انتهت مهمة المحكم بوفاته، أو بردّه، أو عزلـه، أو تنحّيه، أو عجزه، أو لأي سبب آخر، وجب تعيين بديل له طبقا للإجراءات التي اتبعت في اختيار المحكم الذي انتهت مهمته".</a:t>
            </a:r>
          </a:p>
          <a:p>
            <a:pPr marL="800100" lvl="1" indent="-342900" algn="just" rtl="1">
              <a:buFont typeface="Arial" panose="020B0604020202020204" pitchFamily="34" charset="0"/>
              <a:buChar char="•"/>
            </a:pPr>
            <a:endParaRPr lang="ar-AE" sz="2400" dirty="0"/>
          </a:p>
          <a:p>
            <a:pPr marL="800100" lvl="1" indent="-342900" algn="just" rtl="1">
              <a:buFont typeface="Arial" panose="020B0604020202020204" pitchFamily="34" charset="0"/>
              <a:buChar char="•"/>
            </a:pPr>
            <a:r>
              <a:rPr lang="ar-AE" sz="2400" dirty="0"/>
              <a:t>فيما عدا حالة رد المحكم، فإنها تستأنف الإجراءات من المرحلة التي توقف فيها المحكم الذي جرى تبديله عن أداء مهامه. </a:t>
            </a:r>
            <a:endParaRPr lang="en-US" sz="2400" dirty="0"/>
          </a:p>
          <a:p>
            <a:pPr marL="800100" lvl="1" indent="-342900" algn="just" rtl="1">
              <a:buFont typeface="Arial" panose="020B0604020202020204" pitchFamily="34" charset="0"/>
              <a:buChar char="•"/>
            </a:pPr>
            <a:endParaRPr lang="ar-AE" sz="2400" dirty="0"/>
          </a:p>
          <a:p>
            <a:pPr marL="800100" lvl="1" indent="-342900" algn="just" rtl="1">
              <a:buFont typeface="Arial" panose="020B0604020202020204" pitchFamily="34" charset="0"/>
              <a:buChar char="•"/>
            </a:pPr>
            <a:endParaRPr lang="en-US" sz="2400" dirty="0"/>
          </a:p>
          <a:p>
            <a:pPr marL="800100" lvl="1" indent="-342900" algn="just" rtl="1">
              <a:buFont typeface="Arial" panose="020B0604020202020204" pitchFamily="34" charset="0"/>
              <a:buChar char="•"/>
            </a:pPr>
            <a:endParaRPr lang="ar-SA" sz="2400" dirty="0"/>
          </a:p>
        </p:txBody>
      </p:sp>
    </p:spTree>
    <p:extLst>
      <p:ext uri="{BB962C8B-B14F-4D97-AF65-F5344CB8AC3E}">
        <p14:creationId xmlns:p14="http://schemas.microsoft.com/office/powerpoint/2010/main" val="108285687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rminator 3"/>
          <p:cNvSpPr/>
          <p:nvPr/>
        </p:nvSpPr>
        <p:spPr>
          <a:xfrm>
            <a:off x="1855304" y="2173356"/>
            <a:ext cx="8282609" cy="2239618"/>
          </a:xfrm>
          <a:prstGeom prst="flowChartTerminator">
            <a:avLst/>
          </a:prstGeom>
          <a:solidFill>
            <a:schemeClr val="tx2">
              <a:lumMod val="60000"/>
              <a:lumOff val="40000"/>
            </a:schemeClr>
          </a:solidFill>
        </p:spPr>
        <p:style>
          <a:lnRef idx="1">
            <a:schemeClr val="accent6"/>
          </a:lnRef>
          <a:fillRef idx="2">
            <a:schemeClr val="accent6"/>
          </a:fillRef>
          <a:effectRef idx="1">
            <a:schemeClr val="accent6"/>
          </a:effectRef>
          <a:fontRef idx="minor">
            <a:schemeClr val="dk1"/>
          </a:fontRef>
        </p:style>
        <p:txBody>
          <a:bodyPr rtlCol="0" anchor="ctr"/>
          <a:lstStyle/>
          <a:p>
            <a:pPr marL="0" algn="ctr" defTabSz="914400" rtl="1" eaLnBrk="1" latinLnBrk="0" hangingPunct="1"/>
            <a:r>
              <a:rPr lang="ar-SA" sz="7200" b="1" dirty="0">
                <a:solidFill>
                  <a:schemeClr val="bg1"/>
                </a:solidFill>
              </a:rPr>
              <a:t>المحاضرة الرابعة عشرة </a:t>
            </a:r>
            <a:endParaRPr lang="en-US" sz="7200" b="1" dirty="0">
              <a:solidFill>
                <a:schemeClr val="bg1"/>
              </a:solidFill>
            </a:endParaRPr>
          </a:p>
        </p:txBody>
      </p:sp>
    </p:spTree>
    <p:extLst>
      <p:ext uri="{BB962C8B-B14F-4D97-AF65-F5344CB8AC3E}">
        <p14:creationId xmlns:p14="http://schemas.microsoft.com/office/powerpoint/2010/main" val="9895584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rminator 3"/>
          <p:cNvSpPr/>
          <p:nvPr/>
        </p:nvSpPr>
        <p:spPr>
          <a:xfrm>
            <a:off x="3286539" y="463826"/>
            <a:ext cx="5420139" cy="1696278"/>
          </a:xfrm>
          <a:prstGeom prst="flowChartTerminator">
            <a:avLst/>
          </a:prstGeom>
          <a:solidFill>
            <a:schemeClr val="tx2">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algn="ctr" defTabSz="914400" rtl="1" eaLnBrk="1" latinLnBrk="0" hangingPunct="1"/>
            <a:r>
              <a:rPr lang="ar-SA" sz="4000" b="1" dirty="0"/>
              <a:t>محاور المحاضرة</a:t>
            </a:r>
            <a:endParaRPr lang="en-US" sz="4000" b="1" dirty="0"/>
          </a:p>
        </p:txBody>
      </p:sp>
      <p:sp>
        <p:nvSpPr>
          <p:cNvPr id="6" name="Pentagon 5"/>
          <p:cNvSpPr/>
          <p:nvPr/>
        </p:nvSpPr>
        <p:spPr>
          <a:xfrm flipH="1">
            <a:off x="1232450" y="2792897"/>
            <a:ext cx="9899371" cy="596348"/>
          </a:xfrm>
          <a:prstGeom prst="homePlate">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4000" b="1" dirty="0">
                <a:solidFill>
                  <a:schemeClr val="tx1"/>
                </a:solidFill>
              </a:rPr>
              <a:t>المبادئ والقواعد الحاكمة لخصومة التحكيم</a:t>
            </a:r>
            <a:endParaRPr lang="en-US" sz="4000" b="1" dirty="0">
              <a:solidFill>
                <a:schemeClr val="tx1"/>
              </a:solidFill>
            </a:endParaRPr>
          </a:p>
        </p:txBody>
      </p:sp>
      <p:sp>
        <p:nvSpPr>
          <p:cNvPr id="5" name="Pentagon 4">
            <a:extLst>
              <a:ext uri="{FF2B5EF4-FFF2-40B4-BE49-F238E27FC236}">
                <a16:creationId xmlns:a16="http://schemas.microsoft.com/office/drawing/2014/main" id="{D772A7DB-6884-1947-8422-89ED47F3B445}"/>
              </a:ext>
            </a:extLst>
          </p:cNvPr>
          <p:cNvSpPr/>
          <p:nvPr/>
        </p:nvSpPr>
        <p:spPr>
          <a:xfrm flipH="1">
            <a:off x="1232450" y="4022039"/>
            <a:ext cx="9899371" cy="622849"/>
          </a:xfrm>
          <a:prstGeom prst="homePlate">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4000" b="1" dirty="0">
                <a:solidFill>
                  <a:schemeClr val="tx1"/>
                </a:solidFill>
              </a:rPr>
              <a:t>انعقاد خصومة التحكيم</a:t>
            </a:r>
            <a:endParaRPr lang="en-US" sz="4000" b="1" dirty="0">
              <a:solidFill>
                <a:schemeClr val="tx1"/>
              </a:solidFill>
            </a:endParaRPr>
          </a:p>
        </p:txBody>
      </p:sp>
    </p:spTree>
    <p:extLst>
      <p:ext uri="{BB962C8B-B14F-4D97-AF65-F5344CB8AC3E}">
        <p14:creationId xmlns:p14="http://schemas.microsoft.com/office/powerpoint/2010/main" val="310439728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CAA80C2A-D864-2141-98F7-1EE4C3BEF9C1}"/>
              </a:ext>
            </a:extLst>
          </p:cNvPr>
          <p:cNvSpPr/>
          <p:nvPr/>
        </p:nvSpPr>
        <p:spPr>
          <a:xfrm>
            <a:off x="3657599" y="384313"/>
            <a:ext cx="4505739" cy="622852"/>
          </a:xfrm>
          <a:prstGeom prst="round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solidFill>
                  <a:schemeClr val="tx1"/>
                </a:solidFill>
              </a:rPr>
              <a:t>المبادئ والقواعد الحاكمة لخصومة التحكيم</a:t>
            </a:r>
            <a:endParaRPr lang="en-US" sz="2400" b="1" dirty="0">
              <a:solidFill>
                <a:schemeClr val="tx1"/>
              </a:solidFill>
            </a:endParaRPr>
          </a:p>
        </p:txBody>
      </p:sp>
      <p:sp>
        <p:nvSpPr>
          <p:cNvPr id="3" name="TextBox 2">
            <a:extLst>
              <a:ext uri="{FF2B5EF4-FFF2-40B4-BE49-F238E27FC236}">
                <a16:creationId xmlns:a16="http://schemas.microsoft.com/office/drawing/2014/main" id="{CCD7D1F7-6984-214E-9686-4F28857DE956}"/>
              </a:ext>
            </a:extLst>
          </p:cNvPr>
          <p:cNvSpPr txBox="1"/>
          <p:nvPr/>
        </p:nvSpPr>
        <p:spPr>
          <a:xfrm>
            <a:off x="384312" y="1484243"/>
            <a:ext cx="11529391" cy="6001643"/>
          </a:xfrm>
          <a:prstGeom prst="rect">
            <a:avLst/>
          </a:prstGeom>
          <a:noFill/>
        </p:spPr>
        <p:txBody>
          <a:bodyPr wrap="square" rtlCol="0">
            <a:spAutoFit/>
          </a:bodyPr>
          <a:lstStyle/>
          <a:p>
            <a:pPr marL="800100" lvl="1" indent="-342900" algn="r" rtl="1">
              <a:buFont typeface="Arial" panose="020B0604020202020204" pitchFamily="34" charset="0"/>
              <a:buChar char="•"/>
            </a:pPr>
            <a:r>
              <a:rPr lang="ar-SA" sz="2400" b="1" dirty="0">
                <a:solidFill>
                  <a:srgbClr val="00B0F0"/>
                </a:solidFill>
              </a:rPr>
              <a:t>أولا: ضرورة مراعاة المبادئ الأساسية في التقاضي: </a:t>
            </a:r>
          </a:p>
          <a:p>
            <a:pPr marL="914400" lvl="1" indent="-457200" algn="r" rtl="1">
              <a:buFont typeface="+mj-lt"/>
              <a:buAutoNum type="arabicPeriod"/>
            </a:pPr>
            <a:r>
              <a:rPr lang="ar-SA" sz="2400" dirty="0"/>
              <a:t>مبدأ المساواة بين الخصوم </a:t>
            </a:r>
          </a:p>
          <a:p>
            <a:pPr marL="914400" lvl="1" indent="-457200" algn="r" rtl="1">
              <a:buFont typeface="+mj-lt"/>
              <a:buAutoNum type="arabicPeriod"/>
            </a:pPr>
            <a:r>
              <a:rPr lang="ar-SA" sz="2400" dirty="0"/>
              <a:t>مبدأ المواجهة بين الخصوم </a:t>
            </a:r>
          </a:p>
          <a:p>
            <a:pPr marL="914400" lvl="1" indent="-457200" algn="r" rtl="1">
              <a:buFont typeface="+mj-lt"/>
              <a:buAutoNum type="arabicPeriod"/>
            </a:pPr>
            <a:r>
              <a:rPr lang="ar-SA" sz="2400" dirty="0"/>
              <a:t>احترام حقوق الدفاع </a:t>
            </a:r>
          </a:p>
          <a:p>
            <a:pPr marL="914400" lvl="1" indent="-457200" algn="r" rtl="1">
              <a:buFont typeface="+mj-lt"/>
              <a:buAutoNum type="arabicPeriod"/>
            </a:pPr>
            <a:r>
              <a:rPr lang="ar-SA" sz="2400" dirty="0"/>
              <a:t>اشتراك جميع أعضاء هيئة التحكيم في نظر النزاع وإصدار الحكم </a:t>
            </a:r>
          </a:p>
          <a:p>
            <a:pPr marL="914400" lvl="1" indent="-457200" algn="r" rtl="1">
              <a:buFont typeface="+mj-lt"/>
              <a:buAutoNum type="arabicPeriod"/>
            </a:pPr>
            <a:r>
              <a:rPr lang="ar-SA" sz="2400" dirty="0"/>
              <a:t>التقيد بطلبات الخصوم </a:t>
            </a:r>
          </a:p>
          <a:p>
            <a:pPr marL="914400" lvl="1" indent="-457200" algn="r" rtl="1">
              <a:buFont typeface="+mj-lt"/>
              <a:buAutoNum type="arabicPeriod"/>
            </a:pPr>
            <a:r>
              <a:rPr lang="ar-SA" sz="2400" dirty="0"/>
              <a:t>لا يجوز للمحكم أن يقضي بعلمه الشخصي</a:t>
            </a:r>
          </a:p>
          <a:p>
            <a:pPr marL="914400" lvl="1" indent="-457200" algn="r" rtl="1">
              <a:buFont typeface="+mj-lt"/>
              <a:buAutoNum type="arabicPeriod"/>
            </a:pPr>
            <a:endParaRPr lang="ar-SA" sz="2400" dirty="0">
              <a:solidFill>
                <a:srgbClr val="00B050"/>
              </a:solidFill>
            </a:endParaRPr>
          </a:p>
          <a:p>
            <a:pPr marL="914400" lvl="1" indent="-457200" algn="r" rtl="1">
              <a:buFont typeface="Arial" panose="020B0604020202020204" pitchFamily="34" charset="0"/>
              <a:buChar char="•"/>
            </a:pPr>
            <a:r>
              <a:rPr lang="ar-SA" sz="2400" b="1" dirty="0">
                <a:solidFill>
                  <a:srgbClr val="00B0F0"/>
                </a:solidFill>
              </a:rPr>
              <a:t>ثانياً: القواعد الحاكمة لخصومة التحكيم: </a:t>
            </a:r>
            <a:r>
              <a:rPr lang="ar-SA" sz="2400" dirty="0"/>
              <a:t> تستند أساساً لرضاء الأطراف</a:t>
            </a:r>
          </a:p>
          <a:p>
            <a:pPr marL="914400" lvl="1" indent="-457200" algn="r" rtl="1">
              <a:buFont typeface="Arial" panose="020B0604020202020204" pitchFamily="34" charset="0"/>
              <a:buChar char="•"/>
            </a:pPr>
            <a:r>
              <a:rPr lang="ar-SA" sz="2400" b="1" dirty="0">
                <a:solidFill>
                  <a:srgbClr val="FF0000"/>
                </a:solidFill>
              </a:rPr>
              <a:t>أولا: مدة التحكيم</a:t>
            </a:r>
          </a:p>
          <a:p>
            <a:pPr marL="1371600" lvl="2" indent="-457200" algn="r" rtl="1">
              <a:buFont typeface="+mj-lt"/>
              <a:buAutoNum type="arabicPeriod"/>
            </a:pPr>
            <a:r>
              <a:rPr lang="ar-SA" sz="2400" dirty="0">
                <a:solidFill>
                  <a:srgbClr val="00B050"/>
                </a:solidFill>
              </a:rPr>
              <a:t>تحديد مدة التحكيم: </a:t>
            </a:r>
          </a:p>
          <a:p>
            <a:pPr marL="914400" lvl="1" indent="-457200" algn="r" rtl="1">
              <a:buFont typeface="Arial" panose="020B0604020202020204" pitchFamily="34" charset="0"/>
              <a:buChar char="•"/>
            </a:pPr>
            <a:r>
              <a:rPr lang="ar-SA" sz="2400" dirty="0"/>
              <a:t>يحددها اتفاق الأطراف</a:t>
            </a:r>
          </a:p>
          <a:p>
            <a:pPr marL="914400" lvl="1" indent="-457200" algn="r" rtl="1">
              <a:buFont typeface="Arial" panose="020B0604020202020204" pitchFamily="34" charset="0"/>
              <a:buChar char="•"/>
            </a:pPr>
            <a:r>
              <a:rPr lang="ar-SA" sz="2400" dirty="0"/>
              <a:t>إذا لم يتفق الأطراف، فتكون المدة هي المحددة في النظام (م40) وهي 12 شهراً من بدء الإجراءات. </a:t>
            </a:r>
          </a:p>
          <a:p>
            <a:pPr marL="914400" lvl="1" indent="-457200" algn="r" rtl="1">
              <a:buFont typeface="Arial" panose="020B0604020202020204" pitchFamily="34" charset="0"/>
              <a:buChar char="•"/>
            </a:pPr>
            <a:endParaRPr lang="ar-SA" sz="2400" dirty="0"/>
          </a:p>
          <a:p>
            <a:pPr marL="914400" lvl="1" indent="-457200" algn="r" rtl="1">
              <a:buFont typeface="Arial" panose="020B0604020202020204" pitchFamily="34" charset="0"/>
              <a:buChar char="•"/>
            </a:pPr>
            <a:endParaRPr lang="ar-SA" sz="2400" dirty="0"/>
          </a:p>
          <a:p>
            <a:pPr marL="914400" lvl="1" indent="-457200" algn="r" rtl="1">
              <a:buFont typeface="+mj-lt"/>
              <a:buAutoNum type="arabicPeriod"/>
            </a:pPr>
            <a:endParaRPr lang="ar-SA" sz="2400" dirty="0">
              <a:solidFill>
                <a:srgbClr val="00B050"/>
              </a:solidFill>
            </a:endParaRPr>
          </a:p>
        </p:txBody>
      </p:sp>
    </p:spTree>
    <p:extLst>
      <p:ext uri="{BB962C8B-B14F-4D97-AF65-F5344CB8AC3E}">
        <p14:creationId xmlns:p14="http://schemas.microsoft.com/office/powerpoint/2010/main" val="1653847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rminator 3"/>
          <p:cNvSpPr/>
          <p:nvPr/>
        </p:nvSpPr>
        <p:spPr>
          <a:xfrm>
            <a:off x="3286539" y="463826"/>
            <a:ext cx="5420139" cy="1696278"/>
          </a:xfrm>
          <a:prstGeom prst="flowChartTerminator">
            <a:avLst/>
          </a:prstGeom>
          <a:solidFill>
            <a:schemeClr val="accent1">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algn="ctr" defTabSz="914400" rtl="1" eaLnBrk="1" latinLnBrk="0" hangingPunct="1"/>
            <a:r>
              <a:rPr lang="ar-SA" sz="2800" b="1" dirty="0"/>
              <a:t>محاور المحاضرة</a:t>
            </a:r>
            <a:endParaRPr lang="en-US" sz="2800" b="1" dirty="0"/>
          </a:p>
        </p:txBody>
      </p:sp>
      <p:sp>
        <p:nvSpPr>
          <p:cNvPr id="6" name="Pentagon 5"/>
          <p:cNvSpPr/>
          <p:nvPr/>
        </p:nvSpPr>
        <p:spPr>
          <a:xfrm flipH="1">
            <a:off x="3988903" y="2743200"/>
            <a:ext cx="6321287" cy="980661"/>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4000" b="1" dirty="0"/>
              <a:t>تعريف التحكيم</a:t>
            </a:r>
            <a:endParaRPr lang="en-US" sz="4000" b="1" dirty="0"/>
          </a:p>
        </p:txBody>
      </p:sp>
      <p:sp>
        <p:nvSpPr>
          <p:cNvPr id="8" name="Pentagon 7"/>
          <p:cNvSpPr/>
          <p:nvPr/>
        </p:nvSpPr>
        <p:spPr>
          <a:xfrm flipH="1">
            <a:off x="3988904" y="3975652"/>
            <a:ext cx="6321287" cy="112643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4000" b="1" dirty="0"/>
              <a:t>الفرق بين التحكيم والنظم المشابهة</a:t>
            </a:r>
            <a:endParaRPr lang="en-US" sz="4000" b="1" dirty="0"/>
          </a:p>
        </p:txBody>
      </p:sp>
    </p:spTree>
    <p:extLst>
      <p:ext uri="{BB962C8B-B14F-4D97-AF65-F5344CB8AC3E}">
        <p14:creationId xmlns:p14="http://schemas.microsoft.com/office/powerpoint/2010/main" val="388785982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D7D1F7-6984-214E-9686-4F28857DE956}"/>
              </a:ext>
            </a:extLst>
          </p:cNvPr>
          <p:cNvSpPr txBox="1"/>
          <p:nvPr/>
        </p:nvSpPr>
        <p:spPr>
          <a:xfrm>
            <a:off x="0" y="622851"/>
            <a:ext cx="11529391" cy="6740307"/>
          </a:xfrm>
          <a:prstGeom prst="rect">
            <a:avLst/>
          </a:prstGeom>
          <a:noFill/>
        </p:spPr>
        <p:txBody>
          <a:bodyPr wrap="square" rtlCol="0">
            <a:spAutoFit/>
          </a:bodyPr>
          <a:lstStyle/>
          <a:p>
            <a:pPr marL="1371600" lvl="2" indent="-457200" algn="r" rtl="1">
              <a:buFont typeface="+mj-lt"/>
              <a:buAutoNum type="arabicPeriod" startAt="2"/>
            </a:pPr>
            <a:r>
              <a:rPr lang="ar-SA" sz="2400" dirty="0">
                <a:solidFill>
                  <a:srgbClr val="00B050"/>
                </a:solidFill>
              </a:rPr>
              <a:t>تمديد مدة التحكيم: </a:t>
            </a:r>
          </a:p>
          <a:p>
            <a:pPr marL="914400" lvl="1" indent="-457200" algn="r" rtl="1">
              <a:buFont typeface="Arial" panose="020B0604020202020204" pitchFamily="34" charset="0"/>
              <a:buChar char="•"/>
            </a:pPr>
            <a:r>
              <a:rPr lang="ar-SA" sz="2400" dirty="0"/>
              <a:t>للأطراف الاتفاق على التمديد الصريح </a:t>
            </a:r>
            <a:r>
              <a:rPr lang="ar-SA" sz="2400" dirty="0" err="1"/>
              <a:t>أوالضمني</a:t>
            </a:r>
            <a:endParaRPr lang="ar-SA" sz="2400" dirty="0"/>
          </a:p>
          <a:p>
            <a:pPr marL="914400" lvl="1" indent="-457200" algn="r" rtl="1">
              <a:buFont typeface="Arial" panose="020B0604020202020204" pitchFamily="34" charset="0"/>
              <a:buChar char="•"/>
            </a:pPr>
            <a:r>
              <a:rPr lang="ar-SA" sz="2400" dirty="0"/>
              <a:t>للهيئة تمديد المدة بما لا يتجاوز 6 أشهر، مالم يتفق الأطراف على مدة أطول.</a:t>
            </a:r>
          </a:p>
          <a:p>
            <a:pPr marL="914400" lvl="1" indent="-457200" algn="r" rtl="1">
              <a:buFont typeface="Arial" panose="020B0604020202020204" pitchFamily="34" charset="0"/>
              <a:buChar char="•"/>
            </a:pPr>
            <a:r>
              <a:rPr lang="ar-SA" sz="2400" dirty="0"/>
              <a:t>تمدد 30 يوم في حال تعيين محكم بديل. </a:t>
            </a:r>
          </a:p>
          <a:p>
            <a:pPr marL="914400" lvl="1" indent="-457200" algn="r" rtl="1">
              <a:buFont typeface="Arial" panose="020B0604020202020204" pitchFamily="34" charset="0"/>
              <a:buChar char="•"/>
            </a:pPr>
            <a:endParaRPr lang="ar-SA" sz="2400" dirty="0"/>
          </a:p>
          <a:p>
            <a:pPr marL="1371600" lvl="2" indent="-457200" algn="r" rtl="1">
              <a:buFont typeface="+mj-lt"/>
              <a:buAutoNum type="arabicPeriod" startAt="3"/>
            </a:pPr>
            <a:r>
              <a:rPr lang="ar-SA" sz="2400" dirty="0">
                <a:solidFill>
                  <a:srgbClr val="00B050"/>
                </a:solidFill>
              </a:rPr>
              <a:t>انتهاء المدة بدون صدور حكم: </a:t>
            </a:r>
          </a:p>
          <a:p>
            <a:pPr marL="914400" lvl="1" indent="-457200" algn="r" rtl="1">
              <a:buFont typeface="Arial" panose="020B0604020202020204" pitchFamily="34" charset="0"/>
              <a:buChar char="•"/>
            </a:pPr>
            <a:r>
              <a:rPr lang="ar-SA" sz="2400" dirty="0"/>
              <a:t>يجوز لأي من الطرفين اللجوء إلى المحكمة لتحديد مدة إضافية أو إنهاء إجراءات التحكيم. </a:t>
            </a:r>
          </a:p>
          <a:p>
            <a:pPr marL="914400" lvl="1" indent="-457200" algn="r" rtl="1">
              <a:buFont typeface="Arial" panose="020B0604020202020204" pitchFamily="34" charset="0"/>
              <a:buChar char="•"/>
            </a:pPr>
            <a:r>
              <a:rPr lang="ar-SA" sz="2400" dirty="0"/>
              <a:t>إذا حكمت المحكمة بإنهاء الإجراءات فيكون لأي من الطرفين رفع دعواه للمحكمة المختصة. </a:t>
            </a:r>
          </a:p>
          <a:p>
            <a:pPr marL="914400" lvl="1" indent="-457200" algn="r" rtl="1">
              <a:buFont typeface="Arial" panose="020B0604020202020204" pitchFamily="34" charset="0"/>
              <a:buChar char="•"/>
            </a:pPr>
            <a:endParaRPr lang="ar-SA" sz="2400" dirty="0"/>
          </a:p>
          <a:p>
            <a:pPr marL="914400" lvl="1" indent="-457200" algn="r" rtl="1">
              <a:buFont typeface="Arial" panose="020B0604020202020204" pitchFamily="34" charset="0"/>
              <a:buChar char="•"/>
            </a:pPr>
            <a:r>
              <a:rPr lang="ar-SA" sz="2400" dirty="0">
                <a:solidFill>
                  <a:srgbClr val="00B0F0"/>
                </a:solidFill>
              </a:rPr>
              <a:t>ما الذي يترتب على إصدار الحكم بعد انقضاء المدة المحددة والتمديد إن وجد؟ </a:t>
            </a:r>
          </a:p>
          <a:p>
            <a:pPr marL="914400" lvl="1" indent="-457200" algn="r" rtl="1">
              <a:buFont typeface="Arial" panose="020B0604020202020204" pitchFamily="34" charset="0"/>
              <a:buChar char="•"/>
            </a:pPr>
            <a:r>
              <a:rPr lang="ar-SA" sz="2400" dirty="0">
                <a:solidFill>
                  <a:srgbClr val="00B0F0"/>
                </a:solidFill>
              </a:rPr>
              <a:t>هل يجوز الاتفاق على إنقاص مدة التحكيم بعد تشكيل هيئة التحكيم؟ </a:t>
            </a:r>
          </a:p>
          <a:p>
            <a:pPr marL="914400" lvl="1" indent="-457200" algn="r" rtl="1">
              <a:buFont typeface="Arial" panose="020B0604020202020204" pitchFamily="34" charset="0"/>
              <a:buChar char="•"/>
            </a:pPr>
            <a:endParaRPr lang="ar-SA" sz="2400" dirty="0">
              <a:solidFill>
                <a:srgbClr val="00B0F0"/>
              </a:solidFill>
            </a:endParaRPr>
          </a:p>
          <a:p>
            <a:pPr marL="914400" lvl="1" indent="-457200" algn="r" rtl="1">
              <a:buFont typeface="Arial" panose="020B0604020202020204" pitchFamily="34" charset="0"/>
              <a:buChar char="•"/>
            </a:pPr>
            <a:r>
              <a:rPr lang="ar-SA" sz="2400" dirty="0">
                <a:solidFill>
                  <a:srgbClr val="00B0F0"/>
                </a:solidFill>
              </a:rPr>
              <a:t>ما هو الوقت الذي تبدأ منه مدة التحكيم ( إجراءات التحكيم)؟ </a:t>
            </a:r>
          </a:p>
          <a:p>
            <a:pPr marL="914400" lvl="1" indent="-457200" algn="r" rtl="1">
              <a:buFont typeface="Arial" panose="020B0604020202020204" pitchFamily="34" charset="0"/>
              <a:buChar char="•"/>
            </a:pPr>
            <a:r>
              <a:rPr lang="ar-SA" sz="2400" dirty="0"/>
              <a:t>من تاريخ تسلم المدعى عليه طلب التحكيم. </a:t>
            </a:r>
          </a:p>
          <a:p>
            <a:pPr marL="914400" lvl="1" indent="-457200" algn="r" rtl="1">
              <a:buFont typeface="Arial" panose="020B0604020202020204" pitchFamily="34" charset="0"/>
              <a:buChar char="•"/>
            </a:pPr>
            <a:endParaRPr lang="ar-SA" sz="2400" dirty="0"/>
          </a:p>
          <a:p>
            <a:pPr marL="914400" lvl="1" indent="-457200" algn="r" rtl="1">
              <a:buFont typeface="Arial" panose="020B0604020202020204" pitchFamily="34" charset="0"/>
              <a:buChar char="•"/>
            </a:pPr>
            <a:endParaRPr lang="ar-SA" sz="2400" dirty="0">
              <a:solidFill>
                <a:srgbClr val="00B050"/>
              </a:solidFill>
            </a:endParaRPr>
          </a:p>
          <a:p>
            <a:pPr marL="914400" lvl="1" indent="-457200" algn="r" rtl="1">
              <a:buFont typeface="Arial" panose="020B0604020202020204" pitchFamily="34" charset="0"/>
              <a:buChar char="•"/>
            </a:pPr>
            <a:endParaRPr lang="ar-SA" sz="2400" dirty="0">
              <a:solidFill>
                <a:srgbClr val="00B050"/>
              </a:solidFill>
            </a:endParaRPr>
          </a:p>
          <a:p>
            <a:pPr marL="914400" lvl="1" indent="-457200" algn="r" rtl="1">
              <a:buFont typeface="+mj-lt"/>
              <a:buAutoNum type="arabicPeriod" startAt="3"/>
            </a:pPr>
            <a:endParaRPr lang="ar-SA" sz="2400" dirty="0">
              <a:solidFill>
                <a:srgbClr val="00B050"/>
              </a:solidFill>
            </a:endParaRPr>
          </a:p>
        </p:txBody>
      </p:sp>
    </p:spTree>
    <p:extLst>
      <p:ext uri="{BB962C8B-B14F-4D97-AF65-F5344CB8AC3E}">
        <p14:creationId xmlns:p14="http://schemas.microsoft.com/office/powerpoint/2010/main" val="189086780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D7D1F7-6984-214E-9686-4F28857DE956}"/>
              </a:ext>
            </a:extLst>
          </p:cNvPr>
          <p:cNvSpPr txBox="1"/>
          <p:nvPr/>
        </p:nvSpPr>
        <p:spPr>
          <a:xfrm>
            <a:off x="0" y="477078"/>
            <a:ext cx="11529391" cy="6001643"/>
          </a:xfrm>
          <a:prstGeom prst="rect">
            <a:avLst/>
          </a:prstGeom>
          <a:noFill/>
        </p:spPr>
        <p:txBody>
          <a:bodyPr wrap="square" rtlCol="0">
            <a:spAutoFit/>
          </a:bodyPr>
          <a:lstStyle/>
          <a:p>
            <a:pPr marL="914400" lvl="1" indent="-457200" algn="r" rtl="1">
              <a:buFont typeface="Arial" panose="020B0604020202020204" pitchFamily="34" charset="0"/>
              <a:buChar char="•"/>
            </a:pPr>
            <a:r>
              <a:rPr lang="ar-SA" sz="2400" b="1" dirty="0">
                <a:solidFill>
                  <a:srgbClr val="FF0000"/>
                </a:solidFill>
              </a:rPr>
              <a:t>ثانياً: مكان التحكيم:</a:t>
            </a:r>
          </a:p>
          <a:p>
            <a:pPr marL="914400" lvl="1" indent="-457200" algn="r" rtl="1">
              <a:buFont typeface="Arial" panose="020B0604020202020204" pitchFamily="34" charset="0"/>
              <a:buChar char="•"/>
            </a:pPr>
            <a:r>
              <a:rPr lang="ar-SA" sz="2400" dirty="0">
                <a:solidFill>
                  <a:srgbClr val="00B050"/>
                </a:solidFill>
              </a:rPr>
              <a:t>ما المقصود بمكان التحكيم؟ </a:t>
            </a:r>
          </a:p>
          <a:p>
            <a:pPr marL="914400" lvl="1" indent="-457200" algn="r" rtl="1">
              <a:buFont typeface="Arial" panose="020B0604020202020204" pitchFamily="34" charset="0"/>
              <a:buChar char="•"/>
            </a:pPr>
            <a:r>
              <a:rPr lang="ar-SA" sz="2400" dirty="0">
                <a:solidFill>
                  <a:srgbClr val="00B050"/>
                </a:solidFill>
              </a:rPr>
              <a:t>ما الأهمية في تحديد مكان التحكيم؟ </a:t>
            </a:r>
          </a:p>
          <a:p>
            <a:pPr marL="1371600" lvl="2" indent="-457200" algn="r" rtl="1">
              <a:buFont typeface="Arial" panose="020B0604020202020204" pitchFamily="34" charset="0"/>
              <a:buChar char="•"/>
            </a:pPr>
            <a:r>
              <a:rPr lang="ar-SA" sz="2400" dirty="0"/>
              <a:t>تحديد المحكمة المختصة بمسائل التحكيم</a:t>
            </a:r>
          </a:p>
          <a:p>
            <a:pPr marL="1371600" lvl="2" indent="-457200" algn="r" rtl="1">
              <a:buFont typeface="Arial" panose="020B0604020202020204" pitchFamily="34" charset="0"/>
              <a:buChar char="•"/>
            </a:pPr>
            <a:r>
              <a:rPr lang="ar-SA" sz="2400" dirty="0"/>
              <a:t>القانون الإجرائي هو قانون مكان التحكيم ما لم يتفق الأطراف على غير ذلك. </a:t>
            </a:r>
          </a:p>
          <a:p>
            <a:pPr marL="1371600" lvl="2" indent="-457200" algn="r" rtl="1">
              <a:buFont typeface="Arial" panose="020B0604020202020204" pitchFamily="34" charset="0"/>
              <a:buChar char="•"/>
            </a:pPr>
            <a:r>
              <a:rPr lang="ar-SA" sz="2400" dirty="0"/>
              <a:t>بعص التشريعات أخذت بمعيار مكان التحكيم للتمييز بين التحكيم الوطني والأجنبي. </a:t>
            </a:r>
          </a:p>
          <a:p>
            <a:pPr marL="914400" lvl="1" indent="-457200" algn="r" rtl="1">
              <a:buFont typeface="Arial" panose="020B0604020202020204" pitchFamily="34" charset="0"/>
              <a:buChar char="•"/>
            </a:pPr>
            <a:r>
              <a:rPr lang="ar-SA" sz="2400" dirty="0">
                <a:solidFill>
                  <a:srgbClr val="00B050"/>
                </a:solidFill>
              </a:rPr>
              <a:t>هل تحديد مكان التحكيم يمنع الهيئة من عقد جلسات أو سماع شهود أو اجتماع للمداولة أو فحص مستندات أو غيرها من الإجراءات في مكان آخر غير مكان التحكيم؟ </a:t>
            </a:r>
          </a:p>
          <a:p>
            <a:pPr marL="914400" lvl="1" indent="-457200" algn="r" rtl="1">
              <a:buFont typeface="Arial" panose="020B0604020202020204" pitchFamily="34" charset="0"/>
              <a:buChar char="•"/>
            </a:pPr>
            <a:r>
              <a:rPr lang="ar-SA" sz="2400" dirty="0">
                <a:solidFill>
                  <a:srgbClr val="00B050"/>
                </a:solidFill>
              </a:rPr>
              <a:t>ما الذي يترتب على خلو الحكم من مكان التحكيم؟ </a:t>
            </a:r>
          </a:p>
          <a:p>
            <a:pPr marL="914400" lvl="1" indent="-457200" algn="r" rtl="1">
              <a:buFont typeface="Arial" panose="020B0604020202020204" pitchFamily="34" charset="0"/>
              <a:buChar char="•"/>
            </a:pPr>
            <a:endParaRPr lang="ar-SA" sz="2400" dirty="0">
              <a:solidFill>
                <a:srgbClr val="00B050"/>
              </a:solidFill>
            </a:endParaRPr>
          </a:p>
          <a:p>
            <a:pPr marL="914400" lvl="1" indent="-457200" algn="r" rtl="1">
              <a:buFont typeface="Arial" panose="020B0604020202020204" pitchFamily="34" charset="0"/>
              <a:buChar char="•"/>
            </a:pPr>
            <a:r>
              <a:rPr lang="ar-SA" sz="2400" b="1" dirty="0">
                <a:solidFill>
                  <a:srgbClr val="FF0000"/>
                </a:solidFill>
              </a:rPr>
              <a:t>ثالثاً: لغة التحكيم:</a:t>
            </a:r>
          </a:p>
          <a:p>
            <a:pPr marL="914400" lvl="1" indent="-457200" algn="r" rtl="1">
              <a:buFont typeface="Arial" panose="020B0604020202020204" pitchFamily="34" charset="0"/>
              <a:buChar char="•"/>
            </a:pPr>
            <a:r>
              <a:rPr lang="ar-SA" sz="2400" dirty="0"/>
              <a:t>تحدد باتفاق الأطراف</a:t>
            </a:r>
          </a:p>
          <a:p>
            <a:pPr marL="914400" lvl="1" indent="-457200" algn="r" rtl="1">
              <a:buFont typeface="Arial" panose="020B0604020202020204" pitchFamily="34" charset="0"/>
              <a:buChar char="•"/>
            </a:pPr>
            <a:r>
              <a:rPr lang="ar-SA" sz="2400" dirty="0"/>
              <a:t>إذا لم يتفق الأطراف، وكان التحكيم مؤسسي فتكون اللغة المحددة في لائحة المركز </a:t>
            </a:r>
            <a:r>
              <a:rPr lang="ar-SA" sz="2400" dirty="0" err="1"/>
              <a:t>التحكيمي</a:t>
            </a:r>
            <a:r>
              <a:rPr lang="ar-SA" sz="2400" dirty="0"/>
              <a:t>. </a:t>
            </a:r>
          </a:p>
          <a:p>
            <a:pPr marL="914400" lvl="1" indent="-457200" algn="r" rtl="1">
              <a:buFont typeface="Arial" panose="020B0604020202020204" pitchFamily="34" charset="0"/>
              <a:buChar char="•"/>
            </a:pPr>
            <a:r>
              <a:rPr lang="ar-SA" sz="2400" dirty="0"/>
              <a:t>إذا لم يتفق الأطراف وكان التحكيم حر، فاللغة هي المحددة في القانون الإجرائي. </a:t>
            </a:r>
          </a:p>
          <a:p>
            <a:pPr marL="914400" lvl="1" indent="-457200" algn="r" rtl="1">
              <a:buFont typeface="Arial" panose="020B0604020202020204" pitchFamily="34" charset="0"/>
              <a:buChar char="•"/>
            </a:pPr>
            <a:r>
              <a:rPr lang="ar-SA" sz="2400" dirty="0"/>
              <a:t>إذا لم يتفق الأطراف ولم يتعرض لذلك القانون الإجرائي، فتحددها الهيئة. </a:t>
            </a:r>
          </a:p>
          <a:p>
            <a:pPr marL="914400" lvl="1" indent="-457200" algn="r" rtl="1">
              <a:buFont typeface="+mj-lt"/>
              <a:buAutoNum type="arabicPeriod"/>
            </a:pPr>
            <a:endParaRPr lang="ar-SA" sz="2400" dirty="0">
              <a:solidFill>
                <a:srgbClr val="00B050"/>
              </a:solidFill>
            </a:endParaRPr>
          </a:p>
        </p:txBody>
      </p:sp>
    </p:spTree>
    <p:extLst>
      <p:ext uri="{BB962C8B-B14F-4D97-AF65-F5344CB8AC3E}">
        <p14:creationId xmlns:p14="http://schemas.microsoft.com/office/powerpoint/2010/main" val="290721022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D7D1F7-6984-214E-9686-4F28857DE956}"/>
              </a:ext>
            </a:extLst>
          </p:cNvPr>
          <p:cNvSpPr txBox="1"/>
          <p:nvPr/>
        </p:nvSpPr>
        <p:spPr>
          <a:xfrm>
            <a:off x="0" y="477078"/>
            <a:ext cx="11529391" cy="6001643"/>
          </a:xfrm>
          <a:prstGeom prst="rect">
            <a:avLst/>
          </a:prstGeom>
          <a:noFill/>
        </p:spPr>
        <p:txBody>
          <a:bodyPr wrap="square" rtlCol="0">
            <a:spAutoFit/>
          </a:bodyPr>
          <a:lstStyle/>
          <a:p>
            <a:pPr marL="914400" lvl="1" indent="-457200" algn="r" rtl="1">
              <a:buFont typeface="Arial" panose="020B0604020202020204" pitchFamily="34" charset="0"/>
              <a:buChar char="•"/>
            </a:pPr>
            <a:r>
              <a:rPr lang="ar-SA" sz="2400" b="1" dirty="0">
                <a:solidFill>
                  <a:srgbClr val="FF0000"/>
                </a:solidFill>
              </a:rPr>
              <a:t>رابعاً: القانون الإجرائي الواجب تطبيقه على النزاع:</a:t>
            </a:r>
          </a:p>
          <a:p>
            <a:pPr marL="914400" lvl="1" indent="-457200" algn="r" rtl="1">
              <a:buFont typeface="Arial" panose="020B0604020202020204" pitchFamily="34" charset="0"/>
              <a:buChar char="•"/>
            </a:pPr>
            <a:r>
              <a:rPr lang="ar-SA" sz="2400" dirty="0"/>
              <a:t>يحدد باتفاق الأطراف، بشرط عدم مخالفته الشريعة أو النظام العام. </a:t>
            </a:r>
          </a:p>
          <a:p>
            <a:pPr marL="914400" lvl="1" indent="-457200" algn="r" rtl="1">
              <a:buFont typeface="Arial" panose="020B0604020202020204" pitchFamily="34" charset="0"/>
              <a:buChar char="•"/>
            </a:pPr>
            <a:r>
              <a:rPr lang="ar-SA" sz="2400" dirty="0"/>
              <a:t>إذا لم يتفق الأطراف، فتختار الهيئة الإجراءات التي تراها مناسبة، بشرط عدم مخالفة الشريعة الإسلامية، وإخطار الأطراف بذلك قبل بدء العمل بها ب 10 أيام على الأقل. </a:t>
            </a:r>
          </a:p>
          <a:p>
            <a:pPr marL="914400" lvl="1" indent="-457200" algn="r" rtl="1">
              <a:buFont typeface="Arial" panose="020B0604020202020204" pitchFamily="34" charset="0"/>
              <a:buChar char="•"/>
            </a:pPr>
            <a:r>
              <a:rPr lang="ar-SA" sz="2400" dirty="0">
                <a:solidFill>
                  <a:srgbClr val="00B050"/>
                </a:solidFill>
              </a:rPr>
              <a:t>هل يجوز للأطراف الاتفاق على أن يكون القانون الإجرائي هو نظام المرافعات الشرعية، وقانون التحكيم هو قواعد </a:t>
            </a:r>
            <a:r>
              <a:rPr lang="ar-SA" sz="2400" dirty="0" err="1">
                <a:solidFill>
                  <a:srgbClr val="00B050"/>
                </a:solidFill>
              </a:rPr>
              <a:t>الأونيسترال</a:t>
            </a:r>
            <a:r>
              <a:rPr lang="ar-SA" sz="2400" dirty="0">
                <a:solidFill>
                  <a:srgbClr val="00B050"/>
                </a:solidFill>
              </a:rPr>
              <a:t>؟ </a:t>
            </a:r>
          </a:p>
          <a:p>
            <a:pPr marL="914400" lvl="1" indent="-457200" algn="r" rtl="1">
              <a:buFont typeface="Arial" panose="020B0604020202020204" pitchFamily="34" charset="0"/>
              <a:buChar char="•"/>
            </a:pPr>
            <a:r>
              <a:rPr lang="ar-SA" sz="2400" dirty="0">
                <a:solidFill>
                  <a:srgbClr val="00B050"/>
                </a:solidFill>
              </a:rPr>
              <a:t>في التحكيم المؤسسي، اتفق الأطراف على أن يكون القانون الإجرائي هو نظام المرافعات الشرعية، وقانون التحكيم هو نظام التحكيم السعودي، ويتم التحكيم طبقاً لأحكام المركز السعودي للتحكيم التجاري. فكيف يتم إعمال ذلك ولمن الأولوية؟ </a:t>
            </a:r>
          </a:p>
          <a:p>
            <a:pPr marL="914400" lvl="1" indent="-457200" algn="r" rtl="1">
              <a:buFont typeface="Arial" panose="020B0604020202020204" pitchFamily="34" charset="0"/>
              <a:buChar char="•"/>
            </a:pPr>
            <a:endParaRPr lang="ar-SA" sz="2400" dirty="0">
              <a:solidFill>
                <a:srgbClr val="00B050"/>
              </a:solidFill>
            </a:endParaRPr>
          </a:p>
          <a:p>
            <a:pPr marL="914400" lvl="1" indent="-457200" algn="r" rtl="1">
              <a:buFont typeface="Arial" panose="020B0604020202020204" pitchFamily="34" charset="0"/>
              <a:buChar char="•"/>
            </a:pPr>
            <a:r>
              <a:rPr lang="ar-SA" sz="2400" b="1" dirty="0">
                <a:solidFill>
                  <a:srgbClr val="FF0000"/>
                </a:solidFill>
              </a:rPr>
              <a:t>رابعاً: القانون الموضوعي الواجب التطبيق على النزاع:</a:t>
            </a:r>
          </a:p>
          <a:p>
            <a:pPr marL="914400" lvl="1" indent="-457200" algn="r" rtl="1">
              <a:buFont typeface="Arial" panose="020B0604020202020204" pitchFamily="34" charset="0"/>
              <a:buChar char="•"/>
            </a:pPr>
            <a:r>
              <a:rPr lang="ar-SA" sz="2400" dirty="0"/>
              <a:t>يحدد باتفاق الأطراف، ويشترط عدم مخالفة الشريعة الإسلامية والنظام العام. </a:t>
            </a:r>
          </a:p>
          <a:p>
            <a:pPr marL="914400" lvl="1" indent="-457200" algn="r" rtl="1">
              <a:buFont typeface="Arial" panose="020B0604020202020204" pitchFamily="34" charset="0"/>
              <a:buChar char="•"/>
            </a:pPr>
            <a:r>
              <a:rPr lang="ar-SA" sz="2400" dirty="0"/>
              <a:t>إذا لم يتفق الأطراف، فتعين الهيئة القانون الموضوعي الأقرب للنزاع. </a:t>
            </a:r>
          </a:p>
          <a:p>
            <a:pPr marL="914400" lvl="1" indent="-457200" algn="r" rtl="1">
              <a:buFont typeface="Arial" panose="020B0604020202020204" pitchFamily="34" charset="0"/>
              <a:buChar char="•"/>
            </a:pPr>
            <a:r>
              <a:rPr lang="ar-SA" sz="2400" dirty="0"/>
              <a:t>اذا اتفق الأطراف أو عينت الهيئة قانون موضوعي لدولة ما، اتبعت القواعد الموضوعية دون القواعد الخاصة بتنازع القوانين (قواعد الإسناد). </a:t>
            </a:r>
          </a:p>
          <a:p>
            <a:pPr marL="914400" lvl="1" indent="-457200" algn="r" rtl="1">
              <a:buFont typeface="+mj-lt"/>
              <a:buAutoNum type="arabicPeriod"/>
            </a:pPr>
            <a:endParaRPr lang="ar-SA" sz="2400" dirty="0">
              <a:solidFill>
                <a:srgbClr val="00B050"/>
              </a:solidFill>
            </a:endParaRPr>
          </a:p>
        </p:txBody>
      </p:sp>
    </p:spTree>
    <p:extLst>
      <p:ext uri="{BB962C8B-B14F-4D97-AF65-F5344CB8AC3E}">
        <p14:creationId xmlns:p14="http://schemas.microsoft.com/office/powerpoint/2010/main" val="7889216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CAA80C2A-D864-2141-98F7-1EE4C3BEF9C1}"/>
              </a:ext>
            </a:extLst>
          </p:cNvPr>
          <p:cNvSpPr/>
          <p:nvPr/>
        </p:nvSpPr>
        <p:spPr>
          <a:xfrm>
            <a:off x="3657599" y="384313"/>
            <a:ext cx="4505739" cy="622852"/>
          </a:xfrm>
          <a:prstGeom prst="round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solidFill>
                  <a:schemeClr val="tx1"/>
                </a:solidFill>
              </a:rPr>
              <a:t>انعقاد خصومة التحكيم</a:t>
            </a:r>
            <a:endParaRPr lang="en-US" sz="2400" b="1" dirty="0">
              <a:solidFill>
                <a:schemeClr val="tx1"/>
              </a:solidFill>
            </a:endParaRPr>
          </a:p>
        </p:txBody>
      </p:sp>
      <p:sp>
        <p:nvSpPr>
          <p:cNvPr id="3" name="TextBox 2">
            <a:extLst>
              <a:ext uri="{FF2B5EF4-FFF2-40B4-BE49-F238E27FC236}">
                <a16:creationId xmlns:a16="http://schemas.microsoft.com/office/drawing/2014/main" id="{CCD7D1F7-6984-214E-9686-4F28857DE956}"/>
              </a:ext>
            </a:extLst>
          </p:cNvPr>
          <p:cNvSpPr txBox="1"/>
          <p:nvPr/>
        </p:nvSpPr>
        <p:spPr>
          <a:xfrm>
            <a:off x="397564" y="1126434"/>
            <a:ext cx="11529391" cy="6740307"/>
          </a:xfrm>
          <a:prstGeom prst="rect">
            <a:avLst/>
          </a:prstGeom>
          <a:noFill/>
        </p:spPr>
        <p:txBody>
          <a:bodyPr wrap="square" rtlCol="0">
            <a:spAutoFit/>
          </a:bodyPr>
          <a:lstStyle/>
          <a:p>
            <a:pPr marL="800100" lvl="1" indent="-342900" algn="r" rtl="1">
              <a:buFont typeface="Arial" panose="020B0604020202020204" pitchFamily="34" charset="0"/>
              <a:buChar char="•"/>
            </a:pPr>
            <a:r>
              <a:rPr lang="ar-SA" sz="2400" b="1" dirty="0">
                <a:solidFill>
                  <a:srgbClr val="FF0000"/>
                </a:solidFill>
              </a:rPr>
              <a:t>أولا: طلب التحكيم من المحتكم (المدعي)</a:t>
            </a:r>
          </a:p>
          <a:p>
            <a:pPr marL="800100" lvl="1" indent="-342900" algn="r" rtl="1">
              <a:buFont typeface="Arial" panose="020B0604020202020204" pitchFamily="34" charset="0"/>
              <a:buChar char="•"/>
            </a:pPr>
            <a:r>
              <a:rPr lang="ar-SA" sz="2400" b="1" dirty="0">
                <a:solidFill>
                  <a:srgbClr val="00B0F0"/>
                </a:solidFill>
              </a:rPr>
              <a:t>التحكيم الحر: </a:t>
            </a:r>
            <a:r>
              <a:rPr lang="ar-SA" sz="2400" dirty="0"/>
              <a:t>يقدم طلب التحكيم إلى المحتكم ضده مباشرة. </a:t>
            </a:r>
          </a:p>
          <a:p>
            <a:pPr marL="800100" lvl="1" indent="-342900" algn="r" rtl="1">
              <a:buFont typeface="Arial" panose="020B0604020202020204" pitchFamily="34" charset="0"/>
              <a:buChar char="•"/>
            </a:pPr>
            <a:r>
              <a:rPr lang="ar-SA" sz="2400" b="1" dirty="0">
                <a:solidFill>
                  <a:srgbClr val="00B0F0"/>
                </a:solidFill>
              </a:rPr>
              <a:t>التحكيم المؤسسي: </a:t>
            </a:r>
            <a:r>
              <a:rPr lang="ar-SA" sz="2400" dirty="0"/>
              <a:t>يقدم طلب التحكيم إلى مركز التحكيم الذي بدوره سيخاطب المحتكم ضده. </a:t>
            </a:r>
          </a:p>
          <a:p>
            <a:pPr marL="800100" lvl="1" indent="-342900" algn="r" rtl="1">
              <a:buFont typeface="Arial" panose="020B0604020202020204" pitchFamily="34" charset="0"/>
              <a:buChar char="•"/>
            </a:pPr>
            <a:endParaRPr lang="ar-SA" sz="2400" dirty="0"/>
          </a:p>
          <a:p>
            <a:pPr marL="800100" lvl="1" indent="-342900" algn="r" rtl="1">
              <a:buFont typeface="Arial" panose="020B0604020202020204" pitchFamily="34" charset="0"/>
              <a:buChar char="•"/>
            </a:pPr>
            <a:r>
              <a:rPr lang="ar-SA" sz="2400" b="1" dirty="0">
                <a:solidFill>
                  <a:srgbClr val="00B0F0"/>
                </a:solidFill>
              </a:rPr>
              <a:t>يضمن طلب التحكيم ما يأتي: </a:t>
            </a:r>
          </a:p>
          <a:p>
            <a:pPr algn="r" rtl="1"/>
            <a:r>
              <a:rPr lang="ar-AE" sz="2400" dirty="0">
                <a:cs typeface="+mj-cs"/>
              </a:rPr>
              <a:t>أ-    طلب إحالة المنازعة إلى التحكيم.</a:t>
            </a:r>
            <a:endParaRPr lang="en-US" sz="2400" dirty="0">
              <a:cs typeface="+mj-cs"/>
            </a:endParaRPr>
          </a:p>
          <a:p>
            <a:pPr algn="r" rtl="1"/>
            <a:r>
              <a:rPr lang="ar-AE" sz="2400" dirty="0">
                <a:cs typeface="+mj-cs"/>
              </a:rPr>
              <a:t>ب-  أسماء الأطراف وبيانات الاتصال بهم وممثليهم، إن وجدوا.</a:t>
            </a:r>
            <a:endParaRPr lang="en-US" sz="2400" dirty="0">
              <a:cs typeface="+mj-cs"/>
            </a:endParaRPr>
          </a:p>
          <a:p>
            <a:pPr algn="r" rtl="1"/>
            <a:r>
              <a:rPr lang="ar-AE" sz="2400" dirty="0">
                <a:cs typeface="+mj-cs"/>
              </a:rPr>
              <a:t>ج-   تحديدًا لاتفاق التحكيم المسند إليه.</a:t>
            </a:r>
            <a:endParaRPr lang="en-US" sz="2400" dirty="0">
              <a:cs typeface="+mj-cs"/>
            </a:endParaRPr>
          </a:p>
          <a:p>
            <a:pPr algn="r" rtl="1"/>
            <a:r>
              <a:rPr lang="ar-AE" sz="2400" dirty="0">
                <a:cs typeface="+mj-cs"/>
              </a:rPr>
              <a:t>د-   تحديدًا لأي عقد أو صك قانوني آخر نشأت المنازعة عنه أو بشأنه، أو وصفًا موجزًا للعلاقة ذات الصلة في حال عدم وجود عقد أو  صك من ذلك القبيل.</a:t>
            </a:r>
            <a:endParaRPr lang="en-US" sz="2400" dirty="0">
              <a:cs typeface="+mj-cs"/>
            </a:endParaRPr>
          </a:p>
          <a:p>
            <a:pPr algn="r" rtl="1"/>
            <a:r>
              <a:rPr lang="ar-AE" sz="2400" dirty="0">
                <a:cs typeface="+mj-cs"/>
              </a:rPr>
              <a:t>هـ-  وصفًا للدعوى والوقائع المؤيدة لها.</a:t>
            </a:r>
            <a:endParaRPr lang="en-US" sz="2400" dirty="0">
              <a:cs typeface="+mj-cs"/>
            </a:endParaRPr>
          </a:p>
          <a:p>
            <a:pPr algn="r" rtl="1"/>
            <a:r>
              <a:rPr lang="ar-AE" sz="2400" dirty="0">
                <a:cs typeface="+mj-cs"/>
              </a:rPr>
              <a:t>و-   موضوع الطلب والمبالغ المطالب بها.</a:t>
            </a:r>
            <a:endParaRPr lang="en-US" sz="2400" dirty="0">
              <a:cs typeface="+mj-cs"/>
            </a:endParaRPr>
          </a:p>
          <a:p>
            <a:pPr algn="r" rtl="1"/>
            <a:r>
              <a:rPr lang="ar-AE" sz="2400" dirty="0">
                <a:cs typeface="+mj-cs"/>
              </a:rPr>
              <a:t>ز-   اقتراحًا بشأن عدد المحكمين ولغة التحكيم ومكانه، إذا لم يكن الأطراف قد اتفقوا على ذلك من قبل.</a:t>
            </a:r>
          </a:p>
          <a:p>
            <a:pPr algn="r" rtl="1"/>
            <a:endParaRPr lang="en-US" sz="2400" dirty="0">
              <a:cs typeface="+mj-cs"/>
            </a:endParaRPr>
          </a:p>
          <a:p>
            <a:pPr marL="342900" indent="-342900" algn="r" rtl="1">
              <a:buFont typeface="Arial" panose="020B0604020202020204" pitchFamily="34" charset="0"/>
              <a:buChar char="•"/>
            </a:pPr>
            <a:r>
              <a:rPr lang="ar-SA" sz="2400" b="1" dirty="0">
                <a:solidFill>
                  <a:srgbClr val="FF0000"/>
                </a:solidFill>
              </a:rPr>
              <a:t>ثانياً: موافقة المحتكم ضده على طلب التحكيم</a:t>
            </a:r>
          </a:p>
          <a:p>
            <a:pPr marL="800100" lvl="1" indent="-342900" algn="r" rtl="1">
              <a:buFont typeface="Arial" panose="020B0604020202020204" pitchFamily="34" charset="0"/>
              <a:buChar char="•"/>
            </a:pPr>
            <a:endParaRPr lang="ar-SA" sz="2400" dirty="0">
              <a:cs typeface="+mj-cs"/>
            </a:endParaRPr>
          </a:p>
          <a:p>
            <a:pPr marL="914400" lvl="1" indent="-457200" algn="r" rtl="1">
              <a:buFont typeface="Arial" panose="020B0604020202020204" pitchFamily="34" charset="0"/>
              <a:buChar char="•"/>
            </a:pPr>
            <a:endParaRPr lang="ar-SA" sz="2400" dirty="0"/>
          </a:p>
          <a:p>
            <a:pPr marL="914400" lvl="1" indent="-457200" algn="r" rtl="1">
              <a:buFont typeface="+mj-lt"/>
              <a:buAutoNum type="arabicPeriod"/>
            </a:pPr>
            <a:endParaRPr lang="ar-SA" sz="2400" dirty="0">
              <a:solidFill>
                <a:srgbClr val="00B050"/>
              </a:solidFill>
            </a:endParaRPr>
          </a:p>
        </p:txBody>
      </p:sp>
    </p:spTree>
    <p:extLst>
      <p:ext uri="{BB962C8B-B14F-4D97-AF65-F5344CB8AC3E}">
        <p14:creationId xmlns:p14="http://schemas.microsoft.com/office/powerpoint/2010/main" val="61331148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rminator 3"/>
          <p:cNvSpPr/>
          <p:nvPr/>
        </p:nvSpPr>
        <p:spPr>
          <a:xfrm>
            <a:off x="1855304" y="2173356"/>
            <a:ext cx="8640418" cy="2239618"/>
          </a:xfrm>
          <a:prstGeom prst="flowChartTerminator">
            <a:avLst/>
          </a:prstGeom>
          <a:solidFill>
            <a:schemeClr val="tx2">
              <a:lumMod val="60000"/>
              <a:lumOff val="40000"/>
            </a:schemeClr>
          </a:solidFill>
        </p:spPr>
        <p:style>
          <a:lnRef idx="1">
            <a:schemeClr val="accent6"/>
          </a:lnRef>
          <a:fillRef idx="2">
            <a:schemeClr val="accent6"/>
          </a:fillRef>
          <a:effectRef idx="1">
            <a:schemeClr val="accent6"/>
          </a:effectRef>
          <a:fontRef idx="minor">
            <a:schemeClr val="dk1"/>
          </a:fontRef>
        </p:style>
        <p:txBody>
          <a:bodyPr rtlCol="0" anchor="ctr"/>
          <a:lstStyle/>
          <a:p>
            <a:pPr marL="0" algn="ctr" defTabSz="914400" rtl="1" eaLnBrk="1" latinLnBrk="0" hangingPunct="1"/>
            <a:r>
              <a:rPr lang="ar-SA" sz="7200" b="1" dirty="0">
                <a:solidFill>
                  <a:schemeClr val="bg1"/>
                </a:solidFill>
              </a:rPr>
              <a:t>المحاضرة الخامسة عشرة </a:t>
            </a:r>
            <a:endParaRPr lang="en-US" sz="7200" b="1" dirty="0">
              <a:solidFill>
                <a:schemeClr val="bg1"/>
              </a:solidFill>
            </a:endParaRPr>
          </a:p>
        </p:txBody>
      </p:sp>
    </p:spTree>
    <p:extLst>
      <p:ext uri="{BB962C8B-B14F-4D97-AF65-F5344CB8AC3E}">
        <p14:creationId xmlns:p14="http://schemas.microsoft.com/office/powerpoint/2010/main" val="237634397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rminator 3"/>
          <p:cNvSpPr/>
          <p:nvPr/>
        </p:nvSpPr>
        <p:spPr>
          <a:xfrm>
            <a:off x="3286539" y="463826"/>
            <a:ext cx="5420139" cy="1696278"/>
          </a:xfrm>
          <a:prstGeom prst="flowChartTerminator">
            <a:avLst/>
          </a:prstGeom>
          <a:solidFill>
            <a:schemeClr val="tx2">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algn="ctr" defTabSz="914400" rtl="1" eaLnBrk="1" latinLnBrk="0" hangingPunct="1"/>
            <a:r>
              <a:rPr lang="ar-SA" sz="4000" b="1" dirty="0"/>
              <a:t>محاور المحاضرة</a:t>
            </a:r>
            <a:endParaRPr lang="en-US" sz="4000" b="1" dirty="0"/>
          </a:p>
        </p:txBody>
      </p:sp>
      <p:sp>
        <p:nvSpPr>
          <p:cNvPr id="6" name="Pentagon 5"/>
          <p:cNvSpPr/>
          <p:nvPr/>
        </p:nvSpPr>
        <p:spPr>
          <a:xfrm flipH="1">
            <a:off x="1232450" y="2792897"/>
            <a:ext cx="9899371" cy="596348"/>
          </a:xfrm>
          <a:prstGeom prst="homePlate">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4000" b="1" dirty="0">
                <a:solidFill>
                  <a:schemeClr val="tx1"/>
                </a:solidFill>
              </a:rPr>
              <a:t>نطاق خصومة التحكيم من حيث الأشخاص والموضوع</a:t>
            </a:r>
            <a:endParaRPr lang="en-US" sz="4000" b="1" dirty="0">
              <a:solidFill>
                <a:schemeClr val="tx1"/>
              </a:solidFill>
            </a:endParaRPr>
          </a:p>
        </p:txBody>
      </p:sp>
      <p:sp>
        <p:nvSpPr>
          <p:cNvPr id="5" name="Pentagon 4">
            <a:extLst>
              <a:ext uri="{FF2B5EF4-FFF2-40B4-BE49-F238E27FC236}">
                <a16:creationId xmlns:a16="http://schemas.microsoft.com/office/drawing/2014/main" id="{D772A7DB-6884-1947-8422-89ED47F3B445}"/>
              </a:ext>
            </a:extLst>
          </p:cNvPr>
          <p:cNvSpPr/>
          <p:nvPr/>
        </p:nvSpPr>
        <p:spPr>
          <a:xfrm flipH="1">
            <a:off x="1232449" y="3710613"/>
            <a:ext cx="9899371" cy="622849"/>
          </a:xfrm>
          <a:prstGeom prst="homePlate">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4000" b="1" dirty="0">
                <a:solidFill>
                  <a:schemeClr val="tx1"/>
                </a:solidFill>
              </a:rPr>
              <a:t>الطلبات والدفوع</a:t>
            </a:r>
            <a:endParaRPr lang="en-US" sz="4000" b="1" dirty="0">
              <a:solidFill>
                <a:schemeClr val="tx1"/>
              </a:solidFill>
            </a:endParaRPr>
          </a:p>
        </p:txBody>
      </p:sp>
      <p:sp>
        <p:nvSpPr>
          <p:cNvPr id="7" name="Pentagon 6">
            <a:extLst>
              <a:ext uri="{FF2B5EF4-FFF2-40B4-BE49-F238E27FC236}">
                <a16:creationId xmlns:a16="http://schemas.microsoft.com/office/drawing/2014/main" id="{A86FB0C9-703D-4049-BEB6-45EAFD56F61B}"/>
              </a:ext>
            </a:extLst>
          </p:cNvPr>
          <p:cNvSpPr/>
          <p:nvPr/>
        </p:nvSpPr>
        <p:spPr>
          <a:xfrm flipH="1">
            <a:off x="1232448" y="4654830"/>
            <a:ext cx="9899371" cy="622849"/>
          </a:xfrm>
          <a:prstGeom prst="homePlate">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4000" b="1" dirty="0">
                <a:solidFill>
                  <a:schemeClr val="tx1"/>
                </a:solidFill>
              </a:rPr>
              <a:t>ما يلزم مراعاته عند بدء هيئة التحكيم مهمتها</a:t>
            </a:r>
            <a:endParaRPr lang="en-US" sz="4000" b="1" dirty="0">
              <a:solidFill>
                <a:schemeClr val="tx1"/>
              </a:solidFill>
            </a:endParaRPr>
          </a:p>
        </p:txBody>
      </p:sp>
      <p:sp>
        <p:nvSpPr>
          <p:cNvPr id="8" name="Pentagon 7">
            <a:extLst>
              <a:ext uri="{FF2B5EF4-FFF2-40B4-BE49-F238E27FC236}">
                <a16:creationId xmlns:a16="http://schemas.microsoft.com/office/drawing/2014/main" id="{57E9823B-BDE5-1141-9CDA-C7EE3C7A0A4D}"/>
              </a:ext>
            </a:extLst>
          </p:cNvPr>
          <p:cNvSpPr/>
          <p:nvPr/>
        </p:nvSpPr>
        <p:spPr>
          <a:xfrm flipH="1">
            <a:off x="1232447" y="5599047"/>
            <a:ext cx="9899371" cy="622849"/>
          </a:xfrm>
          <a:prstGeom prst="homePlate">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4000" b="1" dirty="0">
                <a:solidFill>
                  <a:schemeClr val="tx1"/>
                </a:solidFill>
              </a:rPr>
              <a:t>نظر خصومة التحكيم</a:t>
            </a:r>
            <a:endParaRPr lang="en-US" sz="4000" b="1" dirty="0">
              <a:solidFill>
                <a:schemeClr val="tx1"/>
              </a:solidFill>
            </a:endParaRPr>
          </a:p>
        </p:txBody>
      </p:sp>
    </p:spTree>
    <p:extLst>
      <p:ext uri="{BB962C8B-B14F-4D97-AF65-F5344CB8AC3E}">
        <p14:creationId xmlns:p14="http://schemas.microsoft.com/office/powerpoint/2010/main" val="204889760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CAA80C2A-D864-2141-98F7-1EE4C3BEF9C1}"/>
              </a:ext>
            </a:extLst>
          </p:cNvPr>
          <p:cNvSpPr/>
          <p:nvPr/>
        </p:nvSpPr>
        <p:spPr>
          <a:xfrm>
            <a:off x="2782954" y="357809"/>
            <a:ext cx="6732105" cy="622852"/>
          </a:xfrm>
          <a:prstGeom prst="round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solidFill>
                  <a:schemeClr val="tx1"/>
                </a:solidFill>
              </a:rPr>
              <a:t>من حيث الأشخاص: تدخل الغير أو إدخاله في خصومة التحكيم</a:t>
            </a:r>
            <a:endParaRPr lang="en-US" sz="2400" b="1" dirty="0">
              <a:solidFill>
                <a:schemeClr val="tx1"/>
              </a:solidFill>
            </a:endParaRPr>
          </a:p>
        </p:txBody>
      </p:sp>
      <p:sp>
        <p:nvSpPr>
          <p:cNvPr id="3" name="TextBox 2">
            <a:extLst>
              <a:ext uri="{FF2B5EF4-FFF2-40B4-BE49-F238E27FC236}">
                <a16:creationId xmlns:a16="http://schemas.microsoft.com/office/drawing/2014/main" id="{CCD7D1F7-6984-214E-9686-4F28857DE956}"/>
              </a:ext>
            </a:extLst>
          </p:cNvPr>
          <p:cNvSpPr txBox="1"/>
          <p:nvPr/>
        </p:nvSpPr>
        <p:spPr>
          <a:xfrm>
            <a:off x="384312" y="1484243"/>
            <a:ext cx="11529391" cy="5262979"/>
          </a:xfrm>
          <a:prstGeom prst="rect">
            <a:avLst/>
          </a:prstGeom>
          <a:noFill/>
        </p:spPr>
        <p:txBody>
          <a:bodyPr wrap="square" rtlCol="0">
            <a:spAutoFit/>
          </a:bodyPr>
          <a:lstStyle/>
          <a:p>
            <a:pPr marL="800100" lvl="1" indent="-342900" algn="r" rtl="1">
              <a:buFont typeface="Arial" panose="020B0604020202020204" pitchFamily="34" charset="0"/>
              <a:buChar char="•"/>
            </a:pPr>
            <a:r>
              <a:rPr lang="ar-SA" sz="2400" b="1" dirty="0">
                <a:solidFill>
                  <a:srgbClr val="00B0F0"/>
                </a:solidFill>
              </a:rPr>
              <a:t>التدخل: </a:t>
            </a:r>
            <a:r>
              <a:rPr lang="ar-SA" sz="2400" b="1" dirty="0"/>
              <a:t>إذا طلب الغير التدخل في الدعوى. </a:t>
            </a:r>
          </a:p>
          <a:p>
            <a:pPr marL="800100" lvl="1" indent="-342900" algn="r" rtl="1">
              <a:buFont typeface="Arial" panose="020B0604020202020204" pitchFamily="34" charset="0"/>
              <a:buChar char="•"/>
            </a:pPr>
            <a:r>
              <a:rPr lang="ar-SA" sz="2400" b="1" dirty="0">
                <a:solidFill>
                  <a:srgbClr val="00B0F0"/>
                </a:solidFill>
              </a:rPr>
              <a:t>الإدخال: </a:t>
            </a:r>
            <a:r>
              <a:rPr lang="ar-SA" sz="2400" b="1" dirty="0"/>
              <a:t>إذا طلب أحد الخصوم إدخال الغير في الدعوى. </a:t>
            </a:r>
          </a:p>
          <a:p>
            <a:pPr marL="800100" lvl="1" indent="-342900" algn="r" rtl="1">
              <a:buFont typeface="Arial" panose="020B0604020202020204" pitchFamily="34" charset="0"/>
              <a:buChar char="•"/>
            </a:pPr>
            <a:endParaRPr lang="ar-SA" sz="2400" b="1" dirty="0">
              <a:solidFill>
                <a:srgbClr val="00B0F0"/>
              </a:solidFill>
            </a:endParaRPr>
          </a:p>
          <a:p>
            <a:pPr lvl="1" algn="r" rtl="1"/>
            <a:r>
              <a:rPr lang="ar-SA" sz="2400" dirty="0">
                <a:solidFill>
                  <a:srgbClr val="00B050"/>
                </a:solidFill>
              </a:rPr>
              <a:t>1- تدخل أو إدخال طرف في اتفاق التحكيم: </a:t>
            </a:r>
          </a:p>
          <a:p>
            <a:pPr marL="1257300" lvl="2" indent="-342900" algn="r" rtl="1">
              <a:buFont typeface="Arial" panose="020B0604020202020204" pitchFamily="34" charset="0"/>
              <a:buChar char="•"/>
            </a:pPr>
            <a:r>
              <a:rPr lang="ar-SA" sz="2400" dirty="0"/>
              <a:t>التدخل بناء على طلب يقدم للهيئة من الشخص الذي يريد التدخل في الدعوى.</a:t>
            </a:r>
          </a:p>
          <a:p>
            <a:pPr marL="1257300" lvl="2" indent="-342900" algn="r" rtl="1">
              <a:buFont typeface="Arial" panose="020B0604020202020204" pitchFamily="34" charset="0"/>
              <a:buChar char="•"/>
            </a:pPr>
            <a:r>
              <a:rPr lang="ar-SA" sz="2400" dirty="0"/>
              <a:t>والإدخال بناء على طلب أحد الأطراف، ولا يشترط موافقة الطرف الآخر أو المطلوب إدخاله.  </a:t>
            </a:r>
          </a:p>
          <a:p>
            <a:pPr marL="1257300" lvl="2" indent="-342900" algn="r" rtl="1">
              <a:buFont typeface="Arial" panose="020B0604020202020204" pitchFamily="34" charset="0"/>
              <a:buChar char="•"/>
            </a:pPr>
            <a:r>
              <a:rPr lang="ar-SA" sz="2400" dirty="0"/>
              <a:t>ويكون قبول الطلب في الإدخال والتدخل  من عدمه جوازي للهيئة. </a:t>
            </a:r>
          </a:p>
          <a:p>
            <a:pPr marL="1257300" lvl="2" indent="-342900" algn="r" rtl="1">
              <a:buFont typeface="Arial" panose="020B0604020202020204" pitchFamily="34" charset="0"/>
              <a:buChar char="•"/>
            </a:pPr>
            <a:endParaRPr lang="ar-SA" sz="2400" dirty="0"/>
          </a:p>
          <a:p>
            <a:pPr marL="914400" lvl="1" indent="-457200" algn="r" rtl="1">
              <a:buFont typeface="+mj-lt"/>
              <a:buAutoNum type="arabicPeriod" startAt="2"/>
            </a:pPr>
            <a:r>
              <a:rPr lang="ar-SA" sz="2400" dirty="0">
                <a:solidFill>
                  <a:srgbClr val="00B050"/>
                </a:solidFill>
              </a:rPr>
              <a:t>تدخل أو إدخال من ليس طرفاً في اتفاق التحكيم: </a:t>
            </a:r>
          </a:p>
          <a:p>
            <a:pPr marL="1257300" lvl="2" indent="-342900" algn="r" rtl="1">
              <a:buFont typeface="Arial" panose="020B0604020202020204" pitchFamily="34" charset="0"/>
              <a:buChar char="•"/>
            </a:pPr>
            <a:r>
              <a:rPr lang="ar-SA" sz="2400" dirty="0"/>
              <a:t>التدخل بناء على طلب يقدم للهيئة من الشخص الذي يريد التدخل في الدعوى. </a:t>
            </a:r>
          </a:p>
          <a:p>
            <a:pPr marL="1257300" lvl="2" indent="-342900" algn="r" rtl="1">
              <a:buFont typeface="Arial" panose="020B0604020202020204" pitchFamily="34" charset="0"/>
              <a:buChar char="•"/>
            </a:pPr>
            <a:r>
              <a:rPr lang="ar-SA" sz="2400" dirty="0"/>
              <a:t>والإدخال بناء على طلب أحد الأطراف، يشترط موافقة الطرف الآخر، والمطلوب إدخاله. </a:t>
            </a:r>
          </a:p>
          <a:p>
            <a:pPr marL="1257300" lvl="2" indent="-342900" algn="r" rtl="1">
              <a:buFont typeface="Arial" panose="020B0604020202020204" pitchFamily="34" charset="0"/>
              <a:buChar char="•"/>
            </a:pPr>
            <a:r>
              <a:rPr lang="ar-SA" sz="2400" dirty="0"/>
              <a:t>ويكون قبول الطلب في الإدخال والتدخل  من عدمه جوازي للهيئة. </a:t>
            </a:r>
          </a:p>
          <a:p>
            <a:pPr marL="1257300" lvl="2" indent="-342900" algn="r" rtl="1">
              <a:buFont typeface="Arial" panose="020B0604020202020204" pitchFamily="34" charset="0"/>
              <a:buChar char="•"/>
            </a:pPr>
            <a:endParaRPr lang="ar-SA" sz="2400" dirty="0"/>
          </a:p>
          <a:p>
            <a:pPr marL="914400" lvl="1" indent="-457200" algn="r" rtl="1">
              <a:buFont typeface="+mj-lt"/>
              <a:buAutoNum type="arabicPeriod" startAt="2"/>
            </a:pPr>
            <a:endParaRPr lang="ar-SA" sz="2400" dirty="0">
              <a:solidFill>
                <a:srgbClr val="00B050"/>
              </a:solidFill>
            </a:endParaRPr>
          </a:p>
        </p:txBody>
      </p:sp>
    </p:spTree>
    <p:extLst>
      <p:ext uri="{BB962C8B-B14F-4D97-AF65-F5344CB8AC3E}">
        <p14:creationId xmlns:p14="http://schemas.microsoft.com/office/powerpoint/2010/main" val="11753579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CAA80C2A-D864-2141-98F7-1EE4C3BEF9C1}"/>
              </a:ext>
            </a:extLst>
          </p:cNvPr>
          <p:cNvSpPr/>
          <p:nvPr/>
        </p:nvSpPr>
        <p:spPr>
          <a:xfrm>
            <a:off x="3657599" y="384313"/>
            <a:ext cx="4505739" cy="622852"/>
          </a:xfrm>
          <a:prstGeom prst="round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solidFill>
                  <a:schemeClr val="tx1"/>
                </a:solidFill>
              </a:rPr>
              <a:t>من حيث الموضوع: الطلبات والدفوع</a:t>
            </a:r>
            <a:endParaRPr lang="en-US" sz="2400" b="1" dirty="0">
              <a:solidFill>
                <a:schemeClr val="tx1"/>
              </a:solidFill>
            </a:endParaRPr>
          </a:p>
        </p:txBody>
      </p:sp>
      <p:sp>
        <p:nvSpPr>
          <p:cNvPr id="3" name="TextBox 2">
            <a:extLst>
              <a:ext uri="{FF2B5EF4-FFF2-40B4-BE49-F238E27FC236}">
                <a16:creationId xmlns:a16="http://schemas.microsoft.com/office/drawing/2014/main" id="{CCD7D1F7-6984-214E-9686-4F28857DE956}"/>
              </a:ext>
            </a:extLst>
          </p:cNvPr>
          <p:cNvSpPr txBox="1"/>
          <p:nvPr/>
        </p:nvSpPr>
        <p:spPr>
          <a:xfrm>
            <a:off x="-198782" y="1484243"/>
            <a:ext cx="12112486" cy="5262979"/>
          </a:xfrm>
          <a:prstGeom prst="rect">
            <a:avLst/>
          </a:prstGeom>
          <a:noFill/>
        </p:spPr>
        <p:txBody>
          <a:bodyPr wrap="square" rtlCol="0">
            <a:spAutoFit/>
          </a:bodyPr>
          <a:lstStyle/>
          <a:p>
            <a:pPr marL="800100" lvl="1" indent="-342900" algn="r" rtl="1">
              <a:buFont typeface="Arial" panose="020B0604020202020204" pitchFamily="34" charset="0"/>
              <a:buChar char="•"/>
            </a:pPr>
            <a:r>
              <a:rPr lang="ar-SA" sz="2400" b="1" dirty="0">
                <a:solidFill>
                  <a:srgbClr val="00B0F0"/>
                </a:solidFill>
              </a:rPr>
              <a:t>أولا: الطلبات: </a:t>
            </a:r>
            <a:r>
              <a:rPr lang="ar-SA" sz="2400" dirty="0"/>
              <a:t>ما يطلبه طرفي التحكيم من الهيئة حماية لحق من حقوقهم. </a:t>
            </a:r>
          </a:p>
          <a:p>
            <a:pPr marL="800100" lvl="1" indent="-342900" algn="r" rtl="1">
              <a:buFont typeface="Arial" panose="020B0604020202020204" pitchFamily="34" charset="0"/>
              <a:buChar char="•"/>
            </a:pPr>
            <a:r>
              <a:rPr lang="ar-SA" sz="2400" b="1" dirty="0">
                <a:solidFill>
                  <a:srgbClr val="00B050"/>
                </a:solidFill>
              </a:rPr>
              <a:t>الطلب الأصلي. </a:t>
            </a:r>
          </a:p>
          <a:p>
            <a:pPr marL="800100" lvl="1" indent="-342900" algn="r" rtl="1">
              <a:buFont typeface="Arial" panose="020B0604020202020204" pitchFamily="34" charset="0"/>
              <a:buChar char="•"/>
            </a:pPr>
            <a:r>
              <a:rPr lang="ar-SA" sz="2400" b="1" dirty="0">
                <a:solidFill>
                  <a:srgbClr val="00B050"/>
                </a:solidFill>
              </a:rPr>
              <a:t>الطلب العارض: </a:t>
            </a:r>
            <a:r>
              <a:rPr lang="ar-SA" sz="2400" dirty="0"/>
              <a:t>(إضافي – مقابل) </a:t>
            </a:r>
          </a:p>
          <a:p>
            <a:pPr marL="800100" lvl="1" indent="-342900" algn="r" rtl="1">
              <a:buFont typeface="Arial" panose="020B0604020202020204" pitchFamily="34" charset="0"/>
              <a:buChar char="•"/>
            </a:pPr>
            <a:r>
              <a:rPr lang="ar-SA" sz="2400" dirty="0"/>
              <a:t>كيفية تقديمها؟ وقت تقديمها؟ الاختصاص بنظرها؟ الحكم فيها؟ </a:t>
            </a:r>
          </a:p>
          <a:p>
            <a:pPr marL="800100" lvl="1" indent="-342900" algn="r" rtl="1">
              <a:buFont typeface="Arial" panose="020B0604020202020204" pitchFamily="34" charset="0"/>
              <a:buChar char="•"/>
            </a:pPr>
            <a:endParaRPr lang="ar-SA" sz="2400" b="1" dirty="0">
              <a:solidFill>
                <a:srgbClr val="00B0F0"/>
              </a:solidFill>
            </a:endParaRPr>
          </a:p>
          <a:p>
            <a:pPr marL="914400" lvl="1" indent="-457200" algn="r" rtl="1">
              <a:buFont typeface="Arial" panose="020B0604020202020204" pitchFamily="34" charset="0"/>
              <a:buChar char="•"/>
            </a:pPr>
            <a:r>
              <a:rPr lang="ar-SA" sz="2400" b="1" dirty="0">
                <a:solidFill>
                  <a:schemeClr val="accent1"/>
                </a:solidFill>
              </a:rPr>
              <a:t>ثانياً الدفوع: </a:t>
            </a:r>
            <a:r>
              <a:rPr lang="ar-SA" sz="2400" dirty="0"/>
              <a:t>الدفوع المقدمة على موضوع الدعوى من أجل الحكم برفضها كلياً أو جزئياً. </a:t>
            </a:r>
          </a:p>
          <a:p>
            <a:pPr marL="914400" lvl="1" indent="-457200" algn="r" rtl="1">
              <a:buFont typeface="Arial" panose="020B0604020202020204" pitchFamily="34" charset="0"/>
              <a:buChar char="•"/>
            </a:pPr>
            <a:r>
              <a:rPr lang="ar-SA" sz="2400" b="1" dirty="0">
                <a:solidFill>
                  <a:srgbClr val="00B050"/>
                </a:solidFill>
              </a:rPr>
              <a:t>الدفوع الموضوعية:</a:t>
            </a:r>
            <a:r>
              <a:rPr lang="ar-SA" sz="2400" dirty="0"/>
              <a:t> (سلبية – إيجابية) </a:t>
            </a:r>
          </a:p>
          <a:p>
            <a:pPr marL="914400" lvl="1" indent="-457200" algn="r" rtl="1">
              <a:buFont typeface="Arial" panose="020B0604020202020204" pitchFamily="34" charset="0"/>
              <a:buChar char="•"/>
            </a:pPr>
            <a:r>
              <a:rPr lang="ar-SA" sz="2400" dirty="0"/>
              <a:t>هل يوجد وقت محدد لتقديمها في الدعوى؟ </a:t>
            </a:r>
          </a:p>
          <a:p>
            <a:pPr marL="914400" lvl="1" indent="-457200" algn="r" rtl="1">
              <a:buFont typeface="Arial" panose="020B0604020202020204" pitchFamily="34" charset="0"/>
              <a:buChar char="•"/>
            </a:pPr>
            <a:endParaRPr lang="ar-SA" sz="2400" dirty="0"/>
          </a:p>
          <a:p>
            <a:pPr marL="914400" lvl="1" indent="-457200" algn="r" rtl="1">
              <a:buFont typeface="Arial" panose="020B0604020202020204" pitchFamily="34" charset="0"/>
              <a:buChar char="•"/>
            </a:pPr>
            <a:r>
              <a:rPr lang="ar-SA" sz="2400" b="1" dirty="0">
                <a:solidFill>
                  <a:srgbClr val="00B050"/>
                </a:solidFill>
              </a:rPr>
              <a:t>الدفوع الشكلية (الإجرائية): </a:t>
            </a:r>
            <a:r>
              <a:rPr lang="ar-SA" sz="2400" dirty="0"/>
              <a:t>الدفوع المقدمة على الإجراءات وتهدف إلى إنهاء الخصومة دون النظر في موضوعها. </a:t>
            </a:r>
          </a:p>
          <a:p>
            <a:pPr marL="914400" lvl="1" indent="-457200" algn="r" rtl="1">
              <a:buFont typeface="Arial" panose="020B0604020202020204" pitchFamily="34" charset="0"/>
              <a:buChar char="•"/>
            </a:pPr>
            <a:r>
              <a:rPr lang="ar-SA" sz="2400" dirty="0"/>
              <a:t>(مثل عدم الاختصاص – بطلان صحيفة الدعوى).</a:t>
            </a:r>
          </a:p>
          <a:p>
            <a:pPr marL="914400" lvl="1" indent="-457200" algn="r" rtl="1">
              <a:buFont typeface="Arial" panose="020B0604020202020204" pitchFamily="34" charset="0"/>
              <a:buChar char="•"/>
            </a:pPr>
            <a:r>
              <a:rPr lang="ar-SA" sz="2400" dirty="0">
                <a:solidFill>
                  <a:srgbClr val="FF0000"/>
                </a:solidFill>
              </a:rPr>
              <a:t>هل يوجد وقت محدد لتقديمها في الدعوى؟ </a:t>
            </a:r>
          </a:p>
          <a:p>
            <a:pPr marL="914400" lvl="1" indent="-457200" algn="r" rtl="1">
              <a:buFont typeface="Arial" panose="020B0604020202020204" pitchFamily="34" charset="0"/>
              <a:buChar char="•"/>
            </a:pPr>
            <a:endParaRPr lang="ar-SA" sz="2400" dirty="0"/>
          </a:p>
          <a:p>
            <a:pPr marL="914400" lvl="1" indent="-457200" algn="r" rtl="1">
              <a:buFont typeface="Arial" panose="020B0604020202020204" pitchFamily="34" charset="0"/>
              <a:buChar char="•"/>
            </a:pPr>
            <a:endParaRPr lang="ar-SA" sz="2400" dirty="0">
              <a:solidFill>
                <a:srgbClr val="00B050"/>
              </a:solidFill>
            </a:endParaRPr>
          </a:p>
        </p:txBody>
      </p:sp>
    </p:spTree>
    <p:extLst>
      <p:ext uri="{BB962C8B-B14F-4D97-AF65-F5344CB8AC3E}">
        <p14:creationId xmlns:p14="http://schemas.microsoft.com/office/powerpoint/2010/main" val="309040660"/>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CAA80C2A-D864-2141-98F7-1EE4C3BEF9C1}"/>
              </a:ext>
            </a:extLst>
          </p:cNvPr>
          <p:cNvSpPr/>
          <p:nvPr/>
        </p:nvSpPr>
        <p:spPr>
          <a:xfrm>
            <a:off x="3193775" y="384313"/>
            <a:ext cx="4969564" cy="622852"/>
          </a:xfrm>
          <a:prstGeom prst="round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solidFill>
                  <a:schemeClr val="tx1"/>
                </a:solidFill>
              </a:rPr>
              <a:t>ما يلزم مراعاته عند بدء هيئة التحكيم مهمتها</a:t>
            </a:r>
            <a:endParaRPr lang="en-US" sz="2400" b="1" dirty="0">
              <a:solidFill>
                <a:schemeClr val="tx1"/>
              </a:solidFill>
            </a:endParaRPr>
          </a:p>
        </p:txBody>
      </p:sp>
      <p:sp>
        <p:nvSpPr>
          <p:cNvPr id="3" name="TextBox 2">
            <a:extLst>
              <a:ext uri="{FF2B5EF4-FFF2-40B4-BE49-F238E27FC236}">
                <a16:creationId xmlns:a16="http://schemas.microsoft.com/office/drawing/2014/main" id="{CCD7D1F7-6984-214E-9686-4F28857DE956}"/>
              </a:ext>
            </a:extLst>
          </p:cNvPr>
          <p:cNvSpPr txBox="1"/>
          <p:nvPr/>
        </p:nvSpPr>
        <p:spPr>
          <a:xfrm>
            <a:off x="384312" y="1484243"/>
            <a:ext cx="11529391" cy="5262979"/>
          </a:xfrm>
          <a:prstGeom prst="rect">
            <a:avLst/>
          </a:prstGeom>
          <a:noFill/>
        </p:spPr>
        <p:txBody>
          <a:bodyPr wrap="square" rtlCol="0">
            <a:spAutoFit/>
          </a:bodyPr>
          <a:lstStyle/>
          <a:p>
            <a:pPr marL="914400" lvl="1" indent="-457200" algn="r" rtl="1">
              <a:buFont typeface="Arial" panose="020B0604020202020204" pitchFamily="34" charset="0"/>
              <a:buChar char="•"/>
            </a:pPr>
            <a:r>
              <a:rPr lang="ar-SA" sz="2400" dirty="0"/>
              <a:t>التحقق من توافر سلطة هيئة التحكيم .</a:t>
            </a:r>
          </a:p>
          <a:p>
            <a:pPr marL="914400" lvl="1" indent="-457200" algn="r" rtl="1">
              <a:buFont typeface="Arial" panose="020B0604020202020204" pitchFamily="34" charset="0"/>
              <a:buChar char="•"/>
            </a:pPr>
            <a:r>
              <a:rPr lang="ar-SA" sz="2400" dirty="0"/>
              <a:t>التأكد من صحة تمثيل الخصوم. </a:t>
            </a:r>
          </a:p>
          <a:p>
            <a:pPr marL="914400" lvl="1" indent="-457200" algn="r" rtl="1">
              <a:buFont typeface="Arial" panose="020B0604020202020204" pitchFamily="34" charset="0"/>
              <a:buChar char="•"/>
            </a:pPr>
            <a:r>
              <a:rPr lang="ar-SA" sz="2400" dirty="0"/>
              <a:t>نظر هيئة التحكيم في اختصاصها (مبدأ الاختصاص بالاختصاص).</a:t>
            </a:r>
          </a:p>
          <a:p>
            <a:pPr marL="914400" lvl="1" indent="-457200" algn="r" rtl="1">
              <a:buFont typeface="Arial" panose="020B0604020202020204" pitchFamily="34" charset="0"/>
              <a:buChar char="•"/>
            </a:pPr>
            <a:r>
              <a:rPr lang="ar-SA" sz="2400" dirty="0"/>
              <a:t>إبرام وثيقة التحكيم (عقد التحكيم). </a:t>
            </a:r>
            <a:r>
              <a:rPr lang="ar-SA" sz="2400" b="1" dirty="0">
                <a:solidFill>
                  <a:srgbClr val="00B050"/>
                </a:solidFill>
              </a:rPr>
              <a:t>ما الغرض منه؟ وما أهم البنود التي تتضمنها؟ </a:t>
            </a:r>
          </a:p>
          <a:p>
            <a:pPr marL="1371600" lvl="2" indent="-457200" algn="r" rtl="1">
              <a:buFont typeface="+mj-lt"/>
              <a:buAutoNum type="arabicPeriod"/>
            </a:pPr>
            <a:r>
              <a:rPr lang="ar-SA" sz="2400" dirty="0"/>
              <a:t>هل المحكمين مفوضين بالصلح أم لا؟ </a:t>
            </a:r>
          </a:p>
          <a:p>
            <a:pPr marL="1371600" lvl="2" indent="-457200" algn="r" rtl="1">
              <a:buFont typeface="+mj-lt"/>
              <a:buAutoNum type="arabicPeriod"/>
            </a:pPr>
            <a:r>
              <a:rPr lang="ar-SA" sz="2400" dirty="0"/>
              <a:t>مدى الحاجة لمترجم</a:t>
            </a:r>
          </a:p>
          <a:p>
            <a:pPr marL="1371600" lvl="2" indent="-457200" algn="r" rtl="1">
              <a:buFont typeface="+mj-lt"/>
              <a:buAutoNum type="arabicPeriod"/>
            </a:pPr>
            <a:r>
              <a:rPr lang="ar-SA" sz="2400" dirty="0"/>
              <a:t>تعيين أمين السر </a:t>
            </a:r>
          </a:p>
          <a:p>
            <a:pPr marL="1371600" lvl="2" indent="-457200" algn="r" rtl="1">
              <a:buFont typeface="+mj-lt"/>
              <a:buAutoNum type="arabicPeriod"/>
            </a:pPr>
            <a:r>
              <a:rPr lang="ar-SA" sz="2400" dirty="0"/>
              <a:t>الإجراءات المستعجلة والتحفظية</a:t>
            </a:r>
          </a:p>
          <a:p>
            <a:pPr marL="1371600" lvl="2" indent="-457200" algn="r" rtl="1">
              <a:buFont typeface="+mj-lt"/>
              <a:buAutoNum type="arabicPeriod"/>
            </a:pPr>
            <a:r>
              <a:rPr lang="ar-SA" sz="2400" dirty="0"/>
              <a:t>هل يسقط اتفاق التحكيم ببطلان الحكم؟ </a:t>
            </a:r>
          </a:p>
          <a:p>
            <a:pPr marL="1371600" lvl="2" indent="-457200" algn="r" rtl="1">
              <a:buFont typeface="+mj-lt"/>
              <a:buAutoNum type="arabicPeriod"/>
            </a:pPr>
            <a:r>
              <a:rPr lang="ar-SA" sz="2400" dirty="0"/>
              <a:t>إصدار الحكم بالأغلبية أو الإجماع. </a:t>
            </a:r>
          </a:p>
          <a:p>
            <a:pPr marL="1371600" lvl="2" indent="-457200" algn="r" rtl="1">
              <a:buFont typeface="+mj-lt"/>
              <a:buAutoNum type="arabicPeriod"/>
            </a:pPr>
            <a:r>
              <a:rPr lang="ar-SA" sz="2400" dirty="0"/>
              <a:t>أتعاب المحكمين</a:t>
            </a:r>
          </a:p>
          <a:p>
            <a:pPr marL="1371600" lvl="2" indent="-457200" algn="r" rtl="1">
              <a:buFont typeface="+mj-lt"/>
              <a:buAutoNum type="arabicPeriod"/>
            </a:pPr>
            <a:r>
              <a:rPr lang="ar-SA" sz="2400" dirty="0"/>
              <a:t>مصروفات التحكيم</a:t>
            </a:r>
          </a:p>
          <a:p>
            <a:pPr marL="1371600" lvl="2" indent="-457200" algn="r" rtl="1">
              <a:buFont typeface="+mj-lt"/>
              <a:buAutoNum type="arabicPeriod"/>
            </a:pPr>
            <a:r>
              <a:rPr lang="ar-SA" sz="2400" dirty="0"/>
              <a:t>سبل تبادل الوثائق بين الأطراف والمحكمين </a:t>
            </a:r>
          </a:p>
          <a:p>
            <a:pPr marL="914400" lvl="1" indent="-457200" algn="r" rtl="1">
              <a:buFont typeface="Arial" panose="020B0604020202020204" pitchFamily="34" charset="0"/>
              <a:buChar char="•"/>
            </a:pPr>
            <a:endParaRPr lang="ar-SA" sz="2400" dirty="0">
              <a:solidFill>
                <a:srgbClr val="00B050"/>
              </a:solidFill>
            </a:endParaRPr>
          </a:p>
        </p:txBody>
      </p:sp>
    </p:spTree>
    <p:extLst>
      <p:ext uri="{BB962C8B-B14F-4D97-AF65-F5344CB8AC3E}">
        <p14:creationId xmlns:p14="http://schemas.microsoft.com/office/powerpoint/2010/main" val="3146406262"/>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rminator 3"/>
          <p:cNvSpPr/>
          <p:nvPr/>
        </p:nvSpPr>
        <p:spPr>
          <a:xfrm>
            <a:off x="1855304" y="2173356"/>
            <a:ext cx="8640418" cy="2239618"/>
          </a:xfrm>
          <a:prstGeom prst="flowChartTerminator">
            <a:avLst/>
          </a:prstGeom>
          <a:solidFill>
            <a:schemeClr val="tx2">
              <a:lumMod val="60000"/>
              <a:lumOff val="40000"/>
            </a:schemeClr>
          </a:solidFill>
        </p:spPr>
        <p:style>
          <a:lnRef idx="1">
            <a:schemeClr val="accent6"/>
          </a:lnRef>
          <a:fillRef idx="2">
            <a:schemeClr val="accent6"/>
          </a:fillRef>
          <a:effectRef idx="1">
            <a:schemeClr val="accent6"/>
          </a:effectRef>
          <a:fontRef idx="minor">
            <a:schemeClr val="dk1"/>
          </a:fontRef>
        </p:style>
        <p:txBody>
          <a:bodyPr rtlCol="0" anchor="ctr"/>
          <a:lstStyle/>
          <a:p>
            <a:pPr marL="0" algn="ctr" defTabSz="914400" rtl="1" eaLnBrk="1" latinLnBrk="0" hangingPunct="1"/>
            <a:r>
              <a:rPr lang="ar-SA" sz="7200" b="1" dirty="0">
                <a:solidFill>
                  <a:schemeClr val="bg1"/>
                </a:solidFill>
              </a:rPr>
              <a:t>المحاضرة السادسة عشرة </a:t>
            </a:r>
            <a:endParaRPr lang="en-US" sz="7200" b="1" dirty="0">
              <a:solidFill>
                <a:schemeClr val="bg1"/>
              </a:solidFill>
            </a:endParaRPr>
          </a:p>
        </p:txBody>
      </p:sp>
    </p:spTree>
    <p:extLst>
      <p:ext uri="{BB962C8B-B14F-4D97-AF65-F5344CB8AC3E}">
        <p14:creationId xmlns:p14="http://schemas.microsoft.com/office/powerpoint/2010/main" val="3106717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B233613-DF25-0A4C-A713-A9A46B0BBDA5}"/>
              </a:ext>
            </a:extLst>
          </p:cNvPr>
          <p:cNvSpPr txBox="1"/>
          <p:nvPr/>
        </p:nvSpPr>
        <p:spPr>
          <a:xfrm>
            <a:off x="477079" y="450575"/>
            <a:ext cx="10495721" cy="6555641"/>
          </a:xfrm>
          <a:prstGeom prst="rect">
            <a:avLst/>
          </a:prstGeom>
          <a:noFill/>
        </p:spPr>
        <p:txBody>
          <a:bodyPr wrap="square" rtlCol="0">
            <a:spAutoFit/>
          </a:bodyPr>
          <a:lstStyle/>
          <a:p>
            <a:pPr marL="285750" indent="-285750" algn="just" rtl="1">
              <a:buFont typeface="Arial" panose="020B0604020202020204" pitchFamily="34" charset="0"/>
              <a:buChar char="•"/>
            </a:pPr>
            <a:r>
              <a:rPr lang="ar-SA" sz="2800" dirty="0">
                <a:solidFill>
                  <a:srgbClr val="00B050"/>
                </a:solidFill>
              </a:rPr>
              <a:t>ما هي المادة التي عرفت التحكيم في نظام التحكيم السعودي؟ وهل عرف القضاء التحكيم؟</a:t>
            </a:r>
          </a:p>
          <a:p>
            <a:pPr marL="285750" indent="-285750" algn="just" rtl="1">
              <a:buFont typeface="Arial" panose="020B0604020202020204" pitchFamily="34" charset="0"/>
              <a:buChar char="•"/>
            </a:pPr>
            <a:endParaRPr lang="ar-SA" sz="2800" dirty="0">
              <a:solidFill>
                <a:srgbClr val="00B050"/>
              </a:solidFill>
            </a:endParaRPr>
          </a:p>
          <a:p>
            <a:pPr marL="285750" indent="-285750" algn="just" rtl="1">
              <a:buFont typeface="Arial" panose="020B0604020202020204" pitchFamily="34" charset="0"/>
              <a:buChar char="•"/>
            </a:pPr>
            <a:r>
              <a:rPr lang="ar-SA" sz="2800" dirty="0">
                <a:solidFill>
                  <a:srgbClr val="00B050"/>
                </a:solidFill>
              </a:rPr>
              <a:t>ما هو تعريف التحكيم؟ </a:t>
            </a:r>
          </a:p>
          <a:p>
            <a:pPr marL="285750" indent="-285750" algn="just" rtl="1">
              <a:buFont typeface="Arial" panose="020B0604020202020204" pitchFamily="34" charset="0"/>
              <a:buChar char="•"/>
            </a:pPr>
            <a:r>
              <a:rPr lang="ar-SA" sz="2800" dirty="0"/>
              <a:t>رضا طرفي النزاع بعرضه على هيئة تحكيم من الغير، للفصل فيه بحكم منهٍ للخصومة بدلاً عن القضاء. </a:t>
            </a:r>
          </a:p>
          <a:p>
            <a:pPr marL="285750" indent="-285750" algn="just" rtl="1">
              <a:buFont typeface="Arial" panose="020B0604020202020204" pitchFamily="34" charset="0"/>
              <a:buChar char="•"/>
            </a:pPr>
            <a:endParaRPr lang="ar-SA" sz="2800" dirty="0"/>
          </a:p>
          <a:p>
            <a:pPr marL="285750" indent="-285750" algn="just" rtl="1">
              <a:buFont typeface="Arial" panose="020B0604020202020204" pitchFamily="34" charset="0"/>
              <a:buChar char="•"/>
            </a:pPr>
            <a:r>
              <a:rPr lang="ar-SA" sz="2800" dirty="0">
                <a:solidFill>
                  <a:srgbClr val="00B050"/>
                </a:solidFill>
              </a:rPr>
              <a:t>هل يجوز التحكيم في المعاملات المدنية والإدارية؟</a:t>
            </a:r>
          </a:p>
          <a:p>
            <a:pPr marL="285750" indent="-285750" algn="just" rtl="1">
              <a:buFont typeface="Arial" panose="020B0604020202020204" pitchFamily="34" charset="0"/>
              <a:buChar char="•"/>
            </a:pPr>
            <a:r>
              <a:rPr lang="ar-SA" sz="2800" dirty="0"/>
              <a:t>المادة الثانية: " ... تسري أحكام هذا النظام على كل تحكيم، أياً كانت طبيعة العلاقة النظامية التي يدور حولها النزاع</a:t>
            </a:r>
            <a:r>
              <a:rPr lang="en-US" sz="2800" dirty="0"/>
              <a:t> </a:t>
            </a:r>
            <a:r>
              <a:rPr lang="ar-SA" sz="2800" dirty="0"/>
              <a:t> ...". </a:t>
            </a:r>
          </a:p>
          <a:p>
            <a:pPr marL="285750" indent="-285750" algn="just" rtl="1">
              <a:buFont typeface="Arial" panose="020B0604020202020204" pitchFamily="34" charset="0"/>
              <a:buChar char="•"/>
            </a:pPr>
            <a:endParaRPr lang="ar-SA" sz="2800" dirty="0"/>
          </a:p>
          <a:p>
            <a:pPr marL="285750" indent="-285750" algn="just" rtl="1">
              <a:buFont typeface="Arial" panose="020B0604020202020204" pitchFamily="34" charset="0"/>
              <a:buChar char="•"/>
            </a:pPr>
            <a:r>
              <a:rPr lang="ar-SA" sz="2800" dirty="0">
                <a:solidFill>
                  <a:srgbClr val="00B050"/>
                </a:solidFill>
              </a:rPr>
              <a:t>ما هي المعاملات التي لا يجوز فيها التحكيم؟ </a:t>
            </a:r>
          </a:p>
          <a:p>
            <a:pPr marL="285750" indent="-285750" algn="just" rtl="1">
              <a:buFont typeface="Arial" panose="020B0604020202020204" pitchFamily="34" charset="0"/>
              <a:buChar char="•"/>
            </a:pPr>
            <a:r>
              <a:rPr lang="ar-SA" sz="2800" dirty="0"/>
              <a:t>المادة الثانية: " ... ولا تسري أحكام هذا النظام على المنازعات المتعلقة بالأحوال الشخصية، والمسائل التي لا يجوز فيها الصلح". </a:t>
            </a:r>
            <a:r>
              <a:rPr lang="en-US" sz="2800" dirty="0"/>
              <a:t> </a:t>
            </a:r>
            <a:endParaRPr lang="ar-SA" sz="2800" dirty="0"/>
          </a:p>
          <a:p>
            <a:pPr marL="285750" indent="-285750" algn="just" rtl="1">
              <a:buFont typeface="Arial" panose="020B0604020202020204" pitchFamily="34" charset="0"/>
              <a:buChar char="•"/>
            </a:pPr>
            <a:endParaRPr lang="ar-SA" sz="2800" dirty="0"/>
          </a:p>
          <a:p>
            <a:pPr marL="285750" indent="-285750" algn="just" rtl="1">
              <a:buFont typeface="Arial" panose="020B0604020202020204" pitchFamily="34" charset="0"/>
              <a:buChar char="•"/>
            </a:pPr>
            <a:endParaRPr lang="en-US" sz="2800" dirty="0"/>
          </a:p>
        </p:txBody>
      </p:sp>
    </p:spTree>
    <p:extLst>
      <p:ext uri="{BB962C8B-B14F-4D97-AF65-F5344CB8AC3E}">
        <p14:creationId xmlns:p14="http://schemas.microsoft.com/office/powerpoint/2010/main" val="169882348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rminator 3"/>
          <p:cNvSpPr/>
          <p:nvPr/>
        </p:nvSpPr>
        <p:spPr>
          <a:xfrm>
            <a:off x="3286539" y="463826"/>
            <a:ext cx="5420139" cy="1696278"/>
          </a:xfrm>
          <a:prstGeom prst="flowChartTerminator">
            <a:avLst/>
          </a:prstGeom>
          <a:solidFill>
            <a:schemeClr val="tx2">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algn="ctr" defTabSz="914400" rtl="1" eaLnBrk="1" latinLnBrk="0" hangingPunct="1"/>
            <a:r>
              <a:rPr lang="ar-SA" sz="4000" b="1" dirty="0"/>
              <a:t>محاور المحاضرة</a:t>
            </a:r>
            <a:endParaRPr lang="en-US" sz="4000" b="1" dirty="0"/>
          </a:p>
        </p:txBody>
      </p:sp>
      <p:sp>
        <p:nvSpPr>
          <p:cNvPr id="6" name="Pentagon 5"/>
          <p:cNvSpPr/>
          <p:nvPr/>
        </p:nvSpPr>
        <p:spPr>
          <a:xfrm flipH="1">
            <a:off x="1232447" y="2339010"/>
            <a:ext cx="9899371" cy="596348"/>
          </a:xfrm>
          <a:prstGeom prst="homePlate">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4000" b="1" dirty="0">
                <a:solidFill>
                  <a:schemeClr val="tx1"/>
                </a:solidFill>
              </a:rPr>
              <a:t>حالات تدخل القضاء أثناء سير الخصومة </a:t>
            </a:r>
            <a:endParaRPr lang="en-US" sz="4000" b="1" dirty="0">
              <a:solidFill>
                <a:schemeClr val="tx1"/>
              </a:solidFill>
            </a:endParaRPr>
          </a:p>
        </p:txBody>
      </p:sp>
      <p:sp>
        <p:nvSpPr>
          <p:cNvPr id="5" name="Pentagon 4">
            <a:extLst>
              <a:ext uri="{FF2B5EF4-FFF2-40B4-BE49-F238E27FC236}">
                <a16:creationId xmlns:a16="http://schemas.microsoft.com/office/drawing/2014/main" id="{D772A7DB-6884-1947-8422-89ED47F3B445}"/>
              </a:ext>
            </a:extLst>
          </p:cNvPr>
          <p:cNvSpPr/>
          <p:nvPr/>
        </p:nvSpPr>
        <p:spPr>
          <a:xfrm flipH="1">
            <a:off x="1232446" y="3193780"/>
            <a:ext cx="9899371" cy="622849"/>
          </a:xfrm>
          <a:prstGeom prst="homePlate">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4000" b="1" dirty="0">
                <a:solidFill>
                  <a:schemeClr val="tx1"/>
                </a:solidFill>
              </a:rPr>
              <a:t>المحكمة المختصة بنظر مسائل التحكيم</a:t>
            </a:r>
            <a:endParaRPr lang="en-US" sz="4000" b="1" dirty="0">
              <a:solidFill>
                <a:schemeClr val="tx1"/>
              </a:solidFill>
            </a:endParaRPr>
          </a:p>
        </p:txBody>
      </p:sp>
      <p:sp>
        <p:nvSpPr>
          <p:cNvPr id="7" name="Pentagon 6">
            <a:extLst>
              <a:ext uri="{FF2B5EF4-FFF2-40B4-BE49-F238E27FC236}">
                <a16:creationId xmlns:a16="http://schemas.microsoft.com/office/drawing/2014/main" id="{A86FB0C9-703D-4049-BEB6-45EAFD56F61B}"/>
              </a:ext>
            </a:extLst>
          </p:cNvPr>
          <p:cNvSpPr/>
          <p:nvPr/>
        </p:nvSpPr>
        <p:spPr>
          <a:xfrm flipH="1">
            <a:off x="1232446" y="4075051"/>
            <a:ext cx="9899371" cy="622849"/>
          </a:xfrm>
          <a:prstGeom prst="homePlate">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4000" b="1" dirty="0">
                <a:solidFill>
                  <a:schemeClr val="tx1"/>
                </a:solidFill>
              </a:rPr>
              <a:t>عوارض خصومة التحكيم</a:t>
            </a:r>
            <a:endParaRPr lang="en-US" sz="4000" b="1" dirty="0">
              <a:solidFill>
                <a:schemeClr val="tx1"/>
              </a:solidFill>
            </a:endParaRPr>
          </a:p>
        </p:txBody>
      </p:sp>
      <p:sp>
        <p:nvSpPr>
          <p:cNvPr id="8" name="Pentagon 7">
            <a:extLst>
              <a:ext uri="{FF2B5EF4-FFF2-40B4-BE49-F238E27FC236}">
                <a16:creationId xmlns:a16="http://schemas.microsoft.com/office/drawing/2014/main" id="{57E9823B-BDE5-1141-9CDA-C7EE3C7A0A4D}"/>
              </a:ext>
            </a:extLst>
          </p:cNvPr>
          <p:cNvSpPr/>
          <p:nvPr/>
        </p:nvSpPr>
        <p:spPr>
          <a:xfrm flipH="1">
            <a:off x="1232445" y="4956322"/>
            <a:ext cx="9899371" cy="622849"/>
          </a:xfrm>
          <a:prstGeom prst="homePlate">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4000" b="1" dirty="0">
                <a:solidFill>
                  <a:schemeClr val="tx1"/>
                </a:solidFill>
              </a:rPr>
              <a:t>انقضاء خصومة التحكيم بدون حكم </a:t>
            </a:r>
            <a:endParaRPr lang="en-US" sz="4000" b="1" dirty="0">
              <a:solidFill>
                <a:schemeClr val="tx1"/>
              </a:solidFill>
            </a:endParaRPr>
          </a:p>
        </p:txBody>
      </p:sp>
    </p:spTree>
    <p:extLst>
      <p:ext uri="{BB962C8B-B14F-4D97-AF65-F5344CB8AC3E}">
        <p14:creationId xmlns:p14="http://schemas.microsoft.com/office/powerpoint/2010/main" val="2824359758"/>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CAA80C2A-D864-2141-98F7-1EE4C3BEF9C1}"/>
              </a:ext>
            </a:extLst>
          </p:cNvPr>
          <p:cNvSpPr/>
          <p:nvPr/>
        </p:nvSpPr>
        <p:spPr>
          <a:xfrm>
            <a:off x="3193775" y="384313"/>
            <a:ext cx="4969564" cy="622852"/>
          </a:xfrm>
          <a:prstGeom prst="round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solidFill>
                  <a:schemeClr val="tx1"/>
                </a:solidFill>
              </a:rPr>
              <a:t>نظر خصومة التحكيم</a:t>
            </a:r>
            <a:endParaRPr lang="en-US" sz="2400" b="1" dirty="0">
              <a:solidFill>
                <a:schemeClr val="tx1"/>
              </a:solidFill>
            </a:endParaRPr>
          </a:p>
        </p:txBody>
      </p:sp>
      <p:sp>
        <p:nvSpPr>
          <p:cNvPr id="3" name="TextBox 2">
            <a:extLst>
              <a:ext uri="{FF2B5EF4-FFF2-40B4-BE49-F238E27FC236}">
                <a16:creationId xmlns:a16="http://schemas.microsoft.com/office/drawing/2014/main" id="{CCD7D1F7-6984-214E-9686-4F28857DE956}"/>
              </a:ext>
            </a:extLst>
          </p:cNvPr>
          <p:cNvSpPr txBox="1"/>
          <p:nvPr/>
        </p:nvSpPr>
        <p:spPr>
          <a:xfrm>
            <a:off x="384312" y="1484243"/>
            <a:ext cx="11529391" cy="4893647"/>
          </a:xfrm>
          <a:prstGeom prst="rect">
            <a:avLst/>
          </a:prstGeom>
          <a:noFill/>
        </p:spPr>
        <p:txBody>
          <a:bodyPr wrap="square" rtlCol="0">
            <a:spAutoFit/>
          </a:bodyPr>
          <a:lstStyle/>
          <a:p>
            <a:pPr marL="914400" lvl="1" indent="-457200" algn="r" rtl="1">
              <a:buFont typeface="+mj-lt"/>
              <a:buAutoNum type="arabicPeriod"/>
            </a:pPr>
            <a:r>
              <a:rPr lang="ar-SA" sz="2400" b="1" dirty="0">
                <a:solidFill>
                  <a:srgbClr val="00B050"/>
                </a:solidFill>
              </a:rPr>
              <a:t>جلسات المرافعة والاستماع:</a:t>
            </a:r>
          </a:p>
          <a:p>
            <a:pPr marL="1371600" lvl="2" indent="-457200" algn="r" rtl="1">
              <a:buFont typeface="Arial" panose="020B0604020202020204" pitchFamily="34" charset="0"/>
              <a:buChar char="•"/>
            </a:pPr>
            <a:r>
              <a:rPr lang="ar-SA" sz="2400" dirty="0"/>
              <a:t>يحدد التاريخ والمكان ويبلغ الخصوم بوقت كافٍ</a:t>
            </a:r>
          </a:p>
          <a:p>
            <a:pPr marL="1371600" lvl="2" indent="-457200" algn="r" rtl="1">
              <a:buFont typeface="Arial" panose="020B0604020202020204" pitchFamily="34" charset="0"/>
              <a:buChar char="•"/>
            </a:pPr>
            <a:r>
              <a:rPr lang="ar-SA" sz="2400" dirty="0"/>
              <a:t>لهيئة التحكيم الاكتفاء بالمذكرات ما لم يتفق على غير ذلك </a:t>
            </a:r>
          </a:p>
          <a:p>
            <a:pPr marL="1371600" lvl="2" indent="-457200" algn="r" rtl="1">
              <a:buFont typeface="Arial" panose="020B0604020202020204" pitchFamily="34" charset="0"/>
              <a:buChar char="•"/>
            </a:pPr>
            <a:r>
              <a:rPr lang="ar-SA" sz="2400" dirty="0"/>
              <a:t>إذا تخلف أحد الأطراف دون عذر مقبول فيجوز للهيئة الاستمرار في الإجراءات </a:t>
            </a:r>
          </a:p>
          <a:p>
            <a:pPr marL="1371600" lvl="2" indent="-457200" algn="r" rtl="1">
              <a:buFont typeface="Arial" panose="020B0604020202020204" pitchFamily="34" charset="0"/>
              <a:buChar char="•"/>
            </a:pPr>
            <a:r>
              <a:rPr lang="ar-SA" sz="2400" dirty="0"/>
              <a:t>إذا وقع أي مخالفة أثناء الجلسات ولم يعترض الطرف خلال 30 يوم فإن سكوته يعد موافقة ضمنية </a:t>
            </a:r>
          </a:p>
          <a:p>
            <a:pPr marL="1371600" lvl="2" indent="-457200" algn="r" rtl="1">
              <a:buFont typeface="Arial" panose="020B0604020202020204" pitchFamily="34" charset="0"/>
              <a:buChar char="•"/>
            </a:pPr>
            <a:r>
              <a:rPr lang="ar-SA" sz="2400" dirty="0"/>
              <a:t>يعد محضر بوقائع الجلسات وتسلم نسخة منه للأطراف </a:t>
            </a:r>
          </a:p>
          <a:p>
            <a:pPr marL="1371600" lvl="2" indent="-457200" algn="r" rtl="1">
              <a:buFont typeface="Arial" panose="020B0604020202020204" pitchFamily="34" charset="0"/>
              <a:buChar char="•"/>
            </a:pPr>
            <a:endParaRPr lang="ar-SA" sz="2400" dirty="0">
              <a:solidFill>
                <a:srgbClr val="00B050"/>
              </a:solidFill>
            </a:endParaRPr>
          </a:p>
          <a:p>
            <a:pPr marL="914400" lvl="1" indent="-457200" algn="r" rtl="1">
              <a:buFont typeface="+mj-lt"/>
              <a:buAutoNum type="arabicPeriod" startAt="2"/>
            </a:pPr>
            <a:r>
              <a:rPr lang="ar-SA" sz="2400" b="1" dirty="0">
                <a:solidFill>
                  <a:srgbClr val="00B050"/>
                </a:solidFill>
              </a:rPr>
              <a:t>تقديم المستندات والأدلة:</a:t>
            </a:r>
          </a:p>
          <a:p>
            <a:pPr marL="1371600" lvl="2" indent="-457200" algn="r" rtl="1">
              <a:buFont typeface="Arial" panose="020B0604020202020204" pitchFamily="34" charset="0"/>
              <a:buChar char="•"/>
            </a:pPr>
            <a:r>
              <a:rPr lang="ar-SA" sz="2400" dirty="0"/>
              <a:t>يقع على عاتق كل طرف إثبات ما يدعيه </a:t>
            </a:r>
          </a:p>
          <a:p>
            <a:pPr marL="1371600" lvl="2" indent="-457200" algn="r" rtl="1">
              <a:buFont typeface="Arial" panose="020B0604020202020204" pitchFamily="34" charset="0"/>
              <a:buChar char="•"/>
            </a:pPr>
            <a:r>
              <a:rPr lang="ar-SA" sz="2400" dirty="0"/>
              <a:t>ترسل الهيئة صورة من المستندات إلى الطرف الآخر </a:t>
            </a:r>
          </a:p>
          <a:p>
            <a:pPr marL="1371600" lvl="2" indent="-457200" algn="r" rtl="1">
              <a:buFont typeface="Arial" panose="020B0604020202020204" pitchFamily="34" charset="0"/>
              <a:buChar char="•"/>
            </a:pPr>
            <a:r>
              <a:rPr lang="ar-SA" sz="2400" dirty="0"/>
              <a:t>للهيئة تحديد كيفية تقديم المستندات </a:t>
            </a:r>
          </a:p>
          <a:p>
            <a:pPr marL="1371600" lvl="2" indent="-457200" algn="r" rtl="1">
              <a:buFont typeface="Arial" panose="020B0604020202020204" pitchFamily="34" charset="0"/>
              <a:buChar char="•"/>
            </a:pPr>
            <a:endParaRPr lang="ar-SA" sz="2400" dirty="0"/>
          </a:p>
          <a:p>
            <a:pPr marL="914400" lvl="1" indent="-457200" algn="r" rtl="1">
              <a:buFont typeface="Arial" panose="020B0604020202020204" pitchFamily="34" charset="0"/>
              <a:buChar char="•"/>
            </a:pPr>
            <a:endParaRPr lang="ar-SA" sz="2400" dirty="0">
              <a:solidFill>
                <a:srgbClr val="00B050"/>
              </a:solidFill>
            </a:endParaRPr>
          </a:p>
        </p:txBody>
      </p:sp>
    </p:spTree>
    <p:extLst>
      <p:ext uri="{BB962C8B-B14F-4D97-AF65-F5344CB8AC3E}">
        <p14:creationId xmlns:p14="http://schemas.microsoft.com/office/powerpoint/2010/main" val="2009594498"/>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D7D1F7-6984-214E-9686-4F28857DE956}"/>
              </a:ext>
            </a:extLst>
          </p:cNvPr>
          <p:cNvSpPr txBox="1"/>
          <p:nvPr/>
        </p:nvSpPr>
        <p:spPr>
          <a:xfrm>
            <a:off x="410816" y="768626"/>
            <a:ext cx="11529391" cy="5632311"/>
          </a:xfrm>
          <a:prstGeom prst="rect">
            <a:avLst/>
          </a:prstGeom>
          <a:noFill/>
        </p:spPr>
        <p:txBody>
          <a:bodyPr wrap="square" rtlCol="0">
            <a:spAutoFit/>
          </a:bodyPr>
          <a:lstStyle/>
          <a:p>
            <a:pPr lvl="2" algn="r" rtl="1"/>
            <a:endParaRPr lang="ar-SA" sz="2400" dirty="0"/>
          </a:p>
          <a:p>
            <a:pPr marL="914400" lvl="1" indent="-457200" algn="r" rtl="1">
              <a:buFont typeface="+mj-lt"/>
              <a:buAutoNum type="arabicPeriod" startAt="3"/>
            </a:pPr>
            <a:r>
              <a:rPr lang="ar-SA" sz="2400" b="1" dirty="0">
                <a:solidFill>
                  <a:srgbClr val="00B050"/>
                </a:solidFill>
              </a:rPr>
              <a:t>سماع الشهود: </a:t>
            </a:r>
          </a:p>
          <a:p>
            <a:pPr marL="1371600" lvl="2" indent="-457200" algn="r" rtl="1">
              <a:buFont typeface="Arial" panose="020B0604020202020204" pitchFamily="34" charset="0"/>
              <a:buChar char="•"/>
            </a:pPr>
            <a:r>
              <a:rPr lang="ar-SA" sz="2400" dirty="0"/>
              <a:t>لهيئة التحكيم بناءً على رغبتها أو طلب أحد الخصوم الاستماع للشهود بالطريقة التي تحددها. </a:t>
            </a:r>
          </a:p>
          <a:p>
            <a:pPr marL="1371600" lvl="2" indent="-457200" algn="r" rtl="1">
              <a:buFont typeface="Arial" panose="020B0604020202020204" pitchFamily="34" charset="0"/>
              <a:buChar char="•"/>
            </a:pPr>
            <a:endParaRPr lang="ar-SA" sz="2400" dirty="0"/>
          </a:p>
          <a:p>
            <a:pPr marL="914400" lvl="1" indent="-457200" algn="r" rtl="1">
              <a:buFont typeface="+mj-lt"/>
              <a:buAutoNum type="arabicPeriod" startAt="4"/>
            </a:pPr>
            <a:r>
              <a:rPr lang="ar-SA" sz="2400" b="1" dirty="0">
                <a:solidFill>
                  <a:srgbClr val="00B050"/>
                </a:solidFill>
              </a:rPr>
              <a:t>الاستعانة بالخبرة: </a:t>
            </a:r>
          </a:p>
          <a:p>
            <a:pPr marL="1371600" lvl="2" indent="-457200" algn="r" rtl="1">
              <a:buFont typeface="Arial" panose="020B0604020202020204" pitchFamily="34" charset="0"/>
              <a:buChar char="•"/>
            </a:pPr>
            <a:r>
              <a:rPr lang="ar-SA" sz="2400" dirty="0"/>
              <a:t>لهيئة التحكيم تعيين خبير أو أكثر لفحص بعض المسائل الفنية المتعلقة بالنزاع. </a:t>
            </a:r>
          </a:p>
          <a:p>
            <a:pPr marL="1371600" lvl="2" indent="-457200" algn="r" rtl="1">
              <a:buFont typeface="Arial" panose="020B0604020202020204" pitchFamily="34" charset="0"/>
              <a:buChar char="•"/>
            </a:pPr>
            <a:r>
              <a:rPr lang="ar-SA" sz="2400" dirty="0"/>
              <a:t>تحدد الهيئة الوقت.</a:t>
            </a:r>
          </a:p>
          <a:p>
            <a:pPr marL="1371600" lvl="2" indent="-457200" algn="r" rtl="1">
              <a:buFont typeface="Arial" panose="020B0604020202020204" pitchFamily="34" charset="0"/>
              <a:buChar char="•"/>
            </a:pPr>
            <a:r>
              <a:rPr lang="ar-SA" sz="2400" dirty="0"/>
              <a:t>يقدم الأطراف المعلومات والمستندات التي يحتاجها الخبير.</a:t>
            </a:r>
          </a:p>
          <a:p>
            <a:pPr marL="1371600" lvl="2" indent="-457200" algn="r" rtl="1">
              <a:buFont typeface="Arial" panose="020B0604020202020204" pitchFamily="34" charset="0"/>
              <a:buChar char="•"/>
            </a:pPr>
            <a:r>
              <a:rPr lang="ar-SA" sz="2400" dirty="0"/>
              <a:t>لا يتجاوز الخبير النقاط المطلوبة منه.</a:t>
            </a:r>
          </a:p>
          <a:p>
            <a:pPr marL="1371600" lvl="2" indent="-457200" algn="r" rtl="1">
              <a:buFont typeface="Arial" panose="020B0604020202020204" pitchFamily="34" charset="0"/>
              <a:buChar char="•"/>
            </a:pPr>
            <a:r>
              <a:rPr lang="ar-SA" sz="2400" dirty="0"/>
              <a:t>يقدم الخبير تقرير مكتوب أو شفهي يدون في </a:t>
            </a:r>
            <a:r>
              <a:rPr lang="ar-SA" sz="2400"/>
              <a:t>محضر الجلسة.</a:t>
            </a:r>
            <a:endParaRPr lang="ar-SA" sz="2400" dirty="0"/>
          </a:p>
          <a:p>
            <a:pPr marL="1371600" lvl="2" indent="-457200" algn="r" rtl="1">
              <a:buFont typeface="Arial" panose="020B0604020202020204" pitchFamily="34" charset="0"/>
              <a:buChar char="•"/>
            </a:pPr>
            <a:r>
              <a:rPr lang="ar-SA" sz="2400" dirty="0"/>
              <a:t>للأطراف الحق في الاطلاع على التقرير ومناقشة الخبير في ذلك، والاستعانة بخبراء آخرين لإبداء الرأي حول تقرير الخبير. </a:t>
            </a:r>
          </a:p>
          <a:p>
            <a:pPr marL="1371600" lvl="2" indent="-457200" algn="r" rtl="1">
              <a:buFont typeface="Arial" panose="020B0604020202020204" pitchFamily="34" charset="0"/>
              <a:buChar char="•"/>
            </a:pPr>
            <a:r>
              <a:rPr lang="ar-SA" sz="2400" dirty="0"/>
              <a:t>يعد التقرير </a:t>
            </a:r>
            <a:r>
              <a:rPr lang="ar-SA" sz="2400" dirty="0" err="1"/>
              <a:t>استرشادياً</a:t>
            </a:r>
            <a:r>
              <a:rPr lang="ar-SA" sz="2400" dirty="0"/>
              <a:t> للهيئة وليس إلزامياً. </a:t>
            </a:r>
          </a:p>
          <a:p>
            <a:pPr marL="1371600" lvl="2" indent="-457200" algn="r" rtl="1">
              <a:buFont typeface="Arial" panose="020B0604020202020204" pitchFamily="34" charset="0"/>
              <a:buChar char="•"/>
            </a:pPr>
            <a:endParaRPr lang="ar-SA" sz="2400" dirty="0"/>
          </a:p>
          <a:p>
            <a:pPr marL="914400" lvl="1" indent="-457200" algn="r" rtl="1">
              <a:buFont typeface="Arial" panose="020B0604020202020204" pitchFamily="34" charset="0"/>
              <a:buChar char="•"/>
            </a:pPr>
            <a:endParaRPr lang="ar-SA" sz="2400" dirty="0">
              <a:solidFill>
                <a:srgbClr val="00B050"/>
              </a:solidFill>
            </a:endParaRPr>
          </a:p>
        </p:txBody>
      </p:sp>
    </p:spTree>
    <p:extLst>
      <p:ext uri="{BB962C8B-B14F-4D97-AF65-F5344CB8AC3E}">
        <p14:creationId xmlns:p14="http://schemas.microsoft.com/office/powerpoint/2010/main" val="54463001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CAA80C2A-D864-2141-98F7-1EE4C3BEF9C1}"/>
              </a:ext>
            </a:extLst>
          </p:cNvPr>
          <p:cNvSpPr/>
          <p:nvPr/>
        </p:nvSpPr>
        <p:spPr>
          <a:xfrm>
            <a:off x="3193775" y="384313"/>
            <a:ext cx="4969564" cy="622852"/>
          </a:xfrm>
          <a:prstGeom prst="round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solidFill>
                  <a:schemeClr val="tx1"/>
                </a:solidFill>
              </a:rPr>
              <a:t>حالات تدخل القضاء أثناء سير الخصومة</a:t>
            </a:r>
            <a:endParaRPr lang="en-US" sz="2400" b="1" dirty="0">
              <a:solidFill>
                <a:schemeClr val="tx1"/>
              </a:solidFill>
            </a:endParaRPr>
          </a:p>
        </p:txBody>
      </p:sp>
      <p:sp>
        <p:nvSpPr>
          <p:cNvPr id="3" name="TextBox 2">
            <a:extLst>
              <a:ext uri="{FF2B5EF4-FFF2-40B4-BE49-F238E27FC236}">
                <a16:creationId xmlns:a16="http://schemas.microsoft.com/office/drawing/2014/main" id="{CCD7D1F7-6984-214E-9686-4F28857DE956}"/>
              </a:ext>
            </a:extLst>
          </p:cNvPr>
          <p:cNvSpPr txBox="1"/>
          <p:nvPr/>
        </p:nvSpPr>
        <p:spPr>
          <a:xfrm>
            <a:off x="384312" y="1484243"/>
            <a:ext cx="11529391" cy="1200329"/>
          </a:xfrm>
          <a:prstGeom prst="rect">
            <a:avLst/>
          </a:prstGeom>
          <a:noFill/>
        </p:spPr>
        <p:txBody>
          <a:bodyPr wrap="square" rtlCol="0">
            <a:spAutoFit/>
          </a:bodyPr>
          <a:lstStyle/>
          <a:p>
            <a:pPr marL="914400" lvl="1" indent="-457200" algn="r" rtl="1">
              <a:buFont typeface="+mj-lt"/>
              <a:buAutoNum type="arabicPeriod"/>
            </a:pPr>
            <a:r>
              <a:rPr lang="ar-SA" sz="2400" b="1" dirty="0"/>
              <a:t>تعيين المحكم وعزله ورده </a:t>
            </a:r>
          </a:p>
          <a:p>
            <a:pPr marL="914400" lvl="1" indent="-457200" algn="r" rtl="1">
              <a:buFont typeface="+mj-lt"/>
              <a:buAutoNum type="arabicPeriod"/>
            </a:pPr>
            <a:r>
              <a:rPr lang="ar-SA" sz="2400" b="1" dirty="0"/>
              <a:t>التدابير المؤقتة والتحفظية</a:t>
            </a:r>
          </a:p>
          <a:p>
            <a:pPr marL="914400" lvl="1" indent="-457200" algn="r" rtl="1">
              <a:buFont typeface="+mj-lt"/>
              <a:buAutoNum type="arabicPeriod"/>
            </a:pPr>
            <a:r>
              <a:rPr lang="ar-SA" sz="2400" b="1" dirty="0"/>
              <a:t>طلب إجراءات معينة لمساعدة المحكم في أداء مهمته</a:t>
            </a:r>
          </a:p>
        </p:txBody>
      </p:sp>
      <p:sp>
        <p:nvSpPr>
          <p:cNvPr id="4" name="Rounded Rectangle 3">
            <a:extLst>
              <a:ext uri="{FF2B5EF4-FFF2-40B4-BE49-F238E27FC236}">
                <a16:creationId xmlns:a16="http://schemas.microsoft.com/office/drawing/2014/main" id="{1F1A1FF6-3885-BA4E-9FC8-D1D225BE14DE}"/>
              </a:ext>
            </a:extLst>
          </p:cNvPr>
          <p:cNvSpPr/>
          <p:nvPr/>
        </p:nvSpPr>
        <p:spPr>
          <a:xfrm>
            <a:off x="3193775" y="3161650"/>
            <a:ext cx="4969564" cy="622852"/>
          </a:xfrm>
          <a:prstGeom prst="round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solidFill>
                  <a:schemeClr val="tx1"/>
                </a:solidFill>
              </a:rPr>
              <a:t>المحكمة المختصة بنظر مسائل التحكيم</a:t>
            </a:r>
            <a:endParaRPr lang="en-US" sz="2400" b="1" dirty="0">
              <a:solidFill>
                <a:schemeClr val="tx1"/>
              </a:solidFill>
            </a:endParaRPr>
          </a:p>
        </p:txBody>
      </p:sp>
      <p:sp>
        <p:nvSpPr>
          <p:cNvPr id="5" name="TextBox 4">
            <a:extLst>
              <a:ext uri="{FF2B5EF4-FFF2-40B4-BE49-F238E27FC236}">
                <a16:creationId xmlns:a16="http://schemas.microsoft.com/office/drawing/2014/main" id="{BC83B5DE-AC29-F54D-987C-FC159744636F}"/>
              </a:ext>
            </a:extLst>
          </p:cNvPr>
          <p:cNvSpPr txBox="1"/>
          <p:nvPr/>
        </p:nvSpPr>
        <p:spPr>
          <a:xfrm>
            <a:off x="490330" y="4161183"/>
            <a:ext cx="10734261" cy="2677656"/>
          </a:xfrm>
          <a:prstGeom prst="rect">
            <a:avLst/>
          </a:prstGeom>
          <a:noFill/>
        </p:spPr>
        <p:txBody>
          <a:bodyPr wrap="square" rtlCol="0">
            <a:spAutoFit/>
          </a:bodyPr>
          <a:lstStyle/>
          <a:p>
            <a:pPr marL="285750" indent="-285750" algn="just" defTabSz="914400" rtl="1" eaLnBrk="1" latinLnBrk="0" hangingPunct="1">
              <a:buFont typeface="Arial" panose="020B0604020202020204" pitchFamily="34" charset="0"/>
              <a:buChar char="•"/>
            </a:pPr>
            <a:r>
              <a:rPr lang="ar-SA" sz="2400" dirty="0"/>
              <a:t>إذا كان التحكيم داخلي فتكون المحكمة المختصة هي محكمة الاستئناف المختصة أصلاً بنظر النزاع. </a:t>
            </a:r>
          </a:p>
          <a:p>
            <a:pPr marL="285750" indent="-285750" algn="just" defTabSz="914400" rtl="1" eaLnBrk="1" latinLnBrk="0" hangingPunct="1">
              <a:buFont typeface="Arial" panose="020B0604020202020204" pitchFamily="34" charset="0"/>
              <a:buChar char="•"/>
            </a:pPr>
            <a:r>
              <a:rPr lang="ar-SA" sz="2400" dirty="0"/>
              <a:t>إذا كان التحكيم تجاري دولي سواء جرى في المملكة أم في الخارج فتكون محكمة الاستئناف المختصة أصلا بنظر النزاع في مدينة الرياض. مالم يتفق الأطراف على محكمة استئناف أخرى بالمملكة. </a:t>
            </a:r>
          </a:p>
          <a:p>
            <a:pPr marL="285750" indent="-285750" algn="just" rtl="1">
              <a:buFont typeface="Arial" panose="020B0604020202020204" pitchFamily="34" charset="0"/>
              <a:buChar char="•"/>
            </a:pPr>
            <a:r>
              <a:rPr lang="ar-SA" sz="2400" dirty="0"/>
              <a:t>المادة الثانية من اللائحة التنفيذية: " </a:t>
            </a:r>
            <a:r>
              <a:rPr lang="ar-AE" sz="2400" dirty="0"/>
              <a:t>لأغراض تطبيق النظام واللائحة، يقصد بالمحكمة المختصة المشار إليها في النظام واللائحة محكمة الاستئناف المختصة أصلاً بنظر النزاع، عدا الحالات الواردة في </a:t>
            </a:r>
            <a:r>
              <a:rPr lang="ar-AE" sz="2400" dirty="0">
                <a:solidFill>
                  <a:srgbClr val="FF0000"/>
                </a:solidFill>
              </a:rPr>
              <a:t>الفقرة 1 من المادة (التاسعة)</a:t>
            </a:r>
            <a:r>
              <a:rPr lang="ar-AE" sz="2400" dirty="0"/>
              <a:t> وفي المادة </a:t>
            </a:r>
            <a:r>
              <a:rPr lang="ar-AE" sz="2400" dirty="0">
                <a:solidFill>
                  <a:srgbClr val="FF0000"/>
                </a:solidFill>
              </a:rPr>
              <a:t>(الثانية عشرة)</a:t>
            </a:r>
            <a:r>
              <a:rPr lang="ar-AE" sz="2400" dirty="0"/>
              <a:t>، وكذلك في </a:t>
            </a:r>
            <a:r>
              <a:rPr lang="ar-AE" sz="2400" dirty="0">
                <a:solidFill>
                  <a:srgbClr val="FF0000"/>
                </a:solidFill>
              </a:rPr>
              <a:t>عجز الفقرة (3) من المادة (الأربعين)، </a:t>
            </a:r>
            <a:r>
              <a:rPr lang="ar-AE" sz="2400" dirty="0"/>
              <a:t>من النظام".</a:t>
            </a:r>
            <a:endParaRPr lang="en-US" sz="2400" dirty="0"/>
          </a:p>
          <a:p>
            <a:pPr marL="285750" indent="-285750" algn="just" defTabSz="914400" rtl="1" eaLnBrk="1" latinLnBrk="0" hangingPunct="1">
              <a:buFont typeface="Arial" panose="020B0604020202020204" pitchFamily="34" charset="0"/>
              <a:buChar char="•"/>
            </a:pPr>
            <a:endParaRPr lang="en-US" sz="2400" dirty="0"/>
          </a:p>
        </p:txBody>
      </p:sp>
    </p:spTree>
    <p:extLst>
      <p:ext uri="{BB962C8B-B14F-4D97-AF65-F5344CB8AC3E}">
        <p14:creationId xmlns:p14="http://schemas.microsoft.com/office/powerpoint/2010/main" val="2405815128"/>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a:extLst>
              <a:ext uri="{FF2B5EF4-FFF2-40B4-BE49-F238E27FC236}">
                <a16:creationId xmlns:a16="http://schemas.microsoft.com/office/drawing/2014/main" id="{1F1A1FF6-3885-BA4E-9FC8-D1D225BE14DE}"/>
              </a:ext>
            </a:extLst>
          </p:cNvPr>
          <p:cNvSpPr/>
          <p:nvPr/>
        </p:nvSpPr>
        <p:spPr>
          <a:xfrm>
            <a:off x="3372678" y="590728"/>
            <a:ext cx="4969564" cy="622852"/>
          </a:xfrm>
          <a:prstGeom prst="round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solidFill>
                  <a:schemeClr val="tx1"/>
                </a:solidFill>
              </a:rPr>
              <a:t>المحكمة المختصة بنظر مسائل التحكيم</a:t>
            </a:r>
            <a:endParaRPr lang="en-US" sz="2400" b="1" dirty="0">
              <a:solidFill>
                <a:schemeClr val="tx1"/>
              </a:solidFill>
            </a:endParaRPr>
          </a:p>
        </p:txBody>
      </p:sp>
      <p:sp>
        <p:nvSpPr>
          <p:cNvPr id="5" name="TextBox 4">
            <a:extLst>
              <a:ext uri="{FF2B5EF4-FFF2-40B4-BE49-F238E27FC236}">
                <a16:creationId xmlns:a16="http://schemas.microsoft.com/office/drawing/2014/main" id="{BC83B5DE-AC29-F54D-987C-FC159744636F}"/>
              </a:ext>
            </a:extLst>
          </p:cNvPr>
          <p:cNvSpPr txBox="1"/>
          <p:nvPr/>
        </p:nvSpPr>
        <p:spPr>
          <a:xfrm>
            <a:off x="490329" y="1722783"/>
            <a:ext cx="10734261" cy="2677656"/>
          </a:xfrm>
          <a:prstGeom prst="rect">
            <a:avLst/>
          </a:prstGeom>
          <a:noFill/>
        </p:spPr>
        <p:txBody>
          <a:bodyPr wrap="square" rtlCol="0">
            <a:spAutoFit/>
          </a:bodyPr>
          <a:lstStyle/>
          <a:p>
            <a:pPr marL="285750" indent="-285750" algn="just" defTabSz="914400" rtl="1" eaLnBrk="1" latinLnBrk="0" hangingPunct="1">
              <a:buFont typeface="Arial" panose="020B0604020202020204" pitchFamily="34" charset="0"/>
              <a:buChar char="•"/>
            </a:pPr>
            <a:r>
              <a:rPr lang="ar-SA" sz="2400" dirty="0"/>
              <a:t>إذا كان التحكيم داخلي فتكون المحكمة المختصة هي محكمة الاستئناف المختصة أصلاً بنظر النزاع. </a:t>
            </a:r>
          </a:p>
          <a:p>
            <a:pPr marL="285750" indent="-285750" algn="just" defTabSz="914400" rtl="1" eaLnBrk="1" latinLnBrk="0" hangingPunct="1">
              <a:buFont typeface="Arial" panose="020B0604020202020204" pitchFamily="34" charset="0"/>
              <a:buChar char="•"/>
            </a:pPr>
            <a:r>
              <a:rPr lang="ar-SA" sz="2400" dirty="0"/>
              <a:t>إذا كان التحكيم تجاري دولي سواء جرى في المملكة أم في الخارج فتكون محكمة الاستئناف المختصة أصلا بنظر النزاع في مدينة الرياض. مالم يتفق الأطراف على محكمة استئناف أخرى بالمملكة. </a:t>
            </a:r>
          </a:p>
          <a:p>
            <a:pPr marL="285750" indent="-285750" algn="just" rtl="1">
              <a:buFont typeface="Arial" panose="020B0604020202020204" pitchFamily="34" charset="0"/>
              <a:buChar char="•"/>
            </a:pPr>
            <a:r>
              <a:rPr lang="ar-SA" sz="2400" dirty="0"/>
              <a:t>المادة الثانية من اللائحة التنفيذية: " </a:t>
            </a:r>
            <a:r>
              <a:rPr lang="ar-AE" sz="2400" dirty="0"/>
              <a:t>لأغراض تطبيق النظام واللائحة، يقصد بالمحكمة المختصة المشار إليها في النظام واللائحة محكمة الاستئناف المختصة أصلاً بنظر النزاع، عدا الحالات الواردة في </a:t>
            </a:r>
            <a:r>
              <a:rPr lang="ar-AE" sz="2400" dirty="0">
                <a:solidFill>
                  <a:srgbClr val="FF0000"/>
                </a:solidFill>
              </a:rPr>
              <a:t>الفقرة 1 من المادة (التاسعة)</a:t>
            </a:r>
            <a:r>
              <a:rPr lang="ar-AE" sz="2400" dirty="0"/>
              <a:t> وفي المادة </a:t>
            </a:r>
            <a:r>
              <a:rPr lang="ar-AE" sz="2400" dirty="0">
                <a:solidFill>
                  <a:srgbClr val="FF0000"/>
                </a:solidFill>
              </a:rPr>
              <a:t>(الثانية عشرة)</a:t>
            </a:r>
            <a:r>
              <a:rPr lang="ar-AE" sz="2400" dirty="0"/>
              <a:t>، وكذلك في </a:t>
            </a:r>
            <a:r>
              <a:rPr lang="ar-AE" sz="2400" dirty="0">
                <a:solidFill>
                  <a:srgbClr val="FF0000"/>
                </a:solidFill>
              </a:rPr>
              <a:t>عجز الفقرة (3) من المادة (الأربعين)، </a:t>
            </a:r>
            <a:r>
              <a:rPr lang="ar-AE" sz="2400" dirty="0"/>
              <a:t>من النظام".</a:t>
            </a:r>
            <a:endParaRPr lang="en-US" sz="2400" dirty="0"/>
          </a:p>
          <a:p>
            <a:pPr marL="285750" indent="-285750" algn="just" defTabSz="914400" rtl="1" eaLnBrk="1" latinLnBrk="0" hangingPunct="1">
              <a:buFont typeface="Arial" panose="020B0604020202020204" pitchFamily="34" charset="0"/>
              <a:buChar char="•"/>
            </a:pPr>
            <a:endParaRPr lang="en-US" sz="2400" dirty="0"/>
          </a:p>
        </p:txBody>
      </p:sp>
    </p:spTree>
    <p:extLst>
      <p:ext uri="{BB962C8B-B14F-4D97-AF65-F5344CB8AC3E}">
        <p14:creationId xmlns:p14="http://schemas.microsoft.com/office/powerpoint/2010/main" val="204757727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CAA80C2A-D864-2141-98F7-1EE4C3BEF9C1}"/>
              </a:ext>
            </a:extLst>
          </p:cNvPr>
          <p:cNvSpPr/>
          <p:nvPr/>
        </p:nvSpPr>
        <p:spPr>
          <a:xfrm>
            <a:off x="3193775" y="384313"/>
            <a:ext cx="4969564" cy="622852"/>
          </a:xfrm>
          <a:prstGeom prst="round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solidFill>
                  <a:schemeClr val="tx1"/>
                </a:solidFill>
              </a:rPr>
              <a:t>عوارض خصومة التحكيم</a:t>
            </a:r>
            <a:endParaRPr lang="en-US" sz="2400" b="1" dirty="0">
              <a:solidFill>
                <a:schemeClr val="tx1"/>
              </a:solidFill>
            </a:endParaRPr>
          </a:p>
        </p:txBody>
      </p:sp>
      <p:sp>
        <p:nvSpPr>
          <p:cNvPr id="3" name="TextBox 2">
            <a:extLst>
              <a:ext uri="{FF2B5EF4-FFF2-40B4-BE49-F238E27FC236}">
                <a16:creationId xmlns:a16="http://schemas.microsoft.com/office/drawing/2014/main" id="{CCD7D1F7-6984-214E-9686-4F28857DE956}"/>
              </a:ext>
            </a:extLst>
          </p:cNvPr>
          <p:cNvSpPr txBox="1"/>
          <p:nvPr/>
        </p:nvSpPr>
        <p:spPr>
          <a:xfrm>
            <a:off x="384312" y="1484243"/>
            <a:ext cx="11529391" cy="5632311"/>
          </a:xfrm>
          <a:prstGeom prst="rect">
            <a:avLst/>
          </a:prstGeom>
          <a:noFill/>
        </p:spPr>
        <p:txBody>
          <a:bodyPr wrap="square" rtlCol="0">
            <a:spAutoFit/>
          </a:bodyPr>
          <a:lstStyle/>
          <a:p>
            <a:pPr marL="914400" lvl="1" indent="-457200" algn="r" rtl="1">
              <a:buFont typeface="+mj-lt"/>
              <a:buAutoNum type="arabicPeriod"/>
            </a:pPr>
            <a:r>
              <a:rPr lang="ar-SA" sz="2400" b="1" dirty="0">
                <a:solidFill>
                  <a:srgbClr val="00B050"/>
                </a:solidFill>
              </a:rPr>
              <a:t>وقف الخصومة:</a:t>
            </a:r>
          </a:p>
          <a:p>
            <a:pPr marL="1371600" lvl="2" indent="-457200" algn="r" rtl="1">
              <a:buFont typeface="+mj-lt"/>
              <a:buAutoNum type="arabicPeriod"/>
            </a:pPr>
            <a:r>
              <a:rPr lang="ar-SA" sz="2400" b="1" dirty="0">
                <a:solidFill>
                  <a:schemeClr val="accent1"/>
                </a:solidFill>
              </a:rPr>
              <a:t>اتفاقي</a:t>
            </a:r>
            <a:r>
              <a:rPr lang="ar-SA" sz="2400" b="1" dirty="0">
                <a:solidFill>
                  <a:srgbClr val="00B050"/>
                </a:solidFill>
              </a:rPr>
              <a:t>: </a:t>
            </a:r>
            <a:r>
              <a:rPr lang="ar-SA" sz="2400" b="1" dirty="0"/>
              <a:t>لمدة يتفق عليها الخصوم </a:t>
            </a:r>
          </a:p>
          <a:p>
            <a:pPr marL="1371600" lvl="2" indent="-457200" algn="r" rtl="1">
              <a:buFont typeface="+mj-lt"/>
              <a:buAutoNum type="arabicPeriod"/>
            </a:pPr>
            <a:r>
              <a:rPr lang="ar-SA" sz="2400" b="1" dirty="0">
                <a:solidFill>
                  <a:schemeClr val="accent1"/>
                </a:solidFill>
              </a:rPr>
              <a:t>نظامي: </a:t>
            </a:r>
            <a:r>
              <a:rPr lang="ar-SA" sz="2400" b="1" dirty="0"/>
              <a:t>- رد الحكم – مسألة تخرج عن ولاية الهيئة </a:t>
            </a:r>
          </a:p>
          <a:p>
            <a:pPr marL="1371600" lvl="2" indent="-457200" algn="r" rtl="1">
              <a:buFont typeface="Arial" panose="020B0604020202020204" pitchFamily="34" charset="0"/>
              <a:buChar char="•"/>
            </a:pPr>
            <a:r>
              <a:rPr lang="ar-SA" sz="2400" b="1" dirty="0">
                <a:solidFill>
                  <a:schemeClr val="accent1"/>
                </a:solidFill>
              </a:rPr>
              <a:t>استئناف السير في الخصومة: </a:t>
            </a:r>
            <a:r>
              <a:rPr lang="ar-SA" sz="2400" b="1" dirty="0"/>
              <a:t>بعد زوال سبب الوقف بالاتفاق – أو بطلب أحد الخصوم خلال 10 أيام التالية لنهاية الأجل</a:t>
            </a:r>
          </a:p>
          <a:p>
            <a:pPr marL="1371600" lvl="2" indent="-457200" algn="r" rtl="1">
              <a:buFont typeface="Arial" panose="020B0604020202020204" pitchFamily="34" charset="0"/>
              <a:buChar char="•"/>
            </a:pPr>
            <a:endParaRPr lang="ar-SA" sz="2400" b="1" dirty="0">
              <a:solidFill>
                <a:srgbClr val="00B050"/>
              </a:solidFill>
            </a:endParaRPr>
          </a:p>
          <a:p>
            <a:pPr marL="914400" lvl="1" indent="-457200" algn="r" rtl="1">
              <a:buFont typeface="+mj-lt"/>
              <a:buAutoNum type="arabicPeriod"/>
            </a:pPr>
            <a:r>
              <a:rPr lang="ar-SA" sz="2400" b="1" dirty="0">
                <a:solidFill>
                  <a:srgbClr val="00B050"/>
                </a:solidFill>
              </a:rPr>
              <a:t>انقطاع الخصومة: </a:t>
            </a:r>
          </a:p>
          <a:p>
            <a:pPr marL="1257300" lvl="2" indent="-342900" algn="r" rtl="1">
              <a:buFontTx/>
              <a:buChar char="-"/>
            </a:pPr>
            <a:r>
              <a:rPr lang="ar-SA" sz="2400" b="1" dirty="0"/>
              <a:t>بسبب الوفاة – فقد الأهلية – زوال صفة النيابة </a:t>
            </a:r>
          </a:p>
          <a:p>
            <a:pPr marL="1257300" lvl="2" indent="-342900" algn="r" rtl="1">
              <a:buFontTx/>
              <a:buChar char="-"/>
            </a:pPr>
            <a:r>
              <a:rPr lang="ar-SA" sz="2400" b="1" dirty="0"/>
              <a:t>يكون قبل قفل باب المرافعة </a:t>
            </a:r>
          </a:p>
          <a:p>
            <a:pPr marL="1257300" lvl="2" indent="-342900" algn="r" rtl="1">
              <a:buFontTx/>
              <a:buChar char="-"/>
            </a:pPr>
            <a:r>
              <a:rPr lang="ar-SA" sz="2400" b="1" dirty="0">
                <a:solidFill>
                  <a:srgbClr val="00B0F0"/>
                </a:solidFill>
              </a:rPr>
              <a:t>استئناف السير في الخصومة: </a:t>
            </a:r>
            <a:r>
              <a:rPr lang="ar-SA" sz="2400" b="1" dirty="0"/>
              <a:t>ارسال طلب للخلف – أو حضور الخلف من تلقاء نفسه </a:t>
            </a:r>
          </a:p>
          <a:p>
            <a:pPr marL="1257300" lvl="2" indent="-342900" algn="r" rtl="1">
              <a:buFontTx/>
              <a:buChar char="-"/>
            </a:pPr>
            <a:r>
              <a:rPr lang="ar-SA" sz="2400" b="1" dirty="0"/>
              <a:t>لا تنتهي إجراءات التحكيم إلا إذا اتفق الخلف مع الطرف الآخر على الإنهاء، و في حال عدم الاتفاق على الإنهاء فيمتد موعد صدور الحكم 30 يوم. </a:t>
            </a:r>
          </a:p>
          <a:p>
            <a:pPr marL="1257300" lvl="2" indent="-342900" algn="r" rtl="1">
              <a:buFontTx/>
              <a:buChar char="-"/>
            </a:pPr>
            <a:r>
              <a:rPr lang="ar-SA" sz="2400" b="1" dirty="0">
                <a:solidFill>
                  <a:srgbClr val="00B050"/>
                </a:solidFill>
              </a:rPr>
              <a:t>كيفية حساب المدة؟ </a:t>
            </a:r>
          </a:p>
          <a:p>
            <a:pPr marL="1371600" lvl="2" indent="-457200" algn="r" rtl="1">
              <a:buFont typeface="Arial" panose="020B0604020202020204" pitchFamily="34" charset="0"/>
              <a:buChar char="•"/>
            </a:pPr>
            <a:endParaRPr lang="ar-SA" sz="2400" dirty="0"/>
          </a:p>
          <a:p>
            <a:pPr marL="914400" lvl="1" indent="-457200" algn="r" rtl="1">
              <a:buFont typeface="Arial" panose="020B0604020202020204" pitchFamily="34" charset="0"/>
              <a:buChar char="•"/>
            </a:pPr>
            <a:endParaRPr lang="ar-SA" sz="2400" dirty="0">
              <a:solidFill>
                <a:srgbClr val="00B050"/>
              </a:solidFill>
            </a:endParaRPr>
          </a:p>
        </p:txBody>
      </p:sp>
      <p:sp>
        <p:nvSpPr>
          <p:cNvPr id="4" name="Left Brace 3">
            <a:extLst>
              <a:ext uri="{FF2B5EF4-FFF2-40B4-BE49-F238E27FC236}">
                <a16:creationId xmlns:a16="http://schemas.microsoft.com/office/drawing/2014/main" id="{41AED1C2-0335-2E4F-8211-0219ACC8CDCF}"/>
              </a:ext>
            </a:extLst>
          </p:cNvPr>
          <p:cNvSpPr/>
          <p:nvPr/>
        </p:nvSpPr>
        <p:spPr>
          <a:xfrm>
            <a:off x="2928730" y="1749287"/>
            <a:ext cx="742122" cy="83488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algn="ctr" defTabSz="914400" rtl="1" eaLnBrk="1" latinLnBrk="0" hangingPunct="1"/>
            <a:endParaRPr lang="en-US"/>
          </a:p>
        </p:txBody>
      </p:sp>
      <p:sp>
        <p:nvSpPr>
          <p:cNvPr id="5" name="TextBox 4">
            <a:extLst>
              <a:ext uri="{FF2B5EF4-FFF2-40B4-BE49-F238E27FC236}">
                <a16:creationId xmlns:a16="http://schemas.microsoft.com/office/drawing/2014/main" id="{89660DA8-C35E-994D-89AA-7A1C692B94CB}"/>
              </a:ext>
            </a:extLst>
          </p:cNvPr>
          <p:cNvSpPr txBox="1"/>
          <p:nvPr/>
        </p:nvSpPr>
        <p:spPr>
          <a:xfrm>
            <a:off x="834887" y="1935897"/>
            <a:ext cx="1895060" cy="461665"/>
          </a:xfrm>
          <a:prstGeom prst="rect">
            <a:avLst/>
          </a:prstGeom>
          <a:noFill/>
          <a:ln>
            <a:solidFill>
              <a:schemeClr val="tx1"/>
            </a:solidFill>
          </a:ln>
        </p:spPr>
        <p:txBody>
          <a:bodyPr wrap="square" rtlCol="0">
            <a:spAutoFit/>
          </a:bodyPr>
          <a:lstStyle/>
          <a:p>
            <a:r>
              <a:rPr lang="ar-SA" sz="2400" b="1" dirty="0"/>
              <a:t>بقرار من الهيئة </a:t>
            </a:r>
            <a:endParaRPr lang="en-US" sz="2400" b="1" dirty="0"/>
          </a:p>
        </p:txBody>
      </p:sp>
      <p:sp>
        <p:nvSpPr>
          <p:cNvPr id="6" name="Left Brace 5">
            <a:extLst>
              <a:ext uri="{FF2B5EF4-FFF2-40B4-BE49-F238E27FC236}">
                <a16:creationId xmlns:a16="http://schemas.microsoft.com/office/drawing/2014/main" id="{C3FD2EE9-2162-A94A-BAA9-93327A01C17D}"/>
              </a:ext>
            </a:extLst>
          </p:cNvPr>
          <p:cNvSpPr/>
          <p:nvPr/>
        </p:nvSpPr>
        <p:spPr>
          <a:xfrm>
            <a:off x="4598504" y="3737113"/>
            <a:ext cx="1338470" cy="70236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algn="ctr" defTabSz="914400" rtl="1" eaLnBrk="1" latinLnBrk="0" hangingPunct="1"/>
            <a:endParaRPr lang="en-US"/>
          </a:p>
        </p:txBody>
      </p:sp>
      <p:sp>
        <p:nvSpPr>
          <p:cNvPr id="7" name="TextBox 6">
            <a:extLst>
              <a:ext uri="{FF2B5EF4-FFF2-40B4-BE49-F238E27FC236}">
                <a16:creationId xmlns:a16="http://schemas.microsoft.com/office/drawing/2014/main" id="{A99C5E09-2D24-A348-9FA1-2169C99DEF25}"/>
              </a:ext>
            </a:extLst>
          </p:cNvPr>
          <p:cNvSpPr txBox="1"/>
          <p:nvPr/>
        </p:nvSpPr>
        <p:spPr>
          <a:xfrm>
            <a:off x="2458278" y="3857462"/>
            <a:ext cx="1895060" cy="461665"/>
          </a:xfrm>
          <a:prstGeom prst="rect">
            <a:avLst/>
          </a:prstGeom>
          <a:noFill/>
          <a:ln>
            <a:solidFill>
              <a:schemeClr val="tx1"/>
            </a:solidFill>
          </a:ln>
        </p:spPr>
        <p:txBody>
          <a:bodyPr wrap="square" rtlCol="0">
            <a:spAutoFit/>
          </a:bodyPr>
          <a:lstStyle/>
          <a:p>
            <a:pPr algn="ctr"/>
            <a:r>
              <a:rPr lang="ar-SA" sz="2400" b="1" dirty="0"/>
              <a:t>بقوة النظام</a:t>
            </a:r>
            <a:endParaRPr lang="en-US" sz="2400" b="1" dirty="0"/>
          </a:p>
        </p:txBody>
      </p:sp>
    </p:spTree>
    <p:extLst>
      <p:ext uri="{BB962C8B-B14F-4D97-AF65-F5344CB8AC3E}">
        <p14:creationId xmlns:p14="http://schemas.microsoft.com/office/powerpoint/2010/main" val="145910086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CAA80C2A-D864-2141-98F7-1EE4C3BEF9C1}"/>
              </a:ext>
            </a:extLst>
          </p:cNvPr>
          <p:cNvSpPr/>
          <p:nvPr/>
        </p:nvSpPr>
        <p:spPr>
          <a:xfrm>
            <a:off x="3193775" y="384313"/>
            <a:ext cx="4969564" cy="622852"/>
          </a:xfrm>
          <a:prstGeom prst="round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solidFill>
                  <a:schemeClr val="tx1"/>
                </a:solidFill>
              </a:rPr>
              <a:t>انقضاء خصومة التحكيم بدون حكم</a:t>
            </a:r>
            <a:endParaRPr lang="en-US" sz="2400" b="1" dirty="0">
              <a:solidFill>
                <a:schemeClr val="tx1"/>
              </a:solidFill>
            </a:endParaRPr>
          </a:p>
        </p:txBody>
      </p:sp>
      <p:sp>
        <p:nvSpPr>
          <p:cNvPr id="8" name="Rectangle 7">
            <a:extLst>
              <a:ext uri="{FF2B5EF4-FFF2-40B4-BE49-F238E27FC236}">
                <a16:creationId xmlns:a16="http://schemas.microsoft.com/office/drawing/2014/main" id="{38D41D51-F001-4B42-AB39-8C9E1293FAFD}"/>
              </a:ext>
            </a:extLst>
          </p:cNvPr>
          <p:cNvSpPr/>
          <p:nvPr/>
        </p:nvSpPr>
        <p:spPr>
          <a:xfrm>
            <a:off x="-125788" y="1181389"/>
            <a:ext cx="10879901" cy="2677656"/>
          </a:xfrm>
          <a:prstGeom prst="rect">
            <a:avLst/>
          </a:prstGeom>
        </p:spPr>
        <p:txBody>
          <a:bodyPr wrap="none">
            <a:spAutoFit/>
          </a:bodyPr>
          <a:lstStyle/>
          <a:p>
            <a:pPr marL="914400" lvl="1" indent="-457200" algn="r" rtl="1">
              <a:buFont typeface="+mj-lt"/>
              <a:buAutoNum type="arabicPeriod"/>
            </a:pPr>
            <a:r>
              <a:rPr lang="ar-SA" sz="2400" b="1" dirty="0"/>
              <a:t>اتفاق الأطراف على إنهاء التحكيم </a:t>
            </a:r>
          </a:p>
          <a:p>
            <a:pPr marL="914400" lvl="1" indent="-457200" algn="r" rtl="1">
              <a:buFont typeface="+mj-lt"/>
              <a:buAutoNum type="arabicPeriod"/>
            </a:pPr>
            <a:r>
              <a:rPr lang="ar-SA" sz="2400" b="1" dirty="0"/>
              <a:t>ترك المدعي لخصومة التحكيم، مالم تقرر الهيئة الاستمرار بناء على طلب المدعى عليه</a:t>
            </a:r>
          </a:p>
          <a:p>
            <a:pPr marL="914400" lvl="1" indent="-457200" algn="r" rtl="1">
              <a:buFont typeface="+mj-lt"/>
              <a:buAutoNum type="arabicPeriod"/>
            </a:pPr>
            <a:r>
              <a:rPr lang="ar-AE" sz="2400" b="1" dirty="0"/>
              <a:t>عدم جدوى الاستمرار في التحكيم</a:t>
            </a:r>
            <a:r>
              <a:rPr lang="en-US" sz="2400" b="1" dirty="0"/>
              <a:t> </a:t>
            </a:r>
            <a:endParaRPr lang="ar-SA" sz="2400" b="1" dirty="0"/>
          </a:p>
          <a:p>
            <a:pPr marL="914400" lvl="1" indent="-457200" algn="r" rtl="1">
              <a:buFont typeface="+mj-lt"/>
              <a:buAutoNum type="arabicPeriod"/>
            </a:pPr>
            <a:r>
              <a:rPr lang="ar-AE" sz="2400" b="1" dirty="0"/>
              <a:t>انتهاء المدة المحددة للتحكيم دون إصدار الحكم</a:t>
            </a:r>
            <a:r>
              <a:rPr lang="en-US" sz="2400" b="1" dirty="0"/>
              <a:t> </a:t>
            </a:r>
            <a:endParaRPr lang="ar-SA" sz="2400" b="1" dirty="0"/>
          </a:p>
          <a:p>
            <a:pPr marL="914400" lvl="1" indent="-457200" algn="r" rtl="1">
              <a:buFont typeface="+mj-lt"/>
              <a:buAutoNum type="arabicPeriod"/>
            </a:pPr>
            <a:endParaRPr lang="ar-SA" sz="2400" b="1" dirty="0"/>
          </a:p>
          <a:p>
            <a:pPr marL="914400" lvl="1" indent="-457200" algn="r" rtl="1">
              <a:buFont typeface="Arial" panose="020B0604020202020204" pitchFamily="34" charset="0"/>
              <a:buChar char="•"/>
            </a:pPr>
            <a:r>
              <a:rPr lang="ar-SA" sz="2400" b="1" dirty="0">
                <a:solidFill>
                  <a:srgbClr val="00B050"/>
                </a:solidFill>
              </a:rPr>
              <a:t>ما هو الأثر المترتب على انقضاء التحكيم دون حكم؟ </a:t>
            </a:r>
            <a:r>
              <a:rPr lang="ar-SA" sz="2400" b="1" dirty="0"/>
              <a:t>مالم يكن الانقضاء بسبب بطلان اتفاق التحكيم، </a:t>
            </a:r>
          </a:p>
          <a:p>
            <a:pPr lvl="1" algn="r" rtl="1"/>
            <a:r>
              <a:rPr lang="ar-SA" sz="2400" b="1" dirty="0"/>
              <a:t>فإنه يمكن للأطراف اللجوء إلى التحكيم أمام هيئة أخرى، أو اللجوء إلى القضاء. </a:t>
            </a:r>
          </a:p>
        </p:txBody>
      </p:sp>
    </p:spTree>
    <p:extLst>
      <p:ext uri="{BB962C8B-B14F-4D97-AF65-F5344CB8AC3E}">
        <p14:creationId xmlns:p14="http://schemas.microsoft.com/office/powerpoint/2010/main" val="3618630865"/>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rminator 3"/>
          <p:cNvSpPr/>
          <p:nvPr/>
        </p:nvSpPr>
        <p:spPr>
          <a:xfrm>
            <a:off x="1855304" y="2173356"/>
            <a:ext cx="8640418" cy="2239618"/>
          </a:xfrm>
          <a:prstGeom prst="flowChartTerminator">
            <a:avLst/>
          </a:prstGeom>
          <a:solidFill>
            <a:srgbClr val="FFC000"/>
          </a:solidFill>
        </p:spPr>
        <p:style>
          <a:lnRef idx="1">
            <a:schemeClr val="accent6"/>
          </a:lnRef>
          <a:fillRef idx="2">
            <a:schemeClr val="accent6"/>
          </a:fillRef>
          <a:effectRef idx="1">
            <a:schemeClr val="accent6"/>
          </a:effectRef>
          <a:fontRef idx="minor">
            <a:schemeClr val="dk1"/>
          </a:fontRef>
        </p:style>
        <p:txBody>
          <a:bodyPr rtlCol="0" anchor="ctr"/>
          <a:lstStyle/>
          <a:p>
            <a:pPr marL="0" algn="ctr" defTabSz="914400" rtl="1" eaLnBrk="1" latinLnBrk="0" hangingPunct="1"/>
            <a:r>
              <a:rPr lang="ar-SA" sz="7200" b="1" dirty="0">
                <a:solidFill>
                  <a:schemeClr val="tx1"/>
                </a:solidFill>
              </a:rPr>
              <a:t>المحاضرة السابعة عشرة </a:t>
            </a:r>
            <a:endParaRPr lang="en-US" sz="7200" b="1" dirty="0">
              <a:solidFill>
                <a:schemeClr val="tx1"/>
              </a:solidFill>
            </a:endParaRPr>
          </a:p>
        </p:txBody>
      </p:sp>
    </p:spTree>
    <p:extLst>
      <p:ext uri="{BB962C8B-B14F-4D97-AF65-F5344CB8AC3E}">
        <p14:creationId xmlns:p14="http://schemas.microsoft.com/office/powerpoint/2010/main" val="118332551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rminator 3"/>
          <p:cNvSpPr/>
          <p:nvPr/>
        </p:nvSpPr>
        <p:spPr>
          <a:xfrm>
            <a:off x="3286539" y="463826"/>
            <a:ext cx="5420139" cy="1696278"/>
          </a:xfrm>
          <a:prstGeom prst="flowChartTerminator">
            <a:avLst/>
          </a:prstGeom>
          <a:solidFill>
            <a:schemeClr val="accent4">
              <a:lumMod val="60000"/>
              <a:lumOff val="4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algn="ctr" defTabSz="914400" rtl="1" eaLnBrk="1" latinLnBrk="0" hangingPunct="1"/>
            <a:r>
              <a:rPr lang="ar-SA" sz="4000" b="1" dirty="0"/>
              <a:t>محاور المحاضرة</a:t>
            </a:r>
            <a:endParaRPr lang="en-US" sz="4000" b="1" dirty="0"/>
          </a:p>
        </p:txBody>
      </p:sp>
      <p:sp>
        <p:nvSpPr>
          <p:cNvPr id="6" name="Pentagon 5"/>
          <p:cNvSpPr/>
          <p:nvPr/>
        </p:nvSpPr>
        <p:spPr>
          <a:xfrm flipH="1">
            <a:off x="1232443" y="3170614"/>
            <a:ext cx="9899371" cy="596348"/>
          </a:xfrm>
          <a:prstGeom prst="homePlat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4000" b="1" dirty="0">
                <a:solidFill>
                  <a:schemeClr val="tx1"/>
                </a:solidFill>
              </a:rPr>
              <a:t>الإجراءات التمهيدية لإصدار حكم التحكيم</a:t>
            </a:r>
            <a:endParaRPr lang="en-US" sz="4000" b="1" dirty="0">
              <a:solidFill>
                <a:schemeClr val="tx1"/>
              </a:solidFill>
            </a:endParaRPr>
          </a:p>
        </p:txBody>
      </p:sp>
      <p:sp>
        <p:nvSpPr>
          <p:cNvPr id="5" name="Pentagon 4">
            <a:extLst>
              <a:ext uri="{FF2B5EF4-FFF2-40B4-BE49-F238E27FC236}">
                <a16:creationId xmlns:a16="http://schemas.microsoft.com/office/drawing/2014/main" id="{D772A7DB-6884-1947-8422-89ED47F3B445}"/>
              </a:ext>
            </a:extLst>
          </p:cNvPr>
          <p:cNvSpPr/>
          <p:nvPr/>
        </p:nvSpPr>
        <p:spPr>
          <a:xfrm flipH="1">
            <a:off x="1232443" y="4022061"/>
            <a:ext cx="9899371" cy="622849"/>
          </a:xfrm>
          <a:prstGeom prst="homePlat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4000" b="1" dirty="0">
                <a:solidFill>
                  <a:schemeClr val="tx1"/>
                </a:solidFill>
              </a:rPr>
              <a:t>شروط صحة حكم التحكيم</a:t>
            </a:r>
            <a:endParaRPr lang="en-US" sz="4000" b="1" dirty="0">
              <a:solidFill>
                <a:schemeClr val="tx1"/>
              </a:solidFill>
            </a:endParaRPr>
          </a:p>
        </p:txBody>
      </p:sp>
      <p:sp>
        <p:nvSpPr>
          <p:cNvPr id="7" name="Pentagon 6">
            <a:extLst>
              <a:ext uri="{FF2B5EF4-FFF2-40B4-BE49-F238E27FC236}">
                <a16:creationId xmlns:a16="http://schemas.microsoft.com/office/drawing/2014/main" id="{A86FB0C9-703D-4049-BEB6-45EAFD56F61B}"/>
              </a:ext>
            </a:extLst>
          </p:cNvPr>
          <p:cNvSpPr/>
          <p:nvPr/>
        </p:nvSpPr>
        <p:spPr>
          <a:xfrm flipH="1">
            <a:off x="1232443" y="4900009"/>
            <a:ext cx="9899371" cy="622849"/>
          </a:xfrm>
          <a:prstGeom prst="homePlat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4000" b="1" dirty="0">
                <a:solidFill>
                  <a:schemeClr val="tx1"/>
                </a:solidFill>
              </a:rPr>
              <a:t>آثار حكم التحكيم بالنسبة للغير </a:t>
            </a:r>
            <a:endParaRPr lang="en-US" sz="4000" b="1" dirty="0">
              <a:solidFill>
                <a:schemeClr val="tx1"/>
              </a:solidFill>
            </a:endParaRPr>
          </a:p>
        </p:txBody>
      </p:sp>
      <p:sp>
        <p:nvSpPr>
          <p:cNvPr id="8" name="Pentagon 7">
            <a:extLst>
              <a:ext uri="{FF2B5EF4-FFF2-40B4-BE49-F238E27FC236}">
                <a16:creationId xmlns:a16="http://schemas.microsoft.com/office/drawing/2014/main" id="{57E9823B-BDE5-1141-9CDA-C7EE3C7A0A4D}"/>
              </a:ext>
            </a:extLst>
          </p:cNvPr>
          <p:cNvSpPr/>
          <p:nvPr/>
        </p:nvSpPr>
        <p:spPr>
          <a:xfrm flipH="1">
            <a:off x="1232443" y="5777957"/>
            <a:ext cx="9899371" cy="622849"/>
          </a:xfrm>
          <a:prstGeom prst="homePlat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4000" b="1" dirty="0">
                <a:solidFill>
                  <a:schemeClr val="tx1"/>
                </a:solidFill>
              </a:rPr>
              <a:t>انتهاء مهمة هيئة التحكيم وإيداع الحكم</a:t>
            </a:r>
            <a:endParaRPr lang="en-US" sz="4000" b="1" dirty="0">
              <a:solidFill>
                <a:schemeClr val="tx1"/>
              </a:solidFill>
            </a:endParaRPr>
          </a:p>
        </p:txBody>
      </p:sp>
      <p:sp>
        <p:nvSpPr>
          <p:cNvPr id="9" name="Pentagon 8">
            <a:extLst>
              <a:ext uri="{FF2B5EF4-FFF2-40B4-BE49-F238E27FC236}">
                <a16:creationId xmlns:a16="http://schemas.microsoft.com/office/drawing/2014/main" id="{7CF6C881-D605-EF45-B0DF-C93D582A9031}"/>
              </a:ext>
            </a:extLst>
          </p:cNvPr>
          <p:cNvSpPr/>
          <p:nvPr/>
        </p:nvSpPr>
        <p:spPr>
          <a:xfrm flipH="1">
            <a:off x="1232443" y="2353934"/>
            <a:ext cx="9899371" cy="622849"/>
          </a:xfrm>
          <a:prstGeom prst="homePlat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4000" b="1" dirty="0">
                <a:solidFill>
                  <a:schemeClr val="tx1"/>
                </a:solidFill>
              </a:rPr>
              <a:t>حكم التحكيم</a:t>
            </a:r>
            <a:endParaRPr lang="en-US" sz="4000" b="1" dirty="0">
              <a:solidFill>
                <a:schemeClr val="tx1"/>
              </a:solidFill>
            </a:endParaRPr>
          </a:p>
        </p:txBody>
      </p:sp>
    </p:spTree>
    <p:extLst>
      <p:ext uri="{BB962C8B-B14F-4D97-AF65-F5344CB8AC3E}">
        <p14:creationId xmlns:p14="http://schemas.microsoft.com/office/powerpoint/2010/main" val="16017428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a:extLst>
              <a:ext uri="{FF2B5EF4-FFF2-40B4-BE49-F238E27FC236}">
                <a16:creationId xmlns:a16="http://schemas.microsoft.com/office/drawing/2014/main" id="{05805BEF-1C48-CB49-BC92-DD65C540465D}"/>
              </a:ext>
            </a:extLst>
          </p:cNvPr>
          <p:cNvSpPr/>
          <p:nvPr/>
        </p:nvSpPr>
        <p:spPr>
          <a:xfrm>
            <a:off x="3233531" y="600956"/>
            <a:ext cx="4969564" cy="72887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solidFill>
                  <a:schemeClr val="tx1"/>
                </a:solidFill>
              </a:rPr>
              <a:t>الإجراءات التمهيدية لإصدار حكم التحكيم</a:t>
            </a:r>
            <a:endParaRPr lang="en-US" sz="2400" b="1" dirty="0">
              <a:solidFill>
                <a:schemeClr val="tx1"/>
              </a:solidFill>
            </a:endParaRPr>
          </a:p>
        </p:txBody>
      </p:sp>
      <p:sp>
        <p:nvSpPr>
          <p:cNvPr id="10" name="Rectangle 9">
            <a:extLst>
              <a:ext uri="{FF2B5EF4-FFF2-40B4-BE49-F238E27FC236}">
                <a16:creationId xmlns:a16="http://schemas.microsoft.com/office/drawing/2014/main" id="{C1320FF6-0D49-9542-91ED-351C7E71FC53}"/>
              </a:ext>
            </a:extLst>
          </p:cNvPr>
          <p:cNvSpPr/>
          <p:nvPr/>
        </p:nvSpPr>
        <p:spPr>
          <a:xfrm>
            <a:off x="1463235" y="1897624"/>
            <a:ext cx="9701695" cy="1569660"/>
          </a:xfrm>
          <a:prstGeom prst="rect">
            <a:avLst/>
          </a:prstGeom>
        </p:spPr>
        <p:txBody>
          <a:bodyPr wrap="none">
            <a:spAutoFit/>
          </a:bodyPr>
          <a:lstStyle/>
          <a:p>
            <a:pPr marL="914400" lvl="1" indent="-457200" algn="r" rtl="1">
              <a:buFont typeface="Arial" panose="020B0604020202020204" pitchFamily="34" charset="0"/>
              <a:buChar char="•"/>
            </a:pPr>
            <a:r>
              <a:rPr lang="ar-SA" sz="2400" b="1" dirty="0">
                <a:solidFill>
                  <a:schemeClr val="accent1"/>
                </a:solidFill>
              </a:rPr>
              <a:t>ما المقصود بحكم التحكيم: </a:t>
            </a:r>
            <a:r>
              <a:rPr lang="ar-SA" sz="2400" b="1" dirty="0"/>
              <a:t>هو الحكم المنهي للخصومة بما يتضمنه من أسباب ومنطوق.</a:t>
            </a:r>
          </a:p>
          <a:p>
            <a:pPr lvl="1" algn="r" rtl="1"/>
            <a:r>
              <a:rPr lang="ar-SA" sz="2400" b="1" dirty="0"/>
              <a:t>  </a:t>
            </a:r>
          </a:p>
          <a:p>
            <a:pPr marL="914400" lvl="1" indent="-457200" algn="r" rtl="1">
              <a:buFont typeface="+mj-lt"/>
              <a:buAutoNum type="arabicPeriod"/>
            </a:pPr>
            <a:r>
              <a:rPr lang="ar-SA" sz="2400" b="1" dirty="0"/>
              <a:t>قفل باب المرافعة </a:t>
            </a:r>
          </a:p>
          <a:p>
            <a:pPr marL="914400" lvl="1" indent="-457200" algn="r" rtl="1">
              <a:buFont typeface="+mj-lt"/>
              <a:buAutoNum type="arabicPeriod"/>
            </a:pPr>
            <a:r>
              <a:rPr lang="ar-SA" sz="2400" b="1" dirty="0"/>
              <a:t>المداولة</a:t>
            </a:r>
          </a:p>
        </p:txBody>
      </p:sp>
    </p:spTree>
    <p:extLst>
      <p:ext uri="{BB962C8B-B14F-4D97-AF65-F5344CB8AC3E}">
        <p14:creationId xmlns:p14="http://schemas.microsoft.com/office/powerpoint/2010/main" val="4098410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88D0862-4797-6A46-94F0-5A5A1412894C}"/>
              </a:ext>
            </a:extLst>
          </p:cNvPr>
          <p:cNvSpPr txBox="1"/>
          <p:nvPr/>
        </p:nvSpPr>
        <p:spPr>
          <a:xfrm>
            <a:off x="3710609" y="662609"/>
            <a:ext cx="3975652" cy="461665"/>
          </a:xfrm>
          <a:prstGeom prst="rect">
            <a:avLst/>
          </a:prstGeom>
          <a:noFill/>
          <a:ln>
            <a:solidFill>
              <a:schemeClr val="tx1"/>
            </a:solidFill>
          </a:ln>
        </p:spPr>
        <p:txBody>
          <a:bodyPr wrap="square" rtlCol="0">
            <a:spAutoFit/>
          </a:bodyPr>
          <a:lstStyle/>
          <a:p>
            <a:pPr algn="ctr"/>
            <a:r>
              <a:rPr lang="ar-SA" sz="2400" b="1" dirty="0"/>
              <a:t>الفرق بين التحكيم والنظم المشابهة</a:t>
            </a:r>
            <a:endParaRPr lang="en-US" sz="2400" b="1" dirty="0"/>
          </a:p>
        </p:txBody>
      </p:sp>
      <p:graphicFrame>
        <p:nvGraphicFramePr>
          <p:cNvPr id="6" name="Table 5">
            <a:extLst>
              <a:ext uri="{FF2B5EF4-FFF2-40B4-BE49-F238E27FC236}">
                <a16:creationId xmlns:a16="http://schemas.microsoft.com/office/drawing/2014/main" id="{AC7CFF32-D759-BC47-A3BC-768B1A90ECF4}"/>
              </a:ext>
            </a:extLst>
          </p:cNvPr>
          <p:cNvGraphicFramePr>
            <a:graphicFrameLocks noGrp="1"/>
          </p:cNvGraphicFramePr>
          <p:nvPr>
            <p:extLst>
              <p:ext uri="{D42A27DB-BD31-4B8C-83A1-F6EECF244321}">
                <p14:modId xmlns:p14="http://schemas.microsoft.com/office/powerpoint/2010/main" val="3344969620"/>
              </p:ext>
            </p:extLst>
          </p:nvPr>
        </p:nvGraphicFramePr>
        <p:xfrm>
          <a:off x="795130" y="1448536"/>
          <a:ext cx="10813773" cy="1645920"/>
        </p:xfrm>
        <a:graphic>
          <a:graphicData uri="http://schemas.openxmlformats.org/drawingml/2006/table">
            <a:tbl>
              <a:tblPr firstRow="1" bandRow="1">
                <a:tableStyleId>{5C22544A-7EE6-4342-B048-85BDC9FD1C3A}</a:tableStyleId>
              </a:tblPr>
              <a:tblGrid>
                <a:gridCol w="3604591">
                  <a:extLst>
                    <a:ext uri="{9D8B030D-6E8A-4147-A177-3AD203B41FA5}">
                      <a16:colId xmlns:a16="http://schemas.microsoft.com/office/drawing/2014/main" val="1337505987"/>
                    </a:ext>
                  </a:extLst>
                </a:gridCol>
                <a:gridCol w="3604591">
                  <a:extLst>
                    <a:ext uri="{9D8B030D-6E8A-4147-A177-3AD203B41FA5}">
                      <a16:colId xmlns:a16="http://schemas.microsoft.com/office/drawing/2014/main" val="249849096"/>
                    </a:ext>
                  </a:extLst>
                </a:gridCol>
                <a:gridCol w="3604591">
                  <a:extLst>
                    <a:ext uri="{9D8B030D-6E8A-4147-A177-3AD203B41FA5}">
                      <a16:colId xmlns:a16="http://schemas.microsoft.com/office/drawing/2014/main" val="3407441554"/>
                    </a:ext>
                  </a:extLst>
                </a:gridCol>
              </a:tblGrid>
              <a:tr h="370840">
                <a:tc>
                  <a:txBody>
                    <a:bodyPr/>
                    <a:lstStyle/>
                    <a:p>
                      <a:pPr marL="0" algn="ctr" defTabSz="914400" rtl="1" eaLnBrk="1" latinLnBrk="0" hangingPunct="1"/>
                      <a:r>
                        <a:rPr lang="ar-SA" sz="2400" dirty="0"/>
                        <a:t>الاختلاف</a:t>
                      </a:r>
                      <a:endParaRPr lang="en-US" sz="2400" dirty="0"/>
                    </a:p>
                  </a:txBody>
                  <a:tcPr/>
                </a:tc>
                <a:tc>
                  <a:txBody>
                    <a:bodyPr/>
                    <a:lstStyle/>
                    <a:p>
                      <a:pPr marL="0" algn="ctr" defTabSz="914400" rtl="1" eaLnBrk="1" latinLnBrk="0" hangingPunct="1"/>
                      <a:r>
                        <a:rPr lang="ar-SA" sz="2400" dirty="0"/>
                        <a:t>التشابه </a:t>
                      </a:r>
                      <a:endParaRPr lang="en-US" sz="2400" dirty="0"/>
                    </a:p>
                  </a:txBody>
                  <a:tcPr/>
                </a:tc>
                <a:tc rowSpan="2">
                  <a:txBody>
                    <a:bodyPr/>
                    <a:lstStyle/>
                    <a:p>
                      <a:pPr marL="0" algn="ctr" defTabSz="914400" rtl="1" eaLnBrk="1" latinLnBrk="0" hangingPunct="1"/>
                      <a:endParaRPr lang="ar-SA" dirty="0"/>
                    </a:p>
                    <a:p>
                      <a:pPr marL="0" algn="ctr" defTabSz="914400" rtl="1" eaLnBrk="1" latinLnBrk="0" hangingPunct="1"/>
                      <a:endParaRPr lang="ar-SA" dirty="0"/>
                    </a:p>
                    <a:p>
                      <a:pPr marL="0" algn="ctr" defTabSz="914400" rtl="1" eaLnBrk="1" latinLnBrk="0" hangingPunct="1"/>
                      <a:r>
                        <a:rPr lang="ar-SA" sz="2400" dirty="0"/>
                        <a:t>التحكيم و القضاء</a:t>
                      </a:r>
                      <a:endParaRPr lang="en-US" sz="2400" dirty="0"/>
                    </a:p>
                  </a:txBody>
                  <a:tcPr/>
                </a:tc>
                <a:extLst>
                  <a:ext uri="{0D108BD9-81ED-4DB2-BD59-A6C34878D82A}">
                    <a16:rowId xmlns:a16="http://schemas.microsoft.com/office/drawing/2014/main" val="3892067191"/>
                  </a:ext>
                </a:extLst>
              </a:tr>
              <a:tr h="1112520">
                <a:tc>
                  <a:txBody>
                    <a:bodyPr/>
                    <a:lstStyle/>
                    <a:p>
                      <a:pPr marL="0" algn="r" defTabSz="914400" rtl="1" eaLnBrk="1" latinLnBrk="0" hangingPunct="1"/>
                      <a:r>
                        <a:rPr lang="ar-SA" sz="2400" dirty="0"/>
                        <a:t>1- سند الولاية</a:t>
                      </a:r>
                    </a:p>
                    <a:p>
                      <a:pPr marL="0" algn="r" defTabSz="914400" rtl="1" eaLnBrk="1" latinLnBrk="0" hangingPunct="1"/>
                      <a:r>
                        <a:rPr lang="ar-SA" sz="2400" dirty="0"/>
                        <a:t>2- حكم القاضي واجب النفاذ بذاته.</a:t>
                      </a:r>
                    </a:p>
                    <a:p>
                      <a:pPr marL="0" algn="r" defTabSz="914400" rtl="1" eaLnBrk="1" latinLnBrk="0" hangingPunct="1"/>
                      <a:r>
                        <a:rPr lang="ar-SA" sz="2400" dirty="0"/>
                        <a:t>3- القاضي موظف دولة.</a:t>
                      </a:r>
                      <a:endParaRPr lang="en-US" sz="2400" dirty="0"/>
                    </a:p>
                  </a:txBody>
                  <a:tcPr/>
                </a:tc>
                <a:tc>
                  <a:txBody>
                    <a:bodyPr/>
                    <a:lstStyle/>
                    <a:p>
                      <a:pPr marL="0" algn="r" defTabSz="914400" rtl="1" eaLnBrk="1" latinLnBrk="0" hangingPunct="1"/>
                      <a:r>
                        <a:rPr lang="ar-SA" sz="2400" dirty="0"/>
                        <a:t>1- المهمة حسم النزاعات</a:t>
                      </a:r>
                    </a:p>
                    <a:p>
                      <a:pPr marL="0" algn="r" defTabSz="914400" rtl="1" eaLnBrk="1" latinLnBrk="0" hangingPunct="1"/>
                      <a:r>
                        <a:rPr lang="ar-SA" sz="2400" dirty="0"/>
                        <a:t>2- الحكم الصادر واجب النفاذ </a:t>
                      </a:r>
                    </a:p>
                    <a:p>
                      <a:pPr marL="0" algn="r" defTabSz="914400" rtl="1" eaLnBrk="1" latinLnBrk="0" hangingPunct="1"/>
                      <a:r>
                        <a:rPr lang="ar-SA" sz="2400" dirty="0"/>
                        <a:t>3- الطبيعة القضائية</a:t>
                      </a:r>
                      <a:endParaRPr lang="en-US" sz="2400" dirty="0"/>
                    </a:p>
                  </a:txBody>
                  <a:tcPr/>
                </a:tc>
                <a:tc vMerge="1">
                  <a:txBody>
                    <a:bodyPr/>
                    <a:lstStyle/>
                    <a:p>
                      <a:pPr marL="0" algn="r" defTabSz="914400" rtl="1" eaLnBrk="1" latinLnBrk="0" hangingPunct="1"/>
                      <a:endParaRPr lang="en-US" dirty="0"/>
                    </a:p>
                  </a:txBody>
                  <a:tcPr/>
                </a:tc>
                <a:extLst>
                  <a:ext uri="{0D108BD9-81ED-4DB2-BD59-A6C34878D82A}">
                    <a16:rowId xmlns:a16="http://schemas.microsoft.com/office/drawing/2014/main" val="3385257715"/>
                  </a:ext>
                </a:extLst>
              </a:tr>
            </a:tbl>
          </a:graphicData>
        </a:graphic>
      </p:graphicFrame>
      <p:graphicFrame>
        <p:nvGraphicFramePr>
          <p:cNvPr id="7" name="Table 6">
            <a:extLst>
              <a:ext uri="{FF2B5EF4-FFF2-40B4-BE49-F238E27FC236}">
                <a16:creationId xmlns:a16="http://schemas.microsoft.com/office/drawing/2014/main" id="{5D40C0C5-F7BB-684A-AF85-7143725C81EC}"/>
              </a:ext>
            </a:extLst>
          </p:cNvPr>
          <p:cNvGraphicFramePr>
            <a:graphicFrameLocks noGrp="1"/>
          </p:cNvGraphicFramePr>
          <p:nvPr>
            <p:extLst>
              <p:ext uri="{D42A27DB-BD31-4B8C-83A1-F6EECF244321}">
                <p14:modId xmlns:p14="http://schemas.microsoft.com/office/powerpoint/2010/main" val="600302079"/>
              </p:ext>
            </p:extLst>
          </p:nvPr>
        </p:nvGraphicFramePr>
        <p:xfrm>
          <a:off x="795129" y="3478180"/>
          <a:ext cx="10813773" cy="1426435"/>
        </p:xfrm>
        <a:graphic>
          <a:graphicData uri="http://schemas.openxmlformats.org/drawingml/2006/table">
            <a:tbl>
              <a:tblPr firstRow="1" bandRow="1">
                <a:tableStyleId>{00A15C55-8517-42AA-B614-E9B94910E393}</a:tableStyleId>
              </a:tblPr>
              <a:tblGrid>
                <a:gridCol w="3604591">
                  <a:extLst>
                    <a:ext uri="{9D8B030D-6E8A-4147-A177-3AD203B41FA5}">
                      <a16:colId xmlns:a16="http://schemas.microsoft.com/office/drawing/2014/main" val="1337505987"/>
                    </a:ext>
                  </a:extLst>
                </a:gridCol>
                <a:gridCol w="3604591">
                  <a:extLst>
                    <a:ext uri="{9D8B030D-6E8A-4147-A177-3AD203B41FA5}">
                      <a16:colId xmlns:a16="http://schemas.microsoft.com/office/drawing/2014/main" val="249849096"/>
                    </a:ext>
                  </a:extLst>
                </a:gridCol>
                <a:gridCol w="3604591">
                  <a:extLst>
                    <a:ext uri="{9D8B030D-6E8A-4147-A177-3AD203B41FA5}">
                      <a16:colId xmlns:a16="http://schemas.microsoft.com/office/drawing/2014/main" val="3407441554"/>
                    </a:ext>
                  </a:extLst>
                </a:gridCol>
              </a:tblGrid>
              <a:tr h="398316">
                <a:tc>
                  <a:txBody>
                    <a:bodyPr/>
                    <a:lstStyle/>
                    <a:p>
                      <a:pPr marL="0" algn="ctr" defTabSz="914400" rtl="1" eaLnBrk="1" latinLnBrk="0" hangingPunct="1"/>
                      <a:r>
                        <a:rPr lang="ar-SA" sz="2400" dirty="0"/>
                        <a:t>الاختلاف</a:t>
                      </a:r>
                      <a:endParaRPr lang="en-US" sz="2400" dirty="0"/>
                    </a:p>
                  </a:txBody>
                  <a:tcPr/>
                </a:tc>
                <a:tc>
                  <a:txBody>
                    <a:bodyPr/>
                    <a:lstStyle/>
                    <a:p>
                      <a:pPr marL="0" algn="ctr" defTabSz="914400" rtl="1" eaLnBrk="1" latinLnBrk="0" hangingPunct="1"/>
                      <a:r>
                        <a:rPr lang="ar-SA" sz="2400" dirty="0"/>
                        <a:t>التشابه </a:t>
                      </a:r>
                      <a:endParaRPr lang="en-US" sz="2400" dirty="0"/>
                    </a:p>
                  </a:txBody>
                  <a:tcPr/>
                </a:tc>
                <a:tc rowSpan="2">
                  <a:txBody>
                    <a:bodyPr/>
                    <a:lstStyle/>
                    <a:p>
                      <a:pPr marL="0" algn="ctr" defTabSz="914400" rtl="1" eaLnBrk="1" latinLnBrk="0" hangingPunct="1"/>
                      <a:endParaRPr lang="ar-SA" dirty="0"/>
                    </a:p>
                    <a:p>
                      <a:pPr marL="0" algn="ctr" defTabSz="914400" rtl="1" eaLnBrk="1" latinLnBrk="0" hangingPunct="1"/>
                      <a:endParaRPr lang="ar-SA" dirty="0"/>
                    </a:p>
                    <a:p>
                      <a:pPr marL="0" algn="ctr" defTabSz="914400" rtl="1" eaLnBrk="1" latinLnBrk="0" hangingPunct="1"/>
                      <a:r>
                        <a:rPr lang="ar-SA" sz="2400" dirty="0"/>
                        <a:t>التحكيم و الخبرة</a:t>
                      </a:r>
                      <a:endParaRPr lang="en-US" sz="2400" dirty="0"/>
                    </a:p>
                  </a:txBody>
                  <a:tcPr/>
                </a:tc>
                <a:extLst>
                  <a:ext uri="{0D108BD9-81ED-4DB2-BD59-A6C34878D82A}">
                    <a16:rowId xmlns:a16="http://schemas.microsoft.com/office/drawing/2014/main" val="3892067191"/>
                  </a:ext>
                </a:extLst>
              </a:tr>
              <a:tr h="969235">
                <a:tc>
                  <a:txBody>
                    <a:bodyPr/>
                    <a:lstStyle/>
                    <a:p>
                      <a:pPr marL="0" algn="r" defTabSz="914400" rtl="1" eaLnBrk="1" latinLnBrk="0" hangingPunct="1"/>
                      <a:r>
                        <a:rPr lang="ar-SA" sz="2400" dirty="0"/>
                        <a:t>1- رأي الخبير غير ملزم</a:t>
                      </a:r>
                    </a:p>
                    <a:p>
                      <a:pPr marL="0" algn="r" defTabSz="914400" rtl="1" eaLnBrk="1" latinLnBrk="0" hangingPunct="1"/>
                      <a:r>
                        <a:rPr lang="ar-SA" sz="2400" dirty="0"/>
                        <a:t>2- رأي الخبير لا ينهي النزاع. </a:t>
                      </a:r>
                    </a:p>
                  </a:txBody>
                  <a:tcPr/>
                </a:tc>
                <a:tc>
                  <a:txBody>
                    <a:bodyPr/>
                    <a:lstStyle/>
                    <a:p>
                      <a:pPr marL="0" algn="r" defTabSz="914400" rtl="1" eaLnBrk="1" latinLnBrk="0" hangingPunct="1"/>
                      <a:r>
                        <a:rPr lang="ar-SA" sz="2400" dirty="0"/>
                        <a:t>1- قد يتفق الأطراف على الأخذ برأي الخبير </a:t>
                      </a:r>
                    </a:p>
                  </a:txBody>
                  <a:tcPr/>
                </a:tc>
                <a:tc vMerge="1">
                  <a:txBody>
                    <a:bodyPr/>
                    <a:lstStyle/>
                    <a:p>
                      <a:pPr marL="0" algn="r" defTabSz="914400" rtl="1" eaLnBrk="1" latinLnBrk="0" hangingPunct="1"/>
                      <a:endParaRPr lang="en-US" dirty="0"/>
                    </a:p>
                  </a:txBody>
                  <a:tcPr/>
                </a:tc>
                <a:extLst>
                  <a:ext uri="{0D108BD9-81ED-4DB2-BD59-A6C34878D82A}">
                    <a16:rowId xmlns:a16="http://schemas.microsoft.com/office/drawing/2014/main" val="3385257715"/>
                  </a:ext>
                </a:extLst>
              </a:tr>
            </a:tbl>
          </a:graphicData>
        </a:graphic>
      </p:graphicFrame>
      <p:sp>
        <p:nvSpPr>
          <p:cNvPr id="8" name="TextBox 7">
            <a:extLst>
              <a:ext uri="{FF2B5EF4-FFF2-40B4-BE49-F238E27FC236}">
                <a16:creationId xmlns:a16="http://schemas.microsoft.com/office/drawing/2014/main" id="{950E4568-BF27-964A-91F4-1B202121CAD3}"/>
              </a:ext>
            </a:extLst>
          </p:cNvPr>
          <p:cNvSpPr txBox="1"/>
          <p:nvPr/>
        </p:nvSpPr>
        <p:spPr>
          <a:xfrm>
            <a:off x="795128" y="5182323"/>
            <a:ext cx="10813773" cy="1569660"/>
          </a:xfrm>
          <a:prstGeom prst="rect">
            <a:avLst/>
          </a:prstGeom>
          <a:noFill/>
          <a:ln>
            <a:solidFill>
              <a:schemeClr val="tx1"/>
            </a:solidFill>
          </a:ln>
        </p:spPr>
        <p:txBody>
          <a:bodyPr wrap="square" rtlCol="0">
            <a:spAutoFit/>
          </a:bodyPr>
          <a:lstStyle/>
          <a:p>
            <a:pPr marL="285750" indent="-285750" algn="just" rtl="1">
              <a:buFont typeface="Arial" panose="020B0604020202020204" pitchFamily="34" charset="0"/>
              <a:buChar char="•"/>
            </a:pPr>
            <a:r>
              <a:rPr lang="ar-SA" sz="2400" dirty="0">
                <a:solidFill>
                  <a:srgbClr val="00B050"/>
                </a:solidFill>
              </a:rPr>
              <a:t>ما هو تعريف الخبرة؟ </a:t>
            </a:r>
            <a:r>
              <a:rPr lang="ar-SA" sz="2400" dirty="0"/>
              <a:t>تقديم الرأي الفني في مسألة معينة ترتبط بالنزاع القائم بين الأطراف، ويتم انتداب الخبير بأمر القاضي (أو المحكم) أو باتفاق الخصوم لإبداء الرأي في المسألة الفنية المحددة.</a:t>
            </a:r>
            <a:endParaRPr lang="en-US" sz="2400" dirty="0"/>
          </a:p>
          <a:p>
            <a:pPr marL="285750" indent="-285750" algn="r" rtl="1">
              <a:buFont typeface="Arial" panose="020B0604020202020204" pitchFamily="34" charset="0"/>
              <a:buChar char="•"/>
            </a:pPr>
            <a:endParaRPr lang="ar-SA" sz="2400" dirty="0"/>
          </a:p>
          <a:p>
            <a:pPr marL="285750" indent="-285750" algn="r" rtl="1">
              <a:buFont typeface="Arial" panose="020B0604020202020204" pitchFamily="34" charset="0"/>
              <a:buChar char="•"/>
            </a:pPr>
            <a:r>
              <a:rPr lang="ar-SA" sz="2400" dirty="0">
                <a:solidFill>
                  <a:srgbClr val="00B050"/>
                </a:solidFill>
              </a:rPr>
              <a:t>عندما يكون المحكم خبيراً في تخصصه هل يجوز له الحكم بعلمه الشخصي؟ </a:t>
            </a:r>
            <a:r>
              <a:rPr lang="en-US" sz="2400" dirty="0">
                <a:solidFill>
                  <a:srgbClr val="00B050"/>
                </a:solidFill>
              </a:rPr>
              <a:t> </a:t>
            </a:r>
          </a:p>
        </p:txBody>
      </p:sp>
    </p:spTree>
    <p:extLst>
      <p:ext uri="{BB962C8B-B14F-4D97-AF65-F5344CB8AC3E}">
        <p14:creationId xmlns:p14="http://schemas.microsoft.com/office/powerpoint/2010/main" val="144495657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a:extLst>
              <a:ext uri="{FF2B5EF4-FFF2-40B4-BE49-F238E27FC236}">
                <a16:creationId xmlns:a16="http://schemas.microsoft.com/office/drawing/2014/main" id="{A7355CFF-0D55-B548-93C1-7E2C31E18B07}"/>
              </a:ext>
            </a:extLst>
          </p:cNvPr>
          <p:cNvSpPr/>
          <p:nvPr/>
        </p:nvSpPr>
        <p:spPr>
          <a:xfrm>
            <a:off x="3313044" y="310782"/>
            <a:ext cx="4969564" cy="445675"/>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solidFill>
                  <a:schemeClr val="tx1"/>
                </a:solidFill>
              </a:rPr>
              <a:t>شروط صحة حكم التحكيم</a:t>
            </a:r>
            <a:endParaRPr lang="en-US" sz="2400" b="1" dirty="0">
              <a:solidFill>
                <a:schemeClr val="tx1"/>
              </a:solidFill>
            </a:endParaRPr>
          </a:p>
        </p:txBody>
      </p:sp>
      <p:sp>
        <p:nvSpPr>
          <p:cNvPr id="6" name="Rectangle 5">
            <a:extLst>
              <a:ext uri="{FF2B5EF4-FFF2-40B4-BE49-F238E27FC236}">
                <a16:creationId xmlns:a16="http://schemas.microsoft.com/office/drawing/2014/main" id="{F17BF921-46E3-9241-8DD2-86DB1E690431}"/>
              </a:ext>
            </a:extLst>
          </p:cNvPr>
          <p:cNvSpPr/>
          <p:nvPr/>
        </p:nvSpPr>
        <p:spPr>
          <a:xfrm>
            <a:off x="2066445" y="756457"/>
            <a:ext cx="9608720" cy="5632311"/>
          </a:xfrm>
          <a:prstGeom prst="rect">
            <a:avLst/>
          </a:prstGeom>
        </p:spPr>
        <p:txBody>
          <a:bodyPr wrap="none">
            <a:spAutoFit/>
          </a:bodyPr>
          <a:lstStyle/>
          <a:p>
            <a:pPr marL="914400" lvl="1" indent="-457200" algn="r" rtl="1">
              <a:buFont typeface="+mj-lt"/>
              <a:buAutoNum type="alphaLcPeriod"/>
            </a:pPr>
            <a:r>
              <a:rPr lang="ar-SA" sz="2400" b="1" dirty="0">
                <a:solidFill>
                  <a:srgbClr val="00B050"/>
                </a:solidFill>
              </a:rPr>
              <a:t>كتابة الحكم </a:t>
            </a:r>
          </a:p>
          <a:p>
            <a:pPr marL="914400" lvl="1" indent="-457200" algn="r" rtl="1">
              <a:buFont typeface="+mj-lt"/>
              <a:buAutoNum type="alphaLcPeriod"/>
            </a:pPr>
            <a:r>
              <a:rPr lang="ar-SA" sz="2400" b="1" dirty="0">
                <a:solidFill>
                  <a:srgbClr val="00B050"/>
                </a:solidFill>
              </a:rPr>
              <a:t>اشتماله على البيانات التي أوجبها النظام:</a:t>
            </a:r>
          </a:p>
          <a:p>
            <a:pPr marL="1371600" lvl="2" indent="-457200" algn="r" rtl="1">
              <a:buFont typeface="+mj-lt"/>
              <a:buAutoNum type="arabicPeriod"/>
            </a:pPr>
            <a:r>
              <a:rPr lang="ar-SA" sz="2400" b="1" dirty="0"/>
              <a:t>أسماء الخصوم وعناوينهم، وأسماء المحكمين وعناوينهم وجنسياتهم وصفاتهم </a:t>
            </a:r>
          </a:p>
          <a:p>
            <a:pPr marL="1371600" lvl="2" indent="-457200" algn="r" rtl="1">
              <a:buFont typeface="+mj-lt"/>
              <a:buAutoNum type="arabicPeriod"/>
            </a:pPr>
            <a:r>
              <a:rPr lang="ar-SA" sz="2400" b="1" dirty="0"/>
              <a:t>تاريخ النطق بحكم التحكيم </a:t>
            </a:r>
          </a:p>
          <a:p>
            <a:pPr marL="1371600" lvl="2" indent="-457200" algn="r" rtl="1">
              <a:buFont typeface="+mj-lt"/>
              <a:buAutoNum type="arabicPeriod"/>
            </a:pPr>
            <a:r>
              <a:rPr lang="ar-SA" sz="2400" b="1" dirty="0"/>
              <a:t>مكان إصدار الحكم </a:t>
            </a:r>
          </a:p>
          <a:p>
            <a:pPr marL="1371600" lvl="2" indent="-457200" algn="r" rtl="1">
              <a:buFont typeface="+mj-lt"/>
              <a:buAutoNum type="arabicPeriod"/>
            </a:pPr>
            <a:r>
              <a:rPr lang="ar-SA" sz="2400" b="1" dirty="0"/>
              <a:t>ملخص اتفاق التحكيم </a:t>
            </a:r>
          </a:p>
          <a:p>
            <a:pPr marL="1371600" lvl="2" indent="-457200" algn="r" rtl="1">
              <a:buFont typeface="+mj-lt"/>
              <a:buAutoNum type="arabicPeriod"/>
            </a:pPr>
            <a:r>
              <a:rPr lang="ar-SA" sz="2400" b="1" dirty="0"/>
              <a:t>ملخص لأقوال وطلبات الخصوم ومرافعاتهم ومستنداتهم</a:t>
            </a:r>
          </a:p>
          <a:p>
            <a:pPr marL="1371600" lvl="2" indent="-457200" algn="r" rtl="1">
              <a:buFont typeface="+mj-lt"/>
              <a:buAutoNum type="arabicPeriod"/>
            </a:pPr>
            <a:r>
              <a:rPr lang="ar-SA" sz="2400" b="1" dirty="0"/>
              <a:t>ملخص تقرير الخبرة                     </a:t>
            </a:r>
          </a:p>
          <a:p>
            <a:pPr marL="1371600" lvl="2" indent="-457200" algn="r" rtl="1">
              <a:buFont typeface="+mj-lt"/>
              <a:buAutoNum type="arabicPeriod"/>
            </a:pPr>
            <a:r>
              <a:rPr lang="ar-SA" sz="2400" b="1" dirty="0"/>
              <a:t>تسبيب الحكم </a:t>
            </a:r>
          </a:p>
          <a:p>
            <a:pPr lvl="2" algn="r" rtl="1"/>
            <a:r>
              <a:rPr lang="ar-SA" sz="2400" b="1" dirty="0"/>
              <a:t>8. منطوق الحكم                          </a:t>
            </a:r>
          </a:p>
          <a:p>
            <a:pPr marL="1371600" lvl="2" indent="-457200" algn="r" rtl="1">
              <a:buFont typeface="+mj-lt"/>
              <a:buAutoNum type="arabicPeriod" startAt="9"/>
            </a:pPr>
            <a:r>
              <a:rPr lang="ar-SA" sz="2400" b="1" dirty="0"/>
              <a:t>توقيع المحكمين </a:t>
            </a:r>
          </a:p>
          <a:p>
            <a:pPr lvl="2" algn="r" rtl="1"/>
            <a:r>
              <a:rPr lang="ar-SA" sz="2400" b="1" dirty="0"/>
              <a:t>10. النطق بحكم التحكيم                      11. تحديد أتعاب المحكمين ونفقات التحكيم</a:t>
            </a:r>
          </a:p>
          <a:p>
            <a:pPr lvl="2" algn="r" rtl="1"/>
            <a:r>
              <a:rPr lang="ar-SA" sz="2400" b="1" dirty="0"/>
              <a:t> </a:t>
            </a:r>
          </a:p>
          <a:p>
            <a:pPr marL="914400" lvl="1" indent="-457200" algn="r" rtl="1">
              <a:buFont typeface="+mj-lt"/>
              <a:buAutoNum type="alphaLcPeriod"/>
            </a:pPr>
            <a:r>
              <a:rPr lang="ar-SA" sz="2400" b="1" dirty="0">
                <a:solidFill>
                  <a:srgbClr val="00B050"/>
                </a:solidFill>
              </a:rPr>
              <a:t>توقيع الحكم مع مراعة الأغلبية أو الاجماع حسب الأحوال:</a:t>
            </a:r>
          </a:p>
          <a:p>
            <a:pPr lvl="1" algn="r" rtl="1"/>
            <a:r>
              <a:rPr lang="ar-SA" sz="2400" b="1" dirty="0">
                <a:solidFill>
                  <a:srgbClr val="FF0000"/>
                </a:solidFill>
              </a:rPr>
              <a:t>الأغلبية، إلا إذا كانت مفوضة بالصلح أو اتفاق الأطراف، (المحكم المرجح)! </a:t>
            </a:r>
          </a:p>
        </p:txBody>
      </p:sp>
    </p:spTree>
    <p:extLst>
      <p:ext uri="{BB962C8B-B14F-4D97-AF65-F5344CB8AC3E}">
        <p14:creationId xmlns:p14="http://schemas.microsoft.com/office/powerpoint/2010/main" val="328555274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CAA80C2A-D864-2141-98F7-1EE4C3BEF9C1}"/>
              </a:ext>
            </a:extLst>
          </p:cNvPr>
          <p:cNvSpPr/>
          <p:nvPr/>
        </p:nvSpPr>
        <p:spPr>
          <a:xfrm>
            <a:off x="3193775" y="802191"/>
            <a:ext cx="4969564" cy="622852"/>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solidFill>
                  <a:schemeClr val="tx1"/>
                </a:solidFill>
              </a:rPr>
              <a:t>آثار حكم التحكيم بالنسبة لطرفي النزاع </a:t>
            </a:r>
            <a:endParaRPr lang="en-US" sz="2400" b="1" dirty="0">
              <a:solidFill>
                <a:schemeClr val="tx1"/>
              </a:solidFill>
            </a:endParaRPr>
          </a:p>
        </p:txBody>
      </p:sp>
      <p:sp>
        <p:nvSpPr>
          <p:cNvPr id="8" name="Rectangle 7">
            <a:extLst>
              <a:ext uri="{FF2B5EF4-FFF2-40B4-BE49-F238E27FC236}">
                <a16:creationId xmlns:a16="http://schemas.microsoft.com/office/drawing/2014/main" id="{38D41D51-F001-4B42-AB39-8C9E1293FAFD}"/>
              </a:ext>
            </a:extLst>
          </p:cNvPr>
          <p:cNvSpPr/>
          <p:nvPr/>
        </p:nvSpPr>
        <p:spPr>
          <a:xfrm>
            <a:off x="6430290" y="1895712"/>
            <a:ext cx="4515980" cy="830997"/>
          </a:xfrm>
          <a:prstGeom prst="rect">
            <a:avLst/>
          </a:prstGeom>
        </p:spPr>
        <p:txBody>
          <a:bodyPr wrap="none">
            <a:spAutoFit/>
          </a:bodyPr>
          <a:lstStyle/>
          <a:p>
            <a:pPr marL="914400" lvl="1" indent="-457200" algn="r" rtl="1">
              <a:buFont typeface="+mj-lt"/>
              <a:buAutoNum type="arabicPeriod"/>
            </a:pPr>
            <a:r>
              <a:rPr lang="ar-SA" sz="2400" b="1" dirty="0"/>
              <a:t>التزام الطرفين بتنفيذ الحكم </a:t>
            </a:r>
          </a:p>
          <a:p>
            <a:pPr marL="914400" lvl="1" indent="-457200" algn="r" rtl="1">
              <a:buFont typeface="+mj-lt"/>
              <a:buAutoNum type="arabicPeriod"/>
            </a:pPr>
            <a:r>
              <a:rPr lang="ar-SA" sz="2400" b="1" dirty="0"/>
              <a:t>توزيع تكاليف ومصروفات التحكيم </a:t>
            </a:r>
          </a:p>
        </p:txBody>
      </p:sp>
    </p:spTree>
    <p:extLst>
      <p:ext uri="{BB962C8B-B14F-4D97-AF65-F5344CB8AC3E}">
        <p14:creationId xmlns:p14="http://schemas.microsoft.com/office/powerpoint/2010/main" val="264178607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a:extLst>
              <a:ext uri="{FF2B5EF4-FFF2-40B4-BE49-F238E27FC236}">
                <a16:creationId xmlns:a16="http://schemas.microsoft.com/office/drawing/2014/main" id="{FD3F1B3C-89D0-834A-AFD9-4BB639B0A338}"/>
              </a:ext>
            </a:extLst>
          </p:cNvPr>
          <p:cNvSpPr/>
          <p:nvPr/>
        </p:nvSpPr>
        <p:spPr>
          <a:xfrm>
            <a:off x="3193775" y="573447"/>
            <a:ext cx="4969564" cy="622852"/>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solidFill>
                  <a:schemeClr val="tx1"/>
                </a:solidFill>
              </a:rPr>
              <a:t>انتهاء مهمة هيئة التحكيم</a:t>
            </a:r>
            <a:endParaRPr lang="en-US" sz="2400" b="1" dirty="0">
              <a:solidFill>
                <a:schemeClr val="tx1"/>
              </a:solidFill>
            </a:endParaRPr>
          </a:p>
        </p:txBody>
      </p:sp>
      <p:sp>
        <p:nvSpPr>
          <p:cNvPr id="7" name="Rectangle 6">
            <a:extLst>
              <a:ext uri="{FF2B5EF4-FFF2-40B4-BE49-F238E27FC236}">
                <a16:creationId xmlns:a16="http://schemas.microsoft.com/office/drawing/2014/main" id="{5AB9225C-ADCB-1443-9F7A-5949EEBBD1B7}"/>
              </a:ext>
            </a:extLst>
          </p:cNvPr>
          <p:cNvSpPr/>
          <p:nvPr/>
        </p:nvSpPr>
        <p:spPr>
          <a:xfrm>
            <a:off x="571764" y="1852318"/>
            <a:ext cx="11065850" cy="1938992"/>
          </a:xfrm>
          <a:prstGeom prst="rect">
            <a:avLst/>
          </a:prstGeom>
        </p:spPr>
        <p:txBody>
          <a:bodyPr wrap="none">
            <a:spAutoFit/>
          </a:bodyPr>
          <a:lstStyle/>
          <a:p>
            <a:pPr marL="914400" lvl="1" indent="-457200" algn="r" rtl="1">
              <a:buFont typeface="Arial" panose="020B0604020202020204" pitchFamily="34" charset="0"/>
              <a:buChar char="•"/>
            </a:pPr>
            <a:r>
              <a:rPr lang="ar-SA" sz="2400" b="1" dirty="0">
                <a:solidFill>
                  <a:srgbClr val="00B050"/>
                </a:solidFill>
              </a:rPr>
              <a:t>تنتهي مهمة هيئة التحكيم بإصدار الحكم وتنقضي ولايتها فيما عدا الحالات التالية: </a:t>
            </a:r>
          </a:p>
          <a:p>
            <a:pPr marL="914400" lvl="1" indent="-457200" algn="r" rtl="1">
              <a:buFont typeface="+mj-lt"/>
              <a:buAutoNum type="arabicPeriod"/>
            </a:pPr>
            <a:r>
              <a:rPr lang="ar-SA" sz="2400" b="1" dirty="0">
                <a:solidFill>
                  <a:srgbClr val="00B0F0"/>
                </a:solidFill>
              </a:rPr>
              <a:t>تفسير الحكم: </a:t>
            </a:r>
            <a:r>
              <a:rPr lang="ar-SA" sz="2400" b="1" dirty="0"/>
              <a:t>خلال 30 يوم من تسلم الطرف .. وتصدر الهيئة التفسير خلال 30 يوم من تقديم الطلب </a:t>
            </a:r>
          </a:p>
          <a:p>
            <a:pPr marL="914400" lvl="1" indent="-457200" algn="r" rtl="1">
              <a:buFont typeface="+mj-lt"/>
              <a:buAutoNum type="arabicPeriod"/>
            </a:pPr>
            <a:r>
              <a:rPr lang="ar-SA" sz="2400" b="1" dirty="0">
                <a:solidFill>
                  <a:srgbClr val="00B0F0"/>
                </a:solidFill>
              </a:rPr>
              <a:t>تصحيح الحكم: </a:t>
            </a:r>
            <a:r>
              <a:rPr lang="ar-SA" sz="2400" b="1" dirty="0"/>
              <a:t>الهيئة من تلقاء نفسها خلال 15 يوم من صدور الحكم، أو 15 يوم من تقديم الطلب </a:t>
            </a:r>
          </a:p>
          <a:p>
            <a:pPr marL="914400" lvl="1" indent="-457200" algn="r" rtl="1">
              <a:buFont typeface="+mj-lt"/>
              <a:buAutoNum type="arabicPeriod"/>
            </a:pPr>
            <a:r>
              <a:rPr lang="ar-SA" sz="2400" b="1" dirty="0">
                <a:solidFill>
                  <a:srgbClr val="00B0F0"/>
                </a:solidFill>
              </a:rPr>
              <a:t>حكم التحكيم الإضافي: </a:t>
            </a:r>
            <a:r>
              <a:rPr lang="ar-SA" sz="2400" b="1" dirty="0"/>
              <a:t>بطلب من أحد الأطراف خلال 30 يوم من تسلمه للحكم .. يصدر الحكم </a:t>
            </a:r>
          </a:p>
          <a:p>
            <a:pPr lvl="1" algn="r" rtl="1"/>
            <a:r>
              <a:rPr lang="ar-SA" sz="2400" b="1" dirty="0"/>
              <a:t>                               خلال 60 يوم تقديم الطلب، ويجوز مد الميعاد 30 يوم أخرى في حال الضرورة.</a:t>
            </a:r>
          </a:p>
        </p:txBody>
      </p:sp>
    </p:spTree>
    <p:extLst>
      <p:ext uri="{BB962C8B-B14F-4D97-AF65-F5344CB8AC3E}">
        <p14:creationId xmlns:p14="http://schemas.microsoft.com/office/powerpoint/2010/main" val="3082382842"/>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a:extLst>
              <a:ext uri="{FF2B5EF4-FFF2-40B4-BE49-F238E27FC236}">
                <a16:creationId xmlns:a16="http://schemas.microsoft.com/office/drawing/2014/main" id="{25569B9E-D6BF-6048-8F84-FC777811007E}"/>
              </a:ext>
            </a:extLst>
          </p:cNvPr>
          <p:cNvSpPr/>
          <p:nvPr/>
        </p:nvSpPr>
        <p:spPr>
          <a:xfrm>
            <a:off x="3419062" y="551190"/>
            <a:ext cx="4969564" cy="622852"/>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solidFill>
                  <a:schemeClr val="tx1"/>
                </a:solidFill>
              </a:rPr>
              <a:t>إيداع حكم التحكيم</a:t>
            </a:r>
            <a:endParaRPr lang="en-US" sz="2400" b="1" dirty="0">
              <a:solidFill>
                <a:schemeClr val="tx1"/>
              </a:solidFill>
            </a:endParaRPr>
          </a:p>
        </p:txBody>
      </p:sp>
      <p:sp>
        <p:nvSpPr>
          <p:cNvPr id="12" name="Rectangle 11">
            <a:extLst>
              <a:ext uri="{FF2B5EF4-FFF2-40B4-BE49-F238E27FC236}">
                <a16:creationId xmlns:a16="http://schemas.microsoft.com/office/drawing/2014/main" id="{71021839-A62F-EC4D-8EE5-E573EFAD14FD}"/>
              </a:ext>
            </a:extLst>
          </p:cNvPr>
          <p:cNvSpPr/>
          <p:nvPr/>
        </p:nvSpPr>
        <p:spPr>
          <a:xfrm>
            <a:off x="717538" y="2075622"/>
            <a:ext cx="10785324" cy="1569660"/>
          </a:xfrm>
          <a:prstGeom prst="rect">
            <a:avLst/>
          </a:prstGeom>
        </p:spPr>
        <p:txBody>
          <a:bodyPr wrap="none">
            <a:spAutoFit/>
          </a:bodyPr>
          <a:lstStyle/>
          <a:p>
            <a:pPr marL="914400" lvl="1" indent="-457200" algn="r" rtl="1">
              <a:buFont typeface="Arial" panose="020B0604020202020204" pitchFamily="34" charset="0"/>
              <a:buChar char="•"/>
            </a:pPr>
            <a:r>
              <a:rPr lang="ar-SA" sz="2400" b="1" dirty="0"/>
              <a:t>إيداعه لدى المحكمة المختصة خلال 15 يوم من تاريخ صدوره </a:t>
            </a:r>
          </a:p>
          <a:p>
            <a:pPr marL="914400" lvl="1" indent="-457200" algn="r" rtl="1">
              <a:buFont typeface="Arial" panose="020B0604020202020204" pitchFamily="34" charset="0"/>
              <a:buChar char="•"/>
            </a:pPr>
            <a:r>
              <a:rPr lang="ar-SA" sz="2400" b="1" dirty="0"/>
              <a:t>إذا كان التحكيم داخلي فيودع لدى محكمة الاستئناف المختصة أصلا بنظر النزاع. </a:t>
            </a:r>
          </a:p>
          <a:p>
            <a:pPr marL="914400" lvl="1" indent="-457200" algn="r" rtl="1">
              <a:buFont typeface="Arial" panose="020B0604020202020204" pitchFamily="34" charset="0"/>
              <a:buChar char="•"/>
            </a:pPr>
            <a:r>
              <a:rPr lang="ar-SA" sz="2400" b="1" dirty="0"/>
              <a:t>إذا كان التحكيم دولي فيودع لدى محكمة الاستئناف المختصة أصلاً بنظر النزاع في مدينة الرياض، </a:t>
            </a:r>
          </a:p>
          <a:p>
            <a:pPr lvl="1" algn="r" rtl="1"/>
            <a:r>
              <a:rPr lang="ar-SA" sz="2400" b="1" dirty="0"/>
              <a:t>     إلا إذا اتفق الأطراف على أي محكمة استئناف أخرى في المملكة. </a:t>
            </a:r>
          </a:p>
        </p:txBody>
      </p:sp>
    </p:spTree>
    <p:extLst>
      <p:ext uri="{BB962C8B-B14F-4D97-AF65-F5344CB8AC3E}">
        <p14:creationId xmlns:p14="http://schemas.microsoft.com/office/powerpoint/2010/main" val="1616386718"/>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rminator 3"/>
          <p:cNvSpPr/>
          <p:nvPr/>
        </p:nvSpPr>
        <p:spPr>
          <a:xfrm>
            <a:off x="1855304" y="2173356"/>
            <a:ext cx="8640418" cy="2239618"/>
          </a:xfrm>
          <a:prstGeom prst="flowChartTerminator">
            <a:avLst/>
          </a:prstGeom>
          <a:solidFill>
            <a:schemeClr val="bg1">
              <a:lumMod val="75000"/>
            </a:schemeClr>
          </a:solidFill>
        </p:spPr>
        <p:style>
          <a:lnRef idx="1">
            <a:schemeClr val="accent6"/>
          </a:lnRef>
          <a:fillRef idx="2">
            <a:schemeClr val="accent6"/>
          </a:fillRef>
          <a:effectRef idx="1">
            <a:schemeClr val="accent6"/>
          </a:effectRef>
          <a:fontRef idx="minor">
            <a:schemeClr val="dk1"/>
          </a:fontRef>
        </p:style>
        <p:txBody>
          <a:bodyPr rtlCol="0" anchor="ctr"/>
          <a:lstStyle/>
          <a:p>
            <a:pPr marL="0" algn="ctr" defTabSz="914400" rtl="1" eaLnBrk="1" latinLnBrk="0" hangingPunct="1"/>
            <a:r>
              <a:rPr lang="ar-SA" sz="7200" b="1" dirty="0">
                <a:solidFill>
                  <a:schemeClr val="tx1"/>
                </a:solidFill>
              </a:rPr>
              <a:t>المحاضرة الثامنة عشرة </a:t>
            </a:r>
            <a:endParaRPr lang="en-US" sz="7200" b="1" dirty="0">
              <a:solidFill>
                <a:schemeClr val="tx1"/>
              </a:solidFill>
            </a:endParaRPr>
          </a:p>
        </p:txBody>
      </p:sp>
    </p:spTree>
    <p:extLst>
      <p:ext uri="{BB962C8B-B14F-4D97-AF65-F5344CB8AC3E}">
        <p14:creationId xmlns:p14="http://schemas.microsoft.com/office/powerpoint/2010/main" val="198280081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rminator 3"/>
          <p:cNvSpPr/>
          <p:nvPr/>
        </p:nvSpPr>
        <p:spPr>
          <a:xfrm>
            <a:off x="3286539" y="463826"/>
            <a:ext cx="5420139" cy="1696278"/>
          </a:xfrm>
          <a:prstGeom prst="flowChartTerminator">
            <a:avLst/>
          </a:prstGeom>
          <a:solidFill>
            <a:schemeClr val="bg1">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algn="ctr" defTabSz="914400" rtl="1" eaLnBrk="1" latinLnBrk="0" hangingPunct="1"/>
            <a:r>
              <a:rPr lang="ar-SA" sz="4000" b="1" dirty="0"/>
              <a:t>محاور المحاضرة</a:t>
            </a:r>
            <a:endParaRPr lang="en-US" sz="4000" b="1" dirty="0"/>
          </a:p>
        </p:txBody>
      </p:sp>
      <p:sp>
        <p:nvSpPr>
          <p:cNvPr id="6" name="Pentagon 5"/>
          <p:cNvSpPr/>
          <p:nvPr/>
        </p:nvSpPr>
        <p:spPr>
          <a:xfrm flipH="1">
            <a:off x="1232447" y="2339010"/>
            <a:ext cx="9899371" cy="596348"/>
          </a:xfrm>
          <a:prstGeom prst="homePlat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4000" b="1" dirty="0">
                <a:solidFill>
                  <a:schemeClr val="tx1"/>
                </a:solidFill>
              </a:rPr>
              <a:t>حالات بطلان حكم التحكيم</a:t>
            </a:r>
            <a:endParaRPr lang="en-US" sz="4000" b="1" dirty="0">
              <a:solidFill>
                <a:schemeClr val="tx1"/>
              </a:solidFill>
            </a:endParaRPr>
          </a:p>
        </p:txBody>
      </p:sp>
      <p:sp>
        <p:nvSpPr>
          <p:cNvPr id="5" name="Pentagon 4">
            <a:extLst>
              <a:ext uri="{FF2B5EF4-FFF2-40B4-BE49-F238E27FC236}">
                <a16:creationId xmlns:a16="http://schemas.microsoft.com/office/drawing/2014/main" id="{D772A7DB-6884-1947-8422-89ED47F3B445}"/>
              </a:ext>
            </a:extLst>
          </p:cNvPr>
          <p:cNvSpPr/>
          <p:nvPr/>
        </p:nvSpPr>
        <p:spPr>
          <a:xfrm flipH="1">
            <a:off x="1232446" y="3193780"/>
            <a:ext cx="9899371" cy="622849"/>
          </a:xfrm>
          <a:prstGeom prst="homePlat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4000" b="1" dirty="0">
                <a:solidFill>
                  <a:schemeClr val="tx1"/>
                </a:solidFill>
              </a:rPr>
              <a:t>مدة دعوى البطلان و المحكمة المختصة بنظره</a:t>
            </a:r>
            <a:endParaRPr lang="en-US" sz="4000" b="1" dirty="0">
              <a:solidFill>
                <a:schemeClr val="tx1"/>
              </a:solidFill>
            </a:endParaRPr>
          </a:p>
        </p:txBody>
      </p:sp>
      <p:sp>
        <p:nvSpPr>
          <p:cNvPr id="7" name="Pentagon 6">
            <a:extLst>
              <a:ext uri="{FF2B5EF4-FFF2-40B4-BE49-F238E27FC236}">
                <a16:creationId xmlns:a16="http://schemas.microsoft.com/office/drawing/2014/main" id="{A86FB0C9-703D-4049-BEB6-45EAFD56F61B}"/>
              </a:ext>
            </a:extLst>
          </p:cNvPr>
          <p:cNvSpPr/>
          <p:nvPr/>
        </p:nvSpPr>
        <p:spPr>
          <a:xfrm flipH="1">
            <a:off x="1232446" y="4075051"/>
            <a:ext cx="9899371" cy="622849"/>
          </a:xfrm>
          <a:prstGeom prst="homePlat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4000" b="1" dirty="0">
                <a:solidFill>
                  <a:schemeClr val="tx1"/>
                </a:solidFill>
              </a:rPr>
              <a:t>حدود رقابة القضاء أثناء المصادقة أو نظر دعوى البطلان</a:t>
            </a:r>
            <a:endParaRPr lang="en-US" sz="4000" b="1" dirty="0">
              <a:solidFill>
                <a:schemeClr val="tx1"/>
              </a:solidFill>
            </a:endParaRPr>
          </a:p>
        </p:txBody>
      </p:sp>
      <p:sp>
        <p:nvSpPr>
          <p:cNvPr id="8" name="Pentagon 7">
            <a:extLst>
              <a:ext uri="{FF2B5EF4-FFF2-40B4-BE49-F238E27FC236}">
                <a16:creationId xmlns:a16="http://schemas.microsoft.com/office/drawing/2014/main" id="{57E9823B-BDE5-1141-9CDA-C7EE3C7A0A4D}"/>
              </a:ext>
            </a:extLst>
          </p:cNvPr>
          <p:cNvSpPr/>
          <p:nvPr/>
        </p:nvSpPr>
        <p:spPr>
          <a:xfrm flipH="1">
            <a:off x="1232445" y="4956322"/>
            <a:ext cx="9899371" cy="622849"/>
          </a:xfrm>
          <a:prstGeom prst="homePlat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4000" b="1" dirty="0">
                <a:solidFill>
                  <a:schemeClr val="tx1"/>
                </a:solidFill>
              </a:rPr>
              <a:t>أثر الحكم ببطلان حكم التحكيم</a:t>
            </a:r>
            <a:endParaRPr lang="en-US" sz="4000" b="1" dirty="0">
              <a:solidFill>
                <a:schemeClr val="tx1"/>
              </a:solidFill>
            </a:endParaRPr>
          </a:p>
        </p:txBody>
      </p:sp>
    </p:spTree>
    <p:extLst>
      <p:ext uri="{BB962C8B-B14F-4D97-AF65-F5344CB8AC3E}">
        <p14:creationId xmlns:p14="http://schemas.microsoft.com/office/powerpoint/2010/main" val="1260333463"/>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CAA80C2A-D864-2141-98F7-1EE4C3BEF9C1}"/>
              </a:ext>
            </a:extLst>
          </p:cNvPr>
          <p:cNvSpPr/>
          <p:nvPr/>
        </p:nvSpPr>
        <p:spPr>
          <a:xfrm>
            <a:off x="3193775" y="384313"/>
            <a:ext cx="4969564" cy="622852"/>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solidFill>
                  <a:schemeClr val="tx1"/>
                </a:solidFill>
              </a:rPr>
              <a:t>حالات بطلان حكم التحكيم </a:t>
            </a:r>
            <a:endParaRPr lang="en-US" sz="2400" b="1" dirty="0">
              <a:solidFill>
                <a:schemeClr val="tx1"/>
              </a:solidFill>
            </a:endParaRPr>
          </a:p>
        </p:txBody>
      </p:sp>
      <p:sp>
        <p:nvSpPr>
          <p:cNvPr id="3" name="TextBox 2">
            <a:extLst>
              <a:ext uri="{FF2B5EF4-FFF2-40B4-BE49-F238E27FC236}">
                <a16:creationId xmlns:a16="http://schemas.microsoft.com/office/drawing/2014/main" id="{CCD7D1F7-6984-214E-9686-4F28857DE956}"/>
              </a:ext>
            </a:extLst>
          </p:cNvPr>
          <p:cNvSpPr txBox="1"/>
          <p:nvPr/>
        </p:nvSpPr>
        <p:spPr>
          <a:xfrm>
            <a:off x="0" y="1595021"/>
            <a:ext cx="12629321" cy="1569660"/>
          </a:xfrm>
          <a:prstGeom prst="rect">
            <a:avLst/>
          </a:prstGeom>
          <a:noFill/>
        </p:spPr>
        <p:txBody>
          <a:bodyPr wrap="square" rtlCol="0">
            <a:spAutoFit/>
          </a:bodyPr>
          <a:lstStyle/>
          <a:p>
            <a:pPr marL="914400" lvl="1" indent="-457200" algn="r" rtl="1">
              <a:buFont typeface="+mj-lt"/>
              <a:buAutoNum type="arabicPeriod"/>
            </a:pPr>
            <a:r>
              <a:rPr lang="ar-SA" sz="2400" b="1" dirty="0"/>
              <a:t>لا تقبل أحكام التحكيم الطعن عليها بأي طريق من طرق الطعن عدا رفع دعوى بطلان. </a:t>
            </a:r>
            <a:r>
              <a:rPr lang="ar-SA" sz="2400" b="1" dirty="0" err="1"/>
              <a:t>م</a:t>
            </a:r>
            <a:r>
              <a:rPr lang="ar-SA" sz="2400" b="1" dirty="0"/>
              <a:t> 49</a:t>
            </a:r>
            <a:endParaRPr lang="ar-SA" sz="2400" dirty="0"/>
          </a:p>
          <a:p>
            <a:pPr marL="1371600" lvl="2" indent="-457200" algn="r" rtl="1">
              <a:buFont typeface="Arial" panose="020B0604020202020204" pitchFamily="34" charset="0"/>
              <a:buChar char="•"/>
            </a:pPr>
            <a:r>
              <a:rPr lang="ar-SA" sz="2400" b="1" dirty="0">
                <a:solidFill>
                  <a:srgbClr val="00B0F0"/>
                </a:solidFill>
              </a:rPr>
              <a:t>حالات بطلان حكم التحكيم تقع في عدة نطاقات: </a:t>
            </a:r>
            <a:r>
              <a:rPr lang="ar-SA" sz="2400" b="1" dirty="0" err="1">
                <a:solidFill>
                  <a:srgbClr val="00B0F0"/>
                </a:solidFill>
              </a:rPr>
              <a:t>م</a:t>
            </a:r>
            <a:r>
              <a:rPr lang="ar-SA" sz="2400" b="1" dirty="0">
                <a:solidFill>
                  <a:srgbClr val="00B0F0"/>
                </a:solidFill>
              </a:rPr>
              <a:t> 50</a:t>
            </a:r>
          </a:p>
          <a:p>
            <a:pPr lvl="1" algn="r" rtl="1"/>
            <a:br>
              <a:rPr lang="ar-SA" sz="2400" b="1" dirty="0"/>
            </a:br>
            <a:endParaRPr lang="ar-SA" sz="2400" b="1" dirty="0">
              <a:solidFill>
                <a:srgbClr val="00B050"/>
              </a:solidFill>
            </a:endParaRPr>
          </a:p>
        </p:txBody>
      </p:sp>
      <p:graphicFrame>
        <p:nvGraphicFramePr>
          <p:cNvPr id="5" name="Diagram 4">
            <a:extLst>
              <a:ext uri="{FF2B5EF4-FFF2-40B4-BE49-F238E27FC236}">
                <a16:creationId xmlns:a16="http://schemas.microsoft.com/office/drawing/2014/main" id="{820C7381-52D3-944B-856F-7275D973BBAF}"/>
              </a:ext>
            </a:extLst>
          </p:cNvPr>
          <p:cNvGraphicFramePr/>
          <p:nvPr>
            <p:extLst/>
          </p:nvPr>
        </p:nvGraphicFramePr>
        <p:xfrm>
          <a:off x="-194365" y="2264631"/>
          <a:ext cx="8128000" cy="4529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76509136"/>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D7D1F7-6984-214E-9686-4F28857DE956}"/>
              </a:ext>
            </a:extLst>
          </p:cNvPr>
          <p:cNvSpPr txBox="1"/>
          <p:nvPr/>
        </p:nvSpPr>
        <p:spPr>
          <a:xfrm>
            <a:off x="0" y="1091439"/>
            <a:ext cx="12629321" cy="4893647"/>
          </a:xfrm>
          <a:prstGeom prst="rect">
            <a:avLst/>
          </a:prstGeom>
          <a:noFill/>
        </p:spPr>
        <p:txBody>
          <a:bodyPr wrap="square" rtlCol="0">
            <a:spAutoFit/>
          </a:bodyPr>
          <a:lstStyle/>
          <a:p>
            <a:pPr marL="1371600" lvl="2" indent="-457200" algn="r" rtl="1">
              <a:buFont typeface="Arial" panose="020B0604020202020204" pitchFamily="34" charset="0"/>
              <a:buChar char="•"/>
            </a:pPr>
            <a:r>
              <a:rPr lang="ar-SA" sz="2400" b="1" dirty="0">
                <a:solidFill>
                  <a:srgbClr val="00B0F0"/>
                </a:solidFill>
              </a:rPr>
              <a:t>ما هي حالات بطلان حكم التحكيم: </a:t>
            </a:r>
            <a:r>
              <a:rPr lang="ar-SA" sz="2400" b="1" dirty="0" err="1">
                <a:solidFill>
                  <a:srgbClr val="00B0F0"/>
                </a:solidFill>
              </a:rPr>
              <a:t>م</a:t>
            </a:r>
            <a:r>
              <a:rPr lang="ar-SA" sz="2400" b="1" dirty="0">
                <a:solidFill>
                  <a:srgbClr val="00B0F0"/>
                </a:solidFill>
              </a:rPr>
              <a:t> 50</a:t>
            </a:r>
          </a:p>
          <a:p>
            <a:pPr marL="1371600" lvl="2" indent="-457200" algn="r" rtl="1">
              <a:buFont typeface="+mj-lt"/>
              <a:buAutoNum type="arabicPeriod"/>
            </a:pPr>
            <a:r>
              <a:rPr lang="ar-SA" sz="2400" b="1" dirty="0"/>
              <a:t>بطلان الاتفاق وسقوطه بانتهاء مدته. </a:t>
            </a:r>
          </a:p>
          <a:p>
            <a:pPr marL="1371600" lvl="2" indent="-457200" algn="r" rtl="1">
              <a:buFont typeface="+mj-lt"/>
              <a:buAutoNum type="arabicPeriod"/>
            </a:pPr>
            <a:r>
              <a:rPr lang="ar-SA" sz="2400" b="1" dirty="0"/>
              <a:t>فقدان الأهلية أو نقصانها لأحد الأطراف وقت إبرام الاتفاق وفقاً لقانون جنسيته. </a:t>
            </a:r>
          </a:p>
          <a:p>
            <a:pPr marL="1371600" lvl="2" indent="-457200" algn="r" rtl="1">
              <a:buFont typeface="+mj-lt"/>
              <a:buAutoNum type="arabicPeriod"/>
            </a:pPr>
            <a:r>
              <a:rPr lang="ar-SA" sz="2400" b="1" dirty="0"/>
              <a:t>عدم قدرة أحد الأطراف على تقديم دفاعه بسبب عدم إبلاغه إبلاغاً صحيحا بتعيين محكم أو بإجراءات التحكيم.</a:t>
            </a:r>
          </a:p>
          <a:p>
            <a:pPr marL="1371600" lvl="2" indent="-457200" algn="r" rtl="1">
              <a:buFont typeface="+mj-lt"/>
              <a:buAutoNum type="arabicPeriod"/>
            </a:pPr>
            <a:r>
              <a:rPr lang="ar-SA" sz="2400" b="1" dirty="0"/>
              <a:t>إذا استبعد الحكم تطبيق القواعد التي اتفق الأطراف على تطبيقها على موضوع النزاع. </a:t>
            </a:r>
          </a:p>
          <a:p>
            <a:pPr marL="1371600" lvl="2" indent="-457200" algn="r" rtl="1">
              <a:buFont typeface="+mj-lt"/>
              <a:buAutoNum type="arabicPeriod"/>
            </a:pPr>
            <a:r>
              <a:rPr lang="ar-SA" sz="2400" b="1" dirty="0"/>
              <a:t>إذا شكلت الهيئة أو عين المحكمون على وجه مخالف للنظام أو لاتفاق الطرفين.</a:t>
            </a:r>
          </a:p>
          <a:p>
            <a:pPr marL="1371600" lvl="2" indent="-457200" algn="r" rtl="1">
              <a:buFont typeface="+mj-lt"/>
              <a:buAutoNum type="arabicPeriod"/>
            </a:pPr>
            <a:r>
              <a:rPr lang="ar-SA" sz="2400" b="1" dirty="0"/>
              <a:t> إذا فصل حكم التحكيم في مسائل لا يشملها اتفاق التحكيم، وإذا أمكن الفصل فلا يقع البطلان إلا على الأجزاء غير الخاضعة للتحكيم. </a:t>
            </a:r>
          </a:p>
          <a:p>
            <a:pPr marL="1371600" lvl="2" indent="-457200" algn="r" rtl="1">
              <a:buFont typeface="+mj-lt"/>
              <a:buAutoNum type="arabicPeriod"/>
            </a:pPr>
            <a:r>
              <a:rPr lang="ar-SA" sz="2400" b="1" dirty="0"/>
              <a:t>عدم مراعاة الشروط الواجب توافرها في الحكم على نحو أثر في مضمونه، أو استند الحكم لإجراءات تحكيم باطلة.</a:t>
            </a:r>
          </a:p>
          <a:p>
            <a:pPr marL="1371600" lvl="2" indent="-457200" algn="r" rtl="1">
              <a:buFont typeface="+mj-lt"/>
              <a:buAutoNum type="arabicPeriod"/>
            </a:pPr>
            <a:r>
              <a:rPr lang="ar-SA" sz="2400" b="1" dirty="0"/>
              <a:t>إذا تضمن الحكم ما يخالف أحكام الشريعة الإسلامية أو النظام العام أو ما اتفق عليه الطرفين، أو فصل في مسائل لا يجوز الفصل فيها بالتحكيم، </a:t>
            </a:r>
            <a:r>
              <a:rPr lang="ar-SA" sz="2400" b="1" u="sng" dirty="0">
                <a:solidFill>
                  <a:srgbClr val="FF0000"/>
                </a:solidFill>
              </a:rPr>
              <a:t>وهنا تقضي المحكمة بالبطلان من تلقاء نفسها. </a:t>
            </a:r>
          </a:p>
          <a:p>
            <a:pPr lvl="1" algn="r" rtl="1"/>
            <a:br>
              <a:rPr lang="ar-SA" sz="2400" b="1" u="sng" dirty="0">
                <a:solidFill>
                  <a:srgbClr val="FF0000"/>
                </a:solidFill>
              </a:rPr>
            </a:br>
            <a:endParaRPr lang="ar-SA" sz="2400" b="1" u="sng" dirty="0">
              <a:solidFill>
                <a:srgbClr val="FF0000"/>
              </a:solidFill>
            </a:endParaRPr>
          </a:p>
        </p:txBody>
      </p:sp>
    </p:spTree>
    <p:extLst>
      <p:ext uri="{BB962C8B-B14F-4D97-AF65-F5344CB8AC3E}">
        <p14:creationId xmlns:p14="http://schemas.microsoft.com/office/powerpoint/2010/main" val="111641926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CAA80C2A-D864-2141-98F7-1EE4C3BEF9C1}"/>
              </a:ext>
            </a:extLst>
          </p:cNvPr>
          <p:cNvSpPr/>
          <p:nvPr/>
        </p:nvSpPr>
        <p:spPr>
          <a:xfrm>
            <a:off x="3193775" y="384313"/>
            <a:ext cx="4969564" cy="622852"/>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solidFill>
                  <a:schemeClr val="tx1"/>
                </a:solidFill>
              </a:rPr>
              <a:t>مدة دعوى البطلان و المحكمة المختصة بنظره</a:t>
            </a:r>
            <a:endParaRPr lang="en-US" sz="2400" b="1" dirty="0">
              <a:solidFill>
                <a:schemeClr val="tx1"/>
              </a:solidFill>
            </a:endParaRPr>
          </a:p>
        </p:txBody>
      </p:sp>
      <p:sp>
        <p:nvSpPr>
          <p:cNvPr id="3" name="TextBox 2">
            <a:extLst>
              <a:ext uri="{FF2B5EF4-FFF2-40B4-BE49-F238E27FC236}">
                <a16:creationId xmlns:a16="http://schemas.microsoft.com/office/drawing/2014/main" id="{CCD7D1F7-6984-214E-9686-4F28857DE956}"/>
              </a:ext>
            </a:extLst>
          </p:cNvPr>
          <p:cNvSpPr txBox="1"/>
          <p:nvPr/>
        </p:nvSpPr>
        <p:spPr>
          <a:xfrm>
            <a:off x="0" y="1595021"/>
            <a:ext cx="12629321" cy="4154984"/>
          </a:xfrm>
          <a:prstGeom prst="rect">
            <a:avLst/>
          </a:prstGeom>
          <a:noFill/>
        </p:spPr>
        <p:txBody>
          <a:bodyPr wrap="square" rtlCol="0">
            <a:spAutoFit/>
          </a:bodyPr>
          <a:lstStyle/>
          <a:p>
            <a:pPr marL="800100" lvl="1" indent="-342900" algn="r" rtl="1">
              <a:buFont typeface="Arial" panose="020B0604020202020204" pitchFamily="34" charset="0"/>
              <a:buChar char="•"/>
            </a:pPr>
            <a:r>
              <a:rPr lang="ar-SA" sz="2400" b="1" dirty="0"/>
              <a:t>60 يوم من تاريخ إبلاغ الطرف الراغب في رفع الدعوى بالحكم. </a:t>
            </a:r>
          </a:p>
          <a:p>
            <a:pPr marL="800100" lvl="1" indent="-342900" algn="r" rtl="1">
              <a:buFont typeface="Arial" panose="020B0604020202020204" pitchFamily="34" charset="0"/>
              <a:buChar char="•"/>
            </a:pPr>
            <a:r>
              <a:rPr lang="ar-SA" sz="2400" b="1" dirty="0"/>
              <a:t>لا يحول تنازل مدعي البطلان عن حقه في رفع الدعوى قبل صدور الحكم، والعكس صحيح إذا تنازل عن رفعها بعد صدور الحكم، بشرط أن يكون سبب البطلان غير متعلق بالنظام العام. </a:t>
            </a:r>
          </a:p>
          <a:p>
            <a:pPr marL="800100" lvl="1" indent="-342900" algn="r" rtl="1">
              <a:buFont typeface="Arial" panose="020B0604020202020204" pitchFamily="34" charset="0"/>
              <a:buChar char="•"/>
            </a:pPr>
            <a:endParaRPr lang="ar-SA" sz="2400" b="1" dirty="0">
              <a:solidFill>
                <a:srgbClr val="00B050"/>
              </a:solidFill>
            </a:endParaRPr>
          </a:p>
          <a:p>
            <a:pPr marL="800100" lvl="1" indent="-342900" algn="r" rtl="1">
              <a:buFont typeface="Arial" panose="020B0604020202020204" pitchFamily="34" charset="0"/>
              <a:buChar char="•"/>
            </a:pPr>
            <a:r>
              <a:rPr lang="ar-SA" sz="2400" b="1" dirty="0">
                <a:solidFill>
                  <a:srgbClr val="00B050"/>
                </a:solidFill>
              </a:rPr>
              <a:t>من هي المحكمة المختصة بنظر دعوى بطلان حكم التحكيم؟ </a:t>
            </a:r>
          </a:p>
          <a:p>
            <a:pPr marL="800100" lvl="1" indent="-342900" algn="r" rtl="1">
              <a:buFont typeface="Arial" panose="020B0604020202020204" pitchFamily="34" charset="0"/>
              <a:buChar char="•"/>
            </a:pPr>
            <a:r>
              <a:rPr lang="ar-SA" sz="2400" b="1" dirty="0">
                <a:solidFill>
                  <a:srgbClr val="00B050"/>
                </a:solidFill>
              </a:rPr>
              <a:t>كيفية تقديم طلب دعوى البطلان؟ </a:t>
            </a:r>
          </a:p>
          <a:p>
            <a:pPr marL="800100" lvl="1" indent="-342900" algn="r" rtl="1">
              <a:buFont typeface="Arial" panose="020B0604020202020204" pitchFamily="34" charset="0"/>
              <a:buChar char="•"/>
            </a:pPr>
            <a:endParaRPr lang="ar-SA" sz="2400" b="1" dirty="0">
              <a:solidFill>
                <a:srgbClr val="00B050"/>
              </a:solidFill>
            </a:endParaRPr>
          </a:p>
          <a:p>
            <a:pPr marL="800100" lvl="1" indent="-342900" algn="r" rtl="1">
              <a:buFont typeface="Arial" panose="020B0604020202020204" pitchFamily="34" charset="0"/>
              <a:buChar char="•"/>
            </a:pPr>
            <a:endParaRPr lang="ar-SA" sz="2400" b="1" dirty="0">
              <a:solidFill>
                <a:srgbClr val="00B050"/>
              </a:solidFill>
            </a:endParaRPr>
          </a:p>
          <a:p>
            <a:pPr marL="800100" lvl="1" indent="-342900" algn="r" rtl="1">
              <a:buFont typeface="Arial" panose="020B0604020202020204" pitchFamily="34" charset="0"/>
              <a:buChar char="•"/>
            </a:pPr>
            <a:endParaRPr lang="ar-SA" sz="2400" b="1" dirty="0">
              <a:solidFill>
                <a:srgbClr val="00B050"/>
              </a:solidFill>
            </a:endParaRPr>
          </a:p>
          <a:p>
            <a:pPr marL="800100" lvl="1" indent="-342900" algn="r" rtl="1">
              <a:buFont typeface="Arial" panose="020B0604020202020204" pitchFamily="34" charset="0"/>
              <a:buChar char="•"/>
            </a:pPr>
            <a:endParaRPr lang="ar-SA" sz="2400" b="1" dirty="0">
              <a:solidFill>
                <a:srgbClr val="00B050"/>
              </a:solidFill>
            </a:endParaRPr>
          </a:p>
          <a:p>
            <a:pPr marL="800100" lvl="1" indent="-342900" algn="r" rtl="1">
              <a:buFont typeface="Arial" panose="020B0604020202020204" pitchFamily="34" charset="0"/>
              <a:buChar char="•"/>
            </a:pPr>
            <a:endParaRPr lang="ar-SA" sz="2400" b="1" dirty="0">
              <a:solidFill>
                <a:srgbClr val="00B050"/>
              </a:solidFill>
            </a:endParaRPr>
          </a:p>
        </p:txBody>
      </p:sp>
    </p:spTree>
    <p:extLst>
      <p:ext uri="{BB962C8B-B14F-4D97-AF65-F5344CB8AC3E}">
        <p14:creationId xmlns:p14="http://schemas.microsoft.com/office/powerpoint/2010/main" val="900234636"/>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D7D1F7-6984-214E-9686-4F28857DE956}"/>
              </a:ext>
            </a:extLst>
          </p:cNvPr>
          <p:cNvSpPr txBox="1"/>
          <p:nvPr/>
        </p:nvSpPr>
        <p:spPr>
          <a:xfrm>
            <a:off x="0" y="1595021"/>
            <a:ext cx="12629321" cy="1200329"/>
          </a:xfrm>
          <a:prstGeom prst="rect">
            <a:avLst/>
          </a:prstGeom>
          <a:noFill/>
        </p:spPr>
        <p:txBody>
          <a:bodyPr wrap="square" rtlCol="0">
            <a:spAutoFit/>
          </a:bodyPr>
          <a:lstStyle/>
          <a:p>
            <a:pPr lvl="1" algn="r" rtl="1"/>
            <a:endParaRPr lang="ar-SA" sz="2400" b="1" dirty="0">
              <a:solidFill>
                <a:srgbClr val="00B050"/>
              </a:solidFill>
            </a:endParaRPr>
          </a:p>
          <a:p>
            <a:pPr marL="800100" lvl="1" indent="-342900" algn="r" rtl="1">
              <a:buFont typeface="Arial" panose="020B0604020202020204" pitchFamily="34" charset="0"/>
              <a:buChar char="•"/>
            </a:pPr>
            <a:r>
              <a:rPr lang="ar-SA" sz="2400" b="1" dirty="0" err="1"/>
              <a:t>م</a:t>
            </a:r>
            <a:r>
              <a:rPr lang="ar-SA" sz="2400" b="1" dirty="0"/>
              <a:t> 4/50 " تنظر المحكمة المختصة في دعوى البطلان ... دون أن يكون لها فحص وقائع وموضوع النزاع". </a:t>
            </a:r>
          </a:p>
          <a:p>
            <a:pPr marL="800100" lvl="1" indent="-342900" algn="r" rtl="1">
              <a:buFont typeface="Arial" panose="020B0604020202020204" pitchFamily="34" charset="0"/>
              <a:buChar char="•"/>
            </a:pPr>
            <a:endParaRPr lang="ar-SA" sz="2400" b="1" dirty="0">
              <a:solidFill>
                <a:srgbClr val="00B050"/>
              </a:solidFill>
            </a:endParaRPr>
          </a:p>
        </p:txBody>
      </p:sp>
      <p:sp>
        <p:nvSpPr>
          <p:cNvPr id="4" name="Rounded Rectangle 3">
            <a:extLst>
              <a:ext uri="{FF2B5EF4-FFF2-40B4-BE49-F238E27FC236}">
                <a16:creationId xmlns:a16="http://schemas.microsoft.com/office/drawing/2014/main" id="{BD9DAF68-F137-8A42-9848-93E064A2B148}"/>
              </a:ext>
            </a:extLst>
          </p:cNvPr>
          <p:cNvSpPr/>
          <p:nvPr/>
        </p:nvSpPr>
        <p:spPr>
          <a:xfrm>
            <a:off x="2670313" y="527072"/>
            <a:ext cx="6016487" cy="622852"/>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solidFill>
                  <a:schemeClr val="tx1"/>
                </a:solidFill>
              </a:rPr>
              <a:t>حدود رقابة القضاء أثناء المصادقة أو نظر دعوى البطلان</a:t>
            </a:r>
            <a:endParaRPr lang="en-US" sz="2400" b="1" dirty="0">
              <a:solidFill>
                <a:schemeClr val="tx1"/>
              </a:solidFill>
            </a:endParaRPr>
          </a:p>
        </p:txBody>
      </p:sp>
    </p:spTree>
    <p:extLst>
      <p:ext uri="{BB962C8B-B14F-4D97-AF65-F5344CB8AC3E}">
        <p14:creationId xmlns:p14="http://schemas.microsoft.com/office/powerpoint/2010/main" val="1524262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71AEFB20-051A-AD47-9427-C3A70E76F696}"/>
              </a:ext>
            </a:extLst>
          </p:cNvPr>
          <p:cNvGraphicFramePr>
            <a:graphicFrameLocks noGrp="1"/>
          </p:cNvGraphicFramePr>
          <p:nvPr>
            <p:extLst>
              <p:ext uri="{D42A27DB-BD31-4B8C-83A1-F6EECF244321}">
                <p14:modId xmlns:p14="http://schemas.microsoft.com/office/powerpoint/2010/main" val="3292208945"/>
              </p:ext>
            </p:extLst>
          </p:nvPr>
        </p:nvGraphicFramePr>
        <p:xfrm>
          <a:off x="795128" y="759423"/>
          <a:ext cx="10813773" cy="1645920"/>
        </p:xfrm>
        <a:graphic>
          <a:graphicData uri="http://schemas.openxmlformats.org/drawingml/2006/table">
            <a:tbl>
              <a:tblPr firstRow="1" bandRow="1">
                <a:tableStyleId>{93296810-A885-4BE3-A3E7-6D5BEEA58F35}</a:tableStyleId>
              </a:tblPr>
              <a:tblGrid>
                <a:gridCol w="3604591">
                  <a:extLst>
                    <a:ext uri="{9D8B030D-6E8A-4147-A177-3AD203B41FA5}">
                      <a16:colId xmlns:a16="http://schemas.microsoft.com/office/drawing/2014/main" val="1337505987"/>
                    </a:ext>
                  </a:extLst>
                </a:gridCol>
                <a:gridCol w="3604591">
                  <a:extLst>
                    <a:ext uri="{9D8B030D-6E8A-4147-A177-3AD203B41FA5}">
                      <a16:colId xmlns:a16="http://schemas.microsoft.com/office/drawing/2014/main" val="249849096"/>
                    </a:ext>
                  </a:extLst>
                </a:gridCol>
                <a:gridCol w="3604591">
                  <a:extLst>
                    <a:ext uri="{9D8B030D-6E8A-4147-A177-3AD203B41FA5}">
                      <a16:colId xmlns:a16="http://schemas.microsoft.com/office/drawing/2014/main" val="3407441554"/>
                    </a:ext>
                  </a:extLst>
                </a:gridCol>
              </a:tblGrid>
              <a:tr h="370840">
                <a:tc>
                  <a:txBody>
                    <a:bodyPr/>
                    <a:lstStyle/>
                    <a:p>
                      <a:pPr marL="0" algn="ctr" defTabSz="914400" rtl="1" eaLnBrk="1" latinLnBrk="0" hangingPunct="1"/>
                      <a:r>
                        <a:rPr lang="ar-SA" sz="2400" dirty="0"/>
                        <a:t>الاختلاف</a:t>
                      </a:r>
                      <a:endParaRPr lang="en-US" sz="2400" dirty="0"/>
                    </a:p>
                  </a:txBody>
                  <a:tcPr/>
                </a:tc>
                <a:tc>
                  <a:txBody>
                    <a:bodyPr/>
                    <a:lstStyle/>
                    <a:p>
                      <a:pPr marL="0" algn="ctr" defTabSz="914400" rtl="1" eaLnBrk="1" latinLnBrk="0" hangingPunct="1"/>
                      <a:r>
                        <a:rPr lang="ar-SA" sz="2400" dirty="0"/>
                        <a:t>التشابه </a:t>
                      </a:r>
                      <a:endParaRPr lang="en-US" sz="2400" dirty="0"/>
                    </a:p>
                  </a:txBody>
                  <a:tcPr/>
                </a:tc>
                <a:tc rowSpan="2">
                  <a:txBody>
                    <a:bodyPr/>
                    <a:lstStyle/>
                    <a:p>
                      <a:pPr marL="0" algn="ctr" defTabSz="914400" rtl="1" eaLnBrk="1" latinLnBrk="0" hangingPunct="1"/>
                      <a:endParaRPr lang="ar-SA" dirty="0"/>
                    </a:p>
                    <a:p>
                      <a:pPr marL="0" algn="ctr" defTabSz="914400" rtl="1" eaLnBrk="1" latinLnBrk="0" hangingPunct="1"/>
                      <a:endParaRPr lang="ar-SA" dirty="0"/>
                    </a:p>
                    <a:p>
                      <a:pPr marL="0" algn="ctr" defTabSz="914400" rtl="1" eaLnBrk="1" latinLnBrk="0" hangingPunct="1"/>
                      <a:r>
                        <a:rPr lang="ar-SA" sz="2400" dirty="0"/>
                        <a:t>التحكيم و الصلح</a:t>
                      </a:r>
                      <a:endParaRPr lang="en-US" sz="2400" dirty="0"/>
                    </a:p>
                  </a:txBody>
                  <a:tcPr/>
                </a:tc>
                <a:extLst>
                  <a:ext uri="{0D108BD9-81ED-4DB2-BD59-A6C34878D82A}">
                    <a16:rowId xmlns:a16="http://schemas.microsoft.com/office/drawing/2014/main" val="3892067191"/>
                  </a:ext>
                </a:extLst>
              </a:tr>
              <a:tr h="1112520">
                <a:tc>
                  <a:txBody>
                    <a:bodyPr/>
                    <a:lstStyle/>
                    <a:p>
                      <a:pPr marL="0" algn="just" defTabSz="914400" rtl="1" eaLnBrk="1" latinLnBrk="0" hangingPunct="1"/>
                      <a:r>
                        <a:rPr lang="ar-SA" sz="2400" dirty="0"/>
                        <a:t>1- عقد الصلح غير قابل للتنفيذ الجبري (إنما الحكم الصادر لأحد الطرفين بناءً على عقد الصلح).  </a:t>
                      </a:r>
                    </a:p>
                  </a:txBody>
                  <a:tcPr/>
                </a:tc>
                <a:tc>
                  <a:txBody>
                    <a:bodyPr/>
                    <a:lstStyle/>
                    <a:p>
                      <a:pPr marL="0" algn="just" defTabSz="914400" rtl="1" eaLnBrk="1" latinLnBrk="0" hangingPunct="1"/>
                      <a:r>
                        <a:rPr lang="ar-SA" sz="2400" dirty="0"/>
                        <a:t>1- المحل (لا يجوز التحكيم فيما لا يجوز فيه الصلح).</a:t>
                      </a:r>
                    </a:p>
                    <a:p>
                      <a:pPr marL="0" algn="r" defTabSz="914400" rtl="1" eaLnBrk="1" latinLnBrk="0" hangingPunct="1"/>
                      <a:r>
                        <a:rPr lang="ar-SA" sz="2400" dirty="0"/>
                        <a:t>2- النتيجة (حسم النزاع). </a:t>
                      </a:r>
                    </a:p>
                  </a:txBody>
                  <a:tcPr/>
                </a:tc>
                <a:tc vMerge="1">
                  <a:txBody>
                    <a:bodyPr/>
                    <a:lstStyle/>
                    <a:p>
                      <a:pPr marL="0" algn="r" defTabSz="914400" rtl="1" eaLnBrk="1" latinLnBrk="0" hangingPunct="1"/>
                      <a:endParaRPr lang="en-US" dirty="0"/>
                    </a:p>
                  </a:txBody>
                  <a:tcPr/>
                </a:tc>
                <a:extLst>
                  <a:ext uri="{0D108BD9-81ED-4DB2-BD59-A6C34878D82A}">
                    <a16:rowId xmlns:a16="http://schemas.microsoft.com/office/drawing/2014/main" val="3385257715"/>
                  </a:ext>
                </a:extLst>
              </a:tr>
            </a:tbl>
          </a:graphicData>
        </a:graphic>
      </p:graphicFrame>
      <p:sp>
        <p:nvSpPr>
          <p:cNvPr id="3" name="TextBox 2">
            <a:extLst>
              <a:ext uri="{FF2B5EF4-FFF2-40B4-BE49-F238E27FC236}">
                <a16:creationId xmlns:a16="http://schemas.microsoft.com/office/drawing/2014/main" id="{0F8EB470-22B3-EE44-876F-1BE3C0E0E317}"/>
              </a:ext>
            </a:extLst>
          </p:cNvPr>
          <p:cNvSpPr txBox="1"/>
          <p:nvPr/>
        </p:nvSpPr>
        <p:spPr>
          <a:xfrm>
            <a:off x="795127" y="2968488"/>
            <a:ext cx="10813773" cy="830997"/>
          </a:xfrm>
          <a:prstGeom prst="rect">
            <a:avLst/>
          </a:prstGeom>
          <a:noFill/>
          <a:ln>
            <a:solidFill>
              <a:schemeClr val="tx1"/>
            </a:solidFill>
          </a:ln>
        </p:spPr>
        <p:txBody>
          <a:bodyPr wrap="square" rtlCol="0">
            <a:spAutoFit/>
          </a:bodyPr>
          <a:lstStyle/>
          <a:p>
            <a:pPr marL="285750" indent="-285750" algn="r" rtl="1">
              <a:buFont typeface="Arial" panose="020B0604020202020204" pitchFamily="34" charset="0"/>
              <a:buChar char="•"/>
            </a:pPr>
            <a:r>
              <a:rPr lang="ar-SA" sz="2400" dirty="0">
                <a:solidFill>
                  <a:srgbClr val="00B050"/>
                </a:solidFill>
              </a:rPr>
              <a:t>ما هو تعريف الصلح؟ </a:t>
            </a:r>
            <a:r>
              <a:rPr lang="ar-SA" sz="2400" dirty="0"/>
              <a:t>تسوية ودية تجرى مباشرة بين طرفي النزاع (أو ممثليهما)، حيث يتنازل كل منهما راضياً عن جزءٍ من حقه لدى الآخر لحسم النزاع بينهما.</a:t>
            </a:r>
            <a:r>
              <a:rPr lang="en-US" sz="2400" dirty="0"/>
              <a:t> </a:t>
            </a:r>
          </a:p>
        </p:txBody>
      </p:sp>
      <p:sp>
        <p:nvSpPr>
          <p:cNvPr id="4" name="TextBox 3">
            <a:extLst>
              <a:ext uri="{FF2B5EF4-FFF2-40B4-BE49-F238E27FC236}">
                <a16:creationId xmlns:a16="http://schemas.microsoft.com/office/drawing/2014/main" id="{AFA64634-5812-0B46-82DB-1DD928B909B9}"/>
              </a:ext>
            </a:extLst>
          </p:cNvPr>
          <p:cNvSpPr txBox="1"/>
          <p:nvPr/>
        </p:nvSpPr>
        <p:spPr>
          <a:xfrm>
            <a:off x="795127" y="4214191"/>
            <a:ext cx="10813773" cy="2308324"/>
          </a:xfrm>
          <a:prstGeom prst="rect">
            <a:avLst/>
          </a:prstGeom>
          <a:noFill/>
          <a:ln>
            <a:solidFill>
              <a:srgbClr val="FF0000"/>
            </a:solidFill>
          </a:ln>
        </p:spPr>
        <p:txBody>
          <a:bodyPr wrap="square" rtlCol="0">
            <a:spAutoFit/>
          </a:bodyPr>
          <a:lstStyle/>
          <a:p>
            <a:pPr marL="285750" indent="-285750" algn="just" defTabSz="914400" rtl="1" eaLnBrk="1" latinLnBrk="0" hangingPunct="1">
              <a:buFont typeface="Arial" panose="020B0604020202020204" pitchFamily="34" charset="0"/>
              <a:buChar char="•"/>
            </a:pPr>
            <a:r>
              <a:rPr lang="ar-SA" sz="2400" b="1" dirty="0">
                <a:solidFill>
                  <a:srgbClr val="FF0000"/>
                </a:solidFill>
              </a:rPr>
              <a:t>في عام 1410هـ اشترى عبدالله و محمد ب 300 ألف ريال قطعة أرض مشاعة بينهم بمساحة 1000 متر مربع، تحتوي على محطة بنزين ومحلات وسكن عمال، واتفقوا على تشغيلها والاستفادة من ريعها. واستمر الحال على ذلك، وبعد سنة من وفاة محمد في عام 1438هـ، أخبر عبدالله الورثة بأنه لا يرغب في الشراكة معهم، وأنه يريد شراء حصة مورثهم. الأمر الذي رفضه الورثة وتسبب ذلك في بداية سلسلة من المشاكل أدت لتوقف نشاط المحطة. </a:t>
            </a:r>
          </a:p>
          <a:p>
            <a:pPr marL="285750" indent="-285750" algn="just" defTabSz="914400" rtl="1" eaLnBrk="1" latinLnBrk="0" hangingPunct="1">
              <a:buFont typeface="Arial" panose="020B0604020202020204" pitchFamily="34" charset="0"/>
              <a:buChar char="•"/>
            </a:pPr>
            <a:r>
              <a:rPr lang="ar-SA" sz="2400" b="1" dirty="0">
                <a:solidFill>
                  <a:srgbClr val="00B050"/>
                </a:solidFill>
              </a:rPr>
              <a:t>المطلوب: تمثيل الطرف الأول والطرف الثاني للتوصل إلى عقد صلح. </a:t>
            </a:r>
            <a:endParaRPr lang="en-US" sz="2400" b="1" dirty="0">
              <a:solidFill>
                <a:srgbClr val="00B050"/>
              </a:solidFill>
            </a:endParaRPr>
          </a:p>
        </p:txBody>
      </p:sp>
    </p:spTree>
    <p:extLst>
      <p:ext uri="{BB962C8B-B14F-4D97-AF65-F5344CB8AC3E}">
        <p14:creationId xmlns:p14="http://schemas.microsoft.com/office/powerpoint/2010/main" val="9718264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CAA80C2A-D864-2141-98F7-1EE4C3BEF9C1}"/>
              </a:ext>
            </a:extLst>
          </p:cNvPr>
          <p:cNvSpPr/>
          <p:nvPr/>
        </p:nvSpPr>
        <p:spPr>
          <a:xfrm>
            <a:off x="3193775" y="384313"/>
            <a:ext cx="4969564" cy="622852"/>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solidFill>
                  <a:schemeClr val="tx1"/>
                </a:solidFill>
              </a:rPr>
              <a:t>أثر الحكم ببطلان حكم التحكيم</a:t>
            </a:r>
            <a:endParaRPr lang="en-US" sz="2400" b="1" dirty="0">
              <a:solidFill>
                <a:schemeClr val="tx1"/>
              </a:solidFill>
            </a:endParaRPr>
          </a:p>
        </p:txBody>
      </p:sp>
      <p:sp>
        <p:nvSpPr>
          <p:cNvPr id="3" name="TextBox 2">
            <a:extLst>
              <a:ext uri="{FF2B5EF4-FFF2-40B4-BE49-F238E27FC236}">
                <a16:creationId xmlns:a16="http://schemas.microsoft.com/office/drawing/2014/main" id="{CCD7D1F7-6984-214E-9686-4F28857DE956}"/>
              </a:ext>
            </a:extLst>
          </p:cNvPr>
          <p:cNvSpPr txBox="1"/>
          <p:nvPr/>
        </p:nvSpPr>
        <p:spPr>
          <a:xfrm>
            <a:off x="0" y="1595021"/>
            <a:ext cx="12629321" cy="4524315"/>
          </a:xfrm>
          <a:prstGeom prst="rect">
            <a:avLst/>
          </a:prstGeom>
          <a:noFill/>
        </p:spPr>
        <p:txBody>
          <a:bodyPr wrap="square" rtlCol="0">
            <a:spAutoFit/>
          </a:bodyPr>
          <a:lstStyle/>
          <a:p>
            <a:pPr marL="800100" lvl="1" indent="-342900" algn="r" rtl="1">
              <a:buFont typeface="Arial" panose="020B0604020202020204" pitchFamily="34" charset="0"/>
              <a:buChar char="•"/>
            </a:pPr>
            <a:r>
              <a:rPr lang="ar-SA" sz="2400" b="1" dirty="0"/>
              <a:t>إذا حكم بالبطلان فيعتبر الحكم كأن لم يكن، ولكن إذا أمكن فصل الأجزاء الخاصة بالمسائل الخاضعة للتحكيم عن المسائل الأخرى غير الخاضعة له فلا يقع البطلان إلا على الأجزاء الأخيرة وحدها. أما إذا لم يمكن تجزئته فيحكم ببطلانه كله. </a:t>
            </a:r>
          </a:p>
          <a:p>
            <a:pPr marL="800100" lvl="1" indent="-342900" algn="r" rtl="1">
              <a:buFont typeface="Arial" panose="020B0604020202020204" pitchFamily="34" charset="0"/>
              <a:buChar char="•"/>
            </a:pPr>
            <a:endParaRPr lang="ar-SA" sz="2400" b="1" dirty="0">
              <a:solidFill>
                <a:srgbClr val="00B050"/>
              </a:solidFill>
            </a:endParaRPr>
          </a:p>
          <a:p>
            <a:pPr marL="800100" lvl="1" indent="-342900" algn="r" rtl="1">
              <a:buFont typeface="Arial" panose="020B0604020202020204" pitchFamily="34" charset="0"/>
              <a:buChar char="•"/>
            </a:pPr>
            <a:r>
              <a:rPr lang="ar-SA" sz="2400" b="1" dirty="0">
                <a:solidFill>
                  <a:srgbClr val="00B050"/>
                </a:solidFill>
              </a:rPr>
              <a:t>هل يجوز لهيئة التحكيم أن تصحح ما شاب الحكم من أسباب البطلان؟</a:t>
            </a:r>
          </a:p>
          <a:p>
            <a:pPr marL="800100" lvl="1" indent="-342900" algn="r" rtl="1">
              <a:buFont typeface="Arial" panose="020B0604020202020204" pitchFamily="34" charset="0"/>
              <a:buChar char="•"/>
            </a:pPr>
            <a:r>
              <a:rPr lang="ar-SA" sz="2400" b="1" dirty="0">
                <a:solidFill>
                  <a:srgbClr val="00B050"/>
                </a:solidFill>
              </a:rPr>
              <a:t>هل يجوز إعادة النزاع إلى التحكيم مرة أخرى بعد الحكم ببطلان حكم التحكيم؟ </a:t>
            </a:r>
          </a:p>
          <a:p>
            <a:pPr marL="800100" lvl="1" indent="-342900" algn="r" rtl="1">
              <a:buFont typeface="Arial" panose="020B0604020202020204" pitchFamily="34" charset="0"/>
              <a:buChar char="•"/>
            </a:pPr>
            <a:r>
              <a:rPr lang="ar-SA" sz="2400" b="1" dirty="0">
                <a:solidFill>
                  <a:srgbClr val="00B050"/>
                </a:solidFill>
              </a:rPr>
              <a:t>هل يجوز للمحكمة بعد القضاء بالبطلان أن تتصدى لموضوع النزاع وتفصل فيه؟ </a:t>
            </a:r>
          </a:p>
          <a:p>
            <a:pPr marL="800100" lvl="1" indent="-342900" algn="r" rtl="1">
              <a:buFont typeface="Arial" panose="020B0604020202020204" pitchFamily="34" charset="0"/>
              <a:buChar char="•"/>
            </a:pPr>
            <a:r>
              <a:rPr lang="ar-SA" sz="2400" b="1" dirty="0">
                <a:solidFill>
                  <a:srgbClr val="00B050"/>
                </a:solidFill>
              </a:rPr>
              <a:t>هل يمكن الطعن على الحكم الصادر بدعوى البطلان؟ </a:t>
            </a:r>
          </a:p>
          <a:p>
            <a:pPr marL="800100" lvl="1" indent="-342900" algn="r" rtl="1">
              <a:buFont typeface="Arial" panose="020B0604020202020204" pitchFamily="34" charset="0"/>
              <a:buChar char="•"/>
            </a:pPr>
            <a:endParaRPr lang="ar-SA" sz="2400" b="1" dirty="0">
              <a:solidFill>
                <a:srgbClr val="00B050"/>
              </a:solidFill>
            </a:endParaRPr>
          </a:p>
          <a:p>
            <a:pPr marL="800100" lvl="1" indent="-342900" algn="r" rtl="1">
              <a:buFont typeface="Arial" panose="020B0604020202020204" pitchFamily="34" charset="0"/>
              <a:buChar char="•"/>
            </a:pPr>
            <a:endParaRPr lang="ar-SA" sz="2400" b="1" dirty="0">
              <a:solidFill>
                <a:srgbClr val="00B050"/>
              </a:solidFill>
            </a:endParaRPr>
          </a:p>
          <a:p>
            <a:pPr marL="800100" lvl="1" indent="-342900" algn="r" rtl="1">
              <a:buFont typeface="Arial" panose="020B0604020202020204" pitchFamily="34" charset="0"/>
              <a:buChar char="•"/>
            </a:pPr>
            <a:endParaRPr lang="ar-SA" sz="2400" b="1" dirty="0">
              <a:solidFill>
                <a:srgbClr val="00B050"/>
              </a:solidFill>
            </a:endParaRPr>
          </a:p>
          <a:p>
            <a:pPr marL="800100" lvl="1" indent="-342900" algn="r" rtl="1">
              <a:buFont typeface="Arial" panose="020B0604020202020204" pitchFamily="34" charset="0"/>
              <a:buChar char="•"/>
            </a:pPr>
            <a:endParaRPr lang="ar-SA" sz="2400" b="1" dirty="0">
              <a:solidFill>
                <a:srgbClr val="00B050"/>
              </a:solidFill>
            </a:endParaRPr>
          </a:p>
          <a:p>
            <a:pPr marL="800100" lvl="1" indent="-342900" algn="r" rtl="1">
              <a:buFont typeface="Arial" panose="020B0604020202020204" pitchFamily="34" charset="0"/>
              <a:buChar char="•"/>
            </a:pPr>
            <a:endParaRPr lang="ar-SA" sz="2400" b="1" dirty="0">
              <a:solidFill>
                <a:srgbClr val="00B050"/>
              </a:solidFill>
            </a:endParaRPr>
          </a:p>
        </p:txBody>
      </p:sp>
    </p:spTree>
    <p:extLst>
      <p:ext uri="{BB962C8B-B14F-4D97-AF65-F5344CB8AC3E}">
        <p14:creationId xmlns:p14="http://schemas.microsoft.com/office/powerpoint/2010/main" val="521843887"/>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rminator 3"/>
          <p:cNvSpPr/>
          <p:nvPr/>
        </p:nvSpPr>
        <p:spPr>
          <a:xfrm>
            <a:off x="1855304" y="2173356"/>
            <a:ext cx="8640418" cy="2239618"/>
          </a:xfrm>
          <a:prstGeom prst="flowChartTerminator">
            <a:avLst/>
          </a:prstGeom>
          <a:solidFill>
            <a:schemeClr val="accent6">
              <a:lumMod val="40000"/>
              <a:lumOff val="60000"/>
            </a:schemeClr>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marL="0" algn="ctr" defTabSz="914400" rtl="1" eaLnBrk="1" latinLnBrk="0" hangingPunct="1"/>
            <a:r>
              <a:rPr lang="ar-SA" sz="7200" b="1" dirty="0">
                <a:solidFill>
                  <a:schemeClr val="tx1"/>
                </a:solidFill>
              </a:rPr>
              <a:t>المحاضرة التاسعة عشرة </a:t>
            </a:r>
            <a:endParaRPr lang="en-US" sz="7200" b="1" dirty="0">
              <a:solidFill>
                <a:schemeClr val="tx1"/>
              </a:solidFill>
            </a:endParaRPr>
          </a:p>
        </p:txBody>
      </p:sp>
    </p:spTree>
    <p:extLst>
      <p:ext uri="{BB962C8B-B14F-4D97-AF65-F5344CB8AC3E}">
        <p14:creationId xmlns:p14="http://schemas.microsoft.com/office/powerpoint/2010/main" val="3679162443"/>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rminator 3"/>
          <p:cNvSpPr/>
          <p:nvPr/>
        </p:nvSpPr>
        <p:spPr>
          <a:xfrm>
            <a:off x="3286539" y="463826"/>
            <a:ext cx="5420139" cy="1696278"/>
          </a:xfrm>
          <a:prstGeom prst="flowChartTerminator">
            <a:avLst/>
          </a:prstGeom>
          <a:solidFill>
            <a:schemeClr val="accent6">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algn="ctr" defTabSz="914400" rtl="1" eaLnBrk="1" latinLnBrk="0" hangingPunct="1"/>
            <a:r>
              <a:rPr lang="ar-SA" sz="4000" b="1" dirty="0"/>
              <a:t>محاور المحاضرة</a:t>
            </a:r>
            <a:endParaRPr lang="en-US" sz="4000" b="1" dirty="0"/>
          </a:p>
        </p:txBody>
      </p:sp>
      <p:sp>
        <p:nvSpPr>
          <p:cNvPr id="6" name="Pentagon 5"/>
          <p:cNvSpPr/>
          <p:nvPr/>
        </p:nvSpPr>
        <p:spPr>
          <a:xfrm flipH="1">
            <a:off x="1232447" y="2339010"/>
            <a:ext cx="9899371" cy="596348"/>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4000" b="1" dirty="0">
                <a:solidFill>
                  <a:schemeClr val="tx1"/>
                </a:solidFill>
              </a:rPr>
              <a:t>حجية أحكام التحكيم</a:t>
            </a:r>
            <a:endParaRPr lang="en-US" sz="4000" b="1" dirty="0">
              <a:solidFill>
                <a:schemeClr val="tx1"/>
              </a:solidFill>
            </a:endParaRPr>
          </a:p>
        </p:txBody>
      </p:sp>
      <p:sp>
        <p:nvSpPr>
          <p:cNvPr id="5" name="Pentagon 4">
            <a:extLst>
              <a:ext uri="{FF2B5EF4-FFF2-40B4-BE49-F238E27FC236}">
                <a16:creationId xmlns:a16="http://schemas.microsoft.com/office/drawing/2014/main" id="{D772A7DB-6884-1947-8422-89ED47F3B445}"/>
              </a:ext>
            </a:extLst>
          </p:cNvPr>
          <p:cNvSpPr/>
          <p:nvPr/>
        </p:nvSpPr>
        <p:spPr>
          <a:xfrm flipH="1">
            <a:off x="1232446" y="3193780"/>
            <a:ext cx="9899371" cy="622849"/>
          </a:xfrm>
          <a:prstGeom prst="homePlat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4000" b="1" dirty="0">
                <a:solidFill>
                  <a:schemeClr val="tx1"/>
                </a:solidFill>
              </a:rPr>
              <a:t>تنفيذ أحكام التحكيم الوطنية والأجنبية</a:t>
            </a:r>
            <a:endParaRPr lang="en-US" sz="4000" b="1" dirty="0">
              <a:solidFill>
                <a:schemeClr val="tx1"/>
              </a:solidFill>
            </a:endParaRPr>
          </a:p>
        </p:txBody>
      </p:sp>
    </p:spTree>
    <p:extLst>
      <p:ext uri="{BB962C8B-B14F-4D97-AF65-F5344CB8AC3E}">
        <p14:creationId xmlns:p14="http://schemas.microsoft.com/office/powerpoint/2010/main" val="3681202218"/>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CAA80C2A-D864-2141-98F7-1EE4C3BEF9C1}"/>
              </a:ext>
            </a:extLst>
          </p:cNvPr>
          <p:cNvSpPr/>
          <p:nvPr/>
        </p:nvSpPr>
        <p:spPr>
          <a:xfrm>
            <a:off x="3193775" y="384313"/>
            <a:ext cx="4969564" cy="622852"/>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solidFill>
                  <a:schemeClr val="tx1"/>
                </a:solidFill>
              </a:rPr>
              <a:t>حجية أحكام التحكيم</a:t>
            </a:r>
            <a:endParaRPr lang="en-US" sz="2400" b="1" dirty="0">
              <a:solidFill>
                <a:schemeClr val="tx1"/>
              </a:solidFill>
            </a:endParaRPr>
          </a:p>
        </p:txBody>
      </p:sp>
      <p:sp>
        <p:nvSpPr>
          <p:cNvPr id="3" name="TextBox 2">
            <a:extLst>
              <a:ext uri="{FF2B5EF4-FFF2-40B4-BE49-F238E27FC236}">
                <a16:creationId xmlns:a16="http://schemas.microsoft.com/office/drawing/2014/main" id="{CCD7D1F7-6984-214E-9686-4F28857DE956}"/>
              </a:ext>
            </a:extLst>
          </p:cNvPr>
          <p:cNvSpPr txBox="1"/>
          <p:nvPr/>
        </p:nvSpPr>
        <p:spPr>
          <a:xfrm>
            <a:off x="0" y="1595021"/>
            <a:ext cx="12629321" cy="3046988"/>
          </a:xfrm>
          <a:prstGeom prst="rect">
            <a:avLst/>
          </a:prstGeom>
          <a:noFill/>
        </p:spPr>
        <p:txBody>
          <a:bodyPr wrap="square" rtlCol="0">
            <a:spAutoFit/>
          </a:bodyPr>
          <a:lstStyle/>
          <a:p>
            <a:pPr marL="800100" lvl="1" indent="-342900" algn="r" rtl="1">
              <a:buFont typeface="Arial" panose="020B0604020202020204" pitchFamily="34" charset="0"/>
              <a:buChar char="•"/>
            </a:pPr>
            <a:r>
              <a:rPr lang="ar-SA" sz="2400" b="1" dirty="0"/>
              <a:t>ما المقصود بحجية الأمر المقضي به؟ </a:t>
            </a:r>
          </a:p>
          <a:p>
            <a:pPr marL="800100" lvl="1" indent="-342900" algn="r" rtl="1">
              <a:buFont typeface="Arial" panose="020B0604020202020204" pitchFamily="34" charset="0"/>
              <a:buChar char="•"/>
            </a:pPr>
            <a:r>
              <a:rPr lang="ar-SA" sz="2400" b="1" dirty="0"/>
              <a:t>هل أحكام التحكيم تحوز حجية الأمر المقضي به؟ وما الذي يترتب على ذلك؟ </a:t>
            </a:r>
          </a:p>
          <a:p>
            <a:pPr marL="800100" lvl="1" indent="-342900" algn="r" rtl="1">
              <a:buFont typeface="Arial" panose="020B0604020202020204" pitchFamily="34" charset="0"/>
              <a:buChar char="•"/>
            </a:pPr>
            <a:endParaRPr lang="ar-SA" sz="2400" b="1" dirty="0">
              <a:solidFill>
                <a:srgbClr val="00B050"/>
              </a:solidFill>
            </a:endParaRPr>
          </a:p>
          <a:p>
            <a:pPr marL="800100" lvl="1" indent="-342900" algn="r" rtl="1">
              <a:buFont typeface="Arial" panose="020B0604020202020204" pitchFamily="34" charset="0"/>
              <a:buChar char="•"/>
            </a:pPr>
            <a:endParaRPr lang="ar-SA" sz="2400" b="1" dirty="0">
              <a:solidFill>
                <a:srgbClr val="00B050"/>
              </a:solidFill>
            </a:endParaRPr>
          </a:p>
          <a:p>
            <a:pPr marL="800100" lvl="1" indent="-342900" algn="r" rtl="1">
              <a:buFont typeface="Arial" panose="020B0604020202020204" pitchFamily="34" charset="0"/>
              <a:buChar char="•"/>
            </a:pPr>
            <a:endParaRPr lang="ar-SA" sz="2400" b="1" dirty="0">
              <a:solidFill>
                <a:srgbClr val="00B050"/>
              </a:solidFill>
            </a:endParaRPr>
          </a:p>
          <a:p>
            <a:pPr marL="800100" lvl="1" indent="-342900" algn="r" rtl="1">
              <a:buFont typeface="Arial" panose="020B0604020202020204" pitchFamily="34" charset="0"/>
              <a:buChar char="•"/>
            </a:pPr>
            <a:endParaRPr lang="ar-SA" sz="2400" b="1" dirty="0">
              <a:solidFill>
                <a:srgbClr val="00B050"/>
              </a:solidFill>
            </a:endParaRPr>
          </a:p>
          <a:p>
            <a:pPr marL="800100" lvl="1" indent="-342900" algn="r" rtl="1">
              <a:buFont typeface="Arial" panose="020B0604020202020204" pitchFamily="34" charset="0"/>
              <a:buChar char="•"/>
            </a:pPr>
            <a:endParaRPr lang="ar-SA" sz="2400" b="1" dirty="0">
              <a:solidFill>
                <a:srgbClr val="00B050"/>
              </a:solidFill>
            </a:endParaRPr>
          </a:p>
          <a:p>
            <a:pPr marL="800100" lvl="1" indent="-342900" algn="r" rtl="1">
              <a:buFont typeface="Arial" panose="020B0604020202020204" pitchFamily="34" charset="0"/>
              <a:buChar char="•"/>
            </a:pPr>
            <a:endParaRPr lang="ar-SA" sz="2400" b="1" dirty="0">
              <a:solidFill>
                <a:srgbClr val="00B050"/>
              </a:solidFill>
            </a:endParaRPr>
          </a:p>
        </p:txBody>
      </p:sp>
    </p:spTree>
    <p:extLst>
      <p:ext uri="{BB962C8B-B14F-4D97-AF65-F5344CB8AC3E}">
        <p14:creationId xmlns:p14="http://schemas.microsoft.com/office/powerpoint/2010/main" val="419609948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CAA80C2A-D864-2141-98F7-1EE4C3BEF9C1}"/>
              </a:ext>
            </a:extLst>
          </p:cNvPr>
          <p:cNvSpPr/>
          <p:nvPr/>
        </p:nvSpPr>
        <p:spPr>
          <a:xfrm>
            <a:off x="3193775" y="384313"/>
            <a:ext cx="4969564" cy="622852"/>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solidFill>
                  <a:schemeClr val="tx1"/>
                </a:solidFill>
              </a:rPr>
              <a:t>الاختصاص بإصدار الأمر بتنفيذ حكم التحكيم</a:t>
            </a:r>
            <a:endParaRPr lang="en-US" sz="2400" b="1" dirty="0">
              <a:solidFill>
                <a:schemeClr val="tx1"/>
              </a:solidFill>
            </a:endParaRPr>
          </a:p>
        </p:txBody>
      </p:sp>
      <p:sp>
        <p:nvSpPr>
          <p:cNvPr id="3" name="TextBox 2">
            <a:extLst>
              <a:ext uri="{FF2B5EF4-FFF2-40B4-BE49-F238E27FC236}">
                <a16:creationId xmlns:a16="http://schemas.microsoft.com/office/drawing/2014/main" id="{CCD7D1F7-6984-214E-9686-4F28857DE956}"/>
              </a:ext>
            </a:extLst>
          </p:cNvPr>
          <p:cNvSpPr txBox="1"/>
          <p:nvPr/>
        </p:nvSpPr>
        <p:spPr>
          <a:xfrm>
            <a:off x="0" y="1595021"/>
            <a:ext cx="12629321" cy="4893647"/>
          </a:xfrm>
          <a:prstGeom prst="rect">
            <a:avLst/>
          </a:prstGeom>
          <a:noFill/>
        </p:spPr>
        <p:txBody>
          <a:bodyPr wrap="square" rtlCol="0">
            <a:spAutoFit/>
          </a:bodyPr>
          <a:lstStyle/>
          <a:p>
            <a:pPr marL="800100" lvl="1" indent="-342900" algn="r" rtl="1">
              <a:buFont typeface="Arial" panose="020B0604020202020204" pitchFamily="34" charset="0"/>
              <a:buChar char="•"/>
            </a:pPr>
            <a:r>
              <a:rPr lang="ar-SA" sz="2400" b="1" dirty="0"/>
              <a:t>من هي الجهة المختصة بإصدار أمر تنفيذ حكم التحكيم؟ </a:t>
            </a:r>
          </a:p>
          <a:p>
            <a:pPr marL="800100" lvl="1" indent="-342900" algn="r" rtl="1">
              <a:buFont typeface="Arial" panose="020B0604020202020204" pitchFamily="34" charset="0"/>
              <a:buChar char="•"/>
            </a:pPr>
            <a:r>
              <a:rPr lang="ar-SA" sz="2400" b="1" dirty="0"/>
              <a:t>ما هي المرفقات المطلوب تقديمها مع طلب أمر التنفيذ؟ م 53</a:t>
            </a:r>
            <a:endParaRPr lang="en-US" sz="2400" b="1" dirty="0"/>
          </a:p>
          <a:p>
            <a:pPr marL="914400" lvl="1" indent="-457200" algn="r" rtl="1">
              <a:buFont typeface="+mj-lt"/>
              <a:buAutoNum type="arabicPeriod"/>
            </a:pPr>
            <a:r>
              <a:rPr lang="ar-SA" sz="2400" b="1" dirty="0"/>
              <a:t>أصل الحكم أو صورة مصدقة منه</a:t>
            </a:r>
          </a:p>
          <a:p>
            <a:pPr marL="914400" lvl="1" indent="-457200" algn="r" rtl="1">
              <a:buFont typeface="+mj-lt"/>
              <a:buAutoNum type="arabicPeriod"/>
            </a:pPr>
            <a:r>
              <a:rPr lang="ar-SA" sz="2400" b="1" dirty="0"/>
              <a:t>صورة طبق الأصل من اتفاق التحكيم</a:t>
            </a:r>
          </a:p>
          <a:p>
            <a:pPr marL="914400" lvl="1" indent="-457200" algn="r" rtl="1">
              <a:buFont typeface="+mj-lt"/>
              <a:buAutoNum type="arabicPeriod"/>
            </a:pPr>
            <a:r>
              <a:rPr lang="ar-SA" sz="2400" b="1" dirty="0"/>
              <a:t>ترجمة لحكم التحكيم مصدق عليها من جهة معتمدة</a:t>
            </a:r>
          </a:p>
          <a:p>
            <a:pPr marL="914400" lvl="1" indent="-457200" algn="r" rtl="1">
              <a:buFont typeface="+mj-lt"/>
              <a:buAutoNum type="arabicPeriod"/>
            </a:pPr>
            <a:r>
              <a:rPr lang="ar-SA" sz="2400" b="1" dirty="0"/>
              <a:t>ما يدل على إيداع الحكم لدى الجهة المختصة </a:t>
            </a:r>
            <a:r>
              <a:rPr lang="ar-SA" sz="2400" b="1" dirty="0" err="1"/>
              <a:t>بالايداع</a:t>
            </a:r>
            <a:endParaRPr lang="ar-SA" sz="2400" b="1" dirty="0"/>
          </a:p>
          <a:p>
            <a:pPr marL="800100" lvl="1" indent="-342900" algn="r" rtl="1">
              <a:buFont typeface="Arial" panose="020B0604020202020204" pitchFamily="34" charset="0"/>
              <a:buChar char="•"/>
            </a:pPr>
            <a:r>
              <a:rPr lang="ar-SA" sz="2400" b="1" dirty="0"/>
              <a:t>حكم التحكيم لا يعتبر قابل للتنفيذ إلا بعد تذييله بالصيغة التنفيذية </a:t>
            </a:r>
            <a:r>
              <a:rPr lang="ar-SA" sz="2400" b="1" dirty="0" err="1"/>
              <a:t>م</a:t>
            </a:r>
            <a:r>
              <a:rPr lang="ar-SA" sz="2400" b="1" dirty="0"/>
              <a:t> 86 مرافعات.  </a:t>
            </a:r>
          </a:p>
          <a:p>
            <a:pPr marL="800100" lvl="1" indent="-342900" algn="r" rtl="1">
              <a:buFont typeface="Arial" panose="020B0604020202020204" pitchFamily="34" charset="0"/>
              <a:buChar char="•"/>
            </a:pPr>
            <a:endParaRPr lang="ar-SA" sz="2400" b="1" dirty="0">
              <a:solidFill>
                <a:srgbClr val="00B050"/>
              </a:solidFill>
            </a:endParaRPr>
          </a:p>
          <a:p>
            <a:pPr marL="800100" lvl="1" indent="-342900" algn="r" rtl="1">
              <a:buFont typeface="Arial" panose="020B0604020202020204" pitchFamily="34" charset="0"/>
              <a:buChar char="•"/>
            </a:pPr>
            <a:endParaRPr lang="ar-SA" sz="2400" b="1" dirty="0">
              <a:solidFill>
                <a:srgbClr val="00B050"/>
              </a:solidFill>
            </a:endParaRPr>
          </a:p>
          <a:p>
            <a:pPr marL="800100" lvl="1" indent="-342900" algn="r" rtl="1">
              <a:buFont typeface="Arial" panose="020B0604020202020204" pitchFamily="34" charset="0"/>
              <a:buChar char="•"/>
            </a:pPr>
            <a:endParaRPr lang="ar-SA" sz="2400" b="1" dirty="0">
              <a:solidFill>
                <a:srgbClr val="00B050"/>
              </a:solidFill>
            </a:endParaRPr>
          </a:p>
          <a:p>
            <a:pPr marL="800100" lvl="1" indent="-342900" algn="r" rtl="1">
              <a:buFont typeface="Arial" panose="020B0604020202020204" pitchFamily="34" charset="0"/>
              <a:buChar char="•"/>
            </a:pPr>
            <a:endParaRPr lang="ar-SA" sz="2400" b="1" dirty="0">
              <a:solidFill>
                <a:srgbClr val="00B050"/>
              </a:solidFill>
            </a:endParaRPr>
          </a:p>
          <a:p>
            <a:pPr marL="800100" lvl="1" indent="-342900" algn="r" rtl="1">
              <a:buFont typeface="Arial" panose="020B0604020202020204" pitchFamily="34" charset="0"/>
              <a:buChar char="•"/>
            </a:pPr>
            <a:endParaRPr lang="ar-SA" sz="2400" b="1" dirty="0">
              <a:solidFill>
                <a:srgbClr val="00B050"/>
              </a:solidFill>
            </a:endParaRPr>
          </a:p>
          <a:p>
            <a:pPr marL="800100" lvl="1" indent="-342900" algn="r" rtl="1">
              <a:buFont typeface="Arial" panose="020B0604020202020204" pitchFamily="34" charset="0"/>
              <a:buChar char="•"/>
            </a:pPr>
            <a:endParaRPr lang="ar-SA" sz="2400" b="1" dirty="0">
              <a:solidFill>
                <a:srgbClr val="00B050"/>
              </a:solidFill>
            </a:endParaRPr>
          </a:p>
        </p:txBody>
      </p:sp>
    </p:spTree>
    <p:extLst>
      <p:ext uri="{BB962C8B-B14F-4D97-AF65-F5344CB8AC3E}">
        <p14:creationId xmlns:p14="http://schemas.microsoft.com/office/powerpoint/2010/main" val="3537918102"/>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CAA80C2A-D864-2141-98F7-1EE4C3BEF9C1}"/>
              </a:ext>
            </a:extLst>
          </p:cNvPr>
          <p:cNvSpPr/>
          <p:nvPr/>
        </p:nvSpPr>
        <p:spPr>
          <a:xfrm>
            <a:off x="3193775" y="384313"/>
            <a:ext cx="4969564" cy="622852"/>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solidFill>
                  <a:schemeClr val="tx1"/>
                </a:solidFill>
              </a:rPr>
              <a:t>ميعاد تقديم طلب التنفيذ</a:t>
            </a:r>
            <a:endParaRPr lang="en-US" sz="2400" b="1" dirty="0">
              <a:solidFill>
                <a:schemeClr val="tx1"/>
              </a:solidFill>
            </a:endParaRPr>
          </a:p>
        </p:txBody>
      </p:sp>
      <p:sp>
        <p:nvSpPr>
          <p:cNvPr id="3" name="TextBox 2">
            <a:extLst>
              <a:ext uri="{FF2B5EF4-FFF2-40B4-BE49-F238E27FC236}">
                <a16:creationId xmlns:a16="http://schemas.microsoft.com/office/drawing/2014/main" id="{CCD7D1F7-6984-214E-9686-4F28857DE956}"/>
              </a:ext>
            </a:extLst>
          </p:cNvPr>
          <p:cNvSpPr txBox="1"/>
          <p:nvPr/>
        </p:nvSpPr>
        <p:spPr>
          <a:xfrm>
            <a:off x="0" y="1595021"/>
            <a:ext cx="12629321" cy="4154984"/>
          </a:xfrm>
          <a:prstGeom prst="rect">
            <a:avLst/>
          </a:prstGeom>
          <a:noFill/>
        </p:spPr>
        <p:txBody>
          <a:bodyPr wrap="square" rtlCol="0">
            <a:spAutoFit/>
          </a:bodyPr>
          <a:lstStyle/>
          <a:p>
            <a:pPr marL="800100" lvl="1" indent="-342900" algn="r" rtl="1">
              <a:buFont typeface="Arial" panose="020B0604020202020204" pitchFamily="34" charset="0"/>
              <a:buChar char="•"/>
            </a:pPr>
            <a:r>
              <a:rPr lang="ar-SA" sz="2400" b="1" dirty="0"/>
              <a:t>المادة 55 " لا يقبل طلب تنفيذ حكم التحكيم إلا إذا انقضى ميعاد رفع دعوى بطلان الحكم". </a:t>
            </a:r>
          </a:p>
          <a:p>
            <a:pPr marL="800100" lvl="1" indent="-342900" algn="r" rtl="1">
              <a:buFont typeface="Arial" panose="020B0604020202020204" pitchFamily="34" charset="0"/>
              <a:buChar char="•"/>
            </a:pPr>
            <a:r>
              <a:rPr lang="ar-SA" sz="2400" b="1" dirty="0"/>
              <a:t>المادة 54 " لا يترتب على رفع دعوى البطلان وقف تنفيذ حكم التحكيم". </a:t>
            </a:r>
          </a:p>
          <a:p>
            <a:pPr marL="800100" lvl="1" indent="-342900" algn="r" rtl="1">
              <a:buFont typeface="Arial" panose="020B0604020202020204" pitchFamily="34" charset="0"/>
              <a:buChar char="•"/>
            </a:pPr>
            <a:endParaRPr lang="ar-SA" sz="2400" b="1" dirty="0"/>
          </a:p>
          <a:p>
            <a:pPr marL="800100" lvl="1" indent="-342900" algn="r" rtl="1">
              <a:buFont typeface="Arial" panose="020B0604020202020204" pitchFamily="34" charset="0"/>
              <a:buChar char="•"/>
            </a:pPr>
            <a:r>
              <a:rPr lang="ar-SA" sz="2400" b="1" dirty="0"/>
              <a:t>إلا أنه وفقاً للمادة 54 يجوز للمحكمة المختصة وقف تنفيذ حكم التحكيم.. </a:t>
            </a:r>
          </a:p>
          <a:p>
            <a:pPr marL="800100" lvl="1" indent="-342900" algn="r" rtl="1">
              <a:buFont typeface="Arial" panose="020B0604020202020204" pitchFamily="34" charset="0"/>
              <a:buChar char="•"/>
            </a:pPr>
            <a:r>
              <a:rPr lang="ar-SA" sz="2400" b="1" dirty="0"/>
              <a:t>تفصل المحكمة في طلب وقف التنفيذ خلال 15 يوم من تاريخ تقديمه. </a:t>
            </a:r>
          </a:p>
          <a:p>
            <a:pPr marL="800100" lvl="1" indent="-342900" algn="r" rtl="1">
              <a:buFont typeface="Arial" panose="020B0604020202020204" pitchFamily="34" charset="0"/>
              <a:buChar char="•"/>
            </a:pPr>
            <a:r>
              <a:rPr lang="ar-SA" sz="2400" b="1" dirty="0"/>
              <a:t>إذا أمرت بوقف التنفيذ جاز لها الأمر بتقديم كفالة أو ضمان مالي من مقدم الطلب.</a:t>
            </a:r>
          </a:p>
          <a:p>
            <a:pPr marL="800100" lvl="1" indent="-342900" algn="r" rtl="1">
              <a:buFont typeface="Arial" panose="020B0604020202020204" pitchFamily="34" charset="0"/>
              <a:buChar char="•"/>
            </a:pPr>
            <a:r>
              <a:rPr lang="ar-SA" sz="2400" b="1" dirty="0"/>
              <a:t>وعليها حينئذ الفصل في دعوى البطلان خلال 180 يوم من تاريخ صدور أمر وقف التنفيذ. </a:t>
            </a:r>
          </a:p>
          <a:p>
            <a:pPr marL="800100" lvl="1" indent="-342900" algn="r" rtl="1">
              <a:buFont typeface="Arial" panose="020B0604020202020204" pitchFamily="34" charset="0"/>
              <a:buChar char="•"/>
            </a:pPr>
            <a:endParaRPr lang="ar-SA" sz="2400" b="1" dirty="0"/>
          </a:p>
          <a:p>
            <a:pPr marL="800100" lvl="1" indent="-342900" algn="r" rtl="1">
              <a:buFont typeface="Arial" panose="020B0604020202020204" pitchFamily="34" charset="0"/>
              <a:buChar char="•"/>
            </a:pPr>
            <a:endParaRPr lang="ar-SA" sz="2400" b="1" dirty="0">
              <a:solidFill>
                <a:srgbClr val="00B050"/>
              </a:solidFill>
            </a:endParaRPr>
          </a:p>
          <a:p>
            <a:pPr marL="800100" lvl="1" indent="-342900" algn="r" rtl="1">
              <a:buFont typeface="Arial" panose="020B0604020202020204" pitchFamily="34" charset="0"/>
              <a:buChar char="•"/>
            </a:pPr>
            <a:endParaRPr lang="ar-SA" sz="2400" b="1" dirty="0">
              <a:solidFill>
                <a:srgbClr val="00B050"/>
              </a:solidFill>
            </a:endParaRPr>
          </a:p>
          <a:p>
            <a:pPr marL="800100" lvl="1" indent="-342900" algn="r" rtl="1">
              <a:buFont typeface="Arial" panose="020B0604020202020204" pitchFamily="34" charset="0"/>
              <a:buChar char="•"/>
            </a:pPr>
            <a:endParaRPr lang="ar-SA" sz="2400" b="1" dirty="0">
              <a:solidFill>
                <a:srgbClr val="00B050"/>
              </a:solidFill>
            </a:endParaRPr>
          </a:p>
        </p:txBody>
      </p:sp>
    </p:spTree>
    <p:extLst>
      <p:ext uri="{BB962C8B-B14F-4D97-AF65-F5344CB8AC3E}">
        <p14:creationId xmlns:p14="http://schemas.microsoft.com/office/powerpoint/2010/main" val="866365522"/>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CAA80C2A-D864-2141-98F7-1EE4C3BEF9C1}"/>
              </a:ext>
            </a:extLst>
          </p:cNvPr>
          <p:cNvSpPr/>
          <p:nvPr/>
        </p:nvSpPr>
        <p:spPr>
          <a:xfrm>
            <a:off x="3193775" y="384313"/>
            <a:ext cx="4969564" cy="622852"/>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solidFill>
                  <a:schemeClr val="tx1"/>
                </a:solidFill>
              </a:rPr>
              <a:t>شروط الأمر بتنفيذ حكم التحكيم الوطني</a:t>
            </a:r>
            <a:endParaRPr lang="en-US" sz="2400" b="1" dirty="0">
              <a:solidFill>
                <a:schemeClr val="tx1"/>
              </a:solidFill>
            </a:endParaRPr>
          </a:p>
        </p:txBody>
      </p:sp>
      <p:sp>
        <p:nvSpPr>
          <p:cNvPr id="3" name="TextBox 2">
            <a:extLst>
              <a:ext uri="{FF2B5EF4-FFF2-40B4-BE49-F238E27FC236}">
                <a16:creationId xmlns:a16="http://schemas.microsoft.com/office/drawing/2014/main" id="{CCD7D1F7-6984-214E-9686-4F28857DE956}"/>
              </a:ext>
            </a:extLst>
          </p:cNvPr>
          <p:cNvSpPr txBox="1"/>
          <p:nvPr/>
        </p:nvSpPr>
        <p:spPr>
          <a:xfrm>
            <a:off x="-636104" y="1608273"/>
            <a:ext cx="12629321" cy="4832092"/>
          </a:xfrm>
          <a:prstGeom prst="rect">
            <a:avLst/>
          </a:prstGeom>
          <a:noFill/>
        </p:spPr>
        <p:txBody>
          <a:bodyPr wrap="square" rtlCol="0">
            <a:spAutoFit/>
          </a:bodyPr>
          <a:lstStyle/>
          <a:p>
            <a:pPr algn="r" rtl="1"/>
            <a:r>
              <a:rPr lang="ar" sz="2800" b="1" dirty="0">
                <a:cs typeface="+mj-cs"/>
              </a:rPr>
              <a:t>أ- أنه لا يتعارض مع حكم أو قرار صادر من محكمة أو لجنة أو هيئة لها ولاية الفصل في موضوع </a:t>
            </a:r>
          </a:p>
          <a:p>
            <a:pPr algn="r" rtl="1"/>
            <a:r>
              <a:rPr lang="ar" sz="2800" b="1" dirty="0">
                <a:cs typeface="+mj-cs"/>
              </a:rPr>
              <a:t>   النزاع في المملكة العربية السعودية. </a:t>
            </a:r>
          </a:p>
          <a:p>
            <a:pPr algn="r" rtl="1"/>
            <a:endParaRPr lang="ar" sz="2800" b="1" dirty="0">
              <a:cs typeface="+mj-cs"/>
            </a:endParaRPr>
          </a:p>
          <a:p>
            <a:pPr algn="r" rtl="1"/>
            <a:r>
              <a:rPr lang="ar" sz="2800" b="1" dirty="0">
                <a:cs typeface="+mj-cs"/>
              </a:rPr>
              <a:t>ب- أنه لا يتضمن ما يخالف أحكام الشريعة الإسلامية والنظام العام بالمملكة، وإذا أمكن تجزئة الحكم </a:t>
            </a:r>
          </a:p>
          <a:p>
            <a:pPr algn="r" rtl="1"/>
            <a:r>
              <a:rPr lang="ar" sz="2800" b="1" dirty="0">
                <a:cs typeface="+mj-cs"/>
              </a:rPr>
              <a:t>     فيما يتضمنه من مخالفة، جاز الأمر بتنفيذ الجزء الباقي غير المخالف. </a:t>
            </a:r>
          </a:p>
          <a:p>
            <a:pPr algn="r" rtl="1"/>
            <a:endParaRPr lang="ar" sz="2800" b="1" dirty="0">
              <a:cs typeface="+mj-cs"/>
            </a:endParaRPr>
          </a:p>
          <a:p>
            <a:pPr algn="r" rtl="1"/>
            <a:r>
              <a:rPr lang="ar" sz="2800" b="1" dirty="0">
                <a:cs typeface="+mj-cs"/>
              </a:rPr>
              <a:t>ج- أنه قد أبلغ للمحكوم عليه إبلاغاً صحيحاً. </a:t>
            </a:r>
          </a:p>
          <a:p>
            <a:pPr marL="800100" lvl="1" indent="-342900" algn="r" rtl="1">
              <a:buFont typeface="Arial" panose="020B0604020202020204" pitchFamily="34" charset="0"/>
              <a:buChar char="•"/>
            </a:pPr>
            <a:endParaRPr lang="ar-SA" sz="2800" b="1" dirty="0">
              <a:cs typeface="+mj-cs"/>
            </a:endParaRPr>
          </a:p>
          <a:p>
            <a:pPr marL="800100" lvl="1" indent="-342900" algn="r" rtl="1">
              <a:buFont typeface="Arial" panose="020B0604020202020204" pitchFamily="34" charset="0"/>
              <a:buChar char="•"/>
            </a:pPr>
            <a:endParaRPr lang="ar-SA" sz="2800" b="1" dirty="0">
              <a:solidFill>
                <a:srgbClr val="00B050"/>
              </a:solidFill>
              <a:cs typeface="+mj-cs"/>
            </a:endParaRPr>
          </a:p>
          <a:p>
            <a:pPr marL="800100" lvl="1" indent="-342900" algn="r" rtl="1">
              <a:buFont typeface="Arial" panose="020B0604020202020204" pitchFamily="34" charset="0"/>
              <a:buChar char="•"/>
            </a:pPr>
            <a:endParaRPr lang="ar-SA" sz="2800" b="1" dirty="0">
              <a:solidFill>
                <a:srgbClr val="00B050"/>
              </a:solidFill>
              <a:cs typeface="+mj-cs"/>
            </a:endParaRPr>
          </a:p>
          <a:p>
            <a:pPr marL="800100" lvl="1" indent="-342900" algn="r" rtl="1">
              <a:buFont typeface="Arial" panose="020B0604020202020204" pitchFamily="34" charset="0"/>
              <a:buChar char="•"/>
            </a:pPr>
            <a:endParaRPr lang="ar-SA" sz="2800" b="1" dirty="0">
              <a:solidFill>
                <a:srgbClr val="00B050"/>
              </a:solidFill>
              <a:cs typeface="+mj-cs"/>
            </a:endParaRPr>
          </a:p>
        </p:txBody>
      </p:sp>
    </p:spTree>
    <p:extLst>
      <p:ext uri="{BB962C8B-B14F-4D97-AF65-F5344CB8AC3E}">
        <p14:creationId xmlns:p14="http://schemas.microsoft.com/office/powerpoint/2010/main" val="2950238715"/>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CAA80C2A-D864-2141-98F7-1EE4C3BEF9C1}"/>
              </a:ext>
            </a:extLst>
          </p:cNvPr>
          <p:cNvSpPr/>
          <p:nvPr/>
        </p:nvSpPr>
        <p:spPr>
          <a:xfrm>
            <a:off x="3193775" y="384313"/>
            <a:ext cx="4969564" cy="622852"/>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solidFill>
                  <a:schemeClr val="tx1"/>
                </a:solidFill>
              </a:rPr>
              <a:t>شروط الأمر بتنفيذ حكم التحكيم الأجنبي</a:t>
            </a:r>
            <a:endParaRPr lang="en-US" sz="2400" b="1" dirty="0">
              <a:solidFill>
                <a:schemeClr val="tx1"/>
              </a:solidFill>
            </a:endParaRPr>
          </a:p>
        </p:txBody>
      </p:sp>
      <p:sp>
        <p:nvSpPr>
          <p:cNvPr id="3" name="TextBox 2">
            <a:extLst>
              <a:ext uri="{FF2B5EF4-FFF2-40B4-BE49-F238E27FC236}">
                <a16:creationId xmlns:a16="http://schemas.microsoft.com/office/drawing/2014/main" id="{CCD7D1F7-6984-214E-9686-4F28857DE956}"/>
              </a:ext>
            </a:extLst>
          </p:cNvPr>
          <p:cNvSpPr txBox="1"/>
          <p:nvPr/>
        </p:nvSpPr>
        <p:spPr>
          <a:xfrm>
            <a:off x="-636104" y="1608273"/>
            <a:ext cx="12629321" cy="6001643"/>
          </a:xfrm>
          <a:prstGeom prst="rect">
            <a:avLst/>
          </a:prstGeom>
          <a:noFill/>
        </p:spPr>
        <p:txBody>
          <a:bodyPr wrap="square" rtlCol="0">
            <a:spAutoFit/>
          </a:bodyPr>
          <a:lstStyle/>
          <a:p>
            <a:pPr marL="457200" indent="-457200" algn="r" rtl="1">
              <a:buFont typeface="Arial" panose="020B0604020202020204" pitchFamily="34" charset="0"/>
              <a:buChar char="•"/>
            </a:pPr>
            <a:r>
              <a:rPr lang="ar" sz="2400" dirty="0">
                <a:cs typeface="+mj-cs"/>
              </a:rPr>
              <a:t>كانت المحاكم الإدارية هي الجهة المختصة بتنفيذ أحكام التحكيم الأجنبية 13/ز 1428</a:t>
            </a:r>
          </a:p>
          <a:p>
            <a:pPr marL="457200" indent="-457200" algn="r" rtl="1">
              <a:buFont typeface="Arial" panose="020B0604020202020204" pitchFamily="34" charset="0"/>
              <a:buChar char="•"/>
            </a:pPr>
            <a:r>
              <a:rPr lang="ar" sz="2400" dirty="0">
                <a:cs typeface="+mj-cs"/>
              </a:rPr>
              <a:t>بعد صدور نظام التنفيذ 1433هـ أصبحت محاكم التنفيذ هي المختصة.</a:t>
            </a:r>
          </a:p>
          <a:p>
            <a:pPr marL="457200" indent="-457200" algn="r" rtl="1">
              <a:buFont typeface="Arial" panose="020B0604020202020204" pitchFamily="34" charset="0"/>
              <a:buChar char="•"/>
            </a:pPr>
            <a:r>
              <a:rPr lang="ar" sz="2400" dirty="0">
                <a:cs typeface="+mj-cs"/>
              </a:rPr>
              <a:t>تشترط المادة 11 من نظام التنفيذ ما يأتي: </a:t>
            </a:r>
          </a:p>
          <a:p>
            <a:pPr marL="457200" indent="-457200" algn="r" rtl="1">
              <a:buFont typeface="Arial" panose="020B0604020202020204" pitchFamily="34" charset="0"/>
              <a:buChar char="•"/>
            </a:pPr>
            <a:r>
              <a:rPr lang="ar-SA" sz="2400" dirty="0">
                <a:cs typeface="+mj-cs"/>
              </a:rPr>
              <a:t>مع التقيد بما تقضي به المعاهدات والاتفاقيات؛ لا يجوز لقاضي التنفيذ تنفيذ الحكم والأمر الأجنبي إلا على </a:t>
            </a:r>
          </a:p>
          <a:p>
            <a:pPr algn="r" rtl="1"/>
            <a:r>
              <a:rPr lang="ar-SA" sz="2400" dirty="0">
                <a:cs typeface="+mj-cs"/>
              </a:rPr>
              <a:t>      أساس المعاملة بالمثل وبعد التحقق مما يأتي:</a:t>
            </a:r>
          </a:p>
          <a:p>
            <a:pPr algn="r" rtl="1"/>
            <a:r>
              <a:rPr lang="ar-SA" sz="2400" dirty="0">
                <a:cs typeface="+mj-cs"/>
              </a:rPr>
              <a:t> </a:t>
            </a:r>
            <a:r>
              <a:rPr lang="en-US" sz="2400" dirty="0">
                <a:cs typeface="+mj-cs"/>
              </a:rPr>
              <a:t>1</a:t>
            </a:r>
            <a:r>
              <a:rPr lang="ar-SA" sz="2400" dirty="0">
                <a:cs typeface="+mj-cs"/>
              </a:rPr>
              <a:t>- أن محاكم المملكة غير مختصة بالنظر في المنازعة التي صدر فيها الحكم أو الأمر، وأن المحاكم الأجنبية التي أصدرته</a:t>
            </a:r>
          </a:p>
          <a:p>
            <a:pPr algn="r" rtl="1"/>
            <a:r>
              <a:rPr lang="ar-SA" sz="2400" dirty="0">
                <a:cs typeface="+mj-cs"/>
              </a:rPr>
              <a:t>      مختصة بها وفقًا لقواعد الاختصاص القضائي الدولي المقررة في أنظمتها.</a:t>
            </a:r>
          </a:p>
          <a:p>
            <a:pPr algn="r" rtl="1"/>
            <a:r>
              <a:rPr lang="ar-SA" sz="2400" dirty="0">
                <a:cs typeface="+mj-cs"/>
              </a:rPr>
              <a:t> 2- أن الخصوم في الدعوى التي صدر فيها الحكم قد كلفوا بالحضور ومثلوا تمثيلاً صحيحًا، ومكنوا من الدفاع عن أنفسهم.</a:t>
            </a:r>
          </a:p>
          <a:p>
            <a:pPr algn="r" rtl="1"/>
            <a:r>
              <a:rPr lang="ar-SA" sz="2400" dirty="0">
                <a:cs typeface="+mj-cs"/>
              </a:rPr>
              <a:t> </a:t>
            </a:r>
            <a:r>
              <a:rPr lang="en-US" sz="2400" dirty="0">
                <a:cs typeface="+mj-cs"/>
              </a:rPr>
              <a:t>3</a:t>
            </a:r>
            <a:r>
              <a:rPr lang="ar-SA" sz="2400" dirty="0">
                <a:cs typeface="+mj-cs"/>
              </a:rPr>
              <a:t>- أن الحكم أو الأمر أصبح نهائيًا وفقًا لنظام المحكمة التي أصدرته</a:t>
            </a:r>
          </a:p>
          <a:p>
            <a:pPr algn="r" rtl="1"/>
            <a:r>
              <a:rPr lang="ar-SA" sz="2400" dirty="0">
                <a:cs typeface="+mj-cs"/>
              </a:rPr>
              <a:t> 4- أن الحكم أو الأمر لا يتعارض مع حكم أو أمر صدر في الموضوع نفسه من جهة قضائية مختصة في المملكة</a:t>
            </a:r>
            <a:r>
              <a:rPr lang="en-US" sz="2400" dirty="0">
                <a:cs typeface="+mj-cs"/>
              </a:rPr>
              <a:t>.</a:t>
            </a:r>
            <a:endParaRPr lang="ar-SA" sz="2400" dirty="0">
              <a:cs typeface="+mj-cs"/>
            </a:endParaRPr>
          </a:p>
          <a:p>
            <a:pPr algn="r" rtl="1"/>
            <a:r>
              <a:rPr lang="ar-SA" sz="2400" dirty="0">
                <a:cs typeface="+mj-cs"/>
              </a:rPr>
              <a:t> 5- ألا يتضمن الحكم أو الأمر ما يخالف أحكام النظام العام في المملكة.</a:t>
            </a:r>
            <a:endParaRPr lang="ar" sz="2400" dirty="0">
              <a:cs typeface="+mj-cs"/>
            </a:endParaRPr>
          </a:p>
          <a:p>
            <a:pPr marL="457200" indent="-457200" algn="r" rtl="1">
              <a:buFont typeface="Arial" panose="020B0604020202020204" pitchFamily="34" charset="0"/>
              <a:buChar char="•"/>
            </a:pPr>
            <a:r>
              <a:rPr lang="ar-SA" sz="2400" dirty="0">
                <a:cs typeface="+mj-cs"/>
              </a:rPr>
              <a:t>نصت المادة </a:t>
            </a:r>
            <a:r>
              <a:rPr lang="en-US" sz="2400" dirty="0">
                <a:cs typeface="+mj-cs"/>
              </a:rPr>
              <a:t>12</a:t>
            </a:r>
            <a:r>
              <a:rPr lang="ar-SA" sz="2400" dirty="0">
                <a:cs typeface="+mj-cs"/>
              </a:rPr>
              <a:t> من النظام نفسه على أن: "تسري أحكام المادة السابقة على أحكام المحكمين الصادرة في بلد أجنبي".</a:t>
            </a:r>
          </a:p>
          <a:p>
            <a:pPr marL="457200" indent="-457200" algn="r" rtl="1">
              <a:buFont typeface="Arial" panose="020B0604020202020204" pitchFamily="34" charset="0"/>
              <a:buChar char="•"/>
            </a:pPr>
            <a:r>
              <a:rPr lang="ar-SA" sz="2400" b="1" dirty="0">
                <a:solidFill>
                  <a:srgbClr val="00B050"/>
                </a:solidFill>
                <a:cs typeface="+mj-cs"/>
              </a:rPr>
              <a:t>هل تتوافق هذه الشروط مع نصوص اتفاقية نيويورك لعام 1958 والتي انضمت لها المملكة عام 1414هـ؟ </a:t>
            </a:r>
            <a:endParaRPr lang="ar" sz="2400" b="1" dirty="0">
              <a:solidFill>
                <a:srgbClr val="00B050"/>
              </a:solidFill>
              <a:cs typeface="+mj-cs"/>
            </a:endParaRPr>
          </a:p>
          <a:p>
            <a:pPr marL="457200" indent="-457200" algn="r" rtl="1">
              <a:buFont typeface="Arial" panose="020B0604020202020204" pitchFamily="34" charset="0"/>
              <a:buChar char="•"/>
            </a:pPr>
            <a:endParaRPr lang="ar-SA" sz="2400" dirty="0">
              <a:cs typeface="+mj-cs"/>
            </a:endParaRPr>
          </a:p>
          <a:p>
            <a:pPr marL="800100" lvl="1" indent="-342900" algn="r" rtl="1">
              <a:buFont typeface="Arial" panose="020B0604020202020204" pitchFamily="34" charset="0"/>
              <a:buChar char="•"/>
            </a:pPr>
            <a:endParaRPr lang="ar-SA" sz="2400" dirty="0">
              <a:solidFill>
                <a:srgbClr val="00B050"/>
              </a:solidFill>
              <a:cs typeface="+mj-cs"/>
            </a:endParaRPr>
          </a:p>
          <a:p>
            <a:pPr marL="800100" lvl="1" indent="-342900" algn="r" rtl="1">
              <a:buFont typeface="Arial" panose="020B0604020202020204" pitchFamily="34" charset="0"/>
              <a:buChar char="•"/>
            </a:pPr>
            <a:endParaRPr lang="ar-SA" sz="2400" dirty="0">
              <a:solidFill>
                <a:srgbClr val="00B050"/>
              </a:solidFill>
              <a:cs typeface="+mj-cs"/>
            </a:endParaRPr>
          </a:p>
        </p:txBody>
      </p:sp>
    </p:spTree>
    <p:extLst>
      <p:ext uri="{BB962C8B-B14F-4D97-AF65-F5344CB8AC3E}">
        <p14:creationId xmlns:p14="http://schemas.microsoft.com/office/powerpoint/2010/main" val="583565874"/>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CAA80C2A-D864-2141-98F7-1EE4C3BEF9C1}"/>
              </a:ext>
            </a:extLst>
          </p:cNvPr>
          <p:cNvSpPr/>
          <p:nvPr/>
        </p:nvSpPr>
        <p:spPr>
          <a:xfrm>
            <a:off x="3193775" y="384313"/>
            <a:ext cx="4969564" cy="622852"/>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solidFill>
                  <a:schemeClr val="tx1"/>
                </a:solidFill>
              </a:rPr>
              <a:t>التظلم من الأمر الصادر بالتنفيذ أو برفض التنفيذ</a:t>
            </a:r>
            <a:endParaRPr lang="en-US" sz="2400" b="1" dirty="0">
              <a:solidFill>
                <a:schemeClr val="tx1"/>
              </a:solidFill>
            </a:endParaRPr>
          </a:p>
        </p:txBody>
      </p:sp>
      <p:sp>
        <p:nvSpPr>
          <p:cNvPr id="3" name="TextBox 2">
            <a:extLst>
              <a:ext uri="{FF2B5EF4-FFF2-40B4-BE49-F238E27FC236}">
                <a16:creationId xmlns:a16="http://schemas.microsoft.com/office/drawing/2014/main" id="{CCD7D1F7-6984-214E-9686-4F28857DE956}"/>
              </a:ext>
            </a:extLst>
          </p:cNvPr>
          <p:cNvSpPr txBox="1"/>
          <p:nvPr/>
        </p:nvSpPr>
        <p:spPr>
          <a:xfrm>
            <a:off x="-437321" y="1634777"/>
            <a:ext cx="12629321" cy="1815882"/>
          </a:xfrm>
          <a:prstGeom prst="rect">
            <a:avLst/>
          </a:prstGeom>
          <a:noFill/>
        </p:spPr>
        <p:txBody>
          <a:bodyPr wrap="square" rtlCol="0">
            <a:spAutoFit/>
          </a:bodyPr>
          <a:lstStyle/>
          <a:p>
            <a:pPr marL="457200" indent="-457200" algn="r" rtl="1">
              <a:buFont typeface="Arial" panose="020B0604020202020204" pitchFamily="34" charset="0"/>
              <a:buChar char="•"/>
            </a:pPr>
            <a:r>
              <a:rPr lang="ar-AE" sz="2800" b="1" dirty="0">
                <a:cs typeface="+mj-cs"/>
              </a:rPr>
              <a:t>الفقرة 3 من المادة </a:t>
            </a:r>
            <a:r>
              <a:rPr lang="en-US" sz="2800" b="1" dirty="0">
                <a:cs typeface="+mj-cs"/>
              </a:rPr>
              <a:t>55</a:t>
            </a:r>
            <a:r>
              <a:rPr lang="ar-AE" sz="2800" b="1" dirty="0">
                <a:cs typeface="+mj-cs"/>
              </a:rPr>
              <a:t> من نظام التحكيم : "لا يجوز التظلم من الأمر الصادر بتنفيذ حكم التحكيم، </a:t>
            </a:r>
          </a:p>
          <a:p>
            <a:pPr algn="r" rtl="1"/>
            <a:r>
              <a:rPr lang="ar-AE" sz="2800" b="1" dirty="0">
                <a:cs typeface="+mj-cs"/>
              </a:rPr>
              <a:t>     أما الأمر الصادر برفض التنفيذ فيجوز التظلم منه إلى الجهة المختصة خلال ثلاثين يوماً من تاريخ       صدوره".</a:t>
            </a:r>
          </a:p>
          <a:p>
            <a:pPr marL="457200" indent="-457200" algn="r" rtl="1">
              <a:buFont typeface="Arial" panose="020B0604020202020204" pitchFamily="34" charset="0"/>
              <a:buChar char="•"/>
            </a:pPr>
            <a:r>
              <a:rPr lang="ar-AE" sz="2800" b="1" dirty="0">
                <a:solidFill>
                  <a:srgbClr val="00B050"/>
                </a:solidFill>
                <a:cs typeface="+mj-cs"/>
              </a:rPr>
              <a:t>من هي الجهة المختصة المقصودة هنا؟ </a:t>
            </a:r>
            <a:endParaRPr lang="en-US" sz="2800" b="1" dirty="0">
              <a:solidFill>
                <a:srgbClr val="00B050"/>
              </a:solidFill>
              <a:cs typeface="+mj-cs"/>
            </a:endParaRPr>
          </a:p>
        </p:txBody>
      </p:sp>
    </p:spTree>
    <p:extLst>
      <p:ext uri="{BB962C8B-B14F-4D97-AF65-F5344CB8AC3E}">
        <p14:creationId xmlns:p14="http://schemas.microsoft.com/office/powerpoint/2010/main" val="149233443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rminator 3"/>
          <p:cNvSpPr/>
          <p:nvPr/>
        </p:nvSpPr>
        <p:spPr>
          <a:xfrm>
            <a:off x="1855304" y="2173356"/>
            <a:ext cx="8640418" cy="2239618"/>
          </a:xfrm>
          <a:prstGeom prst="flowChartTerminator">
            <a:avLst/>
          </a:prstGeom>
          <a:solidFill>
            <a:schemeClr val="accent6">
              <a:lumMod val="40000"/>
              <a:lumOff val="60000"/>
            </a:schemeClr>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marL="0" algn="ctr" defTabSz="914400" rtl="1" eaLnBrk="1" latinLnBrk="0" hangingPunct="1"/>
            <a:r>
              <a:rPr lang="ar-SA" sz="7200" b="1" dirty="0">
                <a:solidFill>
                  <a:schemeClr val="tx1"/>
                </a:solidFill>
              </a:rPr>
              <a:t>المحاضرة العشرون</a:t>
            </a:r>
            <a:endParaRPr lang="en-US" sz="7200" b="1" dirty="0">
              <a:solidFill>
                <a:schemeClr val="tx1"/>
              </a:solidFill>
            </a:endParaRPr>
          </a:p>
        </p:txBody>
      </p:sp>
    </p:spTree>
    <p:extLst>
      <p:ext uri="{BB962C8B-B14F-4D97-AF65-F5344CB8AC3E}">
        <p14:creationId xmlns:p14="http://schemas.microsoft.com/office/powerpoint/2010/main" val="1140444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BCA693D-565F-A249-99D2-7F80893E3844}"/>
              </a:ext>
            </a:extLst>
          </p:cNvPr>
          <p:cNvGraphicFramePr>
            <a:graphicFrameLocks noGrp="1"/>
          </p:cNvGraphicFramePr>
          <p:nvPr>
            <p:extLst>
              <p:ext uri="{D42A27DB-BD31-4B8C-83A1-F6EECF244321}">
                <p14:modId xmlns:p14="http://schemas.microsoft.com/office/powerpoint/2010/main" val="3545499518"/>
              </p:ext>
            </p:extLst>
          </p:nvPr>
        </p:nvGraphicFramePr>
        <p:xfrm>
          <a:off x="795130" y="1448536"/>
          <a:ext cx="10813773" cy="1233892"/>
        </p:xfrm>
        <a:graphic>
          <a:graphicData uri="http://schemas.openxmlformats.org/drawingml/2006/table">
            <a:tbl>
              <a:tblPr firstRow="1" bandRow="1">
                <a:tableStyleId>{7DF18680-E054-41AD-8BC1-D1AEF772440D}</a:tableStyleId>
              </a:tblPr>
              <a:tblGrid>
                <a:gridCol w="3975653">
                  <a:extLst>
                    <a:ext uri="{9D8B030D-6E8A-4147-A177-3AD203B41FA5}">
                      <a16:colId xmlns:a16="http://schemas.microsoft.com/office/drawing/2014/main" val="1337505987"/>
                    </a:ext>
                  </a:extLst>
                </a:gridCol>
                <a:gridCol w="3233529">
                  <a:extLst>
                    <a:ext uri="{9D8B030D-6E8A-4147-A177-3AD203B41FA5}">
                      <a16:colId xmlns:a16="http://schemas.microsoft.com/office/drawing/2014/main" val="249849096"/>
                    </a:ext>
                  </a:extLst>
                </a:gridCol>
                <a:gridCol w="3604591">
                  <a:extLst>
                    <a:ext uri="{9D8B030D-6E8A-4147-A177-3AD203B41FA5}">
                      <a16:colId xmlns:a16="http://schemas.microsoft.com/office/drawing/2014/main" val="3407441554"/>
                    </a:ext>
                  </a:extLst>
                </a:gridCol>
              </a:tblGrid>
              <a:tr h="319189">
                <a:tc>
                  <a:txBody>
                    <a:bodyPr/>
                    <a:lstStyle/>
                    <a:p>
                      <a:pPr marL="0" algn="ctr" defTabSz="914400" rtl="1" eaLnBrk="1" latinLnBrk="0" hangingPunct="1"/>
                      <a:r>
                        <a:rPr lang="ar-SA" sz="2400" dirty="0"/>
                        <a:t>الاختلاف</a:t>
                      </a:r>
                      <a:endParaRPr lang="en-US" sz="2400" dirty="0"/>
                    </a:p>
                  </a:txBody>
                  <a:tcPr/>
                </a:tc>
                <a:tc>
                  <a:txBody>
                    <a:bodyPr/>
                    <a:lstStyle/>
                    <a:p>
                      <a:pPr marL="0" algn="ctr" defTabSz="914400" rtl="1" eaLnBrk="1" latinLnBrk="0" hangingPunct="1"/>
                      <a:r>
                        <a:rPr lang="ar-SA" sz="2400" dirty="0"/>
                        <a:t>التشابه </a:t>
                      </a:r>
                      <a:endParaRPr lang="en-US" sz="2400" dirty="0"/>
                    </a:p>
                  </a:txBody>
                  <a:tcPr/>
                </a:tc>
                <a:tc rowSpan="2">
                  <a:txBody>
                    <a:bodyPr/>
                    <a:lstStyle/>
                    <a:p>
                      <a:pPr marL="0" algn="ctr" defTabSz="914400" rtl="1" eaLnBrk="1" latinLnBrk="0" hangingPunct="1"/>
                      <a:endParaRPr lang="ar-SA" dirty="0"/>
                    </a:p>
                    <a:p>
                      <a:pPr marL="0" algn="ctr" defTabSz="914400" rtl="1" eaLnBrk="1" latinLnBrk="0" hangingPunct="1"/>
                      <a:endParaRPr lang="ar-SA" dirty="0"/>
                    </a:p>
                    <a:p>
                      <a:pPr marL="0" algn="ctr" defTabSz="914400" rtl="1" eaLnBrk="1" latinLnBrk="0" hangingPunct="1"/>
                      <a:r>
                        <a:rPr lang="ar-SA" sz="2400" dirty="0"/>
                        <a:t>التحكيم و الوكالة</a:t>
                      </a:r>
                      <a:endParaRPr lang="en-US" sz="2400" dirty="0"/>
                    </a:p>
                  </a:txBody>
                  <a:tcPr/>
                </a:tc>
                <a:extLst>
                  <a:ext uri="{0D108BD9-81ED-4DB2-BD59-A6C34878D82A}">
                    <a16:rowId xmlns:a16="http://schemas.microsoft.com/office/drawing/2014/main" val="3892067191"/>
                  </a:ext>
                </a:extLst>
              </a:tr>
              <a:tr h="776692">
                <a:tc>
                  <a:txBody>
                    <a:bodyPr/>
                    <a:lstStyle/>
                    <a:p>
                      <a:pPr marL="0" algn="just" defTabSz="914400" rtl="1" eaLnBrk="1" latinLnBrk="0" hangingPunct="1"/>
                      <a:r>
                        <a:rPr lang="ar-SA" sz="2400" dirty="0"/>
                        <a:t>1- الوكيل يعمل وفقاً لتعليمات الموكل. </a:t>
                      </a:r>
                    </a:p>
                  </a:txBody>
                  <a:tcPr/>
                </a:tc>
                <a:tc>
                  <a:txBody>
                    <a:bodyPr/>
                    <a:lstStyle/>
                    <a:p>
                      <a:pPr marL="0" algn="r" defTabSz="914400" rtl="1" eaLnBrk="1" latinLnBrk="0" hangingPunct="1"/>
                      <a:r>
                        <a:rPr lang="ar-SA" sz="2400" dirty="0"/>
                        <a:t>1- تعيين الوكيل</a:t>
                      </a:r>
                    </a:p>
                  </a:txBody>
                  <a:tcPr/>
                </a:tc>
                <a:tc vMerge="1">
                  <a:txBody>
                    <a:bodyPr/>
                    <a:lstStyle/>
                    <a:p>
                      <a:pPr marL="0" algn="r" defTabSz="914400" rtl="1" eaLnBrk="1" latinLnBrk="0" hangingPunct="1"/>
                      <a:endParaRPr lang="en-US" dirty="0"/>
                    </a:p>
                  </a:txBody>
                  <a:tcPr/>
                </a:tc>
                <a:extLst>
                  <a:ext uri="{0D108BD9-81ED-4DB2-BD59-A6C34878D82A}">
                    <a16:rowId xmlns:a16="http://schemas.microsoft.com/office/drawing/2014/main" val="3385257715"/>
                  </a:ext>
                </a:extLst>
              </a:tr>
            </a:tbl>
          </a:graphicData>
        </a:graphic>
      </p:graphicFrame>
      <p:sp>
        <p:nvSpPr>
          <p:cNvPr id="3" name="TextBox 2">
            <a:extLst>
              <a:ext uri="{FF2B5EF4-FFF2-40B4-BE49-F238E27FC236}">
                <a16:creationId xmlns:a16="http://schemas.microsoft.com/office/drawing/2014/main" id="{1F952B84-0A1D-C445-9B4F-090F962D3A21}"/>
              </a:ext>
            </a:extLst>
          </p:cNvPr>
          <p:cNvSpPr txBox="1"/>
          <p:nvPr/>
        </p:nvSpPr>
        <p:spPr>
          <a:xfrm>
            <a:off x="795131" y="3432313"/>
            <a:ext cx="10813772" cy="1200329"/>
          </a:xfrm>
          <a:prstGeom prst="rect">
            <a:avLst/>
          </a:prstGeom>
          <a:noFill/>
          <a:ln>
            <a:solidFill>
              <a:schemeClr val="tx1"/>
            </a:solidFill>
          </a:ln>
        </p:spPr>
        <p:txBody>
          <a:bodyPr wrap="square" rtlCol="0">
            <a:spAutoFit/>
          </a:bodyPr>
          <a:lstStyle/>
          <a:p>
            <a:pPr marL="285750" indent="-285750" algn="r" rtl="1">
              <a:buFont typeface="Arial" panose="020B0604020202020204" pitchFamily="34" charset="0"/>
              <a:buChar char="•"/>
            </a:pPr>
            <a:r>
              <a:rPr lang="ar-SA" sz="2400" dirty="0">
                <a:solidFill>
                  <a:srgbClr val="00B050"/>
                </a:solidFill>
              </a:rPr>
              <a:t>ما تعريف الوكالة؟ </a:t>
            </a:r>
            <a:r>
              <a:rPr lang="ar-SA" sz="2400" dirty="0"/>
              <a:t>عقد بمقتضاه يلتزم الوكيل بأن يقوم بعمل قانوني لحساب الموكّل.</a:t>
            </a:r>
            <a:r>
              <a:rPr lang="en-US" sz="2400" dirty="0"/>
              <a:t> </a:t>
            </a:r>
            <a:endParaRPr lang="ar-SA" sz="2400" dirty="0"/>
          </a:p>
          <a:p>
            <a:pPr marL="285750" indent="-285750" algn="r" rtl="1">
              <a:buFont typeface="Arial" panose="020B0604020202020204" pitchFamily="34" charset="0"/>
              <a:buChar char="•"/>
            </a:pPr>
            <a:endParaRPr lang="ar-SA" sz="2400" dirty="0"/>
          </a:p>
          <a:p>
            <a:pPr marL="285750" indent="-285750" algn="r" rtl="1">
              <a:buFont typeface="Arial" panose="020B0604020202020204" pitchFamily="34" charset="0"/>
              <a:buChar char="•"/>
            </a:pPr>
            <a:r>
              <a:rPr lang="ar-SA" sz="2400" dirty="0">
                <a:solidFill>
                  <a:srgbClr val="00B050"/>
                </a:solidFill>
              </a:rPr>
              <a:t>هل اختيار الأطراف للمحكمين، يعني بأن المحكمين وكلاء عن من عينهم؟ </a:t>
            </a:r>
            <a:endParaRPr lang="en-US" sz="2400" dirty="0">
              <a:solidFill>
                <a:srgbClr val="00B050"/>
              </a:solidFill>
            </a:endParaRPr>
          </a:p>
        </p:txBody>
      </p:sp>
    </p:spTree>
    <p:extLst>
      <p:ext uri="{BB962C8B-B14F-4D97-AF65-F5344CB8AC3E}">
        <p14:creationId xmlns:p14="http://schemas.microsoft.com/office/powerpoint/2010/main" val="479802749"/>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60221D-381F-4342-9B85-AAC76C97AB86}"/>
              </a:ext>
            </a:extLst>
          </p:cNvPr>
          <p:cNvSpPr>
            <a:spLocks noGrp="1"/>
          </p:cNvSpPr>
          <p:nvPr>
            <p:ph idx="1"/>
          </p:nvPr>
        </p:nvSpPr>
        <p:spPr>
          <a:xfrm>
            <a:off x="859340" y="790084"/>
            <a:ext cx="10364452" cy="4736072"/>
          </a:xfrm>
          <a:ln>
            <a:solidFill>
              <a:schemeClr val="tx1"/>
            </a:solidFill>
          </a:ln>
        </p:spPr>
        <p:txBody>
          <a:bodyPr>
            <a:normAutofit fontScale="62500" lnSpcReduction="20000"/>
          </a:bodyPr>
          <a:lstStyle/>
          <a:p>
            <a:pPr marL="0" indent="0" algn="ctr" defTabSz="914400" rtl="1" eaLnBrk="1" latinLnBrk="0" hangingPunct="1">
              <a:lnSpc>
                <a:spcPct val="120000"/>
              </a:lnSpc>
              <a:spcBef>
                <a:spcPts val="1000"/>
              </a:spcBef>
              <a:buClr>
                <a:schemeClr val="tx1"/>
              </a:buClr>
              <a:buNone/>
            </a:pPr>
            <a:r>
              <a:rPr lang="ar-SA" sz="4000" b="1" u="sng" dirty="0"/>
              <a:t>ستكون المحاضرات القادمة عملية تعكس ما تم تعلمه نظرياً</a:t>
            </a:r>
          </a:p>
          <a:p>
            <a:pPr marL="742950" indent="-742950" algn="r" rtl="1">
              <a:buFont typeface="+mj-lt"/>
              <a:buAutoNum type="arabicPeriod"/>
            </a:pPr>
            <a:r>
              <a:rPr lang="ar-SA" sz="4000" b="1" dirty="0"/>
              <a:t>تشكيل فريق المدعي والمدعى عليه </a:t>
            </a:r>
          </a:p>
          <a:p>
            <a:pPr marL="742950" indent="-742950" algn="r" rtl="1">
              <a:buFont typeface="+mj-lt"/>
              <a:buAutoNum type="arabicPeriod"/>
            </a:pPr>
            <a:r>
              <a:rPr lang="ar-SA" sz="4000" b="1" dirty="0"/>
              <a:t>تسليم العقد المبرم بين شركة القبطان والرائد </a:t>
            </a:r>
            <a:r>
              <a:rPr lang="ar-SA" sz="4000" b="1"/>
              <a:t>للدراسة والتحليل</a:t>
            </a:r>
            <a:endParaRPr lang="ar-SA" sz="4000" b="1" dirty="0"/>
          </a:p>
          <a:p>
            <a:pPr marL="742950" indent="-742950" algn="r" rtl="1">
              <a:buFont typeface="+mj-lt"/>
              <a:buAutoNum type="arabicPeriod"/>
            </a:pPr>
            <a:r>
              <a:rPr lang="ar-SA" sz="4000" b="1" dirty="0"/>
              <a:t>تشكيل الهيئة وفقاً لما اتفق عليه في العقد وإعداد النماذج الخاصة بذلك </a:t>
            </a:r>
          </a:p>
          <a:p>
            <a:pPr marL="742950" indent="-742950" algn="r" rtl="1">
              <a:buFont typeface="+mj-lt"/>
              <a:buAutoNum type="arabicPeriod"/>
            </a:pPr>
            <a:r>
              <a:rPr lang="ar-SA" sz="4000" b="1" dirty="0"/>
              <a:t>بدء الخصومة</a:t>
            </a:r>
          </a:p>
          <a:p>
            <a:pPr marL="742950" indent="-742950" algn="r" rtl="1">
              <a:buFont typeface="+mj-lt"/>
              <a:buAutoNum type="arabicPeriod"/>
            </a:pPr>
            <a:r>
              <a:rPr lang="ar-SA" sz="4000" b="1" dirty="0"/>
              <a:t>تسليم المذكرات المكتوبة بوقت كافي قبل موعد الجلسة</a:t>
            </a:r>
          </a:p>
          <a:p>
            <a:pPr marL="742950" indent="-742950" algn="r" rtl="1">
              <a:buFont typeface="+mj-lt"/>
              <a:buAutoNum type="arabicPeriod"/>
            </a:pPr>
            <a:r>
              <a:rPr lang="ar-SA" sz="4000" b="1" dirty="0"/>
              <a:t>الإعداد جيداً للمرافعات الشفوية</a:t>
            </a:r>
          </a:p>
          <a:p>
            <a:pPr marL="742950" indent="-742950" algn="r" rtl="1">
              <a:buFont typeface="+mj-lt"/>
              <a:buAutoNum type="arabicPeriod"/>
            </a:pPr>
            <a:r>
              <a:rPr lang="ar-SA" sz="4000" b="1" dirty="0"/>
              <a:t>قفل باب المرافعة </a:t>
            </a:r>
          </a:p>
          <a:p>
            <a:pPr marL="742950" indent="-742950" algn="r" rtl="1">
              <a:buFont typeface="+mj-lt"/>
              <a:buAutoNum type="arabicPeriod"/>
            </a:pPr>
            <a:r>
              <a:rPr lang="ar-SA" sz="4000" b="1" dirty="0"/>
              <a:t>المداولة وإصدار الحكم وإعلان الفريق الفائز </a:t>
            </a:r>
          </a:p>
          <a:p>
            <a:pPr marL="742950" indent="-742950" algn="ctr" rtl="1">
              <a:buFont typeface="+mj-lt"/>
              <a:buAutoNum type="arabicPeriod"/>
            </a:pPr>
            <a:endParaRPr lang="ar-SA" sz="4000" b="1" dirty="0"/>
          </a:p>
        </p:txBody>
      </p:sp>
    </p:spTree>
    <p:extLst>
      <p:ext uri="{BB962C8B-B14F-4D97-AF65-F5344CB8AC3E}">
        <p14:creationId xmlns:p14="http://schemas.microsoft.com/office/powerpoint/2010/main" val="5243321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3042A2F9-0B67-0846-BD0B-3EC86E36517F}"/>
              </a:ext>
            </a:extLst>
          </p:cNvPr>
          <p:cNvGraphicFramePr>
            <a:graphicFrameLocks noGrp="1"/>
          </p:cNvGraphicFramePr>
          <p:nvPr>
            <p:extLst>
              <p:ext uri="{D42A27DB-BD31-4B8C-83A1-F6EECF244321}">
                <p14:modId xmlns:p14="http://schemas.microsoft.com/office/powerpoint/2010/main" val="4080899801"/>
              </p:ext>
            </p:extLst>
          </p:nvPr>
        </p:nvGraphicFramePr>
        <p:xfrm>
          <a:off x="450574" y="868773"/>
          <a:ext cx="10813773" cy="1645920"/>
        </p:xfrm>
        <a:graphic>
          <a:graphicData uri="http://schemas.openxmlformats.org/drawingml/2006/table">
            <a:tbl>
              <a:tblPr firstRow="1" bandRow="1">
                <a:tableStyleId>{073A0DAA-6AF3-43AB-8588-CEC1D06C72B9}</a:tableStyleId>
              </a:tblPr>
              <a:tblGrid>
                <a:gridCol w="3604591">
                  <a:extLst>
                    <a:ext uri="{9D8B030D-6E8A-4147-A177-3AD203B41FA5}">
                      <a16:colId xmlns:a16="http://schemas.microsoft.com/office/drawing/2014/main" val="1337505987"/>
                    </a:ext>
                  </a:extLst>
                </a:gridCol>
                <a:gridCol w="3604591">
                  <a:extLst>
                    <a:ext uri="{9D8B030D-6E8A-4147-A177-3AD203B41FA5}">
                      <a16:colId xmlns:a16="http://schemas.microsoft.com/office/drawing/2014/main" val="249849096"/>
                    </a:ext>
                  </a:extLst>
                </a:gridCol>
                <a:gridCol w="3604591">
                  <a:extLst>
                    <a:ext uri="{9D8B030D-6E8A-4147-A177-3AD203B41FA5}">
                      <a16:colId xmlns:a16="http://schemas.microsoft.com/office/drawing/2014/main" val="3407441554"/>
                    </a:ext>
                  </a:extLst>
                </a:gridCol>
              </a:tblGrid>
              <a:tr h="440614">
                <a:tc>
                  <a:txBody>
                    <a:bodyPr/>
                    <a:lstStyle/>
                    <a:p>
                      <a:pPr marL="0" algn="ctr" defTabSz="914400" rtl="1" eaLnBrk="1" latinLnBrk="0" hangingPunct="1"/>
                      <a:r>
                        <a:rPr lang="ar-SA" sz="2400" dirty="0"/>
                        <a:t>الاختلاف</a:t>
                      </a:r>
                      <a:endParaRPr lang="en-US" sz="2400" dirty="0"/>
                    </a:p>
                  </a:txBody>
                  <a:tcPr/>
                </a:tc>
                <a:tc>
                  <a:txBody>
                    <a:bodyPr/>
                    <a:lstStyle/>
                    <a:p>
                      <a:pPr marL="0" algn="ctr" defTabSz="914400" rtl="1" eaLnBrk="1" latinLnBrk="0" hangingPunct="1"/>
                      <a:r>
                        <a:rPr lang="ar-SA" sz="2400" dirty="0"/>
                        <a:t>التشابه </a:t>
                      </a:r>
                      <a:endParaRPr lang="en-US" sz="2400" dirty="0"/>
                    </a:p>
                  </a:txBody>
                  <a:tcPr/>
                </a:tc>
                <a:tc rowSpan="2">
                  <a:txBody>
                    <a:bodyPr/>
                    <a:lstStyle/>
                    <a:p>
                      <a:pPr marL="0" algn="ctr" defTabSz="914400" rtl="1" eaLnBrk="1" latinLnBrk="0" hangingPunct="1"/>
                      <a:endParaRPr lang="ar-SA" dirty="0"/>
                    </a:p>
                    <a:p>
                      <a:pPr marL="0" algn="ctr" defTabSz="914400" rtl="1" eaLnBrk="1" latinLnBrk="0" hangingPunct="1"/>
                      <a:endParaRPr lang="ar-SA" dirty="0"/>
                    </a:p>
                    <a:p>
                      <a:pPr marL="0" algn="ctr" defTabSz="914400" rtl="1" eaLnBrk="1" latinLnBrk="0" hangingPunct="1"/>
                      <a:r>
                        <a:rPr lang="ar-SA" sz="2400" dirty="0"/>
                        <a:t>التحكيم و الوساطة (التوفيق)</a:t>
                      </a:r>
                      <a:endParaRPr lang="en-US" sz="2400" dirty="0"/>
                    </a:p>
                  </a:txBody>
                  <a:tcPr/>
                </a:tc>
                <a:extLst>
                  <a:ext uri="{0D108BD9-81ED-4DB2-BD59-A6C34878D82A}">
                    <a16:rowId xmlns:a16="http://schemas.microsoft.com/office/drawing/2014/main" val="3892067191"/>
                  </a:ext>
                </a:extLst>
              </a:tr>
              <a:tr h="1145598">
                <a:tc>
                  <a:txBody>
                    <a:bodyPr/>
                    <a:lstStyle/>
                    <a:p>
                      <a:pPr marL="0" algn="just" defTabSz="914400" rtl="1" eaLnBrk="1" latinLnBrk="0" hangingPunct="1"/>
                      <a:r>
                        <a:rPr lang="ar-SA" sz="2400" dirty="0"/>
                        <a:t>1- قرار الوساطة ليس له قوة إلزامية، إلا إذا قبله الأطراف طواعية. </a:t>
                      </a:r>
                    </a:p>
                  </a:txBody>
                  <a:tcPr/>
                </a:tc>
                <a:tc>
                  <a:txBody>
                    <a:bodyPr/>
                    <a:lstStyle/>
                    <a:p>
                      <a:pPr marL="0" algn="r" defTabSz="914400" rtl="1" eaLnBrk="1" latinLnBrk="0" hangingPunct="1"/>
                      <a:r>
                        <a:rPr lang="ar-SA" sz="2400" dirty="0"/>
                        <a:t>1- اتفاق الأطراف على اللجوء إلى أحد الأمرين. </a:t>
                      </a:r>
                    </a:p>
                  </a:txBody>
                  <a:tcPr/>
                </a:tc>
                <a:tc vMerge="1">
                  <a:txBody>
                    <a:bodyPr/>
                    <a:lstStyle/>
                    <a:p>
                      <a:pPr marL="0" algn="r" defTabSz="914400" rtl="1" eaLnBrk="1" latinLnBrk="0" hangingPunct="1"/>
                      <a:endParaRPr lang="en-US" dirty="0"/>
                    </a:p>
                  </a:txBody>
                  <a:tcPr/>
                </a:tc>
                <a:extLst>
                  <a:ext uri="{0D108BD9-81ED-4DB2-BD59-A6C34878D82A}">
                    <a16:rowId xmlns:a16="http://schemas.microsoft.com/office/drawing/2014/main" val="3385257715"/>
                  </a:ext>
                </a:extLst>
              </a:tr>
            </a:tbl>
          </a:graphicData>
        </a:graphic>
      </p:graphicFrame>
      <p:sp>
        <p:nvSpPr>
          <p:cNvPr id="3" name="TextBox 2">
            <a:extLst>
              <a:ext uri="{FF2B5EF4-FFF2-40B4-BE49-F238E27FC236}">
                <a16:creationId xmlns:a16="http://schemas.microsoft.com/office/drawing/2014/main" id="{4D39531C-347B-C543-8BC6-1A2821BA748B}"/>
              </a:ext>
            </a:extLst>
          </p:cNvPr>
          <p:cNvSpPr txBox="1"/>
          <p:nvPr/>
        </p:nvSpPr>
        <p:spPr>
          <a:xfrm>
            <a:off x="450575" y="2878650"/>
            <a:ext cx="10813772" cy="1569660"/>
          </a:xfrm>
          <a:prstGeom prst="rect">
            <a:avLst/>
          </a:prstGeom>
          <a:noFill/>
          <a:ln>
            <a:solidFill>
              <a:schemeClr val="tx1"/>
            </a:solidFill>
          </a:ln>
        </p:spPr>
        <p:txBody>
          <a:bodyPr wrap="square" rtlCol="0">
            <a:spAutoFit/>
          </a:bodyPr>
          <a:lstStyle/>
          <a:p>
            <a:pPr marL="285750" indent="-285750" algn="just" rtl="1">
              <a:buFont typeface="Arial" panose="020B0604020202020204" pitchFamily="34" charset="0"/>
              <a:buChar char="•"/>
            </a:pPr>
            <a:r>
              <a:rPr lang="ar-SA" sz="2400" dirty="0">
                <a:solidFill>
                  <a:srgbClr val="00B050"/>
                </a:solidFill>
              </a:rPr>
              <a:t>ما تعريف الوساطة؟ </a:t>
            </a:r>
            <a:r>
              <a:rPr lang="ar-SA" sz="2400" dirty="0"/>
              <a:t>تطلب فيها الأطراف إلى شخص آخر أو أشخاص آخرين (الوسيط) مساعدتها في سعيها إلى التوصل إلى تسوية ودية للمنازعة القائمة بينها والناشئة عن علاقة تعاقدية أو علاقة قانونية أخرى أو المتصلة بتلك العلاقة. ولا يكون للوسيط صلاحية فرض حل للمنازعة على الطرفين، وإنما اقتراح حلول فقط. </a:t>
            </a:r>
          </a:p>
          <a:p>
            <a:pPr marL="285750" indent="-285750" algn="r" rtl="1">
              <a:buFont typeface="Arial" panose="020B0604020202020204" pitchFamily="34" charset="0"/>
              <a:buChar char="•"/>
            </a:pPr>
            <a:r>
              <a:rPr lang="ar-SA" sz="2400" dirty="0">
                <a:solidFill>
                  <a:srgbClr val="00B050"/>
                </a:solidFill>
              </a:rPr>
              <a:t>هل يوجد فرق بين الوساطة والتوفيق؟  </a:t>
            </a:r>
            <a:endParaRPr lang="en-US" sz="2400" dirty="0">
              <a:solidFill>
                <a:srgbClr val="00B050"/>
              </a:solidFill>
            </a:endParaRPr>
          </a:p>
        </p:txBody>
      </p:sp>
      <p:sp>
        <p:nvSpPr>
          <p:cNvPr id="4" name="TextBox 3">
            <a:extLst>
              <a:ext uri="{FF2B5EF4-FFF2-40B4-BE49-F238E27FC236}">
                <a16:creationId xmlns:a16="http://schemas.microsoft.com/office/drawing/2014/main" id="{D0261278-8B03-224E-920B-F93485A7D651}"/>
              </a:ext>
            </a:extLst>
          </p:cNvPr>
          <p:cNvSpPr txBox="1"/>
          <p:nvPr/>
        </p:nvSpPr>
        <p:spPr>
          <a:xfrm>
            <a:off x="450574" y="5181599"/>
            <a:ext cx="10813773" cy="830997"/>
          </a:xfrm>
          <a:prstGeom prst="rect">
            <a:avLst/>
          </a:prstGeom>
          <a:noFill/>
          <a:ln>
            <a:solidFill>
              <a:schemeClr val="tx1"/>
            </a:solidFill>
          </a:ln>
        </p:spPr>
        <p:txBody>
          <a:bodyPr wrap="square" rtlCol="0">
            <a:spAutoFit/>
          </a:bodyPr>
          <a:lstStyle/>
          <a:p>
            <a:pPr marL="285750" indent="-285750" algn="r" rtl="1">
              <a:buFont typeface="Arial" panose="020B0604020202020204" pitchFamily="34" charset="0"/>
              <a:buChar char="•"/>
            </a:pPr>
            <a:r>
              <a:rPr lang="ar-SA" sz="2400" dirty="0">
                <a:solidFill>
                  <a:srgbClr val="000000"/>
                </a:solidFill>
                <a:latin typeface="Calibri" charset="0"/>
                <a:ea typeface="Times New Roman" charset="0"/>
                <a:cs typeface="Times New Roman" charset="0"/>
              </a:rPr>
              <a:t>أي منازعة أو خلاف أو مطالبة تنشأ عن هذا العقد أو تتعلق به، أو عن الإخلال به أو إنهائه أو بطلانه، يتم تسويتها بالطرق الودية، فإن لم يتم التوصل لحل، فيتم اللجوء إلى التحكيم وفقا لنظام التحكيم السعودي ...</a:t>
            </a:r>
            <a:endParaRPr lang="en-US" sz="2400" dirty="0"/>
          </a:p>
        </p:txBody>
      </p:sp>
    </p:spTree>
    <p:extLst>
      <p:ext uri="{BB962C8B-B14F-4D97-AF65-F5344CB8AC3E}">
        <p14:creationId xmlns:p14="http://schemas.microsoft.com/office/powerpoint/2010/main" val="16303221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8094E88-A8AB-C647-81B9-F078A78FFB54}"/>
              </a:ext>
            </a:extLst>
          </p:cNvPr>
          <p:cNvSpPr/>
          <p:nvPr/>
        </p:nvSpPr>
        <p:spPr>
          <a:xfrm>
            <a:off x="636105" y="1123196"/>
            <a:ext cx="11025809" cy="3046988"/>
          </a:xfrm>
          <a:prstGeom prst="rect">
            <a:avLst/>
          </a:prstGeom>
          <a:ln>
            <a:solidFill>
              <a:srgbClr val="FF0000"/>
            </a:solidFill>
          </a:ln>
        </p:spPr>
        <p:txBody>
          <a:bodyPr wrap="square">
            <a:spAutoFit/>
          </a:bodyPr>
          <a:lstStyle/>
          <a:p>
            <a:pPr marL="285750" indent="-285750" algn="just" rtl="1">
              <a:buFont typeface="Arial" panose="020B0604020202020204" pitchFamily="34" charset="0"/>
              <a:buChar char="•"/>
            </a:pPr>
            <a:r>
              <a:rPr lang="ar-SA" sz="2400" dirty="0">
                <a:solidFill>
                  <a:srgbClr val="FF0000"/>
                </a:solidFill>
              </a:rPr>
              <a:t>وقعت مؤسسة خالد للمقاولات مع مؤسسة حامد للمقاولات عقد استئجار </a:t>
            </a:r>
            <a:r>
              <a:rPr lang="ar-SA" sz="2400" dirty="0" err="1">
                <a:solidFill>
                  <a:srgbClr val="FF0000"/>
                </a:solidFill>
              </a:rPr>
              <a:t>تريلات</a:t>
            </a:r>
            <a:r>
              <a:rPr lang="ar-SA" sz="2400" dirty="0">
                <a:solidFill>
                  <a:srgbClr val="FF0000"/>
                </a:solidFill>
              </a:rPr>
              <a:t>، يريد يرغب خالد من حامد توفير 50 </a:t>
            </a:r>
            <a:r>
              <a:rPr lang="ar-SA" sz="2400" dirty="0" err="1">
                <a:solidFill>
                  <a:srgbClr val="FF0000"/>
                </a:solidFill>
              </a:rPr>
              <a:t>تريلة</a:t>
            </a:r>
            <a:r>
              <a:rPr lang="ar-SA" sz="2400" dirty="0">
                <a:solidFill>
                  <a:srgbClr val="FF0000"/>
                </a:solidFill>
              </a:rPr>
              <a:t> خلال أسبوع من أجل نقل أحجار من محيط مطار جده إلى ذهبان، بقيمة 18 ألف ريال للواحدة في الشهر. وقد وفر حامد 43 </a:t>
            </a:r>
            <a:r>
              <a:rPr lang="ar-SA" sz="2400" dirty="0" err="1">
                <a:solidFill>
                  <a:srgbClr val="FF0000"/>
                </a:solidFill>
              </a:rPr>
              <a:t>تريلة</a:t>
            </a:r>
            <a:r>
              <a:rPr lang="ar-SA" sz="2400" dirty="0">
                <a:solidFill>
                  <a:srgbClr val="FF0000"/>
                </a:solidFill>
              </a:rPr>
              <a:t> فقط، والسبع المتبقية تعهد بتوفيرها في الأسبوع الثاني. مر الأسبوع الثاني والثالث من دون توفيرها، مما أدى لنشوب نزاع ومطالبة خالد بفسخ العقد. إلا أن خالد يزعم بأنه قد وفر هذه السبع </a:t>
            </a:r>
            <a:r>
              <a:rPr lang="ar-SA" sz="2400" dirty="0" err="1">
                <a:solidFill>
                  <a:srgbClr val="FF0000"/>
                </a:solidFill>
              </a:rPr>
              <a:t>تريلات</a:t>
            </a:r>
            <a:r>
              <a:rPr lang="ar-SA" sz="2400" dirty="0">
                <a:solidFill>
                  <a:srgbClr val="FF0000"/>
                </a:solidFill>
              </a:rPr>
              <a:t> في الأسبوع الثاني وأنها واقفة في أرض قريبة من المطار بانتظار التصاريح التي تسمح لها بدخول المطار، والتي التزم خالد بتوفيرها، وعليه فإنه يطالب بتعويض عن الأيام التي لم تشتغل فيها هذه </a:t>
            </a:r>
            <a:r>
              <a:rPr lang="ar-SA" sz="2400" dirty="0" err="1">
                <a:solidFill>
                  <a:srgbClr val="FF0000"/>
                </a:solidFill>
              </a:rPr>
              <a:t>التريلات</a:t>
            </a:r>
            <a:r>
              <a:rPr lang="ar-SA" sz="2400" dirty="0">
                <a:solidFill>
                  <a:srgbClr val="FF0000"/>
                </a:solidFill>
              </a:rPr>
              <a:t> بسبب عدم إحضار التصاريح.</a:t>
            </a:r>
          </a:p>
          <a:p>
            <a:pPr marL="285750" indent="-285750" algn="just" rtl="1">
              <a:buFont typeface="Arial" panose="020B0604020202020204" pitchFamily="34" charset="0"/>
              <a:buChar char="•"/>
            </a:pPr>
            <a:r>
              <a:rPr lang="ar-SA" sz="2400" dirty="0">
                <a:solidFill>
                  <a:srgbClr val="00B050"/>
                </a:solidFill>
              </a:rPr>
              <a:t>المطلوب: طلب منك الأطراف التوسط لحل النزاع؟ </a:t>
            </a:r>
            <a:endParaRPr lang="en-US" sz="2400" dirty="0">
              <a:solidFill>
                <a:srgbClr val="00B050"/>
              </a:solidFill>
            </a:endParaRPr>
          </a:p>
        </p:txBody>
      </p:sp>
    </p:spTree>
    <p:extLst>
      <p:ext uri="{BB962C8B-B14F-4D97-AF65-F5344CB8AC3E}">
        <p14:creationId xmlns:p14="http://schemas.microsoft.com/office/powerpoint/2010/main" val="4579893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200EE9-D486-1749-B13E-D3BD6D5414B5}"/>
              </a:ext>
            </a:extLst>
          </p:cNvPr>
          <p:cNvSpPr txBox="1"/>
          <p:nvPr/>
        </p:nvSpPr>
        <p:spPr>
          <a:xfrm>
            <a:off x="463826" y="1603512"/>
            <a:ext cx="11184835" cy="3416320"/>
          </a:xfrm>
          <a:prstGeom prst="rect">
            <a:avLst/>
          </a:prstGeom>
          <a:noFill/>
        </p:spPr>
        <p:txBody>
          <a:bodyPr wrap="square" rtlCol="0">
            <a:spAutoFit/>
          </a:bodyPr>
          <a:lstStyle/>
          <a:p>
            <a:pPr marL="285750" indent="-285750" algn="ctr" defTabSz="914400" rtl="1" eaLnBrk="1" latinLnBrk="0" hangingPunct="1">
              <a:buFont typeface="Arial" panose="020B0604020202020204" pitchFamily="34" charset="0"/>
              <a:buChar char="•"/>
            </a:pPr>
            <a:r>
              <a:rPr lang="ar-SA" sz="2400" b="1" u="sng" dirty="0"/>
              <a:t>سؤال محاضرة اليوم</a:t>
            </a:r>
          </a:p>
          <a:p>
            <a:pPr algn="just" rtl="1"/>
            <a:endParaRPr lang="ar-SA" sz="2400" dirty="0"/>
          </a:p>
          <a:p>
            <a:pPr marL="285750" indent="-285750" algn="just" rtl="1">
              <a:buFont typeface="Arial" panose="020B0604020202020204" pitchFamily="34" charset="0"/>
              <a:buChar char="•"/>
            </a:pPr>
            <a:r>
              <a:rPr lang="ar-SA" sz="2400" dirty="0"/>
              <a:t>تقدمت المدعية (شركة البناء والتطوير) إلى الجهة القضائية المختصة طالبة إلزام المدعى عليه (مؤسسة ) بدفع مبالغ مالية متبقية لها عن العقد المتعلق بتشييد 100 مظلة سيارات. فدفع وكيل المدعى عليها بوجود شرط التحكيم. والذي ينص على أنه: " يقوم الطرفان بفض النزاع بطريقة ودية، ومن ثم بواسطة التحكيم، وإذا لم يتوصل الطرفان إلى تسوية، فيتم اللجوء إلى السلطات القضائية المختصة لحل النزاع الذي ينشأ عن هذه الاتفاقية". وقد تم في وقت سابق محاولات ودية لحل النزاع إلا أنها فشلت. </a:t>
            </a:r>
          </a:p>
          <a:p>
            <a:pPr marL="285750" indent="-285750" algn="just" rtl="1">
              <a:buFont typeface="Arial" panose="020B0604020202020204" pitchFamily="34" charset="0"/>
              <a:buChar char="•"/>
            </a:pPr>
            <a:endParaRPr lang="ar-SA" sz="2400" dirty="0"/>
          </a:p>
          <a:p>
            <a:pPr marL="285750" indent="-285750" algn="just" rtl="1">
              <a:buFont typeface="Arial" panose="020B0604020202020204" pitchFamily="34" charset="0"/>
              <a:buChar char="•"/>
            </a:pPr>
            <a:r>
              <a:rPr lang="ar-SA" sz="2400" dirty="0">
                <a:solidFill>
                  <a:srgbClr val="00B050"/>
                </a:solidFill>
              </a:rPr>
              <a:t>فهل سيتم نظر الدعوى من قبل الجهة القضائية، أم سترفض النظر في الدعوي؟ </a:t>
            </a:r>
            <a:endParaRPr lang="en-US" sz="2400" dirty="0">
              <a:solidFill>
                <a:srgbClr val="00B050"/>
              </a:solidFill>
            </a:endParaRPr>
          </a:p>
        </p:txBody>
      </p:sp>
    </p:spTree>
    <p:extLst>
      <p:ext uri="{BB962C8B-B14F-4D97-AF65-F5344CB8AC3E}">
        <p14:creationId xmlns:p14="http://schemas.microsoft.com/office/powerpoint/2010/main" val="5201212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rminator 3"/>
          <p:cNvSpPr/>
          <p:nvPr/>
        </p:nvSpPr>
        <p:spPr>
          <a:xfrm>
            <a:off x="3207026" y="2001078"/>
            <a:ext cx="6586331" cy="2252870"/>
          </a:xfrm>
          <a:prstGeom prst="flowChartTerminator">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4800" b="1" dirty="0">
                <a:solidFill>
                  <a:schemeClr val="bg1"/>
                </a:solidFill>
              </a:rPr>
              <a:t>المحاضرة الثانية</a:t>
            </a:r>
            <a:endParaRPr lang="en-US" sz="4800" b="1" dirty="0">
              <a:solidFill>
                <a:schemeClr val="bg1"/>
              </a:solidFill>
            </a:endParaRPr>
          </a:p>
        </p:txBody>
      </p:sp>
    </p:spTree>
    <p:extLst>
      <p:ext uri="{BB962C8B-B14F-4D97-AF65-F5344CB8AC3E}">
        <p14:creationId xmlns:p14="http://schemas.microsoft.com/office/powerpoint/2010/main" val="4020947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rminator 3">
            <a:extLst>
              <a:ext uri="{FF2B5EF4-FFF2-40B4-BE49-F238E27FC236}">
                <a16:creationId xmlns:a16="http://schemas.microsoft.com/office/drawing/2014/main" id="{48A291F8-4064-5947-BF31-FA397A309B55}"/>
              </a:ext>
            </a:extLst>
          </p:cNvPr>
          <p:cNvSpPr/>
          <p:nvPr/>
        </p:nvSpPr>
        <p:spPr>
          <a:xfrm>
            <a:off x="1749287" y="1603513"/>
            <a:ext cx="8123583" cy="4025762"/>
          </a:xfrm>
          <a:prstGeom prst="flowChartTerminator">
            <a:avLst/>
          </a:prstGeom>
          <a:solidFill>
            <a:schemeClr val="accent2">
              <a:lumMod val="60000"/>
              <a:lumOff val="40000"/>
            </a:schemeClr>
          </a:solidFill>
        </p:spPr>
        <p:style>
          <a:lnRef idx="1">
            <a:schemeClr val="accent2"/>
          </a:lnRef>
          <a:fillRef idx="2">
            <a:schemeClr val="accent2"/>
          </a:fillRef>
          <a:effectRef idx="1">
            <a:schemeClr val="accent2"/>
          </a:effectRef>
          <a:fontRef idx="minor">
            <a:schemeClr val="dk1"/>
          </a:fontRef>
        </p:style>
        <p:txBody>
          <a:bodyPr rtlCol="0" anchor="ctr"/>
          <a:lstStyle/>
          <a:p>
            <a:pPr marL="0" algn="ctr" defTabSz="914400" rtl="1" eaLnBrk="1" latinLnBrk="0" hangingPunct="1"/>
            <a:r>
              <a:rPr lang="ar-SA" sz="3600" b="1" dirty="0"/>
              <a:t>المرجع هو الكتاب والمحاضرات </a:t>
            </a:r>
          </a:p>
          <a:p>
            <a:pPr marL="0" algn="ctr" defTabSz="914400" rtl="1" eaLnBrk="1" latinLnBrk="0" hangingPunct="1"/>
            <a:r>
              <a:rPr lang="ar-SA" sz="3600" b="1" dirty="0"/>
              <a:t>هذه الشرائح عبارة عن عرض للأفكار الرئيسية ولا تغني عن الرجوع للكتاب والمحاضرات بأي حال من الأحوال </a:t>
            </a:r>
            <a:endParaRPr lang="en-US" sz="3600" b="1" dirty="0"/>
          </a:p>
        </p:txBody>
      </p:sp>
    </p:spTree>
    <p:extLst>
      <p:ext uri="{BB962C8B-B14F-4D97-AF65-F5344CB8AC3E}">
        <p14:creationId xmlns:p14="http://schemas.microsoft.com/office/powerpoint/2010/main" val="4157579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rminator 3"/>
          <p:cNvSpPr/>
          <p:nvPr/>
        </p:nvSpPr>
        <p:spPr>
          <a:xfrm>
            <a:off x="3286539" y="463826"/>
            <a:ext cx="5420139" cy="1696278"/>
          </a:xfrm>
          <a:prstGeom prst="flowChartTerminator">
            <a:avLst/>
          </a:prstGeom>
          <a:solidFill>
            <a:schemeClr val="accent1">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algn="ctr" defTabSz="914400" rtl="1" eaLnBrk="1" latinLnBrk="0" hangingPunct="1"/>
            <a:r>
              <a:rPr lang="ar-SA" sz="2800" b="1" dirty="0"/>
              <a:t>محاور المحاضرة</a:t>
            </a:r>
            <a:endParaRPr lang="en-US" sz="2800" b="1" dirty="0"/>
          </a:p>
        </p:txBody>
      </p:sp>
      <p:sp>
        <p:nvSpPr>
          <p:cNvPr id="6" name="Pentagon 5"/>
          <p:cNvSpPr/>
          <p:nvPr/>
        </p:nvSpPr>
        <p:spPr>
          <a:xfrm flipH="1">
            <a:off x="3988903" y="2743200"/>
            <a:ext cx="6321287" cy="980661"/>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4000" dirty="0"/>
              <a:t>مزايا التحكيم وعيوبه</a:t>
            </a:r>
            <a:endParaRPr lang="en-US" sz="4000" dirty="0"/>
          </a:p>
        </p:txBody>
      </p:sp>
    </p:spTree>
    <p:extLst>
      <p:ext uri="{BB962C8B-B14F-4D97-AF65-F5344CB8AC3E}">
        <p14:creationId xmlns:p14="http://schemas.microsoft.com/office/powerpoint/2010/main" val="18823308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D488A235-EFCE-AB48-84B1-DDF55076F0DB}"/>
              </a:ext>
            </a:extLst>
          </p:cNvPr>
          <p:cNvGraphicFramePr/>
          <p:nvPr>
            <p:extLst>
              <p:ext uri="{D42A27DB-BD31-4B8C-83A1-F6EECF244321}">
                <p14:modId xmlns:p14="http://schemas.microsoft.com/office/powerpoint/2010/main" val="993863448"/>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96882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C24FF3A-3C2B-DB4F-9824-3A1E7A0F4DA1}"/>
              </a:ext>
            </a:extLst>
          </p:cNvPr>
          <p:cNvSpPr txBox="1"/>
          <p:nvPr/>
        </p:nvSpPr>
        <p:spPr>
          <a:xfrm>
            <a:off x="331305" y="490330"/>
            <a:ext cx="11423373" cy="6370975"/>
          </a:xfrm>
          <a:prstGeom prst="rect">
            <a:avLst/>
          </a:prstGeom>
          <a:noFill/>
        </p:spPr>
        <p:txBody>
          <a:bodyPr wrap="square" rtlCol="0">
            <a:spAutoFit/>
          </a:bodyPr>
          <a:lstStyle/>
          <a:p>
            <a:pPr marL="0" algn="r" defTabSz="914400" rtl="1" eaLnBrk="1" latinLnBrk="0" hangingPunct="1"/>
            <a:r>
              <a:rPr lang="ar-SA" sz="2400" b="1" dirty="0">
                <a:solidFill>
                  <a:schemeClr val="accent1"/>
                </a:solidFill>
              </a:rPr>
              <a:t>1- ضروري لجذب الاستثمارات: </a:t>
            </a:r>
          </a:p>
          <a:p>
            <a:pPr marL="285750" indent="-285750" algn="r" rtl="1">
              <a:buFont typeface="Arial" panose="020B0604020202020204" pitchFamily="34" charset="0"/>
              <a:buChar char="•"/>
            </a:pPr>
            <a:r>
              <a:rPr lang="ar" sz="2400" dirty="0"/>
              <a:t>لأن المستثمر الأجنبي يخشى عادة من الخضوع للقضاء الوطني في البلد التي يستثمر فيه أمواله؟ </a:t>
            </a:r>
          </a:p>
          <a:p>
            <a:pPr marL="285750" indent="-285750" algn="r" rtl="1">
              <a:buFont typeface="Arial" panose="020B0604020202020204" pitchFamily="34" charset="0"/>
              <a:buChar char="•"/>
            </a:pPr>
            <a:endParaRPr lang="ar" sz="2400" dirty="0"/>
          </a:p>
          <a:p>
            <a:pPr algn="r" rtl="1"/>
            <a:r>
              <a:rPr lang="ar" sz="2400" b="1" dirty="0">
                <a:solidFill>
                  <a:schemeClr val="accent1"/>
                </a:solidFill>
              </a:rPr>
              <a:t>2- التحكيم يقوم على التراضي:  </a:t>
            </a:r>
          </a:p>
          <a:p>
            <a:pPr marL="285750" indent="-285750" algn="r" rtl="1">
              <a:buFont typeface="Arial" panose="020B0604020202020204" pitchFamily="34" charset="0"/>
              <a:buChar char="•"/>
            </a:pPr>
            <a:r>
              <a:rPr lang="ar" sz="2400" dirty="0"/>
              <a:t>يتفق الأطراف على كافة المسائل الخاصة بالعملية التحكيمية. </a:t>
            </a:r>
          </a:p>
          <a:p>
            <a:pPr marL="285750" indent="-285750" algn="r" rtl="1">
              <a:buFont typeface="Arial" panose="020B0604020202020204" pitchFamily="34" charset="0"/>
              <a:buChar char="•"/>
            </a:pPr>
            <a:endParaRPr lang="ar" sz="2400" dirty="0"/>
          </a:p>
          <a:p>
            <a:pPr algn="r" rtl="1"/>
            <a:r>
              <a:rPr lang="ar" sz="2400" b="1" dirty="0">
                <a:solidFill>
                  <a:schemeClr val="accent1"/>
                </a:solidFill>
              </a:rPr>
              <a:t>3- سرعة الفصل في المنازعات: </a:t>
            </a:r>
          </a:p>
          <a:p>
            <a:pPr marL="285750" indent="-285750" algn="just" rtl="1">
              <a:buFont typeface="Arial" panose="020B0604020202020204" pitchFamily="34" charset="0"/>
              <a:buChar char="•"/>
            </a:pPr>
            <a:r>
              <a:rPr lang="ar" sz="2400" dirty="0"/>
              <a:t>تنص المادة 40 من نظام التحكيم على أنه: (1-على هيئة التحكيم إصدارالحكم المنهي للخصومة كلًها خلال الميعاد الذي اتفق عليه طرفا التحكيم، فإن لم يكن هناك اتفاق وجب أن يصدر الحكم خلال اثني عشر شهرا من تاريخ بدء إجراءات التحكيم. 2 - يجوز لهيئة التحكيم في جميع الأحوال أن تقرر زيادة مدة التحكيم على ألا تتجاوز هذه الزيادة ستة أشهر، ما لم يتفق طرفا التحكيم على مدة تزيد على ذلك). </a:t>
            </a:r>
          </a:p>
          <a:p>
            <a:pPr marL="285750" indent="-285750" algn="just" rtl="1">
              <a:buFont typeface="Arial" panose="020B0604020202020204" pitchFamily="34" charset="0"/>
              <a:buChar char="•"/>
            </a:pPr>
            <a:endParaRPr lang="ar" sz="2400" dirty="0"/>
          </a:p>
          <a:p>
            <a:pPr marL="285750" indent="-285750" algn="just" rtl="1">
              <a:buFont typeface="Arial" panose="020B0604020202020204" pitchFamily="34" charset="0"/>
              <a:buChar char="•"/>
            </a:pPr>
            <a:r>
              <a:rPr lang="ar" sz="2400" dirty="0"/>
              <a:t>تنص المادة 49 من نظام التحكيم على أنه: « لا تقبل أحكام التحكيم التي تصدر طبقا لأحكام هذا النظام الطعن فيها بأي طريق من طرق الطعن، عدا رفع دعوى بطلان حكم التحكيم وفقا للأحكام المبينة في هذا النظام». </a:t>
            </a:r>
          </a:p>
          <a:p>
            <a:pPr marL="285750" indent="-285750" algn="r" rtl="1">
              <a:buFont typeface="Arial" panose="020B0604020202020204" pitchFamily="34" charset="0"/>
              <a:buChar char="•"/>
            </a:pPr>
            <a:endParaRPr lang="ar" sz="2400" dirty="0"/>
          </a:p>
          <a:p>
            <a:pPr marL="285750" indent="-285750" algn="r" rtl="1">
              <a:buFont typeface="Arial" panose="020B0604020202020204" pitchFamily="34" charset="0"/>
              <a:buChar char="•"/>
            </a:pPr>
            <a:endParaRPr lang="ar" sz="2400" dirty="0"/>
          </a:p>
          <a:p>
            <a:pPr marL="285750" indent="-285750" algn="r" defTabSz="914400" rtl="1" eaLnBrk="1" latinLnBrk="0" hangingPunct="1">
              <a:buFont typeface="Arial" panose="020B0604020202020204" pitchFamily="34" charset="0"/>
              <a:buChar char="•"/>
            </a:pPr>
            <a:endParaRPr lang="en-US" sz="2400" dirty="0"/>
          </a:p>
        </p:txBody>
      </p:sp>
    </p:spTree>
    <p:extLst>
      <p:ext uri="{BB962C8B-B14F-4D97-AF65-F5344CB8AC3E}">
        <p14:creationId xmlns:p14="http://schemas.microsoft.com/office/powerpoint/2010/main" val="26202787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C2DFAC-AF39-574F-8E27-CA254293A099}"/>
              </a:ext>
            </a:extLst>
          </p:cNvPr>
          <p:cNvSpPr txBox="1"/>
          <p:nvPr/>
        </p:nvSpPr>
        <p:spPr>
          <a:xfrm>
            <a:off x="106017" y="530087"/>
            <a:ext cx="11264347" cy="6740307"/>
          </a:xfrm>
          <a:prstGeom prst="rect">
            <a:avLst/>
          </a:prstGeom>
          <a:noFill/>
        </p:spPr>
        <p:txBody>
          <a:bodyPr wrap="square" rtlCol="0">
            <a:spAutoFit/>
          </a:bodyPr>
          <a:lstStyle/>
          <a:p>
            <a:pPr algn="r" rtl="1"/>
            <a:r>
              <a:rPr lang="ar-SA" sz="2400" b="1" dirty="0">
                <a:solidFill>
                  <a:schemeClr val="accent1"/>
                </a:solidFill>
              </a:rPr>
              <a:t>4- قلة التكاليف: </a:t>
            </a:r>
          </a:p>
          <a:p>
            <a:pPr marL="285750" indent="-285750" algn="r" rtl="1">
              <a:buFont typeface="Arial" panose="020B0604020202020204" pitchFamily="34" charset="0"/>
              <a:buChar char="•"/>
            </a:pPr>
            <a:r>
              <a:rPr lang="ar-SA" sz="2400" dirty="0"/>
              <a:t>هل القضاء مجاني؟ </a:t>
            </a:r>
          </a:p>
          <a:p>
            <a:pPr marL="285750" indent="-285750" algn="r" rtl="1">
              <a:buFont typeface="Arial" panose="020B0604020202020204" pitchFamily="34" charset="0"/>
              <a:buChar char="•"/>
            </a:pPr>
            <a:r>
              <a:rPr lang="ar-SA" sz="2400" dirty="0"/>
              <a:t>هل فعلاً التكاليف قليلة في التحكيم؟ </a:t>
            </a:r>
          </a:p>
          <a:p>
            <a:pPr marL="285750" indent="-285750" algn="r" rtl="1">
              <a:buFont typeface="Arial" panose="020B0604020202020204" pitchFamily="34" charset="0"/>
              <a:buChar char="•"/>
            </a:pPr>
            <a:r>
              <a:rPr lang="ar-SA" sz="2400" dirty="0"/>
              <a:t>قضية إعمار وتداول؟ </a:t>
            </a:r>
          </a:p>
          <a:p>
            <a:pPr marL="285750" indent="-285750" algn="r" rtl="1">
              <a:buFont typeface="Arial" panose="020B0604020202020204" pitchFamily="34" charset="0"/>
              <a:buChar char="•"/>
            </a:pPr>
            <a:endParaRPr lang="ar-SA" sz="2400" dirty="0"/>
          </a:p>
          <a:p>
            <a:pPr algn="r" rtl="1"/>
            <a:r>
              <a:rPr lang="ar-SA" sz="2400" b="1" dirty="0">
                <a:solidFill>
                  <a:schemeClr val="accent1"/>
                </a:solidFill>
              </a:rPr>
              <a:t>5- السرية: </a:t>
            </a:r>
          </a:p>
          <a:p>
            <a:pPr marL="285750" indent="-285750" algn="r" rtl="1">
              <a:buFont typeface="Arial" panose="020B0604020202020204" pitchFamily="34" charset="0"/>
              <a:buChar char="•"/>
            </a:pPr>
            <a:r>
              <a:rPr lang="ar-SA" sz="2400" dirty="0"/>
              <a:t>ما الأصل في القضاء علنية الجلسات أم سريتها؟ وما الأصل في التحكيم؟ </a:t>
            </a:r>
          </a:p>
          <a:p>
            <a:pPr marL="285750" indent="-285750" algn="r" rtl="1">
              <a:buFont typeface="Arial" panose="020B0604020202020204" pitchFamily="34" charset="0"/>
              <a:buChar char="•"/>
            </a:pPr>
            <a:r>
              <a:rPr lang="ar-SA" sz="2400" dirty="0"/>
              <a:t>من الذي يحق له حضور جلسات التحكيم، وجلسة النطق بالحكم؟ </a:t>
            </a:r>
          </a:p>
          <a:p>
            <a:pPr marL="285750" indent="-285750" algn="r" rtl="1">
              <a:buFont typeface="Arial" panose="020B0604020202020204" pitchFamily="34" charset="0"/>
              <a:buChar char="•"/>
            </a:pPr>
            <a:r>
              <a:rPr lang="ar-SA" sz="2400" dirty="0"/>
              <a:t>هل نص نظام التحكيم صراحة على سرية جلسات التحكيم؟ </a:t>
            </a:r>
          </a:p>
          <a:p>
            <a:pPr marL="285750" indent="-285750" algn="r" rtl="1">
              <a:buFont typeface="Arial" panose="020B0604020202020204" pitchFamily="34" charset="0"/>
              <a:buChar char="•"/>
            </a:pPr>
            <a:r>
              <a:rPr lang="ar" sz="2400" dirty="0"/>
              <a:t>المادة 43 تقضي بأنه: «2 - لا يجوز نشر حكم التحكيم أو جزء منه إلا بموافقة طرفي التحكيم كتابة».  </a:t>
            </a:r>
          </a:p>
          <a:p>
            <a:pPr marL="285750" indent="-285750" algn="r" rtl="1">
              <a:buFont typeface="Arial" panose="020B0604020202020204" pitchFamily="34" charset="0"/>
              <a:buChar char="•"/>
            </a:pPr>
            <a:r>
              <a:rPr lang="ar" sz="2400" dirty="0"/>
              <a:t>لماذا عدد الأحكام المنشورة في التحكيم قليلة؟ وما الأثر المترتب على ذلك؟ </a:t>
            </a:r>
          </a:p>
          <a:p>
            <a:pPr marL="285750" indent="-285750" algn="r" rtl="1">
              <a:buFont typeface="Arial" panose="020B0604020202020204" pitchFamily="34" charset="0"/>
              <a:buChar char="•"/>
            </a:pPr>
            <a:r>
              <a:rPr lang="ar" sz="2400" dirty="0"/>
              <a:t>هل جميع الدول تقر في قوانين تحكيمها مبدأ سرية جلسات التحكيم؟ </a:t>
            </a:r>
          </a:p>
          <a:p>
            <a:pPr marL="285750" indent="-285750" algn="just" rtl="1">
              <a:buFont typeface="Arial" panose="020B0604020202020204" pitchFamily="34" charset="0"/>
              <a:buChar char="•"/>
            </a:pPr>
            <a:r>
              <a:rPr lang="ar" sz="2400" dirty="0"/>
              <a:t>المادة 20 من اللائحة التنفيذية لنظام التحكيم تنص على أن: «تنظر الدعوى أمام هيئة التحكيم بصفة علنية إلا إذا رأت الهيئة بمبادرة منها جعل الجلسة سرية أو طلب ذلك أحد المحتكمين لأسباب تقدرها الهيئة»؟؟؟؟!!!</a:t>
            </a:r>
          </a:p>
          <a:p>
            <a:pPr marL="285750" indent="-285750" algn="r" rtl="1">
              <a:buFont typeface="Arial" panose="020B0604020202020204" pitchFamily="34" charset="0"/>
              <a:buChar char="•"/>
            </a:pPr>
            <a:endParaRPr lang="ar" sz="2400" dirty="0"/>
          </a:p>
          <a:p>
            <a:pPr marL="285750" indent="-285750" algn="r" rtl="1">
              <a:buFont typeface="Arial" panose="020B0604020202020204" pitchFamily="34" charset="0"/>
              <a:buChar char="•"/>
            </a:pPr>
            <a:endParaRPr lang="ar" sz="2400" dirty="0"/>
          </a:p>
          <a:p>
            <a:pPr marL="285750" indent="-285750" algn="r" rtl="1">
              <a:buFont typeface="Arial" panose="020B0604020202020204" pitchFamily="34" charset="0"/>
              <a:buChar char="•"/>
            </a:pPr>
            <a:endParaRPr lang="ar-SA" sz="2400" dirty="0"/>
          </a:p>
          <a:p>
            <a:pPr marL="285750" indent="-285750" algn="r" rtl="1">
              <a:buFont typeface="Arial" panose="020B0604020202020204" pitchFamily="34" charset="0"/>
              <a:buChar char="•"/>
            </a:pPr>
            <a:endParaRPr lang="en-US" sz="2400" dirty="0"/>
          </a:p>
        </p:txBody>
      </p:sp>
    </p:spTree>
    <p:extLst>
      <p:ext uri="{BB962C8B-B14F-4D97-AF65-F5344CB8AC3E}">
        <p14:creationId xmlns:p14="http://schemas.microsoft.com/office/powerpoint/2010/main" val="42374259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07B9D07A-E0F9-9347-887A-DD6F9EE0DBB8}"/>
              </a:ext>
            </a:extLst>
          </p:cNvPr>
          <p:cNvGraphicFramePr/>
          <p:nvPr>
            <p:extLst>
              <p:ext uri="{D42A27DB-BD31-4B8C-83A1-F6EECF244321}">
                <p14:modId xmlns:p14="http://schemas.microsoft.com/office/powerpoint/2010/main" val="1689352714"/>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74103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B2814C3-4D62-A748-A823-6A279291B1D3}"/>
              </a:ext>
            </a:extLst>
          </p:cNvPr>
          <p:cNvSpPr txBox="1"/>
          <p:nvPr/>
        </p:nvSpPr>
        <p:spPr>
          <a:xfrm>
            <a:off x="-26504" y="569842"/>
            <a:ext cx="12218504" cy="5078313"/>
          </a:xfrm>
          <a:prstGeom prst="rect">
            <a:avLst/>
          </a:prstGeom>
          <a:noFill/>
        </p:spPr>
        <p:txBody>
          <a:bodyPr wrap="square" rtlCol="0">
            <a:spAutoFit/>
          </a:bodyPr>
          <a:lstStyle/>
          <a:p>
            <a:pPr algn="r" rtl="1"/>
            <a:r>
              <a:rPr lang="ar-SA" sz="2400" b="1" dirty="0">
                <a:solidFill>
                  <a:srgbClr val="00B0F0"/>
                </a:solidFill>
              </a:rPr>
              <a:t>1- أنه يقوم على مبدأ التقاضي على درجة واحدة: </a:t>
            </a:r>
          </a:p>
          <a:p>
            <a:pPr marL="285750" indent="-285750" algn="r" rtl="1">
              <a:buFont typeface="Arial" panose="020B0604020202020204" pitchFamily="34" charset="0"/>
              <a:buChar char="•"/>
            </a:pPr>
            <a:r>
              <a:rPr lang="ar" sz="2400" dirty="0"/>
              <a:t>مع أنه يعتبر ميزة، إلا أنه يحرم الخصوم من تدارك ما وقع فيه حكم التحكيم من خطأ في تقدير المراكز القانونية.  </a:t>
            </a:r>
          </a:p>
          <a:p>
            <a:pPr marL="285750" indent="-285750" algn="r" rtl="1">
              <a:buFont typeface="Arial" panose="020B0604020202020204" pitchFamily="34" charset="0"/>
              <a:buChar char="•"/>
            </a:pPr>
            <a:r>
              <a:rPr lang="ar" sz="2400" dirty="0"/>
              <a:t>هل يوجد أنظمة تقرر إمكانية استئناف حكم التحكيم؟ </a:t>
            </a:r>
          </a:p>
          <a:p>
            <a:pPr marL="285750" indent="-285750" algn="r" rtl="1">
              <a:buFont typeface="Arial" panose="020B0604020202020204" pitchFamily="34" charset="0"/>
              <a:buChar char="•"/>
            </a:pPr>
            <a:endParaRPr lang="ar" sz="2400" dirty="0"/>
          </a:p>
          <a:p>
            <a:pPr algn="r" rtl="1"/>
            <a:r>
              <a:rPr lang="ar" sz="2400" b="1" dirty="0">
                <a:solidFill>
                  <a:srgbClr val="00B0F0"/>
                </a:solidFill>
              </a:rPr>
              <a:t>2- يفتقد التحكيم – أحياناً – إلى حياد ونزاهة بعض المحكمين: </a:t>
            </a:r>
          </a:p>
          <a:p>
            <a:pPr marL="285750" indent="-285750" algn="r" rtl="1">
              <a:buFont typeface="Arial" panose="020B0604020202020204" pitchFamily="34" charset="0"/>
              <a:buChar char="•"/>
            </a:pPr>
            <a:r>
              <a:rPr lang="ar" sz="2400" dirty="0"/>
              <a:t>فالبعض يعتقد أن المحكم المختار من قبله ممثل له وينوب عنه، وتتعاظم المشكلة إذا كان المحكم نفسه يظن ذلك. </a:t>
            </a:r>
          </a:p>
          <a:p>
            <a:pPr marL="285750" indent="-285750" algn="r" rtl="1">
              <a:buFont typeface="Arial" panose="020B0604020202020204" pitchFamily="34" charset="0"/>
              <a:buChar char="•"/>
            </a:pPr>
            <a:endParaRPr lang="ar" sz="2400" dirty="0"/>
          </a:p>
          <a:p>
            <a:pPr algn="r" rtl="1"/>
            <a:r>
              <a:rPr lang="ar" sz="2400" b="1" dirty="0">
                <a:solidFill>
                  <a:srgbClr val="00B0F0"/>
                </a:solidFill>
              </a:rPr>
              <a:t>3- قد يتم اختيار محكم غير كفء لأداء مهمة التحكيم: </a:t>
            </a:r>
          </a:p>
          <a:p>
            <a:pPr marL="285750" indent="-285750" algn="just" rtl="1">
              <a:buFont typeface="Arial" panose="020B0604020202020204" pitchFamily="34" charset="0"/>
              <a:buChar char="•"/>
            </a:pPr>
            <a:r>
              <a:rPr lang="ar" sz="2400" dirty="0"/>
              <a:t>لا يشترط في المحكم مؤهل معين أو خبرة معينة، وهو ما يمكن معه أن يختارالأطراف محكماً غير كفء لتولي مهمة التحكيم، إذ يغلب الأطراف عنصرالثقة على عنصر الخبرة في الاختيار. وقد يؤدي ذلك لإصدار حكم معيب قابل للإبطال. </a:t>
            </a:r>
          </a:p>
          <a:p>
            <a:pPr marL="285750" indent="-285750" algn="just" rtl="1">
              <a:buFont typeface="Arial" panose="020B0604020202020204" pitchFamily="34" charset="0"/>
              <a:buChar char="•"/>
            </a:pPr>
            <a:r>
              <a:rPr lang="ar" sz="2400" dirty="0"/>
              <a:t>المادة 14 تشترط في المحكم مايلي: " </a:t>
            </a:r>
            <a:r>
              <a:rPr lang="ar-SA" sz="2400" dirty="0"/>
              <a:t>3ـ أن يكون حاصلاً على الأقل على شهادة جامعية في العلوم الشرعية أو النظامية، وإذا كانت هيئة التحكيم مكونة من أكثر من محكم فيكتفي توافر هذا الشرط في رئيسها". </a:t>
            </a:r>
            <a:r>
              <a:rPr lang="ar-SA" sz="2400" dirty="0">
                <a:solidFill>
                  <a:srgbClr val="FF0000"/>
                </a:solidFill>
              </a:rPr>
              <a:t> </a:t>
            </a:r>
            <a:endParaRPr lang="ar" b="1" dirty="0"/>
          </a:p>
          <a:p>
            <a:pPr marL="285750" indent="-285750" algn="r" rtl="1">
              <a:buFont typeface="Arial" panose="020B0604020202020204" pitchFamily="34" charset="0"/>
              <a:buChar char="•"/>
            </a:pPr>
            <a:endParaRPr lang="ar" dirty="0"/>
          </a:p>
          <a:p>
            <a:pPr marL="285750" indent="-285750" algn="r" rtl="1">
              <a:buFont typeface="Arial" panose="020B0604020202020204" pitchFamily="34" charset="0"/>
              <a:buChar char="•"/>
            </a:pPr>
            <a:endParaRPr lang="en-US" dirty="0"/>
          </a:p>
        </p:txBody>
      </p:sp>
    </p:spTree>
    <p:extLst>
      <p:ext uri="{BB962C8B-B14F-4D97-AF65-F5344CB8AC3E}">
        <p14:creationId xmlns:p14="http://schemas.microsoft.com/office/powerpoint/2010/main" val="12656664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3106D2C-47D0-6748-89B1-2652FA6A1CF1}"/>
              </a:ext>
            </a:extLst>
          </p:cNvPr>
          <p:cNvSpPr txBox="1"/>
          <p:nvPr/>
        </p:nvSpPr>
        <p:spPr>
          <a:xfrm>
            <a:off x="318052" y="2358887"/>
            <a:ext cx="11118573" cy="1384995"/>
          </a:xfrm>
          <a:prstGeom prst="rect">
            <a:avLst/>
          </a:prstGeom>
          <a:noFill/>
          <a:ln>
            <a:solidFill>
              <a:schemeClr val="tx1"/>
            </a:solidFill>
          </a:ln>
        </p:spPr>
        <p:txBody>
          <a:bodyPr wrap="square" rtlCol="0">
            <a:spAutoFit/>
          </a:bodyPr>
          <a:lstStyle/>
          <a:p>
            <a:pPr marL="285750" indent="-285750" algn="r" rtl="1">
              <a:buFont typeface="Arial" panose="020B0604020202020204" pitchFamily="34" charset="0"/>
              <a:buChar char="•"/>
            </a:pPr>
            <a:r>
              <a:rPr lang="ar-SA" sz="2800" dirty="0"/>
              <a:t>بعد استعراض المميزات والعيوب؟ هل أنت من أنصار التحكيم وتعزيز صناعته أم لا؟ ولماذا؟</a:t>
            </a:r>
          </a:p>
          <a:p>
            <a:pPr algn="r" rtl="1"/>
            <a:r>
              <a:rPr lang="ar-SA" sz="2800" dirty="0"/>
              <a:t> </a:t>
            </a:r>
          </a:p>
          <a:p>
            <a:pPr marL="285750" indent="-285750" algn="r" rtl="1">
              <a:buFont typeface="Arial" panose="020B0604020202020204" pitchFamily="34" charset="0"/>
              <a:buChar char="•"/>
            </a:pPr>
            <a:r>
              <a:rPr lang="ar-SA" sz="2800" dirty="0"/>
              <a:t>في وجهة نظر الكتاب، كيف يمكن الاستفادة من مميزات التحكيم وتفادي عيوبه؟ </a:t>
            </a:r>
            <a:endParaRPr lang="en-US" sz="2800" dirty="0"/>
          </a:p>
        </p:txBody>
      </p:sp>
    </p:spTree>
    <p:extLst>
      <p:ext uri="{BB962C8B-B14F-4D97-AF65-F5344CB8AC3E}">
        <p14:creationId xmlns:p14="http://schemas.microsoft.com/office/powerpoint/2010/main" val="41159782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rminator 3"/>
          <p:cNvSpPr/>
          <p:nvPr/>
        </p:nvSpPr>
        <p:spPr>
          <a:xfrm>
            <a:off x="3207026" y="2001078"/>
            <a:ext cx="6586331" cy="2252870"/>
          </a:xfrm>
          <a:prstGeom prst="flowChartTerminator">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4800" b="1" dirty="0">
                <a:solidFill>
                  <a:schemeClr val="bg1"/>
                </a:solidFill>
              </a:rPr>
              <a:t>المحاضرة الثالثة</a:t>
            </a:r>
            <a:endParaRPr lang="en-US" sz="4800" b="1" dirty="0">
              <a:solidFill>
                <a:schemeClr val="bg1"/>
              </a:solidFill>
            </a:endParaRPr>
          </a:p>
        </p:txBody>
      </p:sp>
    </p:spTree>
    <p:extLst>
      <p:ext uri="{BB962C8B-B14F-4D97-AF65-F5344CB8AC3E}">
        <p14:creationId xmlns:p14="http://schemas.microsoft.com/office/powerpoint/2010/main" val="34047905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rminator 3"/>
          <p:cNvSpPr/>
          <p:nvPr/>
        </p:nvSpPr>
        <p:spPr>
          <a:xfrm>
            <a:off x="3286539" y="463826"/>
            <a:ext cx="5420139" cy="1696278"/>
          </a:xfrm>
          <a:prstGeom prst="flowChartTerminator">
            <a:avLst/>
          </a:prstGeom>
          <a:solidFill>
            <a:schemeClr val="accent1">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algn="ctr" defTabSz="914400" rtl="1" eaLnBrk="1" latinLnBrk="0" hangingPunct="1"/>
            <a:r>
              <a:rPr lang="ar-SA" sz="4000" b="1" dirty="0"/>
              <a:t>محاور المحاضرة</a:t>
            </a:r>
            <a:endParaRPr lang="en-US" sz="4000" b="1" dirty="0"/>
          </a:p>
        </p:txBody>
      </p:sp>
      <p:sp>
        <p:nvSpPr>
          <p:cNvPr id="6" name="Pentagon 5"/>
          <p:cNvSpPr/>
          <p:nvPr/>
        </p:nvSpPr>
        <p:spPr>
          <a:xfrm flipH="1">
            <a:off x="3988903" y="2743200"/>
            <a:ext cx="6321287" cy="980661"/>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4000" b="1" dirty="0"/>
              <a:t>الطبيعة القانونية للتحكيم</a:t>
            </a:r>
            <a:endParaRPr lang="en-US" sz="4000" b="1" dirty="0"/>
          </a:p>
        </p:txBody>
      </p:sp>
      <p:sp>
        <p:nvSpPr>
          <p:cNvPr id="7" name="Pentagon 6">
            <a:extLst>
              <a:ext uri="{FF2B5EF4-FFF2-40B4-BE49-F238E27FC236}">
                <a16:creationId xmlns:a16="http://schemas.microsoft.com/office/drawing/2014/main" id="{F0EC3546-90CC-4448-8A9E-2D38CF3C6002}"/>
              </a:ext>
            </a:extLst>
          </p:cNvPr>
          <p:cNvSpPr/>
          <p:nvPr/>
        </p:nvSpPr>
        <p:spPr>
          <a:xfrm flipH="1">
            <a:off x="4028659" y="4181061"/>
            <a:ext cx="6321287" cy="748748"/>
          </a:xfrm>
          <a:prstGeom prst="homePlat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4000" b="1" dirty="0"/>
              <a:t>أساس مشروعية التحكيم</a:t>
            </a:r>
            <a:endParaRPr lang="en-US" sz="4000" b="1" dirty="0"/>
          </a:p>
        </p:txBody>
      </p:sp>
    </p:spTree>
    <p:extLst>
      <p:ext uri="{BB962C8B-B14F-4D97-AF65-F5344CB8AC3E}">
        <p14:creationId xmlns:p14="http://schemas.microsoft.com/office/powerpoint/2010/main" val="40539463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AE4FB45-3D57-6A40-A2AC-58BD9DB91F1A}"/>
              </a:ext>
            </a:extLst>
          </p:cNvPr>
          <p:cNvSpPr txBox="1"/>
          <p:nvPr/>
        </p:nvSpPr>
        <p:spPr>
          <a:xfrm>
            <a:off x="-265043" y="583096"/>
            <a:ext cx="12059477" cy="8217634"/>
          </a:xfrm>
          <a:prstGeom prst="rect">
            <a:avLst/>
          </a:prstGeom>
          <a:noFill/>
        </p:spPr>
        <p:txBody>
          <a:bodyPr wrap="square" rtlCol="0">
            <a:spAutoFit/>
          </a:bodyPr>
          <a:lstStyle/>
          <a:p>
            <a:pPr marL="285750" indent="-285750" algn="r" rtl="1">
              <a:buFont typeface="Arial" panose="020B0604020202020204" pitchFamily="34" charset="0"/>
              <a:buChar char="•"/>
            </a:pPr>
            <a:r>
              <a:rPr lang="ar-SA" sz="2400" dirty="0">
                <a:solidFill>
                  <a:srgbClr val="00B050"/>
                </a:solidFill>
              </a:rPr>
              <a:t>ما المقصود بالطبيعة العقدية للتحكيم؟ </a:t>
            </a:r>
          </a:p>
          <a:p>
            <a:pPr marL="285750" indent="-285750" algn="r" rtl="1">
              <a:buFont typeface="Arial" panose="020B0604020202020204" pitchFamily="34" charset="0"/>
              <a:buChar char="•"/>
            </a:pPr>
            <a:r>
              <a:rPr lang="ar-SA" sz="2400" dirty="0">
                <a:solidFill>
                  <a:srgbClr val="00B050"/>
                </a:solidFill>
              </a:rPr>
              <a:t>ما هي الحجج التي يستند إليها أصحاب الطبيعة العقدية؟ </a:t>
            </a:r>
          </a:p>
          <a:p>
            <a:pPr algn="r" rtl="1"/>
            <a:r>
              <a:rPr lang="ar-SA" sz="2400" dirty="0"/>
              <a:t>1- أن التحكيم منذ بدايته حتى انتهاء إجراءاته وصدور الحكم يستند إلى اتفاق الأطراف للجوء إليه. </a:t>
            </a:r>
          </a:p>
          <a:p>
            <a:pPr algn="r" rtl="1"/>
            <a:r>
              <a:rPr lang="ar-SA" sz="2400" dirty="0"/>
              <a:t>2- أن التحكيم يحقق مصالح الأطراف الخاصة، فهدف التحكيم يختلف عن هدف القضاء، فالقضاء يحقق مصالح عامة. </a:t>
            </a:r>
          </a:p>
          <a:p>
            <a:pPr algn="r" rtl="1"/>
            <a:r>
              <a:rPr lang="ar-SA" sz="2400" dirty="0"/>
              <a:t>3- يكون الطعن على </a:t>
            </a:r>
            <a:r>
              <a:rPr lang="ar" sz="2400" dirty="0"/>
              <a:t>حكم التحكيم بدعوى أصلية كسائر العقود، ولا يجوز الطعن فيه بطرق الطعن التي تقبلها الأحكام القضائية. </a:t>
            </a:r>
          </a:p>
          <a:p>
            <a:pPr algn="r" rtl="1"/>
            <a:r>
              <a:rPr lang="ar" sz="2400" dirty="0"/>
              <a:t>4- أن القانون يؤيد الطبيعة العقدية للتحكيم، لذلك جعل مركز المحكم مختلفا عن مركز القاضي من عدة وجوه أهمها: </a:t>
            </a:r>
          </a:p>
          <a:p>
            <a:pPr marL="742950" lvl="1" indent="-285750" algn="r" rtl="1">
              <a:buFont typeface="Arial" panose="020B0604020202020204" pitchFamily="34" charset="0"/>
              <a:buChar char="•"/>
            </a:pPr>
            <a:r>
              <a:rPr lang="ar" sz="2400" dirty="0">
                <a:solidFill>
                  <a:srgbClr val="0070C0"/>
                </a:solidFill>
              </a:rPr>
              <a:t>أن المحكم يطبق العدالة بينما يطبق القاضي القانون. </a:t>
            </a:r>
          </a:p>
          <a:p>
            <a:pPr marL="742950" lvl="1" indent="-285750" algn="r" rtl="1">
              <a:buFont typeface="Arial" panose="020B0604020202020204" pitchFamily="34" charset="0"/>
              <a:buChar char="•"/>
            </a:pPr>
            <a:r>
              <a:rPr lang="ar" sz="2400" dirty="0">
                <a:solidFill>
                  <a:srgbClr val="0070C0"/>
                </a:solidFill>
              </a:rPr>
              <a:t>أن المحكم يمكن أن يكون وطنيا أو أجنبيا، بينما القاضي يكون وطنياً. </a:t>
            </a:r>
          </a:p>
          <a:p>
            <a:pPr marL="742950" lvl="1" indent="-285750" algn="r" rtl="1">
              <a:buFont typeface="Arial" panose="020B0604020202020204" pitchFamily="34" charset="0"/>
              <a:buChar char="•"/>
            </a:pPr>
            <a:r>
              <a:rPr lang="ar" sz="2400" dirty="0">
                <a:solidFill>
                  <a:srgbClr val="0070C0"/>
                </a:solidFill>
              </a:rPr>
              <a:t> إذا رفض المحكم مهمة التحكيم لا يعتبر مرتكبا لجريمة إنكار العدالة ولو لم يبد عذرا، بينما يعد القاضي كذلك إذا رفض القيام بواجبًه. </a:t>
            </a:r>
          </a:p>
          <a:p>
            <a:pPr marL="742950" lvl="1" indent="-285750" algn="r" rtl="1">
              <a:buFont typeface="Arial" panose="020B0604020202020204" pitchFamily="34" charset="0"/>
              <a:buChar char="•"/>
            </a:pPr>
            <a:r>
              <a:rPr lang="ar" sz="2400" dirty="0">
                <a:solidFill>
                  <a:srgbClr val="0070C0"/>
                </a:solidFill>
              </a:rPr>
              <a:t>إذا ً أخطا المحكم يخضع للمساءلة وفقا لقواعد المسؤولية المدنية، بينما يسأل القاضي إذا أخطأ وفقا لقواعد مخاصمة القضاة. </a:t>
            </a:r>
          </a:p>
          <a:p>
            <a:pPr marL="742950" lvl="1" indent="-285750" algn="r" rtl="1">
              <a:buFont typeface="Arial" panose="020B0604020202020204" pitchFamily="34" charset="0"/>
              <a:buChar char="•"/>
            </a:pPr>
            <a:r>
              <a:rPr lang="ar" sz="2400" dirty="0">
                <a:solidFill>
                  <a:srgbClr val="0070C0"/>
                </a:solidFill>
              </a:rPr>
              <a:t> يفتقرالمحكم إلى بعض السلطاتّ التي يتمتع بها القاضي، سواءً تجاه الخصوم أوالوقائع، كما أن حكمه لا يتمتع بالقوة التنفيذية إلا بمصادقة القضاء عليه.  </a:t>
            </a:r>
          </a:p>
          <a:p>
            <a:pPr marL="742950" lvl="1" indent="-285750" algn="r" rtl="1">
              <a:buFont typeface="Arial" panose="020B0604020202020204" pitchFamily="34" charset="0"/>
              <a:buChar char="•"/>
            </a:pPr>
            <a:endParaRPr lang="ar" sz="2400" dirty="0"/>
          </a:p>
          <a:p>
            <a:pPr marL="742950" lvl="1" indent="-285750" algn="r" rtl="1">
              <a:buFont typeface="Arial" panose="020B0604020202020204" pitchFamily="34" charset="0"/>
              <a:buChar char="•"/>
            </a:pPr>
            <a:endParaRPr lang="ar" sz="2400" dirty="0"/>
          </a:p>
          <a:p>
            <a:pPr marL="742950" lvl="1" indent="-285750" algn="r" rtl="1">
              <a:buFont typeface="Arial" panose="020B0604020202020204" pitchFamily="34" charset="0"/>
              <a:buChar char="•"/>
            </a:pPr>
            <a:endParaRPr lang="ar" sz="2400" dirty="0"/>
          </a:p>
          <a:p>
            <a:pPr lvl="1" algn="r" rtl="1"/>
            <a:endParaRPr lang="ar" sz="2400" dirty="0"/>
          </a:p>
          <a:p>
            <a:pPr lvl="1" algn="r" rtl="1"/>
            <a:endParaRPr lang="ar" sz="2400" dirty="0"/>
          </a:p>
          <a:p>
            <a:pPr algn="r" rtl="1"/>
            <a:endParaRPr lang="ar-SA" sz="2400" dirty="0"/>
          </a:p>
          <a:p>
            <a:pPr algn="r" rtl="1"/>
            <a:endParaRPr lang="en-US" sz="2400" dirty="0"/>
          </a:p>
        </p:txBody>
      </p:sp>
      <p:sp>
        <p:nvSpPr>
          <p:cNvPr id="3" name="TextBox 2">
            <a:extLst>
              <a:ext uri="{FF2B5EF4-FFF2-40B4-BE49-F238E27FC236}">
                <a16:creationId xmlns:a16="http://schemas.microsoft.com/office/drawing/2014/main" id="{3242039F-A69B-6648-8757-0DB5A298481E}"/>
              </a:ext>
            </a:extLst>
          </p:cNvPr>
          <p:cNvSpPr txBox="1"/>
          <p:nvPr/>
        </p:nvSpPr>
        <p:spPr>
          <a:xfrm>
            <a:off x="516835" y="6281530"/>
            <a:ext cx="10787269" cy="461665"/>
          </a:xfrm>
          <a:prstGeom prst="rect">
            <a:avLst/>
          </a:prstGeom>
          <a:noFill/>
          <a:ln>
            <a:solidFill>
              <a:schemeClr val="tx1"/>
            </a:solidFill>
          </a:ln>
        </p:spPr>
        <p:txBody>
          <a:bodyPr wrap="square" rtlCol="0">
            <a:spAutoFit/>
          </a:bodyPr>
          <a:lstStyle/>
          <a:p>
            <a:pPr marL="0" algn="r" defTabSz="914400" rtl="1" eaLnBrk="1" latinLnBrk="0" hangingPunct="1"/>
            <a:r>
              <a:rPr lang="ar-SA" sz="2400" b="1" dirty="0"/>
              <a:t>بناء على تكييف هذه النظرية للتحكيم، هل يجوز للدولة التدخل بقواعد نظامية لتنظيم سير العملية التحكيمية؟ </a:t>
            </a:r>
            <a:endParaRPr lang="en-US" sz="2400" b="1" dirty="0"/>
          </a:p>
        </p:txBody>
      </p:sp>
      <p:sp>
        <p:nvSpPr>
          <p:cNvPr id="4" name="Rounded Rectangle 3">
            <a:extLst>
              <a:ext uri="{FF2B5EF4-FFF2-40B4-BE49-F238E27FC236}">
                <a16:creationId xmlns:a16="http://schemas.microsoft.com/office/drawing/2014/main" id="{4E5D1892-04AF-0749-AB55-ABE522709722}"/>
              </a:ext>
            </a:extLst>
          </p:cNvPr>
          <p:cNvSpPr/>
          <p:nvPr/>
        </p:nvSpPr>
        <p:spPr>
          <a:xfrm>
            <a:off x="3087757" y="106017"/>
            <a:ext cx="4518991" cy="7288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800" b="1" dirty="0"/>
              <a:t>الطبيعة العقدية للتحكيم</a:t>
            </a:r>
            <a:endParaRPr lang="en-US" sz="2800" b="1" dirty="0"/>
          </a:p>
        </p:txBody>
      </p:sp>
    </p:spTree>
    <p:extLst>
      <p:ext uri="{BB962C8B-B14F-4D97-AF65-F5344CB8AC3E}">
        <p14:creationId xmlns:p14="http://schemas.microsoft.com/office/powerpoint/2010/main" val="3437996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DC3EF-50E0-2346-8C43-C7F681EFC829}"/>
              </a:ext>
            </a:extLst>
          </p:cNvPr>
          <p:cNvSpPr>
            <a:spLocks noGrp="1"/>
          </p:cNvSpPr>
          <p:nvPr>
            <p:ph type="ctrTitle" idx="4294967295"/>
          </p:nvPr>
        </p:nvSpPr>
        <p:spPr>
          <a:xfrm>
            <a:off x="1550505" y="1366423"/>
            <a:ext cx="8689975" cy="3854934"/>
          </a:xfrm>
          <a:prstGeom prst="rect">
            <a:avLst/>
          </a:prstGeom>
          <a:solidFill>
            <a:schemeClr val="accent1">
              <a:lumMod val="60000"/>
              <a:lumOff val="40000"/>
            </a:schemeClr>
          </a:solidFill>
          <a:ln>
            <a:solidFill>
              <a:schemeClr val="tx1"/>
            </a:solidFill>
          </a:ln>
        </p:spPr>
        <p:txBody>
          <a:bodyPr>
            <a:normAutofit/>
          </a:bodyPr>
          <a:lstStyle/>
          <a:p>
            <a:pPr algn="ctr" defTabSz="914400" rtl="1" eaLnBrk="1" latinLnBrk="0" hangingPunct="1">
              <a:lnSpc>
                <a:spcPct val="90000"/>
              </a:lnSpc>
              <a:spcBef>
                <a:spcPct val="0"/>
              </a:spcBef>
              <a:buNone/>
            </a:pPr>
            <a:r>
              <a:rPr lang="ar-SA" sz="6000" b="1" u="sng" dirty="0">
                <a:solidFill>
                  <a:schemeClr val="bg1"/>
                </a:solidFill>
              </a:rPr>
              <a:t>المحاضرة التمهيدية</a:t>
            </a:r>
            <a:br>
              <a:rPr lang="ar-SA" sz="6000" b="1" dirty="0">
                <a:solidFill>
                  <a:schemeClr val="bg1"/>
                </a:solidFill>
              </a:rPr>
            </a:br>
            <a:r>
              <a:rPr lang="ar-SA" sz="6000" b="1" dirty="0">
                <a:solidFill>
                  <a:schemeClr val="bg1"/>
                </a:solidFill>
              </a:rPr>
              <a:t> </a:t>
            </a:r>
            <a:br>
              <a:rPr lang="ar-SA" sz="6000" b="1" dirty="0">
                <a:solidFill>
                  <a:schemeClr val="bg1"/>
                </a:solidFill>
              </a:rPr>
            </a:br>
            <a:r>
              <a:rPr lang="ar-SA" sz="6000" b="1" dirty="0">
                <a:solidFill>
                  <a:schemeClr val="bg1"/>
                </a:solidFill>
              </a:rPr>
              <a:t>قانون التحكيم </a:t>
            </a:r>
            <a:endParaRPr lang="en-US" sz="6000" b="1" dirty="0">
              <a:solidFill>
                <a:schemeClr val="bg1"/>
              </a:solidFill>
            </a:endParaRPr>
          </a:p>
        </p:txBody>
      </p:sp>
    </p:spTree>
    <p:extLst>
      <p:ext uri="{BB962C8B-B14F-4D97-AF65-F5344CB8AC3E}">
        <p14:creationId xmlns:p14="http://schemas.microsoft.com/office/powerpoint/2010/main" val="39293240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a:extLst>
              <a:ext uri="{FF2B5EF4-FFF2-40B4-BE49-F238E27FC236}">
                <a16:creationId xmlns:a16="http://schemas.microsoft.com/office/drawing/2014/main" id="{9E5A97D2-DD7B-D54D-A590-7D641CFD1B5B}"/>
              </a:ext>
            </a:extLst>
          </p:cNvPr>
          <p:cNvSpPr/>
          <p:nvPr/>
        </p:nvSpPr>
        <p:spPr>
          <a:xfrm>
            <a:off x="3631096" y="556591"/>
            <a:ext cx="4147930" cy="768626"/>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t>تقييم نظرية الطبيعة العقدية للتحكيم</a:t>
            </a:r>
            <a:endParaRPr lang="en-US" sz="2400" b="1" dirty="0"/>
          </a:p>
        </p:txBody>
      </p:sp>
      <p:sp>
        <p:nvSpPr>
          <p:cNvPr id="5" name="TextBox 4">
            <a:extLst>
              <a:ext uri="{FF2B5EF4-FFF2-40B4-BE49-F238E27FC236}">
                <a16:creationId xmlns:a16="http://schemas.microsoft.com/office/drawing/2014/main" id="{A1C8A37D-0F22-AE49-9DEF-C780C8EB3518}"/>
              </a:ext>
            </a:extLst>
          </p:cNvPr>
          <p:cNvSpPr txBox="1"/>
          <p:nvPr/>
        </p:nvSpPr>
        <p:spPr>
          <a:xfrm>
            <a:off x="1046922" y="1722782"/>
            <a:ext cx="10681253" cy="1569660"/>
          </a:xfrm>
          <a:prstGeom prst="rect">
            <a:avLst/>
          </a:prstGeom>
          <a:noFill/>
        </p:spPr>
        <p:txBody>
          <a:bodyPr wrap="square" rtlCol="0">
            <a:spAutoFit/>
          </a:bodyPr>
          <a:lstStyle/>
          <a:p>
            <a:pPr marL="0" algn="r" defTabSz="914400" rtl="1" eaLnBrk="1" latinLnBrk="0" hangingPunct="1"/>
            <a:r>
              <a:rPr lang="ar-SA" sz="2400" dirty="0"/>
              <a:t>1- خلطت ما بين اتفاق الأطراف على التحكيم من جهة، وبين التحكيم كمهمة يقوم بها المحكم من جهة أخرى. </a:t>
            </a:r>
          </a:p>
          <a:p>
            <a:pPr marL="0" algn="r" defTabSz="914400" rtl="1" eaLnBrk="1" latinLnBrk="0" hangingPunct="1"/>
            <a:r>
              <a:rPr lang="ar-SA" sz="2400" dirty="0"/>
              <a:t>2- أن الأسانيد التي اعتمد عليها أصحاب هذه النظرية لا علاقة لها بمهمة التحكيم في ذاتها. </a:t>
            </a:r>
          </a:p>
          <a:p>
            <a:pPr algn="r"/>
            <a:r>
              <a:rPr lang="ar" sz="2400" dirty="0"/>
              <a:t>3- ليس صحيحا ما ذهبت إليه هذه النظرية من أن الأصل في التحكيم أن يكون تحكيما مع التفويض بالصلح. </a:t>
            </a:r>
          </a:p>
          <a:p>
            <a:pPr marL="0" algn="r" defTabSz="914400" rtl="1" eaLnBrk="1" latinLnBrk="0" hangingPunct="1"/>
            <a:endParaRPr lang="en-US" sz="2400" dirty="0"/>
          </a:p>
        </p:txBody>
      </p:sp>
      <p:sp>
        <p:nvSpPr>
          <p:cNvPr id="6" name="Up-Down Arrow 5">
            <a:extLst>
              <a:ext uri="{FF2B5EF4-FFF2-40B4-BE49-F238E27FC236}">
                <a16:creationId xmlns:a16="http://schemas.microsoft.com/office/drawing/2014/main" id="{B42AB545-1C2B-9548-B832-635A58AFBB6D}"/>
              </a:ext>
            </a:extLst>
          </p:cNvPr>
          <p:cNvSpPr/>
          <p:nvPr/>
        </p:nvSpPr>
        <p:spPr>
          <a:xfrm>
            <a:off x="7421217" y="3604591"/>
            <a:ext cx="357809" cy="216010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endParaRPr lang="en-US"/>
          </a:p>
        </p:txBody>
      </p:sp>
      <p:sp>
        <p:nvSpPr>
          <p:cNvPr id="7" name="Up-Down Arrow 6">
            <a:extLst>
              <a:ext uri="{FF2B5EF4-FFF2-40B4-BE49-F238E27FC236}">
                <a16:creationId xmlns:a16="http://schemas.microsoft.com/office/drawing/2014/main" id="{5888EC6B-8937-B047-BAD7-7187035DF4D4}"/>
              </a:ext>
            </a:extLst>
          </p:cNvPr>
          <p:cNvSpPr/>
          <p:nvPr/>
        </p:nvSpPr>
        <p:spPr>
          <a:xfrm>
            <a:off x="3631096" y="3604591"/>
            <a:ext cx="357809" cy="216010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endParaRPr lang="en-US"/>
          </a:p>
        </p:txBody>
      </p:sp>
      <p:sp>
        <p:nvSpPr>
          <p:cNvPr id="8" name="Right Arrow 7">
            <a:extLst>
              <a:ext uri="{FF2B5EF4-FFF2-40B4-BE49-F238E27FC236}">
                <a16:creationId xmlns:a16="http://schemas.microsoft.com/office/drawing/2014/main" id="{7823C57E-0A20-9046-B7C7-5B56A9A89A1B}"/>
              </a:ext>
            </a:extLst>
          </p:cNvPr>
          <p:cNvSpPr/>
          <p:nvPr/>
        </p:nvSpPr>
        <p:spPr>
          <a:xfrm flipV="1">
            <a:off x="7779026" y="4575312"/>
            <a:ext cx="3180522" cy="2186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endParaRPr lang="en-US"/>
          </a:p>
        </p:txBody>
      </p:sp>
      <p:sp>
        <p:nvSpPr>
          <p:cNvPr id="10" name="Left Arrow 9">
            <a:extLst>
              <a:ext uri="{FF2B5EF4-FFF2-40B4-BE49-F238E27FC236}">
                <a16:creationId xmlns:a16="http://schemas.microsoft.com/office/drawing/2014/main" id="{40094926-EEB0-1E42-BBFB-2786339F6E12}"/>
              </a:ext>
            </a:extLst>
          </p:cNvPr>
          <p:cNvSpPr/>
          <p:nvPr/>
        </p:nvSpPr>
        <p:spPr>
          <a:xfrm>
            <a:off x="622852" y="4575312"/>
            <a:ext cx="3008244" cy="21866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endParaRPr lang="en-US"/>
          </a:p>
        </p:txBody>
      </p:sp>
      <p:sp>
        <p:nvSpPr>
          <p:cNvPr id="11" name="TextBox 10">
            <a:extLst>
              <a:ext uri="{FF2B5EF4-FFF2-40B4-BE49-F238E27FC236}">
                <a16:creationId xmlns:a16="http://schemas.microsoft.com/office/drawing/2014/main" id="{E2B043EE-463F-7F46-83CA-C2616EBD5165}"/>
              </a:ext>
            </a:extLst>
          </p:cNvPr>
          <p:cNvSpPr txBox="1"/>
          <p:nvPr/>
        </p:nvSpPr>
        <p:spPr>
          <a:xfrm>
            <a:off x="4293705" y="3690007"/>
            <a:ext cx="2769704" cy="1938992"/>
          </a:xfrm>
          <a:prstGeom prst="rect">
            <a:avLst/>
          </a:prstGeom>
          <a:noFill/>
          <a:ln>
            <a:solidFill>
              <a:schemeClr val="tx1"/>
            </a:solidFill>
          </a:ln>
        </p:spPr>
        <p:txBody>
          <a:bodyPr wrap="square" rtlCol="0">
            <a:spAutoFit/>
          </a:bodyPr>
          <a:lstStyle/>
          <a:p>
            <a:pPr marL="0" algn="ctr" defTabSz="914400" rtl="1" eaLnBrk="1" latinLnBrk="0" hangingPunct="1"/>
            <a:r>
              <a:rPr lang="ar-SA" sz="2400" dirty="0"/>
              <a:t>الطبيعة القانونية للتحكيم</a:t>
            </a:r>
          </a:p>
          <a:p>
            <a:pPr marL="0" algn="r" defTabSz="914400" rtl="1" eaLnBrk="1" latinLnBrk="0" hangingPunct="1"/>
            <a:endParaRPr lang="ar-SA" sz="2400" dirty="0"/>
          </a:p>
          <a:p>
            <a:pPr marL="0" algn="ctr" defTabSz="914400" rtl="1" eaLnBrk="1" latinLnBrk="0" hangingPunct="1"/>
            <a:r>
              <a:rPr lang="ar-SA" sz="2400" dirty="0"/>
              <a:t>تبدأ ببداية تولي المحكم مهمة التحكيم، وتنتهي بصدور الحكم </a:t>
            </a:r>
            <a:r>
              <a:rPr lang="ar-SA" sz="2400" dirty="0" err="1"/>
              <a:t>التحكيمي</a:t>
            </a:r>
            <a:endParaRPr lang="en-US" sz="2400" dirty="0"/>
          </a:p>
        </p:txBody>
      </p:sp>
      <p:sp>
        <p:nvSpPr>
          <p:cNvPr id="12" name="TextBox 11">
            <a:extLst>
              <a:ext uri="{FF2B5EF4-FFF2-40B4-BE49-F238E27FC236}">
                <a16:creationId xmlns:a16="http://schemas.microsoft.com/office/drawing/2014/main" id="{B54F8AE8-2789-C54C-9125-17442C3F026A}"/>
              </a:ext>
            </a:extLst>
          </p:cNvPr>
          <p:cNvSpPr txBox="1"/>
          <p:nvPr/>
        </p:nvSpPr>
        <p:spPr>
          <a:xfrm>
            <a:off x="7779026" y="3859119"/>
            <a:ext cx="3008242" cy="461665"/>
          </a:xfrm>
          <a:prstGeom prst="rect">
            <a:avLst/>
          </a:prstGeom>
          <a:solidFill>
            <a:schemeClr val="accent2"/>
          </a:solidFill>
          <a:ln>
            <a:solidFill>
              <a:schemeClr val="tx1"/>
            </a:solidFill>
          </a:ln>
        </p:spPr>
        <p:txBody>
          <a:bodyPr wrap="square" rtlCol="0">
            <a:spAutoFit/>
          </a:bodyPr>
          <a:lstStyle/>
          <a:p>
            <a:pPr marL="0" algn="ctr" defTabSz="914400" rtl="1" eaLnBrk="1" latinLnBrk="0" hangingPunct="1"/>
            <a:r>
              <a:rPr lang="ar-SA" sz="2400" dirty="0"/>
              <a:t>اتفاق الأطراف على التحكيم</a:t>
            </a:r>
            <a:endParaRPr lang="en-US" sz="2400" dirty="0"/>
          </a:p>
        </p:txBody>
      </p:sp>
      <p:sp>
        <p:nvSpPr>
          <p:cNvPr id="13" name="TextBox 12">
            <a:extLst>
              <a:ext uri="{FF2B5EF4-FFF2-40B4-BE49-F238E27FC236}">
                <a16:creationId xmlns:a16="http://schemas.microsoft.com/office/drawing/2014/main" id="{C23C51EB-D6D1-5A44-90DB-FC1E07B36436}"/>
              </a:ext>
            </a:extLst>
          </p:cNvPr>
          <p:cNvSpPr txBox="1"/>
          <p:nvPr/>
        </p:nvSpPr>
        <p:spPr>
          <a:xfrm>
            <a:off x="881270" y="4032330"/>
            <a:ext cx="2749826" cy="461665"/>
          </a:xfrm>
          <a:prstGeom prst="rect">
            <a:avLst/>
          </a:prstGeom>
          <a:solidFill>
            <a:schemeClr val="accent2"/>
          </a:solidFill>
          <a:ln>
            <a:solidFill>
              <a:schemeClr val="tx1"/>
            </a:solidFill>
          </a:ln>
        </p:spPr>
        <p:txBody>
          <a:bodyPr wrap="square" rtlCol="0">
            <a:spAutoFit/>
          </a:bodyPr>
          <a:lstStyle/>
          <a:p>
            <a:pPr marL="0" algn="ctr" defTabSz="914400" rtl="1" eaLnBrk="1" latinLnBrk="0" hangingPunct="1"/>
            <a:r>
              <a:rPr lang="ar-SA" sz="2400" dirty="0"/>
              <a:t>تنفيذ حكم المحكمين</a:t>
            </a:r>
            <a:endParaRPr lang="en-US" sz="2400" dirty="0"/>
          </a:p>
        </p:txBody>
      </p:sp>
    </p:spTree>
    <p:extLst>
      <p:ext uri="{BB962C8B-B14F-4D97-AF65-F5344CB8AC3E}">
        <p14:creationId xmlns:p14="http://schemas.microsoft.com/office/powerpoint/2010/main" val="24997485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172CCE4B-FE24-D04B-978F-889A5C99DF82}"/>
              </a:ext>
            </a:extLst>
          </p:cNvPr>
          <p:cNvSpPr/>
          <p:nvPr/>
        </p:nvSpPr>
        <p:spPr>
          <a:xfrm>
            <a:off x="3472071" y="265043"/>
            <a:ext cx="4518991" cy="7288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800" b="1" dirty="0"/>
              <a:t>الطبيعة القضائية للتحكيم</a:t>
            </a:r>
            <a:endParaRPr lang="en-US" sz="2800" b="1" dirty="0"/>
          </a:p>
        </p:txBody>
      </p:sp>
      <p:sp>
        <p:nvSpPr>
          <p:cNvPr id="3" name="TextBox 2">
            <a:extLst>
              <a:ext uri="{FF2B5EF4-FFF2-40B4-BE49-F238E27FC236}">
                <a16:creationId xmlns:a16="http://schemas.microsoft.com/office/drawing/2014/main" id="{7082E192-30B1-4E4B-8E30-AEDA20CC6494}"/>
              </a:ext>
            </a:extLst>
          </p:cNvPr>
          <p:cNvSpPr txBox="1"/>
          <p:nvPr/>
        </p:nvSpPr>
        <p:spPr>
          <a:xfrm>
            <a:off x="92766" y="1590260"/>
            <a:ext cx="11887202" cy="5693866"/>
          </a:xfrm>
          <a:prstGeom prst="rect">
            <a:avLst/>
          </a:prstGeom>
          <a:noFill/>
        </p:spPr>
        <p:txBody>
          <a:bodyPr wrap="square" rtlCol="0">
            <a:spAutoFit/>
          </a:bodyPr>
          <a:lstStyle/>
          <a:p>
            <a:pPr marL="285750" indent="-285750" algn="r" rtl="1">
              <a:buFont typeface="Arial" panose="020B0604020202020204" pitchFamily="34" charset="0"/>
              <a:buChar char="•"/>
            </a:pPr>
            <a:r>
              <a:rPr lang="ar-SA" sz="2800" dirty="0">
                <a:solidFill>
                  <a:schemeClr val="accent2"/>
                </a:solidFill>
              </a:rPr>
              <a:t>ما المقصود بالطبيعة القضائية للتحكيم؟ </a:t>
            </a:r>
          </a:p>
          <a:p>
            <a:pPr marL="285750" indent="-285750" algn="r" rtl="1">
              <a:buFont typeface="Arial" panose="020B0604020202020204" pitchFamily="34" charset="0"/>
              <a:buChar char="•"/>
            </a:pPr>
            <a:r>
              <a:rPr lang="ar-SA" sz="2800" dirty="0">
                <a:solidFill>
                  <a:schemeClr val="accent2"/>
                </a:solidFill>
              </a:rPr>
              <a:t>بناء على تكييف هذه النظرية للتحكيم، هل يجوز للدولة التدخل بوضع قواعد لتنظيم سير عملية التحكيم؟ </a:t>
            </a:r>
          </a:p>
          <a:p>
            <a:pPr marL="285750" indent="-285750" algn="r" rtl="1">
              <a:buFont typeface="Arial" panose="020B0604020202020204" pitchFamily="34" charset="0"/>
              <a:buChar char="•"/>
            </a:pPr>
            <a:r>
              <a:rPr lang="ar-SA" sz="2800" dirty="0"/>
              <a:t>حلل ما يأتي؟ </a:t>
            </a:r>
          </a:p>
          <a:p>
            <a:pPr algn="r" rtl="1"/>
            <a:r>
              <a:rPr lang="ar-SA" sz="2800" dirty="0"/>
              <a:t>1- ألا </a:t>
            </a:r>
            <a:r>
              <a:rPr lang="ar" sz="2800" dirty="0"/>
              <a:t>ينتقص من الطبيعة القضائية للتحكيم كونه يرمي لتحقيق مصالح خاصة؟  </a:t>
            </a:r>
          </a:p>
          <a:p>
            <a:pPr algn="r" rtl="1"/>
            <a:r>
              <a:rPr lang="ar" sz="2800" dirty="0"/>
              <a:t>2- ألا ينتقص من الطبيعة القضائية للتحكيم اختلاف المركز القانوني للمحكم عن مركز القاضي؟ </a:t>
            </a:r>
          </a:p>
          <a:p>
            <a:pPr algn="r" rtl="1"/>
            <a:r>
              <a:rPr lang="ar" sz="2800" dirty="0"/>
              <a:t>3-  ألا ينتقص من الطبيعة القضائية للتحكيم افتقاد المحكم سلطة الجبر التي يتمتع بها القاضي؟ وإذا سلمنا بذلك فهل توافق بأن الحكم القضائي الأجنبي لا يعتبر قضاءً؟ </a:t>
            </a:r>
          </a:p>
          <a:p>
            <a:pPr marL="742950" lvl="1" indent="-285750" algn="r" rtl="1">
              <a:buFont typeface="Arial" panose="020B0604020202020204" pitchFamily="34" charset="0"/>
              <a:buChar char="•"/>
            </a:pPr>
            <a:r>
              <a:rPr lang="ar" sz="2800" dirty="0"/>
              <a:t>تنفيذ حكم التحكيم أو الحكم الأجنبي لا يدخل ضمن إطار الطبيعة القانونية للتحكيم. </a:t>
            </a:r>
          </a:p>
          <a:p>
            <a:pPr marL="742950" lvl="1" indent="-285750" algn="r" rtl="1">
              <a:buFont typeface="Arial" panose="020B0604020202020204" pitchFamily="34" charset="0"/>
              <a:buChar char="•"/>
            </a:pPr>
            <a:endParaRPr lang="ar" sz="2800" dirty="0"/>
          </a:p>
          <a:p>
            <a:pPr marL="285750" indent="-285750" algn="r" rtl="1">
              <a:buFont typeface="Arial" panose="020B0604020202020204" pitchFamily="34" charset="0"/>
              <a:buChar char="•"/>
            </a:pPr>
            <a:r>
              <a:rPr lang="ar" sz="2800" dirty="0">
                <a:solidFill>
                  <a:schemeClr val="accent2"/>
                </a:solidFill>
              </a:rPr>
              <a:t>ما الفرق بين الطبيعة العقدية لاتفاق التحكيم، والطبيعة القضائية لعملية التحكيم؟ </a:t>
            </a:r>
          </a:p>
          <a:p>
            <a:pPr algn="r" rtl="1"/>
            <a:endParaRPr lang="ar" sz="2800" dirty="0"/>
          </a:p>
          <a:p>
            <a:pPr algn="r" rtl="1"/>
            <a:endParaRPr lang="ar" sz="2800" dirty="0"/>
          </a:p>
          <a:p>
            <a:pPr algn="r" rtl="1"/>
            <a:endParaRPr lang="ar-SA" sz="2800" dirty="0"/>
          </a:p>
        </p:txBody>
      </p:sp>
    </p:spTree>
    <p:extLst>
      <p:ext uri="{BB962C8B-B14F-4D97-AF65-F5344CB8AC3E}">
        <p14:creationId xmlns:p14="http://schemas.microsoft.com/office/powerpoint/2010/main" val="39341871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1FD0CA53-39B7-744D-BE3B-260A9B301AC9}"/>
              </a:ext>
            </a:extLst>
          </p:cNvPr>
          <p:cNvSpPr/>
          <p:nvPr/>
        </p:nvSpPr>
        <p:spPr>
          <a:xfrm>
            <a:off x="3472071" y="265043"/>
            <a:ext cx="4518991" cy="7288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800" b="1" dirty="0"/>
              <a:t>أساس مشروعية التحكيم</a:t>
            </a:r>
            <a:endParaRPr lang="en-US" sz="2800" b="1" dirty="0"/>
          </a:p>
        </p:txBody>
      </p:sp>
      <p:sp>
        <p:nvSpPr>
          <p:cNvPr id="3" name="TextBox 2">
            <a:extLst>
              <a:ext uri="{FF2B5EF4-FFF2-40B4-BE49-F238E27FC236}">
                <a16:creationId xmlns:a16="http://schemas.microsoft.com/office/drawing/2014/main" id="{F29DD467-0027-8843-8AFB-193E693672B4}"/>
              </a:ext>
            </a:extLst>
          </p:cNvPr>
          <p:cNvSpPr txBox="1"/>
          <p:nvPr/>
        </p:nvSpPr>
        <p:spPr>
          <a:xfrm>
            <a:off x="0" y="993913"/>
            <a:ext cx="12085982" cy="6124754"/>
          </a:xfrm>
          <a:prstGeom prst="rect">
            <a:avLst/>
          </a:prstGeom>
          <a:noFill/>
        </p:spPr>
        <p:txBody>
          <a:bodyPr wrap="square" rtlCol="0">
            <a:spAutoFit/>
          </a:bodyPr>
          <a:lstStyle/>
          <a:p>
            <a:pPr marL="285750" indent="-285750" algn="r" defTabSz="914400" rtl="1" eaLnBrk="1" latinLnBrk="0" hangingPunct="1">
              <a:buFont typeface="Arial" panose="020B0604020202020204" pitchFamily="34" charset="0"/>
              <a:buChar char="•"/>
            </a:pPr>
            <a:r>
              <a:rPr lang="ar-SA" sz="2800" dirty="0">
                <a:solidFill>
                  <a:schemeClr val="accent2"/>
                </a:solidFill>
              </a:rPr>
              <a:t>ما المقصود بمشروعية التحكيم، ومشروعية اللجوء إلى التحكيم؟ وما سند كل منهما؟ </a:t>
            </a:r>
          </a:p>
          <a:p>
            <a:pPr marL="285750" indent="-285750" algn="r" defTabSz="914400" rtl="1" eaLnBrk="1" latinLnBrk="0" hangingPunct="1">
              <a:buFont typeface="Arial" panose="020B0604020202020204" pitchFamily="34" charset="0"/>
              <a:buChar char="•"/>
            </a:pPr>
            <a:endParaRPr lang="ar-SA" sz="2800" dirty="0">
              <a:solidFill>
                <a:schemeClr val="accent2"/>
              </a:solidFill>
            </a:endParaRPr>
          </a:p>
          <a:p>
            <a:pPr marL="285750" indent="-285750" algn="just" defTabSz="914400" rtl="1" eaLnBrk="1" latinLnBrk="0" hangingPunct="1">
              <a:buFont typeface="Arial" panose="020B0604020202020204" pitchFamily="34" charset="0"/>
              <a:buChar char="•"/>
            </a:pPr>
            <a:r>
              <a:rPr lang="ar-SA" sz="2800" dirty="0">
                <a:solidFill>
                  <a:schemeClr val="accent2"/>
                </a:solidFill>
              </a:rPr>
              <a:t>لو فرضنا أن القانون في المملكة لا يجيز التحكيم، ومع ذلك اتفق الأطراف على اللجوء للتحكيم لحل النزاع؟ هل هذا الاتفاق صحيح ومنتج لآثاره؟ </a:t>
            </a:r>
          </a:p>
          <a:p>
            <a:pPr marL="285750" indent="-285750" algn="just" defTabSz="914400" rtl="1" eaLnBrk="1" latinLnBrk="0" hangingPunct="1">
              <a:buFont typeface="Arial" panose="020B0604020202020204" pitchFamily="34" charset="0"/>
              <a:buChar char="•"/>
            </a:pPr>
            <a:endParaRPr lang="ar-SA" sz="2800" dirty="0">
              <a:solidFill>
                <a:schemeClr val="accent2"/>
              </a:solidFill>
            </a:endParaRPr>
          </a:p>
          <a:p>
            <a:pPr marL="285750" indent="-285750" algn="just" rtl="1">
              <a:buFont typeface="Arial" panose="020B0604020202020204" pitchFamily="34" charset="0"/>
              <a:buChar char="•"/>
            </a:pPr>
            <a:r>
              <a:rPr lang="ar-SA" sz="2800" dirty="0">
                <a:solidFill>
                  <a:schemeClr val="accent2"/>
                </a:solidFill>
              </a:rPr>
              <a:t>القانون في المملكة يجيز التحكيم، إلا أن الأطراف لم تتفق على اللجوء للتحكيم لحل النزاع؟ فهل يستطيع أحد إجبارهم على ذلك؟ </a:t>
            </a:r>
          </a:p>
          <a:p>
            <a:pPr marL="285750" indent="-285750" algn="just" defTabSz="914400" rtl="1" eaLnBrk="1" latinLnBrk="0" hangingPunct="1">
              <a:buFont typeface="Arial" panose="020B0604020202020204" pitchFamily="34" charset="0"/>
              <a:buChar char="•"/>
            </a:pPr>
            <a:endParaRPr lang="ar-SA" sz="2800" dirty="0">
              <a:solidFill>
                <a:schemeClr val="accent2"/>
              </a:solidFill>
            </a:endParaRPr>
          </a:p>
          <a:p>
            <a:pPr marL="285750" indent="-285750" algn="r" defTabSz="914400" rtl="1" eaLnBrk="1" latinLnBrk="0" hangingPunct="1">
              <a:buFont typeface="Arial" panose="020B0604020202020204" pitchFamily="34" charset="0"/>
              <a:buChar char="•"/>
            </a:pPr>
            <a:r>
              <a:rPr lang="ar-SA" sz="2800" dirty="0">
                <a:solidFill>
                  <a:schemeClr val="accent2"/>
                </a:solidFill>
              </a:rPr>
              <a:t>على ذلك ما هي ركائز وأركان التحكيم التي يقوم عليها؟ </a:t>
            </a:r>
          </a:p>
          <a:p>
            <a:pPr algn="just" rtl="1"/>
            <a:r>
              <a:rPr lang="ar" sz="2800" dirty="0"/>
              <a:t>«... وحيث اتجهت إرادة الأطراف إلى اشتراط ذلك (التحكيم)، والشروط الرضائية يلزم مراعاتها وفقا للأصل الشرعي (المسلمون على شروطهم)، </a:t>
            </a:r>
            <a:r>
              <a:rPr lang="ar" sz="2800" dirty="0">
                <a:solidFill>
                  <a:srgbClr val="C00000"/>
                </a:solidFill>
              </a:rPr>
              <a:t>وحيث إن نظام التحكيم يجوز الاتفاق على التحكيم...، والمدعية تمسكت بشرط التحكيم في الاتفاقية الموقعة بين الطرفين</a:t>
            </a:r>
            <a:r>
              <a:rPr lang="ar" sz="2800" dirty="0"/>
              <a:t>...، الأمر الذي تنتهي معه الدائرة إلى الحكم بإلزام المدعى عليها بالسير في إجراءات التحكيم...». </a:t>
            </a:r>
          </a:p>
          <a:p>
            <a:pPr marL="285750" indent="-285750" algn="r" defTabSz="914400" rtl="1" eaLnBrk="1" latinLnBrk="0" hangingPunct="1">
              <a:buFont typeface="Arial" panose="020B0604020202020204" pitchFamily="34" charset="0"/>
              <a:buChar char="•"/>
            </a:pPr>
            <a:endParaRPr lang="en-US" sz="2800" dirty="0"/>
          </a:p>
        </p:txBody>
      </p:sp>
    </p:spTree>
    <p:extLst>
      <p:ext uri="{BB962C8B-B14F-4D97-AF65-F5344CB8AC3E}">
        <p14:creationId xmlns:p14="http://schemas.microsoft.com/office/powerpoint/2010/main" val="21347835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A389C9-E6CF-6645-A5A7-10682F191FBF}"/>
              </a:ext>
            </a:extLst>
          </p:cNvPr>
          <p:cNvSpPr txBox="1"/>
          <p:nvPr/>
        </p:nvSpPr>
        <p:spPr>
          <a:xfrm>
            <a:off x="251791" y="278295"/>
            <a:ext cx="11688418" cy="6740307"/>
          </a:xfrm>
          <a:prstGeom prst="rect">
            <a:avLst/>
          </a:prstGeom>
          <a:noFill/>
        </p:spPr>
        <p:txBody>
          <a:bodyPr wrap="square" rtlCol="0">
            <a:spAutoFit/>
          </a:bodyPr>
          <a:lstStyle/>
          <a:p>
            <a:pPr marL="285750" indent="-285750" algn="r" rtl="1">
              <a:buFont typeface="Arial" panose="020B0604020202020204" pitchFamily="34" charset="0"/>
              <a:buChar char="•"/>
            </a:pPr>
            <a:r>
              <a:rPr lang="ar-SA" sz="2400" b="1" u="sng" dirty="0">
                <a:solidFill>
                  <a:srgbClr val="00B0F0"/>
                </a:solidFill>
              </a:rPr>
              <a:t>أولا: إجازة المنظم التحكيم بديلا عن القضاء: </a:t>
            </a:r>
          </a:p>
          <a:p>
            <a:pPr marL="285750" indent="-285750" algn="just" rtl="1">
              <a:buFont typeface="Arial" panose="020B0604020202020204" pitchFamily="34" charset="0"/>
              <a:buChar char="•"/>
            </a:pPr>
            <a:r>
              <a:rPr lang="ar-SA" sz="2400" dirty="0"/>
              <a:t>لا يجوز لأحد أن يتعدى على ولاية القضاء العامة بنظر المنازعات أو يسلبها منها، لذلك كان لابد من تدخل المنظم بتشريع قانون للتحكيم وتنظيم إجراءاته. </a:t>
            </a:r>
          </a:p>
          <a:p>
            <a:pPr marL="285750" indent="-285750" algn="just" rtl="1">
              <a:buFont typeface="Arial" panose="020B0604020202020204" pitchFamily="34" charset="0"/>
              <a:buChar char="•"/>
            </a:pPr>
            <a:r>
              <a:rPr lang="ar" sz="2400" dirty="0"/>
              <a:t>المادة الثانية من نظام التحكيم تنص على أنه: « مع عدم الإخلال بأحكام الشريعة الإسلامية وأحكام الاتفاقيات الدولية التي تكون المملكة طرفًا فيها؛ تسري أحكام هذا النظام على كل تحكيم،أيًاكانت ًطبيعة ًالعلاًقة النظامية التيي دورحولها النزاع، إذاجرى هذا التحكيم في المملكة، أو كان تحكيما تجاريا دوليا يجرى في الخارج، واتفق طرفاه على إخضاعه لأحكام هذا النظام. ولا تسري أحكام هذا النظام على المنازعات المتعلقة بالأحوال الشخصية، والمسائل التي لا يجوز فيها الصلح».</a:t>
            </a:r>
          </a:p>
          <a:p>
            <a:pPr marL="285750" indent="-285750" algn="just" rtl="1">
              <a:buFont typeface="Arial" panose="020B0604020202020204" pitchFamily="34" charset="0"/>
              <a:buChar char="•"/>
            </a:pPr>
            <a:r>
              <a:rPr lang="ar" sz="2400" dirty="0">
                <a:solidFill>
                  <a:srgbClr val="00B050"/>
                </a:solidFill>
              </a:rPr>
              <a:t>ما هو التطور التاريخي للتحكيم في المملكة؟ </a:t>
            </a:r>
          </a:p>
          <a:p>
            <a:pPr marL="285750" indent="-285750" algn="just" rtl="1">
              <a:buFont typeface="Arial" panose="020B0604020202020204" pitchFamily="34" charset="0"/>
              <a:buChar char="•"/>
            </a:pPr>
            <a:r>
              <a:rPr lang="ar" sz="2400" dirty="0"/>
              <a:t>في عام 1350هـ نظام المحكمة التجارية 493 – 497.</a:t>
            </a:r>
          </a:p>
          <a:p>
            <a:pPr marL="285750" indent="-285750" algn="just" rtl="1">
              <a:buFont typeface="Arial" panose="020B0604020202020204" pitchFamily="34" charset="0"/>
              <a:buChar char="•"/>
            </a:pPr>
            <a:r>
              <a:rPr lang="ar" sz="2400" dirty="0"/>
              <a:t>في عام 1383هـ نظام العمل والعمال في المادة 183. </a:t>
            </a:r>
          </a:p>
          <a:p>
            <a:pPr marL="285750" indent="-285750" algn="just" rtl="1">
              <a:buFont typeface="Arial" panose="020B0604020202020204" pitchFamily="34" charset="0"/>
              <a:buChar char="•"/>
            </a:pPr>
            <a:r>
              <a:rPr lang="ar" sz="2400" dirty="0"/>
              <a:t>في عام 1400هـ نظم التحكيم من خلال نظام الغرف الصناعية والتجارية. </a:t>
            </a:r>
          </a:p>
          <a:p>
            <a:pPr marL="285750" indent="-285750" algn="just" rtl="1">
              <a:buFont typeface="Arial" panose="020B0604020202020204" pitchFamily="34" charset="0"/>
              <a:buChar char="•"/>
            </a:pPr>
            <a:r>
              <a:rPr lang="ar" sz="2400" dirty="0"/>
              <a:t>في عام 1403هـ أول نظام مستقل للتحكيم 25 مادة، ولائحته في عام 1405هـ ويتحوي 48 مادة.  </a:t>
            </a:r>
          </a:p>
          <a:p>
            <a:pPr marL="285750" indent="-285750" algn="just" rtl="1">
              <a:buFont typeface="Arial" panose="020B0604020202020204" pitchFamily="34" charset="0"/>
              <a:buChar char="•"/>
            </a:pPr>
            <a:r>
              <a:rPr lang="ar" sz="2400" dirty="0"/>
              <a:t>في عام 1433هـ صدر النظام الجديد في 58 مادة، ولائحته التنفيذية في عام 1438هـ وتحوي 19 مادة. </a:t>
            </a:r>
          </a:p>
          <a:p>
            <a:pPr marL="285750" indent="-285750" algn="just" rtl="1">
              <a:buFont typeface="Arial" panose="020B0604020202020204" pitchFamily="34" charset="0"/>
              <a:buChar char="•"/>
            </a:pPr>
            <a:endParaRPr lang="ar" sz="2400" dirty="0"/>
          </a:p>
          <a:p>
            <a:pPr marL="285750" indent="-285750" algn="just" rtl="1">
              <a:buFont typeface="Arial" panose="020B0604020202020204" pitchFamily="34" charset="0"/>
              <a:buChar char="•"/>
            </a:pPr>
            <a:r>
              <a:rPr lang="ar" sz="2400" dirty="0"/>
              <a:t>لولا هذه النصوص لما استطاع الأطراف اللجوء إلى التحكيم. </a:t>
            </a:r>
            <a:r>
              <a:rPr lang="ar" sz="2400" dirty="0">
                <a:solidFill>
                  <a:srgbClr val="00B050"/>
                </a:solidFill>
              </a:rPr>
              <a:t>والاتفاق لا ينزع الاختصاص القضائي وإنما يمنع المحكمة من سماع الدعوى؟ هل تؤيد ذلك ولماذا؟ </a:t>
            </a:r>
          </a:p>
          <a:p>
            <a:pPr marL="285750" indent="-285750" algn="r" rtl="1">
              <a:buFont typeface="Arial" panose="020B0604020202020204" pitchFamily="34" charset="0"/>
              <a:buChar char="•"/>
            </a:pPr>
            <a:endParaRPr lang="en-US" sz="2400" dirty="0"/>
          </a:p>
        </p:txBody>
      </p:sp>
    </p:spTree>
    <p:extLst>
      <p:ext uri="{BB962C8B-B14F-4D97-AF65-F5344CB8AC3E}">
        <p14:creationId xmlns:p14="http://schemas.microsoft.com/office/powerpoint/2010/main" val="39618468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E713B13-40D8-E94C-9130-5F48AF5C0ED7}"/>
              </a:ext>
            </a:extLst>
          </p:cNvPr>
          <p:cNvSpPr txBox="1"/>
          <p:nvPr/>
        </p:nvSpPr>
        <p:spPr>
          <a:xfrm>
            <a:off x="927649" y="1264575"/>
            <a:ext cx="9886121" cy="1569660"/>
          </a:xfrm>
          <a:prstGeom prst="rect">
            <a:avLst/>
          </a:prstGeom>
          <a:noFill/>
        </p:spPr>
        <p:txBody>
          <a:bodyPr wrap="square" rtlCol="0">
            <a:spAutoFit/>
          </a:bodyPr>
          <a:lstStyle/>
          <a:p>
            <a:pPr marL="285750" indent="-285750" algn="r" rtl="1">
              <a:buFont typeface="Arial" panose="020B0604020202020204" pitchFamily="34" charset="0"/>
              <a:buChar char="•"/>
            </a:pPr>
            <a:r>
              <a:rPr lang="ar-SA" sz="2400" b="1" u="sng" dirty="0">
                <a:solidFill>
                  <a:srgbClr val="00B0F0"/>
                </a:solidFill>
              </a:rPr>
              <a:t>ثانيا: ضرورة اتفاق الأطراف على التحكيم للقول بمشروعيته: </a:t>
            </a:r>
          </a:p>
          <a:p>
            <a:pPr marL="285750" indent="-285750" algn="r" rtl="1">
              <a:buFont typeface="Arial" panose="020B0604020202020204" pitchFamily="34" charset="0"/>
              <a:buChar char="•"/>
            </a:pPr>
            <a:endParaRPr lang="ar-SA" sz="2400" b="1" u="sng" dirty="0">
              <a:solidFill>
                <a:srgbClr val="00B0F0"/>
              </a:solidFill>
            </a:endParaRPr>
          </a:p>
          <a:p>
            <a:pPr marL="285750" indent="-285750" algn="r" rtl="1">
              <a:buFont typeface="Arial" panose="020B0604020202020204" pitchFamily="34" charset="0"/>
              <a:buChar char="•"/>
            </a:pPr>
            <a:r>
              <a:rPr lang="ar-SA" sz="2400" dirty="0"/>
              <a:t>اتفاق الأطراف على اللجوء إلى التحكيم هو دستور العملية التحكيمية. </a:t>
            </a:r>
          </a:p>
          <a:p>
            <a:pPr marL="285750" indent="-285750" algn="r" rtl="1">
              <a:buFont typeface="Arial" panose="020B0604020202020204" pitchFamily="34" charset="0"/>
              <a:buChar char="•"/>
            </a:pPr>
            <a:r>
              <a:rPr lang="ar-SA" sz="2400" dirty="0"/>
              <a:t>ولذلك لا بد من اتفاق الطرفين معاً ولا تكفي إرادة أحدهما دون الآخر. </a:t>
            </a:r>
            <a:endParaRPr lang="en-US" sz="2400" dirty="0"/>
          </a:p>
        </p:txBody>
      </p:sp>
    </p:spTree>
    <p:extLst>
      <p:ext uri="{BB962C8B-B14F-4D97-AF65-F5344CB8AC3E}">
        <p14:creationId xmlns:p14="http://schemas.microsoft.com/office/powerpoint/2010/main" val="28050357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78ADE3F0-0722-1240-9119-2C1F470802E9}"/>
              </a:ext>
            </a:extLst>
          </p:cNvPr>
          <p:cNvSpPr/>
          <p:nvPr/>
        </p:nvSpPr>
        <p:spPr>
          <a:xfrm>
            <a:off x="1855303" y="768625"/>
            <a:ext cx="8415131" cy="7288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800" b="1" dirty="0"/>
              <a:t>التحكيم طريق بديل لفض النزاعات يقوم مقام القضاء وينتج نفس آثاره</a:t>
            </a:r>
            <a:endParaRPr lang="en-US" sz="2800" b="1" dirty="0"/>
          </a:p>
        </p:txBody>
      </p:sp>
      <p:sp>
        <p:nvSpPr>
          <p:cNvPr id="3" name="TextBox 2">
            <a:extLst>
              <a:ext uri="{FF2B5EF4-FFF2-40B4-BE49-F238E27FC236}">
                <a16:creationId xmlns:a16="http://schemas.microsoft.com/office/drawing/2014/main" id="{748132B8-1B6C-3B42-8304-ACBA0BF67D28}"/>
              </a:ext>
            </a:extLst>
          </p:cNvPr>
          <p:cNvSpPr txBox="1"/>
          <p:nvPr/>
        </p:nvSpPr>
        <p:spPr>
          <a:xfrm>
            <a:off x="-112647" y="2239617"/>
            <a:ext cx="11834191" cy="1200329"/>
          </a:xfrm>
          <a:prstGeom prst="rect">
            <a:avLst/>
          </a:prstGeom>
          <a:noFill/>
        </p:spPr>
        <p:txBody>
          <a:bodyPr wrap="square" rtlCol="0">
            <a:spAutoFit/>
          </a:bodyPr>
          <a:lstStyle/>
          <a:p>
            <a:pPr marL="285750" indent="-285750" algn="r" defTabSz="914400" rtl="1" eaLnBrk="1" latinLnBrk="0" hangingPunct="1">
              <a:buFont typeface="Arial" panose="020B0604020202020204" pitchFamily="34" charset="0"/>
              <a:buChar char="•"/>
            </a:pPr>
            <a:r>
              <a:rPr lang="ar-SA" sz="2400" dirty="0">
                <a:solidFill>
                  <a:srgbClr val="00B050"/>
                </a:solidFill>
              </a:rPr>
              <a:t>هل يمكن أن يجتمع القضاء والتحكيم؟ بمعنى آخر هل يجوز الاتفاق على اللجوء إلى القضاء والتحكيم في آن واحد؟</a:t>
            </a:r>
          </a:p>
          <a:p>
            <a:pPr marL="285750" indent="-285750" algn="just" rtl="1">
              <a:buFont typeface="Arial" panose="020B0604020202020204" pitchFamily="34" charset="0"/>
              <a:buChar char="•"/>
            </a:pPr>
            <a:r>
              <a:rPr lang="ar-SA" sz="2400" dirty="0">
                <a:solidFill>
                  <a:srgbClr val="FF0000"/>
                </a:solidFill>
              </a:rPr>
              <a:t> " تتم تسوية المنازعات الناشئة عن تنفيذ هذا العقد عن طريق التحكيم أو عن طريق القضاء</a:t>
            </a:r>
            <a:r>
              <a:rPr lang="en-US" sz="2400" dirty="0">
                <a:solidFill>
                  <a:srgbClr val="FF0000"/>
                </a:solidFill>
              </a:rPr>
              <a:t>”</a:t>
            </a:r>
            <a:r>
              <a:rPr lang="ar-SA" sz="2400" dirty="0">
                <a:solidFill>
                  <a:srgbClr val="FF0000"/>
                </a:solidFill>
              </a:rPr>
              <a:t>؟!!</a:t>
            </a:r>
          </a:p>
          <a:p>
            <a:pPr marL="285750" indent="-285750" algn="r" rtl="1">
              <a:buFont typeface="Arial" panose="020B0604020202020204" pitchFamily="34" charset="0"/>
              <a:buChar char="•"/>
            </a:pPr>
            <a:endParaRPr lang="ar-SA" sz="2400" dirty="0">
              <a:solidFill>
                <a:srgbClr val="00B050"/>
              </a:solidFill>
            </a:endParaRPr>
          </a:p>
        </p:txBody>
      </p:sp>
    </p:spTree>
    <p:extLst>
      <p:ext uri="{BB962C8B-B14F-4D97-AF65-F5344CB8AC3E}">
        <p14:creationId xmlns:p14="http://schemas.microsoft.com/office/powerpoint/2010/main" val="40734169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860861D9-2D8D-FA46-A207-693983AC8493}"/>
              </a:ext>
            </a:extLst>
          </p:cNvPr>
          <p:cNvSpPr/>
          <p:nvPr/>
        </p:nvSpPr>
        <p:spPr>
          <a:xfrm>
            <a:off x="2100468" y="583094"/>
            <a:ext cx="8415131" cy="7288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800" b="1" dirty="0"/>
              <a:t>الصفة الاحتياطية لنظام التحكيم عدا ما يتعلق بالنظام العام</a:t>
            </a:r>
            <a:endParaRPr lang="en-US" sz="2800" b="1" dirty="0"/>
          </a:p>
        </p:txBody>
      </p:sp>
      <p:sp>
        <p:nvSpPr>
          <p:cNvPr id="3" name="TextBox 2">
            <a:extLst>
              <a:ext uri="{FF2B5EF4-FFF2-40B4-BE49-F238E27FC236}">
                <a16:creationId xmlns:a16="http://schemas.microsoft.com/office/drawing/2014/main" id="{B8BE1916-8B5F-264B-90B0-5F6049A093B9}"/>
              </a:ext>
            </a:extLst>
          </p:cNvPr>
          <p:cNvSpPr txBox="1"/>
          <p:nvPr/>
        </p:nvSpPr>
        <p:spPr>
          <a:xfrm>
            <a:off x="331304" y="1895061"/>
            <a:ext cx="11860696" cy="6740307"/>
          </a:xfrm>
          <a:prstGeom prst="rect">
            <a:avLst/>
          </a:prstGeom>
          <a:noFill/>
        </p:spPr>
        <p:txBody>
          <a:bodyPr wrap="square" rtlCol="0">
            <a:spAutoFit/>
          </a:bodyPr>
          <a:lstStyle/>
          <a:p>
            <a:pPr marL="285750" indent="-285750" algn="just" rtl="1">
              <a:buFont typeface="Arial" panose="020B0604020202020204" pitchFamily="34" charset="0"/>
              <a:buChar char="•"/>
            </a:pPr>
            <a:r>
              <a:rPr lang="ar" sz="2400" dirty="0"/>
              <a:t>نص المادة 25 من نظام التحكيم على أن: «1-لطرفي التحكيم الاتفاق على الإجراءات التي تتبعها هيئة التحكيم، بما في ذلك حقهما في إخضاع هذه الإجراءات للقواعد النافذة في أي منظمة، أو هيئة، أو مركز تحكيم في المملكة أو خارجها، بشرط عدم مخالفتها لأحكام الشريعة الإسلامية. 2 - إذا لم يوجد مثل هذا الاتفاق كان لهيئة التحكيم مع مراعاة أحكام الشريعة الإسلامية، وأحكام هذا النظام أن تختار إجراءات التحكيم التي تراها مناسبة». </a:t>
            </a:r>
          </a:p>
          <a:p>
            <a:pPr marL="285750" indent="-285750" algn="just" rtl="1">
              <a:buFont typeface="Arial" panose="020B0604020202020204" pitchFamily="34" charset="0"/>
              <a:buChar char="•"/>
            </a:pPr>
            <a:r>
              <a:rPr lang="ar" sz="2400" dirty="0">
                <a:solidFill>
                  <a:schemeClr val="accent2"/>
                </a:solidFill>
              </a:rPr>
              <a:t>ماذا يتضح من النص السابق؟ </a:t>
            </a:r>
          </a:p>
          <a:p>
            <a:pPr marL="285750" indent="-285750" algn="just" rtl="1">
              <a:buFont typeface="Arial" panose="020B0604020202020204" pitchFamily="34" charset="0"/>
              <a:buChar char="•"/>
            </a:pPr>
            <a:r>
              <a:rPr lang="ar" sz="2400" dirty="0"/>
              <a:t>الأصل أن الأطراف يتفقون على إجراءات التحكيم، وفي حال عدم الاتفاق قتطبق القواعد الإجرائية المنصوص عليها في نظام التحكيم. (الصفة الاحتياطية). </a:t>
            </a:r>
          </a:p>
          <a:p>
            <a:pPr marL="285750" indent="-285750" algn="just" rtl="1">
              <a:buFont typeface="Arial" panose="020B0604020202020204" pitchFamily="34" charset="0"/>
              <a:buChar char="•"/>
            </a:pPr>
            <a:r>
              <a:rPr lang="ar" sz="2400" dirty="0"/>
              <a:t>تتمتع هيئة التحكيم بحرية كبيرة في تحديد القواعد الإجرائية التي يلتزم المحكم والأطراف الخضوع لها.</a:t>
            </a:r>
          </a:p>
          <a:p>
            <a:pPr marL="285750" indent="-285750" algn="just" rtl="1">
              <a:buFont typeface="Arial" panose="020B0604020202020204" pitchFamily="34" charset="0"/>
              <a:buChar char="•"/>
            </a:pPr>
            <a:r>
              <a:rPr lang="ar" sz="2400" dirty="0"/>
              <a:t> </a:t>
            </a:r>
            <a:r>
              <a:rPr lang="ar" sz="2400" dirty="0">
                <a:solidFill>
                  <a:srgbClr val="00B0F0"/>
                </a:solidFill>
              </a:rPr>
              <a:t>وعلي تلك الحرية قيدين: </a:t>
            </a:r>
          </a:p>
          <a:p>
            <a:pPr algn="just" rtl="1"/>
            <a:r>
              <a:rPr lang="ar" sz="2400" dirty="0"/>
              <a:t>1- احترام الضمانات الإجرائية الجوهرية المتعلقة بحق الدفاع. </a:t>
            </a:r>
          </a:p>
          <a:p>
            <a:pPr algn="just" rtl="1"/>
            <a:r>
              <a:rPr lang="ar" sz="2400" dirty="0"/>
              <a:t>2- احترام القواعد الإجرائية المتعلقة بالنظام العام والآداب وعدم مخالفة أحكام الشريعة الإسلامية، لعدم تعرض الحكم للبطلان. </a:t>
            </a:r>
          </a:p>
          <a:p>
            <a:pPr marL="285750" indent="-285750" algn="just" rtl="1">
              <a:buFont typeface="Arial" panose="020B0604020202020204" pitchFamily="34" charset="0"/>
              <a:buChar char="•"/>
            </a:pPr>
            <a:endParaRPr lang="ar" sz="2400" dirty="0"/>
          </a:p>
          <a:p>
            <a:pPr algn="just" rtl="1"/>
            <a:endParaRPr lang="ar" sz="2400" dirty="0"/>
          </a:p>
          <a:p>
            <a:pPr algn="just" rtl="1"/>
            <a:endParaRPr lang="ar" sz="2400" dirty="0"/>
          </a:p>
          <a:p>
            <a:pPr marL="285750" indent="-285750" algn="just" rtl="1">
              <a:buFont typeface="Arial" panose="020B0604020202020204" pitchFamily="34" charset="0"/>
              <a:buChar char="•"/>
            </a:pPr>
            <a:endParaRPr lang="ar" sz="2400" dirty="0"/>
          </a:p>
          <a:p>
            <a:pPr algn="just" rtl="1"/>
            <a:endParaRPr lang="ar" sz="2400" dirty="0"/>
          </a:p>
          <a:p>
            <a:pPr marL="285750" indent="-285750" algn="just" rtl="1">
              <a:buFont typeface="Arial" panose="020B0604020202020204" pitchFamily="34" charset="0"/>
              <a:buChar char="•"/>
            </a:pPr>
            <a:endParaRPr lang="en-US" sz="2400" dirty="0"/>
          </a:p>
        </p:txBody>
      </p:sp>
    </p:spTree>
    <p:extLst>
      <p:ext uri="{BB962C8B-B14F-4D97-AF65-F5344CB8AC3E}">
        <p14:creationId xmlns:p14="http://schemas.microsoft.com/office/powerpoint/2010/main" val="27770111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3BE9083-56D8-DF4C-A905-75E941D051AB}"/>
              </a:ext>
            </a:extLst>
          </p:cNvPr>
          <p:cNvSpPr txBox="1"/>
          <p:nvPr/>
        </p:nvSpPr>
        <p:spPr>
          <a:xfrm>
            <a:off x="132522" y="1245704"/>
            <a:ext cx="11873948" cy="3785652"/>
          </a:xfrm>
          <a:prstGeom prst="rect">
            <a:avLst/>
          </a:prstGeom>
          <a:noFill/>
        </p:spPr>
        <p:txBody>
          <a:bodyPr wrap="square" rtlCol="0">
            <a:spAutoFit/>
          </a:bodyPr>
          <a:lstStyle/>
          <a:p>
            <a:pPr marL="285750" indent="-285750" algn="just" rtl="1">
              <a:buFont typeface="Arial" panose="020B0604020202020204" pitchFamily="34" charset="0"/>
              <a:buChar char="•"/>
            </a:pPr>
            <a:r>
              <a:rPr lang="ar" sz="2400" dirty="0"/>
              <a:t>نصت على التقيد بالنظام العام الفقرة الثانية من المادة 50 من نظام التحكيم بقولها: «2 - تقضي المحكمة المختصة التي تنظر دعوى البطلان من تلقاء نفسها ببطلان حكم التحكيم إذا تضمن ما يخالف أحكام الشريعة الإسلامية والنظام العام في المملكة، أو ما اتفق عليه طرفا التحكيم، أو إذا وجدت أن موضوع النزاع من المسائل التي لا يجوز التحكيم فيها بموجب هذا النظام». </a:t>
            </a:r>
          </a:p>
          <a:p>
            <a:pPr marL="285750" indent="-285750" algn="just" rtl="1">
              <a:buFont typeface="Arial" panose="020B0604020202020204" pitchFamily="34" charset="0"/>
              <a:buChar char="•"/>
            </a:pPr>
            <a:endParaRPr lang="ar" sz="2400" dirty="0"/>
          </a:p>
          <a:p>
            <a:pPr marL="285750" indent="-285750" algn="just" rtl="1">
              <a:buFont typeface="Arial" panose="020B0604020202020204" pitchFamily="34" charset="0"/>
              <a:buChar char="•"/>
            </a:pPr>
            <a:r>
              <a:rPr lang="ar" sz="2400" dirty="0">
                <a:solidFill>
                  <a:srgbClr val="00B050"/>
                </a:solidFill>
              </a:rPr>
              <a:t>ما هو النظام العام في المملكة؟  </a:t>
            </a:r>
          </a:p>
          <a:p>
            <a:pPr marL="285750" indent="-285750" algn="just" rtl="1">
              <a:buFont typeface="Arial" panose="020B0604020202020204" pitchFamily="34" charset="0"/>
              <a:buChar char="•"/>
            </a:pPr>
            <a:r>
              <a:rPr lang="ar" sz="2400" dirty="0"/>
              <a:t>الفقرة الثالثة من اللائحة التنفيذية لنظام </a:t>
            </a:r>
            <a:r>
              <a:rPr lang="ar" sz="2400"/>
              <a:t>التنفيذ نصت </a:t>
            </a:r>
            <a:r>
              <a:rPr lang="ar" sz="2400" dirty="0"/>
              <a:t>على أن « المقصود بالنظام العام هو: أحكام الشريعة الإسلامية». </a:t>
            </a:r>
          </a:p>
          <a:p>
            <a:pPr marL="285750" indent="-285750" algn="just" rtl="1">
              <a:buFont typeface="Arial" panose="020B0604020202020204" pitchFamily="34" charset="0"/>
              <a:buChar char="•"/>
            </a:pPr>
            <a:r>
              <a:rPr lang="ar" sz="2400" dirty="0"/>
              <a:t>كما أكد ذلك أيضا الأمر السامي رقم (497) وتاريخ 1433/9/16هـ الذي نص على أن النظام العام: « هو القواعد الكلية في الشريعة الإسلامية المستندة إلى نصوص الكتاب والسنة».  </a:t>
            </a:r>
          </a:p>
          <a:p>
            <a:pPr marL="285750" indent="-285750" algn="just" rtl="1">
              <a:buFont typeface="Arial" panose="020B0604020202020204" pitchFamily="34" charset="0"/>
              <a:buChar char="•"/>
            </a:pPr>
            <a:endParaRPr lang="ar" sz="2400" dirty="0"/>
          </a:p>
        </p:txBody>
      </p:sp>
    </p:spTree>
    <p:extLst>
      <p:ext uri="{BB962C8B-B14F-4D97-AF65-F5344CB8AC3E}">
        <p14:creationId xmlns:p14="http://schemas.microsoft.com/office/powerpoint/2010/main" val="37047805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rminator 3"/>
          <p:cNvSpPr/>
          <p:nvPr/>
        </p:nvSpPr>
        <p:spPr>
          <a:xfrm>
            <a:off x="2928730" y="2107095"/>
            <a:ext cx="6135757" cy="2239618"/>
          </a:xfrm>
          <a:prstGeom prst="flowChartTerminator">
            <a:avLst/>
          </a:prstGeom>
          <a:solidFill>
            <a:srgbClr val="00B0F0"/>
          </a:solidFill>
        </p:spPr>
        <p:style>
          <a:lnRef idx="1">
            <a:schemeClr val="accent6"/>
          </a:lnRef>
          <a:fillRef idx="2">
            <a:schemeClr val="accent6"/>
          </a:fillRef>
          <a:effectRef idx="1">
            <a:schemeClr val="accent6"/>
          </a:effectRef>
          <a:fontRef idx="minor">
            <a:schemeClr val="dk1"/>
          </a:fontRef>
        </p:style>
        <p:txBody>
          <a:bodyPr rtlCol="0" anchor="ctr"/>
          <a:lstStyle/>
          <a:p>
            <a:pPr marL="0" algn="ctr" defTabSz="914400" rtl="1" eaLnBrk="1" latinLnBrk="0" hangingPunct="1"/>
            <a:r>
              <a:rPr lang="ar-SA" sz="7200" b="1" dirty="0">
                <a:solidFill>
                  <a:schemeClr val="bg1"/>
                </a:solidFill>
              </a:rPr>
              <a:t>المحاضرة الرابعة </a:t>
            </a:r>
            <a:endParaRPr lang="en-US" sz="7200" b="1" dirty="0">
              <a:solidFill>
                <a:schemeClr val="bg1"/>
              </a:solidFill>
            </a:endParaRPr>
          </a:p>
        </p:txBody>
      </p:sp>
    </p:spTree>
    <p:extLst>
      <p:ext uri="{BB962C8B-B14F-4D97-AF65-F5344CB8AC3E}">
        <p14:creationId xmlns:p14="http://schemas.microsoft.com/office/powerpoint/2010/main" val="20449950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rminator 3"/>
          <p:cNvSpPr/>
          <p:nvPr/>
        </p:nvSpPr>
        <p:spPr>
          <a:xfrm>
            <a:off x="3286539" y="463826"/>
            <a:ext cx="5420139" cy="1696278"/>
          </a:xfrm>
          <a:prstGeom prst="flowChartTerminator">
            <a:avLst/>
          </a:prstGeom>
          <a:solidFill>
            <a:schemeClr val="accent1">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algn="ctr" defTabSz="914400" rtl="1" eaLnBrk="1" latinLnBrk="0" hangingPunct="1"/>
            <a:r>
              <a:rPr lang="ar-SA" sz="4000" b="1" dirty="0"/>
              <a:t>محاور المحاضرة</a:t>
            </a:r>
            <a:endParaRPr lang="en-US" sz="4000" b="1" dirty="0"/>
          </a:p>
        </p:txBody>
      </p:sp>
      <p:sp>
        <p:nvSpPr>
          <p:cNvPr id="6" name="Pentagon 5"/>
          <p:cNvSpPr/>
          <p:nvPr/>
        </p:nvSpPr>
        <p:spPr>
          <a:xfrm flipH="1">
            <a:off x="3988903" y="2743200"/>
            <a:ext cx="6321287" cy="980661"/>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4000" b="1" dirty="0"/>
              <a:t>أنواع التحكيم</a:t>
            </a:r>
            <a:endParaRPr lang="en-US" sz="4000" b="1" dirty="0"/>
          </a:p>
        </p:txBody>
      </p:sp>
    </p:spTree>
    <p:extLst>
      <p:ext uri="{BB962C8B-B14F-4D97-AF65-F5344CB8AC3E}">
        <p14:creationId xmlns:p14="http://schemas.microsoft.com/office/powerpoint/2010/main" val="362271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p:nvPr>
        </p:nvSpPr>
        <p:spPr>
          <a:xfrm>
            <a:off x="0" y="274642"/>
            <a:ext cx="11582400" cy="6218927"/>
          </a:xfrm>
          <a:ln>
            <a:noFill/>
            <a:miter lim="800000"/>
            <a:headEnd/>
            <a:tailEnd/>
          </a:ln>
        </p:spPr>
        <p:txBody>
          <a:bodyPr>
            <a:noAutofit/>
          </a:bodyPr>
          <a:lstStyle/>
          <a:p>
            <a:pPr algn="just" rtl="1"/>
            <a:r>
              <a:rPr lang="ar-SA" altLang="en-US" sz="2800" b="1" u="sng" dirty="0"/>
              <a:t>هدف المقرر</a:t>
            </a:r>
            <a:r>
              <a:rPr lang="ar-SA" altLang="en-US" sz="2800" dirty="0"/>
              <a:t>:</a:t>
            </a:r>
          </a:p>
          <a:p>
            <a:pPr algn="just" rtl="1"/>
            <a:r>
              <a:rPr lang="ar-SA" altLang="en-US" sz="2800" dirty="0"/>
              <a:t> </a:t>
            </a:r>
            <a:r>
              <a:rPr lang="ar" sz="2800" dirty="0"/>
              <a:t>يهدف هذا المقرار إلى معرفة التحكيم كأحد أهم الوسائل البديلة لفض المنازعات والمواضيع المتعلقة به، من خلال دراسة وتحليل نظام التحكيم السعودي ولائحته التنفيذية والأحكام والإجتهادات القضائية للمحاكم السعودية والقضاء المقارن. </a:t>
            </a:r>
          </a:p>
          <a:p>
            <a:pPr algn="just" rtl="1"/>
            <a:endParaRPr lang="ar-SA" sz="2800" dirty="0"/>
          </a:p>
          <a:p>
            <a:pPr algn="just" rtl="1"/>
            <a:r>
              <a:rPr lang="ar-SA" altLang="en-US" sz="2800" b="1" u="sng" dirty="0"/>
              <a:t>المحتويات:</a:t>
            </a:r>
            <a:endParaRPr lang="ar-SA" altLang="en-US" sz="2800" b="1" dirty="0"/>
          </a:p>
          <a:p>
            <a:pPr algn="r" rtl="1"/>
            <a:r>
              <a:rPr lang="ar-SA" altLang="en-US" sz="3200" b="1" dirty="0"/>
              <a:t> </a:t>
            </a:r>
            <a:r>
              <a:rPr lang="ar" sz="2400" b="1" dirty="0"/>
              <a:t>تمهيد: السمات العامة للتشريعات الحديثة للتحكيم                       الباب الأول: ماهية التحكيم وأنواعه </a:t>
            </a:r>
          </a:p>
          <a:p>
            <a:pPr algn="r" rtl="1"/>
            <a:r>
              <a:rPr lang="ar" sz="2400" b="1" dirty="0"/>
              <a:t>الباب الثاني: اتفـــاق التحكيـــــم                                           الباب الثالث: هيئة التحكيم</a:t>
            </a:r>
          </a:p>
          <a:p>
            <a:pPr algn="r" rtl="1"/>
            <a:r>
              <a:rPr lang="ar" sz="2400" b="1" dirty="0"/>
              <a:t> الباب الرابع: إجراءات التحكيم                                           الباب الخامس: الفصل في الدعوى التحكيمية </a:t>
            </a:r>
          </a:p>
          <a:p>
            <a:pPr algn="r" rtl="1"/>
            <a:r>
              <a:rPr lang="ar" sz="2400" b="1" dirty="0"/>
              <a:t>الباب السادس: بطلان حكم التحكيم                                        الباب السابع: حجية أحكام المحكمين وتنفيذها </a:t>
            </a:r>
          </a:p>
          <a:p>
            <a:pPr algn="r" rtl="1">
              <a:buNone/>
            </a:pPr>
            <a:endParaRPr lang="ar-SA" altLang="en-US" sz="3200" dirty="0"/>
          </a:p>
          <a:p>
            <a:pPr algn="r" rtl="1">
              <a:buFontTx/>
              <a:buNone/>
            </a:pPr>
            <a:endParaRPr lang="ar-SA" altLang="en-US" sz="3200" b="1" dirty="0"/>
          </a:p>
        </p:txBody>
      </p:sp>
    </p:spTree>
    <p:extLst>
      <p:ext uri="{BB962C8B-B14F-4D97-AF65-F5344CB8AC3E}">
        <p14:creationId xmlns:p14="http://schemas.microsoft.com/office/powerpoint/2010/main" val="39484520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D488A235-EFCE-AB48-84B1-DDF55076F0DB}"/>
              </a:ext>
            </a:extLst>
          </p:cNvPr>
          <p:cNvGraphicFramePr/>
          <p:nvPr>
            <p:extLst>
              <p:ext uri="{D42A27DB-BD31-4B8C-83A1-F6EECF244321}">
                <p14:modId xmlns:p14="http://schemas.microsoft.com/office/powerpoint/2010/main" val="2074202636"/>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65238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C7647AC7-A6F5-AF4D-9E29-CA9903B4ECD0}"/>
              </a:ext>
            </a:extLst>
          </p:cNvPr>
          <p:cNvSpPr/>
          <p:nvPr/>
        </p:nvSpPr>
        <p:spPr>
          <a:xfrm>
            <a:off x="3544956" y="371062"/>
            <a:ext cx="5221356" cy="6228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t>التحكيم الاختياري والتحكيم الإجباري</a:t>
            </a:r>
            <a:endParaRPr lang="en-US" sz="2800" b="1" dirty="0"/>
          </a:p>
        </p:txBody>
      </p:sp>
      <p:sp>
        <p:nvSpPr>
          <p:cNvPr id="3" name="TextBox 2">
            <a:extLst>
              <a:ext uri="{FF2B5EF4-FFF2-40B4-BE49-F238E27FC236}">
                <a16:creationId xmlns:a16="http://schemas.microsoft.com/office/drawing/2014/main" id="{507DFD00-2D7C-4747-9C20-18158CA2D898}"/>
              </a:ext>
            </a:extLst>
          </p:cNvPr>
          <p:cNvSpPr txBox="1"/>
          <p:nvPr/>
        </p:nvSpPr>
        <p:spPr>
          <a:xfrm>
            <a:off x="463825" y="1595021"/>
            <a:ext cx="11383618" cy="5262979"/>
          </a:xfrm>
          <a:prstGeom prst="rect">
            <a:avLst/>
          </a:prstGeom>
          <a:noFill/>
        </p:spPr>
        <p:txBody>
          <a:bodyPr wrap="square" rtlCol="0">
            <a:spAutoFit/>
          </a:bodyPr>
          <a:lstStyle/>
          <a:p>
            <a:pPr marL="285750" indent="-285750" algn="just" rtl="1">
              <a:buFont typeface="Arial" panose="020B0604020202020204" pitchFamily="34" charset="0"/>
              <a:buChar char="•"/>
            </a:pPr>
            <a:r>
              <a:rPr lang="ar-SA" sz="2400" dirty="0">
                <a:solidFill>
                  <a:srgbClr val="FF0000"/>
                </a:solidFill>
              </a:rPr>
              <a:t>التحكيم الاختياري: </a:t>
            </a:r>
            <a:r>
              <a:rPr lang="ar-SA" sz="2400" dirty="0"/>
              <a:t>الفقرة 1 من المادة الأولى : " اتفاق التحكيم: هو اتفاق بين طرفين أو أكثر على أن يحيلا إلى التحكيم جميع أو بعض المنازعات المحددة التي نشأت أو قد تنشأ بينهما في شأن علاقة نظامية محددة، تعاقدية كانت أم غير تعاقدية, سواءً أكان اتفاق التحكيم في صورة شرط تحكيم وارد في عقد، أم في صورة مشارطة تحكيم مستقلة". </a:t>
            </a:r>
          </a:p>
          <a:p>
            <a:pPr marL="285750" indent="-285750" algn="just" rtl="1">
              <a:buFont typeface="Arial" panose="020B0604020202020204" pitchFamily="34" charset="0"/>
              <a:buChar char="•"/>
            </a:pPr>
            <a:endParaRPr lang="ar-SA" sz="2400" b="1" dirty="0"/>
          </a:p>
          <a:p>
            <a:pPr marL="285750" indent="-285750" algn="just" rtl="1">
              <a:buFont typeface="Arial" panose="020B0604020202020204" pitchFamily="34" charset="0"/>
              <a:buChar char="•"/>
            </a:pPr>
            <a:r>
              <a:rPr lang="ar-SA" sz="2400" b="1" dirty="0">
                <a:solidFill>
                  <a:srgbClr val="FF0000"/>
                </a:solidFill>
              </a:rPr>
              <a:t>التحكيم الإجباري: </a:t>
            </a:r>
            <a:r>
              <a:rPr lang="ar" sz="2400" dirty="0"/>
              <a:t>الذي ينص المنظم على ضرورة اللجوء إليه كطريق لحل النزاع عبر هيئات</a:t>
            </a:r>
            <a:br>
              <a:rPr lang="ar" sz="2400" dirty="0"/>
            </a:br>
            <a:r>
              <a:rPr lang="ar" sz="2400" dirty="0"/>
              <a:t>تحكيم يتولى هو تشكيلها. </a:t>
            </a:r>
          </a:p>
          <a:p>
            <a:pPr marL="285750" indent="-285750" algn="just" rtl="1">
              <a:buFont typeface="Arial" panose="020B0604020202020204" pitchFamily="34" charset="0"/>
              <a:buChar char="•"/>
            </a:pPr>
            <a:endParaRPr lang="ar" sz="2400" dirty="0"/>
          </a:p>
          <a:p>
            <a:pPr marL="285750" indent="-285750" algn="just" rtl="1">
              <a:buFont typeface="Arial" panose="020B0604020202020204" pitchFamily="34" charset="0"/>
              <a:buChar char="•"/>
            </a:pPr>
            <a:r>
              <a:rPr lang="ar" sz="2400" dirty="0">
                <a:solidFill>
                  <a:srgbClr val="00B050"/>
                </a:solidFill>
              </a:rPr>
              <a:t>هل قانون الأونيسترال وقوانين التحكيم الوطنية العتمدة عليه تؤيد التحكيم الاختياري أم الإجباري؟ </a:t>
            </a:r>
          </a:p>
          <a:p>
            <a:pPr marL="285750" indent="-285750" algn="just" rtl="1">
              <a:buFont typeface="Arial" panose="020B0604020202020204" pitchFamily="34" charset="0"/>
              <a:buChar char="•"/>
            </a:pPr>
            <a:endParaRPr lang="ar" sz="2400" dirty="0"/>
          </a:p>
          <a:p>
            <a:pPr marL="285750" indent="-285750" algn="just" rtl="1">
              <a:buFont typeface="Arial" panose="020B0604020202020204" pitchFamily="34" charset="0"/>
              <a:buChar char="•"/>
            </a:pPr>
            <a:r>
              <a:rPr lang="ar" sz="2400" dirty="0">
                <a:solidFill>
                  <a:srgbClr val="00B050"/>
                </a:solidFill>
              </a:rPr>
              <a:t>هل يوجد في المملكة تحكيم إجباري؟ </a:t>
            </a:r>
          </a:p>
          <a:p>
            <a:pPr marL="285750" indent="-285750" algn="just" rtl="1">
              <a:buFont typeface="Arial" panose="020B0604020202020204" pitchFamily="34" charset="0"/>
              <a:buChar char="•"/>
            </a:pPr>
            <a:r>
              <a:rPr lang="ar" sz="2400" dirty="0">
                <a:solidFill>
                  <a:srgbClr val="00B050"/>
                </a:solidFill>
              </a:rPr>
              <a:t>ما هي اللجان القضائية وشبه القضائية؟ </a:t>
            </a:r>
          </a:p>
          <a:p>
            <a:pPr marL="285750" indent="-285750" algn="just" rtl="1">
              <a:buFont typeface="Arial" panose="020B0604020202020204" pitchFamily="34" charset="0"/>
              <a:buChar char="•"/>
            </a:pPr>
            <a:r>
              <a:rPr lang="ar" sz="2400" dirty="0">
                <a:solidFill>
                  <a:srgbClr val="00B050"/>
                </a:solidFill>
              </a:rPr>
              <a:t>ما هي الأنظمة السعودية التي نصت على التحكيم الإجباري؟ </a:t>
            </a:r>
          </a:p>
          <a:p>
            <a:pPr marL="285750" indent="-285750" algn="just" rtl="1">
              <a:buFont typeface="Arial" panose="020B0604020202020204" pitchFamily="34" charset="0"/>
              <a:buChar char="•"/>
            </a:pPr>
            <a:endParaRPr lang="en-US" sz="2400" dirty="0"/>
          </a:p>
        </p:txBody>
      </p:sp>
    </p:spTree>
    <p:extLst>
      <p:ext uri="{BB962C8B-B14F-4D97-AF65-F5344CB8AC3E}">
        <p14:creationId xmlns:p14="http://schemas.microsoft.com/office/powerpoint/2010/main" val="26820589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42C5421F-A830-BC42-98F3-BE65340E9A3B}"/>
              </a:ext>
            </a:extLst>
          </p:cNvPr>
          <p:cNvSpPr/>
          <p:nvPr/>
        </p:nvSpPr>
        <p:spPr>
          <a:xfrm>
            <a:off x="3544956" y="371062"/>
            <a:ext cx="5221356" cy="6228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t>التحكيم المؤسسي والتحكيم الحر</a:t>
            </a:r>
            <a:endParaRPr lang="en-US" sz="2800" b="1" dirty="0"/>
          </a:p>
        </p:txBody>
      </p:sp>
      <p:sp>
        <p:nvSpPr>
          <p:cNvPr id="3" name="TextBox 2">
            <a:extLst>
              <a:ext uri="{FF2B5EF4-FFF2-40B4-BE49-F238E27FC236}">
                <a16:creationId xmlns:a16="http://schemas.microsoft.com/office/drawing/2014/main" id="{79892B8F-FAAE-0747-B461-BF0426754520}"/>
              </a:ext>
            </a:extLst>
          </p:cNvPr>
          <p:cNvSpPr txBox="1"/>
          <p:nvPr/>
        </p:nvSpPr>
        <p:spPr>
          <a:xfrm>
            <a:off x="159026" y="1643270"/>
            <a:ext cx="11887200" cy="4154984"/>
          </a:xfrm>
          <a:prstGeom prst="rect">
            <a:avLst/>
          </a:prstGeom>
          <a:noFill/>
        </p:spPr>
        <p:txBody>
          <a:bodyPr wrap="square" rtlCol="0">
            <a:spAutoFit/>
          </a:bodyPr>
          <a:lstStyle/>
          <a:p>
            <a:pPr marL="285750" indent="-285750" algn="just" rtl="1">
              <a:buFont typeface="Arial" panose="020B0604020202020204" pitchFamily="34" charset="0"/>
              <a:buChar char="•"/>
            </a:pPr>
            <a:r>
              <a:rPr lang="ar-SA" sz="2400" b="1" dirty="0">
                <a:solidFill>
                  <a:srgbClr val="FF0000"/>
                </a:solidFill>
              </a:rPr>
              <a:t>التحكيم المؤسسي: </a:t>
            </a:r>
            <a:r>
              <a:rPr lang="ar-SA" sz="2400" dirty="0"/>
              <a:t>هو الذي يجري - بناءً على اتفاق الأطراف - من خلال مؤسسة تحكيم دائمة، سواءً كانت تلك المؤسسة وطنية أو دولية، وأيّاً كان اسمها: مركزاً أو غرفة أو محكمة أو جمعية أو مجلساً أو غير ذلك. </a:t>
            </a:r>
          </a:p>
          <a:p>
            <a:pPr algn="just" rtl="1"/>
            <a:endParaRPr lang="ar-SA" sz="2400" dirty="0"/>
          </a:p>
          <a:p>
            <a:pPr marL="342900" indent="-342900" algn="just" rtl="1">
              <a:buFont typeface="Arial" panose="020B0604020202020204" pitchFamily="34" charset="0"/>
              <a:buChar char="•"/>
            </a:pPr>
            <a:r>
              <a:rPr lang="ar-SA" sz="2400" dirty="0"/>
              <a:t>" أي منازعة أو خلاف أو مطالبة تنشأ عن هذا العقد أو تتعلق به، أو عن الإخلال به أو إنهائه أو بطلانه، تسوى عن طريق التحكيم ويديرها المركز السعودي للتحكيم التجاري وفق قواعد التحكيم لديه". </a:t>
            </a:r>
          </a:p>
          <a:p>
            <a:pPr marL="342900" indent="-342900" algn="just" rtl="1">
              <a:buFont typeface="Arial" panose="020B0604020202020204" pitchFamily="34" charset="0"/>
              <a:buChar char="•"/>
            </a:pPr>
            <a:endParaRPr lang="ar-SA" sz="2400" dirty="0"/>
          </a:p>
          <a:p>
            <a:pPr marL="285750" indent="-285750" algn="just" rtl="1">
              <a:buFont typeface="Arial" panose="020B0604020202020204" pitchFamily="34" charset="0"/>
              <a:buChar char="•"/>
            </a:pPr>
            <a:r>
              <a:rPr lang="ar-SA" sz="2400" b="1" dirty="0">
                <a:solidFill>
                  <a:srgbClr val="FF0000"/>
                </a:solidFill>
              </a:rPr>
              <a:t>التحكيم الحر: </a:t>
            </a:r>
            <a:r>
              <a:rPr lang="ar-SA" sz="2400" dirty="0"/>
              <a:t>فهو الذي يجري خارج إطار المؤسسات التحكيمية الدائمة، حيث يختار فيه الأطراف هيئة التحكيم وفقا لاتفاقهم، ثم تتولى الهيئة نظر النزاع والفصل فيه مستقلة إدارياً ومالياً عن أي مؤسسة تحكيم دائمة. </a:t>
            </a:r>
            <a:endParaRPr lang="en-US" sz="2400" dirty="0"/>
          </a:p>
          <a:p>
            <a:pPr marL="285750" indent="-285750" algn="just" rtl="1">
              <a:buFont typeface="Arial" panose="020B0604020202020204" pitchFamily="34" charset="0"/>
              <a:buChar char="•"/>
            </a:pPr>
            <a:endParaRPr lang="ar-SA" sz="2400" dirty="0"/>
          </a:p>
          <a:p>
            <a:pPr marL="285750" indent="-285750" algn="just" rtl="1">
              <a:buFont typeface="Arial" panose="020B0604020202020204" pitchFamily="34" charset="0"/>
              <a:buChar char="•"/>
            </a:pPr>
            <a:r>
              <a:rPr lang="ar-SA" sz="2400" dirty="0">
                <a:solidFill>
                  <a:srgbClr val="00B050"/>
                </a:solidFill>
              </a:rPr>
              <a:t>أيهما أفضل؟ ولماذا؟ </a:t>
            </a:r>
          </a:p>
          <a:p>
            <a:pPr marL="285750" indent="-285750" algn="just" rtl="1">
              <a:buFont typeface="Arial" panose="020B0604020202020204" pitchFamily="34" charset="0"/>
              <a:buChar char="•"/>
            </a:pPr>
            <a:r>
              <a:rPr lang="ar-SA" sz="2400" dirty="0">
                <a:solidFill>
                  <a:srgbClr val="00B050"/>
                </a:solidFill>
              </a:rPr>
              <a:t>هل يوجد في المملكة تحكيم مؤسسي؟ </a:t>
            </a:r>
            <a:endParaRPr lang="en-US" sz="2400" dirty="0">
              <a:solidFill>
                <a:srgbClr val="00B050"/>
              </a:solidFill>
            </a:endParaRPr>
          </a:p>
        </p:txBody>
      </p:sp>
    </p:spTree>
    <p:extLst>
      <p:ext uri="{BB962C8B-B14F-4D97-AF65-F5344CB8AC3E}">
        <p14:creationId xmlns:p14="http://schemas.microsoft.com/office/powerpoint/2010/main" val="22277920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FD4EA7E5-8843-BE46-BBC1-638BF3CB5769}"/>
              </a:ext>
            </a:extLst>
          </p:cNvPr>
          <p:cNvSpPr/>
          <p:nvPr/>
        </p:nvSpPr>
        <p:spPr>
          <a:xfrm>
            <a:off x="3551582" y="92766"/>
            <a:ext cx="5221356" cy="6228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t>التحكيم الدولي والتحكيم الداخلي</a:t>
            </a:r>
            <a:endParaRPr lang="en-US" sz="2800" b="1" dirty="0"/>
          </a:p>
        </p:txBody>
      </p:sp>
      <p:sp>
        <p:nvSpPr>
          <p:cNvPr id="3" name="TextBox 2">
            <a:extLst>
              <a:ext uri="{FF2B5EF4-FFF2-40B4-BE49-F238E27FC236}">
                <a16:creationId xmlns:a16="http://schemas.microsoft.com/office/drawing/2014/main" id="{381C0D2D-A9DD-DE4B-9F15-8B3BD78C4BBD}"/>
              </a:ext>
            </a:extLst>
          </p:cNvPr>
          <p:cNvSpPr txBox="1"/>
          <p:nvPr/>
        </p:nvSpPr>
        <p:spPr>
          <a:xfrm>
            <a:off x="278295" y="715618"/>
            <a:ext cx="11767929" cy="6370975"/>
          </a:xfrm>
          <a:prstGeom prst="rect">
            <a:avLst/>
          </a:prstGeom>
          <a:noFill/>
        </p:spPr>
        <p:txBody>
          <a:bodyPr wrap="square" rtlCol="0">
            <a:spAutoFit/>
          </a:bodyPr>
          <a:lstStyle/>
          <a:p>
            <a:pPr marL="285750" indent="-285750" algn="just" rtl="1">
              <a:buFont typeface="Arial" panose="020B0604020202020204" pitchFamily="34" charset="0"/>
              <a:buChar char="•"/>
            </a:pPr>
            <a:r>
              <a:rPr lang="ar-SA" sz="2400" b="1" dirty="0">
                <a:solidFill>
                  <a:srgbClr val="FF0000"/>
                </a:solidFill>
              </a:rPr>
              <a:t>التحكيم الداخلي: </a:t>
            </a:r>
            <a:r>
              <a:rPr lang="ar-SA" sz="2400" dirty="0"/>
              <a:t>هو التحكيم الذي يكون موضوعه حسم نزاع على إقليم الدولة وتكون جميع عناصره وطنية. </a:t>
            </a:r>
          </a:p>
          <a:p>
            <a:pPr marL="285750" indent="-285750" algn="just" rtl="1">
              <a:buFont typeface="Arial" panose="020B0604020202020204" pitchFamily="34" charset="0"/>
              <a:buChar char="•"/>
            </a:pPr>
            <a:r>
              <a:rPr lang="ar-SA" sz="2400" b="1" dirty="0">
                <a:solidFill>
                  <a:srgbClr val="FF0000"/>
                </a:solidFill>
              </a:rPr>
              <a:t>التحكيم الدولي: </a:t>
            </a:r>
            <a:r>
              <a:rPr lang="ar-SA" sz="2400" dirty="0"/>
              <a:t>هو التحكيم الذي يكون موضوعه حسم نزاع يشتمل على عنصر أجنبي، سواءً اتصل هذا العنصر بمصدر النزاع أو بموضوعه أو بأطرافه.</a:t>
            </a:r>
          </a:p>
          <a:p>
            <a:pPr marL="285750" indent="-285750" algn="just" rtl="1">
              <a:buFont typeface="Arial" panose="020B0604020202020204" pitchFamily="34" charset="0"/>
              <a:buChar char="•"/>
            </a:pPr>
            <a:endParaRPr lang="ar-SA" sz="2400" dirty="0"/>
          </a:p>
          <a:p>
            <a:pPr marL="285750" indent="-285750" algn="just" rtl="1">
              <a:buFont typeface="Arial" panose="020B0604020202020204" pitchFamily="34" charset="0"/>
              <a:buChar char="•"/>
            </a:pPr>
            <a:r>
              <a:rPr lang="ar-SA" sz="2400" dirty="0"/>
              <a:t>تنص المادة 3 على أن: "يكون التحكيم دولياً في حكم هذا النظام إذا كان موضوعه نزاعاً يتعلق بالتجارة الدولية، وذلك في الأحوال الآتية:</a:t>
            </a:r>
            <a:endParaRPr lang="en-US" sz="2400" dirty="0"/>
          </a:p>
          <a:p>
            <a:pPr algn="just" rtl="1"/>
            <a:r>
              <a:rPr lang="en-US" sz="2400" dirty="0"/>
              <a:t>1</a:t>
            </a:r>
            <a:r>
              <a:rPr lang="ar-SA" sz="2400" dirty="0"/>
              <a:t> - إذا كان المركز الرئيس لأعمال كل من طرفي التحكيم يقع في أكثر من دولة وقت إبرام اتفاق التحكيم، فإذا كان لأحد الطرفين عدة مراكز للأعمال فالعبرة بالمركز الأكثر ارتباطاً بموضوع النزاع، وإذا لم يكن لأحد طرفي التحكيم أو كليهما مركز أعمال محدد فالعبرة بمحل إقامته المعتاد.</a:t>
            </a:r>
            <a:endParaRPr lang="en-US" sz="2400" dirty="0"/>
          </a:p>
          <a:p>
            <a:pPr algn="just" rtl="1"/>
            <a:r>
              <a:rPr lang="en-US" sz="2400" dirty="0"/>
              <a:t>2</a:t>
            </a:r>
            <a:r>
              <a:rPr lang="ar-SA" sz="2400" dirty="0"/>
              <a:t> - إذا كان المركز الرئيس لأعمال كل من طرفي التحكيم يقع في الدولة نفسها وقت إبرام اتفاق التحكيم، وكان أحد الأماكن الآتي بيانها واقعاً خارج هذه الدولة:</a:t>
            </a:r>
            <a:endParaRPr lang="en-US" sz="2400" dirty="0"/>
          </a:p>
          <a:p>
            <a:pPr algn="just" rtl="1"/>
            <a:r>
              <a:rPr lang="ar-SA" sz="2400" dirty="0" err="1"/>
              <a:t>أ</a:t>
            </a:r>
            <a:r>
              <a:rPr lang="ar-SA" sz="2400" dirty="0"/>
              <a:t> - مكان إجراء التحكيم كما عيَّنه اتفاق التحكيم، أو أشار إلى كيفية تعيينه.</a:t>
            </a:r>
            <a:endParaRPr lang="en-US" sz="2400" dirty="0"/>
          </a:p>
          <a:p>
            <a:pPr algn="just" rtl="1"/>
            <a:r>
              <a:rPr lang="ar-SA" sz="2400" dirty="0"/>
              <a:t>ب - مكان تنفيذ جانب جوهري من الالتزامات الناشئة من العلاقة التجارية بين الطرفين.</a:t>
            </a:r>
            <a:endParaRPr lang="en-US" sz="2400" dirty="0"/>
          </a:p>
          <a:p>
            <a:pPr algn="just" rtl="1"/>
            <a:r>
              <a:rPr lang="ar-SA" sz="2400" dirty="0" err="1"/>
              <a:t>ج</a:t>
            </a:r>
            <a:r>
              <a:rPr lang="ar-SA" sz="2400" dirty="0"/>
              <a:t> - المكان الأكثر ارتباطاً بموضوع النزاع.</a:t>
            </a:r>
            <a:endParaRPr lang="en-US" sz="2400" dirty="0"/>
          </a:p>
          <a:p>
            <a:pPr algn="just" rtl="1"/>
            <a:r>
              <a:rPr lang="en-US" sz="2400" dirty="0"/>
              <a:t>3</a:t>
            </a:r>
            <a:r>
              <a:rPr lang="ar-SA" sz="2400" dirty="0"/>
              <a:t> - إذا اتفق طرفا التحكيم على اللجوء إلى منظمة، أو هيئة تحكيم دائمة، أو مركز للتحكيم يوجد مقره خارج المملكة.</a:t>
            </a:r>
            <a:endParaRPr lang="en-US" sz="2400" dirty="0"/>
          </a:p>
          <a:p>
            <a:pPr algn="just" rtl="1"/>
            <a:r>
              <a:rPr lang="en-US" sz="2400" dirty="0"/>
              <a:t>4</a:t>
            </a:r>
            <a:r>
              <a:rPr lang="ar-SA" sz="2400" dirty="0"/>
              <a:t>- إذا كان موضوع النزاع الذي يشمله اتفاق التحكيم يرتبط بأكثر من دولة".</a:t>
            </a:r>
            <a:endParaRPr lang="en-US" sz="2400" dirty="0"/>
          </a:p>
          <a:p>
            <a:pPr marL="285750" indent="-285750" algn="just" rtl="1">
              <a:buFont typeface="Arial" panose="020B0604020202020204" pitchFamily="34" charset="0"/>
              <a:buChar char="•"/>
            </a:pPr>
            <a:endParaRPr lang="en-US" sz="2400" dirty="0"/>
          </a:p>
        </p:txBody>
      </p:sp>
    </p:spTree>
    <p:extLst>
      <p:ext uri="{BB962C8B-B14F-4D97-AF65-F5344CB8AC3E}">
        <p14:creationId xmlns:p14="http://schemas.microsoft.com/office/powerpoint/2010/main" val="34207073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C8B79E8-179A-414A-9697-7E5F26B3A5DF}"/>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6862657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12B596A-95CB-0147-977B-BFE4E692E652}"/>
              </a:ext>
            </a:extLst>
          </p:cNvPr>
          <p:cNvSpPr txBox="1"/>
          <p:nvPr/>
        </p:nvSpPr>
        <p:spPr>
          <a:xfrm>
            <a:off x="106017" y="1245704"/>
            <a:ext cx="11343861" cy="3231654"/>
          </a:xfrm>
          <a:prstGeom prst="rect">
            <a:avLst/>
          </a:prstGeom>
          <a:noFill/>
        </p:spPr>
        <p:txBody>
          <a:bodyPr wrap="square" rtlCol="0">
            <a:spAutoFit/>
          </a:bodyPr>
          <a:lstStyle/>
          <a:p>
            <a:pPr marL="285750" indent="-285750" algn="r" rtl="1">
              <a:buFont typeface="Arial" panose="020B0604020202020204" pitchFamily="34" charset="0"/>
              <a:buChar char="•"/>
            </a:pPr>
            <a:r>
              <a:rPr lang="ar-SA" sz="2800" dirty="0">
                <a:solidFill>
                  <a:srgbClr val="00B050"/>
                </a:solidFill>
              </a:rPr>
              <a:t>ما النتائج المترتبة على التفرقة بين التحكيم الداخلي والتحكيم الدولي؟ </a:t>
            </a:r>
          </a:p>
          <a:p>
            <a:pPr marL="742950" lvl="1" indent="-285750" algn="r" rtl="1">
              <a:buFont typeface="Arial" panose="020B0604020202020204" pitchFamily="34" charset="0"/>
              <a:buChar char="•"/>
            </a:pPr>
            <a:r>
              <a:rPr lang="ar-SA" sz="2800" dirty="0"/>
              <a:t>المحكمة المختصة بنظر مسائل التحكيم ( المادة 8). </a:t>
            </a:r>
          </a:p>
          <a:p>
            <a:pPr algn="just" rtl="1"/>
            <a:r>
              <a:rPr lang="ar-SA" dirty="0"/>
              <a:t>"</a:t>
            </a:r>
            <a:r>
              <a:rPr lang="ar-SA" sz="2400" dirty="0"/>
              <a:t>1- يكون الاختصاص بنظر دعوى بطلان حكم التحكيم والمسائل التي يحيلها هذا النظام للمحكمة المختصة معقوداً لمحكمة الاستئناف المختصة أصلاً بنظر النزاع.</a:t>
            </a:r>
            <a:endParaRPr lang="en-US" sz="2400" dirty="0"/>
          </a:p>
          <a:p>
            <a:pPr algn="just" rtl="1"/>
            <a:r>
              <a:rPr lang="en-US" sz="2400" dirty="0"/>
              <a:t>2</a:t>
            </a:r>
            <a:r>
              <a:rPr lang="ar-SA" sz="2400" dirty="0"/>
              <a:t>-إذا كان التحكيم تجارياً دولياً سواء جرى بالمملكة أم خارجها، فيكون الاختصاص لمحكمة الاستئناف المختصة أصلاً بنظر النزاع في مدينة الرياض ما لم يتفق طرفا التحكيم على محكمة استئناف أخرى في المملكة".</a:t>
            </a:r>
            <a:endParaRPr lang="en-US" sz="2400" dirty="0"/>
          </a:p>
          <a:p>
            <a:pPr marL="742950" lvl="1" indent="-285750" algn="r" rtl="1">
              <a:buFont typeface="Arial" panose="020B0604020202020204" pitchFamily="34" charset="0"/>
              <a:buChar char="•"/>
            </a:pPr>
            <a:endParaRPr lang="ar-SA" sz="2400" dirty="0"/>
          </a:p>
          <a:p>
            <a:pPr marL="742950" lvl="1" indent="-285750" algn="r" rtl="1">
              <a:buFont typeface="Arial" panose="020B0604020202020204" pitchFamily="34" charset="0"/>
              <a:buChar char="•"/>
            </a:pPr>
            <a:r>
              <a:rPr lang="ar-SA" sz="2400" dirty="0"/>
              <a:t>مفهوم النظام العام في التحكيم الدولي يختلف عنه في </a:t>
            </a:r>
            <a:r>
              <a:rPr lang="ar-SA" sz="2800" dirty="0"/>
              <a:t>التحكيم الداخلي. </a:t>
            </a:r>
            <a:endParaRPr lang="en-US" sz="2800" dirty="0"/>
          </a:p>
        </p:txBody>
      </p:sp>
    </p:spTree>
    <p:extLst>
      <p:ext uri="{BB962C8B-B14F-4D97-AF65-F5344CB8AC3E}">
        <p14:creationId xmlns:p14="http://schemas.microsoft.com/office/powerpoint/2010/main" val="24242422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rminator 3"/>
          <p:cNvSpPr/>
          <p:nvPr/>
        </p:nvSpPr>
        <p:spPr>
          <a:xfrm>
            <a:off x="2928730" y="2107095"/>
            <a:ext cx="6427305" cy="2239618"/>
          </a:xfrm>
          <a:prstGeom prst="flowChartTerminator">
            <a:avLst/>
          </a:prstGeom>
          <a:solidFill>
            <a:srgbClr val="00B0F0"/>
          </a:solidFill>
        </p:spPr>
        <p:style>
          <a:lnRef idx="1">
            <a:schemeClr val="accent6"/>
          </a:lnRef>
          <a:fillRef idx="2">
            <a:schemeClr val="accent6"/>
          </a:fillRef>
          <a:effectRef idx="1">
            <a:schemeClr val="accent6"/>
          </a:effectRef>
          <a:fontRef idx="minor">
            <a:schemeClr val="dk1"/>
          </a:fontRef>
        </p:style>
        <p:txBody>
          <a:bodyPr rtlCol="0" anchor="ctr"/>
          <a:lstStyle/>
          <a:p>
            <a:pPr marL="0" algn="ctr" defTabSz="914400" rtl="1" eaLnBrk="1" latinLnBrk="0" hangingPunct="1"/>
            <a:r>
              <a:rPr lang="ar-SA" sz="7200" b="1" dirty="0">
                <a:solidFill>
                  <a:schemeClr val="bg1"/>
                </a:solidFill>
              </a:rPr>
              <a:t>المحاضرة الخامسة </a:t>
            </a:r>
            <a:endParaRPr lang="en-US" sz="7200" b="1" dirty="0">
              <a:solidFill>
                <a:schemeClr val="bg1"/>
              </a:solidFill>
            </a:endParaRPr>
          </a:p>
        </p:txBody>
      </p:sp>
    </p:spTree>
    <p:extLst>
      <p:ext uri="{BB962C8B-B14F-4D97-AF65-F5344CB8AC3E}">
        <p14:creationId xmlns:p14="http://schemas.microsoft.com/office/powerpoint/2010/main" val="37932778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rminator 3"/>
          <p:cNvSpPr/>
          <p:nvPr/>
        </p:nvSpPr>
        <p:spPr>
          <a:xfrm>
            <a:off x="3286539" y="463826"/>
            <a:ext cx="5420139" cy="1696278"/>
          </a:xfrm>
          <a:prstGeom prst="flowChartTerminator">
            <a:avLst/>
          </a:prstGeom>
          <a:solidFill>
            <a:schemeClr val="accent1">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algn="ctr" defTabSz="914400" rtl="1" eaLnBrk="1" latinLnBrk="0" hangingPunct="1"/>
            <a:r>
              <a:rPr lang="ar-SA" sz="4000" b="1" dirty="0"/>
              <a:t>محاور المحاضرة</a:t>
            </a:r>
            <a:endParaRPr lang="en-US" sz="4000" b="1" dirty="0"/>
          </a:p>
        </p:txBody>
      </p:sp>
      <p:sp>
        <p:nvSpPr>
          <p:cNvPr id="6" name="Pentagon 5"/>
          <p:cNvSpPr/>
          <p:nvPr/>
        </p:nvSpPr>
        <p:spPr>
          <a:xfrm flipH="1">
            <a:off x="3988903" y="2743200"/>
            <a:ext cx="6321287" cy="980661"/>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4000" b="1" dirty="0"/>
              <a:t>أنواع التحكيم</a:t>
            </a:r>
            <a:endParaRPr lang="en-US" sz="4000" b="1" dirty="0"/>
          </a:p>
        </p:txBody>
      </p:sp>
    </p:spTree>
    <p:extLst>
      <p:ext uri="{BB962C8B-B14F-4D97-AF65-F5344CB8AC3E}">
        <p14:creationId xmlns:p14="http://schemas.microsoft.com/office/powerpoint/2010/main" val="38931425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0263B47F-262C-E344-87D1-8BB615972169}"/>
              </a:ext>
            </a:extLst>
          </p:cNvPr>
          <p:cNvSpPr/>
          <p:nvPr/>
        </p:nvSpPr>
        <p:spPr>
          <a:xfrm>
            <a:off x="3485322" y="397566"/>
            <a:ext cx="5221356" cy="6228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t>التحكيم الوطني والتحكيم الأجنبي</a:t>
            </a:r>
            <a:endParaRPr lang="en-US" sz="2800" b="1" dirty="0"/>
          </a:p>
        </p:txBody>
      </p:sp>
      <p:sp>
        <p:nvSpPr>
          <p:cNvPr id="3" name="TextBox 2">
            <a:extLst>
              <a:ext uri="{FF2B5EF4-FFF2-40B4-BE49-F238E27FC236}">
                <a16:creationId xmlns:a16="http://schemas.microsoft.com/office/drawing/2014/main" id="{57798E45-98BF-F64D-9658-ABC3026A5F5D}"/>
              </a:ext>
            </a:extLst>
          </p:cNvPr>
          <p:cNvSpPr txBox="1"/>
          <p:nvPr/>
        </p:nvSpPr>
        <p:spPr>
          <a:xfrm>
            <a:off x="0" y="1457739"/>
            <a:ext cx="12192000" cy="3970318"/>
          </a:xfrm>
          <a:prstGeom prst="rect">
            <a:avLst/>
          </a:prstGeom>
          <a:noFill/>
        </p:spPr>
        <p:txBody>
          <a:bodyPr wrap="square" rtlCol="0">
            <a:spAutoFit/>
          </a:bodyPr>
          <a:lstStyle/>
          <a:p>
            <a:pPr marL="285750" indent="-285750" algn="r" rtl="1">
              <a:buFont typeface="Arial" panose="020B0604020202020204" pitchFamily="34" charset="0"/>
              <a:buChar char="•"/>
            </a:pPr>
            <a:r>
              <a:rPr lang="ar-SA" sz="2800" dirty="0"/>
              <a:t>عدد من التشريعات والاتفاقيات تعتد بمكان صدور الحكم </a:t>
            </a:r>
            <a:r>
              <a:rPr lang="ar-SA" sz="2800" dirty="0" err="1"/>
              <a:t>التحكيمي</a:t>
            </a:r>
            <a:r>
              <a:rPr lang="ar-SA" sz="2800" dirty="0"/>
              <a:t> للتمييز بين التحكيم الوطني والأجنبي. </a:t>
            </a:r>
          </a:p>
          <a:p>
            <a:pPr marL="285750" indent="-285750" algn="r" rtl="1">
              <a:buFont typeface="Arial" panose="020B0604020202020204" pitchFamily="34" charset="0"/>
              <a:buChar char="•"/>
            </a:pPr>
            <a:r>
              <a:rPr lang="ar-SA" sz="2800" dirty="0"/>
              <a:t>نحن نتبنى معياراً آخر، وهو القانون الواجب التطبيق بفروعه الثلاثة. </a:t>
            </a:r>
          </a:p>
          <a:p>
            <a:pPr marL="285750" indent="-285750" algn="r" rtl="1">
              <a:buFont typeface="Arial" panose="020B0604020202020204" pitchFamily="34" charset="0"/>
              <a:buChar char="•"/>
            </a:pPr>
            <a:endParaRPr lang="ar-SA" sz="2800" dirty="0"/>
          </a:p>
          <a:p>
            <a:pPr marL="285750" indent="-285750" algn="r" rtl="1">
              <a:buFont typeface="Arial" panose="020B0604020202020204" pitchFamily="34" charset="0"/>
              <a:buChar char="•"/>
            </a:pPr>
            <a:r>
              <a:rPr lang="ar-SA" sz="2800" dirty="0">
                <a:solidFill>
                  <a:srgbClr val="00B050"/>
                </a:solidFill>
              </a:rPr>
              <a:t>ما موقف نظام التحكيم السعودي؟ </a:t>
            </a:r>
          </a:p>
          <a:p>
            <a:pPr marL="285750" indent="-285750" algn="just" rtl="1">
              <a:buFont typeface="Arial" panose="020B0604020202020204" pitchFamily="34" charset="0"/>
              <a:buChar char="•"/>
            </a:pPr>
            <a:r>
              <a:rPr lang="ar-SA" sz="2800" dirty="0"/>
              <a:t>نص</a:t>
            </a:r>
            <a:r>
              <a:rPr lang="ar-AE" sz="2800" dirty="0"/>
              <a:t>ت </a:t>
            </a:r>
            <a:r>
              <a:rPr lang="ar-SA" sz="2800" dirty="0"/>
              <a:t>المادة الثانية على أنه: ".... تسري أحكام هذا النظام على كل تحكيم، أياً كانت طبيعة العلاقة النظامية التي يدور حولها النزاع، إذا جرى هذا التحكيم في المملكة، أو كان تحكيماً تجارياً دولياً يجرى في الخارج، واتفق طرفاه على إخضاعه لأحكام هذا النظام...". </a:t>
            </a:r>
          </a:p>
          <a:p>
            <a:pPr marL="285750" indent="-285750" algn="just" rtl="1">
              <a:buFont typeface="Arial" panose="020B0604020202020204" pitchFamily="34" charset="0"/>
              <a:buChar char="•"/>
            </a:pPr>
            <a:endParaRPr lang="ar-SA" sz="2800" dirty="0"/>
          </a:p>
          <a:p>
            <a:pPr marL="285750" indent="-285750" algn="r" rtl="1">
              <a:buFont typeface="Arial" panose="020B0604020202020204" pitchFamily="34" charset="0"/>
              <a:buChar char="•"/>
            </a:pPr>
            <a:r>
              <a:rPr lang="ar-SA" sz="2800" dirty="0"/>
              <a:t>اقتراح تعديل المادة. (مالم يتفق الأطراف على تطبيق قانون آخر).</a:t>
            </a:r>
            <a:endParaRPr lang="en-US" sz="2800" dirty="0"/>
          </a:p>
        </p:txBody>
      </p:sp>
    </p:spTree>
    <p:extLst>
      <p:ext uri="{BB962C8B-B14F-4D97-AF65-F5344CB8AC3E}">
        <p14:creationId xmlns:p14="http://schemas.microsoft.com/office/powerpoint/2010/main" val="27106189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B2B78FDD-868D-6C4E-9421-45B1A1DF53BE}"/>
              </a:ext>
            </a:extLst>
          </p:cNvPr>
          <p:cNvSpPr/>
          <p:nvPr/>
        </p:nvSpPr>
        <p:spPr>
          <a:xfrm>
            <a:off x="3127513" y="397566"/>
            <a:ext cx="5579165" cy="6228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t>التحكيم بالقانون والتحكيم مع التفويض بالصلح</a:t>
            </a:r>
            <a:endParaRPr lang="en-US" sz="2800" b="1" dirty="0"/>
          </a:p>
        </p:txBody>
      </p:sp>
      <p:sp>
        <p:nvSpPr>
          <p:cNvPr id="3" name="TextBox 2">
            <a:extLst>
              <a:ext uri="{FF2B5EF4-FFF2-40B4-BE49-F238E27FC236}">
                <a16:creationId xmlns:a16="http://schemas.microsoft.com/office/drawing/2014/main" id="{C151B02F-D1B5-EC4B-8825-5743B136BA9A}"/>
              </a:ext>
            </a:extLst>
          </p:cNvPr>
          <p:cNvSpPr txBox="1"/>
          <p:nvPr/>
        </p:nvSpPr>
        <p:spPr>
          <a:xfrm>
            <a:off x="265042" y="1563757"/>
            <a:ext cx="11635409" cy="4154984"/>
          </a:xfrm>
          <a:prstGeom prst="rect">
            <a:avLst/>
          </a:prstGeom>
          <a:noFill/>
        </p:spPr>
        <p:txBody>
          <a:bodyPr wrap="square" rtlCol="0">
            <a:spAutoFit/>
          </a:bodyPr>
          <a:lstStyle/>
          <a:p>
            <a:pPr marL="285750" indent="-285750" algn="just" rtl="1">
              <a:buFont typeface="Arial" panose="020B0604020202020204" pitchFamily="34" charset="0"/>
              <a:buChar char="•"/>
            </a:pPr>
            <a:r>
              <a:rPr lang="ar-SA" sz="2400" b="1" dirty="0">
                <a:solidFill>
                  <a:srgbClr val="FF0000"/>
                </a:solidFill>
              </a:rPr>
              <a:t>التحكيم بالقانون (المقيد): </a:t>
            </a:r>
            <a:r>
              <a:rPr lang="ar-SA" sz="2400" dirty="0"/>
              <a:t>يكون عندما تلزم هيئة التحكيم بتطبيق قانون معين على النزاع</a:t>
            </a:r>
            <a:r>
              <a:rPr lang="en-US" sz="2400" dirty="0"/>
              <a:t> </a:t>
            </a:r>
            <a:r>
              <a:rPr lang="ar-SA" sz="2400" dirty="0"/>
              <a:t>. (وهو الأصل)</a:t>
            </a:r>
          </a:p>
          <a:p>
            <a:pPr marL="285750" indent="-285750" algn="just" rtl="1">
              <a:buFont typeface="Arial" panose="020B0604020202020204" pitchFamily="34" charset="0"/>
              <a:buChar char="•"/>
            </a:pPr>
            <a:r>
              <a:rPr lang="ar-SA" sz="2400" b="1" dirty="0">
                <a:solidFill>
                  <a:srgbClr val="FF0000"/>
                </a:solidFill>
              </a:rPr>
              <a:t>أما التحكيم مع التفويض بالصلح (الطليق): </a:t>
            </a:r>
            <a:r>
              <a:rPr lang="ar-SA" sz="2400" dirty="0"/>
              <a:t>فيكون حين يفوض المحكم بالصلح، إذ يكون حينئذٍ طليقاً من قيد الالتزام بقانون معين ليقضي بما يراه محققاً للعدالة.</a:t>
            </a:r>
          </a:p>
          <a:p>
            <a:pPr marL="285750" indent="-285750" algn="just" rtl="1">
              <a:buFont typeface="Arial" panose="020B0604020202020204" pitchFamily="34" charset="0"/>
              <a:buChar char="•"/>
            </a:pPr>
            <a:endParaRPr lang="ar-SA" sz="2400" dirty="0"/>
          </a:p>
          <a:p>
            <a:pPr marL="285750" indent="-285750" algn="just" rtl="1">
              <a:buFont typeface="Arial" panose="020B0604020202020204" pitchFamily="34" charset="0"/>
              <a:buChar char="•"/>
            </a:pPr>
            <a:r>
              <a:rPr lang="ar-SA" sz="2400" dirty="0"/>
              <a:t>ويصدر الحكم في حالة التحكيم الطليق </a:t>
            </a:r>
            <a:r>
              <a:rPr lang="ar-SA" sz="2400" u="sng" dirty="0"/>
              <a:t>بالإجماع</a:t>
            </a:r>
            <a:r>
              <a:rPr lang="ar-SA" sz="2400" dirty="0"/>
              <a:t> تطبيقاً للفقرة الرابعة من المادة 39 التي تنص على  أنه: "إن كانت هيئة التحكيم مفوضة بالصلح وجب أن يصدر الحكم به بالإجماع"، وذلك على خلاف حالة التحكيم بالقانون الذي يكفي لصدور الحكم فيه رأي </a:t>
            </a:r>
            <a:r>
              <a:rPr lang="ar-SA" sz="2400" u="sng" dirty="0"/>
              <a:t>الأغلبية</a:t>
            </a:r>
            <a:r>
              <a:rPr lang="ar-SA" sz="2400" dirty="0"/>
              <a:t> تطبيقاً للفقرة الأولى من المادة 39 التي تنص على أنه: "يصدر حكم هيئة التحكيم المشكلة من أكثر من محكم واحد بأغلبية أعضائها بعد مداولة سرية".</a:t>
            </a:r>
          </a:p>
          <a:p>
            <a:pPr marL="285750" indent="-285750" algn="just" rtl="1">
              <a:buFont typeface="Arial" panose="020B0604020202020204" pitchFamily="34" charset="0"/>
              <a:buChar char="•"/>
            </a:pPr>
            <a:endParaRPr lang="ar-SA" sz="2400" dirty="0"/>
          </a:p>
          <a:p>
            <a:pPr marL="285750" indent="-285750" algn="just" rtl="1">
              <a:buFont typeface="Arial" panose="020B0604020202020204" pitchFamily="34" charset="0"/>
              <a:buChar char="•"/>
            </a:pPr>
            <a:r>
              <a:rPr lang="ar-SA" sz="2400" dirty="0"/>
              <a:t>لا يجوز تفويض المحكمين بالصلح إلاّ إذا كانوا مذكورين بأسمائهم في الاتفاق على التحكيم أو في وثيقة لاحقة. </a:t>
            </a:r>
            <a:endParaRPr lang="en-US" sz="2400" dirty="0"/>
          </a:p>
          <a:p>
            <a:pPr marL="285750" indent="-285750" algn="just" rtl="1">
              <a:buFont typeface="Arial" panose="020B0604020202020204" pitchFamily="34" charset="0"/>
              <a:buChar char="•"/>
            </a:pPr>
            <a:endParaRPr lang="en-US" sz="2400" dirty="0"/>
          </a:p>
        </p:txBody>
      </p:sp>
    </p:spTree>
    <p:extLst>
      <p:ext uri="{BB962C8B-B14F-4D97-AF65-F5344CB8AC3E}">
        <p14:creationId xmlns:p14="http://schemas.microsoft.com/office/powerpoint/2010/main" val="839519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E8EA88F-8597-8241-AE31-5AF18A0D8C39}"/>
              </a:ext>
            </a:extLst>
          </p:cNvPr>
          <p:cNvSpPr>
            <a:spLocks noGrp="1"/>
          </p:cNvSpPr>
          <p:nvPr>
            <p:ph/>
          </p:nvPr>
        </p:nvSpPr>
        <p:spPr/>
        <p:txBody>
          <a:bodyPr>
            <a:normAutofit fontScale="92500"/>
          </a:bodyPr>
          <a:lstStyle/>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r>
              <a:rPr lang="ar-SA" sz="2800" b="1" dirty="0"/>
              <a:t>المراجع الأساسية: </a:t>
            </a:r>
          </a:p>
          <a:p>
            <a:pPr algn="r" rtl="1"/>
            <a:r>
              <a:rPr lang="ar" sz="2800" dirty="0"/>
              <a:t>(مبادئ التحكيم وفـقـاً لـنـظـام التـحـكيـم الســعـودي رقم 34 لسنة 1433هـ ولائحته التنفيذية) – الطبعة الأولى </a:t>
            </a:r>
            <a:r>
              <a:rPr lang="en-US" sz="2800" dirty="0"/>
              <a:t>1441</a:t>
            </a:r>
            <a:r>
              <a:rPr lang="ar-SA" sz="2800" dirty="0"/>
              <a:t>هـ/2020م. تأليف: </a:t>
            </a:r>
            <a:r>
              <a:rPr lang="ar-SA" sz="2800" dirty="0" err="1"/>
              <a:t>أ.د</a:t>
            </a:r>
            <a:r>
              <a:rPr lang="ar-SA" sz="2800" dirty="0"/>
              <a:t>. الشهابي إبراهيم الشرقاوي و د. يحي بن حسين الشريف. </a:t>
            </a:r>
          </a:p>
          <a:p>
            <a:pPr algn="r" rtl="1"/>
            <a:r>
              <a:rPr lang="ar-SA" sz="2800" dirty="0"/>
              <a:t>نظام التحكيم رقم 34 لعام 1433هـ.</a:t>
            </a:r>
          </a:p>
          <a:p>
            <a:pPr algn="r" rtl="1"/>
            <a:r>
              <a:rPr lang="ar-SA" sz="2800" dirty="0"/>
              <a:t>اللائحة التنفيذية لنظام التحكيم رقم 541 لعام 1438هـ. </a:t>
            </a:r>
          </a:p>
          <a:p>
            <a:pPr algn="r" rtl="1"/>
            <a:endParaRPr lang="ar-SA" sz="2800" dirty="0"/>
          </a:p>
          <a:p>
            <a:pPr algn="r" rtl="1"/>
            <a:r>
              <a:rPr lang="ar-SA" sz="2800" b="1" dirty="0"/>
              <a:t>المراجع المساعدة: </a:t>
            </a:r>
          </a:p>
          <a:p>
            <a:pPr algn="r" rtl="1"/>
            <a:r>
              <a:rPr lang="ar-SA" sz="2800" dirty="0"/>
              <a:t>الوجيز في شرح نظام التحكيم السعودي في المملكة العربية السعودية الصادر عام 1433هـ - 2013. تأليف: د. ناصر بن غانم الزيد.</a:t>
            </a:r>
          </a:p>
          <a:p>
            <a:pPr algn="r" rtl="1"/>
            <a:r>
              <a:rPr lang="ar-SA" sz="2800" dirty="0"/>
              <a:t>التحكيم في المملكة العربية السعودية. تأليف: د. محمد بن ناصر البجاد.  </a:t>
            </a:r>
            <a:endParaRPr lang="ar" sz="2800" dirty="0"/>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endParaRPr lang="en-US" sz="2800" dirty="0"/>
          </a:p>
        </p:txBody>
      </p:sp>
    </p:spTree>
    <p:extLst>
      <p:ext uri="{BB962C8B-B14F-4D97-AF65-F5344CB8AC3E}">
        <p14:creationId xmlns:p14="http://schemas.microsoft.com/office/powerpoint/2010/main" val="12722154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EE573A1C-7403-2E41-B88C-90921258B42E}"/>
              </a:ext>
            </a:extLst>
          </p:cNvPr>
          <p:cNvSpPr/>
          <p:nvPr/>
        </p:nvSpPr>
        <p:spPr>
          <a:xfrm>
            <a:off x="3485322" y="397566"/>
            <a:ext cx="5221356" cy="6228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t>التحكيم المؤقت والتحكيم الدائم</a:t>
            </a:r>
            <a:endParaRPr lang="en-US" sz="2800" b="1" dirty="0"/>
          </a:p>
        </p:txBody>
      </p:sp>
      <p:sp>
        <p:nvSpPr>
          <p:cNvPr id="3" name="TextBox 2">
            <a:extLst>
              <a:ext uri="{FF2B5EF4-FFF2-40B4-BE49-F238E27FC236}">
                <a16:creationId xmlns:a16="http://schemas.microsoft.com/office/drawing/2014/main" id="{1A16BDEB-20CE-6943-8C07-07B16A7A065E}"/>
              </a:ext>
            </a:extLst>
          </p:cNvPr>
          <p:cNvSpPr txBox="1"/>
          <p:nvPr/>
        </p:nvSpPr>
        <p:spPr>
          <a:xfrm>
            <a:off x="318052" y="1974574"/>
            <a:ext cx="11211339" cy="3539430"/>
          </a:xfrm>
          <a:prstGeom prst="rect">
            <a:avLst/>
          </a:prstGeom>
          <a:noFill/>
        </p:spPr>
        <p:txBody>
          <a:bodyPr wrap="square" rtlCol="0">
            <a:spAutoFit/>
          </a:bodyPr>
          <a:lstStyle/>
          <a:p>
            <a:pPr marL="285750" indent="-285750" algn="just" rtl="1">
              <a:buFont typeface="Arial" panose="020B0604020202020204" pitchFamily="34" charset="0"/>
              <a:buChar char="•"/>
            </a:pPr>
            <a:r>
              <a:rPr lang="ar-SA" sz="2800" dirty="0">
                <a:solidFill>
                  <a:srgbClr val="FF0000"/>
                </a:solidFill>
              </a:rPr>
              <a:t>التحكيم المؤقت: </a:t>
            </a:r>
            <a:r>
              <a:rPr lang="ar-SA" sz="2800" dirty="0"/>
              <a:t>هو الذي يرتبط فيه الطرفان باللجوء إلى التحكيم خلال مدة معينة، لا يقبل التحكيم إلاّ خلالها، وإلا أصبح اتفاق التحكيم </a:t>
            </a:r>
            <a:r>
              <a:rPr lang="ar-SA" sz="2800" dirty="0" err="1"/>
              <a:t>لاغيا</a:t>
            </a:r>
            <a:r>
              <a:rPr lang="ar-SA" sz="2800" dirty="0"/>
              <a:t>. </a:t>
            </a:r>
          </a:p>
          <a:p>
            <a:pPr marL="285750" indent="-285750" algn="just" rtl="1">
              <a:buFont typeface="Arial" panose="020B0604020202020204" pitchFamily="34" charset="0"/>
              <a:buChar char="•"/>
            </a:pPr>
            <a:r>
              <a:rPr lang="ar-SA" sz="2800" dirty="0"/>
              <a:t>قد يبدأ احتساب المدة من بدء العلاقة القانونية او التعاقدية، وقد تكون من تاريخ بدء٬ النزاع بين الطرفين. </a:t>
            </a:r>
          </a:p>
          <a:p>
            <a:pPr marL="285750" indent="-285750" algn="just" rtl="1">
              <a:buFont typeface="Arial" panose="020B0604020202020204" pitchFamily="34" charset="0"/>
              <a:buChar char="•"/>
            </a:pPr>
            <a:r>
              <a:rPr lang="ar-SA" sz="2800" dirty="0"/>
              <a:t>وسقوط اتفاق التحكيم بانقضاء مدته يتم بقوة القانون، دون حاجة إلى صدور قرار أو حكم بذلك. </a:t>
            </a:r>
          </a:p>
          <a:p>
            <a:pPr marL="285750" indent="-285750" algn="just" rtl="1">
              <a:buFont typeface="Arial" panose="020B0604020202020204" pitchFamily="34" charset="0"/>
              <a:buChar char="•"/>
            </a:pPr>
            <a:endParaRPr lang="en-US" sz="2800" dirty="0"/>
          </a:p>
          <a:p>
            <a:pPr marL="285750" indent="-285750" algn="just" rtl="1">
              <a:buFont typeface="Arial" panose="020B0604020202020204" pitchFamily="34" charset="0"/>
              <a:buChar char="•"/>
            </a:pPr>
            <a:r>
              <a:rPr lang="ar-SA" sz="2800" dirty="0">
                <a:solidFill>
                  <a:srgbClr val="FF0000"/>
                </a:solidFill>
              </a:rPr>
              <a:t>أما التحكيم الدائم: </a:t>
            </a:r>
            <a:r>
              <a:rPr lang="ar-SA" sz="2800" dirty="0"/>
              <a:t>فيعني بقاء اتفاق التحكيم ما بقيت العلاقة القانونية والآثار المترتبة عليها قائمة بين الطرفين</a:t>
            </a:r>
            <a:r>
              <a:rPr lang="en-US" sz="2800" dirty="0"/>
              <a:t> </a:t>
            </a:r>
            <a:r>
              <a:rPr lang="ar-SA" sz="2800" dirty="0"/>
              <a:t>.</a:t>
            </a:r>
            <a:endParaRPr lang="en-US" sz="2800" dirty="0"/>
          </a:p>
        </p:txBody>
      </p:sp>
    </p:spTree>
    <p:extLst>
      <p:ext uri="{BB962C8B-B14F-4D97-AF65-F5344CB8AC3E}">
        <p14:creationId xmlns:p14="http://schemas.microsoft.com/office/powerpoint/2010/main" val="25498125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rminator 3"/>
          <p:cNvSpPr/>
          <p:nvPr/>
        </p:nvSpPr>
        <p:spPr>
          <a:xfrm>
            <a:off x="2928730" y="2107095"/>
            <a:ext cx="6427305" cy="2239618"/>
          </a:xfrm>
          <a:prstGeom prst="flowChartTerminator">
            <a:avLst/>
          </a:prstGeom>
          <a:solidFill>
            <a:schemeClr val="accent4">
              <a:lumMod val="60000"/>
              <a:lumOff val="40000"/>
            </a:schemeClr>
          </a:solidFill>
        </p:spPr>
        <p:style>
          <a:lnRef idx="1">
            <a:schemeClr val="accent6"/>
          </a:lnRef>
          <a:fillRef idx="2">
            <a:schemeClr val="accent6"/>
          </a:fillRef>
          <a:effectRef idx="1">
            <a:schemeClr val="accent6"/>
          </a:effectRef>
          <a:fontRef idx="minor">
            <a:schemeClr val="dk1"/>
          </a:fontRef>
        </p:style>
        <p:txBody>
          <a:bodyPr rtlCol="0" anchor="ctr"/>
          <a:lstStyle/>
          <a:p>
            <a:pPr marL="0" algn="ctr" defTabSz="914400" rtl="1" eaLnBrk="1" latinLnBrk="0" hangingPunct="1"/>
            <a:r>
              <a:rPr lang="ar-SA" sz="7200" b="1" dirty="0"/>
              <a:t>المحاضرة السادسة </a:t>
            </a:r>
            <a:endParaRPr lang="en-US" sz="7200" b="1" dirty="0"/>
          </a:p>
        </p:txBody>
      </p:sp>
    </p:spTree>
    <p:extLst>
      <p:ext uri="{BB962C8B-B14F-4D97-AF65-F5344CB8AC3E}">
        <p14:creationId xmlns:p14="http://schemas.microsoft.com/office/powerpoint/2010/main" val="25978685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rminator 3"/>
          <p:cNvSpPr/>
          <p:nvPr/>
        </p:nvSpPr>
        <p:spPr>
          <a:xfrm>
            <a:off x="3286539" y="463826"/>
            <a:ext cx="5420139" cy="1696278"/>
          </a:xfrm>
          <a:prstGeom prst="flowChartTerminator">
            <a:avLst/>
          </a:prstGeom>
          <a:solidFill>
            <a:schemeClr val="accent4">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algn="ctr" defTabSz="914400" rtl="1" eaLnBrk="1" latinLnBrk="0" hangingPunct="1"/>
            <a:r>
              <a:rPr lang="ar-SA" sz="4000" b="1" dirty="0"/>
              <a:t>محاور المحاضرة</a:t>
            </a:r>
            <a:endParaRPr lang="en-US" sz="4000" b="1" dirty="0"/>
          </a:p>
        </p:txBody>
      </p:sp>
      <p:sp>
        <p:nvSpPr>
          <p:cNvPr id="6" name="Pentagon 5"/>
          <p:cNvSpPr/>
          <p:nvPr/>
        </p:nvSpPr>
        <p:spPr>
          <a:xfrm flipH="1">
            <a:off x="4002154" y="2584175"/>
            <a:ext cx="6321287" cy="596348"/>
          </a:xfrm>
          <a:prstGeom prst="homePlat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4000" b="1" dirty="0"/>
              <a:t>اتفاق التحكيم</a:t>
            </a:r>
            <a:endParaRPr lang="en-US" sz="4000" b="1" dirty="0"/>
          </a:p>
        </p:txBody>
      </p:sp>
      <p:sp>
        <p:nvSpPr>
          <p:cNvPr id="5" name="Pentagon 4">
            <a:extLst>
              <a:ext uri="{FF2B5EF4-FFF2-40B4-BE49-F238E27FC236}">
                <a16:creationId xmlns:a16="http://schemas.microsoft.com/office/drawing/2014/main" id="{D772A7DB-6884-1947-8422-89ED47F3B445}"/>
              </a:ext>
            </a:extLst>
          </p:cNvPr>
          <p:cNvSpPr/>
          <p:nvPr/>
        </p:nvSpPr>
        <p:spPr>
          <a:xfrm flipH="1">
            <a:off x="4002153" y="3604594"/>
            <a:ext cx="6321287" cy="622849"/>
          </a:xfrm>
          <a:prstGeom prst="homePlat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4000" b="1" dirty="0"/>
              <a:t>صور اتفاق التحكيم</a:t>
            </a:r>
            <a:endParaRPr lang="en-US" sz="4000" b="1" dirty="0"/>
          </a:p>
        </p:txBody>
      </p:sp>
      <p:sp>
        <p:nvSpPr>
          <p:cNvPr id="7" name="Pentagon 6">
            <a:extLst>
              <a:ext uri="{FF2B5EF4-FFF2-40B4-BE49-F238E27FC236}">
                <a16:creationId xmlns:a16="http://schemas.microsoft.com/office/drawing/2014/main" id="{3AF7643D-E936-C948-B89B-B6B8D5242904}"/>
              </a:ext>
            </a:extLst>
          </p:cNvPr>
          <p:cNvSpPr/>
          <p:nvPr/>
        </p:nvSpPr>
        <p:spPr>
          <a:xfrm flipH="1">
            <a:off x="4002153" y="4525620"/>
            <a:ext cx="6321287" cy="622849"/>
          </a:xfrm>
          <a:prstGeom prst="homePlat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4000" b="1" dirty="0"/>
              <a:t>الاتفاق قد يتم بالإحالة</a:t>
            </a:r>
            <a:endParaRPr lang="en-US" sz="4000" b="1" dirty="0"/>
          </a:p>
        </p:txBody>
      </p:sp>
      <p:sp>
        <p:nvSpPr>
          <p:cNvPr id="8" name="Pentagon 7">
            <a:extLst>
              <a:ext uri="{FF2B5EF4-FFF2-40B4-BE49-F238E27FC236}">
                <a16:creationId xmlns:a16="http://schemas.microsoft.com/office/drawing/2014/main" id="{5AF7530C-45E5-F144-B227-96781FC62725}"/>
              </a:ext>
            </a:extLst>
          </p:cNvPr>
          <p:cNvSpPr/>
          <p:nvPr/>
        </p:nvSpPr>
        <p:spPr>
          <a:xfrm flipH="1">
            <a:off x="4002153" y="5360508"/>
            <a:ext cx="6321287" cy="622849"/>
          </a:xfrm>
          <a:prstGeom prst="homePlat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4000" b="1" dirty="0"/>
              <a:t>اتفاق التحكيم و وثيقة التحكيم</a:t>
            </a:r>
            <a:endParaRPr lang="en-US" sz="4000" b="1" dirty="0"/>
          </a:p>
        </p:txBody>
      </p:sp>
    </p:spTree>
    <p:extLst>
      <p:ext uri="{BB962C8B-B14F-4D97-AF65-F5344CB8AC3E}">
        <p14:creationId xmlns:p14="http://schemas.microsoft.com/office/powerpoint/2010/main" val="34428531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76B020B0-B420-5F4F-BE09-2F77A66BF7EF}"/>
              </a:ext>
            </a:extLst>
          </p:cNvPr>
          <p:cNvSpPr/>
          <p:nvPr/>
        </p:nvSpPr>
        <p:spPr>
          <a:xfrm>
            <a:off x="4081670" y="596348"/>
            <a:ext cx="3445565" cy="728869"/>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t>تعريف اتفاق التحكيم</a:t>
            </a:r>
            <a:endParaRPr lang="en-US" sz="2400" b="1" dirty="0"/>
          </a:p>
        </p:txBody>
      </p:sp>
      <p:sp>
        <p:nvSpPr>
          <p:cNvPr id="3" name="TextBox 2">
            <a:extLst>
              <a:ext uri="{FF2B5EF4-FFF2-40B4-BE49-F238E27FC236}">
                <a16:creationId xmlns:a16="http://schemas.microsoft.com/office/drawing/2014/main" id="{2D4BE176-C712-0E43-ACC8-CB131A6BC332}"/>
              </a:ext>
            </a:extLst>
          </p:cNvPr>
          <p:cNvSpPr txBox="1"/>
          <p:nvPr/>
        </p:nvSpPr>
        <p:spPr>
          <a:xfrm>
            <a:off x="1152939" y="1828801"/>
            <a:ext cx="10495721" cy="3046988"/>
          </a:xfrm>
          <a:prstGeom prst="rect">
            <a:avLst/>
          </a:prstGeom>
          <a:noFill/>
        </p:spPr>
        <p:txBody>
          <a:bodyPr wrap="square" rtlCol="0">
            <a:spAutoFit/>
          </a:bodyPr>
          <a:lstStyle/>
          <a:p>
            <a:pPr marL="285750" indent="-285750" algn="just" rtl="1">
              <a:buFont typeface="Arial" panose="020B0604020202020204" pitchFamily="34" charset="0"/>
              <a:buChar char="•"/>
            </a:pPr>
            <a:r>
              <a:rPr lang="ar" sz="2400" dirty="0"/>
              <a:t>عرفت المادة الأولى من نظام التحكيم اتفاق التحكيم بأنه: «اتفاق بين طرفين أو أكثر على أن يحيلا إلى التحكيم جميع أو بعض المنازعات المحددة التي تنشأ بينهما، في شأن علاقة تعاقدية كانت أم غير تعاقدية. سواء أكان اتفاق التحكيم في صورة شرط تحكيم وارد في عقد، أم في صورة مشارطة تحكيم مستقلة». </a:t>
            </a:r>
          </a:p>
          <a:p>
            <a:pPr marL="285750" indent="-285750" algn="just" rtl="1">
              <a:buFont typeface="Arial" panose="020B0604020202020204" pitchFamily="34" charset="0"/>
              <a:buChar char="•"/>
            </a:pPr>
            <a:endParaRPr lang="ar" sz="2400" dirty="0"/>
          </a:p>
          <a:p>
            <a:pPr marL="285750" indent="-285750" algn="just" rtl="1">
              <a:buFont typeface="Arial" panose="020B0604020202020204" pitchFamily="34" charset="0"/>
              <a:buChar char="•"/>
            </a:pPr>
            <a:r>
              <a:rPr lang="ar" sz="2400" dirty="0"/>
              <a:t>التعريف المقترح: الاتفاق على اللجوء إلى محكمين للفصل في نزاع لم يحصر المنظم ولاية نظره للقضاء. </a:t>
            </a:r>
          </a:p>
          <a:p>
            <a:pPr marL="285750" indent="-285750" algn="just" rtl="1">
              <a:buFont typeface="Arial" panose="020B0604020202020204" pitchFamily="34" charset="0"/>
              <a:buChar char="•"/>
            </a:pPr>
            <a:endParaRPr lang="ar" sz="2400" dirty="0"/>
          </a:p>
          <a:p>
            <a:pPr marL="285750" indent="-285750" algn="just" rtl="1">
              <a:buFont typeface="Arial" panose="020B0604020202020204" pitchFamily="34" charset="0"/>
              <a:buChar char="•"/>
            </a:pPr>
            <a:endParaRPr lang="ar" sz="2400" dirty="0"/>
          </a:p>
          <a:p>
            <a:pPr marL="285750" indent="-285750" algn="just" rtl="1">
              <a:buFont typeface="Arial" panose="020B0604020202020204" pitchFamily="34" charset="0"/>
              <a:buChar char="•"/>
            </a:pPr>
            <a:endParaRPr lang="ar" sz="2400" dirty="0"/>
          </a:p>
        </p:txBody>
      </p:sp>
    </p:spTree>
    <p:extLst>
      <p:ext uri="{BB962C8B-B14F-4D97-AF65-F5344CB8AC3E}">
        <p14:creationId xmlns:p14="http://schemas.microsoft.com/office/powerpoint/2010/main" val="4199798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C3770A2-F990-D44B-9413-03432EBFBCA2}"/>
              </a:ext>
            </a:extLst>
          </p:cNvPr>
          <p:cNvSpPr txBox="1"/>
          <p:nvPr/>
        </p:nvSpPr>
        <p:spPr>
          <a:xfrm>
            <a:off x="781878" y="1417983"/>
            <a:ext cx="10349948" cy="4893647"/>
          </a:xfrm>
          <a:prstGeom prst="rect">
            <a:avLst/>
          </a:prstGeom>
          <a:noFill/>
        </p:spPr>
        <p:txBody>
          <a:bodyPr wrap="square" rtlCol="0">
            <a:spAutoFit/>
          </a:bodyPr>
          <a:lstStyle/>
          <a:p>
            <a:pPr marL="285750" indent="-285750" algn="r" rtl="1">
              <a:buFont typeface="Arial" panose="020B0604020202020204" pitchFamily="34" charset="0"/>
              <a:buChar char="•"/>
            </a:pPr>
            <a:r>
              <a:rPr lang="ar-SA" sz="2400" dirty="0">
                <a:solidFill>
                  <a:srgbClr val="00B050"/>
                </a:solidFill>
              </a:rPr>
              <a:t>ما شرط التحكيم وما مشارطة التحكيم؟ </a:t>
            </a:r>
          </a:p>
          <a:p>
            <a:pPr marL="285750" indent="-285750" algn="just" rtl="1">
              <a:buFont typeface="Arial" panose="020B0604020202020204" pitchFamily="34" charset="0"/>
              <a:buChar char="•"/>
            </a:pPr>
            <a:r>
              <a:rPr lang="ar" sz="2400" dirty="0"/>
              <a:t>نصت الفقرة الأولى من المادة 9 من نظام التحكيم على أنه: «يجوز أن يكون اتفاق التحكيم سابقا على قيام النزاع سواء أكان مستقلا بذاته، أم ورد في عقد معين. كما يجوز أن يكون اتفاق التحكيم لاحقا لقيام النزاع وإن كانت قد أقيمت في شأنه دعوى أمام المحكمة المختصة، وفي هذه الحالة يجب أن يحدد الاتفاق المسائل التي يشملها التحكيم، وإلا كان الاتفاق باطلا". </a:t>
            </a:r>
          </a:p>
          <a:p>
            <a:pPr marL="285750" indent="-285750" algn="just" rtl="1">
              <a:buFont typeface="Arial" panose="020B0604020202020204" pitchFamily="34" charset="0"/>
              <a:buChar char="•"/>
            </a:pPr>
            <a:endParaRPr lang="ar" sz="2400" dirty="0"/>
          </a:p>
          <a:p>
            <a:pPr marL="285750" indent="-285750" algn="just" rtl="1">
              <a:buFont typeface="Arial" panose="020B0604020202020204" pitchFamily="34" charset="0"/>
              <a:buChar char="•"/>
            </a:pPr>
            <a:r>
              <a:rPr lang="ar" sz="2400" dirty="0"/>
              <a:t>الشرط قبل النزاع، في ذات العقد أو في عقد مستقل. </a:t>
            </a:r>
          </a:p>
          <a:p>
            <a:pPr marL="285750" indent="-285750" algn="just" rtl="1">
              <a:buFont typeface="Arial" panose="020B0604020202020204" pitchFamily="34" charset="0"/>
              <a:buChar char="•"/>
            </a:pPr>
            <a:r>
              <a:rPr lang="ar" sz="2400" dirty="0"/>
              <a:t>المشارطة بعد حصول النزاع، ولا بد أن يحدد فيها المسائل التي يراد التحكيم بشأنها. </a:t>
            </a:r>
          </a:p>
          <a:p>
            <a:pPr marL="285750" indent="-285750" algn="just" rtl="1">
              <a:buFont typeface="Arial" panose="020B0604020202020204" pitchFamily="34" charset="0"/>
              <a:buChar char="•"/>
            </a:pPr>
            <a:r>
              <a:rPr lang="ar" sz="2400" dirty="0"/>
              <a:t>في عقد بيع بين أحمد وعبيد لا يتضمن الاتفاق على التحكيم، حصل خلاف بينهم أثناء التنفيذ، فرفع أحمد دعوى إلى المحكمة الابتدائية المختصة يطالب فيها عبيد بمبالغ مالية ناتجة عن العقد، وخلال الجلسة الثانية اتفقوا أمام القاضي على حل النزاع بالتحكيم. ما الحكم؟  </a:t>
            </a:r>
          </a:p>
          <a:p>
            <a:pPr marL="285750" indent="-285750" algn="just" rtl="1">
              <a:buFont typeface="Arial" panose="020B0604020202020204" pitchFamily="34" charset="0"/>
              <a:buChar char="•"/>
            </a:pPr>
            <a:endParaRPr lang="ar" sz="2400" dirty="0"/>
          </a:p>
          <a:p>
            <a:pPr marL="285750" indent="-285750" algn="r" rtl="1">
              <a:buFont typeface="Arial" panose="020B0604020202020204" pitchFamily="34" charset="0"/>
              <a:buChar char="•"/>
            </a:pPr>
            <a:endParaRPr lang="en-US" sz="2400" dirty="0"/>
          </a:p>
        </p:txBody>
      </p:sp>
      <p:sp>
        <p:nvSpPr>
          <p:cNvPr id="3" name="Rounded Rectangle 2">
            <a:extLst>
              <a:ext uri="{FF2B5EF4-FFF2-40B4-BE49-F238E27FC236}">
                <a16:creationId xmlns:a16="http://schemas.microsoft.com/office/drawing/2014/main" id="{EFE726B0-919F-7940-B78E-DAA0F3CF1F5A}"/>
              </a:ext>
            </a:extLst>
          </p:cNvPr>
          <p:cNvSpPr/>
          <p:nvPr/>
        </p:nvSpPr>
        <p:spPr>
          <a:xfrm>
            <a:off x="3790121" y="424070"/>
            <a:ext cx="4333461" cy="622852"/>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t>صور اتفاق التحكيم ( الشرط والمشارطة)</a:t>
            </a:r>
            <a:endParaRPr lang="en-US" sz="2400" b="1" dirty="0"/>
          </a:p>
        </p:txBody>
      </p:sp>
    </p:spTree>
    <p:extLst>
      <p:ext uri="{BB962C8B-B14F-4D97-AF65-F5344CB8AC3E}">
        <p14:creationId xmlns:p14="http://schemas.microsoft.com/office/powerpoint/2010/main" val="5514215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3444CB7-7E14-5144-97A9-87B2C050F098}"/>
              </a:ext>
            </a:extLst>
          </p:cNvPr>
          <p:cNvSpPr txBox="1"/>
          <p:nvPr/>
        </p:nvSpPr>
        <p:spPr>
          <a:xfrm>
            <a:off x="874643" y="1258957"/>
            <a:ext cx="10071653" cy="3046988"/>
          </a:xfrm>
          <a:prstGeom prst="rect">
            <a:avLst/>
          </a:prstGeom>
          <a:noFill/>
        </p:spPr>
        <p:txBody>
          <a:bodyPr wrap="square" rtlCol="0">
            <a:spAutoFit/>
          </a:bodyPr>
          <a:lstStyle/>
          <a:p>
            <a:pPr marL="285750" indent="-285750" algn="just" rtl="1">
              <a:buFont typeface="Arial" panose="020B0604020202020204" pitchFamily="34" charset="0"/>
              <a:buChar char="•"/>
            </a:pPr>
            <a:r>
              <a:rPr lang="ar-SA" sz="2400" b="1" dirty="0">
                <a:solidFill>
                  <a:srgbClr val="00B050"/>
                </a:solidFill>
              </a:rPr>
              <a:t>ما المقصود بأن الشرط أو المشارطة قد يتما بطريق الإحالة؟ </a:t>
            </a:r>
          </a:p>
          <a:p>
            <a:pPr marL="285750" indent="-285750" algn="just" rtl="1">
              <a:buFont typeface="Arial" panose="020B0604020202020204" pitchFamily="34" charset="0"/>
              <a:buChar char="•"/>
            </a:pPr>
            <a:r>
              <a:rPr lang="ar" sz="2400" dirty="0"/>
              <a:t>الفقرة الثالثة من المادة 9 نصت على أنه: «...</a:t>
            </a:r>
            <a:r>
              <a:rPr lang="ar-SA" sz="2400" dirty="0"/>
              <a:t> وتعد الإشارة في عقد ما، أو الإحالة فيه إلى مستند يشتمل على شرط للتحكيم، بمثابة اتفاق تحكيم. كما يُعد في حكم اتفاق التحكيم المكتوب كل إحالة في العقد إلى أحكام عقد نموذجي، أو اتفاقية دولية، أو أي وثيقة أخرى تتضمن شرط تحكيم إذا كانت الإحالة واضحة في اعتبار هذا الشرط جزءاً من العقد</a:t>
            </a:r>
            <a:r>
              <a:rPr lang="en-US" sz="2400" dirty="0"/>
              <a:t> </a:t>
            </a:r>
            <a:r>
              <a:rPr lang="ar" sz="2400" dirty="0"/>
              <a:t>». </a:t>
            </a:r>
          </a:p>
          <a:p>
            <a:pPr marL="285750" indent="-285750" algn="just" rtl="1">
              <a:buFont typeface="Arial" panose="020B0604020202020204" pitchFamily="34" charset="0"/>
              <a:buChar char="•"/>
            </a:pPr>
            <a:endParaRPr lang="ar" sz="2400" dirty="0"/>
          </a:p>
          <a:p>
            <a:pPr marL="285750" indent="-285750" algn="just" rtl="1">
              <a:buFont typeface="Arial" panose="020B0604020202020204" pitchFamily="34" charset="0"/>
              <a:buChar char="•"/>
            </a:pPr>
            <a:r>
              <a:rPr lang="ar" sz="2400" dirty="0"/>
              <a:t>لو كان اتفاق التحكيم يحتوي على بند تحكيم وعلى بند آخر يتضمن إحالة في نفس الوقت، مالعمل؟  </a:t>
            </a:r>
          </a:p>
          <a:p>
            <a:pPr marL="285750" indent="-285750" algn="just" rtl="1">
              <a:buFont typeface="Arial" panose="020B0604020202020204" pitchFamily="34" charset="0"/>
              <a:buChar char="•"/>
            </a:pPr>
            <a:endParaRPr lang="en-US" sz="2400" dirty="0"/>
          </a:p>
        </p:txBody>
      </p:sp>
      <p:sp>
        <p:nvSpPr>
          <p:cNvPr id="3" name="Rounded Rectangle 2">
            <a:extLst>
              <a:ext uri="{FF2B5EF4-FFF2-40B4-BE49-F238E27FC236}">
                <a16:creationId xmlns:a16="http://schemas.microsoft.com/office/drawing/2014/main" id="{D8BCA324-2512-C94B-80AB-E9C27E67B145}"/>
              </a:ext>
            </a:extLst>
          </p:cNvPr>
          <p:cNvSpPr/>
          <p:nvPr/>
        </p:nvSpPr>
        <p:spPr>
          <a:xfrm>
            <a:off x="3657599" y="384313"/>
            <a:ext cx="4505739" cy="622852"/>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t>الشرط أو المشارطة قد يتما بطريق الإحالة</a:t>
            </a:r>
            <a:endParaRPr lang="en-US" sz="2400" b="1" dirty="0"/>
          </a:p>
        </p:txBody>
      </p:sp>
    </p:spTree>
    <p:extLst>
      <p:ext uri="{BB962C8B-B14F-4D97-AF65-F5344CB8AC3E}">
        <p14:creationId xmlns:p14="http://schemas.microsoft.com/office/powerpoint/2010/main" val="25574086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96C9FC07-D148-564A-ACDE-A4C77EE91FDD}"/>
              </a:ext>
            </a:extLst>
          </p:cNvPr>
          <p:cNvSpPr/>
          <p:nvPr/>
        </p:nvSpPr>
        <p:spPr>
          <a:xfrm>
            <a:off x="3657599" y="384313"/>
            <a:ext cx="4505739" cy="622852"/>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t>اتفاق التحكيم و وثيقة التحكيم</a:t>
            </a:r>
            <a:endParaRPr lang="en-US" sz="2400" b="1" dirty="0"/>
          </a:p>
        </p:txBody>
      </p:sp>
      <p:sp>
        <p:nvSpPr>
          <p:cNvPr id="3" name="TextBox 2">
            <a:extLst>
              <a:ext uri="{FF2B5EF4-FFF2-40B4-BE49-F238E27FC236}">
                <a16:creationId xmlns:a16="http://schemas.microsoft.com/office/drawing/2014/main" id="{49E7ACC9-55F8-6748-9DE1-B8F3C8F16F82}"/>
              </a:ext>
            </a:extLst>
          </p:cNvPr>
          <p:cNvSpPr txBox="1"/>
          <p:nvPr/>
        </p:nvSpPr>
        <p:spPr>
          <a:xfrm>
            <a:off x="410817" y="2027583"/>
            <a:ext cx="11065566" cy="1569660"/>
          </a:xfrm>
          <a:prstGeom prst="rect">
            <a:avLst/>
          </a:prstGeom>
          <a:noFill/>
        </p:spPr>
        <p:txBody>
          <a:bodyPr wrap="square" rtlCol="0">
            <a:spAutoFit/>
          </a:bodyPr>
          <a:lstStyle/>
          <a:p>
            <a:pPr marL="285750" indent="-285750" algn="r" rtl="1">
              <a:buFont typeface="Arial" panose="020B0604020202020204" pitchFamily="34" charset="0"/>
              <a:buChar char="•"/>
            </a:pPr>
            <a:r>
              <a:rPr lang="ar-SA" sz="2400" dirty="0"/>
              <a:t>اتفاق التحكيم = الشرط أو المشارطة. </a:t>
            </a:r>
          </a:p>
          <a:p>
            <a:pPr marL="285750" indent="-285750" algn="r" rtl="1">
              <a:buFont typeface="Arial" panose="020B0604020202020204" pitchFamily="34" charset="0"/>
              <a:buChar char="•"/>
            </a:pPr>
            <a:r>
              <a:rPr lang="ar-SA" sz="2400" dirty="0"/>
              <a:t>وثيقة التحكيم = اتفاق الهيئة مع الأطراف على إجراءات سير العملية التحكيمية. وليس على اللجوء إلى التحكيم. </a:t>
            </a:r>
          </a:p>
          <a:p>
            <a:pPr marL="285750" indent="-285750" algn="r" rtl="1">
              <a:buFont typeface="Arial" panose="020B0604020202020204" pitchFamily="34" charset="0"/>
              <a:buChar char="•"/>
            </a:pPr>
            <a:endParaRPr lang="ar-SA" sz="2400" dirty="0"/>
          </a:p>
          <a:p>
            <a:pPr marL="285750" indent="-285750" algn="r" rtl="1">
              <a:buFont typeface="Arial" panose="020B0604020202020204" pitchFamily="34" charset="0"/>
              <a:buChar char="•"/>
            </a:pPr>
            <a:r>
              <a:rPr lang="ar-SA" sz="2400" dirty="0"/>
              <a:t>لو تضمنت الوثيقة تعديلات وتصحيحات للشرط أو المشارطة، فما المعتمد الاتفاق أو الوثيقة؟</a:t>
            </a:r>
          </a:p>
        </p:txBody>
      </p:sp>
    </p:spTree>
    <p:extLst>
      <p:ext uri="{BB962C8B-B14F-4D97-AF65-F5344CB8AC3E}">
        <p14:creationId xmlns:p14="http://schemas.microsoft.com/office/powerpoint/2010/main" val="380293894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rminator 3"/>
          <p:cNvSpPr/>
          <p:nvPr/>
        </p:nvSpPr>
        <p:spPr>
          <a:xfrm>
            <a:off x="2928730" y="2107095"/>
            <a:ext cx="6427305" cy="2239618"/>
          </a:xfrm>
          <a:prstGeom prst="flowChartTerminator">
            <a:avLst/>
          </a:prstGeom>
          <a:solidFill>
            <a:schemeClr val="accent4">
              <a:lumMod val="60000"/>
              <a:lumOff val="40000"/>
            </a:schemeClr>
          </a:solidFill>
        </p:spPr>
        <p:style>
          <a:lnRef idx="1">
            <a:schemeClr val="accent6"/>
          </a:lnRef>
          <a:fillRef idx="2">
            <a:schemeClr val="accent6"/>
          </a:fillRef>
          <a:effectRef idx="1">
            <a:schemeClr val="accent6"/>
          </a:effectRef>
          <a:fontRef idx="minor">
            <a:schemeClr val="dk1"/>
          </a:fontRef>
        </p:style>
        <p:txBody>
          <a:bodyPr rtlCol="0" anchor="ctr"/>
          <a:lstStyle/>
          <a:p>
            <a:pPr marL="0" algn="ctr" defTabSz="914400" rtl="1" eaLnBrk="1" latinLnBrk="0" hangingPunct="1"/>
            <a:r>
              <a:rPr lang="ar-SA" sz="7200" b="1" dirty="0"/>
              <a:t>المحاضرة السابعة </a:t>
            </a:r>
            <a:endParaRPr lang="en-US" sz="7200" b="1" dirty="0"/>
          </a:p>
        </p:txBody>
      </p:sp>
    </p:spTree>
    <p:extLst>
      <p:ext uri="{BB962C8B-B14F-4D97-AF65-F5344CB8AC3E}">
        <p14:creationId xmlns:p14="http://schemas.microsoft.com/office/powerpoint/2010/main" val="105023703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rminator 3"/>
          <p:cNvSpPr/>
          <p:nvPr/>
        </p:nvSpPr>
        <p:spPr>
          <a:xfrm>
            <a:off x="3286539" y="463826"/>
            <a:ext cx="5420139" cy="1696278"/>
          </a:xfrm>
          <a:prstGeom prst="flowChartTerminator">
            <a:avLst/>
          </a:prstGeom>
          <a:solidFill>
            <a:schemeClr val="accent4">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algn="ctr" defTabSz="914400" rtl="1" eaLnBrk="1" latinLnBrk="0" hangingPunct="1"/>
            <a:r>
              <a:rPr lang="ar-SA" sz="4000" b="1" dirty="0"/>
              <a:t>محاور المحاضرة</a:t>
            </a:r>
            <a:endParaRPr lang="en-US" sz="4000" b="1" dirty="0"/>
          </a:p>
        </p:txBody>
      </p:sp>
      <p:sp>
        <p:nvSpPr>
          <p:cNvPr id="6" name="Pentagon 5"/>
          <p:cNvSpPr/>
          <p:nvPr/>
        </p:nvSpPr>
        <p:spPr>
          <a:xfrm flipH="1">
            <a:off x="4002154" y="2584175"/>
            <a:ext cx="6321287" cy="596348"/>
          </a:xfrm>
          <a:prstGeom prst="homePlat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4000" b="1" dirty="0"/>
              <a:t>أركان اتفاق التحكيم</a:t>
            </a:r>
            <a:endParaRPr lang="en-US" sz="4000" b="1" dirty="0"/>
          </a:p>
        </p:txBody>
      </p:sp>
      <p:sp>
        <p:nvSpPr>
          <p:cNvPr id="5" name="Pentagon 4">
            <a:extLst>
              <a:ext uri="{FF2B5EF4-FFF2-40B4-BE49-F238E27FC236}">
                <a16:creationId xmlns:a16="http://schemas.microsoft.com/office/drawing/2014/main" id="{D772A7DB-6884-1947-8422-89ED47F3B445}"/>
              </a:ext>
            </a:extLst>
          </p:cNvPr>
          <p:cNvSpPr/>
          <p:nvPr/>
        </p:nvSpPr>
        <p:spPr>
          <a:xfrm flipH="1">
            <a:off x="4002153" y="3604594"/>
            <a:ext cx="6321287" cy="622849"/>
          </a:xfrm>
          <a:prstGeom prst="homePlat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4000" b="1" dirty="0"/>
              <a:t>أولا: الرضا</a:t>
            </a:r>
            <a:endParaRPr lang="en-US" sz="4000" b="1" dirty="0"/>
          </a:p>
        </p:txBody>
      </p:sp>
      <p:sp>
        <p:nvSpPr>
          <p:cNvPr id="7" name="Pentagon 6">
            <a:extLst>
              <a:ext uri="{FF2B5EF4-FFF2-40B4-BE49-F238E27FC236}">
                <a16:creationId xmlns:a16="http://schemas.microsoft.com/office/drawing/2014/main" id="{3AF7643D-E936-C948-B89B-B6B8D5242904}"/>
              </a:ext>
            </a:extLst>
          </p:cNvPr>
          <p:cNvSpPr/>
          <p:nvPr/>
        </p:nvSpPr>
        <p:spPr>
          <a:xfrm flipH="1">
            <a:off x="4002153" y="4525620"/>
            <a:ext cx="6321287" cy="622849"/>
          </a:xfrm>
          <a:prstGeom prst="homePlat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4000" b="1" dirty="0"/>
              <a:t>ثانيا: الأهلية</a:t>
            </a:r>
            <a:endParaRPr lang="en-US" sz="4000" b="1" dirty="0"/>
          </a:p>
        </p:txBody>
      </p:sp>
    </p:spTree>
    <p:extLst>
      <p:ext uri="{BB962C8B-B14F-4D97-AF65-F5344CB8AC3E}">
        <p14:creationId xmlns:p14="http://schemas.microsoft.com/office/powerpoint/2010/main" val="108718881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DBE43D5E-AFF7-9247-AD16-00901813B2DD}"/>
              </a:ext>
            </a:extLst>
          </p:cNvPr>
          <p:cNvSpPr/>
          <p:nvPr/>
        </p:nvSpPr>
        <p:spPr>
          <a:xfrm>
            <a:off x="3657599" y="384313"/>
            <a:ext cx="4505739" cy="622852"/>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t>أركان اتفاق التحكيم</a:t>
            </a:r>
            <a:endParaRPr lang="en-US" sz="2400" b="1" dirty="0"/>
          </a:p>
        </p:txBody>
      </p:sp>
      <p:sp>
        <p:nvSpPr>
          <p:cNvPr id="3" name="TextBox 2">
            <a:extLst>
              <a:ext uri="{FF2B5EF4-FFF2-40B4-BE49-F238E27FC236}">
                <a16:creationId xmlns:a16="http://schemas.microsoft.com/office/drawing/2014/main" id="{BFFB64BA-2715-7F4A-BEC9-A50970E82C1E}"/>
              </a:ext>
            </a:extLst>
          </p:cNvPr>
          <p:cNvSpPr txBox="1"/>
          <p:nvPr/>
        </p:nvSpPr>
        <p:spPr>
          <a:xfrm>
            <a:off x="609598" y="1391478"/>
            <a:ext cx="10601740" cy="5632311"/>
          </a:xfrm>
          <a:prstGeom prst="rect">
            <a:avLst/>
          </a:prstGeom>
          <a:noFill/>
        </p:spPr>
        <p:txBody>
          <a:bodyPr wrap="square" rtlCol="0">
            <a:spAutoFit/>
          </a:bodyPr>
          <a:lstStyle/>
          <a:p>
            <a:pPr marL="285750" indent="-285750" algn="just" defTabSz="914400" rtl="1" eaLnBrk="1" latinLnBrk="0" hangingPunct="1">
              <a:buFont typeface="Arial" panose="020B0604020202020204" pitchFamily="34" charset="0"/>
              <a:buChar char="•"/>
            </a:pPr>
            <a:r>
              <a:rPr lang="ar-SA" sz="2400" b="1" dirty="0">
                <a:solidFill>
                  <a:srgbClr val="FF0000"/>
                </a:solidFill>
              </a:rPr>
              <a:t>أولاً: الرضا: </a:t>
            </a:r>
          </a:p>
          <a:p>
            <a:pPr marL="285750" indent="-285750" algn="just" defTabSz="914400" rtl="1" eaLnBrk="1" latinLnBrk="0" hangingPunct="1">
              <a:buFont typeface="Arial" panose="020B0604020202020204" pitchFamily="34" charset="0"/>
              <a:buChar char="•"/>
            </a:pPr>
            <a:endParaRPr lang="ar-SA" sz="2400" dirty="0"/>
          </a:p>
          <a:p>
            <a:pPr marL="285750" indent="-285750" algn="just" defTabSz="914400" rtl="1" eaLnBrk="1" latinLnBrk="0" hangingPunct="1">
              <a:buFont typeface="Arial" panose="020B0604020202020204" pitchFamily="34" charset="0"/>
              <a:buChar char="•"/>
            </a:pPr>
            <a:r>
              <a:rPr lang="ar-SA" sz="2400" dirty="0"/>
              <a:t>إيجاب وقبول خالي من العيوب – وواضح. </a:t>
            </a:r>
            <a:r>
              <a:rPr lang="ar-SA" sz="2400" dirty="0">
                <a:solidFill>
                  <a:srgbClr val="00B050"/>
                </a:solidFill>
              </a:rPr>
              <a:t>ما الذي يترتب على عدم الوضوح؟ </a:t>
            </a:r>
          </a:p>
          <a:p>
            <a:pPr marL="285750" indent="-285750" algn="just" defTabSz="914400" rtl="1" eaLnBrk="1" latinLnBrk="0" hangingPunct="1">
              <a:buFont typeface="Arial" panose="020B0604020202020204" pitchFamily="34" charset="0"/>
              <a:buChar char="•"/>
            </a:pPr>
            <a:endParaRPr lang="ar-SA" sz="2400" dirty="0">
              <a:solidFill>
                <a:srgbClr val="00B050"/>
              </a:solidFill>
            </a:endParaRPr>
          </a:p>
          <a:p>
            <a:pPr marL="285750" indent="-285750" algn="just" defTabSz="914400" rtl="1" eaLnBrk="1" latinLnBrk="0" hangingPunct="1">
              <a:buFont typeface="Arial" panose="020B0604020202020204" pitchFamily="34" charset="0"/>
              <a:buChar char="•"/>
            </a:pPr>
            <a:r>
              <a:rPr lang="ar-SA" sz="2400" dirty="0">
                <a:solidFill>
                  <a:srgbClr val="00B050"/>
                </a:solidFill>
              </a:rPr>
              <a:t>هل يجوز لأحد الأطراف الرجوع عن الاتفاق بإرادته المنفردة؟ </a:t>
            </a:r>
          </a:p>
          <a:p>
            <a:pPr algn="just" rtl="1"/>
            <a:r>
              <a:rPr lang="ar" sz="2400" dirty="0"/>
              <a:t>«ومن حيث إن الثابت وفقا لما قدمه المدعي وكالة من صور مذكرات ودفوع .... أنه في الوقت الذي كان المدعى عليه وكالة يتمسك بانتهاء العقد بما فيه شرط التحكيم وكان المدعي وكالة يتمسك بحقه في تنفيد شرط التحكيم؛ الأمر الذي تستخلص منه هذه الدائرة بأن إرادة طرفي العقد لم تتفقا على إلغاء شرط التحكيم، وذلك أن الشرط تم الاتفاق على إعماله بينهما بصدد النزاعات المتعلقة بالعقد، ولا يمكن التحلل منه إلا بموافقة الطرفين على إلغائه». </a:t>
            </a:r>
          </a:p>
          <a:p>
            <a:pPr algn="just" rtl="1"/>
            <a:endParaRPr lang="ar" sz="2400" dirty="0"/>
          </a:p>
          <a:p>
            <a:pPr marL="285750" indent="-285750" algn="just" rtl="1">
              <a:buFont typeface="Arial" panose="020B0604020202020204" pitchFamily="34" charset="0"/>
              <a:buChar char="•"/>
            </a:pPr>
            <a:r>
              <a:rPr lang="ar" sz="2400" dirty="0">
                <a:solidFill>
                  <a:srgbClr val="00B050"/>
                </a:solidFill>
              </a:rPr>
              <a:t>هل يجوز أن يكون الاتفاق معلق على شرط؟ </a:t>
            </a:r>
          </a:p>
          <a:p>
            <a:pPr marL="285750" indent="-285750" algn="just" rtl="1">
              <a:buFont typeface="Arial" panose="020B0604020202020204" pitchFamily="34" charset="0"/>
              <a:buChar char="•"/>
            </a:pPr>
            <a:endParaRPr lang="ar" sz="2400" dirty="0"/>
          </a:p>
          <a:p>
            <a:pPr algn="just" rtl="1"/>
            <a:endParaRPr lang="ar" sz="2400" dirty="0"/>
          </a:p>
          <a:p>
            <a:pPr marL="285750" indent="-285750" algn="just" defTabSz="914400" rtl="1" eaLnBrk="1" latinLnBrk="0" hangingPunct="1">
              <a:buFont typeface="Arial" panose="020B0604020202020204" pitchFamily="34" charset="0"/>
              <a:buChar char="•"/>
            </a:pPr>
            <a:endParaRPr lang="ar-SA" sz="2400" dirty="0"/>
          </a:p>
        </p:txBody>
      </p:sp>
    </p:spTree>
    <p:extLst>
      <p:ext uri="{BB962C8B-B14F-4D97-AF65-F5344CB8AC3E}">
        <p14:creationId xmlns:p14="http://schemas.microsoft.com/office/powerpoint/2010/main" val="3988590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2365" y="581302"/>
            <a:ext cx="10972800" cy="5239719"/>
          </a:xfrm>
          <a:ln>
            <a:noFill/>
          </a:ln>
        </p:spPr>
        <p:txBody>
          <a:bodyPr>
            <a:normAutofit/>
          </a:bodyPr>
          <a:lstStyle/>
          <a:p>
            <a:pPr algn="r" rtl="1">
              <a:buFontTx/>
              <a:buChar char="•"/>
            </a:pPr>
            <a:r>
              <a:rPr lang="ar-SA" altLang="en-US" sz="3600" b="1" dirty="0"/>
              <a:t>أستاذ المقرر: د. يحي الشريف</a:t>
            </a:r>
            <a:endParaRPr lang="en-US" altLang="en-US" sz="3600" b="1" dirty="0"/>
          </a:p>
          <a:p>
            <a:pPr algn="r" rtl="1">
              <a:buFontTx/>
              <a:buChar char="•"/>
            </a:pPr>
            <a:r>
              <a:rPr lang="ar-SA" altLang="en-US" sz="3600" b="1" dirty="0"/>
              <a:t> رقم المكتب: </a:t>
            </a:r>
            <a:r>
              <a:rPr lang="en-US" altLang="en-US" sz="3600" b="1" dirty="0"/>
              <a:t>121</a:t>
            </a:r>
            <a:r>
              <a:rPr lang="ar-SA" altLang="en-US" sz="3600" b="1" dirty="0" err="1"/>
              <a:t>أ</a:t>
            </a:r>
            <a:endParaRPr lang="ar-SA" altLang="en-US" sz="3600" b="1" dirty="0"/>
          </a:p>
          <a:p>
            <a:pPr algn="r" rtl="1">
              <a:buFontTx/>
              <a:buChar char="•"/>
            </a:pPr>
            <a:r>
              <a:rPr lang="ar-SA" altLang="en-US" sz="3600" b="1" dirty="0"/>
              <a:t> </a:t>
            </a:r>
            <a:r>
              <a:rPr lang="ar-SA" altLang="en-US" sz="3600" b="1" dirty="0" err="1"/>
              <a:t>الايميل</a:t>
            </a:r>
            <a:r>
              <a:rPr lang="ar-SA" altLang="en-US" sz="3600" b="1" dirty="0"/>
              <a:t>: </a:t>
            </a:r>
            <a:r>
              <a:rPr lang="en-US" altLang="en-US" sz="3600" b="1" dirty="0">
                <a:hlinkClick r:id="rId2"/>
              </a:rPr>
              <a:t>yalshareef@ksu.edu.sa</a:t>
            </a:r>
            <a:endParaRPr lang="ar-SA" altLang="en-US" sz="3600" b="1" dirty="0"/>
          </a:p>
          <a:p>
            <a:pPr algn="r" rtl="1">
              <a:buFontTx/>
              <a:buChar char="•"/>
            </a:pPr>
            <a:r>
              <a:rPr lang="ar-SA" altLang="en-US" sz="3600" b="1" dirty="0"/>
              <a:t>الساعات المكتبية: الأحد والثلاثاء والخميس الساعة</a:t>
            </a:r>
            <a:r>
              <a:rPr lang="en-US" altLang="en-US" sz="3600" b="1" dirty="0"/>
              <a:t> 8 </a:t>
            </a:r>
            <a:endParaRPr lang="ar-SA" altLang="en-US" sz="3600" b="1" dirty="0"/>
          </a:p>
          <a:p>
            <a:pPr algn="r" rtl="1">
              <a:buFontTx/>
              <a:buChar char="•"/>
            </a:pPr>
            <a:endParaRPr lang="ar-SA" altLang="en-US" sz="3600" b="1" dirty="0"/>
          </a:p>
          <a:p>
            <a:pPr marL="0" indent="0" algn="r" rtl="1">
              <a:buNone/>
            </a:pPr>
            <a:endParaRPr lang="ar-SA" altLang="en-US" sz="3600" b="1" dirty="0">
              <a:solidFill>
                <a:schemeClr val="hlink"/>
              </a:solidFill>
            </a:endParaRPr>
          </a:p>
        </p:txBody>
      </p:sp>
    </p:spTree>
    <p:extLst>
      <p:ext uri="{BB962C8B-B14F-4D97-AF65-F5344CB8AC3E}">
        <p14:creationId xmlns:p14="http://schemas.microsoft.com/office/powerpoint/2010/main" val="214068100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38B12E8-113F-2A49-BDCB-DE7C0C4A54BE}"/>
              </a:ext>
            </a:extLst>
          </p:cNvPr>
          <p:cNvSpPr txBox="1"/>
          <p:nvPr/>
        </p:nvSpPr>
        <p:spPr>
          <a:xfrm>
            <a:off x="781877" y="583095"/>
            <a:ext cx="10243931" cy="5632311"/>
          </a:xfrm>
          <a:prstGeom prst="rect">
            <a:avLst/>
          </a:prstGeom>
          <a:noFill/>
        </p:spPr>
        <p:txBody>
          <a:bodyPr wrap="square" rtlCol="0">
            <a:spAutoFit/>
          </a:bodyPr>
          <a:lstStyle/>
          <a:p>
            <a:pPr marL="285750" indent="-285750" algn="r" rtl="1">
              <a:buFont typeface="Arial" panose="020B0604020202020204" pitchFamily="34" charset="0"/>
              <a:buChar char="•"/>
            </a:pPr>
            <a:r>
              <a:rPr lang="ar-SA" sz="2400" b="1" dirty="0">
                <a:solidFill>
                  <a:srgbClr val="FF0000"/>
                </a:solidFill>
              </a:rPr>
              <a:t>ثانياً: الأهلية: </a:t>
            </a:r>
          </a:p>
          <a:p>
            <a:pPr algn="r" rtl="1"/>
            <a:r>
              <a:rPr lang="ar-SA" sz="2400" dirty="0">
                <a:solidFill>
                  <a:srgbClr val="0070C0"/>
                </a:solidFill>
              </a:rPr>
              <a:t>1- أهلية الشخص الطبيعي: </a:t>
            </a:r>
          </a:p>
          <a:p>
            <a:pPr marL="285750" indent="-285750" algn="r" rtl="1">
              <a:buFont typeface="Arial" panose="020B0604020202020204" pitchFamily="34" charset="0"/>
              <a:buChar char="•"/>
            </a:pPr>
            <a:r>
              <a:rPr lang="ar-SA" sz="2400" dirty="0">
                <a:solidFill>
                  <a:srgbClr val="00B050"/>
                </a:solidFill>
              </a:rPr>
              <a:t>ما الأهلية المطلوبة هل هي الأداء أم الوجوب؟ </a:t>
            </a:r>
          </a:p>
          <a:p>
            <a:pPr marL="285750" indent="-285750" algn="r" rtl="1">
              <a:buFont typeface="Arial" panose="020B0604020202020204" pitchFamily="34" charset="0"/>
              <a:buChar char="•"/>
            </a:pPr>
            <a:r>
              <a:rPr lang="ar-SA" sz="2400" dirty="0"/>
              <a:t>الفقرة 1 من المادة 10 تشترط الأهلية في الأصيل والوكيل. </a:t>
            </a:r>
          </a:p>
          <a:p>
            <a:pPr marL="285750" indent="-285750" algn="r" rtl="1">
              <a:buFont typeface="Arial" panose="020B0604020202020204" pitchFamily="34" charset="0"/>
              <a:buChar char="•"/>
            </a:pPr>
            <a:r>
              <a:rPr lang="ar-SA" sz="2400" dirty="0"/>
              <a:t>إذن الأهلية المطلوبة تتوفر ببلوغ سن الرشد. </a:t>
            </a:r>
            <a:r>
              <a:rPr lang="ar-SA" sz="2400" dirty="0">
                <a:solidFill>
                  <a:srgbClr val="00B050"/>
                </a:solidFill>
              </a:rPr>
              <a:t>ما هو سن الرشد في المملكة؟ </a:t>
            </a:r>
          </a:p>
          <a:p>
            <a:pPr marL="285750" indent="-285750" algn="r" rtl="1">
              <a:buFont typeface="Arial" panose="020B0604020202020204" pitchFamily="34" charset="0"/>
              <a:buChar char="•"/>
            </a:pPr>
            <a:r>
              <a:rPr lang="ar-SA" sz="2400" dirty="0"/>
              <a:t>ما الذي يترتب على عدم توافر الأهلية؟ فقرة ب/ </a:t>
            </a:r>
            <a:r>
              <a:rPr lang="ar-SA" sz="2400" dirty="0" err="1"/>
              <a:t>م</a:t>
            </a:r>
            <a:r>
              <a:rPr lang="ar-SA" sz="2400" dirty="0"/>
              <a:t> 50. </a:t>
            </a:r>
          </a:p>
          <a:p>
            <a:pPr marL="285750" indent="-285750" algn="r" rtl="1">
              <a:buFont typeface="Arial" panose="020B0604020202020204" pitchFamily="34" charset="0"/>
              <a:buChar char="•"/>
            </a:pPr>
            <a:r>
              <a:rPr lang="ar-SA" sz="2400" dirty="0">
                <a:solidFill>
                  <a:srgbClr val="00B050"/>
                </a:solidFill>
              </a:rPr>
              <a:t>كيف يتم تحديد أهلية الشخص الأجنبي الطبيعي؟ </a:t>
            </a:r>
          </a:p>
          <a:p>
            <a:pPr marL="285750" indent="-285750" algn="r" rtl="1">
              <a:buFont typeface="Arial" panose="020B0604020202020204" pitchFamily="34" charset="0"/>
              <a:buChar char="•"/>
            </a:pPr>
            <a:endParaRPr lang="ar-SA" sz="2400" dirty="0"/>
          </a:p>
          <a:p>
            <a:pPr algn="r" rtl="1"/>
            <a:r>
              <a:rPr lang="ar-SA" sz="2400" dirty="0">
                <a:solidFill>
                  <a:srgbClr val="0070C0"/>
                </a:solidFill>
              </a:rPr>
              <a:t>2- أهلية الشخص الاعتباري الخاص: </a:t>
            </a:r>
          </a:p>
          <a:p>
            <a:pPr marL="342900" indent="-342900" algn="r" rtl="1">
              <a:buFont typeface="Arial" panose="020B0604020202020204" pitchFamily="34" charset="0"/>
              <a:buChar char="•"/>
            </a:pPr>
            <a:r>
              <a:rPr lang="ar-SA" sz="2400" dirty="0"/>
              <a:t>شركات الأشخاص: الأصل للمدير إلا فيما يخرج عن غرض الشركة. </a:t>
            </a:r>
          </a:p>
          <a:p>
            <a:pPr marL="342900" indent="-342900" algn="r" rtl="1">
              <a:buFont typeface="Arial" panose="020B0604020202020204" pitchFamily="34" charset="0"/>
              <a:buChar char="•"/>
            </a:pPr>
            <a:r>
              <a:rPr lang="ar-SA" sz="2400" dirty="0"/>
              <a:t>شركة المساهمة: لمجلس الإدارة، إلا إذا أصدرت الجمعية العامة ما يقيد ذلك. </a:t>
            </a:r>
          </a:p>
          <a:p>
            <a:pPr marL="342900" indent="-342900" algn="r" rtl="1">
              <a:buFont typeface="Arial" panose="020B0604020202020204" pitchFamily="34" charset="0"/>
              <a:buChar char="•"/>
            </a:pPr>
            <a:r>
              <a:rPr lang="ar-SA" sz="2400" dirty="0"/>
              <a:t>شركة </a:t>
            </a:r>
            <a:r>
              <a:rPr lang="ar-SA" sz="2400" dirty="0" err="1"/>
              <a:t>ذ.م.م</a:t>
            </a:r>
            <a:r>
              <a:rPr lang="ar-SA" sz="2400" dirty="0"/>
              <a:t>: للمدير إلا إذا ورد نص في العقد يمنع ذلك. </a:t>
            </a:r>
          </a:p>
          <a:p>
            <a:pPr marL="342900" indent="-342900" algn="r" rtl="1">
              <a:buFont typeface="Arial" panose="020B0604020202020204" pitchFamily="34" charset="0"/>
              <a:buChar char="•"/>
            </a:pPr>
            <a:r>
              <a:rPr lang="ar-SA" sz="2400" dirty="0"/>
              <a:t>المؤسسة الفردية و شركة الشخص الواحد: للمالك. </a:t>
            </a:r>
            <a:r>
              <a:rPr lang="ar-SA" sz="2400" dirty="0">
                <a:solidFill>
                  <a:srgbClr val="00B050"/>
                </a:solidFill>
              </a:rPr>
              <a:t>هل يجوز للمدير إبرام الاتفاق؟ </a:t>
            </a:r>
          </a:p>
          <a:p>
            <a:pPr marL="342900" indent="-342900" algn="r" rtl="1">
              <a:buFont typeface="Arial" panose="020B0604020202020204" pitchFamily="34" charset="0"/>
              <a:buChar char="•"/>
            </a:pPr>
            <a:r>
              <a:rPr lang="ar-SA" sz="2400" dirty="0"/>
              <a:t>مدير فرع الشركة: ؟؟؟</a:t>
            </a:r>
          </a:p>
          <a:p>
            <a:pPr marL="342900" indent="-342900" algn="r" rtl="1">
              <a:buFont typeface="Arial" panose="020B0604020202020204" pitchFamily="34" charset="0"/>
              <a:buChar char="•"/>
            </a:pPr>
            <a:r>
              <a:rPr lang="ar-SA" sz="2400" dirty="0">
                <a:solidFill>
                  <a:srgbClr val="00B050"/>
                </a:solidFill>
              </a:rPr>
              <a:t>ما حكم اتفاق التحكيم الموقع من غير ذي صفة؟ </a:t>
            </a:r>
            <a:endParaRPr lang="en-US" sz="2400" dirty="0">
              <a:solidFill>
                <a:srgbClr val="00B050"/>
              </a:solidFill>
            </a:endParaRPr>
          </a:p>
        </p:txBody>
      </p:sp>
    </p:spTree>
    <p:extLst>
      <p:ext uri="{BB962C8B-B14F-4D97-AF65-F5344CB8AC3E}">
        <p14:creationId xmlns:p14="http://schemas.microsoft.com/office/powerpoint/2010/main" val="38098641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8CE7208-CD81-8741-8FE9-7E3CB7E74A50}"/>
              </a:ext>
            </a:extLst>
          </p:cNvPr>
          <p:cNvSpPr txBox="1"/>
          <p:nvPr/>
        </p:nvSpPr>
        <p:spPr>
          <a:xfrm>
            <a:off x="728870" y="450573"/>
            <a:ext cx="10561982" cy="6740307"/>
          </a:xfrm>
          <a:prstGeom prst="rect">
            <a:avLst/>
          </a:prstGeom>
          <a:noFill/>
        </p:spPr>
        <p:txBody>
          <a:bodyPr wrap="square" rtlCol="0">
            <a:spAutoFit/>
          </a:bodyPr>
          <a:lstStyle/>
          <a:p>
            <a:pPr algn="just" rtl="1"/>
            <a:r>
              <a:rPr lang="ar-SA" sz="2400" dirty="0">
                <a:solidFill>
                  <a:srgbClr val="0070C0"/>
                </a:solidFill>
              </a:rPr>
              <a:t>3- أهلية الشخص الاعتباري الأجنبي: </a:t>
            </a:r>
          </a:p>
          <a:p>
            <a:pPr marL="285750" indent="-285750" algn="just" rtl="1">
              <a:buFont typeface="Arial" panose="020B0604020202020204" pitchFamily="34" charset="0"/>
              <a:buChar char="•"/>
            </a:pPr>
            <a:r>
              <a:rPr lang="ar-SA" sz="2400" dirty="0"/>
              <a:t>من هو الاعتباري الأجنبي؟ </a:t>
            </a:r>
          </a:p>
          <a:p>
            <a:pPr marL="285750" indent="-285750" algn="just" rtl="1">
              <a:buFont typeface="Arial" panose="020B0604020202020204" pitchFamily="34" charset="0"/>
              <a:buChar char="•"/>
            </a:pPr>
            <a:r>
              <a:rPr lang="ar-SA" sz="2400" dirty="0"/>
              <a:t>متى يكون اتفاق التحكيم المبرم من قبل الاعتباري الأجنبي صحيح و منتج لآثاره؟</a:t>
            </a:r>
          </a:p>
          <a:p>
            <a:pPr marL="285750" indent="-285750" algn="just" rtl="1">
              <a:buFont typeface="Arial" panose="020B0604020202020204" pitchFamily="34" charset="0"/>
              <a:buChar char="•"/>
            </a:pPr>
            <a:endParaRPr lang="ar-SA" sz="2400" dirty="0"/>
          </a:p>
          <a:p>
            <a:pPr algn="just" rtl="1"/>
            <a:r>
              <a:rPr lang="ar-SA" sz="2400" dirty="0">
                <a:solidFill>
                  <a:srgbClr val="0070C0"/>
                </a:solidFill>
              </a:rPr>
              <a:t>4- أهلية الأشخاص الاعتبارية العامة: </a:t>
            </a:r>
          </a:p>
          <a:p>
            <a:pPr marL="342900" indent="-342900" algn="just" rtl="1">
              <a:buFont typeface="Arial" panose="020B0604020202020204" pitchFamily="34" charset="0"/>
              <a:buChar char="•"/>
            </a:pPr>
            <a:r>
              <a:rPr lang="ar-SA" sz="2400" dirty="0">
                <a:solidFill>
                  <a:srgbClr val="00B050"/>
                </a:solidFill>
              </a:rPr>
              <a:t>من هو الشخص الاعتباري العام؟ </a:t>
            </a:r>
          </a:p>
          <a:p>
            <a:pPr marL="342900" indent="-342900" algn="just" rtl="1">
              <a:buFont typeface="Arial" panose="020B0604020202020204" pitchFamily="34" charset="0"/>
              <a:buChar char="•"/>
            </a:pPr>
            <a:r>
              <a:rPr lang="ar-SA" sz="2400" dirty="0">
                <a:solidFill>
                  <a:srgbClr val="00B050"/>
                </a:solidFill>
              </a:rPr>
              <a:t>هل يجيز النظام السعودي اللجوء للتحكيم في العقود الإدارية؟ </a:t>
            </a:r>
            <a:r>
              <a:rPr lang="ar-SA" sz="2400" dirty="0"/>
              <a:t>لمحة تاريخية ..</a:t>
            </a:r>
          </a:p>
          <a:p>
            <a:pPr marL="342900" indent="-342900" algn="just" rtl="1">
              <a:buFont typeface="Arial" panose="020B0604020202020204" pitchFamily="34" charset="0"/>
              <a:buChar char="•"/>
            </a:pPr>
            <a:r>
              <a:rPr lang="ar-SA" sz="2400" dirty="0"/>
              <a:t>متى تغيرت نظرة المملكة للتحكيم في العقود الإدارية؟ </a:t>
            </a:r>
          </a:p>
          <a:p>
            <a:pPr marL="342900" indent="-342900" algn="just" rtl="1">
              <a:buFont typeface="Arial" panose="020B0604020202020204" pitchFamily="34" charset="0"/>
              <a:buChar char="•"/>
            </a:pPr>
            <a:r>
              <a:rPr lang="ar" sz="2400" dirty="0"/>
              <a:t>قرار مجلس الوزراء رقم (58) بتاريخ 17/1/1383هـ « لا يجوز لأي جهة حكومية أن تقبل التحكيم كوسيلة لفض المنازعات التي قد تنشب بينها وبين أي فرد، أو شركة، أو هيئة خاصة، ويستثنى من ذلك الحالات الاستثنائية التي تمنح فيها الدولة امتيازا هاما، وتظهر لها مصلحة قصوى في منح الامتياز متضمنا شرط التحكيم». </a:t>
            </a:r>
          </a:p>
          <a:p>
            <a:pPr marL="342900" indent="-342900" algn="just" rtl="1">
              <a:buFont typeface="Arial" panose="020B0604020202020204" pitchFamily="34" charset="0"/>
              <a:buChar char="•"/>
            </a:pPr>
            <a:r>
              <a:rPr lang="ar" sz="2400" dirty="0"/>
              <a:t>ثم صدر نظام التحكيم الملغي بالمرسوم الملكي رقم (م/46) بتاريخ 1403/7/12هـ مقررا في مادته الثالثة على أنه: «لا يجوز للجهات الحكومية اللجوء إلى التحكيم لفض منازعاتها مع الآخرين إلا بعد موافقة رئيس مجلس الوزراء..» </a:t>
            </a:r>
          </a:p>
          <a:p>
            <a:pPr marL="342900" indent="-342900" algn="just" rtl="1">
              <a:buFont typeface="Arial" panose="020B0604020202020204" pitchFamily="34" charset="0"/>
              <a:buChar char="•"/>
            </a:pPr>
            <a:endParaRPr lang="ar" sz="2400" dirty="0"/>
          </a:p>
          <a:p>
            <a:pPr marL="342900" indent="-342900" algn="just" rtl="1">
              <a:buFont typeface="Arial" panose="020B0604020202020204" pitchFamily="34" charset="0"/>
              <a:buChar char="•"/>
            </a:pPr>
            <a:endParaRPr lang="ar-SA" sz="2400" dirty="0"/>
          </a:p>
          <a:p>
            <a:pPr algn="just" rtl="1"/>
            <a:r>
              <a:rPr lang="ar-SA" sz="2400" dirty="0"/>
              <a:t> </a:t>
            </a:r>
            <a:endParaRPr lang="en-US" sz="2400" dirty="0"/>
          </a:p>
        </p:txBody>
      </p:sp>
    </p:spTree>
    <p:extLst>
      <p:ext uri="{BB962C8B-B14F-4D97-AF65-F5344CB8AC3E}">
        <p14:creationId xmlns:p14="http://schemas.microsoft.com/office/powerpoint/2010/main" val="21065353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52A902C-B69F-804B-82FE-030B4DCEA1D8}"/>
              </a:ext>
            </a:extLst>
          </p:cNvPr>
          <p:cNvSpPr txBox="1"/>
          <p:nvPr/>
        </p:nvSpPr>
        <p:spPr>
          <a:xfrm>
            <a:off x="1126433" y="1099931"/>
            <a:ext cx="10230679" cy="4893647"/>
          </a:xfrm>
          <a:prstGeom prst="rect">
            <a:avLst/>
          </a:prstGeom>
          <a:noFill/>
        </p:spPr>
        <p:txBody>
          <a:bodyPr wrap="square" rtlCol="0">
            <a:spAutoFit/>
          </a:bodyPr>
          <a:lstStyle/>
          <a:p>
            <a:pPr marL="285750" indent="-285750" algn="just" rtl="1">
              <a:buFont typeface="Arial" panose="020B0604020202020204" pitchFamily="34" charset="0"/>
              <a:buChar char="•"/>
            </a:pPr>
            <a:r>
              <a:rPr lang="ar" sz="2400" dirty="0"/>
              <a:t>صدر نظام التحكيم الجديد مقرراً في الفقرة الثانية من المادة العاشرة على أنه: «لا يجوز للجهات الحكومية الاتفاق على التحكيم إلا بعد موافقة رئيس مجلس الوزراء ما لم يرد نص نظامي خاص يجيز ذلك». </a:t>
            </a:r>
          </a:p>
          <a:p>
            <a:pPr marL="285750" indent="-285750" algn="just" rtl="1">
              <a:buFont typeface="Arial" panose="020B0604020202020204" pitchFamily="34" charset="0"/>
              <a:buChar char="•"/>
            </a:pPr>
            <a:endParaRPr lang="ar" sz="2400" dirty="0"/>
          </a:p>
          <a:p>
            <a:pPr algn="just" rtl="1"/>
            <a:r>
              <a:rPr lang="ar" sz="2400" dirty="0"/>
              <a:t>1. نظام الاستثمار التعديني الصادر بالمرسوم الملكي رقم م/ 47 وتاريخ 1425/8/20هـ حيث نصت المادة الثامنة والخمسين منه على أنه: «يجوز الاتفاق على تسوية أي نزاع أو خلاف ينشأ بين مرخص له والوزارة عن طريق التحكيم وفقا لأحكام نظام التحكيم في المملكة العربية السعودية..». </a:t>
            </a:r>
          </a:p>
          <a:p>
            <a:pPr algn="just" rtl="1"/>
            <a:r>
              <a:rPr lang="ar" sz="2400" dirty="0"/>
              <a:t>2. نظام الكهرباء الصادر بالمرسوم الملكي رقم م/56 بتاريخ 1426/10/20هـ الذي نص في الفقرة الثامنة من المادة الثالثة عشر على أنه: «يجوز الاتفاق على تسوية أي نزاع أو خلاف ينشأ بين مرخص له والهيئة عن طريق التحكيم وفقا لأحكام نظام التحكيم». </a:t>
            </a:r>
          </a:p>
          <a:p>
            <a:pPr algn="just" rtl="1"/>
            <a:endParaRPr lang="ar" sz="2400" dirty="0"/>
          </a:p>
          <a:p>
            <a:pPr marL="342900" indent="-342900" algn="just" rtl="1">
              <a:buFont typeface="Arial" panose="020B0604020202020204" pitchFamily="34" charset="0"/>
              <a:buChar char="•"/>
            </a:pPr>
            <a:r>
              <a:rPr lang="ar" sz="2400" dirty="0">
                <a:solidFill>
                  <a:srgbClr val="00B050"/>
                </a:solidFill>
              </a:rPr>
              <a:t>هل يجوز بناءً على النصين السابقين اللجوء إلى التحكيم من دون موافقة مسبقة من مجلس الوزراء؟ </a:t>
            </a:r>
          </a:p>
          <a:p>
            <a:pPr marL="285750" indent="-285750" algn="just" rtl="1">
              <a:buFont typeface="Arial" panose="020B0604020202020204" pitchFamily="34" charset="0"/>
              <a:buChar char="•"/>
            </a:pPr>
            <a:endParaRPr lang="ar" sz="2400" dirty="0"/>
          </a:p>
        </p:txBody>
      </p:sp>
    </p:spTree>
    <p:extLst>
      <p:ext uri="{BB962C8B-B14F-4D97-AF65-F5344CB8AC3E}">
        <p14:creationId xmlns:p14="http://schemas.microsoft.com/office/powerpoint/2010/main" val="389823904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46D8972-A9EF-B94A-A203-F4C1C7E4A707}"/>
              </a:ext>
            </a:extLst>
          </p:cNvPr>
          <p:cNvSpPr txBox="1"/>
          <p:nvPr/>
        </p:nvSpPr>
        <p:spPr>
          <a:xfrm>
            <a:off x="874644" y="1444487"/>
            <a:ext cx="10323443" cy="5262979"/>
          </a:xfrm>
          <a:prstGeom prst="rect">
            <a:avLst/>
          </a:prstGeom>
          <a:noFill/>
        </p:spPr>
        <p:txBody>
          <a:bodyPr wrap="square" rtlCol="0">
            <a:spAutoFit/>
          </a:bodyPr>
          <a:lstStyle/>
          <a:p>
            <a:pPr marL="285750" indent="-285750" algn="just" rtl="1">
              <a:buFont typeface="Arial" panose="020B0604020202020204" pitchFamily="34" charset="0"/>
              <a:buChar char="•"/>
            </a:pPr>
            <a:r>
              <a:rPr lang="ar" sz="2400" dirty="0"/>
              <a:t>نص الفقرة الثانية من المادة 92 من نظام المنافسات والمشتريات الحكومية الصادر بموجب المرسوم الملكي رقم (649) وتاريخ 1440/11/13هـ التي تقضي بأنه: «للجهة الحكومية- بعد موافقة الوزير- الاتفاق على التحكيم وفق ما توضحه اللائحة».</a:t>
            </a:r>
          </a:p>
          <a:p>
            <a:pPr marL="285750" indent="-285750" algn="just" rtl="1">
              <a:buFont typeface="Arial" panose="020B0604020202020204" pitchFamily="34" charset="0"/>
              <a:buChar char="•"/>
            </a:pPr>
            <a:r>
              <a:rPr lang="ar" sz="2400" dirty="0"/>
              <a:t> </a:t>
            </a:r>
            <a:r>
              <a:rPr lang="ar" sz="2400" dirty="0">
                <a:solidFill>
                  <a:srgbClr val="00B050"/>
                </a:solidFill>
              </a:rPr>
              <a:t>هل يجوز بناءً على النص السابق اللجوء إلى التحكيم من دون موافقة مسبقة من مجلس الوزراء؟ </a:t>
            </a:r>
          </a:p>
          <a:p>
            <a:pPr marL="285750" indent="-285750" algn="just" rtl="1">
              <a:buFont typeface="Arial" panose="020B0604020202020204" pitchFamily="34" charset="0"/>
              <a:buChar char="•"/>
            </a:pPr>
            <a:endParaRPr lang="ar" sz="2400" dirty="0">
              <a:solidFill>
                <a:srgbClr val="00B050"/>
              </a:solidFill>
            </a:endParaRPr>
          </a:p>
          <a:p>
            <a:pPr marL="285750" indent="-285750" algn="just" rtl="1">
              <a:buFont typeface="Arial" panose="020B0604020202020204" pitchFamily="34" charset="0"/>
              <a:buChar char="•"/>
            </a:pPr>
            <a:r>
              <a:rPr lang="ar" sz="2400" dirty="0">
                <a:solidFill>
                  <a:srgbClr val="00B050"/>
                </a:solidFill>
              </a:rPr>
              <a:t>في وجهة نظرك، هل تؤيد الحظر المفروض على لجوء الجهات الحكومية إلا بموافقة مسبقة؟ وإذا كنت من المؤيدين، فهل يقتصر الحظر على العقود الداخلية دون الدولية؟ أم أنك تؤيد إلغاء الحظر بالكامل ولماذا؟ </a:t>
            </a:r>
          </a:p>
          <a:p>
            <a:pPr marL="285750" indent="-285750" algn="just" rtl="1">
              <a:buFont typeface="Arial" panose="020B0604020202020204" pitchFamily="34" charset="0"/>
              <a:buChar char="•"/>
            </a:pPr>
            <a:endParaRPr lang="ar" sz="2400" dirty="0">
              <a:solidFill>
                <a:srgbClr val="00B050"/>
              </a:solidFill>
            </a:endParaRPr>
          </a:p>
          <a:p>
            <a:pPr marL="285750" indent="-285750" algn="just" rtl="1">
              <a:buFont typeface="Arial" panose="020B0604020202020204" pitchFamily="34" charset="0"/>
              <a:buChar char="•"/>
            </a:pPr>
            <a:r>
              <a:rPr lang="ar" sz="2400" dirty="0">
                <a:solidFill>
                  <a:srgbClr val="00B050"/>
                </a:solidFill>
              </a:rPr>
              <a:t>اتفق نادي رياضي سعودي مع شركة لتوريد لوازم رياضية للنادي، ونص العقد على حل الخلاف بواسطة التحكيم. مع العلم أن النادي لم يحصل على موافقة مجلس الوزراء. لو تم التحكيم في خلاف بين الطرفين فهل التحكيم صحيح؟ </a:t>
            </a:r>
          </a:p>
          <a:p>
            <a:pPr marL="285750" indent="-285750" algn="just" rtl="1">
              <a:buFont typeface="Arial" panose="020B0604020202020204" pitchFamily="34" charset="0"/>
              <a:buChar char="•"/>
            </a:pPr>
            <a:endParaRPr lang="ar" sz="2400" dirty="0"/>
          </a:p>
          <a:p>
            <a:pPr marL="285750" indent="-285750" algn="just" rtl="1">
              <a:buFont typeface="Arial" panose="020B0604020202020204" pitchFamily="34" charset="0"/>
              <a:buChar char="•"/>
            </a:pPr>
            <a:endParaRPr lang="en-US" sz="2400" dirty="0"/>
          </a:p>
        </p:txBody>
      </p:sp>
    </p:spTree>
    <p:extLst>
      <p:ext uri="{BB962C8B-B14F-4D97-AF65-F5344CB8AC3E}">
        <p14:creationId xmlns:p14="http://schemas.microsoft.com/office/powerpoint/2010/main" val="218430855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rminator 3"/>
          <p:cNvSpPr/>
          <p:nvPr/>
        </p:nvSpPr>
        <p:spPr>
          <a:xfrm>
            <a:off x="2928730" y="2107095"/>
            <a:ext cx="6427305" cy="2239618"/>
          </a:xfrm>
          <a:prstGeom prst="flowChartTerminator">
            <a:avLst/>
          </a:prstGeom>
          <a:solidFill>
            <a:schemeClr val="accent4">
              <a:lumMod val="60000"/>
              <a:lumOff val="40000"/>
            </a:schemeClr>
          </a:solidFill>
        </p:spPr>
        <p:style>
          <a:lnRef idx="1">
            <a:schemeClr val="accent6"/>
          </a:lnRef>
          <a:fillRef idx="2">
            <a:schemeClr val="accent6"/>
          </a:fillRef>
          <a:effectRef idx="1">
            <a:schemeClr val="accent6"/>
          </a:effectRef>
          <a:fontRef idx="minor">
            <a:schemeClr val="dk1"/>
          </a:fontRef>
        </p:style>
        <p:txBody>
          <a:bodyPr rtlCol="0" anchor="ctr"/>
          <a:lstStyle/>
          <a:p>
            <a:pPr marL="0" algn="ctr" defTabSz="914400" rtl="1" eaLnBrk="1" latinLnBrk="0" hangingPunct="1"/>
            <a:r>
              <a:rPr lang="ar-SA" sz="7200" b="1" dirty="0"/>
              <a:t>المحاضرة الثامنة </a:t>
            </a:r>
            <a:endParaRPr lang="en-US" sz="7200" b="1" dirty="0"/>
          </a:p>
        </p:txBody>
      </p:sp>
    </p:spTree>
    <p:extLst>
      <p:ext uri="{BB962C8B-B14F-4D97-AF65-F5344CB8AC3E}">
        <p14:creationId xmlns:p14="http://schemas.microsoft.com/office/powerpoint/2010/main" val="179713018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rminator 3"/>
          <p:cNvSpPr/>
          <p:nvPr/>
        </p:nvSpPr>
        <p:spPr>
          <a:xfrm>
            <a:off x="3286539" y="463826"/>
            <a:ext cx="5420139" cy="1696278"/>
          </a:xfrm>
          <a:prstGeom prst="flowChartTerminator">
            <a:avLst/>
          </a:prstGeom>
          <a:solidFill>
            <a:schemeClr val="accent4">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algn="ctr" defTabSz="914400" rtl="1" eaLnBrk="1" latinLnBrk="0" hangingPunct="1"/>
            <a:r>
              <a:rPr lang="ar-SA" sz="4000" b="1" dirty="0"/>
              <a:t>محاور المحاضرة</a:t>
            </a:r>
            <a:endParaRPr lang="en-US" sz="4000" b="1" dirty="0"/>
          </a:p>
        </p:txBody>
      </p:sp>
      <p:sp>
        <p:nvSpPr>
          <p:cNvPr id="6" name="Pentagon 5"/>
          <p:cNvSpPr/>
          <p:nvPr/>
        </p:nvSpPr>
        <p:spPr>
          <a:xfrm flipH="1">
            <a:off x="4002154" y="2584175"/>
            <a:ext cx="6321287" cy="596348"/>
          </a:xfrm>
          <a:prstGeom prst="homePlat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4000" b="1" dirty="0"/>
              <a:t>أركان اتفاق التحكيم</a:t>
            </a:r>
            <a:endParaRPr lang="en-US" sz="4000" b="1" dirty="0"/>
          </a:p>
        </p:txBody>
      </p:sp>
      <p:sp>
        <p:nvSpPr>
          <p:cNvPr id="5" name="Pentagon 4">
            <a:extLst>
              <a:ext uri="{FF2B5EF4-FFF2-40B4-BE49-F238E27FC236}">
                <a16:creationId xmlns:a16="http://schemas.microsoft.com/office/drawing/2014/main" id="{D772A7DB-6884-1947-8422-89ED47F3B445}"/>
              </a:ext>
            </a:extLst>
          </p:cNvPr>
          <p:cNvSpPr/>
          <p:nvPr/>
        </p:nvSpPr>
        <p:spPr>
          <a:xfrm flipH="1">
            <a:off x="4002153" y="3604594"/>
            <a:ext cx="6321287" cy="622849"/>
          </a:xfrm>
          <a:prstGeom prst="homePlat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4000" b="1" dirty="0"/>
              <a:t>ثالثاً: المحل</a:t>
            </a:r>
            <a:endParaRPr lang="en-US" sz="4000" b="1" dirty="0"/>
          </a:p>
        </p:txBody>
      </p:sp>
      <p:sp>
        <p:nvSpPr>
          <p:cNvPr id="7" name="Pentagon 6">
            <a:extLst>
              <a:ext uri="{FF2B5EF4-FFF2-40B4-BE49-F238E27FC236}">
                <a16:creationId xmlns:a16="http://schemas.microsoft.com/office/drawing/2014/main" id="{3AF7643D-E936-C948-B89B-B6B8D5242904}"/>
              </a:ext>
            </a:extLst>
          </p:cNvPr>
          <p:cNvSpPr/>
          <p:nvPr/>
        </p:nvSpPr>
        <p:spPr>
          <a:xfrm flipH="1">
            <a:off x="4002153" y="4525620"/>
            <a:ext cx="6321287" cy="622849"/>
          </a:xfrm>
          <a:prstGeom prst="homePlat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4000" b="1" dirty="0"/>
              <a:t>رابعاً: السبب</a:t>
            </a:r>
            <a:endParaRPr lang="en-US" sz="4000" b="1" dirty="0"/>
          </a:p>
        </p:txBody>
      </p:sp>
      <p:sp>
        <p:nvSpPr>
          <p:cNvPr id="9" name="Pentagon 8">
            <a:extLst>
              <a:ext uri="{FF2B5EF4-FFF2-40B4-BE49-F238E27FC236}">
                <a16:creationId xmlns:a16="http://schemas.microsoft.com/office/drawing/2014/main" id="{7B5A8B24-A550-6B49-858E-ABB22042E4A1}"/>
              </a:ext>
            </a:extLst>
          </p:cNvPr>
          <p:cNvSpPr/>
          <p:nvPr/>
        </p:nvSpPr>
        <p:spPr>
          <a:xfrm flipH="1">
            <a:off x="4002153" y="5360508"/>
            <a:ext cx="6321287" cy="622849"/>
          </a:xfrm>
          <a:prstGeom prst="homePlat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4000" b="1" dirty="0"/>
              <a:t>الطبيعة القانونية </a:t>
            </a:r>
            <a:r>
              <a:rPr lang="ar-SA" sz="4000" b="1"/>
              <a:t>لكتابة الاتفاق</a:t>
            </a:r>
            <a:endParaRPr lang="en-US" sz="4000" b="1" dirty="0"/>
          </a:p>
        </p:txBody>
      </p:sp>
    </p:spTree>
    <p:extLst>
      <p:ext uri="{BB962C8B-B14F-4D97-AF65-F5344CB8AC3E}">
        <p14:creationId xmlns:p14="http://schemas.microsoft.com/office/powerpoint/2010/main" val="374613728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D48BA52-887C-0047-A816-C3D325FB7BAA}"/>
              </a:ext>
            </a:extLst>
          </p:cNvPr>
          <p:cNvSpPr txBox="1"/>
          <p:nvPr/>
        </p:nvSpPr>
        <p:spPr>
          <a:xfrm>
            <a:off x="-106017" y="622852"/>
            <a:ext cx="11251095" cy="5262979"/>
          </a:xfrm>
          <a:prstGeom prst="rect">
            <a:avLst/>
          </a:prstGeom>
          <a:noFill/>
        </p:spPr>
        <p:txBody>
          <a:bodyPr wrap="square" rtlCol="0">
            <a:spAutoFit/>
          </a:bodyPr>
          <a:lstStyle/>
          <a:p>
            <a:pPr marL="285750" indent="-285750" algn="r" rtl="1">
              <a:buFont typeface="Arial" panose="020B0604020202020204" pitchFamily="34" charset="0"/>
              <a:buChar char="•"/>
            </a:pPr>
            <a:r>
              <a:rPr lang="ar-SA" sz="2400" b="1" dirty="0">
                <a:solidFill>
                  <a:srgbClr val="FF0000"/>
                </a:solidFill>
              </a:rPr>
              <a:t>ثالثا: المحل:</a:t>
            </a:r>
          </a:p>
          <a:p>
            <a:pPr marL="285750" indent="-285750" algn="r" rtl="1">
              <a:buFont typeface="Arial" panose="020B0604020202020204" pitchFamily="34" charset="0"/>
              <a:buChar char="•"/>
            </a:pPr>
            <a:endParaRPr lang="ar-SA" sz="2400" b="1" dirty="0">
              <a:solidFill>
                <a:srgbClr val="FF0000"/>
              </a:solidFill>
            </a:endParaRPr>
          </a:p>
          <a:p>
            <a:pPr marL="285750" indent="-285750" algn="r" rtl="1">
              <a:buFont typeface="Arial" panose="020B0604020202020204" pitchFamily="34" charset="0"/>
              <a:buChar char="•"/>
            </a:pPr>
            <a:r>
              <a:rPr lang="ar-SA" sz="2400" b="1" dirty="0"/>
              <a:t>أولا: يجوز التحكيم في المسائل التي لا يجوز فيها الصلح</a:t>
            </a:r>
          </a:p>
          <a:p>
            <a:pPr algn="r" rtl="1"/>
            <a:r>
              <a:rPr lang="ar-SA" sz="2400" dirty="0">
                <a:solidFill>
                  <a:srgbClr val="0070C0"/>
                </a:solidFill>
              </a:rPr>
              <a:t>1- المسائل المتعلقة بالحالة والأهلية (الدينية أو الجنسية أو العائلية)</a:t>
            </a:r>
          </a:p>
          <a:p>
            <a:pPr algn="r" rtl="1"/>
            <a:r>
              <a:rPr lang="ar-SA" sz="2400" dirty="0">
                <a:solidFill>
                  <a:srgbClr val="0070C0"/>
                </a:solidFill>
              </a:rPr>
              <a:t>2- المسائل الجنائية (الحق العام)</a:t>
            </a:r>
          </a:p>
          <a:p>
            <a:pPr algn="r" rtl="1"/>
            <a:r>
              <a:rPr lang="ar-SA" sz="2400" dirty="0">
                <a:solidFill>
                  <a:srgbClr val="0070C0"/>
                </a:solidFill>
              </a:rPr>
              <a:t>3- مسائل الأحوال الشخصية البحتة (النسب، صحة الزواج أو بطلانه، الحق في الحضانة، تحديد الورثة والأنصبة)</a:t>
            </a:r>
          </a:p>
          <a:p>
            <a:pPr algn="r" rtl="1"/>
            <a:r>
              <a:rPr lang="ar-SA" sz="2400" dirty="0">
                <a:solidFill>
                  <a:srgbClr val="0070C0"/>
                </a:solidFill>
              </a:rPr>
              <a:t>4- المسائل المتعلقة بنظم الحكم</a:t>
            </a:r>
          </a:p>
          <a:p>
            <a:pPr algn="r" rtl="1"/>
            <a:r>
              <a:rPr lang="ar-SA" sz="2400" dirty="0">
                <a:solidFill>
                  <a:srgbClr val="0070C0"/>
                </a:solidFill>
              </a:rPr>
              <a:t>5- المسائل المتعلقة بحرية التجارة وقواعد الملكية الفردية</a:t>
            </a:r>
          </a:p>
          <a:p>
            <a:pPr algn="r" rtl="1"/>
            <a:r>
              <a:rPr lang="ar-SA" sz="2400" dirty="0">
                <a:solidFill>
                  <a:srgbClr val="0070C0"/>
                </a:solidFill>
              </a:rPr>
              <a:t>6- المسائل المتعلقة بالنظام العام أو مخالفة أحكام الشريعة الإسلامية</a:t>
            </a:r>
          </a:p>
          <a:p>
            <a:pPr marL="285750" indent="-285750" algn="r" rtl="1">
              <a:buFont typeface="Arial" panose="020B0604020202020204" pitchFamily="34" charset="0"/>
              <a:buChar char="•"/>
            </a:pPr>
            <a:endParaRPr lang="ar-SA" sz="2400" dirty="0">
              <a:solidFill>
                <a:srgbClr val="00B050"/>
              </a:solidFill>
            </a:endParaRPr>
          </a:p>
          <a:p>
            <a:pPr marL="285750" indent="-285750" algn="r" rtl="1">
              <a:buFont typeface="Arial" panose="020B0604020202020204" pitchFamily="34" charset="0"/>
              <a:buChar char="•"/>
            </a:pPr>
            <a:r>
              <a:rPr lang="ar-SA" sz="2400" b="1" dirty="0"/>
              <a:t>ثانيا: لا يجوز التحكيم في المسائل التي يحظر على غير القضاء نظرها</a:t>
            </a:r>
          </a:p>
          <a:p>
            <a:pPr algn="r" rtl="1"/>
            <a:r>
              <a:rPr lang="ar-SA" sz="2400" dirty="0">
                <a:solidFill>
                  <a:srgbClr val="00B050"/>
                </a:solidFill>
              </a:rPr>
              <a:t>1- المسائل التي أوجب القانون اللجوء فيها إلى القضاء</a:t>
            </a:r>
          </a:p>
          <a:p>
            <a:pPr algn="r" rtl="1"/>
            <a:r>
              <a:rPr lang="ar-SA" sz="2400" dirty="0">
                <a:solidFill>
                  <a:srgbClr val="00B050"/>
                </a:solidFill>
              </a:rPr>
              <a:t>2- منازعات التنفيذ</a:t>
            </a:r>
          </a:p>
          <a:p>
            <a:pPr algn="r" rtl="1"/>
            <a:r>
              <a:rPr lang="ar-SA" sz="2400" dirty="0">
                <a:solidFill>
                  <a:srgbClr val="00B050"/>
                </a:solidFill>
              </a:rPr>
              <a:t>3- المنازعات التي يوجب أو يجيز القانون فيها تدخل النيابة العامة</a:t>
            </a:r>
            <a:endParaRPr lang="en-US" sz="2400" dirty="0">
              <a:solidFill>
                <a:srgbClr val="00B050"/>
              </a:solidFill>
            </a:endParaRPr>
          </a:p>
        </p:txBody>
      </p:sp>
    </p:spTree>
    <p:extLst>
      <p:ext uri="{BB962C8B-B14F-4D97-AF65-F5344CB8AC3E}">
        <p14:creationId xmlns:p14="http://schemas.microsoft.com/office/powerpoint/2010/main" val="280106081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B67E87-D246-0A45-8B24-BECAC85B6150}"/>
              </a:ext>
            </a:extLst>
          </p:cNvPr>
          <p:cNvSpPr txBox="1"/>
          <p:nvPr/>
        </p:nvSpPr>
        <p:spPr>
          <a:xfrm>
            <a:off x="-106017" y="622852"/>
            <a:ext cx="11251095" cy="6740307"/>
          </a:xfrm>
          <a:prstGeom prst="rect">
            <a:avLst/>
          </a:prstGeom>
          <a:noFill/>
        </p:spPr>
        <p:txBody>
          <a:bodyPr wrap="square" rtlCol="0">
            <a:spAutoFit/>
          </a:bodyPr>
          <a:lstStyle/>
          <a:p>
            <a:pPr marL="285750" indent="-285750" algn="r" rtl="1">
              <a:buFont typeface="Arial" panose="020B0604020202020204" pitchFamily="34" charset="0"/>
              <a:buChar char="•"/>
            </a:pPr>
            <a:endParaRPr lang="ar-SA" sz="2400" b="1" dirty="0">
              <a:solidFill>
                <a:srgbClr val="FF0000"/>
              </a:solidFill>
            </a:endParaRPr>
          </a:p>
          <a:p>
            <a:pPr algn="ctr" rtl="1"/>
            <a:r>
              <a:rPr lang="ar-SA" sz="2400" b="1" dirty="0"/>
              <a:t>تعيين محل التحكيم</a:t>
            </a:r>
          </a:p>
          <a:p>
            <a:pPr algn="ctr" rtl="1"/>
            <a:endParaRPr lang="ar-SA" sz="2400" b="1" dirty="0"/>
          </a:p>
          <a:p>
            <a:pPr algn="r" rtl="1"/>
            <a:r>
              <a:rPr lang="ar-SA" sz="2400" dirty="0"/>
              <a:t>1- يجب أن يتعلق اتفاق التحكيم بعلاقة قانونية أو نزاع بين الطرفين. </a:t>
            </a:r>
          </a:p>
          <a:p>
            <a:pPr marL="285750" indent="-285750" algn="r" rtl="1">
              <a:buFont typeface="Arial" panose="020B0604020202020204" pitchFamily="34" charset="0"/>
              <a:buChar char="•"/>
            </a:pPr>
            <a:r>
              <a:rPr lang="ar-SA" sz="2400" dirty="0"/>
              <a:t>فلا يصح بشأن علاقة قانونية لم تنشأ بعد.  </a:t>
            </a:r>
          </a:p>
          <a:p>
            <a:pPr marL="285750" indent="-285750" algn="r" rtl="1">
              <a:buFont typeface="Arial" panose="020B0604020202020204" pitchFamily="34" charset="0"/>
              <a:buChar char="•"/>
            </a:pPr>
            <a:endParaRPr lang="ar-SA" sz="2400" dirty="0"/>
          </a:p>
          <a:p>
            <a:pPr algn="r" rtl="1"/>
            <a:r>
              <a:rPr lang="ar-SA" sz="2400" dirty="0"/>
              <a:t>2- كيف يتم تحديد المحل في شرط التحكيم؟ </a:t>
            </a:r>
          </a:p>
          <a:p>
            <a:pPr algn="r" rtl="1"/>
            <a:endParaRPr lang="ar-SA" sz="2400" dirty="0"/>
          </a:p>
          <a:p>
            <a:pPr algn="r" rtl="1"/>
            <a:r>
              <a:rPr lang="ar-SA" sz="2400" dirty="0"/>
              <a:t>3- كيف يتم تحديد المحل في مشارطة التحكيم؟ </a:t>
            </a:r>
          </a:p>
          <a:p>
            <a:pPr algn="r" rtl="1"/>
            <a:endParaRPr lang="ar-SA" sz="2400" dirty="0"/>
          </a:p>
          <a:p>
            <a:pPr algn="r" rtl="1"/>
            <a:r>
              <a:rPr lang="ar-SA" sz="2400" dirty="0"/>
              <a:t>4- هل يجوز تعديل المحل في وثيقة التحكيم؟ </a:t>
            </a:r>
          </a:p>
          <a:p>
            <a:pPr algn="r" rtl="1"/>
            <a:endParaRPr lang="ar-SA" sz="2400" dirty="0"/>
          </a:p>
          <a:p>
            <a:pPr algn="r" rtl="1"/>
            <a:r>
              <a:rPr lang="ar-SA" sz="2400" b="1" dirty="0">
                <a:solidFill>
                  <a:srgbClr val="FF0000"/>
                </a:solidFill>
              </a:rPr>
              <a:t>رابعاً: السبب: </a:t>
            </a:r>
          </a:p>
          <a:p>
            <a:pPr marL="342900" indent="-342900" algn="r" rtl="1">
              <a:buFont typeface="Arial" panose="020B0604020202020204" pitchFamily="34" charset="0"/>
              <a:buChar char="•"/>
            </a:pPr>
            <a:r>
              <a:rPr lang="ar-SA" sz="2400" dirty="0"/>
              <a:t>يجب أن يكون حقيقي ومشروع</a:t>
            </a:r>
          </a:p>
          <a:p>
            <a:pPr marL="285750" indent="-285750" algn="r" rtl="1">
              <a:buFont typeface="Arial" panose="020B0604020202020204" pitchFamily="34" charset="0"/>
              <a:buChar char="•"/>
            </a:pPr>
            <a:endParaRPr lang="ar-SA" sz="2400" dirty="0">
              <a:solidFill>
                <a:srgbClr val="00B050"/>
              </a:solidFill>
            </a:endParaRPr>
          </a:p>
          <a:p>
            <a:pPr marL="285750" indent="-285750" algn="r" rtl="1">
              <a:buFont typeface="Arial" panose="020B0604020202020204" pitchFamily="34" charset="0"/>
              <a:buChar char="•"/>
            </a:pPr>
            <a:endParaRPr lang="ar-SA" sz="2400" dirty="0">
              <a:solidFill>
                <a:srgbClr val="00B050"/>
              </a:solidFill>
            </a:endParaRPr>
          </a:p>
          <a:p>
            <a:pPr marL="285750" indent="-285750" algn="r" rtl="1">
              <a:buFont typeface="Arial" panose="020B0604020202020204" pitchFamily="34" charset="0"/>
              <a:buChar char="•"/>
            </a:pPr>
            <a:endParaRPr lang="ar-SA" sz="2400" dirty="0">
              <a:solidFill>
                <a:srgbClr val="00B050"/>
              </a:solidFill>
            </a:endParaRPr>
          </a:p>
          <a:p>
            <a:pPr algn="r" rtl="1"/>
            <a:endParaRPr lang="ar-SA" sz="2400" b="1" dirty="0"/>
          </a:p>
        </p:txBody>
      </p:sp>
    </p:spTree>
    <p:extLst>
      <p:ext uri="{BB962C8B-B14F-4D97-AF65-F5344CB8AC3E}">
        <p14:creationId xmlns:p14="http://schemas.microsoft.com/office/powerpoint/2010/main" val="347903761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DBE43D5E-AFF7-9247-AD16-00901813B2DD}"/>
              </a:ext>
            </a:extLst>
          </p:cNvPr>
          <p:cNvSpPr/>
          <p:nvPr/>
        </p:nvSpPr>
        <p:spPr>
          <a:xfrm>
            <a:off x="3657599" y="384313"/>
            <a:ext cx="4505739" cy="622852"/>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t>الطبيعة القانونية للكتابة في اتفاق التحكيم</a:t>
            </a:r>
            <a:endParaRPr lang="en-US" sz="2400" b="1" dirty="0"/>
          </a:p>
        </p:txBody>
      </p:sp>
      <p:sp>
        <p:nvSpPr>
          <p:cNvPr id="3" name="TextBox 2">
            <a:extLst>
              <a:ext uri="{FF2B5EF4-FFF2-40B4-BE49-F238E27FC236}">
                <a16:creationId xmlns:a16="http://schemas.microsoft.com/office/drawing/2014/main" id="{BFFB64BA-2715-7F4A-BEC9-A50970E82C1E}"/>
              </a:ext>
            </a:extLst>
          </p:cNvPr>
          <p:cNvSpPr txBox="1"/>
          <p:nvPr/>
        </p:nvSpPr>
        <p:spPr>
          <a:xfrm>
            <a:off x="609598" y="1391478"/>
            <a:ext cx="10601740" cy="3785652"/>
          </a:xfrm>
          <a:prstGeom prst="rect">
            <a:avLst/>
          </a:prstGeom>
          <a:noFill/>
        </p:spPr>
        <p:txBody>
          <a:bodyPr wrap="square" rtlCol="0">
            <a:spAutoFit/>
          </a:bodyPr>
          <a:lstStyle/>
          <a:p>
            <a:pPr marL="285750" indent="-285750" algn="just" defTabSz="914400" rtl="1" eaLnBrk="1" latinLnBrk="0" hangingPunct="1">
              <a:buFont typeface="Arial" panose="020B0604020202020204" pitchFamily="34" charset="0"/>
              <a:buChar char="•"/>
            </a:pPr>
            <a:r>
              <a:rPr lang="ar-SA" sz="2400" b="1" dirty="0">
                <a:solidFill>
                  <a:srgbClr val="00B050"/>
                </a:solidFill>
              </a:rPr>
              <a:t>هل كتابة اتفاق التحكيم ركن للانعقاد أم فقط شرط للإثبات؟ </a:t>
            </a:r>
          </a:p>
          <a:p>
            <a:pPr marL="285750" indent="-285750" algn="just" defTabSz="914400" rtl="1" eaLnBrk="1" latinLnBrk="0" hangingPunct="1">
              <a:buFont typeface="Arial" panose="020B0604020202020204" pitchFamily="34" charset="0"/>
              <a:buChar char="•"/>
            </a:pPr>
            <a:endParaRPr lang="ar-SA" sz="2400" b="1" dirty="0">
              <a:solidFill>
                <a:srgbClr val="00B050"/>
              </a:solidFill>
            </a:endParaRPr>
          </a:p>
          <a:p>
            <a:pPr marL="285750" indent="-285750" algn="just" defTabSz="914400" rtl="1" eaLnBrk="1" latinLnBrk="0" hangingPunct="1">
              <a:buFont typeface="Arial" panose="020B0604020202020204" pitchFamily="34" charset="0"/>
              <a:buChar char="•"/>
            </a:pPr>
            <a:r>
              <a:rPr lang="ar-SA" sz="2400" b="1" dirty="0">
                <a:solidFill>
                  <a:srgbClr val="00B050"/>
                </a:solidFill>
              </a:rPr>
              <a:t>ما الذي يترتب على عدم الكتابة؟ </a:t>
            </a:r>
          </a:p>
          <a:p>
            <a:pPr marL="285750" indent="-285750" algn="just" defTabSz="914400" rtl="1" eaLnBrk="1" latinLnBrk="0" hangingPunct="1">
              <a:buFont typeface="Arial" panose="020B0604020202020204" pitchFamily="34" charset="0"/>
              <a:buChar char="•"/>
            </a:pPr>
            <a:endParaRPr lang="ar-SA" sz="2400" b="1" dirty="0">
              <a:solidFill>
                <a:srgbClr val="00B050"/>
              </a:solidFill>
            </a:endParaRPr>
          </a:p>
          <a:p>
            <a:pPr marL="285750" indent="-285750" algn="just" defTabSz="914400" rtl="1" eaLnBrk="1" latinLnBrk="0" hangingPunct="1">
              <a:buFont typeface="Arial" panose="020B0604020202020204" pitchFamily="34" charset="0"/>
              <a:buChar char="•"/>
            </a:pPr>
            <a:r>
              <a:rPr lang="ar-SA" sz="2400" b="1" dirty="0">
                <a:solidFill>
                  <a:srgbClr val="00B050"/>
                </a:solidFill>
              </a:rPr>
              <a:t>هل يجب أن يكون اتفاق التحكيم مكتوب على ورق أم يجوز بالوسائل الالكترونية؟ </a:t>
            </a:r>
          </a:p>
          <a:p>
            <a:pPr marL="285750" indent="-285750" algn="just" defTabSz="914400" rtl="1" eaLnBrk="1" latinLnBrk="0" hangingPunct="1">
              <a:buFont typeface="Arial" panose="020B0604020202020204" pitchFamily="34" charset="0"/>
              <a:buChar char="•"/>
            </a:pPr>
            <a:endParaRPr lang="ar-SA" sz="2400" b="1" dirty="0">
              <a:solidFill>
                <a:srgbClr val="00B050"/>
              </a:solidFill>
            </a:endParaRPr>
          </a:p>
          <a:p>
            <a:pPr marL="285750" indent="-285750" algn="just" defTabSz="914400" rtl="1" eaLnBrk="1" latinLnBrk="0" hangingPunct="1">
              <a:buFont typeface="Arial" panose="020B0604020202020204" pitchFamily="34" charset="0"/>
              <a:buChar char="•"/>
            </a:pPr>
            <a:endParaRPr lang="ar-SA" sz="2400" dirty="0"/>
          </a:p>
          <a:p>
            <a:pPr marL="285750" indent="-285750" algn="just" rtl="1">
              <a:buFont typeface="Arial" panose="020B0604020202020204" pitchFamily="34" charset="0"/>
              <a:buChar char="•"/>
            </a:pPr>
            <a:endParaRPr lang="ar" sz="2400" dirty="0"/>
          </a:p>
          <a:p>
            <a:pPr algn="just" rtl="1"/>
            <a:endParaRPr lang="ar" sz="2400" dirty="0"/>
          </a:p>
          <a:p>
            <a:pPr marL="285750" indent="-285750" algn="just" defTabSz="914400" rtl="1" eaLnBrk="1" latinLnBrk="0" hangingPunct="1">
              <a:buFont typeface="Arial" panose="020B0604020202020204" pitchFamily="34" charset="0"/>
              <a:buChar char="•"/>
            </a:pPr>
            <a:endParaRPr lang="ar-SA" sz="2400" dirty="0"/>
          </a:p>
        </p:txBody>
      </p:sp>
    </p:spTree>
    <p:extLst>
      <p:ext uri="{BB962C8B-B14F-4D97-AF65-F5344CB8AC3E}">
        <p14:creationId xmlns:p14="http://schemas.microsoft.com/office/powerpoint/2010/main" val="369980434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CA00FBED-CC13-5145-BC6E-5F64EAD88777}"/>
              </a:ext>
            </a:extLst>
          </p:cNvPr>
          <p:cNvSpPr/>
          <p:nvPr/>
        </p:nvSpPr>
        <p:spPr>
          <a:xfrm>
            <a:off x="3657599" y="384313"/>
            <a:ext cx="4505739" cy="622852"/>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t>أصول صياغة اتفاق التحكيم</a:t>
            </a:r>
            <a:endParaRPr lang="en-US" sz="2400" b="1" dirty="0"/>
          </a:p>
        </p:txBody>
      </p:sp>
      <p:sp>
        <p:nvSpPr>
          <p:cNvPr id="3" name="TextBox 2">
            <a:extLst>
              <a:ext uri="{FF2B5EF4-FFF2-40B4-BE49-F238E27FC236}">
                <a16:creationId xmlns:a16="http://schemas.microsoft.com/office/drawing/2014/main" id="{448CAB9D-CC5C-0C43-8E66-E2578FD6CB00}"/>
              </a:ext>
            </a:extLst>
          </p:cNvPr>
          <p:cNvSpPr txBox="1"/>
          <p:nvPr/>
        </p:nvSpPr>
        <p:spPr>
          <a:xfrm>
            <a:off x="225286" y="1099931"/>
            <a:ext cx="11039061" cy="6740307"/>
          </a:xfrm>
          <a:prstGeom prst="rect">
            <a:avLst/>
          </a:prstGeom>
          <a:noFill/>
        </p:spPr>
        <p:txBody>
          <a:bodyPr wrap="square" rtlCol="0">
            <a:spAutoFit/>
          </a:bodyPr>
          <a:lstStyle/>
          <a:p>
            <a:pPr marL="285750" indent="-285750" algn="just" rtl="1">
              <a:buFont typeface="Arial" panose="020B0604020202020204" pitchFamily="34" charset="0"/>
              <a:buChar char="•"/>
            </a:pPr>
            <a:r>
              <a:rPr lang="ar-SA" sz="2400" b="1" dirty="0">
                <a:solidFill>
                  <a:srgbClr val="FF0000"/>
                </a:solidFill>
              </a:rPr>
              <a:t>أولا: العيوب الشائعة لصياغة اتفاق التحكيم: </a:t>
            </a:r>
          </a:p>
          <a:p>
            <a:pPr marL="285750" indent="-285750" algn="just" rtl="1">
              <a:buFont typeface="Arial" panose="020B0604020202020204" pitchFamily="34" charset="0"/>
              <a:buChar char="•"/>
            </a:pPr>
            <a:endParaRPr lang="ar-SA" sz="2400" dirty="0"/>
          </a:p>
          <a:p>
            <a:pPr algn="just" rtl="1"/>
            <a:r>
              <a:rPr lang="ar-SA" sz="2400" b="1" dirty="0">
                <a:solidFill>
                  <a:srgbClr val="00B0F0"/>
                </a:solidFill>
              </a:rPr>
              <a:t>1- الاضطراب والغموض: </a:t>
            </a:r>
          </a:p>
          <a:p>
            <a:pPr marL="285750" indent="-285750" algn="just" rtl="1">
              <a:buFont typeface="Arial" panose="020B0604020202020204" pitchFamily="34" charset="0"/>
              <a:buChar char="•"/>
            </a:pPr>
            <a:r>
              <a:rPr lang="ar" sz="2400" dirty="0"/>
              <a:t>(اتفق الطرفان بشأن أي نزاع ينشأ عن هذا العقد على اللجوء إلى التحكيم، ولا يجوز اللجوء إلى القضاء إلا بعد صدور حكم المحكم). </a:t>
            </a:r>
          </a:p>
          <a:p>
            <a:pPr marL="285750" indent="-285750" algn="just" rtl="1">
              <a:buFont typeface="Arial" panose="020B0604020202020204" pitchFamily="34" charset="0"/>
              <a:buChar char="•"/>
            </a:pPr>
            <a:r>
              <a:rPr lang="ar" sz="2400" dirty="0"/>
              <a:t>(اتفق الطرفان على اللجوء إلى التحكيم أو القضاء بشأن أي نزاع ينشأ عن هذا العقد). </a:t>
            </a:r>
          </a:p>
          <a:p>
            <a:pPr marL="285750" indent="-285750" algn="just" rtl="1">
              <a:buFont typeface="Arial" panose="020B0604020202020204" pitchFamily="34" charset="0"/>
              <a:buChar char="•"/>
            </a:pPr>
            <a:endParaRPr lang="ar" sz="2400" dirty="0"/>
          </a:p>
          <a:p>
            <a:pPr algn="just" rtl="1"/>
            <a:r>
              <a:rPr lang="ar" sz="2400" b="1" dirty="0">
                <a:solidFill>
                  <a:srgbClr val="00B0F0"/>
                </a:solidFill>
              </a:rPr>
              <a:t>2- الايجاز المخل: </a:t>
            </a:r>
          </a:p>
          <a:p>
            <a:pPr marL="285750" indent="-285750" algn="just" rtl="1">
              <a:buFont typeface="Arial" panose="020B0604020202020204" pitchFamily="34" charset="0"/>
              <a:buChar char="•"/>
            </a:pPr>
            <a:r>
              <a:rPr lang="ar" sz="2400" dirty="0"/>
              <a:t>اتفق الطرفان على اللجوء إلى التحكيم بشأن هذا العقد. </a:t>
            </a:r>
          </a:p>
          <a:p>
            <a:pPr marL="285750" indent="-285750" algn="just" rtl="1">
              <a:buFont typeface="Arial" panose="020B0604020202020204" pitchFamily="34" charset="0"/>
              <a:buChar char="•"/>
            </a:pPr>
            <a:r>
              <a:rPr lang="ar" sz="2400" dirty="0"/>
              <a:t> أي نزاع ينشأ بين الطرفين عن هذا العقد يحال إلى التحكيم عبر مركز... (وهذا المركز غير مختص بهذا النوع من المنازعات). </a:t>
            </a:r>
          </a:p>
          <a:p>
            <a:pPr marL="285750" indent="-285750" algn="just" rtl="1">
              <a:buFont typeface="Arial" panose="020B0604020202020204" pitchFamily="34" charset="0"/>
              <a:buChar char="•"/>
            </a:pPr>
            <a:r>
              <a:rPr lang="ar" sz="2400" dirty="0"/>
              <a:t>(في حالة عدم التسوية الودية، تفض كل النزاعات المحتملة طبقاً للائحة تحكيم غرفة التجارة الدولية في زيورخ). </a:t>
            </a:r>
          </a:p>
          <a:p>
            <a:pPr marL="285750" indent="-285750" algn="just" rtl="1">
              <a:buFont typeface="Arial" panose="020B0604020202020204" pitchFamily="34" charset="0"/>
              <a:buChar char="•"/>
            </a:pPr>
            <a:endParaRPr lang="ar" sz="2400" dirty="0"/>
          </a:p>
          <a:p>
            <a:pPr marL="285750" indent="-285750" algn="just" rtl="1">
              <a:buFont typeface="Arial" panose="020B0604020202020204" pitchFamily="34" charset="0"/>
              <a:buChar char="•"/>
            </a:pPr>
            <a:endParaRPr lang="ar" sz="2400" dirty="0"/>
          </a:p>
          <a:p>
            <a:pPr marL="285750" indent="-285750" algn="just" rtl="1">
              <a:buFont typeface="Arial" panose="020B0604020202020204" pitchFamily="34" charset="0"/>
              <a:buChar char="•"/>
            </a:pPr>
            <a:endParaRPr lang="ar" sz="2400" dirty="0"/>
          </a:p>
          <a:p>
            <a:pPr marL="285750" indent="-285750" algn="just" rtl="1">
              <a:buFont typeface="Arial" panose="020B0604020202020204" pitchFamily="34" charset="0"/>
              <a:buChar char="•"/>
            </a:pPr>
            <a:endParaRPr lang="ar" sz="2400" dirty="0"/>
          </a:p>
          <a:p>
            <a:pPr marL="285750" indent="-285750" algn="just" rtl="1">
              <a:buFont typeface="Arial" panose="020B0604020202020204" pitchFamily="34" charset="0"/>
              <a:buChar char="•"/>
            </a:pPr>
            <a:endParaRPr lang="en-US" sz="2400" dirty="0"/>
          </a:p>
        </p:txBody>
      </p:sp>
    </p:spTree>
    <p:extLst>
      <p:ext uri="{BB962C8B-B14F-4D97-AF65-F5344CB8AC3E}">
        <p14:creationId xmlns:p14="http://schemas.microsoft.com/office/powerpoint/2010/main" val="1627216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97EDEC-858B-594D-A7DB-A05D2C91FADD}"/>
              </a:ext>
            </a:extLst>
          </p:cNvPr>
          <p:cNvSpPr>
            <a:spLocks noGrp="1"/>
          </p:cNvSpPr>
          <p:nvPr>
            <p:ph idx="1"/>
          </p:nvPr>
        </p:nvSpPr>
        <p:spPr>
          <a:xfrm>
            <a:off x="172278" y="0"/>
            <a:ext cx="11834819" cy="4490907"/>
          </a:xfrm>
        </p:spPr>
        <p:txBody>
          <a:bodyPr>
            <a:noAutofit/>
          </a:bodyPr>
          <a:lstStyle/>
          <a:p>
            <a:pPr marL="228600" indent="-228600" algn="just" defTabSz="914400" rtl="1" eaLnBrk="1" latinLnBrk="0" hangingPunct="1">
              <a:lnSpc>
                <a:spcPct val="120000"/>
              </a:lnSpc>
              <a:spcBef>
                <a:spcPts val="1000"/>
              </a:spcBef>
              <a:buClr>
                <a:schemeClr val="tx1"/>
              </a:buClr>
              <a:buFont typeface="Arial" panose="020B0604020202020204" pitchFamily="34" charset="0"/>
              <a:buChar char="•"/>
            </a:pPr>
            <a:r>
              <a:rPr lang="ar-SA" sz="2400" dirty="0">
                <a:solidFill>
                  <a:srgbClr val="00B050"/>
                </a:solidFill>
              </a:rPr>
              <a:t>ما المقصود بالتحكيم؟ </a:t>
            </a:r>
          </a:p>
          <a:p>
            <a:pPr marL="228600" indent="-228600" algn="just" defTabSz="914400" rtl="1" eaLnBrk="1" latinLnBrk="0" hangingPunct="1">
              <a:lnSpc>
                <a:spcPct val="120000"/>
              </a:lnSpc>
              <a:spcBef>
                <a:spcPts val="1000"/>
              </a:spcBef>
              <a:buClr>
                <a:schemeClr val="tx1"/>
              </a:buClr>
              <a:buFont typeface="Arial" panose="020B0604020202020204" pitchFamily="34" charset="0"/>
              <a:buChar char="•"/>
            </a:pPr>
            <a:r>
              <a:rPr lang="ar-SA" sz="2400" dirty="0"/>
              <a:t>الأصل أن الولاية العامة للفصل في المنازعات تكون للقضاء، ولكن التحكيم طريق استثنائي على هذه الولاية. ولذلك فالتحكيم هو اتفاق الأطراف على حل المنازعات الناشئة عن طريق هيئة تحكيم يتفقون عليها. </a:t>
            </a:r>
          </a:p>
          <a:p>
            <a:pPr marL="228600" indent="-228600" algn="just" defTabSz="914400" rtl="1" eaLnBrk="1" latinLnBrk="0" hangingPunct="1">
              <a:lnSpc>
                <a:spcPct val="120000"/>
              </a:lnSpc>
              <a:spcBef>
                <a:spcPts val="1000"/>
              </a:spcBef>
              <a:buClr>
                <a:schemeClr val="tx1"/>
              </a:buClr>
              <a:buFont typeface="Arial" panose="020B0604020202020204" pitchFamily="34" charset="0"/>
              <a:buChar char="•"/>
            </a:pPr>
            <a:r>
              <a:rPr lang="ar-SA" sz="2400" dirty="0">
                <a:solidFill>
                  <a:srgbClr val="00B050"/>
                </a:solidFill>
              </a:rPr>
              <a:t>من أين يستمد التحكيم أهميته؟</a:t>
            </a:r>
          </a:p>
          <a:p>
            <a:pPr marL="228600" indent="-228600" algn="just" defTabSz="914400" rtl="1" eaLnBrk="1" latinLnBrk="0" hangingPunct="1">
              <a:lnSpc>
                <a:spcPct val="120000"/>
              </a:lnSpc>
              <a:spcBef>
                <a:spcPts val="1000"/>
              </a:spcBef>
              <a:buClr>
                <a:schemeClr val="tx1"/>
              </a:buClr>
              <a:buFont typeface="Arial" panose="020B0604020202020204" pitchFamily="34" charset="0"/>
              <a:buChar char="•"/>
            </a:pPr>
            <a:r>
              <a:rPr lang="ar-SA" sz="2400" dirty="0"/>
              <a:t>من خلال اتفاق الأطراف على التحكيم من جهة، واعتراف القوانين الوطنية واجازتها للتحكيم من جهة أخرى، إذ تزداد أهمية التحكيم يوماً بعد يوم كوسيلة بديلة لفض المنازعات، ويلاحظ ذلك من خلال الانتشار المتزايد لمراكز التحكيم المحلية والإقليمية والدولية. </a:t>
            </a:r>
          </a:p>
          <a:p>
            <a:pPr marL="228600" indent="-228600" algn="just" defTabSz="914400" rtl="1" eaLnBrk="1" latinLnBrk="0" hangingPunct="1">
              <a:lnSpc>
                <a:spcPct val="120000"/>
              </a:lnSpc>
              <a:spcBef>
                <a:spcPts val="1000"/>
              </a:spcBef>
              <a:buClr>
                <a:schemeClr val="tx1"/>
              </a:buClr>
              <a:buFont typeface="Arial" panose="020B0604020202020204" pitchFamily="34" charset="0"/>
              <a:buChar char="•"/>
            </a:pPr>
            <a:r>
              <a:rPr lang="ar-SA" sz="2400" dirty="0">
                <a:solidFill>
                  <a:srgbClr val="00B050"/>
                </a:solidFill>
              </a:rPr>
              <a:t>ما الفرق بين المُحكَّم والمُحكِّم؟ وما الفرق بين المُحتكِم والمُحتَكَم ضده؟ </a:t>
            </a:r>
          </a:p>
          <a:p>
            <a:pPr algn="just" rtl="1"/>
            <a:r>
              <a:rPr lang="ar-SA" sz="2400" dirty="0"/>
              <a:t>المُحكَّم: هو الحكم الذي يختاره الأطراف للفصل في النزاع. المُحكِّم: أطراف النزاع الذي يتفقون على حل النزاع بطريق التحكيم. المُحتكِم: المدعي. والمُحتَكَم ضده: المدعى عليه.</a:t>
            </a:r>
          </a:p>
          <a:p>
            <a:pPr marL="228600" indent="-228600" algn="just" defTabSz="914400" rtl="1" eaLnBrk="1" latinLnBrk="0" hangingPunct="1">
              <a:lnSpc>
                <a:spcPct val="120000"/>
              </a:lnSpc>
              <a:spcBef>
                <a:spcPts val="1000"/>
              </a:spcBef>
              <a:buClr>
                <a:schemeClr val="tx1"/>
              </a:buClr>
              <a:buFont typeface="Arial" panose="020B0604020202020204" pitchFamily="34" charset="0"/>
              <a:buChar char="•"/>
            </a:pPr>
            <a:r>
              <a:rPr lang="ar-SA" sz="2400" dirty="0">
                <a:solidFill>
                  <a:srgbClr val="00B050"/>
                </a:solidFill>
              </a:rPr>
              <a:t>ما هو قانون </a:t>
            </a:r>
            <a:r>
              <a:rPr lang="ar-SA" sz="2400" dirty="0" err="1">
                <a:solidFill>
                  <a:srgbClr val="00B050"/>
                </a:solidFill>
              </a:rPr>
              <a:t>الإونيسترال</a:t>
            </a:r>
            <a:r>
              <a:rPr lang="ar-SA" sz="2400" dirty="0">
                <a:solidFill>
                  <a:srgbClr val="00B050"/>
                </a:solidFill>
              </a:rPr>
              <a:t> النموذجي؟ وما هي قواعد </a:t>
            </a:r>
            <a:r>
              <a:rPr lang="ar-SA" sz="2400" dirty="0" err="1">
                <a:solidFill>
                  <a:srgbClr val="00B050"/>
                </a:solidFill>
              </a:rPr>
              <a:t>الانويسترال</a:t>
            </a:r>
            <a:r>
              <a:rPr lang="ar-SA" sz="2400" dirty="0">
                <a:solidFill>
                  <a:srgbClr val="00B050"/>
                </a:solidFill>
              </a:rPr>
              <a:t> النموذجي؟ (</a:t>
            </a:r>
            <a:r>
              <a:rPr lang="en-US" sz="2400" dirty="0" err="1">
                <a:solidFill>
                  <a:srgbClr val="00B050"/>
                </a:solidFill>
              </a:rPr>
              <a:t>Uncitral</a:t>
            </a:r>
            <a:r>
              <a:rPr lang="ar-SA" sz="2400" dirty="0">
                <a:solidFill>
                  <a:srgbClr val="00B050"/>
                </a:solidFill>
              </a:rPr>
              <a:t>).</a:t>
            </a:r>
          </a:p>
          <a:p>
            <a:pPr algn="just" rtl="1"/>
            <a:r>
              <a:rPr lang="ar" sz="2400" dirty="0"/>
              <a:t>يعد قانون الأونسيترال النموذجي للتحكيم الصادر عن لجنة الأمم المتحدة للقانون التجاري الدولي سنة 1985م وفق آخر تحديث له في 2006م، هو المصدر الأول للتشريعات الوطنية الحديثة المتعلقة بالتحكيم، وكذلك قواعد الأونسيترال النموذجية للتحكيم الصادرة عن لجنة الأمم المتحدة للقانون التجاري الدولي سنة 1976 وفق آخر تحديث لها في 2010م ثم في 2013م. </a:t>
            </a:r>
          </a:p>
          <a:p>
            <a:pPr marL="0" indent="0" algn="just">
              <a:buNone/>
            </a:pPr>
            <a:endParaRPr lang="ar" sz="2400" dirty="0"/>
          </a:p>
          <a:p>
            <a:pPr marL="228600" indent="-228600" algn="just" defTabSz="914400" rtl="1" eaLnBrk="1" latinLnBrk="0" hangingPunct="1">
              <a:lnSpc>
                <a:spcPct val="120000"/>
              </a:lnSpc>
              <a:spcBef>
                <a:spcPts val="1000"/>
              </a:spcBef>
              <a:buClr>
                <a:schemeClr val="tx1"/>
              </a:buClr>
              <a:buFont typeface="Arial" panose="020B0604020202020204" pitchFamily="34" charset="0"/>
              <a:buChar char="•"/>
            </a:pPr>
            <a:endParaRPr lang="en-US" sz="2400" dirty="0"/>
          </a:p>
        </p:txBody>
      </p:sp>
    </p:spTree>
    <p:extLst>
      <p:ext uri="{BB962C8B-B14F-4D97-AF65-F5344CB8AC3E}">
        <p14:creationId xmlns:p14="http://schemas.microsoft.com/office/powerpoint/2010/main" val="258250874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6341C59-CD4A-2149-AB9B-DE86C375E8F1}"/>
              </a:ext>
            </a:extLst>
          </p:cNvPr>
          <p:cNvSpPr txBox="1"/>
          <p:nvPr/>
        </p:nvSpPr>
        <p:spPr>
          <a:xfrm>
            <a:off x="0" y="487025"/>
            <a:ext cx="11847443" cy="6370975"/>
          </a:xfrm>
          <a:prstGeom prst="rect">
            <a:avLst/>
          </a:prstGeom>
          <a:noFill/>
        </p:spPr>
        <p:txBody>
          <a:bodyPr wrap="square" rtlCol="0">
            <a:spAutoFit/>
          </a:bodyPr>
          <a:lstStyle/>
          <a:p>
            <a:pPr algn="r" rtl="1"/>
            <a:r>
              <a:rPr lang="ar-SA" sz="2400" b="1" dirty="0">
                <a:solidFill>
                  <a:srgbClr val="00B0F0"/>
                </a:solidFill>
              </a:rPr>
              <a:t>3- الإسهاب في الصياغة أو تقييدها دون ضرورة: </a:t>
            </a:r>
          </a:p>
          <a:p>
            <a:pPr algn="r" rtl="1"/>
            <a:endParaRPr lang="ar-SA" sz="2400" dirty="0"/>
          </a:p>
          <a:p>
            <a:pPr marL="285750" indent="-285750" algn="r" rtl="1">
              <a:buFont typeface="Arial" panose="020B0604020202020204" pitchFamily="34" charset="0"/>
              <a:buChar char="•"/>
            </a:pPr>
            <a:r>
              <a:rPr lang="ar-SA" sz="2400" dirty="0"/>
              <a:t>(اتفق الطرفان على اللجوء إلى التحكيم في النزاعات التي تنشأ بينهما عن هذا العقد، على أن يتولى التحكيم ثلاثة محكمين، يختار كل من الطرفين محكما من جهته، ويتفق الطرفان على المحكم الثالث ليرأس هيئة التحكيم، بشرط أن يكون حاصلاً على شهادة الدكتوراه في الهندسة وأيضاً الدكتوراه في القانون، وأن يكون ملماً باللغتين الإنجليزية والروسية، وأن يكون لديه خبرة مهنية في تنفيذ خمس مشروعات كبرى على الأقل، وأن تكون لديه إقامة في دولة خليجية لمدة خمس سنوات كحد أدنى).</a:t>
            </a:r>
            <a:endParaRPr lang="en-US" sz="2400" dirty="0"/>
          </a:p>
          <a:p>
            <a:pPr marL="285750" indent="-285750" algn="r" rtl="1">
              <a:buFont typeface="Arial" panose="020B0604020202020204" pitchFamily="34" charset="0"/>
              <a:buChar char="•"/>
            </a:pPr>
            <a:r>
              <a:rPr lang="ar-SA" sz="2400" dirty="0"/>
              <a:t>(اتفق الطرفان أن يتولى التحكيم في النزاعات الناشئة عن هذا العقد، السيد/ ........ </a:t>
            </a:r>
            <a:r>
              <a:rPr lang="en-US" sz="2400" dirty="0"/>
              <a:t>)</a:t>
            </a:r>
            <a:r>
              <a:rPr lang="ar-SA" sz="2400" dirty="0"/>
              <a:t>اسم شخص معين) محكماً وحيداً مسمى من الطرفين</a:t>
            </a:r>
            <a:r>
              <a:rPr lang="en-US" sz="2400" dirty="0"/>
              <a:t> </a:t>
            </a:r>
            <a:r>
              <a:rPr lang="ar-SA" sz="2400" dirty="0"/>
              <a:t>.</a:t>
            </a:r>
          </a:p>
          <a:p>
            <a:pPr marL="285750" indent="-285750" algn="r" rtl="1">
              <a:buFont typeface="Arial" panose="020B0604020202020204" pitchFamily="34" charset="0"/>
              <a:buChar char="•"/>
            </a:pPr>
            <a:endParaRPr lang="ar-SA" sz="2400" dirty="0"/>
          </a:p>
          <a:p>
            <a:pPr algn="r" rtl="1"/>
            <a:r>
              <a:rPr lang="ar-SA" sz="2400" b="1" dirty="0">
                <a:solidFill>
                  <a:srgbClr val="00B0F0"/>
                </a:solidFill>
              </a:rPr>
              <a:t>4- نماذج لاتفاق تحكيم: </a:t>
            </a:r>
          </a:p>
          <a:p>
            <a:pPr marL="285750" indent="-285750" algn="r" rtl="1">
              <a:buFont typeface="Arial" panose="020B0604020202020204" pitchFamily="34" charset="0"/>
              <a:buChar char="•"/>
            </a:pPr>
            <a:r>
              <a:rPr lang="ar-SA" sz="2400" dirty="0">
                <a:solidFill>
                  <a:srgbClr val="FF0000"/>
                </a:solidFill>
              </a:rPr>
              <a:t>شرط: </a:t>
            </a:r>
            <a:r>
              <a:rPr lang="ar-SA" sz="2400" dirty="0"/>
              <a:t>(اتفق الطرفان على اللجوء إلى التحكيم بشأن أي نزاع ينشأ عن هذا العقد، على أن يجرى التحكيم لدى مركز ... للتحكيم ووفقاً للائحته الداخلية، وعلى أن يتولى التحكيم محكم واحد يتفق الطرفان على تعيينه خلال أسبوع من إخطار أحد الطرفين الآخر بقيام النزاع، وإلاّ تولى المركز المذكور تعيينه</a:t>
            </a:r>
            <a:r>
              <a:rPr lang="en-US" sz="2400" dirty="0"/>
              <a:t> </a:t>
            </a:r>
            <a:r>
              <a:rPr lang="ar-SA" sz="2400" dirty="0"/>
              <a:t>). </a:t>
            </a:r>
          </a:p>
          <a:p>
            <a:pPr marL="285750" indent="-285750" algn="r" rtl="1">
              <a:buFont typeface="Arial" panose="020B0604020202020204" pitchFamily="34" charset="0"/>
              <a:buChar char="•"/>
            </a:pPr>
            <a:r>
              <a:rPr lang="ar-SA" sz="2400" dirty="0">
                <a:solidFill>
                  <a:srgbClr val="FF0000"/>
                </a:solidFill>
              </a:rPr>
              <a:t>مشارطة: </a:t>
            </a:r>
            <a:r>
              <a:rPr lang="ar-SA" sz="2400" dirty="0"/>
              <a:t>(اتفق الطرفان على اللجوء إلى التحكيم بخصوص النزاع القائم بينهما والمرفوع بشأنه الدعوى رقم ... لسنة ... لدى محكمة ... والذي يطالب فيه المدعي ... المدعى عليه ... بـ ...، على أن تتولى المحكمة المذكورة تعيين محكم وحيد يتولى الفصل في النزاع</a:t>
            </a:r>
            <a:r>
              <a:rPr lang="en-US" sz="2400" dirty="0"/>
              <a:t> </a:t>
            </a:r>
            <a:r>
              <a:rPr lang="ar-SA" sz="2400" dirty="0"/>
              <a:t>).</a:t>
            </a:r>
          </a:p>
        </p:txBody>
      </p:sp>
    </p:spTree>
    <p:extLst>
      <p:ext uri="{BB962C8B-B14F-4D97-AF65-F5344CB8AC3E}">
        <p14:creationId xmlns:p14="http://schemas.microsoft.com/office/powerpoint/2010/main" val="285196909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rminator 3"/>
          <p:cNvSpPr/>
          <p:nvPr/>
        </p:nvSpPr>
        <p:spPr>
          <a:xfrm>
            <a:off x="2928730" y="2107095"/>
            <a:ext cx="6427305" cy="2239618"/>
          </a:xfrm>
          <a:prstGeom prst="flowChartTerminator">
            <a:avLst/>
          </a:prstGeom>
          <a:solidFill>
            <a:schemeClr val="accent4">
              <a:lumMod val="60000"/>
              <a:lumOff val="40000"/>
            </a:schemeClr>
          </a:solidFill>
        </p:spPr>
        <p:style>
          <a:lnRef idx="1">
            <a:schemeClr val="accent6"/>
          </a:lnRef>
          <a:fillRef idx="2">
            <a:schemeClr val="accent6"/>
          </a:fillRef>
          <a:effectRef idx="1">
            <a:schemeClr val="accent6"/>
          </a:effectRef>
          <a:fontRef idx="minor">
            <a:schemeClr val="dk1"/>
          </a:fontRef>
        </p:style>
        <p:txBody>
          <a:bodyPr rtlCol="0" anchor="ctr"/>
          <a:lstStyle/>
          <a:p>
            <a:pPr marL="0" algn="ctr" defTabSz="914400" rtl="1" eaLnBrk="1" latinLnBrk="0" hangingPunct="1"/>
            <a:r>
              <a:rPr lang="ar-SA" sz="7200" b="1" dirty="0"/>
              <a:t>المحاضرة التاسعة </a:t>
            </a:r>
            <a:endParaRPr lang="en-US" sz="7200" b="1" dirty="0"/>
          </a:p>
        </p:txBody>
      </p:sp>
    </p:spTree>
    <p:extLst>
      <p:ext uri="{BB962C8B-B14F-4D97-AF65-F5344CB8AC3E}">
        <p14:creationId xmlns:p14="http://schemas.microsoft.com/office/powerpoint/2010/main" val="347980263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rminator 3"/>
          <p:cNvSpPr/>
          <p:nvPr/>
        </p:nvSpPr>
        <p:spPr>
          <a:xfrm>
            <a:off x="3286539" y="463826"/>
            <a:ext cx="5420139" cy="1696278"/>
          </a:xfrm>
          <a:prstGeom prst="flowChartTerminator">
            <a:avLst/>
          </a:prstGeom>
          <a:solidFill>
            <a:schemeClr val="accent4">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algn="ctr" defTabSz="914400" rtl="1" eaLnBrk="1" latinLnBrk="0" hangingPunct="1"/>
            <a:r>
              <a:rPr lang="ar-SA" sz="4000" b="1" dirty="0"/>
              <a:t>محاور المحاضرة</a:t>
            </a:r>
            <a:endParaRPr lang="en-US" sz="4000" b="1" dirty="0"/>
          </a:p>
        </p:txBody>
      </p:sp>
      <p:sp>
        <p:nvSpPr>
          <p:cNvPr id="6" name="Pentagon 5"/>
          <p:cNvSpPr/>
          <p:nvPr/>
        </p:nvSpPr>
        <p:spPr>
          <a:xfrm flipH="1">
            <a:off x="2676937" y="2584175"/>
            <a:ext cx="7646503" cy="596348"/>
          </a:xfrm>
          <a:prstGeom prst="homePlat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4000" b="1" dirty="0"/>
              <a:t>آثار الاتفاق على التحكيم</a:t>
            </a:r>
            <a:endParaRPr lang="en-US" sz="4000" b="1" dirty="0"/>
          </a:p>
        </p:txBody>
      </p:sp>
      <p:sp>
        <p:nvSpPr>
          <p:cNvPr id="5" name="Pentagon 4">
            <a:extLst>
              <a:ext uri="{FF2B5EF4-FFF2-40B4-BE49-F238E27FC236}">
                <a16:creationId xmlns:a16="http://schemas.microsoft.com/office/drawing/2014/main" id="{D772A7DB-6884-1947-8422-89ED47F3B445}"/>
              </a:ext>
            </a:extLst>
          </p:cNvPr>
          <p:cNvSpPr/>
          <p:nvPr/>
        </p:nvSpPr>
        <p:spPr>
          <a:xfrm flipH="1">
            <a:off x="2676938" y="3604594"/>
            <a:ext cx="7646502" cy="622849"/>
          </a:xfrm>
          <a:prstGeom prst="homePlat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4000" b="1" dirty="0"/>
              <a:t>آثار الاتفاق على التحكيم من حيث الأشخاص</a:t>
            </a:r>
            <a:endParaRPr lang="en-US" sz="4000" b="1" dirty="0"/>
          </a:p>
        </p:txBody>
      </p:sp>
      <p:sp>
        <p:nvSpPr>
          <p:cNvPr id="7" name="Pentagon 6">
            <a:extLst>
              <a:ext uri="{FF2B5EF4-FFF2-40B4-BE49-F238E27FC236}">
                <a16:creationId xmlns:a16="http://schemas.microsoft.com/office/drawing/2014/main" id="{3AF7643D-E936-C948-B89B-B6B8D5242904}"/>
              </a:ext>
            </a:extLst>
          </p:cNvPr>
          <p:cNvSpPr/>
          <p:nvPr/>
        </p:nvSpPr>
        <p:spPr>
          <a:xfrm flipH="1">
            <a:off x="2676938" y="4525620"/>
            <a:ext cx="7646501" cy="622849"/>
          </a:xfrm>
          <a:prstGeom prst="homePlat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4000" b="1" dirty="0"/>
              <a:t>آثار الاتفاق على التحكيم من حيث الموضوع</a:t>
            </a:r>
            <a:endParaRPr lang="en-US" sz="4000" b="1" dirty="0"/>
          </a:p>
        </p:txBody>
      </p:sp>
    </p:spTree>
    <p:extLst>
      <p:ext uri="{BB962C8B-B14F-4D97-AF65-F5344CB8AC3E}">
        <p14:creationId xmlns:p14="http://schemas.microsoft.com/office/powerpoint/2010/main" val="299048332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D48BA52-887C-0047-A816-C3D325FB7BAA}"/>
              </a:ext>
            </a:extLst>
          </p:cNvPr>
          <p:cNvSpPr txBox="1"/>
          <p:nvPr/>
        </p:nvSpPr>
        <p:spPr>
          <a:xfrm>
            <a:off x="284920" y="1470991"/>
            <a:ext cx="11251095" cy="3416320"/>
          </a:xfrm>
          <a:prstGeom prst="rect">
            <a:avLst/>
          </a:prstGeom>
          <a:noFill/>
        </p:spPr>
        <p:txBody>
          <a:bodyPr wrap="square" rtlCol="0">
            <a:spAutoFit/>
          </a:bodyPr>
          <a:lstStyle/>
          <a:p>
            <a:pPr marL="285750" indent="-285750" algn="r" rtl="1">
              <a:buFont typeface="Arial" panose="020B0604020202020204" pitchFamily="34" charset="0"/>
              <a:buChar char="•"/>
            </a:pPr>
            <a:endParaRPr lang="ar-SA" sz="2400" b="1" dirty="0">
              <a:solidFill>
                <a:srgbClr val="FF0000"/>
              </a:solidFill>
            </a:endParaRPr>
          </a:p>
          <a:p>
            <a:pPr marL="285750" indent="-285750" algn="r" rtl="1">
              <a:buFont typeface="Arial" panose="020B0604020202020204" pitchFamily="34" charset="0"/>
              <a:buChar char="•"/>
            </a:pPr>
            <a:r>
              <a:rPr lang="ar-SA" sz="2400" b="1" dirty="0">
                <a:solidFill>
                  <a:srgbClr val="FF0000"/>
                </a:solidFill>
              </a:rPr>
              <a:t>(القاعدة العامة) </a:t>
            </a:r>
            <a:r>
              <a:rPr lang="ar-SA" sz="2400" b="1" dirty="0"/>
              <a:t>يقتصر الأثر بين طرفي الاتفاق اللذان رضيا به واتفقا عليه بإرادتهما. </a:t>
            </a:r>
          </a:p>
          <a:p>
            <a:pPr marL="285750" indent="-285750" algn="r" rtl="1">
              <a:buFont typeface="Arial" panose="020B0604020202020204" pitchFamily="34" charset="0"/>
              <a:buChar char="•"/>
            </a:pPr>
            <a:r>
              <a:rPr lang="ar-SA" sz="2400" b="1" dirty="0"/>
              <a:t>يسري في حق الخلف العام حتى بعد وفاة السلف. </a:t>
            </a:r>
          </a:p>
          <a:p>
            <a:pPr marL="285750" indent="-285750" algn="r" rtl="1">
              <a:buFont typeface="Arial" panose="020B0604020202020204" pitchFamily="34" charset="0"/>
              <a:buChar char="•"/>
            </a:pPr>
            <a:endParaRPr lang="ar-SA" sz="2400" b="1" dirty="0"/>
          </a:p>
          <a:p>
            <a:pPr marL="285750" indent="-285750" algn="r" rtl="1">
              <a:buFont typeface="Arial" panose="020B0604020202020204" pitchFamily="34" charset="0"/>
              <a:buChar char="•"/>
            </a:pPr>
            <a:r>
              <a:rPr lang="ar-SA" sz="2400" b="1" dirty="0">
                <a:solidFill>
                  <a:srgbClr val="00B0F0"/>
                </a:solidFill>
              </a:rPr>
              <a:t>امتداد الأثر للخلف العام: </a:t>
            </a:r>
          </a:p>
          <a:p>
            <a:pPr marL="285750" indent="-285750" algn="r" rtl="1">
              <a:buFont typeface="Arial" panose="020B0604020202020204" pitchFamily="34" charset="0"/>
              <a:buChar char="•"/>
            </a:pPr>
            <a:r>
              <a:rPr lang="ar-SA" sz="2400" b="1" dirty="0">
                <a:solidFill>
                  <a:srgbClr val="00B050"/>
                </a:solidFill>
              </a:rPr>
              <a:t>من هو الخلف العام؟ </a:t>
            </a:r>
          </a:p>
          <a:p>
            <a:pPr marL="285750" indent="-285750" algn="just" rtl="1">
              <a:buFont typeface="Arial" panose="020B0604020202020204" pitchFamily="34" charset="0"/>
              <a:buChar char="•"/>
            </a:pPr>
            <a:r>
              <a:rPr lang="ar-SA" sz="2400" dirty="0"/>
              <a:t>"لا ينال مما انتهت إليه الدائرة ما دفع به وكيل المدعي من أن شرط التحكيم المشار إليه سابقاً خاص بالشركاء المؤسسين، وأنه لا علاقة للورثة به... إلخ، إذ إن ذلك تخصيص لا دليل عليه، بل الدليل على عكسه، وهو أن الأصل أن ما يسري على الشركاء يسري على ورثتهم ... مما تنتهي معه الدائرة إلى عدم صحة ذلك الدفع"</a:t>
            </a:r>
            <a:r>
              <a:rPr lang="ar-SA" sz="2400" baseline="30000" dirty="0"/>
              <a:t> .</a:t>
            </a:r>
            <a:endParaRPr lang="ar-SA" sz="2400" b="1" dirty="0"/>
          </a:p>
        </p:txBody>
      </p:sp>
      <p:sp>
        <p:nvSpPr>
          <p:cNvPr id="3" name="Rounded Rectangle 2">
            <a:extLst>
              <a:ext uri="{FF2B5EF4-FFF2-40B4-BE49-F238E27FC236}">
                <a16:creationId xmlns:a16="http://schemas.microsoft.com/office/drawing/2014/main" id="{20C5D178-6F3B-0745-B22B-F8006497DC35}"/>
              </a:ext>
            </a:extLst>
          </p:cNvPr>
          <p:cNvSpPr/>
          <p:nvPr/>
        </p:nvSpPr>
        <p:spPr>
          <a:xfrm>
            <a:off x="3558208" y="397565"/>
            <a:ext cx="4704517" cy="622852"/>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t>أثر الاتفاق على التحكيم من حيث الأشخاص</a:t>
            </a:r>
            <a:endParaRPr lang="en-US" sz="2400" b="1" dirty="0"/>
          </a:p>
        </p:txBody>
      </p:sp>
    </p:spTree>
    <p:extLst>
      <p:ext uri="{BB962C8B-B14F-4D97-AF65-F5344CB8AC3E}">
        <p14:creationId xmlns:p14="http://schemas.microsoft.com/office/powerpoint/2010/main" val="403348931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64256E7-EBD6-F248-9300-8A2270A31BBB}"/>
              </a:ext>
            </a:extLst>
          </p:cNvPr>
          <p:cNvSpPr txBox="1"/>
          <p:nvPr/>
        </p:nvSpPr>
        <p:spPr>
          <a:xfrm>
            <a:off x="337929" y="795131"/>
            <a:ext cx="11251095" cy="5139869"/>
          </a:xfrm>
          <a:prstGeom prst="rect">
            <a:avLst/>
          </a:prstGeom>
          <a:noFill/>
        </p:spPr>
        <p:txBody>
          <a:bodyPr wrap="square" rtlCol="0">
            <a:spAutoFit/>
          </a:bodyPr>
          <a:lstStyle/>
          <a:p>
            <a:pPr algn="r" rtl="1"/>
            <a:endParaRPr lang="ar-SA" sz="2400" b="1" dirty="0"/>
          </a:p>
          <a:p>
            <a:pPr marL="285750" indent="-285750" algn="r" rtl="1">
              <a:buFont typeface="Arial" panose="020B0604020202020204" pitchFamily="34" charset="0"/>
              <a:buChar char="•"/>
            </a:pPr>
            <a:r>
              <a:rPr lang="ar-SA" sz="2400" b="1" dirty="0">
                <a:solidFill>
                  <a:srgbClr val="00B0F0"/>
                </a:solidFill>
              </a:rPr>
              <a:t>امتداد الأثر للخلف الخاص: </a:t>
            </a:r>
          </a:p>
          <a:p>
            <a:pPr marL="285750" indent="-285750" algn="r" rtl="1">
              <a:buFont typeface="Arial" panose="020B0604020202020204" pitchFamily="34" charset="0"/>
              <a:buChar char="•"/>
            </a:pPr>
            <a:r>
              <a:rPr lang="ar-SA" sz="2400" b="1" dirty="0">
                <a:solidFill>
                  <a:srgbClr val="00B050"/>
                </a:solidFill>
              </a:rPr>
              <a:t>من هو الخلف الخاص؟ </a:t>
            </a:r>
          </a:p>
          <a:p>
            <a:pPr marL="285750" indent="-285750" algn="just" rtl="1">
              <a:buFont typeface="Arial" panose="020B0604020202020204" pitchFamily="34" charset="0"/>
              <a:buChar char="•"/>
            </a:pPr>
            <a:r>
              <a:rPr lang="ar-SA" sz="2400" dirty="0"/>
              <a:t>"لا ينال مما انتهت إليه الدائرة ما دفع به وكيل المدعي من أن شرط التحكيم المشار إليه سابقاً خاص بالشركاء المؤسسين، وأنه لا علاقة للورثة به... إلخ، إذ إن ذلك تخصيص لا دليل عليه، بل الدليل على عكسه، وهو أن الأصل أن ما يسري على الشركاء يسري على ورثتهم أو من يحل محلهم، بالبيع أو التنازل أو الهبة ونحو ذلك، مما تنتهي معه الدائرة إلى عدم صحة ذلك الدفع"</a:t>
            </a:r>
            <a:r>
              <a:rPr lang="ar-SA" sz="2400" baseline="30000" dirty="0"/>
              <a:t> .</a:t>
            </a:r>
          </a:p>
          <a:p>
            <a:pPr marL="285750" indent="-285750" algn="just" rtl="1">
              <a:buFont typeface="Arial" panose="020B0604020202020204" pitchFamily="34" charset="0"/>
              <a:buChar char="•"/>
            </a:pPr>
            <a:endParaRPr lang="ar-SA" sz="2400" baseline="30000" dirty="0"/>
          </a:p>
          <a:p>
            <a:pPr marL="285750" indent="-285750" algn="just" rtl="1">
              <a:buFont typeface="Arial" panose="020B0604020202020204" pitchFamily="34" charset="0"/>
              <a:buChar char="•"/>
            </a:pPr>
            <a:r>
              <a:rPr lang="ar-SA" sz="2400" b="1" dirty="0">
                <a:solidFill>
                  <a:srgbClr val="00B050"/>
                </a:solidFill>
              </a:rPr>
              <a:t>شروط امتداد الاتفاق للخلف الخاص: </a:t>
            </a:r>
          </a:p>
          <a:p>
            <a:pPr marL="457200" indent="-457200" algn="just" rtl="1">
              <a:buFont typeface="+mj-lt"/>
              <a:buAutoNum type="arabicPeriod"/>
            </a:pPr>
            <a:r>
              <a:rPr lang="ar-SA" sz="2400" b="1" dirty="0"/>
              <a:t>أن يبرم السلف اتفاق التحكيم قبل انتقال الشيء إلى الخلف الخاص</a:t>
            </a:r>
            <a:r>
              <a:rPr lang="en-US" sz="2400" dirty="0"/>
              <a:t> </a:t>
            </a:r>
            <a:endParaRPr lang="ar-SA" sz="2400" dirty="0"/>
          </a:p>
          <a:p>
            <a:pPr marL="457200" indent="-457200" algn="just" rtl="1">
              <a:buFont typeface="+mj-lt"/>
              <a:buAutoNum type="arabicPeriod"/>
            </a:pPr>
            <a:r>
              <a:rPr lang="ar-SA" sz="2400" b="1" dirty="0"/>
              <a:t>أن يتعلق اتفاق التحكيم بالمحل الذي انتقل إلى الخلف الخاص</a:t>
            </a:r>
          </a:p>
          <a:p>
            <a:pPr marL="457200" indent="-457200" algn="just" rtl="1">
              <a:buFont typeface="+mj-lt"/>
              <a:buAutoNum type="arabicPeriod"/>
            </a:pPr>
            <a:r>
              <a:rPr lang="ar-SA" sz="2400" b="1" dirty="0"/>
              <a:t>أن يكون الخلف الخاص عالماً باتفاق التحكيم</a:t>
            </a:r>
            <a:endParaRPr lang="en-US" sz="2400" dirty="0"/>
          </a:p>
          <a:p>
            <a:pPr marL="457200" indent="-457200" algn="just" rtl="1">
              <a:buFont typeface="+mj-lt"/>
              <a:buAutoNum type="arabicPeriod"/>
            </a:pPr>
            <a:endParaRPr lang="en-US" sz="2400" dirty="0"/>
          </a:p>
          <a:p>
            <a:pPr marL="457200" indent="-457200" algn="just" rtl="1">
              <a:buFont typeface="+mj-lt"/>
              <a:buAutoNum type="arabicPeriod"/>
            </a:pPr>
            <a:endParaRPr lang="ar-SA" sz="2400" b="1" dirty="0"/>
          </a:p>
        </p:txBody>
      </p:sp>
    </p:spTree>
    <p:extLst>
      <p:ext uri="{BB962C8B-B14F-4D97-AF65-F5344CB8AC3E}">
        <p14:creationId xmlns:p14="http://schemas.microsoft.com/office/powerpoint/2010/main" val="359545277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D48BA52-887C-0047-A816-C3D325FB7BAA}"/>
              </a:ext>
            </a:extLst>
          </p:cNvPr>
          <p:cNvSpPr txBox="1"/>
          <p:nvPr/>
        </p:nvSpPr>
        <p:spPr>
          <a:xfrm>
            <a:off x="0" y="856357"/>
            <a:ext cx="11774558" cy="6001643"/>
          </a:xfrm>
          <a:prstGeom prst="rect">
            <a:avLst/>
          </a:prstGeom>
          <a:noFill/>
        </p:spPr>
        <p:txBody>
          <a:bodyPr wrap="square" rtlCol="0">
            <a:spAutoFit/>
          </a:bodyPr>
          <a:lstStyle/>
          <a:p>
            <a:pPr marL="285750" indent="-285750" algn="r" rtl="1">
              <a:buFont typeface="Arial" panose="020B0604020202020204" pitchFamily="34" charset="0"/>
              <a:buChar char="•"/>
            </a:pPr>
            <a:endParaRPr lang="ar-SA" sz="2400" b="1" dirty="0">
              <a:solidFill>
                <a:srgbClr val="FF0000"/>
              </a:solidFill>
            </a:endParaRPr>
          </a:p>
          <a:p>
            <a:pPr marL="457200" indent="-457200" algn="r" rtl="1">
              <a:buFont typeface="+mj-lt"/>
              <a:buAutoNum type="arabicPeriod"/>
            </a:pPr>
            <a:r>
              <a:rPr lang="ar-SA" sz="2400" b="1" dirty="0">
                <a:solidFill>
                  <a:srgbClr val="00B0F0"/>
                </a:solidFill>
              </a:rPr>
              <a:t>الأثر الإيجابي: ( حق اللجوء إلى التحكيم)</a:t>
            </a:r>
          </a:p>
          <a:p>
            <a:pPr marL="457200" indent="-457200" algn="r" rtl="1">
              <a:buFont typeface="+mj-lt"/>
              <a:buAutoNum type="arabicPeriod"/>
            </a:pPr>
            <a:endParaRPr lang="ar-SA" sz="2400" b="1" dirty="0">
              <a:solidFill>
                <a:srgbClr val="00B0F0"/>
              </a:solidFill>
            </a:endParaRPr>
          </a:p>
          <a:p>
            <a:pPr marL="457200" indent="-457200" algn="r" rtl="1">
              <a:buFont typeface="Arial" panose="020B0604020202020204" pitchFamily="34" charset="0"/>
              <a:buChar char="•"/>
            </a:pPr>
            <a:r>
              <a:rPr lang="ar-SA" sz="2400" b="1" dirty="0"/>
              <a:t>يعني بأن لكل من طرفي التحكيم حق اللجوء إلى التحكيم. </a:t>
            </a:r>
          </a:p>
          <a:p>
            <a:pPr marL="457200" indent="-457200" algn="r" rtl="1">
              <a:buFont typeface="Arial" panose="020B0604020202020204" pitchFamily="34" charset="0"/>
              <a:buChar char="•"/>
            </a:pPr>
            <a:r>
              <a:rPr lang="ar-SA" sz="2400" b="1" dirty="0">
                <a:solidFill>
                  <a:srgbClr val="00B050"/>
                </a:solidFill>
              </a:rPr>
              <a:t>هل لجوء أحد الأطراف إلى القضاء يحول دون لجوء الطرف الآخر إلى التحكيم؟ </a:t>
            </a:r>
          </a:p>
          <a:p>
            <a:pPr marL="457200" indent="-457200" algn="r" rtl="1">
              <a:buFont typeface="Arial" panose="020B0604020202020204" pitchFamily="34" charset="0"/>
              <a:buChar char="•"/>
            </a:pPr>
            <a:r>
              <a:rPr lang="ar-SA" sz="2400" b="1" dirty="0"/>
              <a:t>وهل يوجد شروط معينة لكي يستطيع التمتع بهذا الحق؟ </a:t>
            </a:r>
          </a:p>
          <a:p>
            <a:pPr marL="457200" indent="-457200" algn="r" rtl="1">
              <a:buFont typeface="Arial" panose="020B0604020202020204" pitchFamily="34" charset="0"/>
              <a:buChar char="•"/>
            </a:pPr>
            <a:endParaRPr lang="ar-SA" sz="2400" b="1" dirty="0">
              <a:solidFill>
                <a:srgbClr val="00B0F0"/>
              </a:solidFill>
            </a:endParaRPr>
          </a:p>
          <a:p>
            <a:pPr marL="457200" indent="-457200" algn="r" rtl="1">
              <a:buFont typeface="Arial" panose="020B0604020202020204" pitchFamily="34" charset="0"/>
              <a:buChar char="•"/>
            </a:pPr>
            <a:endParaRPr lang="ar-SA" sz="2400" b="1" dirty="0">
              <a:solidFill>
                <a:srgbClr val="00B0F0"/>
              </a:solidFill>
            </a:endParaRPr>
          </a:p>
          <a:p>
            <a:pPr marL="457200" indent="-457200" algn="r" rtl="1">
              <a:buFont typeface="+mj-lt"/>
              <a:buAutoNum type="arabicPeriod" startAt="2"/>
            </a:pPr>
            <a:r>
              <a:rPr lang="ar-SA" sz="2400" b="1" dirty="0">
                <a:solidFill>
                  <a:srgbClr val="00B0F0"/>
                </a:solidFill>
              </a:rPr>
              <a:t>الأثر السلبي: (امتناع اللجوء إلى القضاء)</a:t>
            </a:r>
          </a:p>
          <a:p>
            <a:pPr marL="457200" indent="-457200" algn="r" rtl="1">
              <a:buFont typeface="Arial" panose="020B0604020202020204" pitchFamily="34" charset="0"/>
              <a:buChar char="•"/>
            </a:pPr>
            <a:r>
              <a:rPr lang="ar-SA" sz="2400" b="1" dirty="0"/>
              <a:t>يعني أن يمتنع كلا الطرفين من اللجوء إلى القضاء. </a:t>
            </a:r>
          </a:p>
          <a:p>
            <a:pPr marL="457200" indent="-457200" algn="r" rtl="1">
              <a:buFont typeface="Arial" panose="020B0604020202020204" pitchFamily="34" charset="0"/>
              <a:buChar char="•"/>
            </a:pPr>
            <a:r>
              <a:rPr lang="ar-SA" sz="2400" b="1" dirty="0">
                <a:solidFill>
                  <a:srgbClr val="00B050"/>
                </a:solidFill>
              </a:rPr>
              <a:t>ما الحكم الذي يصدر من القضاء في حال اللجوء إليه بشأن نزاع يوجد به اتفاق تحكيم؟ </a:t>
            </a:r>
          </a:p>
          <a:p>
            <a:pPr marL="457200" indent="-457200" algn="r" rtl="1">
              <a:buFont typeface="Arial" panose="020B0604020202020204" pitchFamily="34" charset="0"/>
              <a:buChar char="•"/>
            </a:pPr>
            <a:r>
              <a:rPr lang="ar-SA" sz="2400" b="1" dirty="0">
                <a:solidFill>
                  <a:srgbClr val="00B050"/>
                </a:solidFill>
              </a:rPr>
              <a:t>هل يحكم القاضي بعدم جواز نظر الدعوى من تلقاء نفسه</a:t>
            </a:r>
            <a:r>
              <a:rPr lang="ar-SA" sz="2400" b="1">
                <a:solidFill>
                  <a:srgbClr val="00B050"/>
                </a:solidFill>
              </a:rPr>
              <a:t>؟ ولماذا؟ </a:t>
            </a:r>
            <a:endParaRPr lang="ar-SA" sz="2400" b="1" dirty="0">
              <a:solidFill>
                <a:srgbClr val="00B050"/>
              </a:solidFill>
            </a:endParaRPr>
          </a:p>
          <a:p>
            <a:pPr marL="457200" indent="-457200" algn="r" rtl="1">
              <a:buFont typeface="Arial" panose="020B0604020202020204" pitchFamily="34" charset="0"/>
              <a:buChar char="•"/>
            </a:pPr>
            <a:r>
              <a:rPr lang="ar-SA" sz="2400" b="1" dirty="0">
                <a:solidFill>
                  <a:srgbClr val="00B050"/>
                </a:solidFill>
              </a:rPr>
              <a:t>ما هو الوقت المناسب الذي يجب على الطرف المدعى عليه التمسك فيه بشرط التحكيم أمام القضاء؟ هل العبرة بعدد الجلسات؟ </a:t>
            </a:r>
          </a:p>
          <a:p>
            <a:pPr marL="457200" indent="-457200" algn="r" rtl="1">
              <a:buFont typeface="Arial" panose="020B0604020202020204" pitchFamily="34" charset="0"/>
              <a:buChar char="•"/>
            </a:pPr>
            <a:r>
              <a:rPr lang="ar-SA" sz="2400" b="1" dirty="0">
                <a:solidFill>
                  <a:srgbClr val="00B050"/>
                </a:solidFill>
              </a:rPr>
              <a:t>هل عدم تجاوب الطرف الآخر في الذهاب للتحكيم يعني التنازل عنه، ومن ثم حق الطرف الآخر في اللجوء للقضاء؟ </a:t>
            </a:r>
          </a:p>
          <a:p>
            <a:pPr marL="457200" indent="-457200" algn="r" rtl="1">
              <a:buFont typeface="Arial" panose="020B0604020202020204" pitchFamily="34" charset="0"/>
              <a:buChar char="•"/>
            </a:pPr>
            <a:endParaRPr lang="ar-SA" sz="2400" b="1" dirty="0">
              <a:solidFill>
                <a:srgbClr val="00B050"/>
              </a:solidFill>
            </a:endParaRPr>
          </a:p>
        </p:txBody>
      </p:sp>
      <p:sp>
        <p:nvSpPr>
          <p:cNvPr id="3" name="Rounded Rectangle 2">
            <a:extLst>
              <a:ext uri="{FF2B5EF4-FFF2-40B4-BE49-F238E27FC236}">
                <a16:creationId xmlns:a16="http://schemas.microsoft.com/office/drawing/2014/main" id="{20C5D178-6F3B-0745-B22B-F8006497DC35}"/>
              </a:ext>
            </a:extLst>
          </p:cNvPr>
          <p:cNvSpPr/>
          <p:nvPr/>
        </p:nvSpPr>
        <p:spPr>
          <a:xfrm>
            <a:off x="3657599" y="384313"/>
            <a:ext cx="4505739" cy="622852"/>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t>أثر الاتفاق على التحكيم من حيث الموضوع</a:t>
            </a:r>
            <a:endParaRPr lang="en-US" sz="2400" b="1" dirty="0"/>
          </a:p>
        </p:txBody>
      </p:sp>
    </p:spTree>
    <p:extLst>
      <p:ext uri="{BB962C8B-B14F-4D97-AF65-F5344CB8AC3E}">
        <p14:creationId xmlns:p14="http://schemas.microsoft.com/office/powerpoint/2010/main" val="239973186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E11EFC0-7DAE-E946-A620-195A1B2BB901}"/>
              </a:ext>
            </a:extLst>
          </p:cNvPr>
          <p:cNvSpPr txBox="1"/>
          <p:nvPr/>
        </p:nvSpPr>
        <p:spPr>
          <a:xfrm>
            <a:off x="351181" y="2027583"/>
            <a:ext cx="11251095" cy="2308324"/>
          </a:xfrm>
          <a:prstGeom prst="rect">
            <a:avLst/>
          </a:prstGeom>
          <a:noFill/>
        </p:spPr>
        <p:txBody>
          <a:bodyPr wrap="square" rtlCol="0">
            <a:spAutoFit/>
          </a:bodyPr>
          <a:lstStyle/>
          <a:p>
            <a:pPr algn="r" rtl="1"/>
            <a:endParaRPr lang="ar-SA" sz="2400" b="1" dirty="0"/>
          </a:p>
          <a:p>
            <a:pPr marL="285750" indent="-285750" algn="r" rtl="1">
              <a:buFont typeface="Arial" panose="020B0604020202020204" pitchFamily="34" charset="0"/>
              <a:buChar char="•"/>
            </a:pPr>
            <a:r>
              <a:rPr lang="ar-SA" sz="2400" b="1" dirty="0">
                <a:solidFill>
                  <a:srgbClr val="00B050"/>
                </a:solidFill>
              </a:rPr>
              <a:t>هل يمكن للأطراف الاتفاق على إلغاء شرط التحكيم؟ </a:t>
            </a:r>
          </a:p>
          <a:p>
            <a:pPr marL="285750" indent="-285750" algn="r" rtl="1">
              <a:buFont typeface="Arial" panose="020B0604020202020204" pitchFamily="34" charset="0"/>
              <a:buChar char="•"/>
            </a:pPr>
            <a:r>
              <a:rPr lang="ar-SA" sz="2400" b="1" dirty="0">
                <a:solidFill>
                  <a:srgbClr val="00B050"/>
                </a:solidFill>
              </a:rPr>
              <a:t>إذا لم تصدر الهيئة الحكم في الميعاد المتفق عليه أو المحدد بالقانون، فهل يجوز للأطراف اللجوء إلى القضاء؟ </a:t>
            </a:r>
          </a:p>
          <a:p>
            <a:pPr marL="285750" indent="-285750" algn="r" rtl="1">
              <a:buFont typeface="Arial" panose="020B0604020202020204" pitchFamily="34" charset="0"/>
              <a:buChar char="•"/>
            </a:pPr>
            <a:r>
              <a:rPr lang="ar-SA" sz="2400" b="1" dirty="0">
                <a:solidFill>
                  <a:srgbClr val="00B050"/>
                </a:solidFill>
              </a:rPr>
              <a:t>هل امتناع المحكمة عن نظر الدعوى يعني أن القضاء ليس له دور في عملية التحكيم؟ </a:t>
            </a:r>
          </a:p>
          <a:p>
            <a:pPr marL="285750" indent="-285750" algn="r" rtl="1">
              <a:buFont typeface="Arial" panose="020B0604020202020204" pitchFamily="34" charset="0"/>
              <a:buChar char="•"/>
            </a:pPr>
            <a:r>
              <a:rPr lang="ar-SA" sz="2400" b="1" dirty="0">
                <a:solidFill>
                  <a:srgbClr val="00B050"/>
                </a:solidFill>
              </a:rPr>
              <a:t>ما الذي يترتب على اتفاق الأطراف على التحكيم أمام القضاء؟ </a:t>
            </a:r>
            <a:endParaRPr lang="en-US" sz="2400" dirty="0"/>
          </a:p>
          <a:p>
            <a:pPr marL="457200" indent="-457200" algn="just" rtl="1">
              <a:buFont typeface="+mj-lt"/>
              <a:buAutoNum type="arabicPeriod"/>
            </a:pPr>
            <a:endParaRPr lang="ar-SA" sz="2400" b="1" dirty="0"/>
          </a:p>
        </p:txBody>
      </p:sp>
    </p:spTree>
    <p:extLst>
      <p:ext uri="{BB962C8B-B14F-4D97-AF65-F5344CB8AC3E}">
        <p14:creationId xmlns:p14="http://schemas.microsoft.com/office/powerpoint/2010/main" val="86949860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rminator 3"/>
          <p:cNvSpPr/>
          <p:nvPr/>
        </p:nvSpPr>
        <p:spPr>
          <a:xfrm>
            <a:off x="2928730" y="2107095"/>
            <a:ext cx="6427305" cy="2239618"/>
          </a:xfrm>
          <a:prstGeom prst="flowChartTerminator">
            <a:avLst/>
          </a:prstGeom>
          <a:solidFill>
            <a:schemeClr val="accent4">
              <a:lumMod val="60000"/>
              <a:lumOff val="40000"/>
            </a:schemeClr>
          </a:solidFill>
        </p:spPr>
        <p:style>
          <a:lnRef idx="1">
            <a:schemeClr val="accent6"/>
          </a:lnRef>
          <a:fillRef idx="2">
            <a:schemeClr val="accent6"/>
          </a:fillRef>
          <a:effectRef idx="1">
            <a:schemeClr val="accent6"/>
          </a:effectRef>
          <a:fontRef idx="minor">
            <a:schemeClr val="dk1"/>
          </a:fontRef>
        </p:style>
        <p:txBody>
          <a:bodyPr rtlCol="0" anchor="ctr"/>
          <a:lstStyle/>
          <a:p>
            <a:pPr marL="0" algn="ctr" defTabSz="914400" rtl="1" eaLnBrk="1" latinLnBrk="0" hangingPunct="1"/>
            <a:r>
              <a:rPr lang="ar-SA" sz="7200" b="1" dirty="0"/>
              <a:t>المحاضرة العاشرة </a:t>
            </a:r>
            <a:endParaRPr lang="en-US" sz="7200" b="1" dirty="0"/>
          </a:p>
        </p:txBody>
      </p:sp>
    </p:spTree>
    <p:extLst>
      <p:ext uri="{BB962C8B-B14F-4D97-AF65-F5344CB8AC3E}">
        <p14:creationId xmlns:p14="http://schemas.microsoft.com/office/powerpoint/2010/main" val="339686076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rminator 3"/>
          <p:cNvSpPr/>
          <p:nvPr/>
        </p:nvSpPr>
        <p:spPr>
          <a:xfrm>
            <a:off x="3286539" y="463826"/>
            <a:ext cx="5420139" cy="1696278"/>
          </a:xfrm>
          <a:prstGeom prst="flowChartTerminator">
            <a:avLst/>
          </a:prstGeom>
          <a:solidFill>
            <a:schemeClr val="accent4">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algn="ctr" defTabSz="914400" rtl="1" eaLnBrk="1" latinLnBrk="0" hangingPunct="1"/>
            <a:r>
              <a:rPr lang="ar-SA" sz="4000" b="1" dirty="0"/>
              <a:t>محاور المحاضرة</a:t>
            </a:r>
            <a:endParaRPr lang="en-US" sz="4000" b="1" dirty="0"/>
          </a:p>
        </p:txBody>
      </p:sp>
      <p:sp>
        <p:nvSpPr>
          <p:cNvPr id="6" name="Pentagon 5"/>
          <p:cNvSpPr/>
          <p:nvPr/>
        </p:nvSpPr>
        <p:spPr>
          <a:xfrm flipH="1">
            <a:off x="2676937" y="2584175"/>
            <a:ext cx="7646503" cy="596348"/>
          </a:xfrm>
          <a:prstGeom prst="homePlat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4000" b="1" dirty="0"/>
              <a:t>مبدأ استقلال اتفاق التحكيم</a:t>
            </a:r>
            <a:endParaRPr lang="en-US" sz="4000" b="1" dirty="0"/>
          </a:p>
        </p:txBody>
      </p:sp>
      <p:sp>
        <p:nvSpPr>
          <p:cNvPr id="5" name="Pentagon 4">
            <a:extLst>
              <a:ext uri="{FF2B5EF4-FFF2-40B4-BE49-F238E27FC236}">
                <a16:creationId xmlns:a16="http://schemas.microsoft.com/office/drawing/2014/main" id="{D772A7DB-6884-1947-8422-89ED47F3B445}"/>
              </a:ext>
            </a:extLst>
          </p:cNvPr>
          <p:cNvSpPr/>
          <p:nvPr/>
        </p:nvSpPr>
        <p:spPr>
          <a:xfrm flipH="1">
            <a:off x="2676938" y="3604594"/>
            <a:ext cx="7646502" cy="622849"/>
          </a:xfrm>
          <a:prstGeom prst="homePlat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4000" b="1" dirty="0"/>
              <a:t>موقف النظام السعودي</a:t>
            </a:r>
            <a:endParaRPr lang="en-US" sz="4000" b="1" dirty="0"/>
          </a:p>
        </p:txBody>
      </p:sp>
      <p:sp>
        <p:nvSpPr>
          <p:cNvPr id="7" name="Pentagon 6">
            <a:extLst>
              <a:ext uri="{FF2B5EF4-FFF2-40B4-BE49-F238E27FC236}">
                <a16:creationId xmlns:a16="http://schemas.microsoft.com/office/drawing/2014/main" id="{3AF7643D-E936-C948-B89B-B6B8D5242904}"/>
              </a:ext>
            </a:extLst>
          </p:cNvPr>
          <p:cNvSpPr/>
          <p:nvPr/>
        </p:nvSpPr>
        <p:spPr>
          <a:xfrm flipH="1">
            <a:off x="2676938" y="4525620"/>
            <a:ext cx="7646501" cy="622849"/>
          </a:xfrm>
          <a:prstGeom prst="homePlat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4000" b="1" dirty="0"/>
              <a:t>موقف القضاء السعودي</a:t>
            </a:r>
            <a:endParaRPr lang="en-US" sz="4000" b="1" dirty="0"/>
          </a:p>
        </p:txBody>
      </p:sp>
    </p:spTree>
    <p:extLst>
      <p:ext uri="{BB962C8B-B14F-4D97-AF65-F5344CB8AC3E}">
        <p14:creationId xmlns:p14="http://schemas.microsoft.com/office/powerpoint/2010/main" val="255025668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1277311C-F00C-3847-8E8F-91D9EF89A590}"/>
              </a:ext>
            </a:extLst>
          </p:cNvPr>
          <p:cNvSpPr/>
          <p:nvPr/>
        </p:nvSpPr>
        <p:spPr>
          <a:xfrm>
            <a:off x="3657599" y="384313"/>
            <a:ext cx="4505739" cy="622852"/>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t>مفهوم مبدأ استقلال اتفاق التحكيم</a:t>
            </a:r>
            <a:endParaRPr lang="en-US" sz="2400" b="1" dirty="0"/>
          </a:p>
        </p:txBody>
      </p:sp>
      <p:sp>
        <p:nvSpPr>
          <p:cNvPr id="3" name="TextBox 2">
            <a:extLst>
              <a:ext uri="{FF2B5EF4-FFF2-40B4-BE49-F238E27FC236}">
                <a16:creationId xmlns:a16="http://schemas.microsoft.com/office/drawing/2014/main" id="{16CBA740-A38C-054A-B964-F249197D7E84}"/>
              </a:ext>
            </a:extLst>
          </p:cNvPr>
          <p:cNvSpPr txBox="1"/>
          <p:nvPr/>
        </p:nvSpPr>
        <p:spPr>
          <a:xfrm>
            <a:off x="993913" y="1630017"/>
            <a:ext cx="9846365" cy="3108543"/>
          </a:xfrm>
          <a:prstGeom prst="rect">
            <a:avLst/>
          </a:prstGeom>
          <a:noFill/>
        </p:spPr>
        <p:txBody>
          <a:bodyPr wrap="square" rtlCol="0">
            <a:spAutoFit/>
          </a:bodyPr>
          <a:lstStyle/>
          <a:p>
            <a:pPr marL="285750" indent="-285750" algn="r" rtl="1">
              <a:buFont typeface="Arial" panose="020B0604020202020204" pitchFamily="34" charset="0"/>
              <a:buChar char="•"/>
            </a:pPr>
            <a:r>
              <a:rPr lang="ar-SA" sz="2800" dirty="0">
                <a:solidFill>
                  <a:srgbClr val="00B050"/>
                </a:solidFill>
              </a:rPr>
              <a:t>ينصرف مفهوم الاستقلال لمعنيين: </a:t>
            </a:r>
          </a:p>
          <a:p>
            <a:pPr marL="285750" indent="-285750" algn="r" rtl="1">
              <a:buFont typeface="Arial" panose="020B0604020202020204" pitchFamily="34" charset="0"/>
              <a:buChar char="•"/>
            </a:pPr>
            <a:r>
              <a:rPr lang="ar-SA" sz="2800" dirty="0"/>
              <a:t>الأول: استقلال اتفاق التحكيم عن العقد الأصلي الذي تضمنه</a:t>
            </a:r>
          </a:p>
          <a:p>
            <a:pPr marL="285750" indent="-285750" algn="r" rtl="1">
              <a:buFont typeface="Arial" panose="020B0604020202020204" pitchFamily="34" charset="0"/>
              <a:buChar char="•"/>
            </a:pPr>
            <a:r>
              <a:rPr lang="ar-SA" sz="2800" dirty="0"/>
              <a:t>الثاني: استقلال اتفاق التحكيم عن جميع القوانين الوطنية إلا ما يتعلق بالنظام العام</a:t>
            </a:r>
          </a:p>
          <a:p>
            <a:pPr marL="285750" indent="-285750" algn="r" rtl="1">
              <a:buFont typeface="Arial" panose="020B0604020202020204" pitchFamily="34" charset="0"/>
              <a:buChar char="•"/>
            </a:pPr>
            <a:endParaRPr lang="ar-SA" sz="2800" dirty="0"/>
          </a:p>
          <a:p>
            <a:pPr marL="285750" indent="-285750" algn="r" rtl="1">
              <a:buFont typeface="Arial" panose="020B0604020202020204" pitchFamily="34" charset="0"/>
              <a:buChar char="•"/>
            </a:pPr>
            <a:r>
              <a:rPr lang="ar-SA" sz="2800" dirty="0">
                <a:solidFill>
                  <a:srgbClr val="00B050"/>
                </a:solidFill>
              </a:rPr>
              <a:t>هل تبنت التشريعات الدولية والتشريعات الداخلية للدول هذا المبدأ؟ </a:t>
            </a:r>
          </a:p>
          <a:p>
            <a:pPr marL="285750" indent="-285750" algn="r" rtl="1">
              <a:buFont typeface="Arial" panose="020B0604020202020204" pitchFamily="34" charset="0"/>
              <a:buChar char="•"/>
            </a:pPr>
            <a:endParaRPr lang="ar-SA" sz="2800" dirty="0">
              <a:solidFill>
                <a:srgbClr val="00B050"/>
              </a:solidFill>
            </a:endParaRPr>
          </a:p>
          <a:p>
            <a:pPr marL="285750" indent="-285750" algn="r" rtl="1">
              <a:buFont typeface="Arial" panose="020B0604020202020204" pitchFamily="34" charset="0"/>
              <a:buChar char="•"/>
            </a:pPr>
            <a:endParaRPr lang="ar-SA" sz="2800" dirty="0">
              <a:solidFill>
                <a:srgbClr val="00B050"/>
              </a:solidFill>
            </a:endParaRPr>
          </a:p>
        </p:txBody>
      </p:sp>
    </p:spTree>
    <p:extLst>
      <p:ext uri="{BB962C8B-B14F-4D97-AF65-F5344CB8AC3E}">
        <p14:creationId xmlns:p14="http://schemas.microsoft.com/office/powerpoint/2010/main" val="403804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E7CAD-3C1F-ED47-A92B-0A7147E581DF}"/>
              </a:ext>
            </a:extLst>
          </p:cNvPr>
          <p:cNvSpPr>
            <a:spLocks noGrp="1"/>
          </p:cNvSpPr>
          <p:nvPr>
            <p:ph type="title"/>
          </p:nvPr>
        </p:nvSpPr>
        <p:spPr>
          <a:xfrm>
            <a:off x="847826" y="320343"/>
            <a:ext cx="10364451" cy="1336180"/>
          </a:xfrm>
          <a:ln>
            <a:solidFill>
              <a:schemeClr val="tx1"/>
            </a:solidFill>
          </a:ln>
        </p:spPr>
        <p:txBody>
          <a:bodyPr/>
          <a:lstStyle/>
          <a:p>
            <a:pPr algn="ctr" defTabSz="914400" rtl="1" eaLnBrk="1" latinLnBrk="0" hangingPunct="1">
              <a:lnSpc>
                <a:spcPct val="90000"/>
              </a:lnSpc>
              <a:spcBef>
                <a:spcPct val="0"/>
              </a:spcBef>
              <a:buNone/>
            </a:pPr>
            <a:r>
              <a:rPr lang="ar-SA" dirty="0"/>
              <a:t>السمات العامة للتشريعات الحدية للتحكيم</a:t>
            </a:r>
            <a:endParaRPr lang="en-US" dirty="0"/>
          </a:p>
        </p:txBody>
      </p:sp>
      <p:sp>
        <p:nvSpPr>
          <p:cNvPr id="3" name="Content Placeholder 2">
            <a:extLst>
              <a:ext uri="{FF2B5EF4-FFF2-40B4-BE49-F238E27FC236}">
                <a16:creationId xmlns:a16="http://schemas.microsoft.com/office/drawing/2014/main" id="{780CA92E-785D-EA47-990F-CEAECD17C1E3}"/>
              </a:ext>
            </a:extLst>
          </p:cNvPr>
          <p:cNvSpPr>
            <a:spLocks noGrp="1"/>
          </p:cNvSpPr>
          <p:nvPr>
            <p:ph idx="1"/>
          </p:nvPr>
        </p:nvSpPr>
        <p:spPr>
          <a:xfrm>
            <a:off x="410817" y="1916519"/>
            <a:ext cx="11238471" cy="4490907"/>
          </a:xfrm>
        </p:spPr>
        <p:txBody>
          <a:bodyPr>
            <a:normAutofit fontScale="92500" lnSpcReduction="20000"/>
          </a:bodyPr>
          <a:lstStyle/>
          <a:p>
            <a:pPr marL="457200" indent="-457200" algn="r" defTabSz="914400" rtl="1" eaLnBrk="1" latinLnBrk="0" hangingPunct="1">
              <a:lnSpc>
                <a:spcPct val="120000"/>
              </a:lnSpc>
              <a:spcBef>
                <a:spcPts val="1000"/>
              </a:spcBef>
              <a:buClr>
                <a:schemeClr val="tx1"/>
              </a:buClr>
              <a:buFont typeface="+mj-lt"/>
              <a:buAutoNum type="arabicPeriod"/>
            </a:pPr>
            <a:r>
              <a:rPr lang="ar-SA" sz="3000" dirty="0"/>
              <a:t>مسايرة الاتجاهات الدولية الحديثة في التحكيم شكلياً وموضوعياً. </a:t>
            </a:r>
          </a:p>
          <a:p>
            <a:pPr marL="457200" indent="-457200" algn="r" defTabSz="914400" rtl="1" eaLnBrk="1" latinLnBrk="0" hangingPunct="1">
              <a:lnSpc>
                <a:spcPct val="120000"/>
              </a:lnSpc>
              <a:spcBef>
                <a:spcPts val="1000"/>
              </a:spcBef>
              <a:buClr>
                <a:schemeClr val="tx1"/>
              </a:buClr>
              <a:buFont typeface="+mj-lt"/>
              <a:buAutoNum type="arabicPeriod"/>
            </a:pPr>
            <a:r>
              <a:rPr lang="ar-SA" sz="3000" dirty="0"/>
              <a:t>احترام إرادة وحرية طرفي التحكيم. </a:t>
            </a:r>
          </a:p>
          <a:p>
            <a:pPr marL="457200" indent="-457200" algn="r" defTabSz="914400" rtl="1" eaLnBrk="1" latinLnBrk="0" hangingPunct="1">
              <a:lnSpc>
                <a:spcPct val="120000"/>
              </a:lnSpc>
              <a:spcBef>
                <a:spcPts val="1000"/>
              </a:spcBef>
              <a:buClr>
                <a:schemeClr val="tx1"/>
              </a:buClr>
              <a:buFont typeface="+mj-lt"/>
              <a:buAutoNum type="arabicPeriod"/>
            </a:pPr>
            <a:r>
              <a:rPr lang="ar-SA" sz="3000" dirty="0"/>
              <a:t>استقلال هيئة التحكيم. </a:t>
            </a:r>
          </a:p>
          <a:p>
            <a:pPr marL="457200" indent="-457200" algn="r" defTabSz="914400" rtl="1" eaLnBrk="1" latinLnBrk="0" hangingPunct="1">
              <a:lnSpc>
                <a:spcPct val="120000"/>
              </a:lnSpc>
              <a:spcBef>
                <a:spcPts val="1000"/>
              </a:spcBef>
              <a:buClr>
                <a:schemeClr val="tx1"/>
              </a:buClr>
              <a:buFont typeface="+mj-lt"/>
              <a:buAutoNum type="arabicPeriod"/>
            </a:pPr>
            <a:r>
              <a:rPr lang="ar-SA" sz="3000" dirty="0"/>
              <a:t>سرعة إنهاء إجراءات التحكيم. </a:t>
            </a:r>
          </a:p>
          <a:p>
            <a:pPr marL="457200" indent="-457200" algn="r" defTabSz="914400" rtl="1" eaLnBrk="1" latinLnBrk="0" hangingPunct="1">
              <a:lnSpc>
                <a:spcPct val="120000"/>
              </a:lnSpc>
              <a:spcBef>
                <a:spcPts val="1000"/>
              </a:spcBef>
              <a:buClr>
                <a:schemeClr val="tx1"/>
              </a:buClr>
              <a:buFont typeface="+mj-lt"/>
              <a:buAutoNum type="arabicPeriod"/>
            </a:pPr>
            <a:r>
              <a:rPr lang="ar-SA" sz="3000" dirty="0"/>
              <a:t>انطباق التحكيم على كافة المعاملات. </a:t>
            </a:r>
          </a:p>
          <a:p>
            <a:pPr marL="457200" indent="-457200" algn="r" defTabSz="914400" rtl="1" eaLnBrk="1" latinLnBrk="0" hangingPunct="1">
              <a:lnSpc>
                <a:spcPct val="120000"/>
              </a:lnSpc>
              <a:spcBef>
                <a:spcPts val="1000"/>
              </a:spcBef>
              <a:buClr>
                <a:schemeClr val="tx1"/>
              </a:buClr>
              <a:buFont typeface="+mj-lt"/>
              <a:buAutoNum type="arabicPeriod"/>
            </a:pPr>
            <a:r>
              <a:rPr lang="ar-SA" sz="3000" dirty="0"/>
              <a:t>استقلال اتفاق التحكيم. </a:t>
            </a:r>
          </a:p>
          <a:p>
            <a:pPr marL="457200" indent="-457200" algn="r" defTabSz="914400" rtl="1" eaLnBrk="1" latinLnBrk="0" hangingPunct="1">
              <a:lnSpc>
                <a:spcPct val="120000"/>
              </a:lnSpc>
              <a:spcBef>
                <a:spcPts val="1000"/>
              </a:spcBef>
              <a:buClr>
                <a:schemeClr val="tx1"/>
              </a:buClr>
              <a:buFont typeface="+mj-lt"/>
              <a:buAutoNum type="arabicPeriod"/>
            </a:pPr>
            <a:r>
              <a:rPr lang="ar-SA" sz="3000" dirty="0"/>
              <a:t>عدم الطعن على حكم التحكيم بطرق الطعن العادية. </a:t>
            </a:r>
          </a:p>
          <a:p>
            <a:pPr marL="457200" indent="-457200" algn="r" defTabSz="914400" rtl="1" eaLnBrk="1" latinLnBrk="0" hangingPunct="1">
              <a:lnSpc>
                <a:spcPct val="120000"/>
              </a:lnSpc>
              <a:spcBef>
                <a:spcPts val="1000"/>
              </a:spcBef>
              <a:buClr>
                <a:schemeClr val="tx1"/>
              </a:buClr>
              <a:buFont typeface="+mj-lt"/>
              <a:buAutoNum type="arabicPeriod"/>
            </a:pPr>
            <a:r>
              <a:rPr lang="ar-SA" sz="3000" dirty="0"/>
              <a:t>رقابة المحكمة على حكم التحكيم رقابة إجرائية فقط وليست موضوعية.  </a:t>
            </a:r>
          </a:p>
          <a:p>
            <a:pPr marL="457200" indent="-457200" algn="r" defTabSz="914400" rtl="1" eaLnBrk="1" latinLnBrk="0" hangingPunct="1">
              <a:lnSpc>
                <a:spcPct val="120000"/>
              </a:lnSpc>
              <a:spcBef>
                <a:spcPts val="1000"/>
              </a:spcBef>
              <a:buClr>
                <a:schemeClr val="tx1"/>
              </a:buClr>
              <a:buFont typeface="+mj-lt"/>
              <a:buAutoNum type="arabicPeriod"/>
            </a:pPr>
            <a:endParaRPr lang="en-US" dirty="0"/>
          </a:p>
        </p:txBody>
      </p:sp>
    </p:spTree>
    <p:extLst>
      <p:ext uri="{BB962C8B-B14F-4D97-AF65-F5344CB8AC3E}">
        <p14:creationId xmlns:p14="http://schemas.microsoft.com/office/powerpoint/2010/main" val="274193492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1277311C-F00C-3847-8E8F-91D9EF89A590}"/>
              </a:ext>
            </a:extLst>
          </p:cNvPr>
          <p:cNvSpPr/>
          <p:nvPr/>
        </p:nvSpPr>
        <p:spPr>
          <a:xfrm>
            <a:off x="3657599" y="384313"/>
            <a:ext cx="4505739" cy="622852"/>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t>موقف النظام السعودي </a:t>
            </a:r>
            <a:endParaRPr lang="en-US" sz="2400" b="1" dirty="0"/>
          </a:p>
        </p:txBody>
      </p:sp>
      <p:sp>
        <p:nvSpPr>
          <p:cNvPr id="3" name="TextBox 2">
            <a:extLst>
              <a:ext uri="{FF2B5EF4-FFF2-40B4-BE49-F238E27FC236}">
                <a16:creationId xmlns:a16="http://schemas.microsoft.com/office/drawing/2014/main" id="{16CBA740-A38C-054A-B964-F249197D7E84}"/>
              </a:ext>
            </a:extLst>
          </p:cNvPr>
          <p:cNvSpPr txBox="1"/>
          <p:nvPr/>
        </p:nvSpPr>
        <p:spPr>
          <a:xfrm>
            <a:off x="801755" y="1828799"/>
            <a:ext cx="10217426" cy="2246769"/>
          </a:xfrm>
          <a:prstGeom prst="rect">
            <a:avLst/>
          </a:prstGeom>
          <a:noFill/>
        </p:spPr>
        <p:txBody>
          <a:bodyPr wrap="square" rtlCol="0">
            <a:spAutoFit/>
          </a:bodyPr>
          <a:lstStyle/>
          <a:p>
            <a:pPr marL="285750" indent="-285750" algn="r" rtl="1">
              <a:buFont typeface="Arial" panose="020B0604020202020204" pitchFamily="34" charset="0"/>
              <a:buChar char="•"/>
            </a:pPr>
            <a:endParaRPr lang="ar-SA" sz="2800" dirty="0">
              <a:solidFill>
                <a:srgbClr val="00B050"/>
              </a:solidFill>
            </a:endParaRPr>
          </a:p>
          <a:p>
            <a:pPr marL="285750" indent="-285750" algn="just" rtl="1">
              <a:buFont typeface="Arial" panose="020B0604020202020204" pitchFamily="34" charset="0"/>
              <a:buChar char="•"/>
            </a:pPr>
            <a:r>
              <a:rPr lang="ar-SA" sz="2800" dirty="0">
                <a:solidFill>
                  <a:srgbClr val="00B050"/>
                </a:solidFill>
              </a:rPr>
              <a:t>المادة 21 من نظام التحكيم: " </a:t>
            </a:r>
            <a:r>
              <a:rPr lang="ar-AE" sz="2800" dirty="0"/>
              <a:t>يعد شرط التحكيم الوارد في أحد العقود اتفاقاً مستقلاً عن شروط العقد الأخرى. ولا يترتب على بطلان العقد ـ الذي يتضمن شرط التحكيم ـ أو فسخه أو إنهائه بطلان شرط التحكيم الذي يتضمنه إذا كان هذا الشرط صحيحاً في ذاته".</a:t>
            </a:r>
            <a:endParaRPr lang="en-US" sz="2800" dirty="0"/>
          </a:p>
          <a:p>
            <a:pPr marL="285750" indent="-285750" algn="r" rtl="1">
              <a:buFont typeface="Arial" panose="020B0604020202020204" pitchFamily="34" charset="0"/>
              <a:buChar char="•"/>
            </a:pPr>
            <a:endParaRPr lang="ar-SA" sz="2800" dirty="0">
              <a:solidFill>
                <a:srgbClr val="00B050"/>
              </a:solidFill>
            </a:endParaRPr>
          </a:p>
        </p:txBody>
      </p:sp>
    </p:spTree>
    <p:extLst>
      <p:ext uri="{BB962C8B-B14F-4D97-AF65-F5344CB8AC3E}">
        <p14:creationId xmlns:p14="http://schemas.microsoft.com/office/powerpoint/2010/main" val="139804059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1277311C-F00C-3847-8E8F-91D9EF89A590}"/>
              </a:ext>
            </a:extLst>
          </p:cNvPr>
          <p:cNvSpPr/>
          <p:nvPr/>
        </p:nvSpPr>
        <p:spPr>
          <a:xfrm>
            <a:off x="3604590" y="0"/>
            <a:ext cx="4505739" cy="516835"/>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t>موقف القضاء السعودي </a:t>
            </a:r>
            <a:endParaRPr lang="en-US" sz="2400" b="1" dirty="0"/>
          </a:p>
        </p:txBody>
      </p:sp>
      <p:sp>
        <p:nvSpPr>
          <p:cNvPr id="3" name="TextBox 2">
            <a:extLst>
              <a:ext uri="{FF2B5EF4-FFF2-40B4-BE49-F238E27FC236}">
                <a16:creationId xmlns:a16="http://schemas.microsoft.com/office/drawing/2014/main" id="{16CBA740-A38C-054A-B964-F249197D7E84}"/>
              </a:ext>
            </a:extLst>
          </p:cNvPr>
          <p:cNvSpPr txBox="1"/>
          <p:nvPr/>
        </p:nvSpPr>
        <p:spPr>
          <a:xfrm>
            <a:off x="318053" y="642730"/>
            <a:ext cx="11741425" cy="6001643"/>
          </a:xfrm>
          <a:prstGeom prst="rect">
            <a:avLst/>
          </a:prstGeom>
          <a:noFill/>
        </p:spPr>
        <p:txBody>
          <a:bodyPr wrap="square" rtlCol="0">
            <a:spAutoFit/>
          </a:bodyPr>
          <a:lstStyle/>
          <a:p>
            <a:pPr marL="285750" indent="-285750" algn="r" rtl="1">
              <a:buFont typeface="Arial" panose="020B0604020202020204" pitchFamily="34" charset="0"/>
              <a:buChar char="•"/>
            </a:pPr>
            <a:endParaRPr lang="ar-SA" sz="2400" dirty="0">
              <a:solidFill>
                <a:srgbClr val="00B050"/>
              </a:solidFill>
            </a:endParaRPr>
          </a:p>
          <a:p>
            <a:pPr marL="285750" indent="-285750" algn="just" rtl="1">
              <a:buFont typeface="Arial" panose="020B0604020202020204" pitchFamily="34" charset="0"/>
              <a:buChar char="•"/>
            </a:pPr>
            <a:r>
              <a:rPr lang="ar-AE" sz="2400" dirty="0"/>
              <a:t>رفعت المدعية دعواها مطالبة فيها بدفع مستحقاتها المتبقية لدى المدعى عليها بسبب توقيع عقد مقاولة من الباطن لإنشاء مدرستين.  ودفع تعويض عن الأخطاء والأضرار التي تسببت فيها المدعى عليها جراء الإخلال ببنود العقد. </a:t>
            </a:r>
          </a:p>
          <a:p>
            <a:pPr marL="285750" indent="-285750" algn="just" rtl="1">
              <a:buFont typeface="Arial" panose="020B0604020202020204" pitchFamily="34" charset="0"/>
              <a:buChar char="•"/>
            </a:pPr>
            <a:r>
              <a:rPr lang="ar-AE" sz="2400" dirty="0"/>
              <a:t> فدفع وكيل المدعى عليها بتمسكه بشرط التحكيم وفق ما نص عليه العقد الموقع بين الأطراف، فأجابت المدعية بأن إخلال المدعى عليها بنصوص العقد يبطل شرط التحكيم. </a:t>
            </a:r>
          </a:p>
          <a:p>
            <a:pPr marL="285750" indent="-285750" algn="just" rtl="1">
              <a:buFont typeface="Arial" panose="020B0604020202020204" pitchFamily="34" charset="0"/>
              <a:buChar char="•"/>
            </a:pPr>
            <a:r>
              <a:rPr lang="ar-AE" sz="2400" dirty="0">
                <a:solidFill>
                  <a:srgbClr val="00B050"/>
                </a:solidFill>
              </a:rPr>
              <a:t>هل استجابت المحكمة لهذا الطلب؟ </a:t>
            </a:r>
          </a:p>
          <a:p>
            <a:pPr marL="285750" indent="-285750" algn="just" rtl="1">
              <a:buFont typeface="Arial" panose="020B0604020202020204" pitchFamily="34" charset="0"/>
              <a:buChar char="•"/>
            </a:pPr>
            <a:r>
              <a:rPr lang="ar-AE" sz="2400" dirty="0"/>
              <a:t>"... وحيث إن طرفي النزاع قد اتفقا بموجب العقدين المبرمين بينهما ... على أنه </a:t>
            </a:r>
            <a:r>
              <a:rPr lang="ar-AE" sz="2400" dirty="0">
                <a:solidFill>
                  <a:srgbClr val="FF0000"/>
                </a:solidFill>
              </a:rPr>
              <a:t>( في حال نشوء أي نزاع بين الطرفين من جراء هذا العقد، أو خلاف على تفسير نصوصه، والتي لا يمكن تسويتها ودياً بينهما، يرفع النزاع للتحكيم وفقاً لنظام التحكيم المعمول به في المملكة العربية السعودية ...)،</a:t>
            </a:r>
            <a:r>
              <a:rPr lang="ar-AE" sz="2400" dirty="0"/>
              <a:t> وحيث إن وكيل المدعى عليهما قد تمسك بهذا الشرط وأراد أن يحال موضوع النزاع بين موكلته والمدعية إلى هيئة التحكيم، ولكون شرط التحكيم من الشروط الرضائية التي لا تنعقد إلا برضى الطرفين ولا تنفسخ إلا برضاهما، وحيث نصت المادة السابعة من نظام التحكيم ...، ولما كان وكيل المدعى عليهما يدفع بوجود شرط التحكيم المتفق عليه بين الطرفين وأن موكلته تتمسك به، ولما كان هذا الاتفاق مما يجب إعماله إذا تمسك به أحد أطرافه وفاءً بالعقود واحتراماً للشروط التي حماها الشارع، وأمر بإعمالها بين المسلمين، ولم تجد الدائرة وجاهة ما دفع به المدعي وكالة من أنه لجأ إلى الديوان بسبب إخلال المدعى عليهما ببعض بنود العقد، مما يتعين معه إلغاء شرط التحكيم، إذ إن ذلك لا يعد إسقاطاً للشرط الذي ارتضاه الطرفان عند التعاقد، الأمر الذي تنتهي معه الدائرة إلى عدم جواز نظر الدعوى لوجود شرط التحكيم ..."</a:t>
            </a:r>
            <a:endParaRPr lang="ar-SA" sz="2400" dirty="0">
              <a:solidFill>
                <a:srgbClr val="00B050"/>
              </a:solidFill>
            </a:endParaRPr>
          </a:p>
        </p:txBody>
      </p:sp>
    </p:spTree>
    <p:extLst>
      <p:ext uri="{BB962C8B-B14F-4D97-AF65-F5344CB8AC3E}">
        <p14:creationId xmlns:p14="http://schemas.microsoft.com/office/powerpoint/2010/main" val="129105432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064029A-A225-B244-BA01-75E1247C4113}"/>
              </a:ext>
            </a:extLst>
          </p:cNvPr>
          <p:cNvSpPr txBox="1"/>
          <p:nvPr/>
        </p:nvSpPr>
        <p:spPr>
          <a:xfrm>
            <a:off x="185531" y="1020417"/>
            <a:ext cx="11648660" cy="4893647"/>
          </a:xfrm>
          <a:prstGeom prst="rect">
            <a:avLst/>
          </a:prstGeom>
          <a:noFill/>
        </p:spPr>
        <p:txBody>
          <a:bodyPr wrap="square" rtlCol="0">
            <a:spAutoFit/>
          </a:bodyPr>
          <a:lstStyle/>
          <a:p>
            <a:pPr marL="285750" indent="-285750" algn="just" rtl="1">
              <a:buFont typeface="Arial" panose="020B0604020202020204" pitchFamily="34" charset="0"/>
              <a:buChar char="•"/>
            </a:pPr>
            <a:r>
              <a:rPr lang="ar" sz="2400" dirty="0"/>
              <a:t>رفع المدعي دعواه مطالب بإحالة النزاع إلى التحكيم بموجب نص المادة (25) من عقد تأسيس الشركة محل الدعوى. </a:t>
            </a:r>
          </a:p>
          <a:p>
            <a:pPr marL="285750" indent="-285750" algn="just" rtl="1">
              <a:buFont typeface="Arial" panose="020B0604020202020204" pitchFamily="34" charset="0"/>
              <a:buChar char="•"/>
            </a:pPr>
            <a:r>
              <a:rPr lang="ar" sz="2400" dirty="0"/>
              <a:t> وذلك للنظر في إعادة تقييم حصته التي باعها على الشريكين بحجة أن الميزانية التي تخارج بموجبها من الشركة كانت مبنية على أرقام غير حقيقية لأراضي الشركة وعقاراتها. </a:t>
            </a:r>
          </a:p>
          <a:p>
            <a:pPr marL="285750" indent="-285750" algn="just" rtl="1">
              <a:buFont typeface="Arial" panose="020B0604020202020204" pitchFamily="34" charset="0"/>
              <a:buChar char="•"/>
            </a:pPr>
            <a:r>
              <a:rPr lang="ar" sz="2400" dirty="0"/>
              <a:t> لكن المدعى عليهما دفعا بأنه قد تم فسخ العقد محل الدعوى أو إنهاؤه في حق المدعي.</a:t>
            </a:r>
          </a:p>
          <a:p>
            <a:pPr marL="285750" indent="-285750" algn="just" rtl="1">
              <a:buFont typeface="Arial" panose="020B0604020202020204" pitchFamily="34" charset="0"/>
              <a:buChar char="•"/>
            </a:pPr>
            <a:r>
              <a:rPr lang="ar" sz="2400" dirty="0">
                <a:solidFill>
                  <a:srgbClr val="00B050"/>
                </a:solidFill>
              </a:rPr>
              <a:t>هل التفتت الدائرة لهذا الدفع؟ </a:t>
            </a:r>
          </a:p>
          <a:p>
            <a:pPr marL="342900" indent="-342900" algn="just" rtl="1">
              <a:buFont typeface="Arial" panose="020B0604020202020204" pitchFamily="34" charset="0"/>
              <a:buChar char="•"/>
            </a:pPr>
            <a:r>
              <a:rPr lang="ar" sz="2400"/>
              <a:t>« </a:t>
            </a:r>
            <a:r>
              <a:rPr lang="ar" sz="2400" dirty="0"/>
              <a:t>ومن جانب آخر فإن المدعى عليهما في مضمون دفعهما ذكرا أنه قد تم فسخ العقد محل الدعوى أو إنهاؤه في حق المدعي، وقد نص نظام التحكيم الجديد في المادة الحادية والعشرين على .... مما يتبين معه أن شرط التحكيم با ٍق حًتى في حال فسخ المدعي لشراكته أو إنهائها بتخارجه. كما أن نظام التحكيم الجديد نص أيضا في الفقرة (1) من المادة العشرين على أنه (تفصل هيئة التحكيم في الدفوع المتعلقة بعدم اختصاصها بما في ذلك الدفوع المبنية على عدم وجود اتفاق تحكيم أو سقوطه أو بطلانه ...)، الأمر الذي يتبين معه أن دفع المدعى عليهما بسقوط شرط التحكيم في حق المدعي يدخل ضمن ما تفصل فيه هيئة التحكيم. لذلك حكمت الدائرة: بعدم جواز نظر الدعوى» </a:t>
            </a:r>
          </a:p>
          <a:p>
            <a:pPr marL="285750" indent="-285750" algn="just" rtl="1">
              <a:buFont typeface="Arial" panose="020B0604020202020204" pitchFamily="34" charset="0"/>
              <a:buChar char="•"/>
            </a:pPr>
            <a:endParaRPr lang="ar" sz="2400" dirty="0"/>
          </a:p>
          <a:p>
            <a:pPr marL="285750" indent="-285750" algn="just" rtl="1">
              <a:buFont typeface="Arial" panose="020B0604020202020204" pitchFamily="34" charset="0"/>
              <a:buChar char="•"/>
            </a:pPr>
            <a:endParaRPr lang="ar" sz="2400" dirty="0"/>
          </a:p>
        </p:txBody>
      </p:sp>
    </p:spTree>
    <p:extLst>
      <p:ext uri="{BB962C8B-B14F-4D97-AF65-F5344CB8AC3E}">
        <p14:creationId xmlns:p14="http://schemas.microsoft.com/office/powerpoint/2010/main" val="285903898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rminator 3"/>
          <p:cNvSpPr/>
          <p:nvPr/>
        </p:nvSpPr>
        <p:spPr>
          <a:xfrm>
            <a:off x="1855304" y="2173356"/>
            <a:ext cx="8282609" cy="2239618"/>
          </a:xfrm>
          <a:prstGeom prst="flowChartTerminator">
            <a:avLst/>
          </a:prstGeom>
          <a:solidFill>
            <a:schemeClr val="accent3">
              <a:lumMod val="75000"/>
            </a:schemeClr>
          </a:solidFill>
        </p:spPr>
        <p:style>
          <a:lnRef idx="1">
            <a:schemeClr val="accent6"/>
          </a:lnRef>
          <a:fillRef idx="2">
            <a:schemeClr val="accent6"/>
          </a:fillRef>
          <a:effectRef idx="1">
            <a:schemeClr val="accent6"/>
          </a:effectRef>
          <a:fontRef idx="minor">
            <a:schemeClr val="dk1"/>
          </a:fontRef>
        </p:style>
        <p:txBody>
          <a:bodyPr rtlCol="0" anchor="ctr"/>
          <a:lstStyle/>
          <a:p>
            <a:pPr marL="0" algn="ctr" defTabSz="914400" rtl="1" eaLnBrk="1" latinLnBrk="0" hangingPunct="1"/>
            <a:r>
              <a:rPr lang="ar-SA" sz="7200" b="1" dirty="0">
                <a:solidFill>
                  <a:schemeClr val="bg1"/>
                </a:solidFill>
              </a:rPr>
              <a:t>المحاضرة الحادية عشرة </a:t>
            </a:r>
            <a:endParaRPr lang="en-US" sz="7200" b="1" dirty="0">
              <a:solidFill>
                <a:schemeClr val="bg1"/>
              </a:solidFill>
            </a:endParaRPr>
          </a:p>
        </p:txBody>
      </p:sp>
    </p:spTree>
    <p:extLst>
      <p:ext uri="{BB962C8B-B14F-4D97-AF65-F5344CB8AC3E}">
        <p14:creationId xmlns:p14="http://schemas.microsoft.com/office/powerpoint/2010/main" val="36999801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rminator 3"/>
          <p:cNvSpPr/>
          <p:nvPr/>
        </p:nvSpPr>
        <p:spPr>
          <a:xfrm>
            <a:off x="3286539" y="463826"/>
            <a:ext cx="5420139" cy="1696278"/>
          </a:xfrm>
          <a:prstGeom prst="flowChartTerminator">
            <a:avLst/>
          </a:prstGeom>
          <a:solidFill>
            <a:schemeClr val="accent3">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algn="ctr" defTabSz="914400" rtl="1" eaLnBrk="1" latinLnBrk="0" hangingPunct="1"/>
            <a:r>
              <a:rPr lang="ar-SA" sz="4000" b="1" dirty="0"/>
              <a:t>محاور المحاضرة</a:t>
            </a:r>
            <a:endParaRPr lang="en-US" sz="4000" b="1" dirty="0"/>
          </a:p>
        </p:txBody>
      </p:sp>
      <p:sp>
        <p:nvSpPr>
          <p:cNvPr id="6" name="Pentagon 5"/>
          <p:cNvSpPr/>
          <p:nvPr/>
        </p:nvSpPr>
        <p:spPr>
          <a:xfrm flipH="1">
            <a:off x="2676937" y="2584175"/>
            <a:ext cx="7646503" cy="596348"/>
          </a:xfrm>
          <a:prstGeom prst="homePlat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4000" b="1" dirty="0">
                <a:solidFill>
                  <a:schemeClr val="tx1"/>
                </a:solidFill>
              </a:rPr>
              <a:t>تعريف المحكم والفرق بينه وبين القضاء</a:t>
            </a:r>
            <a:endParaRPr lang="en-US" sz="4000" b="1" dirty="0">
              <a:solidFill>
                <a:schemeClr val="tx1"/>
              </a:solidFill>
            </a:endParaRPr>
          </a:p>
        </p:txBody>
      </p:sp>
      <p:sp>
        <p:nvSpPr>
          <p:cNvPr id="5" name="Pentagon 4">
            <a:extLst>
              <a:ext uri="{FF2B5EF4-FFF2-40B4-BE49-F238E27FC236}">
                <a16:creationId xmlns:a16="http://schemas.microsoft.com/office/drawing/2014/main" id="{D772A7DB-6884-1947-8422-89ED47F3B445}"/>
              </a:ext>
            </a:extLst>
          </p:cNvPr>
          <p:cNvSpPr/>
          <p:nvPr/>
        </p:nvSpPr>
        <p:spPr>
          <a:xfrm flipH="1">
            <a:off x="2676938" y="3604594"/>
            <a:ext cx="7646502" cy="622849"/>
          </a:xfrm>
          <a:prstGeom prst="homePlat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4000" b="1" dirty="0">
                <a:solidFill>
                  <a:schemeClr val="tx1"/>
                </a:solidFill>
              </a:rPr>
              <a:t>شروط صحة اختيار المحكم</a:t>
            </a:r>
            <a:endParaRPr lang="en-US" sz="4000" b="1" dirty="0">
              <a:solidFill>
                <a:schemeClr val="tx1"/>
              </a:solidFill>
            </a:endParaRPr>
          </a:p>
        </p:txBody>
      </p:sp>
      <p:sp>
        <p:nvSpPr>
          <p:cNvPr id="7" name="Pentagon 6">
            <a:extLst>
              <a:ext uri="{FF2B5EF4-FFF2-40B4-BE49-F238E27FC236}">
                <a16:creationId xmlns:a16="http://schemas.microsoft.com/office/drawing/2014/main" id="{3AF7643D-E936-C948-B89B-B6B8D5242904}"/>
              </a:ext>
            </a:extLst>
          </p:cNvPr>
          <p:cNvSpPr/>
          <p:nvPr/>
        </p:nvSpPr>
        <p:spPr>
          <a:xfrm flipH="1">
            <a:off x="2676938" y="4525620"/>
            <a:ext cx="7646501" cy="622849"/>
          </a:xfrm>
          <a:prstGeom prst="homePlat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4000" b="1" dirty="0">
                <a:solidFill>
                  <a:schemeClr val="tx1"/>
                </a:solidFill>
              </a:rPr>
              <a:t>الشروط الضامنة </a:t>
            </a:r>
            <a:r>
              <a:rPr lang="ar-SA" sz="4000" b="1">
                <a:solidFill>
                  <a:schemeClr val="tx1"/>
                </a:solidFill>
              </a:rPr>
              <a:t>لكفاءة المحكم</a:t>
            </a:r>
            <a:endParaRPr lang="en-US" sz="4000" b="1" dirty="0">
              <a:solidFill>
                <a:schemeClr val="tx1"/>
              </a:solidFill>
            </a:endParaRPr>
          </a:p>
        </p:txBody>
      </p:sp>
    </p:spTree>
    <p:extLst>
      <p:ext uri="{BB962C8B-B14F-4D97-AF65-F5344CB8AC3E}">
        <p14:creationId xmlns:p14="http://schemas.microsoft.com/office/powerpoint/2010/main" val="234091723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1277311C-F00C-3847-8E8F-91D9EF89A590}"/>
              </a:ext>
            </a:extLst>
          </p:cNvPr>
          <p:cNvSpPr/>
          <p:nvPr/>
        </p:nvSpPr>
        <p:spPr>
          <a:xfrm>
            <a:off x="3657599" y="384313"/>
            <a:ext cx="4505739" cy="622852"/>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t>تعريف المحكم والفرق بينه وبين القاضي</a:t>
            </a:r>
            <a:endParaRPr lang="en-US" sz="2400" b="1" dirty="0"/>
          </a:p>
        </p:txBody>
      </p:sp>
      <p:sp>
        <p:nvSpPr>
          <p:cNvPr id="3" name="TextBox 2">
            <a:extLst>
              <a:ext uri="{FF2B5EF4-FFF2-40B4-BE49-F238E27FC236}">
                <a16:creationId xmlns:a16="http://schemas.microsoft.com/office/drawing/2014/main" id="{16CBA740-A38C-054A-B964-F249197D7E84}"/>
              </a:ext>
            </a:extLst>
          </p:cNvPr>
          <p:cNvSpPr txBox="1"/>
          <p:nvPr/>
        </p:nvSpPr>
        <p:spPr>
          <a:xfrm>
            <a:off x="1086679" y="1139686"/>
            <a:ext cx="9846365" cy="6124754"/>
          </a:xfrm>
          <a:prstGeom prst="rect">
            <a:avLst/>
          </a:prstGeom>
          <a:noFill/>
        </p:spPr>
        <p:txBody>
          <a:bodyPr wrap="square" rtlCol="0">
            <a:spAutoFit/>
          </a:bodyPr>
          <a:lstStyle/>
          <a:p>
            <a:pPr marL="285750" indent="-285750" algn="r" rtl="1">
              <a:buFont typeface="Arial" panose="020B0604020202020204" pitchFamily="34" charset="0"/>
              <a:buChar char="•"/>
            </a:pPr>
            <a:r>
              <a:rPr lang="ar-SA" sz="2800" dirty="0">
                <a:solidFill>
                  <a:srgbClr val="0070C0"/>
                </a:solidFill>
              </a:rPr>
              <a:t>من هو المحكم؟ </a:t>
            </a:r>
          </a:p>
          <a:p>
            <a:pPr marL="285750" indent="-285750" algn="r" rtl="1">
              <a:buFont typeface="Arial" panose="020B0604020202020204" pitchFamily="34" charset="0"/>
              <a:buChar char="•"/>
            </a:pPr>
            <a:endParaRPr lang="ar-SA" sz="2800" dirty="0">
              <a:solidFill>
                <a:srgbClr val="00B050"/>
              </a:solidFill>
            </a:endParaRPr>
          </a:p>
          <a:p>
            <a:pPr marL="285750" indent="-285750" algn="r" rtl="1">
              <a:buFont typeface="Arial" panose="020B0604020202020204" pitchFamily="34" charset="0"/>
              <a:buChar char="•"/>
            </a:pPr>
            <a:r>
              <a:rPr lang="ar-SA" sz="2800" dirty="0">
                <a:solidFill>
                  <a:srgbClr val="0070C0"/>
                </a:solidFill>
              </a:rPr>
              <a:t>الفرق بين المحكم والقاضي: </a:t>
            </a:r>
          </a:p>
          <a:p>
            <a:pPr marL="514350" indent="-514350" algn="r" rtl="1">
              <a:buFont typeface="+mj-lt"/>
              <a:buAutoNum type="arabicPeriod"/>
            </a:pPr>
            <a:r>
              <a:rPr lang="ar-SA" sz="2800" dirty="0"/>
              <a:t>الشروط</a:t>
            </a:r>
          </a:p>
          <a:p>
            <a:pPr marL="514350" indent="-514350" algn="r" rtl="1">
              <a:buFont typeface="+mj-lt"/>
              <a:buAutoNum type="arabicPeriod"/>
            </a:pPr>
            <a:r>
              <a:rPr lang="ar-SA" sz="2800" dirty="0"/>
              <a:t>أساس الولاية</a:t>
            </a:r>
          </a:p>
          <a:p>
            <a:pPr marL="514350" indent="-514350" algn="r" rtl="1">
              <a:buFont typeface="+mj-lt"/>
              <a:buAutoNum type="arabicPeriod"/>
            </a:pPr>
            <a:r>
              <a:rPr lang="ar-SA" sz="2800" dirty="0"/>
              <a:t>حدود الولاية</a:t>
            </a:r>
          </a:p>
          <a:p>
            <a:pPr marL="514350" indent="-514350" algn="r" rtl="1">
              <a:buFont typeface="+mj-lt"/>
              <a:buAutoNum type="arabicPeriod"/>
            </a:pPr>
            <a:r>
              <a:rPr lang="ar-SA" sz="2800" dirty="0"/>
              <a:t>القانون الموضوعي المطبق على النزاع</a:t>
            </a:r>
          </a:p>
          <a:p>
            <a:pPr marL="514350" indent="-514350" algn="r" rtl="1">
              <a:buFont typeface="+mj-lt"/>
              <a:buAutoNum type="arabicPeriod"/>
            </a:pPr>
            <a:r>
              <a:rPr lang="ar-SA" sz="2800" dirty="0"/>
              <a:t>القانون الإجرائي</a:t>
            </a:r>
          </a:p>
          <a:p>
            <a:pPr marL="514350" indent="-514350" algn="r" rtl="1">
              <a:buFont typeface="+mj-lt"/>
              <a:buAutoNum type="arabicPeriod"/>
            </a:pPr>
            <a:r>
              <a:rPr lang="ar-SA" sz="2800" dirty="0"/>
              <a:t>المؤهل العلمي</a:t>
            </a:r>
          </a:p>
          <a:p>
            <a:pPr marL="514350" indent="-514350" algn="r" rtl="1">
              <a:buFont typeface="+mj-lt"/>
              <a:buAutoNum type="arabicPeriod"/>
            </a:pPr>
            <a:r>
              <a:rPr lang="ar-SA" sz="2800" dirty="0"/>
              <a:t>مدة إصدار الحكم </a:t>
            </a:r>
          </a:p>
          <a:p>
            <a:pPr marL="514350" indent="-514350" algn="r" rtl="1">
              <a:buFont typeface="+mj-lt"/>
              <a:buAutoNum type="arabicPeriod"/>
            </a:pPr>
            <a:r>
              <a:rPr lang="ar-SA" sz="2800" dirty="0"/>
              <a:t>استئناف الأحكام </a:t>
            </a:r>
          </a:p>
          <a:p>
            <a:pPr marL="514350" indent="-514350" algn="r" rtl="1">
              <a:buFont typeface="+mj-lt"/>
              <a:buAutoNum type="arabicPeriod"/>
            </a:pPr>
            <a:r>
              <a:rPr lang="ar-SA" sz="2800" dirty="0"/>
              <a:t>إنكار العدالة</a:t>
            </a:r>
          </a:p>
          <a:p>
            <a:pPr marL="514350" indent="-514350" algn="r" rtl="1">
              <a:buFont typeface="+mj-lt"/>
              <a:buAutoNum type="arabicPeriod"/>
            </a:pPr>
            <a:r>
              <a:rPr lang="ar-SA" sz="2800" dirty="0"/>
              <a:t>صلة القرابة مع أطراف الخصومة</a:t>
            </a:r>
          </a:p>
          <a:p>
            <a:pPr marL="285750" indent="-285750" algn="r" rtl="1">
              <a:buFont typeface="Arial" panose="020B0604020202020204" pitchFamily="34" charset="0"/>
              <a:buChar char="•"/>
            </a:pPr>
            <a:endParaRPr lang="ar-SA" sz="2800" dirty="0">
              <a:solidFill>
                <a:srgbClr val="00B050"/>
              </a:solidFill>
            </a:endParaRPr>
          </a:p>
        </p:txBody>
      </p:sp>
    </p:spTree>
    <p:extLst>
      <p:ext uri="{BB962C8B-B14F-4D97-AF65-F5344CB8AC3E}">
        <p14:creationId xmlns:p14="http://schemas.microsoft.com/office/powerpoint/2010/main" val="131917337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CAA80C2A-D864-2141-98F7-1EE4C3BEF9C1}"/>
              </a:ext>
            </a:extLst>
          </p:cNvPr>
          <p:cNvSpPr/>
          <p:nvPr/>
        </p:nvSpPr>
        <p:spPr>
          <a:xfrm>
            <a:off x="3657599" y="384313"/>
            <a:ext cx="4505739" cy="622852"/>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t>شروط صحة اختيار المحكم</a:t>
            </a:r>
            <a:endParaRPr lang="en-US" sz="2400" b="1" dirty="0"/>
          </a:p>
        </p:txBody>
      </p:sp>
      <p:sp>
        <p:nvSpPr>
          <p:cNvPr id="3" name="TextBox 2">
            <a:extLst>
              <a:ext uri="{FF2B5EF4-FFF2-40B4-BE49-F238E27FC236}">
                <a16:creationId xmlns:a16="http://schemas.microsoft.com/office/drawing/2014/main" id="{CCD7D1F7-6984-214E-9686-4F28857DE956}"/>
              </a:ext>
            </a:extLst>
          </p:cNvPr>
          <p:cNvSpPr txBox="1"/>
          <p:nvPr/>
        </p:nvSpPr>
        <p:spPr>
          <a:xfrm>
            <a:off x="728870" y="1391479"/>
            <a:ext cx="10469217" cy="4893647"/>
          </a:xfrm>
          <a:prstGeom prst="rect">
            <a:avLst/>
          </a:prstGeom>
          <a:noFill/>
        </p:spPr>
        <p:txBody>
          <a:bodyPr wrap="square" rtlCol="0">
            <a:spAutoFit/>
          </a:bodyPr>
          <a:lstStyle/>
          <a:p>
            <a:pPr marL="342900" indent="-342900" algn="r" rtl="1">
              <a:buFont typeface="+mj-lt"/>
              <a:buAutoNum type="arabicPeriod"/>
            </a:pPr>
            <a:r>
              <a:rPr lang="ar-SA" sz="2400" dirty="0">
                <a:solidFill>
                  <a:srgbClr val="0070C0"/>
                </a:solidFill>
              </a:rPr>
              <a:t>أن يكون المحكم شخصاً طبيعياً:</a:t>
            </a:r>
          </a:p>
          <a:p>
            <a:pPr marL="800100" lvl="1" indent="-342900" algn="r" rtl="1">
              <a:buFont typeface="Arial" panose="020B0604020202020204" pitchFamily="34" charset="0"/>
              <a:buChar char="•"/>
            </a:pPr>
            <a:r>
              <a:rPr lang="ar-SA" sz="2400" dirty="0"/>
              <a:t>لم ينص نظام التحكيم صراحة على ذلك...</a:t>
            </a:r>
          </a:p>
          <a:p>
            <a:pPr marL="800100" lvl="1" indent="-342900" algn="r" rtl="1">
              <a:buFont typeface="Arial" panose="020B0604020202020204" pitchFamily="34" charset="0"/>
              <a:buChar char="•"/>
            </a:pPr>
            <a:r>
              <a:rPr lang="ar-SA" sz="2400" dirty="0"/>
              <a:t>لا يغني قبول شخص اعتباري عن قبول المحكم ..</a:t>
            </a:r>
          </a:p>
          <a:p>
            <a:pPr marL="800100" lvl="1" indent="-342900" algn="r" rtl="1">
              <a:buFont typeface="Arial" panose="020B0604020202020204" pitchFamily="34" charset="0"/>
              <a:buChar char="•"/>
            </a:pPr>
            <a:r>
              <a:rPr lang="ar-SA" sz="2400" dirty="0"/>
              <a:t>في حال عدم حصول الموظف على إذن من عمله، هل يبطل ذلك التحكيم؟ </a:t>
            </a:r>
          </a:p>
          <a:p>
            <a:pPr marL="800100" lvl="1" indent="-342900" algn="r" rtl="1">
              <a:buFont typeface="Arial" panose="020B0604020202020204" pitchFamily="34" charset="0"/>
              <a:buChar char="•"/>
            </a:pPr>
            <a:r>
              <a:rPr lang="ar-SA" sz="2400" dirty="0"/>
              <a:t>هل يجوز للقاضي أن يكون محكماً؟ </a:t>
            </a:r>
          </a:p>
          <a:p>
            <a:pPr marL="800100" lvl="1" indent="-342900" algn="r" rtl="1">
              <a:buFont typeface="Arial" panose="020B0604020202020204" pitchFamily="34" charset="0"/>
              <a:buChar char="•"/>
            </a:pPr>
            <a:r>
              <a:rPr lang="ar-SA" sz="2400" dirty="0"/>
              <a:t>هل يجوز أن يكون المحكم غير مسلم؟ </a:t>
            </a:r>
          </a:p>
          <a:p>
            <a:pPr marL="800100" lvl="1" indent="-342900" algn="r" rtl="1">
              <a:buFont typeface="Arial" panose="020B0604020202020204" pitchFamily="34" charset="0"/>
              <a:buChar char="•"/>
            </a:pPr>
            <a:endParaRPr lang="ar-SA" sz="2400" dirty="0"/>
          </a:p>
          <a:p>
            <a:pPr marL="342900" indent="-342900" algn="r" rtl="1">
              <a:buFont typeface="+mj-lt"/>
              <a:buAutoNum type="arabicPeriod"/>
            </a:pPr>
            <a:r>
              <a:rPr lang="ar-SA" sz="2400" dirty="0">
                <a:solidFill>
                  <a:srgbClr val="0070C0"/>
                </a:solidFill>
              </a:rPr>
              <a:t>ضرورة توافر الأهلية الكاملة لدى المحكم: </a:t>
            </a:r>
          </a:p>
          <a:p>
            <a:pPr marL="800100" lvl="1" indent="-342900" algn="r" rtl="1">
              <a:buFont typeface="Arial" panose="020B0604020202020204" pitchFamily="34" charset="0"/>
              <a:buChar char="•"/>
            </a:pPr>
            <a:r>
              <a:rPr lang="ar-SA" sz="2400" dirty="0"/>
              <a:t>هل يمكن أن يكون المحكم امرأة؟ هل يجيز النظام ذلك؟ ما هو موقف القضاء السعودي من ذلك؟</a:t>
            </a:r>
          </a:p>
          <a:p>
            <a:pPr marL="800100" lvl="1" indent="-342900" algn="r" rtl="1">
              <a:buFont typeface="Arial" panose="020B0604020202020204" pitchFamily="34" charset="0"/>
              <a:buChar char="•"/>
            </a:pPr>
            <a:endParaRPr lang="ar-SA" sz="2400" dirty="0"/>
          </a:p>
          <a:p>
            <a:pPr marL="342900" indent="-342900" algn="r" rtl="1">
              <a:buFont typeface="+mj-lt"/>
              <a:buAutoNum type="arabicPeriod"/>
            </a:pPr>
            <a:r>
              <a:rPr lang="ar-SA" sz="2400" dirty="0">
                <a:solidFill>
                  <a:srgbClr val="0070C0"/>
                </a:solidFill>
              </a:rPr>
              <a:t>أن يكون المحكم حسن السيرة والسلوك: </a:t>
            </a:r>
          </a:p>
          <a:p>
            <a:pPr marL="342900" indent="-342900" algn="r" rtl="1">
              <a:buFont typeface="+mj-lt"/>
              <a:buAutoNum type="arabicPeriod"/>
            </a:pPr>
            <a:endParaRPr lang="ar-SA" sz="2400" dirty="0"/>
          </a:p>
          <a:p>
            <a:pPr marL="342900" indent="-342900" algn="r" rtl="1">
              <a:buFont typeface="+mj-lt"/>
              <a:buAutoNum type="arabicPeriod"/>
            </a:pPr>
            <a:r>
              <a:rPr lang="ar-SA" sz="2400" dirty="0">
                <a:solidFill>
                  <a:srgbClr val="0070C0"/>
                </a:solidFill>
              </a:rPr>
              <a:t>أن يكون المحكم حاصل على المؤهل المنصوص عليه نظاماً:</a:t>
            </a:r>
          </a:p>
        </p:txBody>
      </p:sp>
    </p:spTree>
    <p:extLst>
      <p:ext uri="{BB962C8B-B14F-4D97-AF65-F5344CB8AC3E}">
        <p14:creationId xmlns:p14="http://schemas.microsoft.com/office/powerpoint/2010/main" val="15947657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CAA80C2A-D864-2141-98F7-1EE4C3BEF9C1}"/>
              </a:ext>
            </a:extLst>
          </p:cNvPr>
          <p:cNvSpPr/>
          <p:nvPr/>
        </p:nvSpPr>
        <p:spPr>
          <a:xfrm>
            <a:off x="3657599" y="384313"/>
            <a:ext cx="4505739" cy="622852"/>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t>الشروط الضامنة لكفاءة المحكم</a:t>
            </a:r>
            <a:endParaRPr lang="en-US" sz="2400" b="1" dirty="0"/>
          </a:p>
        </p:txBody>
      </p:sp>
      <p:sp>
        <p:nvSpPr>
          <p:cNvPr id="3" name="TextBox 2">
            <a:extLst>
              <a:ext uri="{FF2B5EF4-FFF2-40B4-BE49-F238E27FC236}">
                <a16:creationId xmlns:a16="http://schemas.microsoft.com/office/drawing/2014/main" id="{CCD7D1F7-6984-214E-9686-4F28857DE956}"/>
              </a:ext>
            </a:extLst>
          </p:cNvPr>
          <p:cNvSpPr txBox="1"/>
          <p:nvPr/>
        </p:nvSpPr>
        <p:spPr>
          <a:xfrm>
            <a:off x="397564" y="1868556"/>
            <a:ext cx="11529391" cy="5262979"/>
          </a:xfrm>
          <a:prstGeom prst="rect">
            <a:avLst/>
          </a:prstGeom>
          <a:noFill/>
        </p:spPr>
        <p:txBody>
          <a:bodyPr wrap="square" rtlCol="0">
            <a:spAutoFit/>
          </a:bodyPr>
          <a:lstStyle/>
          <a:p>
            <a:pPr marL="342900" indent="-342900" algn="r" rtl="1">
              <a:buFont typeface="+mj-lt"/>
              <a:buAutoNum type="arabicPeriod"/>
            </a:pPr>
            <a:r>
              <a:rPr lang="ar-SA" sz="2400" dirty="0">
                <a:solidFill>
                  <a:srgbClr val="0070C0"/>
                </a:solidFill>
              </a:rPr>
              <a:t>أن يتمتع المحكم بالحيدة والاستقلال:</a:t>
            </a:r>
          </a:p>
          <a:p>
            <a:pPr marL="800100" lvl="1" indent="-342900" algn="r" rtl="1">
              <a:buFont typeface="Arial" panose="020B0604020202020204" pitchFamily="34" charset="0"/>
              <a:buChar char="•"/>
            </a:pPr>
            <a:r>
              <a:rPr lang="ar-SA" sz="2400" dirty="0"/>
              <a:t>الحياد يعني أن لا توجد للمحكم صلة أو مصلحة بموضوع النزاع أو أحد الأطراف أو ممثليهم يدفعه للانحياز</a:t>
            </a:r>
            <a:r>
              <a:rPr lang="en-US" sz="2400" dirty="0"/>
              <a:t> </a:t>
            </a:r>
            <a:r>
              <a:rPr lang="ar-SA" sz="2400" dirty="0"/>
              <a:t> أثناء نظر النزاع  كعلاقات مالية أو اجتماعية ..</a:t>
            </a:r>
          </a:p>
          <a:p>
            <a:pPr marL="1257300" lvl="2" indent="-342900" algn="r" rtl="1">
              <a:buFont typeface="Arial" panose="020B0604020202020204" pitchFamily="34" charset="0"/>
              <a:buChar char="•"/>
            </a:pPr>
            <a:r>
              <a:rPr lang="ar-SA" sz="2400" dirty="0"/>
              <a:t>يقتضي عدم ابداء تعاطف مع احد الخصوم على حساب الاخر</a:t>
            </a:r>
          </a:p>
          <a:p>
            <a:pPr marL="1257300" lvl="2" indent="-342900" algn="r" rtl="1">
              <a:buFont typeface="Arial" panose="020B0604020202020204" pitchFamily="34" charset="0"/>
              <a:buChar char="•"/>
            </a:pPr>
            <a:r>
              <a:rPr lang="ar-SA" sz="2400" dirty="0"/>
              <a:t>وأن لا يكون هناك نقاش مع احدهم خارج الجلسات تخص القضية</a:t>
            </a:r>
          </a:p>
          <a:p>
            <a:pPr marL="1257300" lvl="2" indent="-342900" algn="r" rtl="1">
              <a:buFont typeface="Arial" panose="020B0604020202020204" pitchFamily="34" charset="0"/>
              <a:buChar char="•"/>
            </a:pPr>
            <a:r>
              <a:rPr lang="ar-SA" sz="2400" dirty="0"/>
              <a:t>هل الرأي في مقال او بحث يؤثر على الحياد؟</a:t>
            </a:r>
          </a:p>
          <a:p>
            <a:pPr marL="800100" lvl="1" indent="-342900" algn="r" rtl="1">
              <a:buFont typeface="Arial" panose="020B0604020202020204" pitchFamily="34" charset="0"/>
              <a:buChar char="•"/>
            </a:pPr>
            <a:endParaRPr lang="ar-SA" sz="2400" dirty="0"/>
          </a:p>
          <a:p>
            <a:pPr marL="800100" lvl="1" indent="-342900" algn="r" rtl="1">
              <a:buFont typeface="Arial" panose="020B0604020202020204" pitchFamily="34" charset="0"/>
              <a:buChar char="•"/>
            </a:pPr>
            <a:r>
              <a:rPr lang="ar-SA" sz="2400" dirty="0"/>
              <a:t>الاستقلال يعني أن يصدر قراره مستقلا غير متأثر بعوامل خارجية ...</a:t>
            </a:r>
          </a:p>
          <a:p>
            <a:pPr marL="800100" lvl="1" indent="-342900" algn="r" rtl="1">
              <a:buFont typeface="Arial" panose="020B0604020202020204" pitchFamily="34" charset="0"/>
              <a:buChar char="•"/>
            </a:pPr>
            <a:endParaRPr lang="ar-SA" sz="2400" dirty="0"/>
          </a:p>
          <a:p>
            <a:pPr marL="800100" lvl="1" indent="-342900" algn="r" rtl="1">
              <a:buFont typeface="Arial" panose="020B0604020202020204" pitchFamily="34" charset="0"/>
              <a:buChar char="•"/>
            </a:pPr>
            <a:r>
              <a:rPr lang="ar-SA" sz="2400" dirty="0"/>
              <a:t>الحيدة ترتبط بأداء المحكم أثناء نظر القضية، أما الاستقلال فيرتبط بالقرار الذي ينتهي إليه المحكم ...</a:t>
            </a:r>
          </a:p>
          <a:p>
            <a:pPr marL="800100" lvl="1" indent="-342900" algn="r" rtl="1">
              <a:buFont typeface="Arial" panose="020B0604020202020204" pitchFamily="34" charset="0"/>
              <a:buChar char="•"/>
            </a:pPr>
            <a:endParaRPr lang="ar-SA" sz="2400" dirty="0"/>
          </a:p>
          <a:p>
            <a:pPr marL="800100" lvl="1" indent="-342900" algn="r" rtl="1">
              <a:buFont typeface="Arial" panose="020B0604020202020204" pitchFamily="34" charset="0"/>
              <a:buChar char="•"/>
            </a:pPr>
            <a:r>
              <a:rPr lang="ar-SA" sz="2400" dirty="0">
                <a:solidFill>
                  <a:srgbClr val="00B050"/>
                </a:solidFill>
              </a:rPr>
              <a:t>ما الذي يترتب على عدم الحيدة والاستقلال؟ </a:t>
            </a:r>
          </a:p>
          <a:p>
            <a:pPr marL="800100" lvl="1" indent="-342900" algn="r" rtl="1">
              <a:buFont typeface="Arial" panose="020B0604020202020204" pitchFamily="34" charset="0"/>
              <a:buChar char="•"/>
            </a:pPr>
            <a:endParaRPr lang="ar-SA" sz="2400" dirty="0"/>
          </a:p>
          <a:p>
            <a:pPr marL="800100" lvl="1" indent="-342900" algn="r" rtl="1">
              <a:buFont typeface="Arial" panose="020B0604020202020204" pitchFamily="34" charset="0"/>
              <a:buChar char="•"/>
            </a:pPr>
            <a:endParaRPr lang="ar-SA" sz="2400" b="1" dirty="0"/>
          </a:p>
        </p:txBody>
      </p:sp>
    </p:spTree>
    <p:extLst>
      <p:ext uri="{BB962C8B-B14F-4D97-AF65-F5344CB8AC3E}">
        <p14:creationId xmlns:p14="http://schemas.microsoft.com/office/powerpoint/2010/main" val="319091250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69294B2-BB85-3943-AD4F-286D33F0139D}"/>
              </a:ext>
            </a:extLst>
          </p:cNvPr>
          <p:cNvSpPr txBox="1"/>
          <p:nvPr/>
        </p:nvSpPr>
        <p:spPr>
          <a:xfrm>
            <a:off x="-106018" y="662609"/>
            <a:ext cx="11688417" cy="5632311"/>
          </a:xfrm>
          <a:prstGeom prst="rect">
            <a:avLst/>
          </a:prstGeom>
          <a:noFill/>
        </p:spPr>
        <p:txBody>
          <a:bodyPr wrap="square" rtlCol="0">
            <a:spAutoFit/>
          </a:bodyPr>
          <a:lstStyle/>
          <a:p>
            <a:pPr marL="800100" lvl="1" indent="-342900" algn="r" rtl="1">
              <a:buFont typeface="Arial" panose="020B0604020202020204" pitchFamily="34" charset="0"/>
              <a:buChar char="•"/>
            </a:pPr>
            <a:r>
              <a:rPr lang="ar-SA" sz="2400" b="1" dirty="0">
                <a:solidFill>
                  <a:srgbClr val="FF0000"/>
                </a:solidFill>
              </a:rPr>
              <a:t>واجب الإفصاح: </a:t>
            </a:r>
          </a:p>
          <a:p>
            <a:pPr lvl="0" algn="just" rtl="1"/>
            <a:r>
              <a:rPr lang="ar-AE" sz="2400" b="1" dirty="0"/>
              <a:t>- في حال عدم وُجود ظروف يجدرُ الإفصاح عنه:	</a:t>
            </a:r>
            <a:endParaRPr lang="en-US" sz="2400" dirty="0"/>
          </a:p>
          <a:p>
            <a:pPr algn="just" rtl="1"/>
            <a:r>
              <a:rPr lang="ar-AE" sz="2400" dirty="0"/>
              <a:t>"أُقِرُّ بأنني مُحايدٌ ومُستَقِلٌّ عن كلِّ طرف من الأطراف، وأعتزمُ أن أظلّ كذلك. وفي حُدُود علمي، لا تُوجَدُ أي ظروفٍ، سابقةٍ أو حاليةٍ، يُحتَمَلُ أن تثير شكوكاً لها ما يُبرِّرُها بشأن حيادي أو استقلاليتي. وأتَعهَّدُ بأن أبلِّغَ الأطرافَ وسائرَ المحكَّمينَ الآخرين على وجه السرعة بأيِّ ظروف من هذا القبيل قد أفطنُ إليها لاحقا أثناء هذا التحكيم".</a:t>
            </a:r>
            <a:r>
              <a:rPr lang="en-US" sz="2400" dirty="0"/>
              <a:t> </a:t>
            </a:r>
          </a:p>
          <a:p>
            <a:pPr lvl="0" algn="just" rtl="1"/>
            <a:r>
              <a:rPr lang="ar-AE" sz="2400" b="1" dirty="0"/>
              <a:t>- في حال وجود ظروف يجدر الإفصاحُ عنها:</a:t>
            </a:r>
            <a:endParaRPr lang="en-US" sz="2400" dirty="0"/>
          </a:p>
          <a:p>
            <a:pPr algn="just" rtl="1"/>
            <a:r>
              <a:rPr lang="ar-AE" sz="2400" dirty="0"/>
              <a:t>"أُقِرُّ بأنني مُحايِدٌ ومُستَقِلٌّ عن كُلِّ طرف من الأطراف، وأعتَزمُ أن أظلَّ كذلك. وأُرفقُ طيّه بياناً مُقَدَّماً بمقتضى المادة 11 من قواعد الأونسيترال للتحكيم يُفيدُ عن: (أ) علاقاتي المهنية والتجارية وعلاقاتي الأخرى، السابقة والحالية، بالأطراف، و(ب) أيِّ ظروف أخرى ذات صلة. (يُدرج هنا البيان) وأؤكّد أنَّ هذه الظروف لا تؤثِّر على استقلاليتي وحيادي. وأتعهَّدُ بأن أبلِّغَ الأطرافَ والمحكَّمين الآخرين على وجه السرعة بأيِّ علاقاتٍ أو ظروف أخرى من هذا القبيل قد أفطنُ إليها لاحقاً</a:t>
            </a:r>
            <a:r>
              <a:rPr lang="en-US" sz="2400" dirty="0"/>
              <a:t> </a:t>
            </a:r>
            <a:r>
              <a:rPr lang="ar-AE" sz="2400" dirty="0"/>
              <a:t>أثناء هذا التحكيم".</a:t>
            </a:r>
            <a:endParaRPr lang="en-US" sz="2400" dirty="0"/>
          </a:p>
          <a:p>
            <a:pPr algn="r" rtl="1"/>
            <a:endParaRPr lang="ar-SA" sz="2400" dirty="0"/>
          </a:p>
          <a:p>
            <a:pPr marL="342900" indent="-342900" algn="r" rtl="1">
              <a:buFont typeface="+mj-lt"/>
              <a:buAutoNum type="arabicPeriod" startAt="2"/>
            </a:pPr>
            <a:endParaRPr lang="ar-SA" sz="2400" dirty="0"/>
          </a:p>
          <a:p>
            <a:pPr marL="342900" indent="-342900" algn="r" rtl="1">
              <a:buFont typeface="+mj-lt"/>
              <a:buAutoNum type="arabicPeriod" startAt="2"/>
            </a:pPr>
            <a:r>
              <a:rPr lang="ar-SA" sz="2400" dirty="0">
                <a:solidFill>
                  <a:srgbClr val="0070C0"/>
                </a:solidFill>
              </a:rPr>
              <a:t>أن يكون المحكم كفؤاً لمهمة التحكيم: </a:t>
            </a:r>
          </a:p>
          <a:p>
            <a:pPr marL="800100" lvl="1" indent="-342900" algn="r" rtl="1">
              <a:buFont typeface="Arial" panose="020B0604020202020204" pitchFamily="34" charset="0"/>
              <a:buChar char="•"/>
            </a:pPr>
            <a:r>
              <a:rPr lang="ar-SA" sz="2400" dirty="0">
                <a:solidFill>
                  <a:srgbClr val="00B050"/>
                </a:solidFill>
              </a:rPr>
              <a:t>هل يجوز الاتفاق على شروط خاصة في المحكم؟ </a:t>
            </a:r>
            <a:endParaRPr lang="en-US" sz="2400" dirty="0">
              <a:solidFill>
                <a:srgbClr val="00B050"/>
              </a:solidFill>
            </a:endParaRPr>
          </a:p>
        </p:txBody>
      </p:sp>
    </p:spTree>
    <p:extLst>
      <p:ext uri="{BB962C8B-B14F-4D97-AF65-F5344CB8AC3E}">
        <p14:creationId xmlns:p14="http://schemas.microsoft.com/office/powerpoint/2010/main" val="304618509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rminator 3"/>
          <p:cNvSpPr/>
          <p:nvPr/>
        </p:nvSpPr>
        <p:spPr>
          <a:xfrm>
            <a:off x="1855304" y="2173356"/>
            <a:ext cx="8282609" cy="2239618"/>
          </a:xfrm>
          <a:prstGeom prst="flowChartTerminator">
            <a:avLst/>
          </a:prstGeom>
          <a:solidFill>
            <a:schemeClr val="accent3">
              <a:lumMod val="75000"/>
            </a:schemeClr>
          </a:solidFill>
        </p:spPr>
        <p:style>
          <a:lnRef idx="1">
            <a:schemeClr val="accent6"/>
          </a:lnRef>
          <a:fillRef idx="2">
            <a:schemeClr val="accent6"/>
          </a:fillRef>
          <a:effectRef idx="1">
            <a:schemeClr val="accent6"/>
          </a:effectRef>
          <a:fontRef idx="minor">
            <a:schemeClr val="dk1"/>
          </a:fontRef>
        </p:style>
        <p:txBody>
          <a:bodyPr rtlCol="0" anchor="ctr"/>
          <a:lstStyle/>
          <a:p>
            <a:pPr marL="0" algn="ctr" defTabSz="914400" rtl="1" eaLnBrk="1" latinLnBrk="0" hangingPunct="1"/>
            <a:r>
              <a:rPr lang="ar-SA" sz="7200" b="1" dirty="0">
                <a:solidFill>
                  <a:schemeClr val="bg1"/>
                </a:solidFill>
              </a:rPr>
              <a:t>المحاضرة الثانية عشرة </a:t>
            </a:r>
            <a:endParaRPr lang="en-US" sz="7200" b="1" dirty="0">
              <a:solidFill>
                <a:schemeClr val="bg1"/>
              </a:solidFill>
            </a:endParaRPr>
          </a:p>
        </p:txBody>
      </p:sp>
    </p:spTree>
    <p:extLst>
      <p:ext uri="{BB962C8B-B14F-4D97-AF65-F5344CB8AC3E}">
        <p14:creationId xmlns:p14="http://schemas.microsoft.com/office/powerpoint/2010/main" val="2799065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60221D-381F-4342-9B85-AAC76C97AB86}"/>
              </a:ext>
            </a:extLst>
          </p:cNvPr>
          <p:cNvSpPr>
            <a:spLocks noGrp="1"/>
          </p:cNvSpPr>
          <p:nvPr>
            <p:ph idx="1"/>
          </p:nvPr>
        </p:nvSpPr>
        <p:spPr>
          <a:xfrm>
            <a:off x="980036" y="1571963"/>
            <a:ext cx="10364452" cy="3424107"/>
          </a:xfrm>
          <a:ln>
            <a:solidFill>
              <a:schemeClr val="tx1"/>
            </a:solidFill>
          </a:ln>
        </p:spPr>
        <p:txBody>
          <a:bodyPr>
            <a:normAutofit/>
          </a:bodyPr>
          <a:lstStyle/>
          <a:p>
            <a:pPr marL="0" indent="0" algn="ctr" defTabSz="914400" rtl="1" eaLnBrk="1" latinLnBrk="0" hangingPunct="1">
              <a:lnSpc>
                <a:spcPct val="120000"/>
              </a:lnSpc>
              <a:spcBef>
                <a:spcPts val="1000"/>
              </a:spcBef>
              <a:buClr>
                <a:schemeClr val="tx1"/>
              </a:buClr>
              <a:buNone/>
            </a:pPr>
            <a:r>
              <a:rPr lang="ar-SA" sz="4000" b="1" dirty="0"/>
              <a:t>قضية تحكيم صورية تمهيدية مختصرة تهدف لتعريف الطالب بمفهوم التحكيم وإجراءاته ابتداءً من اتفاق التحكيم مروراً بتشكيل الهيئة والخصومة وإصدار الحكم وانتهاءً بدعوى البطلان وتنفيذ الحكم</a:t>
            </a:r>
            <a:endParaRPr lang="en-US" sz="4000" b="1" dirty="0"/>
          </a:p>
        </p:txBody>
      </p:sp>
    </p:spTree>
    <p:extLst>
      <p:ext uri="{BB962C8B-B14F-4D97-AF65-F5344CB8AC3E}">
        <p14:creationId xmlns:p14="http://schemas.microsoft.com/office/powerpoint/2010/main" val="382551518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rminator 3"/>
          <p:cNvSpPr/>
          <p:nvPr/>
        </p:nvSpPr>
        <p:spPr>
          <a:xfrm>
            <a:off x="3286539" y="463826"/>
            <a:ext cx="5420139" cy="1696278"/>
          </a:xfrm>
          <a:prstGeom prst="flowChartTerminator">
            <a:avLst/>
          </a:prstGeom>
          <a:solidFill>
            <a:schemeClr val="accent3">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algn="ctr" defTabSz="914400" rtl="1" eaLnBrk="1" latinLnBrk="0" hangingPunct="1"/>
            <a:r>
              <a:rPr lang="ar-SA" sz="4000" b="1" dirty="0"/>
              <a:t>محاور المحاضرة</a:t>
            </a:r>
            <a:endParaRPr lang="en-US" sz="4000" b="1" dirty="0"/>
          </a:p>
        </p:txBody>
      </p:sp>
      <p:sp>
        <p:nvSpPr>
          <p:cNvPr id="6" name="Pentagon 5"/>
          <p:cNvSpPr/>
          <p:nvPr/>
        </p:nvSpPr>
        <p:spPr>
          <a:xfrm flipH="1">
            <a:off x="1232450" y="2458281"/>
            <a:ext cx="9899371" cy="596348"/>
          </a:xfrm>
          <a:prstGeom prst="homePlat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4000" b="1" dirty="0">
                <a:solidFill>
                  <a:schemeClr val="tx1"/>
                </a:solidFill>
              </a:rPr>
              <a:t>شروط صحة تشكيل هيئة التحكيم</a:t>
            </a:r>
            <a:endParaRPr lang="en-US" sz="4000" b="1" dirty="0">
              <a:solidFill>
                <a:schemeClr val="tx1"/>
              </a:solidFill>
            </a:endParaRPr>
          </a:p>
        </p:txBody>
      </p:sp>
      <p:sp>
        <p:nvSpPr>
          <p:cNvPr id="5" name="Pentagon 4">
            <a:extLst>
              <a:ext uri="{FF2B5EF4-FFF2-40B4-BE49-F238E27FC236}">
                <a16:creationId xmlns:a16="http://schemas.microsoft.com/office/drawing/2014/main" id="{D772A7DB-6884-1947-8422-89ED47F3B445}"/>
              </a:ext>
            </a:extLst>
          </p:cNvPr>
          <p:cNvSpPr/>
          <p:nvPr/>
        </p:nvSpPr>
        <p:spPr>
          <a:xfrm flipH="1">
            <a:off x="1232450" y="3478700"/>
            <a:ext cx="9899371" cy="622849"/>
          </a:xfrm>
          <a:prstGeom prst="homePlat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4000" b="1" dirty="0">
                <a:solidFill>
                  <a:schemeClr val="tx1"/>
                </a:solidFill>
              </a:rPr>
              <a:t>كيفية تشكيل هيئة التحكيم</a:t>
            </a:r>
            <a:endParaRPr lang="en-US" sz="4000" b="1" dirty="0">
              <a:solidFill>
                <a:schemeClr val="tx1"/>
              </a:solidFill>
            </a:endParaRPr>
          </a:p>
        </p:txBody>
      </p:sp>
      <p:sp>
        <p:nvSpPr>
          <p:cNvPr id="7" name="Pentagon 6">
            <a:extLst>
              <a:ext uri="{FF2B5EF4-FFF2-40B4-BE49-F238E27FC236}">
                <a16:creationId xmlns:a16="http://schemas.microsoft.com/office/drawing/2014/main" id="{3AF7643D-E936-C948-B89B-B6B8D5242904}"/>
              </a:ext>
            </a:extLst>
          </p:cNvPr>
          <p:cNvSpPr/>
          <p:nvPr/>
        </p:nvSpPr>
        <p:spPr>
          <a:xfrm flipH="1">
            <a:off x="1232450" y="4525620"/>
            <a:ext cx="9899369" cy="622849"/>
          </a:xfrm>
          <a:prstGeom prst="homePlat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4000" b="1" dirty="0">
                <a:solidFill>
                  <a:schemeClr val="tx1"/>
                </a:solidFill>
              </a:rPr>
              <a:t>مدى جواز الطعن في الحكم بتعيين محكم أو رفض تعيينه</a:t>
            </a:r>
            <a:endParaRPr lang="en-US" sz="4000" b="1" dirty="0">
              <a:solidFill>
                <a:schemeClr val="tx1"/>
              </a:solidFill>
            </a:endParaRPr>
          </a:p>
        </p:txBody>
      </p:sp>
      <p:sp>
        <p:nvSpPr>
          <p:cNvPr id="8" name="Pentagon 7">
            <a:extLst>
              <a:ext uri="{FF2B5EF4-FFF2-40B4-BE49-F238E27FC236}">
                <a16:creationId xmlns:a16="http://schemas.microsoft.com/office/drawing/2014/main" id="{E8092814-87EA-4D4C-BF2E-40ECB2898E45}"/>
              </a:ext>
            </a:extLst>
          </p:cNvPr>
          <p:cNvSpPr/>
          <p:nvPr/>
        </p:nvSpPr>
        <p:spPr>
          <a:xfrm flipH="1">
            <a:off x="1232450" y="5459898"/>
            <a:ext cx="9899369" cy="622849"/>
          </a:xfrm>
          <a:prstGeom prst="homePlat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4000" b="1" dirty="0">
                <a:solidFill>
                  <a:schemeClr val="tx1"/>
                </a:solidFill>
              </a:rPr>
              <a:t>الخدمات الإدارية اللازمة لكي تبدأ </a:t>
            </a:r>
            <a:r>
              <a:rPr lang="ar-SA" sz="4000" b="1">
                <a:solidFill>
                  <a:schemeClr val="tx1"/>
                </a:solidFill>
              </a:rPr>
              <a:t>الهيئة مهمتها </a:t>
            </a:r>
            <a:endParaRPr lang="en-US" sz="4000" b="1" dirty="0">
              <a:solidFill>
                <a:schemeClr val="tx1"/>
              </a:solidFill>
            </a:endParaRPr>
          </a:p>
        </p:txBody>
      </p:sp>
    </p:spTree>
    <p:extLst>
      <p:ext uri="{BB962C8B-B14F-4D97-AF65-F5344CB8AC3E}">
        <p14:creationId xmlns:p14="http://schemas.microsoft.com/office/powerpoint/2010/main" val="125527981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CAA80C2A-D864-2141-98F7-1EE4C3BEF9C1}"/>
              </a:ext>
            </a:extLst>
          </p:cNvPr>
          <p:cNvSpPr/>
          <p:nvPr/>
        </p:nvSpPr>
        <p:spPr>
          <a:xfrm>
            <a:off x="3657599" y="384313"/>
            <a:ext cx="4505739" cy="622852"/>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t>شروط صحة تشكيل هيئة التحكيم</a:t>
            </a:r>
            <a:endParaRPr lang="en-US" sz="2400" b="1" dirty="0"/>
          </a:p>
        </p:txBody>
      </p:sp>
      <p:sp>
        <p:nvSpPr>
          <p:cNvPr id="3" name="TextBox 2">
            <a:extLst>
              <a:ext uri="{FF2B5EF4-FFF2-40B4-BE49-F238E27FC236}">
                <a16:creationId xmlns:a16="http://schemas.microsoft.com/office/drawing/2014/main" id="{CCD7D1F7-6984-214E-9686-4F28857DE956}"/>
              </a:ext>
            </a:extLst>
          </p:cNvPr>
          <p:cNvSpPr txBox="1"/>
          <p:nvPr/>
        </p:nvSpPr>
        <p:spPr>
          <a:xfrm>
            <a:off x="397564" y="1868556"/>
            <a:ext cx="11529391" cy="4893647"/>
          </a:xfrm>
          <a:prstGeom prst="rect">
            <a:avLst/>
          </a:prstGeom>
          <a:noFill/>
        </p:spPr>
        <p:txBody>
          <a:bodyPr wrap="square" rtlCol="0">
            <a:spAutoFit/>
          </a:bodyPr>
          <a:lstStyle/>
          <a:p>
            <a:pPr marL="342900" indent="-342900" algn="r" rtl="1">
              <a:buFont typeface="+mj-lt"/>
              <a:buAutoNum type="arabicPeriod"/>
            </a:pPr>
            <a:r>
              <a:rPr lang="ar-SA" sz="2400" dirty="0">
                <a:solidFill>
                  <a:srgbClr val="0070C0"/>
                </a:solidFill>
              </a:rPr>
              <a:t>قبول المحكم مهمة التحكيم كتابة:</a:t>
            </a:r>
          </a:p>
          <a:p>
            <a:pPr marL="800100" lvl="1" indent="-342900" algn="r" rtl="1">
              <a:buFont typeface="Arial" panose="020B0604020202020204" pitchFamily="34" charset="0"/>
              <a:buChar char="•"/>
            </a:pPr>
            <a:r>
              <a:rPr lang="ar-SA" sz="2400" dirty="0"/>
              <a:t>ما موقف النظام الملغي وما موقف النظام الجديد؟ </a:t>
            </a:r>
            <a:r>
              <a:rPr lang="ar-SA" sz="2400" dirty="0" err="1"/>
              <a:t>م</a:t>
            </a:r>
            <a:r>
              <a:rPr lang="ar-SA" sz="2400" dirty="0"/>
              <a:t> 24</a:t>
            </a:r>
          </a:p>
          <a:p>
            <a:pPr marL="800100" lvl="1" indent="-342900" algn="r" rtl="1">
              <a:buFont typeface="Arial" panose="020B0604020202020204" pitchFamily="34" charset="0"/>
              <a:buChar char="•"/>
            </a:pPr>
            <a:r>
              <a:rPr lang="ar-SA" sz="2400" dirty="0"/>
              <a:t>ما الهدف من الكتابة؟ وهل الكتابة شرط للإثبات أم للانعقاد؟ </a:t>
            </a:r>
          </a:p>
          <a:p>
            <a:pPr marL="800100" lvl="1" indent="-342900" algn="r" rtl="1">
              <a:buFont typeface="Arial" panose="020B0604020202020204" pitchFamily="34" charset="0"/>
              <a:buChar char="•"/>
            </a:pPr>
            <a:r>
              <a:rPr lang="ar-SA" sz="2400" dirty="0"/>
              <a:t>إذا تعدد المحكمون، هل قبول أحدهم لمهمة التحكيم كتابة يكفي عن قبول الآخرين كتابة؟</a:t>
            </a:r>
          </a:p>
          <a:p>
            <a:pPr marL="800100" lvl="1" indent="-342900" algn="r" rtl="1">
              <a:buFont typeface="Arial" panose="020B0604020202020204" pitchFamily="34" charset="0"/>
              <a:buChar char="•"/>
            </a:pPr>
            <a:endParaRPr lang="ar-SA" sz="2400" dirty="0"/>
          </a:p>
          <a:p>
            <a:pPr marL="457200" indent="-457200" algn="r" rtl="1">
              <a:buFont typeface="+mj-lt"/>
              <a:buAutoNum type="arabicPeriod"/>
            </a:pPr>
            <a:r>
              <a:rPr lang="ar-SA" sz="2400" dirty="0">
                <a:solidFill>
                  <a:srgbClr val="0070C0"/>
                </a:solidFill>
              </a:rPr>
              <a:t>أن يكون عدد المحكمين وتراً: </a:t>
            </a:r>
          </a:p>
          <a:p>
            <a:pPr marL="800100" lvl="1" indent="-342900" algn="r" rtl="1">
              <a:buFont typeface="Arial" panose="020B0604020202020204" pitchFamily="34" charset="0"/>
              <a:buChar char="•"/>
            </a:pPr>
            <a:r>
              <a:rPr lang="ar-SA" sz="2400" dirty="0"/>
              <a:t>المادة 13 تنص على أن يكون عدد الهيئة فردياً في حال تعددهم وإلا كان التحكيم باطل. </a:t>
            </a:r>
          </a:p>
          <a:p>
            <a:pPr marL="800100" lvl="1" indent="-342900" algn="r" rtl="1">
              <a:buFont typeface="Arial" panose="020B0604020202020204" pitchFamily="34" charset="0"/>
              <a:buChar char="•"/>
            </a:pPr>
            <a:r>
              <a:rPr lang="ar-SA" sz="2400" dirty="0"/>
              <a:t>لماذا يرتب البطلان على انعدام الوترية؟ </a:t>
            </a:r>
          </a:p>
          <a:p>
            <a:pPr marL="800100" lvl="1" indent="-342900" algn="r" rtl="1">
              <a:buFont typeface="Arial" panose="020B0604020202020204" pitchFamily="34" charset="0"/>
              <a:buChar char="•"/>
            </a:pPr>
            <a:r>
              <a:rPr lang="ar-SA" sz="2400" dirty="0"/>
              <a:t>هل التشريعات التي تبنت هذا الشرط على نهج واحد في ترتيب البطلان؟</a:t>
            </a:r>
          </a:p>
          <a:p>
            <a:pPr marL="800100" lvl="1" indent="-342900" algn="r" rtl="1">
              <a:buFont typeface="Arial" panose="020B0604020202020204" pitchFamily="34" charset="0"/>
              <a:buChar char="•"/>
            </a:pPr>
            <a:endParaRPr lang="ar-SA" sz="2400" dirty="0"/>
          </a:p>
          <a:p>
            <a:pPr marL="800100" lvl="1" indent="-342900" algn="r" rtl="1">
              <a:buFont typeface="Arial" panose="020B0604020202020204" pitchFamily="34" charset="0"/>
              <a:buChar char="•"/>
            </a:pPr>
            <a:endParaRPr lang="ar-SA" sz="2400" dirty="0"/>
          </a:p>
          <a:p>
            <a:pPr marL="800100" lvl="1" indent="-342900" algn="r" rtl="1">
              <a:buFont typeface="Arial" panose="020B0604020202020204" pitchFamily="34" charset="0"/>
              <a:buChar char="•"/>
            </a:pPr>
            <a:endParaRPr lang="ar-SA" sz="2400" dirty="0"/>
          </a:p>
          <a:p>
            <a:pPr marL="800100" lvl="1" indent="-342900" algn="r" rtl="1">
              <a:buFont typeface="Arial" panose="020B0604020202020204" pitchFamily="34" charset="0"/>
              <a:buChar char="•"/>
            </a:pPr>
            <a:endParaRPr lang="ar-SA" sz="2400" b="1" dirty="0"/>
          </a:p>
        </p:txBody>
      </p:sp>
    </p:spTree>
    <p:extLst>
      <p:ext uri="{BB962C8B-B14F-4D97-AF65-F5344CB8AC3E}">
        <p14:creationId xmlns:p14="http://schemas.microsoft.com/office/powerpoint/2010/main" val="44550165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CAA80C2A-D864-2141-98F7-1EE4C3BEF9C1}"/>
              </a:ext>
            </a:extLst>
          </p:cNvPr>
          <p:cNvSpPr/>
          <p:nvPr/>
        </p:nvSpPr>
        <p:spPr>
          <a:xfrm>
            <a:off x="3657599" y="384313"/>
            <a:ext cx="4505739" cy="622852"/>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t>كيفية تشكيل هيئة التحكيم</a:t>
            </a:r>
            <a:endParaRPr lang="en-US" sz="2400" b="1" dirty="0"/>
          </a:p>
        </p:txBody>
      </p:sp>
      <p:sp>
        <p:nvSpPr>
          <p:cNvPr id="3" name="TextBox 2">
            <a:extLst>
              <a:ext uri="{FF2B5EF4-FFF2-40B4-BE49-F238E27FC236}">
                <a16:creationId xmlns:a16="http://schemas.microsoft.com/office/drawing/2014/main" id="{CCD7D1F7-6984-214E-9686-4F28857DE956}"/>
              </a:ext>
            </a:extLst>
          </p:cNvPr>
          <p:cNvSpPr txBox="1"/>
          <p:nvPr/>
        </p:nvSpPr>
        <p:spPr>
          <a:xfrm>
            <a:off x="397564" y="1868556"/>
            <a:ext cx="11529391" cy="3416320"/>
          </a:xfrm>
          <a:prstGeom prst="rect">
            <a:avLst/>
          </a:prstGeom>
          <a:noFill/>
        </p:spPr>
        <p:txBody>
          <a:bodyPr wrap="square" rtlCol="0">
            <a:spAutoFit/>
          </a:bodyPr>
          <a:lstStyle/>
          <a:p>
            <a:pPr marL="342900" indent="-342900" algn="r" rtl="1">
              <a:buFont typeface="Arial" panose="020B0604020202020204" pitchFamily="34" charset="0"/>
              <a:buChar char="•"/>
            </a:pPr>
            <a:r>
              <a:rPr lang="ar-SA" sz="2400" dirty="0">
                <a:solidFill>
                  <a:srgbClr val="0070C0"/>
                </a:solidFill>
              </a:rPr>
              <a:t>تشكيل هيئة التحكيم يخضع لإرادة طرفي النزاع:</a:t>
            </a:r>
          </a:p>
          <a:p>
            <a:pPr marL="342900" indent="-342900" algn="r" rtl="1">
              <a:buFont typeface="Arial" panose="020B0604020202020204" pitchFamily="34" charset="0"/>
              <a:buChar char="•"/>
            </a:pPr>
            <a:endParaRPr lang="ar-SA" sz="2400" dirty="0">
              <a:solidFill>
                <a:srgbClr val="0070C0"/>
              </a:solidFill>
            </a:endParaRPr>
          </a:p>
          <a:p>
            <a:pPr marL="800100" lvl="1" indent="-342900" algn="r" rtl="1">
              <a:buFont typeface="Arial" panose="020B0604020202020204" pitchFamily="34" charset="0"/>
              <a:buChar char="•"/>
            </a:pPr>
            <a:r>
              <a:rPr lang="ar-SA" sz="2400" dirty="0"/>
              <a:t>المادة 15 " لطرفي التحكيم الاتفاق على اختيار المحكمين". </a:t>
            </a:r>
          </a:p>
          <a:p>
            <a:pPr marL="800100" lvl="1" indent="-342900" algn="r" rtl="1">
              <a:buFont typeface="Arial" panose="020B0604020202020204" pitchFamily="34" charset="0"/>
              <a:buChar char="•"/>
            </a:pPr>
            <a:r>
              <a:rPr lang="ar-SA" sz="2400" dirty="0"/>
              <a:t>سواءً عين الطرفان محكم وحيد، أو عين كل منهم محكماً ثم اختار المحكمان رئيس الهيئة. </a:t>
            </a:r>
          </a:p>
          <a:p>
            <a:pPr marL="800100" lvl="1" indent="-342900" algn="r" rtl="1">
              <a:buFont typeface="Arial" panose="020B0604020202020204" pitchFamily="34" charset="0"/>
              <a:buChar char="•"/>
            </a:pPr>
            <a:r>
              <a:rPr lang="ar-SA" sz="2400" dirty="0"/>
              <a:t>هل للأطراف تفويض شخص أو جهة لتقوم بتعيين المحكمين؟</a:t>
            </a:r>
          </a:p>
          <a:p>
            <a:pPr marL="800100" lvl="1" indent="-342900" algn="r" rtl="1">
              <a:buFont typeface="Arial" panose="020B0604020202020204" pitchFamily="34" charset="0"/>
              <a:buChar char="•"/>
            </a:pPr>
            <a:r>
              <a:rPr lang="ar-SA" sz="2400" dirty="0"/>
              <a:t>كيف يتم الاعتراض على تعيين محكم؟ </a:t>
            </a:r>
          </a:p>
          <a:p>
            <a:pPr marL="800100" lvl="1" indent="-342900" algn="r" rtl="1">
              <a:buFont typeface="Arial" panose="020B0604020202020204" pitchFamily="34" charset="0"/>
              <a:buChar char="•"/>
            </a:pPr>
            <a:r>
              <a:rPr lang="ar-SA" sz="2400" dirty="0"/>
              <a:t>أيهما ترجح تعدد أعضاء هيئة التحكيم أو أن تكون الهيئة من محكم واحد؟ ولماذا؟ </a:t>
            </a:r>
          </a:p>
          <a:p>
            <a:pPr marL="800100" lvl="1" indent="-342900" algn="r" rtl="1">
              <a:buFont typeface="Arial" panose="020B0604020202020204" pitchFamily="34" charset="0"/>
              <a:buChar char="•"/>
            </a:pPr>
            <a:endParaRPr lang="ar-SA" sz="2400" dirty="0"/>
          </a:p>
          <a:p>
            <a:pPr marL="800100" lvl="1" indent="-342900" algn="r" rtl="1">
              <a:buFont typeface="Arial" panose="020B0604020202020204" pitchFamily="34" charset="0"/>
              <a:buChar char="•"/>
            </a:pPr>
            <a:endParaRPr lang="ar-SA" sz="2400" b="1" dirty="0"/>
          </a:p>
        </p:txBody>
      </p:sp>
    </p:spTree>
    <p:extLst>
      <p:ext uri="{BB962C8B-B14F-4D97-AF65-F5344CB8AC3E}">
        <p14:creationId xmlns:p14="http://schemas.microsoft.com/office/powerpoint/2010/main" val="391748621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D7D1F7-6984-214E-9686-4F28857DE956}"/>
              </a:ext>
            </a:extLst>
          </p:cNvPr>
          <p:cNvSpPr txBox="1"/>
          <p:nvPr/>
        </p:nvSpPr>
        <p:spPr>
          <a:xfrm>
            <a:off x="0" y="682350"/>
            <a:ext cx="11529391" cy="6370975"/>
          </a:xfrm>
          <a:prstGeom prst="rect">
            <a:avLst/>
          </a:prstGeom>
          <a:noFill/>
        </p:spPr>
        <p:txBody>
          <a:bodyPr wrap="square" rtlCol="0">
            <a:spAutoFit/>
          </a:bodyPr>
          <a:lstStyle/>
          <a:p>
            <a:pPr marL="342900" indent="-342900" algn="r" rtl="1">
              <a:buFont typeface="Arial" panose="020B0604020202020204" pitchFamily="34" charset="0"/>
              <a:buChar char="•"/>
            </a:pPr>
            <a:r>
              <a:rPr lang="ar-SA" sz="2400" dirty="0">
                <a:solidFill>
                  <a:srgbClr val="0070C0"/>
                </a:solidFill>
              </a:rPr>
              <a:t>حالات تدخل القضاء في تشكيل هيئة التحكيم: </a:t>
            </a:r>
          </a:p>
          <a:p>
            <a:pPr marL="342900" indent="-342900" algn="r" rtl="1">
              <a:buFont typeface="Arial" panose="020B0604020202020204" pitchFamily="34" charset="0"/>
              <a:buChar char="•"/>
            </a:pPr>
            <a:endParaRPr lang="ar-SA" sz="2400" dirty="0">
              <a:solidFill>
                <a:srgbClr val="0070C0"/>
              </a:solidFill>
            </a:endParaRPr>
          </a:p>
          <a:p>
            <a:pPr marL="800100" lvl="1" indent="-342900" algn="r" rtl="1">
              <a:buFont typeface="Arial" panose="020B0604020202020204" pitchFamily="34" charset="0"/>
              <a:buChar char="•"/>
            </a:pPr>
            <a:r>
              <a:rPr lang="ar-SA" sz="2400" dirty="0"/>
              <a:t>إذا لم يتفق الأطراف على اختيار هيئة التحكيم: </a:t>
            </a:r>
          </a:p>
          <a:p>
            <a:pPr marL="914400" lvl="1" indent="-457200" algn="r" rtl="1">
              <a:buFont typeface="+mj-lt"/>
              <a:buAutoNum type="arabicPeriod"/>
            </a:pPr>
            <a:r>
              <a:rPr lang="ar-SA" sz="2400" dirty="0"/>
              <a:t>إذا كانت الهيئة مشكلة من محكم واحد = تولت المحكمة المختصة تعيينه، خلال 30 يوم من تقديم الطلب. </a:t>
            </a:r>
          </a:p>
          <a:p>
            <a:pPr marL="914400" lvl="1" indent="-457200" algn="r" rtl="1">
              <a:buFont typeface="+mj-lt"/>
              <a:buAutoNum type="arabicPeriod"/>
            </a:pPr>
            <a:r>
              <a:rPr lang="ar-SA" sz="2400" dirty="0"/>
              <a:t>إذا كانت الهيئة مشكلة من أكثر من محكم = كل طرف يختار محكم ويتفق المحكمان على الرئيس. </a:t>
            </a:r>
          </a:p>
          <a:p>
            <a:pPr marL="914400" lvl="1" indent="-457200" algn="r" rtl="1">
              <a:buFont typeface="Arial" panose="020B0604020202020204" pitchFamily="34" charset="0"/>
              <a:buChar char="•"/>
            </a:pPr>
            <a:r>
              <a:rPr lang="ar-SA" sz="2400" dirty="0"/>
              <a:t>إذا امتنع أحد الطرفين عن التعيين خلال 15 يوم التالية لتسلمه طلب التحكيم، أو إذا لم يتفق المحكمان على الرئيس خلال 15 يوم التالية لتاريخ تعيين آخرهما، فللطرف الذي يهمه التعجيل اللجوء إلى المحكمة. </a:t>
            </a:r>
          </a:p>
          <a:p>
            <a:pPr marL="914400" lvl="1" indent="-457200" algn="r" rtl="1">
              <a:buFont typeface="Arial" panose="020B0604020202020204" pitchFamily="34" charset="0"/>
              <a:buChar char="•"/>
            </a:pPr>
            <a:r>
              <a:rPr lang="ar-SA" sz="2400" dirty="0">
                <a:solidFill>
                  <a:srgbClr val="00B050"/>
                </a:solidFill>
              </a:rPr>
              <a:t>هل المحكمة تعين المحكم؟ أم تلزم الطرف الآخر بتعيين محكم؟ </a:t>
            </a:r>
          </a:p>
          <a:p>
            <a:pPr marL="914400" lvl="1" indent="-457200" algn="r" rtl="1">
              <a:buFont typeface="Arial" panose="020B0604020202020204" pitchFamily="34" charset="0"/>
              <a:buChar char="•"/>
            </a:pPr>
            <a:r>
              <a:rPr lang="ar-SA" sz="2400" dirty="0">
                <a:solidFill>
                  <a:srgbClr val="00B050"/>
                </a:solidFill>
              </a:rPr>
              <a:t>ما العمل الذي ينبغي على الطرف الذي يهمه التعجيل في التحكيم عمله قبل اللجوء إلى المحكمة؟ </a:t>
            </a:r>
          </a:p>
          <a:p>
            <a:pPr marL="914400" lvl="1" indent="-457200" algn="r" rtl="1">
              <a:buFont typeface="Arial" panose="020B0604020202020204" pitchFamily="34" charset="0"/>
              <a:buChar char="•"/>
            </a:pPr>
            <a:r>
              <a:rPr lang="ar-SA" sz="2400" dirty="0">
                <a:solidFill>
                  <a:srgbClr val="00B050"/>
                </a:solidFill>
              </a:rPr>
              <a:t>كم المدة الممنوحة للمحكمة لتقوم بتعيين المحكم؟ </a:t>
            </a:r>
            <a:r>
              <a:rPr lang="ar-SA" sz="2400" dirty="0"/>
              <a:t>15 يوم من تاريخ تقديم الطلب</a:t>
            </a:r>
          </a:p>
          <a:p>
            <a:pPr marL="914400" lvl="1" indent="-457200" algn="r" rtl="1">
              <a:buFont typeface="Arial" panose="020B0604020202020204" pitchFamily="34" charset="0"/>
              <a:buChar char="•"/>
            </a:pPr>
            <a:r>
              <a:rPr lang="ar-SA" sz="2400" dirty="0"/>
              <a:t>من هو رئيس هيئة التحكيم ومن هو المحكم الثالث ومن هو المحكم المرجح؟ </a:t>
            </a:r>
          </a:p>
          <a:p>
            <a:pPr marL="914400" lvl="1" indent="-457200" algn="r" rtl="1">
              <a:buFont typeface="Arial" panose="020B0604020202020204" pitchFamily="34" charset="0"/>
              <a:buChar char="•"/>
            </a:pPr>
            <a:r>
              <a:rPr lang="ar-SA" sz="2400" dirty="0">
                <a:solidFill>
                  <a:srgbClr val="00B050"/>
                </a:solidFill>
              </a:rPr>
              <a:t>تسري نفس الأحكام في حال تشكيل الهيئة من أكثر من ثلاثة محكمين. كيف؟</a:t>
            </a:r>
          </a:p>
          <a:p>
            <a:pPr marL="914400" lvl="1" indent="-457200" algn="r" rtl="1">
              <a:buFont typeface="+mj-lt"/>
              <a:buAutoNum type="arabicPeriod" startAt="3"/>
            </a:pPr>
            <a:r>
              <a:rPr lang="ar-SA" sz="2400" dirty="0"/>
              <a:t>إذا لم يتفق الطرفان أو المحكمان المختاران على الرئيس خلال المدة المحددة اتفاقاً أو قانوناً. </a:t>
            </a:r>
          </a:p>
          <a:p>
            <a:pPr marL="914400" lvl="1" indent="-457200" algn="r" rtl="1">
              <a:buFont typeface="+mj-lt"/>
              <a:buAutoNum type="arabicPeriod" startAt="3"/>
            </a:pPr>
            <a:r>
              <a:rPr lang="ar-SA" sz="2400" dirty="0"/>
              <a:t>إذا خالف أحد الطرفين الشروط المتفق على توافرها في المحكم. </a:t>
            </a:r>
          </a:p>
          <a:p>
            <a:pPr marL="914400" lvl="1" indent="-457200" algn="r" rtl="1">
              <a:buFont typeface="+mj-lt"/>
              <a:buAutoNum type="arabicPeriod" startAt="3"/>
            </a:pPr>
            <a:r>
              <a:rPr lang="ar-SA" sz="2400" dirty="0"/>
              <a:t>إذا تخلف الغير المفوض أو الجهة المفوضة عن أداء ما عهد به إليه. </a:t>
            </a:r>
          </a:p>
          <a:p>
            <a:pPr marL="800100" lvl="1" indent="-342900" algn="r" rtl="1">
              <a:buFont typeface="Arial" panose="020B0604020202020204" pitchFamily="34" charset="0"/>
              <a:buChar char="•"/>
            </a:pPr>
            <a:endParaRPr lang="ar-SA" sz="2400" dirty="0"/>
          </a:p>
          <a:p>
            <a:pPr marL="800100" lvl="1" indent="-342900" algn="r" rtl="1">
              <a:buFont typeface="Arial" panose="020B0604020202020204" pitchFamily="34" charset="0"/>
              <a:buChar char="•"/>
            </a:pPr>
            <a:endParaRPr lang="ar-SA" sz="2400" b="1" dirty="0"/>
          </a:p>
        </p:txBody>
      </p:sp>
    </p:spTree>
    <p:extLst>
      <p:ext uri="{BB962C8B-B14F-4D97-AF65-F5344CB8AC3E}">
        <p14:creationId xmlns:p14="http://schemas.microsoft.com/office/powerpoint/2010/main" val="144610970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CAA80C2A-D864-2141-98F7-1EE4C3BEF9C1}"/>
              </a:ext>
            </a:extLst>
          </p:cNvPr>
          <p:cNvSpPr/>
          <p:nvPr/>
        </p:nvSpPr>
        <p:spPr>
          <a:xfrm>
            <a:off x="2080590" y="556591"/>
            <a:ext cx="8163338" cy="622852"/>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t>مدى جواز الطعن في الحكم الصادر من المحكمة بتعيين المحكم أو برفض تعيينه </a:t>
            </a:r>
            <a:endParaRPr lang="en-US" sz="2400" b="1" dirty="0"/>
          </a:p>
        </p:txBody>
      </p:sp>
      <p:sp>
        <p:nvSpPr>
          <p:cNvPr id="3" name="TextBox 2">
            <a:extLst>
              <a:ext uri="{FF2B5EF4-FFF2-40B4-BE49-F238E27FC236}">
                <a16:creationId xmlns:a16="http://schemas.microsoft.com/office/drawing/2014/main" id="{CCD7D1F7-6984-214E-9686-4F28857DE956}"/>
              </a:ext>
            </a:extLst>
          </p:cNvPr>
          <p:cNvSpPr txBox="1"/>
          <p:nvPr/>
        </p:nvSpPr>
        <p:spPr>
          <a:xfrm>
            <a:off x="-357808" y="1868556"/>
            <a:ext cx="12284764" cy="2677656"/>
          </a:xfrm>
          <a:prstGeom prst="rect">
            <a:avLst/>
          </a:prstGeom>
          <a:noFill/>
        </p:spPr>
        <p:txBody>
          <a:bodyPr wrap="square" rtlCol="0">
            <a:spAutoFit/>
          </a:bodyPr>
          <a:lstStyle/>
          <a:p>
            <a:pPr marL="342900" indent="-342900" algn="r" rtl="1">
              <a:buFont typeface="Arial" panose="020B0604020202020204" pitchFamily="34" charset="0"/>
              <a:buChar char="•"/>
            </a:pPr>
            <a:r>
              <a:rPr lang="ar-SA" sz="2400" dirty="0">
                <a:solidFill>
                  <a:srgbClr val="0070C0"/>
                </a:solidFill>
              </a:rPr>
              <a:t>الحكم الصادر بتعيين محكم:</a:t>
            </a:r>
          </a:p>
          <a:p>
            <a:pPr marL="342900" indent="-342900" algn="r" rtl="1">
              <a:buFont typeface="Arial" panose="020B0604020202020204" pitchFamily="34" charset="0"/>
              <a:buChar char="•"/>
            </a:pPr>
            <a:endParaRPr lang="ar-SA" sz="2400" dirty="0">
              <a:solidFill>
                <a:srgbClr val="0070C0"/>
              </a:solidFill>
            </a:endParaRPr>
          </a:p>
          <a:p>
            <a:pPr marL="800100" lvl="1" indent="-342900" algn="r" rtl="1">
              <a:buFont typeface="Arial" panose="020B0604020202020204" pitchFamily="34" charset="0"/>
              <a:buChar char="•"/>
            </a:pPr>
            <a:r>
              <a:rPr lang="ar-SA" sz="2400" dirty="0"/>
              <a:t>المادة /415 غير قابل للطعن عليه بأي طريق من طرق الطعن، عدا رفع دعوى البطلان بعد صدور حكم التحكيم. </a:t>
            </a:r>
          </a:p>
          <a:p>
            <a:pPr marL="800100" lvl="1" indent="-342900" algn="r" rtl="1">
              <a:buFont typeface="Arial" panose="020B0604020202020204" pitchFamily="34" charset="0"/>
              <a:buChar char="•"/>
            </a:pPr>
            <a:endParaRPr lang="ar-SA" sz="2400" dirty="0"/>
          </a:p>
          <a:p>
            <a:pPr marL="342900" indent="-342900" algn="r" rtl="1">
              <a:buFont typeface="Arial" panose="020B0604020202020204" pitchFamily="34" charset="0"/>
              <a:buChar char="•"/>
            </a:pPr>
            <a:r>
              <a:rPr lang="ar-SA" sz="2400" dirty="0">
                <a:solidFill>
                  <a:srgbClr val="0070C0"/>
                </a:solidFill>
              </a:rPr>
              <a:t>الحكم الصادر برفض طلب التعيين: </a:t>
            </a:r>
          </a:p>
          <a:p>
            <a:pPr marL="800100" lvl="1" indent="-342900" algn="r" rtl="1">
              <a:buFont typeface="Arial" panose="020B0604020202020204" pitchFamily="34" charset="0"/>
              <a:buChar char="•"/>
            </a:pPr>
            <a:r>
              <a:rPr lang="ar-SA" sz="2400" dirty="0"/>
              <a:t>سكت النظام فلم يقرر قابليته أو عدم قابليته للطعن. </a:t>
            </a:r>
          </a:p>
          <a:p>
            <a:pPr marL="800100" lvl="1" indent="-342900" algn="r" rtl="1">
              <a:buFont typeface="Arial" panose="020B0604020202020204" pitchFamily="34" charset="0"/>
              <a:buChar char="•"/>
            </a:pPr>
            <a:r>
              <a:rPr lang="ar-SA" sz="2400" dirty="0"/>
              <a:t>نعمل القواعد العامة. </a:t>
            </a:r>
          </a:p>
        </p:txBody>
      </p:sp>
    </p:spTree>
    <p:extLst>
      <p:ext uri="{BB962C8B-B14F-4D97-AF65-F5344CB8AC3E}">
        <p14:creationId xmlns:p14="http://schemas.microsoft.com/office/powerpoint/2010/main" val="278588516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CAA80C2A-D864-2141-98F7-1EE4C3BEF9C1}"/>
              </a:ext>
            </a:extLst>
          </p:cNvPr>
          <p:cNvSpPr/>
          <p:nvPr/>
        </p:nvSpPr>
        <p:spPr>
          <a:xfrm>
            <a:off x="2948610" y="543339"/>
            <a:ext cx="5671928" cy="622852"/>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t>الخدمات الإدارية اللازمة لهيئة التحكيم كي تبدأ مهمتها</a:t>
            </a:r>
            <a:endParaRPr lang="en-US" sz="2400" b="1" dirty="0"/>
          </a:p>
        </p:txBody>
      </p:sp>
      <p:sp>
        <p:nvSpPr>
          <p:cNvPr id="3" name="TextBox 2">
            <a:extLst>
              <a:ext uri="{FF2B5EF4-FFF2-40B4-BE49-F238E27FC236}">
                <a16:creationId xmlns:a16="http://schemas.microsoft.com/office/drawing/2014/main" id="{CCD7D1F7-6984-214E-9686-4F28857DE956}"/>
              </a:ext>
            </a:extLst>
          </p:cNvPr>
          <p:cNvSpPr txBox="1"/>
          <p:nvPr/>
        </p:nvSpPr>
        <p:spPr>
          <a:xfrm>
            <a:off x="-357808" y="1868556"/>
            <a:ext cx="12284764" cy="1938992"/>
          </a:xfrm>
          <a:prstGeom prst="rect">
            <a:avLst/>
          </a:prstGeom>
          <a:noFill/>
        </p:spPr>
        <p:txBody>
          <a:bodyPr wrap="square" rtlCol="0">
            <a:spAutoFit/>
          </a:bodyPr>
          <a:lstStyle/>
          <a:p>
            <a:pPr marL="457200" indent="-457200" algn="r" rtl="1">
              <a:buFont typeface="+mj-lt"/>
              <a:buAutoNum type="arabicPeriod"/>
            </a:pPr>
            <a:r>
              <a:rPr lang="ar-SA" sz="2400" dirty="0">
                <a:solidFill>
                  <a:srgbClr val="0070C0"/>
                </a:solidFill>
              </a:rPr>
              <a:t>مكان لعقد جلسات المرافعة والمداولة. </a:t>
            </a:r>
          </a:p>
          <a:p>
            <a:pPr marL="457200" indent="-457200" algn="r" rtl="1">
              <a:buFont typeface="+mj-lt"/>
              <a:buAutoNum type="arabicPeriod"/>
            </a:pPr>
            <a:r>
              <a:rPr lang="ar-SA" sz="2400" dirty="0">
                <a:solidFill>
                  <a:srgbClr val="0070C0"/>
                </a:solidFill>
              </a:rPr>
              <a:t>خدمات السكرتارية</a:t>
            </a:r>
          </a:p>
          <a:p>
            <a:pPr marL="457200" indent="-457200" algn="r" rtl="1">
              <a:buFont typeface="Arial" panose="020B0604020202020204" pitchFamily="34" charset="0"/>
              <a:buChar char="•"/>
            </a:pPr>
            <a:r>
              <a:rPr lang="ar-SA" sz="2400" dirty="0"/>
              <a:t>الأمر أسهل إذا كان التحكيم مؤسسي حيث يتولى مركز التحكيم ذلك. </a:t>
            </a:r>
          </a:p>
          <a:p>
            <a:pPr marL="457200" indent="-457200" algn="r" rtl="1">
              <a:buFont typeface="Arial" panose="020B0604020202020204" pitchFamily="34" charset="0"/>
              <a:buChar char="•"/>
            </a:pPr>
            <a:r>
              <a:rPr lang="ar-SA" sz="2400" dirty="0"/>
              <a:t>إذا كان التحكيم حر فتتولى هيئة التحكيم توفير تلك الخدمات، واحتساب ذلك من مصروفات التحكيم</a:t>
            </a:r>
          </a:p>
          <a:p>
            <a:pPr marL="342900" indent="-342900" algn="r" rtl="1">
              <a:buFont typeface="Arial" panose="020B0604020202020204" pitchFamily="34" charset="0"/>
              <a:buChar char="•"/>
            </a:pPr>
            <a:endParaRPr lang="ar-SA" sz="2400" dirty="0">
              <a:solidFill>
                <a:srgbClr val="0070C0"/>
              </a:solidFill>
            </a:endParaRPr>
          </a:p>
        </p:txBody>
      </p:sp>
    </p:spTree>
    <p:extLst>
      <p:ext uri="{BB962C8B-B14F-4D97-AF65-F5344CB8AC3E}">
        <p14:creationId xmlns:p14="http://schemas.microsoft.com/office/powerpoint/2010/main" val="39055886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rminator 3"/>
          <p:cNvSpPr/>
          <p:nvPr/>
        </p:nvSpPr>
        <p:spPr>
          <a:xfrm>
            <a:off x="1855304" y="2173356"/>
            <a:ext cx="8282609" cy="2239618"/>
          </a:xfrm>
          <a:prstGeom prst="flowChartTerminator">
            <a:avLst/>
          </a:prstGeom>
          <a:solidFill>
            <a:schemeClr val="accent3">
              <a:lumMod val="75000"/>
            </a:schemeClr>
          </a:solidFill>
        </p:spPr>
        <p:style>
          <a:lnRef idx="1">
            <a:schemeClr val="accent6"/>
          </a:lnRef>
          <a:fillRef idx="2">
            <a:schemeClr val="accent6"/>
          </a:fillRef>
          <a:effectRef idx="1">
            <a:schemeClr val="accent6"/>
          </a:effectRef>
          <a:fontRef idx="minor">
            <a:schemeClr val="dk1"/>
          </a:fontRef>
        </p:style>
        <p:txBody>
          <a:bodyPr rtlCol="0" anchor="ctr"/>
          <a:lstStyle/>
          <a:p>
            <a:pPr marL="0" algn="ctr" defTabSz="914400" rtl="1" eaLnBrk="1" latinLnBrk="0" hangingPunct="1"/>
            <a:r>
              <a:rPr lang="ar-SA" sz="7200" b="1" dirty="0">
                <a:solidFill>
                  <a:schemeClr val="bg1"/>
                </a:solidFill>
              </a:rPr>
              <a:t>المحاضرة الثالثة عشرة </a:t>
            </a:r>
            <a:endParaRPr lang="en-US" sz="7200" b="1" dirty="0">
              <a:solidFill>
                <a:schemeClr val="bg1"/>
              </a:solidFill>
            </a:endParaRPr>
          </a:p>
        </p:txBody>
      </p:sp>
    </p:spTree>
    <p:extLst>
      <p:ext uri="{BB962C8B-B14F-4D97-AF65-F5344CB8AC3E}">
        <p14:creationId xmlns:p14="http://schemas.microsoft.com/office/powerpoint/2010/main" val="120383576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rminator 3"/>
          <p:cNvSpPr/>
          <p:nvPr/>
        </p:nvSpPr>
        <p:spPr>
          <a:xfrm>
            <a:off x="3286539" y="463826"/>
            <a:ext cx="5420139" cy="1696278"/>
          </a:xfrm>
          <a:prstGeom prst="flowChartTerminator">
            <a:avLst/>
          </a:prstGeom>
          <a:solidFill>
            <a:schemeClr val="accent3">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algn="ctr" defTabSz="914400" rtl="1" eaLnBrk="1" latinLnBrk="0" hangingPunct="1"/>
            <a:r>
              <a:rPr lang="ar-SA" sz="4000" b="1" dirty="0"/>
              <a:t>محاور المحاضرة</a:t>
            </a:r>
            <a:endParaRPr lang="en-US" sz="4000" b="1" dirty="0"/>
          </a:p>
        </p:txBody>
      </p:sp>
      <p:sp>
        <p:nvSpPr>
          <p:cNvPr id="6" name="Pentagon 5"/>
          <p:cNvSpPr/>
          <p:nvPr/>
        </p:nvSpPr>
        <p:spPr>
          <a:xfrm flipH="1">
            <a:off x="1232450" y="2458281"/>
            <a:ext cx="9899371" cy="596348"/>
          </a:xfrm>
          <a:prstGeom prst="homePlat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4000" b="1" dirty="0">
                <a:solidFill>
                  <a:schemeClr val="tx1"/>
                </a:solidFill>
              </a:rPr>
              <a:t>طبيعة العلاقة بين المحكم وأطراف النزاع</a:t>
            </a:r>
            <a:endParaRPr lang="en-US" sz="4000" b="1" dirty="0">
              <a:solidFill>
                <a:schemeClr val="tx1"/>
              </a:solidFill>
            </a:endParaRPr>
          </a:p>
        </p:txBody>
      </p:sp>
      <p:sp>
        <p:nvSpPr>
          <p:cNvPr id="5" name="Pentagon 4">
            <a:extLst>
              <a:ext uri="{FF2B5EF4-FFF2-40B4-BE49-F238E27FC236}">
                <a16:creationId xmlns:a16="http://schemas.microsoft.com/office/drawing/2014/main" id="{D772A7DB-6884-1947-8422-89ED47F3B445}"/>
              </a:ext>
            </a:extLst>
          </p:cNvPr>
          <p:cNvSpPr/>
          <p:nvPr/>
        </p:nvSpPr>
        <p:spPr>
          <a:xfrm flipH="1">
            <a:off x="1232450" y="3478700"/>
            <a:ext cx="9899371" cy="622849"/>
          </a:xfrm>
          <a:prstGeom prst="homePlat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4000" b="1" dirty="0">
                <a:solidFill>
                  <a:schemeClr val="tx1"/>
                </a:solidFill>
              </a:rPr>
              <a:t>مسؤولية المحكم المدنية</a:t>
            </a:r>
            <a:endParaRPr lang="en-US" sz="4000" b="1" dirty="0">
              <a:solidFill>
                <a:schemeClr val="tx1"/>
              </a:solidFill>
            </a:endParaRPr>
          </a:p>
        </p:txBody>
      </p:sp>
      <p:sp>
        <p:nvSpPr>
          <p:cNvPr id="7" name="Pentagon 6">
            <a:extLst>
              <a:ext uri="{FF2B5EF4-FFF2-40B4-BE49-F238E27FC236}">
                <a16:creationId xmlns:a16="http://schemas.microsoft.com/office/drawing/2014/main" id="{3AF7643D-E936-C948-B89B-B6B8D5242904}"/>
              </a:ext>
            </a:extLst>
          </p:cNvPr>
          <p:cNvSpPr/>
          <p:nvPr/>
        </p:nvSpPr>
        <p:spPr>
          <a:xfrm flipH="1">
            <a:off x="1232450" y="4525620"/>
            <a:ext cx="9899369" cy="622849"/>
          </a:xfrm>
          <a:prstGeom prst="homePlat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4000" b="1" dirty="0">
                <a:solidFill>
                  <a:schemeClr val="tx1"/>
                </a:solidFill>
              </a:rPr>
              <a:t>المسؤولية المدنية لمركز التحكيم وأطراف النزاع</a:t>
            </a:r>
            <a:endParaRPr lang="en-US" sz="4000" b="1" dirty="0">
              <a:solidFill>
                <a:schemeClr val="tx1"/>
              </a:solidFill>
            </a:endParaRPr>
          </a:p>
        </p:txBody>
      </p:sp>
      <p:sp>
        <p:nvSpPr>
          <p:cNvPr id="8" name="Pentagon 7">
            <a:extLst>
              <a:ext uri="{FF2B5EF4-FFF2-40B4-BE49-F238E27FC236}">
                <a16:creationId xmlns:a16="http://schemas.microsoft.com/office/drawing/2014/main" id="{E8092814-87EA-4D4C-BF2E-40ECB2898E45}"/>
              </a:ext>
            </a:extLst>
          </p:cNvPr>
          <p:cNvSpPr/>
          <p:nvPr/>
        </p:nvSpPr>
        <p:spPr>
          <a:xfrm flipH="1">
            <a:off x="1232450" y="5459898"/>
            <a:ext cx="9899369" cy="622849"/>
          </a:xfrm>
          <a:prstGeom prst="homePlat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4000" b="1" dirty="0">
                <a:solidFill>
                  <a:schemeClr val="tx1"/>
                </a:solidFill>
              </a:rPr>
              <a:t>انتهاء مهمة المحكم بدون حكم</a:t>
            </a:r>
            <a:endParaRPr lang="en-US" sz="4000" b="1" dirty="0">
              <a:solidFill>
                <a:schemeClr val="tx1"/>
              </a:solidFill>
            </a:endParaRPr>
          </a:p>
        </p:txBody>
      </p:sp>
    </p:spTree>
    <p:extLst>
      <p:ext uri="{BB962C8B-B14F-4D97-AF65-F5344CB8AC3E}">
        <p14:creationId xmlns:p14="http://schemas.microsoft.com/office/powerpoint/2010/main" val="3414308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CAA80C2A-D864-2141-98F7-1EE4C3BEF9C1}"/>
              </a:ext>
            </a:extLst>
          </p:cNvPr>
          <p:cNvSpPr/>
          <p:nvPr/>
        </p:nvSpPr>
        <p:spPr>
          <a:xfrm>
            <a:off x="3465442" y="119270"/>
            <a:ext cx="4943060" cy="622852"/>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t>طبيعة العلاقة بين المحكم وأطراف النزاع</a:t>
            </a:r>
            <a:endParaRPr lang="en-US" sz="2400" b="1" dirty="0"/>
          </a:p>
        </p:txBody>
      </p:sp>
      <p:sp>
        <p:nvSpPr>
          <p:cNvPr id="3" name="TextBox 2">
            <a:extLst>
              <a:ext uri="{FF2B5EF4-FFF2-40B4-BE49-F238E27FC236}">
                <a16:creationId xmlns:a16="http://schemas.microsoft.com/office/drawing/2014/main" id="{CCD7D1F7-6984-214E-9686-4F28857DE956}"/>
              </a:ext>
            </a:extLst>
          </p:cNvPr>
          <p:cNvSpPr txBox="1"/>
          <p:nvPr/>
        </p:nvSpPr>
        <p:spPr>
          <a:xfrm>
            <a:off x="172277" y="742122"/>
            <a:ext cx="11529391" cy="6370975"/>
          </a:xfrm>
          <a:prstGeom prst="rect">
            <a:avLst/>
          </a:prstGeom>
          <a:noFill/>
        </p:spPr>
        <p:txBody>
          <a:bodyPr wrap="square" rtlCol="0">
            <a:spAutoFit/>
          </a:bodyPr>
          <a:lstStyle/>
          <a:p>
            <a:pPr marL="800100" lvl="1" indent="-342900" algn="r" rtl="1">
              <a:buFont typeface="Arial" panose="020B0604020202020204" pitchFamily="34" charset="0"/>
              <a:buChar char="•"/>
            </a:pPr>
            <a:r>
              <a:rPr lang="ar-SA" sz="2400" dirty="0"/>
              <a:t>عبارة عن علاقة تعاقدية تتم بإيجاب وقبول، يترتب عليها حقوق والتزامات. </a:t>
            </a:r>
          </a:p>
          <a:p>
            <a:pPr marL="800100" lvl="1" indent="-342900" algn="r" rtl="1">
              <a:buFont typeface="Arial" panose="020B0604020202020204" pitchFamily="34" charset="0"/>
              <a:buChar char="•"/>
            </a:pPr>
            <a:r>
              <a:rPr lang="ar-SA" sz="2400" dirty="0"/>
              <a:t>هذه العلاقة تسمى </a:t>
            </a:r>
            <a:r>
              <a:rPr lang="ar-SA" sz="2400" b="1" dirty="0">
                <a:solidFill>
                  <a:srgbClr val="00B0F0"/>
                </a:solidFill>
              </a:rPr>
              <a:t>عقد التحكيم: </a:t>
            </a:r>
            <a:r>
              <a:rPr lang="ar-SA" sz="2400" dirty="0"/>
              <a:t>العقد الذي يبرمه الخصوم من جانب والمحكم من جانب آخر للفصل في النزاع.</a:t>
            </a:r>
          </a:p>
          <a:p>
            <a:pPr marL="800100" lvl="1" indent="-342900" algn="r" rtl="1">
              <a:buFont typeface="Arial" panose="020B0604020202020204" pitchFamily="34" charset="0"/>
              <a:buChar char="•"/>
            </a:pPr>
            <a:endParaRPr lang="ar-SA" sz="2400" dirty="0"/>
          </a:p>
          <a:p>
            <a:pPr marL="800100" lvl="1" indent="-342900" algn="r" rtl="1">
              <a:buFont typeface="Arial" panose="020B0604020202020204" pitchFamily="34" charset="0"/>
              <a:buChar char="•"/>
            </a:pPr>
            <a:r>
              <a:rPr lang="ar-SA" sz="2400" dirty="0">
                <a:solidFill>
                  <a:srgbClr val="00B050"/>
                </a:solidFill>
              </a:rPr>
              <a:t>ما هي واجبات المحكم؟ </a:t>
            </a:r>
          </a:p>
          <a:p>
            <a:pPr marL="914400" lvl="1" indent="-457200" algn="r" rtl="1">
              <a:buFont typeface="+mj-lt"/>
              <a:buAutoNum type="arabicPeriod"/>
            </a:pPr>
            <a:r>
              <a:rPr lang="ar-SA" sz="2400" dirty="0"/>
              <a:t>النظر في النزاع وإصدار الحكم النهائي خلال المدة المحددة. </a:t>
            </a:r>
          </a:p>
          <a:p>
            <a:pPr marL="914400" lvl="1" indent="-457200" algn="r" rtl="1">
              <a:buFont typeface="+mj-lt"/>
              <a:buAutoNum type="arabicPeriod"/>
            </a:pPr>
            <a:r>
              <a:rPr lang="ar-SA" sz="2400" dirty="0"/>
              <a:t>مراعاة مبادئ التقاضي الأساسية، والالتزام بالحيدة والاستقلال. </a:t>
            </a:r>
          </a:p>
          <a:p>
            <a:pPr marL="914400" lvl="1" indent="-457200" algn="r" rtl="1">
              <a:buFont typeface="+mj-lt"/>
              <a:buAutoNum type="arabicPeriod"/>
            </a:pPr>
            <a:r>
              <a:rPr lang="ar-SA" sz="2400" dirty="0"/>
              <a:t>الحفاظ على سرية الوثائق والمعلومات وعدم إفشائها حتى بعد نهاية مهمته. </a:t>
            </a:r>
          </a:p>
          <a:p>
            <a:pPr marL="914400" lvl="1" indent="-457200" algn="r" rtl="1">
              <a:buFont typeface="+mj-lt"/>
              <a:buAutoNum type="arabicPeriod"/>
            </a:pPr>
            <a:r>
              <a:rPr lang="ar-SA" sz="2400" dirty="0"/>
              <a:t>مراعاة الشروط الشكلية والموضوعية التي </a:t>
            </a:r>
            <a:r>
              <a:rPr lang="ar-SA" sz="2400" dirty="0" err="1"/>
              <a:t>يتطلبها</a:t>
            </a:r>
            <a:r>
              <a:rPr lang="ar-SA" sz="2400" dirty="0"/>
              <a:t> القانون في الحكم لكي يتم تنفيذه. </a:t>
            </a:r>
          </a:p>
          <a:p>
            <a:pPr marL="914400" lvl="1" indent="-457200" algn="r" rtl="1">
              <a:buFont typeface="+mj-lt"/>
              <a:buAutoNum type="arabicPeriod"/>
            </a:pPr>
            <a:r>
              <a:rPr lang="ar-SA" sz="2400" dirty="0"/>
              <a:t>أن يؤدي المحكم المهمة بنفسه، فلا يجوز له تفويض غيره في ذلك. </a:t>
            </a:r>
          </a:p>
          <a:p>
            <a:pPr marL="914400" lvl="1" indent="-457200" algn="r" rtl="1">
              <a:buFont typeface="+mj-lt"/>
              <a:buAutoNum type="arabicPeriod"/>
            </a:pPr>
            <a:endParaRPr lang="ar-SA" sz="2400" dirty="0"/>
          </a:p>
          <a:p>
            <a:pPr marL="914400" lvl="1" indent="-457200" algn="r" rtl="1">
              <a:buFont typeface="Arial" panose="020B0604020202020204" pitchFamily="34" charset="0"/>
              <a:buChar char="•"/>
            </a:pPr>
            <a:r>
              <a:rPr lang="ar-SA" sz="2400" dirty="0">
                <a:solidFill>
                  <a:srgbClr val="00B050"/>
                </a:solidFill>
              </a:rPr>
              <a:t>ما هي واجبات الأطراف؟ </a:t>
            </a:r>
          </a:p>
          <a:p>
            <a:pPr marL="914400" lvl="1" indent="-457200" algn="r" rtl="1">
              <a:buFont typeface="+mj-lt"/>
              <a:buAutoNum type="arabicPeriod"/>
            </a:pPr>
            <a:r>
              <a:rPr lang="ar-SA" sz="2400" dirty="0"/>
              <a:t>تمكين هيئة التحكيم من مباشرة مهمتها وتزويدها بالوثائق والمعلومات المتعلقة بالنزاع. </a:t>
            </a:r>
          </a:p>
          <a:p>
            <a:pPr marL="914400" lvl="1" indent="-457200" algn="r" rtl="1">
              <a:buFont typeface="+mj-lt"/>
              <a:buAutoNum type="arabicPeriod"/>
            </a:pPr>
            <a:r>
              <a:rPr lang="ar-SA" sz="2400" dirty="0"/>
              <a:t>دفع مصاريف التحكيم. </a:t>
            </a:r>
          </a:p>
          <a:p>
            <a:pPr marL="914400" lvl="1" indent="-457200" algn="r" rtl="1">
              <a:buFont typeface="+mj-lt"/>
              <a:buAutoNum type="arabicPeriod"/>
            </a:pPr>
            <a:r>
              <a:rPr lang="ar-SA" sz="2400" dirty="0"/>
              <a:t>دفع أتعاب المحكمين المتفق عليها.</a:t>
            </a:r>
          </a:p>
          <a:p>
            <a:pPr marL="914400" lvl="1" indent="-457200" algn="r" rtl="1">
              <a:buFont typeface="+mj-lt"/>
              <a:buAutoNum type="arabicPeriod"/>
            </a:pPr>
            <a:endParaRPr lang="ar-SA" sz="2400" dirty="0"/>
          </a:p>
          <a:p>
            <a:pPr marL="914400" lvl="1" indent="-457200" algn="r" rtl="1">
              <a:buFont typeface="Arial" panose="020B0604020202020204" pitchFamily="34" charset="0"/>
              <a:buChar char="•"/>
            </a:pPr>
            <a:r>
              <a:rPr lang="ar-SA" sz="2400" dirty="0">
                <a:solidFill>
                  <a:srgbClr val="FF0000"/>
                </a:solidFill>
              </a:rPr>
              <a:t>ما طبيعة العلاقة بين المحكم و مركز التحكيم، في التحكيم المؤسسي؟ </a:t>
            </a:r>
          </a:p>
          <a:p>
            <a:pPr marL="914400" lvl="1" indent="-457200" algn="r" rtl="1">
              <a:buFont typeface="+mj-lt"/>
              <a:buAutoNum type="arabicPeriod"/>
            </a:pPr>
            <a:endParaRPr lang="ar-SA" sz="2400" dirty="0"/>
          </a:p>
        </p:txBody>
      </p:sp>
    </p:spTree>
    <p:extLst>
      <p:ext uri="{BB962C8B-B14F-4D97-AF65-F5344CB8AC3E}">
        <p14:creationId xmlns:p14="http://schemas.microsoft.com/office/powerpoint/2010/main" val="329475473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CAA80C2A-D864-2141-98F7-1EE4C3BEF9C1}"/>
              </a:ext>
            </a:extLst>
          </p:cNvPr>
          <p:cNvSpPr/>
          <p:nvPr/>
        </p:nvSpPr>
        <p:spPr>
          <a:xfrm>
            <a:off x="3657599" y="384313"/>
            <a:ext cx="4505739" cy="622852"/>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r>
              <a:rPr lang="ar-SA" sz="2400" b="1" dirty="0"/>
              <a:t>مسؤولية المحكم المدنية</a:t>
            </a:r>
            <a:endParaRPr lang="en-US" sz="2400" b="1" dirty="0"/>
          </a:p>
        </p:txBody>
      </p:sp>
      <p:sp>
        <p:nvSpPr>
          <p:cNvPr id="3" name="TextBox 2">
            <a:extLst>
              <a:ext uri="{FF2B5EF4-FFF2-40B4-BE49-F238E27FC236}">
                <a16:creationId xmlns:a16="http://schemas.microsoft.com/office/drawing/2014/main" id="{CCD7D1F7-6984-214E-9686-4F28857DE956}"/>
              </a:ext>
            </a:extLst>
          </p:cNvPr>
          <p:cNvSpPr txBox="1"/>
          <p:nvPr/>
        </p:nvSpPr>
        <p:spPr>
          <a:xfrm>
            <a:off x="384312" y="1484243"/>
            <a:ext cx="11529391" cy="5262979"/>
          </a:xfrm>
          <a:prstGeom prst="rect">
            <a:avLst/>
          </a:prstGeom>
          <a:noFill/>
        </p:spPr>
        <p:txBody>
          <a:bodyPr wrap="square" rtlCol="0">
            <a:spAutoFit/>
          </a:bodyPr>
          <a:lstStyle/>
          <a:p>
            <a:pPr marL="800100" lvl="1" indent="-342900" algn="r" rtl="1">
              <a:buFont typeface="Arial" panose="020B0604020202020204" pitchFamily="34" charset="0"/>
              <a:buChar char="•"/>
            </a:pPr>
            <a:r>
              <a:rPr lang="ar-SA" sz="2400" b="1" dirty="0">
                <a:solidFill>
                  <a:srgbClr val="00B0F0"/>
                </a:solidFill>
              </a:rPr>
              <a:t>أولا: مسؤولية المحكم العقدية: </a:t>
            </a:r>
          </a:p>
          <a:p>
            <a:pPr marL="800100" lvl="1" indent="-342900" algn="r" rtl="1">
              <a:buFont typeface="Arial" panose="020B0604020202020204" pitchFamily="34" charset="0"/>
              <a:buChar char="•"/>
            </a:pPr>
            <a:r>
              <a:rPr lang="ar-SA" sz="2400" dirty="0"/>
              <a:t>تنشأ مسؤولية المحكم العقدية نتيجة إخلاله بأحد الالتزامات المترتبة عليه بموجب العقد سواء تجاه الأطراف أو مركز التحكيم في التحكيم المؤسسي. </a:t>
            </a:r>
          </a:p>
          <a:p>
            <a:pPr marL="800100" lvl="1" indent="-342900" algn="r" rtl="1">
              <a:buFont typeface="Arial" panose="020B0604020202020204" pitchFamily="34" charset="0"/>
              <a:buChar char="•"/>
            </a:pPr>
            <a:r>
              <a:rPr lang="ar-SA" sz="2400" dirty="0">
                <a:solidFill>
                  <a:srgbClr val="00B050"/>
                </a:solidFill>
              </a:rPr>
              <a:t>أركان المسؤولية العقدية: </a:t>
            </a:r>
            <a:r>
              <a:rPr lang="ar-SA" sz="2400" dirty="0"/>
              <a:t>الخطأ – الضرر – علاقة السببية</a:t>
            </a:r>
          </a:p>
          <a:p>
            <a:pPr marL="800100" lvl="1" indent="-342900" algn="r" rtl="1">
              <a:buFont typeface="Arial" panose="020B0604020202020204" pitchFamily="34" charset="0"/>
              <a:buChar char="•"/>
            </a:pPr>
            <a:r>
              <a:rPr lang="ar-SA" sz="2400" dirty="0">
                <a:solidFill>
                  <a:srgbClr val="00B050"/>
                </a:solidFill>
              </a:rPr>
              <a:t>ما الذي يترتب على ثبوت المسؤولية العقدية؟ </a:t>
            </a:r>
          </a:p>
          <a:p>
            <a:pPr marL="800100" lvl="1" indent="-342900" algn="r" rtl="1">
              <a:buFont typeface="Arial" panose="020B0604020202020204" pitchFamily="34" charset="0"/>
              <a:buChar char="•"/>
            </a:pPr>
            <a:endParaRPr lang="ar-SA" sz="2400" dirty="0">
              <a:solidFill>
                <a:srgbClr val="00B050"/>
              </a:solidFill>
            </a:endParaRPr>
          </a:p>
          <a:p>
            <a:pPr marL="800100" lvl="1" indent="-342900" algn="r" rtl="1">
              <a:buFont typeface="Arial" panose="020B0604020202020204" pitchFamily="34" charset="0"/>
              <a:buChar char="•"/>
            </a:pPr>
            <a:r>
              <a:rPr lang="ar-SA" sz="2400" b="1" dirty="0">
                <a:solidFill>
                  <a:srgbClr val="00B0F0"/>
                </a:solidFill>
              </a:rPr>
              <a:t>ثانياً: مسؤولية المحكم التقصيرية: </a:t>
            </a:r>
          </a:p>
          <a:p>
            <a:pPr marL="800100" lvl="1" indent="-342900" algn="r" rtl="1">
              <a:buFont typeface="Arial" panose="020B0604020202020204" pitchFamily="34" charset="0"/>
              <a:buChar char="•"/>
            </a:pPr>
            <a:r>
              <a:rPr lang="ar-SA" sz="2400" dirty="0"/>
              <a:t>تنشأ في حال الإخلال بالتزام قانوني، كارتكاب غش أو خطأ لا يقع فيه محكم مثله. </a:t>
            </a:r>
          </a:p>
          <a:p>
            <a:pPr marL="800100" lvl="1" indent="-342900" algn="r" rtl="1">
              <a:buFont typeface="Arial" panose="020B0604020202020204" pitchFamily="34" charset="0"/>
              <a:buChar char="•"/>
            </a:pPr>
            <a:r>
              <a:rPr lang="ar-SA" sz="2400" dirty="0"/>
              <a:t>مثلا: عدم الإفصاح عن ما من شأنه التأثير على الحياد والاستقلال، عدم احترام حقوق الدفاع، إصدار حكم مع العلم بمخالفته للنظام العام.</a:t>
            </a:r>
          </a:p>
          <a:p>
            <a:pPr marL="800100" lvl="1" indent="-342900" algn="r" rtl="1">
              <a:buFont typeface="Arial" panose="020B0604020202020204" pitchFamily="34" charset="0"/>
              <a:buChar char="•"/>
            </a:pPr>
            <a:r>
              <a:rPr lang="ar-SA" sz="2400" dirty="0">
                <a:solidFill>
                  <a:srgbClr val="00B050"/>
                </a:solidFill>
              </a:rPr>
              <a:t>أركان المسؤولية التقصيرية: </a:t>
            </a:r>
            <a:r>
              <a:rPr lang="ar-SA" sz="2400" dirty="0"/>
              <a:t>الخطأ – الضرر – علاقة السببية</a:t>
            </a:r>
          </a:p>
          <a:p>
            <a:pPr marL="800100" lvl="1" indent="-342900" algn="r" rtl="1">
              <a:buFont typeface="Arial" panose="020B0604020202020204" pitchFamily="34" charset="0"/>
              <a:buChar char="•"/>
            </a:pPr>
            <a:r>
              <a:rPr lang="ar-SA" sz="2400" dirty="0">
                <a:solidFill>
                  <a:srgbClr val="00B050"/>
                </a:solidFill>
              </a:rPr>
              <a:t>ما الذي يترتب على ثبوت المسؤولية التقصيرية؟ </a:t>
            </a:r>
          </a:p>
          <a:p>
            <a:pPr marL="800100" lvl="1" indent="-342900" algn="r" rtl="1">
              <a:buFont typeface="Arial" panose="020B0604020202020204" pitchFamily="34" charset="0"/>
              <a:buChar char="•"/>
            </a:pPr>
            <a:endParaRPr lang="ar-SA" sz="2400" dirty="0"/>
          </a:p>
          <a:p>
            <a:pPr marL="800100" lvl="1" indent="-342900" algn="r" rtl="1">
              <a:buFont typeface="Arial" panose="020B0604020202020204" pitchFamily="34" charset="0"/>
              <a:buChar char="•"/>
            </a:pPr>
            <a:endParaRPr lang="ar-SA" sz="2400" dirty="0">
              <a:solidFill>
                <a:srgbClr val="00B050"/>
              </a:solidFill>
            </a:endParaRPr>
          </a:p>
        </p:txBody>
      </p:sp>
    </p:spTree>
    <p:extLst>
      <p:ext uri="{BB962C8B-B14F-4D97-AF65-F5344CB8AC3E}">
        <p14:creationId xmlns:p14="http://schemas.microsoft.com/office/powerpoint/2010/main" val="3396017998"/>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{C49DB5FD-3C90-8B42-95D1-BCF9C89817C2}tf10001073</Template>
  <TotalTime>1919</TotalTime>
  <Words>11573</Words>
  <Application>Microsoft Macintosh PowerPoint</Application>
  <PresentationFormat>Widescreen</PresentationFormat>
  <Paragraphs>1108</Paragraphs>
  <Slides>150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150</vt:i4>
      </vt:variant>
    </vt:vector>
  </HeadingPairs>
  <TitlesOfParts>
    <vt:vector size="155" baseType="lpstr">
      <vt:lpstr>Arial</vt:lpstr>
      <vt:lpstr>Calibri</vt:lpstr>
      <vt:lpstr>Times New Roman</vt:lpstr>
      <vt:lpstr>Tw Cen MT</vt:lpstr>
      <vt:lpstr>Droplet</vt:lpstr>
      <vt:lpstr>PowerPoint Presentation</vt:lpstr>
      <vt:lpstr>PowerPoint Presentation</vt:lpstr>
      <vt:lpstr>المحاضرة التمهيدية   قانون التحكيم </vt:lpstr>
      <vt:lpstr>PowerPoint Presentation</vt:lpstr>
      <vt:lpstr>PowerPoint Presentation</vt:lpstr>
      <vt:lpstr>PowerPoint Presentation</vt:lpstr>
      <vt:lpstr>PowerPoint Presentation</vt:lpstr>
      <vt:lpstr>السمات العامة للتشريعات الحدية للتحكيم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التمهيدية   قانون التحكيم </dc:title>
  <dc:creator>Microsoft Office User</dc:creator>
  <cp:lastModifiedBy>Microsoft Office User</cp:lastModifiedBy>
  <cp:revision>93</cp:revision>
  <dcterms:created xsi:type="dcterms:W3CDTF">2019-09-07T09:12:20Z</dcterms:created>
  <dcterms:modified xsi:type="dcterms:W3CDTF">2019-12-08T00:01:17Z</dcterms:modified>
</cp:coreProperties>
</file>