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370" r:id="rId4"/>
    <p:sldId id="371" r:id="rId5"/>
    <p:sldId id="372" r:id="rId6"/>
    <p:sldId id="373" r:id="rId7"/>
    <p:sldId id="374" r:id="rId8"/>
    <p:sldId id="441" r:id="rId9"/>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رر مدخل الى تقييم الأثر البيئي 501 تاب" id="{2B2B57C4-7BDD-40B2-BD83-C4731232F619}">
          <p14:sldIdLst>
            <p14:sldId id="257"/>
            <p14:sldId id="258"/>
          </p14:sldIdLst>
        </p14:section>
        <p14:section name="نظرة عامة على تقييم الأثر البيئي  1" id="{C2C6CD6C-40B6-4068-B472-368E92E72248}">
          <p14:sldIdLst>
            <p14:sldId id="370"/>
            <p14:sldId id="371"/>
            <p14:sldId id="372"/>
            <p14:sldId id="373"/>
            <p14:sldId id="374"/>
            <p14:sldId id="4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BD43B4"/>
    <a:srgbClr val="FF3300"/>
    <a:srgbClr val="CB9D77"/>
    <a:srgbClr val="E6D764"/>
    <a:srgbClr val="FFCC99"/>
    <a:srgbClr val="7FE984"/>
    <a:srgbClr val="FD9597"/>
    <a:srgbClr val="FED2D3"/>
    <a:srgbClr val="FB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4660"/>
  </p:normalViewPr>
  <p:slideViewPr>
    <p:cSldViewPr snapToGrid="0">
      <p:cViewPr varScale="1">
        <p:scale>
          <a:sx n="111" d="100"/>
          <a:sy n="111" d="100"/>
        </p:scale>
        <p:origin x="32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IQ" sz="2000" b="1" kern="1200" spc="-50" baseline="0" dirty="0">
              <a:solidFill>
                <a:schemeClr val="bg1"/>
              </a:solidFill>
              <a:latin typeface="Segoe UI Semibold" panose="020B0702040204020203" pitchFamily="34" charset="0"/>
              <a:ea typeface="+mj-ea"/>
              <a:cs typeface="Segoe UI Semibold" panose="020B0702040204020203" pitchFamily="34" charset="0"/>
            </a:rPr>
            <a:t>مفهوم تقييم الأثر البيئي </a:t>
          </a:r>
          <a:r>
            <a:rPr lang="en-US" sz="2000" b="1" kern="1200" spc="-50" baseline="0" dirty="0">
              <a:solidFill>
                <a:schemeClr val="bg1"/>
              </a:solidFill>
              <a:latin typeface="Segoe UI Semibold" panose="020B0702040204020203" pitchFamily="34" charset="0"/>
              <a:ea typeface="+mj-ea"/>
              <a:cs typeface="Segoe UI Semibold" panose="020B0702040204020203" pitchFamily="34" charset="0"/>
            </a:rPr>
            <a:t> Conception of EIA </a:t>
          </a:r>
          <a:r>
            <a:rPr lang="ar-IQ" sz="2000" b="1" kern="1200" spc="-50" baseline="0" dirty="0">
              <a:solidFill>
                <a:schemeClr val="bg1"/>
              </a:solidFill>
              <a:latin typeface="Segoe UI Semibold" panose="020B0702040204020203" pitchFamily="34" charset="0"/>
              <a:ea typeface="+mj-ea"/>
              <a:cs typeface="Segoe UI Semibold" panose="020B0702040204020203" pitchFamily="34" charset="0"/>
            </a:rPr>
            <a:t>:</a:t>
          </a:r>
          <a:endParaRPr lang="en-US" sz="2000" b="1" kern="1200" spc="-50" baseline="0" dirty="0">
            <a:solidFill>
              <a:schemeClr val="bg1"/>
            </a:solidFill>
            <a:latin typeface="Segoe UI Semibold" panose="020B0702040204020203" pitchFamily="34" charset="0"/>
            <a:ea typeface="+mj-ea"/>
            <a:cs typeface="Segoe UI Semibold" panose="020B0702040204020203" pitchFamily="34" charset="0"/>
          </a:endParaRPr>
        </a:p>
      </dgm:t>
    </dgm:pt>
    <dgm:pt modelId="{0656A9E7-5CF1-47F1-885C-A3AA7DE7C351}" type="par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361" custLinFactNeighborY="19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871"/>
          <a:ext cx="5563078" cy="44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spc="-50" baseline="0" dirty="0">
              <a:solidFill>
                <a:schemeClr val="bg1"/>
              </a:solidFill>
              <a:latin typeface="Segoe UI Semibold" panose="020B0702040204020203" pitchFamily="34" charset="0"/>
              <a:ea typeface="+mj-ea"/>
              <a:cs typeface="Segoe UI Semibold" panose="020B0702040204020203" pitchFamily="34" charset="0"/>
            </a:rPr>
            <a:t>مفهوم تقييم الأثر البيئي </a:t>
          </a:r>
          <a:r>
            <a:rPr lang="en-US" sz="2000" b="1" kern="1200" spc="-50" baseline="0" dirty="0">
              <a:solidFill>
                <a:schemeClr val="bg1"/>
              </a:solidFill>
              <a:latin typeface="Segoe UI Semibold" panose="020B0702040204020203" pitchFamily="34" charset="0"/>
              <a:ea typeface="+mj-ea"/>
              <a:cs typeface="Segoe UI Semibold" panose="020B0702040204020203" pitchFamily="34" charset="0"/>
            </a:rPr>
            <a:t> Conception of EIA </a:t>
          </a:r>
          <a:r>
            <a:rPr lang="ar-IQ" sz="2000" b="1" kern="1200" spc="-50" baseline="0" dirty="0">
              <a:solidFill>
                <a:schemeClr val="bg1"/>
              </a:solidFill>
              <a:latin typeface="Segoe UI Semibold" panose="020B0702040204020203" pitchFamily="34" charset="0"/>
              <a:ea typeface="+mj-ea"/>
              <a:cs typeface="Segoe UI Semibold" panose="020B0702040204020203" pitchFamily="34" charset="0"/>
            </a:rPr>
            <a:t>:</a:t>
          </a:r>
          <a:endParaRPr lang="en-US" sz="2000" b="1" kern="1200" spc="-50" baseline="0" dirty="0">
            <a:solidFill>
              <a:schemeClr val="bg1"/>
            </a:solidFill>
            <a:latin typeface="Segoe UI Semibold" panose="020B0702040204020203" pitchFamily="34" charset="0"/>
            <a:ea typeface="+mj-ea"/>
            <a:cs typeface="Segoe UI Semibold" panose="020B0702040204020203" pitchFamily="34" charset="0"/>
          </a:endParaRPr>
        </a:p>
      </dsp:txBody>
      <dsp:txXfrm>
        <a:off x="21747" y="22618"/>
        <a:ext cx="5519584" cy="4019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737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418372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242092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52FE5-7B6A-4DB7-B51B-B45B4B49C5EB}"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7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52FE5-7B6A-4DB7-B51B-B45B4B49C5EB}"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616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52FE5-7B6A-4DB7-B51B-B45B4B49C5EB}"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571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52FE5-7B6A-4DB7-B51B-B45B4B49C5EB}"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5668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B52FE5-7B6A-4DB7-B51B-B45B4B49C5EB}" type="datetimeFigureOut">
              <a:rPr lang="en-US" smtClean="0"/>
              <a:t>9/17/2023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3419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B52FE5-7B6A-4DB7-B51B-B45B4B49C5EB}" type="datetimeFigureOut">
              <a:rPr lang="en-US" smtClean="0"/>
              <a:t>9/17/2023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7320AC-1DEA-4021-8B67-0D279C574FEC}" type="slidenum">
              <a:rPr lang="en-US" smtClean="0"/>
              <a:t>‹#›</a:t>
            </a:fld>
            <a:endParaRPr lang="en-US"/>
          </a:p>
        </p:txBody>
      </p:sp>
    </p:spTree>
    <p:extLst>
      <p:ext uri="{BB962C8B-B14F-4D97-AF65-F5344CB8AC3E}">
        <p14:creationId xmlns:p14="http://schemas.microsoft.com/office/powerpoint/2010/main" val="22263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52FE5-7B6A-4DB7-B51B-B45B4B49C5EB}"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2392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B52FE5-7B6A-4DB7-B51B-B45B4B49C5EB}" type="datetimeFigureOut">
              <a:rPr lang="en-US" smtClean="0"/>
              <a:t>9/17/2023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7320AC-1DEA-4021-8B67-0D279C574F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951441951,&quot;Placement&quot;:&quot;Header&quot;}"/>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9FDF"/>
                </a:solidFill>
                <a:latin typeface="SABIC Typeface Headline Light" panose="020B0303060202020204" pitchFamily="34" charset="0"/>
              </a:rPr>
              <a:t>Classification: Internal Use</a:t>
            </a:r>
          </a:p>
        </p:txBody>
      </p:sp>
    </p:spTree>
    <p:extLst>
      <p:ext uri="{BB962C8B-B14F-4D97-AF65-F5344CB8AC3E}">
        <p14:creationId xmlns:p14="http://schemas.microsoft.com/office/powerpoint/2010/main" val="359131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877" b="16877"/>
          <a:stretch>
            <a:fillRect/>
          </a:stretch>
        </p:blipFill>
        <p:spPr>
          <a:xfrm>
            <a:off x="1" y="-26124"/>
            <a:ext cx="2568400" cy="1035424"/>
          </a:xfrm>
        </p:spPr>
      </p:pic>
      <p:sp>
        <p:nvSpPr>
          <p:cNvPr id="18" name="Text Placeholder 17"/>
          <p:cNvSpPr>
            <a:spLocks noGrp="1"/>
          </p:cNvSpPr>
          <p:nvPr>
            <p:ph type="body" sz="half" idx="2"/>
          </p:nvPr>
        </p:nvSpPr>
        <p:spPr>
          <a:xfrm>
            <a:off x="157335" y="5054021"/>
            <a:ext cx="11840701" cy="1471470"/>
          </a:xfrm>
        </p:spPr>
        <p:txBody>
          <a:bodyPr>
            <a:noAutofit/>
          </a:bodyPr>
          <a:lstStyle/>
          <a:p>
            <a:pPr algn="ctr"/>
            <a:r>
              <a:rPr lang="ar-SA" sz="4000" b="1" dirty="0">
                <a:solidFill>
                  <a:schemeClr val="bg1"/>
                </a:solidFill>
                <a:latin typeface="Segoe UI Semibold" panose="020B0702040204020203" pitchFamily="34" charset="0"/>
                <a:cs typeface="Segoe UI Semibold" panose="020B0702040204020203" pitchFamily="34" charset="0"/>
              </a:rPr>
              <a:t>مقرر: مدخل الى تقييم الأثر البيئي (501 تاب)</a:t>
            </a:r>
            <a:endParaRPr lang="en-US" sz="4000" b="1" dirty="0">
              <a:solidFill>
                <a:schemeClr val="bg1"/>
              </a:solidFill>
              <a:latin typeface="Segoe UI Semibold" panose="020B0702040204020203" pitchFamily="34" charset="0"/>
              <a:cs typeface="Segoe UI Semibold" panose="020B0702040204020203" pitchFamily="34" charset="0"/>
            </a:endParaRPr>
          </a:p>
          <a:p>
            <a:pPr algn="ctr"/>
            <a:r>
              <a:rPr lang="ar-SA" sz="4000" b="1" dirty="0">
                <a:latin typeface="Segoe UI Semibold" panose="020B0702040204020203" pitchFamily="34" charset="0"/>
                <a:cs typeface="Segoe UI Semibold" panose="020B0702040204020203" pitchFamily="34" charset="0"/>
              </a:rPr>
              <a:t>استاذ المقرر : أ.د. محمد بن خالد السعدون</a:t>
            </a:r>
            <a:endParaRPr lang="ar-SA" sz="3200" dirty="0">
              <a:latin typeface="Segoe UI Semibold" panose="020B0702040204020203" pitchFamily="34" charset="0"/>
              <a:cs typeface="Segoe UI Semibold" panose="020B0702040204020203" pitchFamily="34" charset="0"/>
            </a:endParaRPr>
          </a:p>
          <a:p>
            <a:pPr algn="ctr"/>
            <a:r>
              <a:rPr lang="ar-SA" sz="3200" dirty="0">
                <a:latin typeface="Segoe UI Semibold" panose="020B0702040204020203" pitchFamily="34" charset="0"/>
                <a:cs typeface="Segoe UI Semibold" panose="020B0702040204020203" pitchFamily="34" charset="0"/>
              </a:rPr>
              <a:t>كلية العلوم - قسم علم الحيوان</a:t>
            </a:r>
          </a:p>
          <a:p>
            <a:pPr algn="ctr"/>
            <a:endParaRPr lang="en-US" sz="4000" dirty="0">
              <a:latin typeface="Segoe UI Semibold" panose="020B0702040204020203" pitchFamily="34" charset="0"/>
              <a:cs typeface="Segoe UI Semibold" panose="020B0702040204020203" pitchFamily="34" charset="0"/>
            </a:endParaRPr>
          </a:p>
        </p:txBody>
      </p:sp>
      <p:sp>
        <p:nvSpPr>
          <p:cNvPr id="3" name="Rectangle 2"/>
          <p:cNvSpPr/>
          <p:nvPr/>
        </p:nvSpPr>
        <p:spPr>
          <a:xfrm>
            <a:off x="2613894" y="0"/>
            <a:ext cx="8829965" cy="1446550"/>
          </a:xfrm>
          <a:prstGeom prst="rect">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path path="circle">
              <a:fillToRect l="100000" t="100000"/>
            </a:path>
            <a:tileRect r="-100000" b="-100000"/>
          </a:gradFill>
        </p:spPr>
        <p:txBody>
          <a:bodyPr wrap="square">
            <a:spAutoFit/>
          </a:bodyPr>
          <a:lstStyle/>
          <a:p>
            <a:pPr algn="ctr" rtl="1"/>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Segoe UI Semibold" panose="020B0702040204020203" pitchFamily="34" charset="0"/>
                <a:ea typeface="Verdana" panose="020B0604030504040204" pitchFamily="34" charset="0"/>
                <a:cs typeface="Segoe UI Semibold" panose="020B0702040204020203" pitchFamily="34" charset="0"/>
              </a:rPr>
              <a:t>Introduction to Environmental Impact Assessment (EIA)</a:t>
            </a: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165601" y="1653308"/>
            <a:ext cx="4506587" cy="3126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135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0494"/>
            <a:ext cx="2312894" cy="1938992"/>
          </a:xfrm>
          <a:prstGeom prst="rect">
            <a:avLst/>
          </a:prstGeom>
        </p:spPr>
        <p:txBody>
          <a:bodyPr wrap="square">
            <a:spAutoFit/>
          </a:bodyPr>
          <a:lstStyle/>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73074540"/>
              </p:ext>
            </p:extLst>
          </p:nvPr>
        </p:nvGraphicFramePr>
        <p:xfrm>
          <a:off x="6029325" y="1471614"/>
          <a:ext cx="6072189" cy="4905779"/>
        </p:xfrm>
        <a:graphic>
          <a:graphicData uri="http://schemas.openxmlformats.org/drawingml/2006/table">
            <a:tbl>
              <a:tblPr rtl="1" firstRow="1" firstCol="1" bandRow="1">
                <a:tableStyleId>{5940675A-B579-460E-94D1-54222C63F5DA}</a:tableStyleId>
              </a:tblPr>
              <a:tblGrid>
                <a:gridCol w="1081225">
                  <a:extLst>
                    <a:ext uri="{9D8B030D-6E8A-4147-A177-3AD203B41FA5}">
                      <a16:colId xmlns:a16="http://schemas.microsoft.com/office/drawing/2014/main" val="4231619474"/>
                    </a:ext>
                  </a:extLst>
                </a:gridCol>
                <a:gridCol w="4990964">
                  <a:extLst>
                    <a:ext uri="{9D8B030D-6E8A-4147-A177-3AD203B41FA5}">
                      <a16:colId xmlns:a16="http://schemas.microsoft.com/office/drawing/2014/main" val="4059391041"/>
                    </a:ext>
                  </a:extLst>
                </a:gridCol>
              </a:tblGrid>
              <a:tr h="1304243">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أهداف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يهدف هذا المقرر الى معرفة الطالب بالنواحي التالية :</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1- تعريف الدارس بالمفاهيم الأساسية لتقييم الأثر البيئي ومجالاته المختلفة.</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2- اجراء عملية تقييم الأثر البيئي.</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3- علاقة تقييم الأثر البيئي بالتنمية.</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4- الخطوات الأساسية لدراسات تقييم الأثر البيئي وطرق جمع المعلومات.</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5- طرق اعداد تقرير تقييم الأثر البيئي للجهات المختصة.</a:t>
                      </a:r>
                    </a:p>
                  </a:txBody>
                  <a:tcPr marL="39355" marR="39355" marT="0" marB="0" anchor="ctr"/>
                </a:tc>
                <a:extLst>
                  <a:ext uri="{0D108BD9-81ED-4DB2-BD59-A6C34878D82A}">
                    <a16:rowId xmlns:a16="http://schemas.microsoft.com/office/drawing/2014/main" val="338633644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تقييم الطالب وتوزيع الدرجات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الشهري الاول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(30) درجة</a:t>
                      </a:r>
                      <a:endParaRPr lang="en-US" sz="1200" b="0" i="0" dirty="0">
                        <a:solidFill>
                          <a:schemeClr val="tx1"/>
                        </a:solidFill>
                        <a:effectLst/>
                        <a:latin typeface="Segoe UI Semibold" panose="020B0702040204020203" pitchFamily="34" charset="0"/>
                        <a:cs typeface="Segoe UI Semibold" panose="020B0702040204020203" pitchFamily="34" charset="0"/>
                      </a:endParaRP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الشهري الثاني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a:solidFill>
                            <a:schemeClr val="tx1"/>
                          </a:solidFill>
                          <a:effectLst/>
                          <a:latin typeface="Segoe UI Semibold" panose="020B0702040204020203" pitchFamily="34" charset="0"/>
                          <a:cs typeface="Segoe UI Semibold" panose="020B0702040204020203" pitchFamily="34" charset="0"/>
                        </a:rPr>
                        <a:t> (30) </a:t>
                      </a:r>
                      <a:r>
                        <a:rPr lang="ar-SA" sz="1200" b="0" i="0" dirty="0">
                          <a:solidFill>
                            <a:schemeClr val="tx1"/>
                          </a:solidFill>
                          <a:effectLst/>
                          <a:latin typeface="Segoe UI Semibold" panose="020B0702040204020203" pitchFamily="34" charset="0"/>
                          <a:cs typeface="Segoe UI Semibold" panose="020B0702040204020203" pitchFamily="34" charset="0"/>
                        </a:rPr>
                        <a:t>درجة</a:t>
                      </a:r>
                      <a:endParaRPr lang="en-US" sz="1200" b="0" i="0" dirty="0">
                        <a:solidFill>
                          <a:schemeClr val="tx1"/>
                        </a:solidFill>
                        <a:effectLst/>
                        <a:latin typeface="Segoe UI Semibold" panose="020B0702040204020203" pitchFamily="34" charset="0"/>
                        <a:cs typeface="Segoe UI Semibold" panose="020B0702040204020203" pitchFamily="34" charset="0"/>
                      </a:endParaRP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النهائي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(40) درجة</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394633680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نظام تقويم المقرر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الامتحانات </a:t>
                      </a:r>
                      <a:r>
                        <a:rPr lang="ar-SA" sz="1200" b="0" i="0">
                          <a:solidFill>
                            <a:schemeClr val="tx1"/>
                          </a:solidFill>
                          <a:effectLst/>
                          <a:latin typeface="Segoe UI Semibold" panose="020B0702040204020203" pitchFamily="34" charset="0"/>
                          <a:cs typeface="Segoe UI Semibold" panose="020B0702040204020203" pitchFamily="34" charset="0"/>
                        </a:rPr>
                        <a:t>النظرية ، تقارير علمية.</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tc>
                <a:extLst>
                  <a:ext uri="{0D108BD9-81ED-4DB2-BD59-A6C34878D82A}">
                    <a16:rowId xmlns:a16="http://schemas.microsoft.com/office/drawing/2014/main" val="59104528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طرق تدريس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محاضرات نظرية (باوربوينت) .</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93805337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مراجع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تقييم المردود البيئي (1996) محمد حسين صدر، ترجمة مصطفى الدسوقي، الطبعة الثانية، رابطة الطب المهني والبيئي، الكويت.</a:t>
                      </a:r>
                    </a:p>
                    <a:p>
                      <a:pPr marL="171450" marR="0" indent="-171450" algn="r" rtl="1">
                        <a:lnSpc>
                          <a:spcPct val="115000"/>
                        </a:lnSpc>
                        <a:spcBef>
                          <a:spcPts val="0"/>
                        </a:spcBef>
                        <a:spcAft>
                          <a:spcPts val="0"/>
                        </a:spcAft>
                        <a:buFont typeface="Arial" panose="020B0604020202020204" pitchFamily="34" charset="0"/>
                        <a:buChar char="•"/>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حماية البيئة (التقييم البيئي) (1429). المؤسسة العامة للتدريب التقني والمهني، الإدارة العامة للتصميم وتطوير المناهج.</a:t>
                      </a:r>
                    </a:p>
                    <a:p>
                      <a:pPr marL="171450" marR="0" indent="-171450" algn="l" rtl="0">
                        <a:lnSpc>
                          <a:spcPct val="115000"/>
                        </a:lnSpc>
                        <a:spcBef>
                          <a:spcPts val="0"/>
                        </a:spcBef>
                        <a:spcAft>
                          <a:spcPts val="0"/>
                        </a:spcAft>
                        <a:buFont typeface="Arial" panose="020B0604020202020204" pitchFamily="34" charset="0"/>
                        <a:buChar char="•"/>
                      </a:pPr>
                      <a:r>
                        <a:rPr lang="en-US"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Bram F. Noble (2014). Introduction to Environmental impact Assessment. A guide principles and practice, Third Edition. </a:t>
                      </a:r>
                      <a:r>
                        <a:rPr lang="en-US" sz="1100" b="0" i="0" dirty="0" err="1">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Oup</a:t>
                      </a:r>
                      <a:r>
                        <a:rPr lang="en-US"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a:t>
                      </a:r>
                      <a:r>
                        <a:rPr lang="en-US" sz="1100" b="0" i="0" dirty="0" err="1">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canda</a:t>
                      </a:r>
                      <a:r>
                        <a:rPr lang="en-US"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a:t>
                      </a:r>
                    </a:p>
                    <a:p>
                      <a:pPr marL="171450" marR="0" indent="-171450" algn="l" rtl="0">
                        <a:lnSpc>
                          <a:spcPct val="115000"/>
                        </a:lnSpc>
                        <a:spcBef>
                          <a:spcPts val="0"/>
                        </a:spcBef>
                        <a:spcAft>
                          <a:spcPts val="0"/>
                        </a:spcAft>
                        <a:buFont typeface="Arial" panose="020B0604020202020204" pitchFamily="34" charset="0"/>
                        <a:buChar char="•"/>
                      </a:pPr>
                      <a:r>
                        <a:rPr lang="en-US" sz="1100" b="0" i="0" dirty="0" err="1">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Morris,P.Therval,R</a:t>
                      </a:r>
                      <a:r>
                        <a:rPr lang="en-US"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(1995),Methods of Environmental impact  Assessment, 2nd Edition. UCL </a:t>
                      </a:r>
                      <a:r>
                        <a:rPr lang="en-US" sz="1100" b="0" i="0" dirty="0" err="1">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Pressm,London</a:t>
                      </a:r>
                      <a:r>
                        <a:rPr lang="en-US"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a:t>
                      </a:r>
                    </a:p>
                  </a:txBody>
                  <a:tcPr marL="39355" marR="39355" marT="0" marB="0" anchor="ctr">
                    <a:solidFill>
                      <a:schemeClr val="bg1"/>
                    </a:solidFill>
                  </a:tcPr>
                </a:tc>
                <a:extLst>
                  <a:ext uri="{0D108BD9-81ED-4DB2-BD59-A6C34878D82A}">
                    <a16:rowId xmlns:a16="http://schemas.microsoft.com/office/drawing/2014/main" val="2881309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28046418"/>
              </p:ext>
            </p:extLst>
          </p:nvPr>
        </p:nvGraphicFramePr>
        <p:xfrm>
          <a:off x="85721" y="1471625"/>
          <a:ext cx="5838823" cy="4832190"/>
        </p:xfrm>
        <a:graphic>
          <a:graphicData uri="http://schemas.openxmlformats.org/drawingml/2006/table">
            <a:tbl>
              <a:tblPr rtl="1" firstRow="1" firstCol="1" bandRow="1">
                <a:tableStyleId>{5940675A-B579-460E-94D1-54222C63F5DA}</a:tableStyleId>
              </a:tblPr>
              <a:tblGrid>
                <a:gridCol w="450256">
                  <a:extLst>
                    <a:ext uri="{9D8B030D-6E8A-4147-A177-3AD203B41FA5}">
                      <a16:colId xmlns:a16="http://schemas.microsoft.com/office/drawing/2014/main" val="1628322240"/>
                    </a:ext>
                  </a:extLst>
                </a:gridCol>
                <a:gridCol w="1687379">
                  <a:extLst>
                    <a:ext uri="{9D8B030D-6E8A-4147-A177-3AD203B41FA5}">
                      <a16:colId xmlns:a16="http://schemas.microsoft.com/office/drawing/2014/main" val="1211158558"/>
                    </a:ext>
                  </a:extLst>
                </a:gridCol>
                <a:gridCol w="3701188">
                  <a:extLst>
                    <a:ext uri="{9D8B030D-6E8A-4147-A177-3AD203B41FA5}">
                      <a16:colId xmlns:a16="http://schemas.microsoft.com/office/drawing/2014/main" val="2865986220"/>
                    </a:ext>
                  </a:extLst>
                </a:gridCol>
              </a:tblGrid>
              <a:tr h="319423">
                <a:tc rowSpan="15">
                  <a:txBody>
                    <a:bodyPr/>
                    <a:lstStyle/>
                    <a:p>
                      <a:pPr marL="0" marR="0" algn="ctr" rtl="1">
                        <a:lnSpc>
                          <a:spcPct val="115000"/>
                        </a:lnSpc>
                        <a:spcBef>
                          <a:spcPts val="0"/>
                        </a:spcBef>
                        <a:spcAft>
                          <a:spcPts val="0"/>
                        </a:spcAft>
                      </a:pPr>
                      <a:r>
                        <a:rPr lang="ar-SA" sz="1800" dirty="0">
                          <a:solidFill>
                            <a:schemeClr val="bg1"/>
                          </a:solidFill>
                          <a:effectLst/>
                          <a:latin typeface="Segoe UI Semibold" panose="020B0702040204020203" pitchFamily="34" charset="0"/>
                          <a:ea typeface="Verdana" panose="020B0604030504040204" pitchFamily="34" charset="0"/>
                          <a:cs typeface="Segoe UI Semibold" panose="020B0702040204020203" pitchFamily="34" charset="0"/>
                        </a:rPr>
                        <a:t>المحتوى التفصيلي والجدول الزمني لتنفيذ المقرر</a:t>
                      </a:r>
                      <a:r>
                        <a:rPr lang="ar-SA" sz="1100" dirty="0">
                          <a:effectLst/>
                          <a:latin typeface="Segoe UI Semilight" panose="020B0402040204020203" pitchFamily="34" charset="0"/>
                          <a:ea typeface="Verdana" panose="020B0604030504040204" pitchFamily="34" charset="0"/>
                          <a:cs typeface="Segoe UI Semilight" panose="020B0402040204020203" pitchFamily="34" charset="0"/>
                        </a:rPr>
                        <a:t> </a:t>
                      </a:r>
                      <a:endParaRPr lang="en-US" sz="1100" dirty="0">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vert="vert" anchor="ctr">
                    <a:solidFill>
                      <a:srgbClr val="0070C0"/>
                    </a:solidFill>
                  </a:tcPr>
                </a:tc>
                <a:tc>
                  <a:txBody>
                    <a:bodyPr/>
                    <a:lstStyle/>
                    <a:p>
                      <a:pPr marL="0" marR="0" algn="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الاول </a:t>
                      </a:r>
                      <a:endParaRPr lang="en-US"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نظرة عامة على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705546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مصطلحات ذات علاقة بالتقييم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21767592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تاريخ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839288166"/>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الرابع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متطلبات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66976031"/>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الخامس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أدوات (مكونات)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14173794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السادس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طرق دراسة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423436405"/>
                  </a:ext>
                </a:extLst>
              </a:tr>
              <a:tr h="352694">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السابع  </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الشهري الأول</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1900452407"/>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الثامن</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تقييم الأثر البيئي للكائنات البحرية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18434455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التاسع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المشاركة المجتمعية في تقييم الأثر البيئي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60448827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العاشر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خطة الإدارة البيئية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64856750"/>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الحادي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تقييم أنواع التأثيرات المحتملة على البيئة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799637487"/>
                  </a:ext>
                </a:extLst>
              </a:tr>
              <a:tr h="326997">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 عشر</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الشهري الثاني</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62037919"/>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الإجراءات اللازمة لتقليل التأثيرات المحتملة على البيئة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30466372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الرابع عشر </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عناصر تقرير تقييم الأثر البيئي لمشاريع الفئة الثالثة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29287319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الخامس عشر </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النهائي</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bg1"/>
                    </a:solidFill>
                  </a:tcPr>
                </a:tc>
                <a:extLst>
                  <a:ext uri="{0D108BD9-81ED-4DB2-BD59-A6C34878D82A}">
                    <a16:rowId xmlns:a16="http://schemas.microsoft.com/office/drawing/2014/main" val="14989688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18697110"/>
              </p:ext>
            </p:extLst>
          </p:nvPr>
        </p:nvGraphicFramePr>
        <p:xfrm>
          <a:off x="1957388" y="85729"/>
          <a:ext cx="10148886" cy="1261767"/>
        </p:xfrm>
        <a:graphic>
          <a:graphicData uri="http://schemas.openxmlformats.org/drawingml/2006/table">
            <a:tbl>
              <a:tblPr rtl="1" firstRow="1" firstCol="1" bandRow="1">
                <a:tableStyleId>{5940675A-B579-460E-94D1-54222C63F5DA}</a:tableStyleId>
              </a:tblPr>
              <a:tblGrid>
                <a:gridCol w="1217346">
                  <a:extLst>
                    <a:ext uri="{9D8B030D-6E8A-4147-A177-3AD203B41FA5}">
                      <a16:colId xmlns:a16="http://schemas.microsoft.com/office/drawing/2014/main" val="2448506516"/>
                    </a:ext>
                  </a:extLst>
                </a:gridCol>
                <a:gridCol w="1892263">
                  <a:extLst>
                    <a:ext uri="{9D8B030D-6E8A-4147-A177-3AD203B41FA5}">
                      <a16:colId xmlns:a16="http://schemas.microsoft.com/office/drawing/2014/main" val="4218807306"/>
                    </a:ext>
                  </a:extLst>
                </a:gridCol>
                <a:gridCol w="1130354">
                  <a:extLst>
                    <a:ext uri="{9D8B030D-6E8A-4147-A177-3AD203B41FA5}">
                      <a16:colId xmlns:a16="http://schemas.microsoft.com/office/drawing/2014/main" val="312212814"/>
                    </a:ext>
                  </a:extLst>
                </a:gridCol>
                <a:gridCol w="1065461">
                  <a:extLst>
                    <a:ext uri="{9D8B030D-6E8A-4147-A177-3AD203B41FA5}">
                      <a16:colId xmlns:a16="http://schemas.microsoft.com/office/drawing/2014/main" val="1813514296"/>
                    </a:ext>
                  </a:extLst>
                </a:gridCol>
                <a:gridCol w="1243013">
                  <a:extLst>
                    <a:ext uri="{9D8B030D-6E8A-4147-A177-3AD203B41FA5}">
                      <a16:colId xmlns:a16="http://schemas.microsoft.com/office/drawing/2014/main" val="3861663897"/>
                    </a:ext>
                  </a:extLst>
                </a:gridCol>
                <a:gridCol w="3600449">
                  <a:extLst>
                    <a:ext uri="{9D8B030D-6E8A-4147-A177-3AD203B41FA5}">
                      <a16:colId xmlns:a16="http://schemas.microsoft.com/office/drawing/2014/main" val="3930528507"/>
                    </a:ext>
                  </a:extLst>
                </a:gridCol>
              </a:tblGrid>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اسم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مدخل الى تقييم الأثر البيئي</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رمز ورقم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501 تاب</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rowSpan="3" gridSpan="2">
                  <a:txBody>
                    <a:bodyPr/>
                    <a:lstStyle/>
                    <a:p>
                      <a:pPr marL="0" marR="0" algn="ctr" rtl="1">
                        <a:lnSpc>
                          <a:spcPct val="115000"/>
                        </a:lnSpc>
                        <a:spcBef>
                          <a:spcPts val="0"/>
                        </a:spcBef>
                        <a:spcAft>
                          <a:spcPts val="0"/>
                        </a:spcAft>
                      </a:pPr>
                      <a:r>
                        <a:rPr lang="en-US" sz="1400" b="1" kern="120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Introduction to Environmental Impact Assessment </a:t>
                      </a:r>
                      <a:r>
                        <a:rPr lang="en-US" sz="1400" b="1" kern="1200" baseline="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(EIA 501)</a:t>
                      </a:r>
                      <a:endParaRPr lang="en-US" sz="1600" b="1" kern="120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marL="0" marR="0" lvl="0" indent="0" algn="ctr" defTabSz="914400" rtl="1" eaLnBrk="1" fontAlgn="auto" latinLnBrk="0" hangingPunct="1">
                        <a:lnSpc>
                          <a:spcPct val="115000"/>
                        </a:lnSpc>
                        <a:spcBef>
                          <a:spcPts val="0"/>
                        </a:spcBef>
                        <a:spcAft>
                          <a:spcPts val="0"/>
                        </a:spcAft>
                        <a:buClrTx/>
                        <a:buSzTx/>
                        <a:buFontTx/>
                        <a:buNone/>
                        <a:tabLst/>
                        <a:defRPr/>
                      </a:pPr>
                      <a:r>
                        <a:rPr lang="ar-SA" sz="12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ملف المقرر</a:t>
                      </a:r>
                      <a:r>
                        <a:rPr lang="en-US" sz="12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ar-SA" sz="12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en-US" sz="12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Course File</a:t>
                      </a:r>
                    </a:p>
                  </a:txBody>
                  <a:tcPr marL="39355" marR="39355" marT="0" marB="0" anchor="ctr">
                    <a:solidFill>
                      <a:schemeClr val="bg1"/>
                    </a:solidFill>
                  </a:tcPr>
                </a:tc>
                <a:tc rowSpan="3" hMerge="1">
                  <a:txBody>
                    <a:bodyPr/>
                    <a:lstStyle/>
                    <a:p>
                      <a:pPr marL="0" marR="0" algn="ctr" rtl="1">
                        <a:lnSpc>
                          <a:spcPct val="115000"/>
                        </a:lnSpc>
                        <a:spcBef>
                          <a:spcPts val="0"/>
                        </a:spcBef>
                        <a:spcAft>
                          <a:spcPts val="0"/>
                        </a:spcAft>
                      </a:pPr>
                      <a:endParaRPr lang="en-US" sz="1150" dirty="0">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188196108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عدد الوحدات</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(2) ساعة</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نظري (2)</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extLst>
                  <a:ext uri="{0D108BD9-81ED-4DB2-BD59-A6C34878D82A}">
                    <a16:rowId xmlns:a16="http://schemas.microsoft.com/office/drawing/2014/main" val="3865941497"/>
                  </a:ext>
                </a:extLst>
              </a:tr>
              <a:tr h="267388">
                <a:tc>
                  <a:txBody>
                    <a:bodyPr/>
                    <a:lstStyle/>
                    <a:p>
                      <a:pPr marL="0" marR="0" algn="ctr" rtl="0">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مستوى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0">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الأول</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المتطلب السابق</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2"/>
                    </a:solidFill>
                  </a:tcPr>
                </a:tc>
                <a:tc>
                  <a:txBody>
                    <a:bodyPr/>
                    <a:lstStyle/>
                    <a:p>
                      <a:pPr marL="0" marR="0" algn="ctr" rtl="1">
                        <a:lnSpc>
                          <a:spcPct val="115000"/>
                        </a:lnSpc>
                        <a:spcBef>
                          <a:spcPts val="0"/>
                        </a:spcBef>
                        <a:spcAft>
                          <a:spcPts val="0"/>
                        </a:spcAft>
                      </a:pP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6">
                        <a:lumMod val="20000"/>
                        <a:lumOff val="80000"/>
                      </a:schemeClr>
                    </a:solidFill>
                  </a:tcP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85892454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أستاذ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err="1">
                          <a:effectLst/>
                          <a:latin typeface="Segoe UI Semilight" panose="020B0402040204020203" pitchFamily="34" charset="0"/>
                          <a:ea typeface="Microsoft Sans Serif" panose="020B0604020202020204" pitchFamily="34" charset="0"/>
                          <a:cs typeface="Segoe UI Semilight" panose="020B0402040204020203" pitchFamily="34" charset="0"/>
                        </a:rPr>
                        <a:t>أ.د</a:t>
                      </a: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محمد بن خالد السعدون </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gridSpan="2">
                  <a:txBody>
                    <a:bodyPr/>
                    <a:lstStyle/>
                    <a:p>
                      <a:pPr marL="0" marR="0" algn="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الفصل الدراسي </a:t>
                      </a:r>
                      <a:r>
                        <a:rPr lang="ar-SA"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rPr>
                        <a:t>........................</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ar-SA"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بريد الكتروني</a:t>
                      </a:r>
                      <a:endParaRPr lang="en-US"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msadoon@ksu.edu.sa</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extLst>
                  <a:ext uri="{0D108BD9-81ED-4DB2-BD59-A6C34878D82A}">
                    <a16:rowId xmlns:a16="http://schemas.microsoft.com/office/drawing/2014/main" val="2959316106"/>
                  </a:ext>
                </a:extLst>
              </a:tr>
              <a:tr h="173455">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هاتف</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00966114675755</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رقم المكتب</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rPr>
                        <a:t>2ب 159</a:t>
                      </a:r>
                      <a:endParaRPr lang="en-US"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tc>
                  <a:txBody>
                    <a:bodyPr/>
                    <a:lstStyle/>
                    <a:p>
                      <a:pPr marL="0" marR="0" algn="ctr" rtl="1">
                        <a:lnSpc>
                          <a:spcPct val="115000"/>
                        </a:lnSpc>
                        <a:spcBef>
                          <a:spcPts val="0"/>
                        </a:spcBef>
                        <a:spcAft>
                          <a:spcPts val="0"/>
                        </a:spcAft>
                      </a:pPr>
                      <a:r>
                        <a:rPr lang="ar-SA"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الموقع الالكتروني</a:t>
                      </a:r>
                      <a:endParaRPr lang="en-US"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a:effectLst/>
                          <a:latin typeface="Segoe UI Semilight" panose="020B0402040204020203" pitchFamily="34" charset="0"/>
                          <a:ea typeface="Microsoft Sans Serif" panose="020B0604020202020204" pitchFamily="34" charset="0"/>
                          <a:cs typeface="Segoe UI Semilight" panose="020B0402040204020203" pitchFamily="34" charset="0"/>
                        </a:rPr>
                        <a:t>https://faculty.ksu.edu.sa/ar/msadoon</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extLst>
                  <a:ext uri="{0D108BD9-81ED-4DB2-BD59-A6C34878D82A}">
                    <a16:rowId xmlns:a16="http://schemas.microsoft.com/office/drawing/2014/main" val="3929294655"/>
                  </a:ext>
                </a:extLst>
              </a:tr>
            </a:tbl>
          </a:graphicData>
        </a:graphic>
      </p:graphicFrame>
      <p:sp>
        <p:nvSpPr>
          <p:cNvPr id="11" name="Text Placeholder 17"/>
          <p:cNvSpPr txBox="1">
            <a:spLocks/>
          </p:cNvSpPr>
          <p:nvPr/>
        </p:nvSpPr>
        <p:spPr>
          <a:xfrm>
            <a:off x="105189" y="698554"/>
            <a:ext cx="1657350" cy="45272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0"/>
              </a:spcAft>
            </a:pPr>
            <a:r>
              <a:rPr lang="ar-SA" sz="1400" dirty="0">
                <a:solidFill>
                  <a:schemeClr val="tx1"/>
                </a:solidFill>
                <a:latin typeface="Segoe UI Semibold" panose="020B0702040204020203" pitchFamily="34" charset="0"/>
                <a:cs typeface="Segoe UI Semibold" panose="020B0702040204020203" pitchFamily="34" charset="0"/>
              </a:rPr>
              <a:t>كليـــة العلـــوم</a:t>
            </a:r>
            <a:endParaRPr lang="en-US" sz="1400"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r>
              <a:rPr lang="ar-SA" sz="1400" dirty="0">
                <a:solidFill>
                  <a:schemeClr val="tx1"/>
                </a:solidFill>
                <a:latin typeface="Segoe UI Semibold" panose="020B0702040204020203" pitchFamily="34" charset="0"/>
                <a:cs typeface="Segoe UI Semibold" panose="020B0702040204020203" pitchFamily="34" charset="0"/>
              </a:rPr>
              <a:t>قسم علم الحيوان</a:t>
            </a:r>
          </a:p>
          <a:p>
            <a:pPr algn="ctr">
              <a:lnSpc>
                <a:spcPct val="100000"/>
              </a:lnSpc>
              <a:spcBef>
                <a:spcPts val="600"/>
              </a:spcBef>
              <a:spcAft>
                <a:spcPts val="0"/>
              </a:spcAft>
            </a:pPr>
            <a:endParaRPr lang="ar-SA" sz="1050" b="1"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endParaRPr lang="en-US" sz="1200" b="1" dirty="0">
              <a:solidFill>
                <a:schemeClr val="tx1"/>
              </a:solidFill>
              <a:latin typeface="Segoe UI Semibold" panose="020B0702040204020203" pitchFamily="34" charset="0"/>
              <a:cs typeface="Segoe UI Semibold" panose="020B0702040204020203"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
            <a:ext cx="1911926" cy="728870"/>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51401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39796" y="299427"/>
            <a:ext cx="8966297" cy="1062765"/>
          </a:xfrm>
          <a:solidFill>
            <a:srgbClr val="FFCC99"/>
          </a:solidFill>
          <a:ln w="38100">
            <a:solidFill>
              <a:schemeClr val="tx1"/>
            </a:solidFill>
          </a:ln>
        </p:spPr>
        <p:txBody>
          <a:bodyPr>
            <a:noAutofit/>
          </a:bodyPr>
          <a:lstStyle/>
          <a:p>
            <a:pPr algn="ctr" rtl="1">
              <a:lnSpc>
                <a:spcPct val="107000"/>
              </a:lnSpc>
              <a:spcAft>
                <a:spcPts val="800"/>
              </a:spcAft>
            </a:pPr>
            <a:r>
              <a:rPr lang="ar-SA" sz="32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br>
              <a:rPr lang="en-US" sz="3200" b="1" dirty="0">
                <a:solidFill>
                  <a:schemeClr val="accent1"/>
                </a:solidFill>
                <a:latin typeface="Segoe UI Semibold" panose="020B0702040204020203" pitchFamily="34" charset="0"/>
                <a:cs typeface="Segoe UI Semibold" panose="020B0702040204020203" pitchFamily="34" charset="0"/>
              </a:rPr>
            </a:br>
            <a:r>
              <a:rPr lang="en-US" sz="32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sp>
        <p:nvSpPr>
          <p:cNvPr id="18" name="Text Placeholder 17"/>
          <p:cNvSpPr>
            <a:spLocks noGrp="1"/>
          </p:cNvSpPr>
          <p:nvPr>
            <p:ph type="body" sz="half" idx="2"/>
          </p:nvPr>
        </p:nvSpPr>
        <p:spPr>
          <a:xfrm>
            <a:off x="3631698" y="5213479"/>
            <a:ext cx="6378767" cy="1277505"/>
          </a:xfrm>
        </p:spPr>
        <p:txBody>
          <a:bodyPr>
            <a:noAutofit/>
          </a:bodyPr>
          <a:lstStyle/>
          <a:p>
            <a:pPr algn="ctr"/>
            <a:r>
              <a:rPr lang="ar-SA" sz="2800" b="1" dirty="0">
                <a:solidFill>
                  <a:schemeClr val="bg1"/>
                </a:solidFill>
                <a:latin typeface="Segoe UI Semibold" panose="020B0702040204020203" pitchFamily="34" charset="0"/>
                <a:cs typeface="Segoe UI Semibold" panose="020B0702040204020203" pitchFamily="34" charset="0"/>
              </a:rPr>
              <a:t>مقرر: مدخل الى تقييم الأثر البيئي (501 تاب)</a:t>
            </a:r>
            <a:endParaRPr lang="en-US" sz="2800" b="1" dirty="0">
              <a:solidFill>
                <a:schemeClr val="bg1"/>
              </a:solidFill>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000" dirty="0">
              <a:latin typeface="Segoe UI Semibold" panose="020B0702040204020203" pitchFamily="34" charset="0"/>
              <a:cs typeface="Segoe UI Semibold" panose="020B0702040204020203" pitchFamily="34" charset="0"/>
            </a:endParaRPr>
          </a:p>
          <a:p>
            <a:pPr algn="ctr"/>
            <a:r>
              <a:rPr lang="ar-SA" sz="20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0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558440" y="1726075"/>
            <a:ext cx="3629891" cy="523220"/>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Lecture ( 1 )</a:t>
            </a:r>
          </a:p>
        </p:txBody>
      </p:sp>
      <p:sp>
        <p:nvSpPr>
          <p:cNvPr id="8" name="Content Placeholder 2"/>
          <p:cNvSpPr txBox="1">
            <a:spLocks/>
          </p:cNvSpPr>
          <p:nvPr/>
        </p:nvSpPr>
        <p:spPr>
          <a:xfrm>
            <a:off x="7848602" y="2515962"/>
            <a:ext cx="3903134" cy="1844372"/>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spcBef>
                <a:spcPts val="600"/>
              </a:spcBef>
            </a:pPr>
            <a:r>
              <a:rPr lang="ar-SA" sz="1800" b="1" u="sng" dirty="0">
                <a:latin typeface="Segoe UI Semibold" panose="020B0702040204020203" pitchFamily="34" charset="0"/>
                <a:cs typeface="Segoe UI Semibold" panose="020B0702040204020203" pitchFamily="34" charset="0"/>
              </a:rPr>
              <a:t>المحتويات:</a:t>
            </a:r>
            <a:endParaRPr lang="en-US" sz="1800" b="1" u="sng" dirty="0">
              <a:latin typeface="Segoe UI Semibold" panose="020B0702040204020203" pitchFamily="34" charset="0"/>
              <a:cs typeface="Segoe UI Semibold" panose="020B0702040204020203" pitchFamily="34" charset="0"/>
            </a:endParaRPr>
          </a:p>
          <a:p>
            <a:pPr marL="342900" indent="-342900" algn="just" rtl="1">
              <a:lnSpc>
                <a:spcPct val="100000"/>
              </a:lnSpc>
              <a:spcBef>
                <a:spcPts val="600"/>
              </a:spcBef>
              <a:buFont typeface="Symbol" panose="05050102010706020507" pitchFamily="18" charset="2"/>
              <a:buChar char=""/>
            </a:pPr>
            <a:r>
              <a:rPr lang="ar-SA" sz="2000" b="1" dirty="0">
                <a:latin typeface="Segoe UI Semibold" panose="020B0702040204020203" pitchFamily="34" charset="0"/>
                <a:cs typeface="Segoe UI Semibold" panose="020B0702040204020203" pitchFamily="34" charset="0"/>
              </a:rPr>
              <a:t> </a:t>
            </a:r>
            <a:r>
              <a:rPr lang="ar-IQ" sz="2000" b="1" dirty="0">
                <a:latin typeface="Segoe UI Semibold" panose="020B0702040204020203" pitchFamily="34" charset="0"/>
                <a:cs typeface="Segoe UI Semibold" panose="020B0702040204020203" pitchFamily="34" charset="0"/>
              </a:rPr>
              <a:t>مفهوم تقييم الأثر البيئي </a:t>
            </a:r>
            <a:r>
              <a:rPr lang="en-US" sz="2000" b="1" dirty="0">
                <a:latin typeface="Segoe UI Semibold" panose="020B0702040204020203" pitchFamily="34" charset="0"/>
                <a:cs typeface="Segoe UI Semibold" panose="020B0702040204020203" pitchFamily="34" charset="0"/>
              </a:rPr>
              <a:t>  </a:t>
            </a:r>
          </a:p>
          <a:p>
            <a:pPr marL="342900" indent="-342900" algn="just" rtl="1">
              <a:lnSpc>
                <a:spcPct val="100000"/>
              </a:lnSpc>
              <a:spcBef>
                <a:spcPts val="600"/>
              </a:spcBef>
              <a:buFont typeface="Symbol" panose="05050102010706020507" pitchFamily="18" charset="2"/>
              <a:buChar char=""/>
            </a:pPr>
            <a:r>
              <a:rPr lang="ar-SA" sz="2000" b="1" dirty="0">
                <a:latin typeface="Segoe UI Semibold" panose="020B0702040204020203" pitchFamily="34" charset="0"/>
                <a:cs typeface="Segoe UI Semibold" panose="020B0702040204020203" pitchFamily="34" charset="0"/>
              </a:rPr>
              <a:t>تعريف ألآثر البيئي  </a:t>
            </a:r>
            <a:r>
              <a:rPr lang="en-US" sz="2000" b="1" dirty="0">
                <a:latin typeface="Segoe UI Semibold" panose="020B0702040204020203" pitchFamily="34" charset="0"/>
                <a:cs typeface="Segoe UI Semibold" panose="020B0702040204020203" pitchFamily="34" charset="0"/>
              </a:rPr>
              <a:t> </a:t>
            </a:r>
          </a:p>
          <a:p>
            <a:pPr marL="342900" indent="-342900" algn="just" rtl="1">
              <a:lnSpc>
                <a:spcPct val="100000"/>
              </a:lnSpc>
              <a:spcBef>
                <a:spcPts val="600"/>
              </a:spcBef>
              <a:buFont typeface="Symbol" panose="05050102010706020507" pitchFamily="18" charset="2"/>
              <a:buChar char=""/>
            </a:pPr>
            <a:r>
              <a:rPr lang="ar-SA" sz="2000" b="1" dirty="0">
                <a:latin typeface="Segoe UI Semibold" panose="020B0702040204020203" pitchFamily="34" charset="0"/>
                <a:cs typeface="Segoe UI Semibold" panose="020B0702040204020203" pitchFamily="34" charset="0"/>
              </a:rPr>
              <a:t>تقييم الأثر البيئي   </a:t>
            </a:r>
            <a:r>
              <a:rPr lang="en-US" sz="2000" b="1" dirty="0">
                <a:latin typeface="Segoe UI Semibold" panose="020B0702040204020203" pitchFamily="34" charset="0"/>
                <a:cs typeface="Segoe UI Semibold" panose="020B0702040204020203" pitchFamily="34" charset="0"/>
              </a:rPr>
              <a:t> </a:t>
            </a:r>
          </a:p>
          <a:p>
            <a:pPr marL="342900" indent="-342900" algn="just" rtl="1">
              <a:lnSpc>
                <a:spcPct val="100000"/>
              </a:lnSpc>
              <a:spcBef>
                <a:spcPts val="600"/>
              </a:spcBef>
              <a:buFont typeface="Symbol" panose="05050102010706020507" pitchFamily="18" charset="2"/>
              <a:buChar char=""/>
            </a:pPr>
            <a:r>
              <a:rPr lang="ar-SA" sz="2000" b="1" dirty="0">
                <a:latin typeface="Segoe UI Semibold" panose="020B0702040204020203" pitchFamily="34" charset="0"/>
                <a:cs typeface="Segoe UI Semibold" panose="020B0702040204020203" pitchFamily="34" charset="0"/>
              </a:rPr>
              <a:t>أهداف التقييم البيئي  </a:t>
            </a:r>
            <a:endParaRPr lang="en-US" sz="2000" b="1" dirty="0">
              <a:latin typeface="Segoe UI Semibold" panose="020B0702040204020203" pitchFamily="34" charset="0"/>
              <a:cs typeface="Segoe UI Semibold" panose="020B0702040204020203" pitchFamily="34" charset="0"/>
            </a:endParaRPr>
          </a:p>
          <a:p>
            <a:pPr marL="342900" lvl="0" indent="-342900" algn="just" rtl="1">
              <a:lnSpc>
                <a:spcPct val="100000"/>
              </a:lnSpc>
              <a:spcBef>
                <a:spcPts val="600"/>
              </a:spcBef>
              <a:buFont typeface="Symbol" panose="05050102010706020507" pitchFamily="18" charset="2"/>
              <a:buChar char=""/>
            </a:pPr>
            <a:endParaRPr lang="en-US" sz="18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5" name="Content Placeholder 2">
            <a:extLst>
              <a:ext uri="{FF2B5EF4-FFF2-40B4-BE49-F238E27FC236}">
                <a16:creationId xmlns:a16="http://schemas.microsoft.com/office/drawing/2014/main" id="{B7F7537A-1CF1-4E03-85A0-18035DB50550}"/>
              </a:ext>
            </a:extLst>
          </p:cNvPr>
          <p:cNvSpPr txBox="1">
            <a:spLocks/>
          </p:cNvSpPr>
          <p:nvPr/>
        </p:nvSpPr>
        <p:spPr>
          <a:xfrm>
            <a:off x="4882604" y="2553909"/>
            <a:ext cx="4961468" cy="2013705"/>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pPr>
            <a:r>
              <a:rPr lang="en-US" sz="1800" b="1" u="sng" dirty="0">
                <a:latin typeface="Segoe UI Semibold" panose="020B0702040204020203" pitchFamily="34" charset="0"/>
                <a:cs typeface="Segoe UI Semibold" panose="020B0702040204020203" pitchFamily="34" charset="0"/>
              </a:rPr>
              <a:t>Contents</a:t>
            </a:r>
            <a:r>
              <a:rPr lang="en-US" sz="1800" b="1" dirty="0">
                <a:latin typeface="Segoe UI Semibold" panose="020B0702040204020203" pitchFamily="34" charset="0"/>
                <a:cs typeface="Segoe UI Semibold" panose="020B0702040204020203" pitchFamily="34" charset="0"/>
              </a:rPr>
              <a:t>:</a:t>
            </a:r>
            <a:endParaRPr lang="ar-SA" sz="1800" b="1" dirty="0">
              <a:latin typeface="Segoe UI Semibold" panose="020B0702040204020203" pitchFamily="34" charset="0"/>
              <a:cs typeface="Segoe UI Semibold" panose="020B0702040204020203" pitchFamily="34" charset="0"/>
            </a:endParaRPr>
          </a:p>
          <a:p>
            <a:pPr marL="342900" indent="-342900" algn="just">
              <a:lnSpc>
                <a:spcPct val="100000"/>
              </a:lnSpc>
              <a:spcBef>
                <a:spcPts val="600"/>
              </a:spcBef>
              <a:buFont typeface="Symbol" panose="05050102010706020507" pitchFamily="18" charset="2"/>
              <a:buChar char=""/>
            </a:pPr>
            <a:r>
              <a:rPr lang="en-US" sz="2000" b="1" dirty="0">
                <a:latin typeface="Segoe UI Semibold" panose="020B0702040204020203" pitchFamily="34" charset="0"/>
                <a:cs typeface="Segoe UI Semibold" panose="020B0702040204020203" pitchFamily="34" charset="0"/>
              </a:rPr>
              <a:t>Conception of EIA </a:t>
            </a:r>
            <a:r>
              <a:rPr lang="ar-SA" sz="2000" b="1" dirty="0">
                <a:latin typeface="Segoe UI Semibold" panose="020B0702040204020203" pitchFamily="34" charset="0"/>
                <a:cs typeface="Segoe UI Semibold" panose="020B0702040204020203" pitchFamily="34" charset="0"/>
              </a:rPr>
              <a:t> </a:t>
            </a:r>
            <a:endParaRPr lang="en-US" sz="2000" b="1" dirty="0">
              <a:latin typeface="Segoe UI Semibold" panose="020B0702040204020203" pitchFamily="34" charset="0"/>
              <a:cs typeface="Segoe UI Semibold" panose="020B0702040204020203" pitchFamily="34" charset="0"/>
            </a:endParaRPr>
          </a:p>
          <a:p>
            <a:pPr marL="342900" indent="-342900" algn="just">
              <a:lnSpc>
                <a:spcPct val="100000"/>
              </a:lnSpc>
              <a:spcBef>
                <a:spcPts val="600"/>
              </a:spcBef>
              <a:buFont typeface="Symbol" panose="05050102010706020507" pitchFamily="18" charset="2"/>
              <a:buChar char=""/>
            </a:pPr>
            <a:r>
              <a:rPr lang="en-US" sz="2000" b="1" dirty="0">
                <a:latin typeface="Segoe UI Semibold" panose="020B0702040204020203" pitchFamily="34" charset="0"/>
                <a:cs typeface="Segoe UI Semibold" panose="020B0702040204020203" pitchFamily="34" charset="0"/>
              </a:rPr>
              <a:t>Environmental Impact Definition</a:t>
            </a:r>
            <a:r>
              <a:rPr lang="ar-SA" sz="2000" b="1" dirty="0">
                <a:latin typeface="Segoe UI Semibold" panose="020B0702040204020203" pitchFamily="34" charset="0"/>
                <a:cs typeface="Segoe UI Semibold" panose="020B0702040204020203" pitchFamily="34" charset="0"/>
              </a:rPr>
              <a:t> </a:t>
            </a:r>
            <a:endParaRPr lang="en-US" sz="2000" b="1" dirty="0">
              <a:latin typeface="Segoe UI Semibold" panose="020B0702040204020203" pitchFamily="34" charset="0"/>
              <a:cs typeface="Segoe UI Semibold" panose="020B0702040204020203" pitchFamily="34" charset="0"/>
            </a:endParaRPr>
          </a:p>
          <a:p>
            <a:pPr marL="342900" indent="-342900" algn="just">
              <a:lnSpc>
                <a:spcPct val="100000"/>
              </a:lnSpc>
              <a:spcBef>
                <a:spcPts val="600"/>
              </a:spcBef>
              <a:buFont typeface="Symbol" panose="05050102010706020507" pitchFamily="18" charset="2"/>
              <a:buChar char=""/>
            </a:pPr>
            <a:r>
              <a:rPr lang="en-US" sz="2000" b="1" dirty="0">
                <a:latin typeface="Segoe UI Semibold" panose="020B0702040204020203" pitchFamily="34" charset="0"/>
                <a:cs typeface="Segoe UI Semibold" panose="020B0702040204020203" pitchFamily="34" charset="0"/>
              </a:rPr>
              <a:t>Environmental Impact Assessment</a:t>
            </a:r>
          </a:p>
          <a:p>
            <a:pPr marL="342900" indent="-342900" algn="just">
              <a:lnSpc>
                <a:spcPct val="100000"/>
              </a:lnSpc>
              <a:spcBef>
                <a:spcPts val="600"/>
              </a:spcBef>
              <a:buFont typeface="Symbol" panose="05050102010706020507" pitchFamily="18" charset="2"/>
              <a:buChar char=""/>
            </a:pPr>
            <a:r>
              <a:rPr lang="en-US" sz="2000" b="1" dirty="0">
                <a:latin typeface="Segoe UI Semibold" panose="020B0702040204020203" pitchFamily="34" charset="0"/>
                <a:cs typeface="Segoe UI Semibold" panose="020B0702040204020203" pitchFamily="34" charset="0"/>
              </a:rPr>
              <a:t>Environmental Impact Objectives</a:t>
            </a:r>
            <a:r>
              <a:rPr lang="ar-SA" sz="2000" b="1" dirty="0">
                <a:latin typeface="Segoe UI Semibold" panose="020B0702040204020203" pitchFamily="34" charset="0"/>
                <a:cs typeface="Segoe UI Semibold" panose="020B0702040204020203" pitchFamily="34" charset="0"/>
              </a:rPr>
              <a:t> </a:t>
            </a:r>
            <a:endParaRPr lang="en-US" sz="2000" b="1" dirty="0">
              <a:latin typeface="Segoe UI Semibold" panose="020B0702040204020203" pitchFamily="34" charset="0"/>
              <a:cs typeface="Segoe UI Semibold" panose="020B0702040204020203" pitchFamily="34" charset="0"/>
            </a:endParaRPr>
          </a:p>
          <a:p>
            <a:pPr marL="342900" lvl="0" indent="-342900" algn="just">
              <a:lnSpc>
                <a:spcPct val="100000"/>
              </a:lnSpc>
              <a:spcBef>
                <a:spcPts val="600"/>
              </a:spcBef>
              <a:buFont typeface="Symbol" panose="05050102010706020507" pitchFamily="18" charset="2"/>
              <a:buChar char=""/>
            </a:pPr>
            <a:endParaRPr lang="en-US" sz="18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pic>
        <p:nvPicPr>
          <p:cNvPr id="3074" name="Picture 2">
            <a:extLst>
              <a:ext uri="{FF2B5EF4-FFF2-40B4-BE49-F238E27FC236}">
                <a16:creationId xmlns:a16="http://schemas.microsoft.com/office/drawing/2014/main" id="{1358D54E-5878-464C-BC7B-C69028F3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3" y="2450544"/>
            <a:ext cx="4301230" cy="232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4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801801"/>
            <a:ext cx="12191998" cy="617506"/>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r>
              <a:rPr lang="en-US" sz="28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graphicFrame>
        <p:nvGraphicFramePr>
          <p:cNvPr id="15" name="Diagram 14"/>
          <p:cNvGraphicFramePr/>
          <p:nvPr>
            <p:extLst>
              <p:ext uri="{D42A27DB-BD31-4B8C-83A1-F6EECF244321}">
                <p14:modId xmlns:p14="http://schemas.microsoft.com/office/powerpoint/2010/main" val="742797907"/>
              </p:ext>
            </p:extLst>
          </p:nvPr>
        </p:nvGraphicFramePr>
        <p:xfrm>
          <a:off x="5172891" y="2006727"/>
          <a:ext cx="5563078" cy="44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1260765" y="2565778"/>
            <a:ext cx="10012286" cy="366876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5" name="Rectangle 4"/>
          <p:cNvSpPr/>
          <p:nvPr/>
        </p:nvSpPr>
        <p:spPr>
          <a:xfrm>
            <a:off x="1489364" y="2695115"/>
            <a:ext cx="4210127" cy="3607013"/>
          </a:xfrm>
          <a:prstGeom prst="rect">
            <a:avLst/>
          </a:prstGeom>
        </p:spPr>
        <p:txBody>
          <a:bodyPr wrap="square">
            <a:spAutoFit/>
          </a:bodyPr>
          <a:lstStyle/>
          <a:p>
            <a:pPr algn="just" rtl="1">
              <a:lnSpc>
                <a:spcPct val="150000"/>
              </a:lnSpc>
              <a:buClr>
                <a:schemeClr val="accent1"/>
              </a:buClr>
            </a:pPr>
            <a:r>
              <a:rPr lang="ar-SA" sz="1400" dirty="0">
                <a:latin typeface="Segoe UI Semibold" panose="020B0702040204020203" pitchFamily="34" charset="0"/>
                <a:cs typeface="Segoe UI Semibold" panose="020B0702040204020203" pitchFamily="34" charset="0"/>
              </a:rPr>
              <a:t>تعتبر منهجية التقييم البيئي جزءاَ من عملية التخطيط وصناعة القرار بشأن النشاطات او المشروعات التنموية المقترحة , </a:t>
            </a:r>
            <a:r>
              <a:rPr lang="ar-SA" sz="1400" dirty="0" err="1">
                <a:latin typeface="Segoe UI Semibold" panose="020B0702040204020203" pitchFamily="34" charset="0"/>
                <a:cs typeface="Segoe UI Semibold" panose="020B0702040204020203" pitchFamily="34" charset="0"/>
              </a:rPr>
              <a:t>وبناءاً</a:t>
            </a:r>
            <a:r>
              <a:rPr lang="ar-SA" sz="1400" dirty="0">
                <a:latin typeface="Segoe UI Semibold" panose="020B0702040204020203" pitchFamily="34" charset="0"/>
                <a:cs typeface="Segoe UI Semibold" panose="020B0702040204020203" pitchFamily="34" charset="0"/>
              </a:rPr>
              <a:t> على الآثار البيئية للمشروع يتم اتخاذ القرار اما بتنفيذ المشروع أو وقف المشروع وذلك من أجل تقليل الآثار السلبية وتعزيز الآثار الإيجابية. ولقد تطورت عملية تقييم الآثار البيئية حتى شملت جميع المشاريع الصناعية، الزراعية، السكنية، الخ وذلك بالتزامن مع اتجاه المشروعات التنموية الوطنية نحو الاستدامة. </a:t>
            </a:r>
            <a:r>
              <a:rPr lang="ar-SA" sz="1400" dirty="0">
                <a:solidFill>
                  <a:schemeClr val="accent1"/>
                </a:solidFill>
                <a:latin typeface="Segoe UI Semibold" panose="020B0702040204020203" pitchFamily="34" charset="0"/>
                <a:cs typeface="Segoe UI Semibold" panose="020B0702040204020203" pitchFamily="34" charset="0"/>
              </a:rPr>
              <a:t>لذا يعتبر الأثر البيئي مهماَ جدا في وضع مشروعات التنمية في اطارها البيئي السليم.</a:t>
            </a:r>
            <a:endParaRPr lang="en-US" sz="1400" dirty="0">
              <a:solidFill>
                <a:schemeClr val="accent1"/>
              </a:solidFill>
              <a:latin typeface="Segoe UI Semibold" panose="020B0702040204020203" pitchFamily="34" charset="0"/>
              <a:cs typeface="Segoe UI Semibold" panose="020B0702040204020203" pitchFamily="34" charset="0"/>
            </a:endParaRPr>
          </a:p>
          <a:p>
            <a:pPr marL="285750" marR="0" lvl="0" indent="-285750" algn="just" rtl="1">
              <a:lnSpc>
                <a:spcPct val="150000"/>
              </a:lnSpc>
              <a:spcBef>
                <a:spcPts val="0"/>
              </a:spcBef>
              <a:spcAft>
                <a:spcPts val="0"/>
              </a:spcAft>
              <a:buClr>
                <a:schemeClr val="accent1"/>
              </a:buClr>
              <a:buFont typeface="Wingdings" panose="05000000000000000000" pitchFamily="2" charset="2"/>
              <a:buChar char="q"/>
            </a:pPr>
            <a:endParaRPr lang="en-US" sz="1400"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12" name="Rectangle 4">
            <a:extLst>
              <a:ext uri="{FF2B5EF4-FFF2-40B4-BE49-F238E27FC236}">
                <a16:creationId xmlns:a16="http://schemas.microsoft.com/office/drawing/2014/main" id="{F53A3FAC-A766-4F8E-BD0A-41E47E0774BE}"/>
              </a:ext>
            </a:extLst>
          </p:cNvPr>
          <p:cNvSpPr/>
          <p:nvPr/>
        </p:nvSpPr>
        <p:spPr>
          <a:xfrm>
            <a:off x="6186055" y="2722456"/>
            <a:ext cx="4810706" cy="3302571"/>
          </a:xfrm>
          <a:prstGeom prst="rect">
            <a:avLst/>
          </a:prstGeom>
        </p:spPr>
        <p:txBody>
          <a:bodyPr wrap="square">
            <a:spAutoFit/>
          </a:bodyPr>
          <a:lstStyle/>
          <a:p>
            <a:pPr indent="457200" algn="just" rtl="1">
              <a:lnSpc>
                <a:spcPct val="107000"/>
              </a:lnSpc>
              <a:spcAft>
                <a:spcPts val="800"/>
              </a:spcAft>
            </a:pPr>
            <a:r>
              <a:rPr lang="ar-SA" sz="1400" dirty="0">
                <a:solidFill>
                  <a:schemeClr val="accent1"/>
                </a:solidFill>
                <a:latin typeface="Segoe UI Semibold" panose="020B0702040204020203" pitchFamily="34" charset="0"/>
                <a:cs typeface="Segoe UI Semibold" panose="020B0702040204020203" pitchFamily="34" charset="0"/>
              </a:rPr>
              <a:t>هو دراسة الآثار البيئية للمشاريع والخطط والبرامج ، حسب شروط مرجعية تم اعتمادها لهذا الخصوص من قبل جهات رسمية </a:t>
            </a:r>
            <a:r>
              <a:rPr lang="ar-SA" sz="1400" dirty="0">
                <a:latin typeface="Segoe UI Semibold" panose="020B0702040204020203" pitchFamily="34" charset="0"/>
                <a:cs typeface="Segoe UI Semibold" panose="020B0702040204020203" pitchFamily="34" charset="0"/>
              </a:rPr>
              <a:t>، </a:t>
            </a:r>
            <a:r>
              <a:rPr lang="ar-SA" sz="1400" dirty="0">
                <a:solidFill>
                  <a:schemeClr val="accent1"/>
                </a:solidFill>
                <a:latin typeface="Segoe UI Semibold" panose="020B0702040204020203" pitchFamily="34" charset="0"/>
                <a:cs typeface="Segoe UI Semibold" panose="020B0702040204020203" pitchFamily="34" charset="0"/>
              </a:rPr>
              <a:t>وكذلك دراسة كل تغيير سلبي او ايجابي يؤثر على البيئة نتيجة ممارسة أي نشاط تطويري . </a:t>
            </a:r>
            <a:r>
              <a:rPr lang="ar-SA" sz="1400" dirty="0">
                <a:solidFill>
                  <a:srgbClr val="C00000"/>
                </a:solidFill>
                <a:latin typeface="Segoe UI Semibold" panose="020B0702040204020203" pitchFamily="34" charset="0"/>
                <a:cs typeface="Segoe UI Semibold" panose="020B0702040204020203" pitchFamily="34" charset="0"/>
              </a:rPr>
              <a:t>ويعرف ايضا </a:t>
            </a:r>
            <a:r>
              <a:rPr lang="ar-SA" sz="1400" dirty="0">
                <a:solidFill>
                  <a:schemeClr val="accent1"/>
                </a:solidFill>
                <a:latin typeface="Segoe UI Semibold" panose="020B0702040204020203" pitchFamily="34" charset="0"/>
                <a:cs typeface="Segoe UI Semibold" panose="020B0702040204020203" pitchFamily="34" charset="0"/>
              </a:rPr>
              <a:t>على انه عملية منظمة التحديد تؤدي الى توقع وتقييم الاثار البيئية للأعمال والمشاريع المقترحة</a:t>
            </a:r>
            <a:r>
              <a:rPr lang="ar-SA" sz="1400" dirty="0">
                <a:latin typeface="Segoe UI Semibold" panose="020B0702040204020203" pitchFamily="34" charset="0"/>
                <a:cs typeface="Segoe UI Semibold" panose="020B0702040204020203" pitchFamily="34" charset="0"/>
              </a:rPr>
              <a:t> . وان البيئة بمفهومها الواسع الذي يشمل التأثيرات الثقافية والاجتماعية والصحية وغيرها ، تعتبر جزء مكملا لتقييم الأثر البيئي. هذه العملية تهدف إلى منع التأثيرات السلبية للمشروع او التخفيف منها وذلك من خلال دراسة منهجيات تقييم الآثار البيئية وتطور إجراءات التقييم البيئي والذي ارتبط تاريخيا بانتشار الأخطار والآثار البيئية الناجمة عن مخلفات النهضة الصناعية وخاصة الكيميائية والنووية وكذلك المخلفات الصلبة والسائلة والغازات. ان تقييم الأثر البيئي اصبح ضروريا من أجل حماية البيئة في مراحل المشاريع المختلفة والتي تشمل التخطيط ، والتصميم ، والتنفيذ . </a:t>
            </a:r>
            <a:endParaRPr lang="en-US" sz="14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85851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0" y="151136"/>
            <a:ext cx="11961089"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r>
              <a:rPr lang="en-US" sz="28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50800"/>
            <a:ext cx="2716696" cy="1007165"/>
          </a:xfrm>
          <a:prstGeom prst="rect">
            <a:avLst/>
          </a:prstGeom>
          <a:solidFill>
            <a:schemeClr val="bg2">
              <a:lumMod val="90000"/>
            </a:schemeClr>
          </a:solidFill>
        </p:spPr>
      </p:pic>
      <p:sp>
        <p:nvSpPr>
          <p:cNvPr id="24" name="Rounded Rectangle 23"/>
          <p:cNvSpPr/>
          <p:nvPr/>
        </p:nvSpPr>
        <p:spPr>
          <a:xfrm>
            <a:off x="426128" y="1737360"/>
            <a:ext cx="11327907" cy="44971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5" name="Rectangle 4"/>
          <p:cNvSpPr/>
          <p:nvPr/>
        </p:nvSpPr>
        <p:spPr>
          <a:xfrm>
            <a:off x="551510" y="1876033"/>
            <a:ext cx="4799015" cy="4759252"/>
          </a:xfrm>
          <a:prstGeom prst="rect">
            <a:avLst/>
          </a:prstGeom>
        </p:spPr>
        <p:txBody>
          <a:bodyPr wrap="square">
            <a:spAutoFit/>
          </a:bodyPr>
          <a:lstStyle/>
          <a:p>
            <a:pPr marL="342900" indent="-342900" algn="just" rtl="1">
              <a:lnSpc>
                <a:spcPct val="107000"/>
              </a:lnSpc>
              <a:spcAft>
                <a:spcPts val="800"/>
              </a:spcAft>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يعمل تقييم الأثر البيئي على تخفيض عبء التأثيرات الناتجة عن أعمال التنمية، ويجعلها تنمية مستدامة. وهذه التأثيرات تتصف بالتعقيد وكبر حجمها، بالإضافة الى تأخير ظهور عواقبه لفترات طويلة بعد اجراء عملية تقييم الأثر البيئي.</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342900" lvl="0" indent="-342900" algn="just" rtl="1">
              <a:lnSpc>
                <a:spcPct val="107000"/>
              </a:lnSpc>
              <a:spcAft>
                <a:spcPts val="800"/>
              </a:spcAft>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اكتسب الأثر البيئي أهمية كبرى كأداة لاتخاذ القرارات في عمليات التنمية، </a:t>
            </a:r>
            <a:r>
              <a:rPr lang="ar-SA" sz="1600" dirty="0">
                <a:solidFill>
                  <a:schemeClr val="accent1"/>
                </a:solidFill>
                <a:latin typeface="Segoe UI Semibold" panose="020B0702040204020203" pitchFamily="34" charset="0"/>
                <a:cs typeface="Segoe UI Semibold" panose="020B0702040204020203" pitchFamily="34" charset="0"/>
              </a:rPr>
              <a:t>وهو </a:t>
            </a:r>
            <a:r>
              <a:rPr lang="ar-SA" sz="1600" dirty="0" err="1">
                <a:solidFill>
                  <a:schemeClr val="accent1"/>
                </a:solidFill>
                <a:latin typeface="Segoe UI Semibold" panose="020B0702040204020203" pitchFamily="34" charset="0"/>
                <a:cs typeface="Segoe UI Semibold" panose="020B0702040204020203" pitchFamily="34" charset="0"/>
              </a:rPr>
              <a:t>ماتم</a:t>
            </a:r>
            <a:r>
              <a:rPr lang="ar-SA" sz="1600" dirty="0">
                <a:solidFill>
                  <a:schemeClr val="accent1"/>
                </a:solidFill>
                <a:latin typeface="Segoe UI Semibold" panose="020B0702040204020203" pitchFamily="34" charset="0"/>
                <a:cs typeface="Segoe UI Semibold" panose="020B0702040204020203" pitchFamily="34" charset="0"/>
              </a:rPr>
              <a:t> تعريفه رسمياً بالمبدأ رقم 15 من اعلان "ريو" عام 1994 م والذي ينص على " تقييم الأثر البيئي هو أداة وطنية يجب اجراءها </a:t>
            </a:r>
            <a:r>
              <a:rPr lang="ar-SA" sz="1600" dirty="0" err="1">
                <a:solidFill>
                  <a:schemeClr val="accent1"/>
                </a:solidFill>
                <a:latin typeface="Segoe UI Semibold" panose="020B0702040204020203" pitchFamily="34" charset="0"/>
                <a:cs typeface="Segoe UI Semibold" panose="020B0702040204020203" pitchFamily="34" charset="0"/>
              </a:rPr>
              <a:t>للانشطة</a:t>
            </a:r>
            <a:r>
              <a:rPr lang="ar-SA" sz="1600" dirty="0">
                <a:solidFill>
                  <a:schemeClr val="accent1"/>
                </a:solidFill>
                <a:latin typeface="Segoe UI Semibold" panose="020B0702040204020203" pitchFamily="34" charset="0"/>
                <a:cs typeface="Segoe UI Semibold" panose="020B0702040204020203" pitchFamily="34" charset="0"/>
              </a:rPr>
              <a:t> المقترحة والتي من المحتمل ان يكون لها تأثير واضح على البيئة وتخضع لقرارات الجهة الوطنية المختصة"</a:t>
            </a:r>
            <a:r>
              <a:rPr lang="ar-SA" sz="1600" dirty="0">
                <a:latin typeface="Segoe UI Semibold" panose="020B0702040204020203" pitchFamily="34" charset="0"/>
                <a:cs typeface="Segoe UI Semibold" panose="020B0702040204020203" pitchFamily="34" charset="0"/>
              </a:rPr>
              <a:t>. من الناحية العملية يتم اجراء تقييم الأثر البيئي بهدف منع أو تقليل التأثيرات السلبية المحتملة لمشروعات التنمية من أمثال محطات القوى الكهربائية ومشروعات السدود وخزانات الماء والمنشآت الصناعية وغيرها. </a:t>
            </a:r>
            <a:endParaRPr lang="en-US" sz="1600" dirty="0">
              <a:latin typeface="Segoe UI Semibold" panose="020B0702040204020203" pitchFamily="34" charset="0"/>
              <a:cs typeface="Segoe UI Semibold" panose="020B0702040204020203" pitchFamily="34" charset="0"/>
            </a:endParaRPr>
          </a:p>
          <a:p>
            <a:pPr indent="457200" algn="just" rtl="1">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4">
            <a:extLst>
              <a:ext uri="{FF2B5EF4-FFF2-40B4-BE49-F238E27FC236}">
                <a16:creationId xmlns:a16="http://schemas.microsoft.com/office/drawing/2014/main" id="{F53A3FAC-A766-4F8E-BD0A-41E47E0774BE}"/>
              </a:ext>
            </a:extLst>
          </p:cNvPr>
          <p:cNvSpPr/>
          <p:nvPr/>
        </p:nvSpPr>
        <p:spPr>
          <a:xfrm>
            <a:off x="5475907" y="1855287"/>
            <a:ext cx="6164583" cy="3864135"/>
          </a:xfrm>
          <a:prstGeom prst="rect">
            <a:avLst/>
          </a:prstGeom>
        </p:spPr>
        <p:txBody>
          <a:bodyPr wrap="square">
            <a:spAutoFit/>
          </a:bodyPr>
          <a:lstStyle/>
          <a:p>
            <a:pPr algn="just" rtl="1">
              <a:lnSpc>
                <a:spcPct val="107000"/>
              </a:lnSpc>
              <a:spcAft>
                <a:spcPts val="800"/>
              </a:spcAft>
            </a:pPr>
            <a:r>
              <a:rPr lang="ar-SA" sz="1600" dirty="0">
                <a:solidFill>
                  <a:schemeClr val="accent1"/>
                </a:solidFill>
                <a:latin typeface="Segoe UI Semibold" panose="020B0702040204020203" pitchFamily="34" charset="0"/>
                <a:cs typeface="Segoe UI Semibold" panose="020B0702040204020203" pitchFamily="34" charset="0"/>
              </a:rPr>
              <a:t>        ويمكننا تلخيص مفهوم تقييم الأثر البيئي الى </a:t>
            </a:r>
            <a:r>
              <a:rPr lang="ar-SA" sz="1600" dirty="0" err="1">
                <a:solidFill>
                  <a:schemeClr val="accent1"/>
                </a:solidFill>
                <a:latin typeface="Segoe UI Semibold" panose="020B0702040204020203" pitchFamily="34" charset="0"/>
                <a:cs typeface="Segoe UI Semibold" panose="020B0702040204020203" pitchFamily="34" charset="0"/>
              </a:rPr>
              <a:t>الأتي</a:t>
            </a:r>
            <a:r>
              <a:rPr lang="ar-SA" sz="1600" dirty="0">
                <a:solidFill>
                  <a:schemeClr val="accent1"/>
                </a:solidFill>
                <a:latin typeface="Segoe UI Semibold" panose="020B0702040204020203" pitchFamily="34" charset="0"/>
                <a:cs typeface="Segoe UI Semibold" panose="020B0702040204020203" pitchFamily="34" charset="0"/>
              </a:rPr>
              <a:t> :</a:t>
            </a:r>
            <a:endParaRPr lang="en-US" sz="1600" dirty="0">
              <a:solidFill>
                <a:schemeClr val="accent1"/>
              </a:solidFill>
              <a:latin typeface="Segoe UI Semibold" panose="020B0702040204020203" pitchFamily="34" charset="0"/>
              <a:cs typeface="Segoe UI Semibold" panose="020B0702040204020203" pitchFamily="34" charset="0"/>
            </a:endParaRPr>
          </a:p>
          <a:p>
            <a:pPr marL="342900" lvl="0" indent="-342900" algn="just" rtl="1">
              <a:lnSpc>
                <a:spcPct val="107000"/>
              </a:lnSpc>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تجميع الجوانب البيئية المختلفة ودراسة تأثيرها على الصحة العامة وعلى رفاهية الانسان سواء كان مباشر أو غير مباشر.</a:t>
            </a:r>
            <a:endParaRPr lang="en-US" sz="1600" dirty="0">
              <a:latin typeface="Segoe UI Semibold" panose="020B0702040204020203" pitchFamily="34" charset="0"/>
              <a:cs typeface="Segoe UI Semibold" panose="020B0702040204020203" pitchFamily="34" charset="0"/>
            </a:endParaRPr>
          </a:p>
          <a:p>
            <a:pPr marL="342900" lvl="0" indent="-342900" algn="just" rtl="1">
              <a:lnSpc>
                <a:spcPct val="107000"/>
              </a:lnSpc>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ترجمة المعلومات الوصفية الى قيم نقدية، والتي تعبر عن درجة أهمية القرارات سواء كان بالرفض أو القبول.</a:t>
            </a:r>
            <a:endParaRPr lang="en-US" sz="1600" dirty="0">
              <a:latin typeface="Segoe UI Semibold" panose="020B0702040204020203" pitchFamily="34" charset="0"/>
              <a:cs typeface="Segoe UI Semibold" panose="020B0702040204020203" pitchFamily="34" charset="0"/>
            </a:endParaRPr>
          </a:p>
          <a:p>
            <a:pPr marL="342900" lvl="0" indent="-342900" algn="just" rtl="1">
              <a:lnSpc>
                <a:spcPct val="107000"/>
              </a:lnSpc>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متابعة ما اذا كان المشروع قد التزم بالتشريعات البيئية، ومراجعة عملية ادراج التكاليف البيئية ضمن القوائم المالية للمشروع.</a:t>
            </a:r>
            <a:endParaRPr lang="en-US" sz="1600" dirty="0">
              <a:latin typeface="Segoe UI Semibold" panose="020B0702040204020203" pitchFamily="34" charset="0"/>
              <a:cs typeface="Segoe UI Semibold" panose="020B0702040204020203" pitchFamily="34" charset="0"/>
            </a:endParaRPr>
          </a:p>
          <a:p>
            <a:pPr marL="342900" lvl="0" indent="-342900" algn="just" rtl="1">
              <a:lnSpc>
                <a:spcPct val="107000"/>
              </a:lnSpc>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عملية منظمة لتحديد وتوقع وتقييم التأثيرات البيئية </a:t>
            </a:r>
            <a:r>
              <a:rPr lang="ar-SA" sz="1600" dirty="0" err="1">
                <a:latin typeface="Segoe UI Semibold" panose="020B0702040204020203" pitchFamily="34" charset="0"/>
                <a:cs typeface="Segoe UI Semibold" panose="020B0702040204020203" pitchFamily="34" charset="0"/>
              </a:rPr>
              <a:t>للاعمال</a:t>
            </a:r>
            <a:r>
              <a:rPr lang="ar-SA" sz="1600" dirty="0">
                <a:latin typeface="Segoe UI Semibold" panose="020B0702040204020203" pitchFamily="34" charset="0"/>
                <a:cs typeface="Segoe UI Semibold" panose="020B0702040204020203" pitchFamily="34" charset="0"/>
              </a:rPr>
              <a:t> والمشاريع المقترحة، هذه العملية تتم كوضع مسبق على القرارات الرئيسية والالتزامات.</a:t>
            </a:r>
            <a:endParaRPr lang="en-US" sz="1600" dirty="0">
              <a:latin typeface="Segoe UI Semibold" panose="020B0702040204020203" pitchFamily="34" charset="0"/>
              <a:cs typeface="Segoe UI Semibold" panose="020B0702040204020203" pitchFamily="34" charset="0"/>
            </a:endParaRPr>
          </a:p>
          <a:p>
            <a:pPr marL="342900" lvl="0" indent="-342900" algn="just" rtl="1">
              <a:lnSpc>
                <a:spcPct val="107000"/>
              </a:lnSpc>
              <a:buFont typeface="Wingdings" panose="05000000000000000000" pitchFamily="2" charset="2"/>
              <a:buChar char="v"/>
            </a:pPr>
            <a:r>
              <a:rPr lang="ar-SA" sz="1600" dirty="0">
                <a:latin typeface="Segoe UI Semibold" panose="020B0702040204020203" pitchFamily="34" charset="0"/>
                <a:cs typeface="Segoe UI Semibold" panose="020B0702040204020203" pitchFamily="34" charset="0"/>
              </a:rPr>
              <a:t>البيئة بمفهومها الواسع تشمل على التأثيرات الثقافية والاجتماعية والصحية، وهي تعتبر جزء مكمل لتقييم التأثير البيئي، وعملية التقييم البيئي تهدف بشكل عام الى منع التأثيرات البيئية السلبية للمشروع أو التخفيف منها.</a:t>
            </a:r>
            <a:endParaRPr lang="en-US" sz="16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02696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235801"/>
            <a:ext cx="11113588"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r>
              <a:rPr lang="en-US" sz="28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426128" y="1737360"/>
            <a:ext cx="11327907" cy="44971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12" name="Rectangle 4">
            <a:extLst>
              <a:ext uri="{FF2B5EF4-FFF2-40B4-BE49-F238E27FC236}">
                <a16:creationId xmlns:a16="http://schemas.microsoft.com/office/drawing/2014/main" id="{F53A3FAC-A766-4F8E-BD0A-41E47E0774BE}"/>
              </a:ext>
            </a:extLst>
          </p:cNvPr>
          <p:cNvSpPr/>
          <p:nvPr/>
        </p:nvSpPr>
        <p:spPr>
          <a:xfrm>
            <a:off x="5896294" y="1743691"/>
            <a:ext cx="5504127" cy="523220"/>
          </a:xfrm>
          <a:prstGeom prst="rect">
            <a:avLst/>
          </a:prstGeom>
        </p:spPr>
        <p:txBody>
          <a:bodyPr wrap="square">
            <a:spAutoFit/>
          </a:bodyPr>
          <a:lstStyle/>
          <a:p>
            <a:pPr marL="355600" lvl="0" algn="just" rtl="1"/>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grpSp>
        <p:nvGrpSpPr>
          <p:cNvPr id="8" name="مجموعة 7">
            <a:extLst>
              <a:ext uri="{FF2B5EF4-FFF2-40B4-BE49-F238E27FC236}">
                <a16:creationId xmlns:a16="http://schemas.microsoft.com/office/drawing/2014/main" id="{88A65E0A-512E-450E-99A6-1659E7A50E6D}"/>
              </a:ext>
            </a:extLst>
          </p:cNvPr>
          <p:cNvGrpSpPr/>
          <p:nvPr/>
        </p:nvGrpSpPr>
        <p:grpSpPr>
          <a:xfrm>
            <a:off x="5896294" y="1792869"/>
            <a:ext cx="5368344" cy="445490"/>
            <a:chOff x="0" y="871"/>
            <a:chExt cx="5563078" cy="445490"/>
          </a:xfrm>
        </p:grpSpPr>
        <p:sp>
          <p:nvSpPr>
            <p:cNvPr id="9" name="مستطيل: زوايا مستديرة 8">
              <a:extLst>
                <a:ext uri="{FF2B5EF4-FFF2-40B4-BE49-F238E27FC236}">
                  <a16:creationId xmlns:a16="http://schemas.microsoft.com/office/drawing/2014/main" id="{2692850F-4A62-421B-8100-E5CB78C58443}"/>
                </a:ext>
              </a:extLst>
            </p:cNvPr>
            <p:cNvSpPr/>
            <p:nvPr/>
          </p:nvSpPr>
          <p:spPr>
            <a:xfrm>
              <a:off x="0" y="871"/>
              <a:ext cx="5563078" cy="44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مستطيل: زوايا مستديرة 4">
              <a:extLst>
                <a:ext uri="{FF2B5EF4-FFF2-40B4-BE49-F238E27FC236}">
                  <a16:creationId xmlns:a16="http://schemas.microsoft.com/office/drawing/2014/main" id="{7F19204D-FBC5-45CB-AA82-941EE3941D98}"/>
                </a:ext>
              </a:extLst>
            </p:cNvPr>
            <p:cNvSpPr txBox="1"/>
            <p:nvPr/>
          </p:nvSpPr>
          <p:spPr>
            <a:xfrm>
              <a:off x="92892" y="22618"/>
              <a:ext cx="5448439" cy="40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rtl="1">
                <a:lnSpc>
                  <a:spcPct val="107000"/>
                </a:lnSpc>
                <a:spcAft>
                  <a:spcPts val="800"/>
                </a:spcAft>
              </a:pPr>
              <a:r>
                <a:rPr lang="ar-SA" b="1" dirty="0">
                  <a:solidFill>
                    <a:schemeClr val="bg1"/>
                  </a:solidFill>
                  <a:latin typeface="Calibri" panose="020F0502020204030204" pitchFamily="34" charset="0"/>
                  <a:cs typeface="Segoe UI Semibold" panose="020B0702040204020203" pitchFamily="34" charset="0"/>
                </a:rPr>
                <a:t>تعريف الأثر البيئي  </a:t>
              </a:r>
              <a:r>
                <a:rPr lang="en-US" b="1" dirty="0">
                  <a:solidFill>
                    <a:schemeClr val="bg1"/>
                  </a:solidFill>
                  <a:latin typeface="Calibri" panose="020F0502020204030204" pitchFamily="34" charset="0"/>
                  <a:cs typeface="Segoe UI Semibold" panose="020B0702040204020203" pitchFamily="34" charset="0"/>
                </a:rPr>
                <a:t>Environmental Impact Definition</a:t>
              </a:r>
              <a:r>
                <a:rPr lang="ar-SA" sz="2400" b="1" u="sng"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13" name="مربع نص 12">
            <a:extLst>
              <a:ext uri="{FF2B5EF4-FFF2-40B4-BE49-F238E27FC236}">
                <a16:creationId xmlns:a16="http://schemas.microsoft.com/office/drawing/2014/main" id="{56387C03-A494-49CF-8882-4E03FA7FB839}"/>
              </a:ext>
            </a:extLst>
          </p:cNvPr>
          <p:cNvSpPr txBox="1"/>
          <p:nvPr/>
        </p:nvSpPr>
        <p:spPr>
          <a:xfrm>
            <a:off x="5052294" y="2225560"/>
            <a:ext cx="6871854" cy="4027834"/>
          </a:xfrm>
          <a:prstGeom prst="rect">
            <a:avLst/>
          </a:prstGeom>
          <a:noFill/>
        </p:spPr>
        <p:txBody>
          <a:bodyPr wrap="square">
            <a:spAutoFit/>
          </a:bodyPr>
          <a:lstStyle/>
          <a:p>
            <a:pPr marL="457200" indent="346075" algn="just" rtl="1">
              <a:lnSpc>
                <a:spcPct val="107000"/>
              </a:lnSpc>
              <a:spcAft>
                <a:spcPts val="800"/>
              </a:spcAft>
            </a:pPr>
            <a:r>
              <a:rPr lang="ar-SA" sz="1300" dirty="0">
                <a:solidFill>
                  <a:schemeClr val="accent1"/>
                </a:solidFill>
                <a:latin typeface="Calibri" panose="020F0502020204030204" pitchFamily="34" charset="0"/>
                <a:cs typeface="Segoe UI Semibold" panose="020B0702040204020203" pitchFamily="34" charset="0"/>
              </a:rPr>
              <a:t>يعرّف بأنه النتائج الايجابية أو السلبية المترتبة  على التغيرات التي تحدث في خصائص النظام البيئي بفعل نشاط أو مجموعة أنشطة طبيعية أو غير طبيعية</a:t>
            </a:r>
            <a:r>
              <a:rPr lang="ar-SA" sz="1300" dirty="0">
                <a:latin typeface="Calibri" panose="020F0502020204030204" pitchFamily="34" charset="0"/>
                <a:cs typeface="Segoe UI Semibold" panose="020B0702040204020203" pitchFamily="34" charset="0"/>
              </a:rPr>
              <a:t>. ويمكن تصنيف الآثار البيئية الى أثار مباشرة وسريعة تحدث مباشرة عند قيام المشروع واثار غير مباشرة (تراكمية) تحدث كمخرجات لهذا المشروع. في العادة يسهل قياس تلك الآثار ولكنه يصعب قياس المتراكمة غير المباشرة. </a:t>
            </a:r>
          </a:p>
          <a:p>
            <a:pPr marL="457200" indent="346075" algn="just" rtl="1">
              <a:lnSpc>
                <a:spcPct val="107000"/>
              </a:lnSpc>
              <a:spcAft>
                <a:spcPts val="800"/>
              </a:spcAft>
            </a:pPr>
            <a:r>
              <a:rPr lang="ar-SA" sz="1300" dirty="0">
                <a:solidFill>
                  <a:schemeClr val="accent1"/>
                </a:solidFill>
                <a:latin typeface="Calibri" panose="020F0502020204030204" pitchFamily="34" charset="0"/>
                <a:cs typeface="Segoe UI Semibold" panose="020B0702040204020203" pitchFamily="34" charset="0"/>
              </a:rPr>
              <a:t>اما برنامج الأمم المتحدة للبيئة والتنمية (2002) فقد عرف تقييم الأثر البيئي بأنه عملية منظمة لتحديد وتوقع وتقييم التأثيرات البيئية للأعمال والمشاريع المقترحة. </a:t>
            </a:r>
          </a:p>
          <a:p>
            <a:pPr marL="457200" indent="346075" algn="just" rtl="1">
              <a:lnSpc>
                <a:spcPct val="107000"/>
              </a:lnSpc>
              <a:spcAft>
                <a:spcPts val="800"/>
              </a:spcAft>
            </a:pPr>
            <a:r>
              <a:rPr lang="ar-SA" sz="1300" dirty="0">
                <a:solidFill>
                  <a:schemeClr val="accent1"/>
                </a:solidFill>
                <a:latin typeface="Calibri" panose="020F0502020204030204" pitchFamily="34" charset="0"/>
                <a:cs typeface="Segoe UI Semibold" panose="020B0702040204020203" pitchFamily="34" charset="0"/>
              </a:rPr>
              <a:t>أما (</a:t>
            </a:r>
            <a:r>
              <a:rPr lang="ar-SA" sz="1300" dirty="0" err="1">
                <a:solidFill>
                  <a:schemeClr val="accent1"/>
                </a:solidFill>
                <a:latin typeface="Calibri" panose="020F0502020204030204" pitchFamily="34" charset="0"/>
                <a:cs typeface="Segoe UI Semibold" panose="020B0702040204020203" pitchFamily="34" charset="0"/>
              </a:rPr>
              <a:t>قنام</a:t>
            </a:r>
            <a:r>
              <a:rPr lang="ar-SA" sz="1300" dirty="0">
                <a:solidFill>
                  <a:schemeClr val="accent1"/>
                </a:solidFill>
                <a:latin typeface="Calibri" panose="020F0502020204030204" pitchFamily="34" charset="0"/>
                <a:cs typeface="Segoe UI Semibold" panose="020B0702040204020203" pitchFamily="34" charset="0"/>
              </a:rPr>
              <a:t>، 2006) فعرفه على أنه عملية فكرية تجريبية وتحليلية تهدف الى التعرف والتكهن وتفسير وايصال المعلومة حول الآثار البيئي للمشاريع التنموية مع الأخذ بالاعتبار كافة البدائل الممكنة لتوقيت المشروع ومكانه وتصميمه مع اقتراح وسائل تخفيفية وعلاجية لأي آثار تظهر على البيئة</a:t>
            </a:r>
            <a:endParaRPr lang="ar-SA" sz="1300" dirty="0">
              <a:latin typeface="Calibri" panose="020F0502020204030204" pitchFamily="34" charset="0"/>
              <a:cs typeface="Segoe UI Semibold" panose="020B0702040204020203" pitchFamily="34" charset="0"/>
            </a:endParaRPr>
          </a:p>
          <a:p>
            <a:pPr marL="457200" indent="673735" algn="just" rtl="1">
              <a:lnSpc>
                <a:spcPct val="107000"/>
              </a:lnSpc>
              <a:spcAft>
                <a:spcPts val="800"/>
              </a:spcAft>
            </a:pPr>
            <a:r>
              <a:rPr lang="ar-SA" sz="1300" dirty="0">
                <a:solidFill>
                  <a:schemeClr val="accent1"/>
                </a:solidFill>
                <a:latin typeface="Calibri" panose="020F0502020204030204" pitchFamily="34" charset="0"/>
                <a:cs typeface="Segoe UI Semibold" panose="020B0702040204020203" pitchFamily="34" charset="0"/>
              </a:rPr>
              <a:t>يعرّف على أساس أنه تحليل منظم للأثار البيئية لأي مشروع لتقليل الآثار السلبية وتشجيع المؤشرات الايجابية الناتجة من (المصانع ، المطارات، مخططات الطاقة ومعالجة المياه).</a:t>
            </a:r>
            <a:r>
              <a:rPr lang="ar-SA" sz="1300" dirty="0">
                <a:latin typeface="Calibri" panose="020F0502020204030204" pitchFamily="34" charset="0"/>
                <a:cs typeface="Segoe UI Semibold" panose="020B0702040204020203" pitchFamily="34" charset="0"/>
              </a:rPr>
              <a:t> وبالتالي تكون عملية التقييم البيئي عملية منظمة لكشف الآثار البيئية (الضارة) والايجابية (المفيدة) لخطط التنمية المباشرة وغير المباشرة الآنية والمستقبلية من أجل تفادي الآثار الضارة وتعزيز الآثار الايجابية في حماية البيئة والمشروعات الانمائية واستدامتها, وبما يتوافق مع المقاييس البيئية للمشاريع المعمول بها في دول العالم.</a:t>
            </a:r>
            <a:endParaRPr lang="en-US" sz="1300" dirty="0">
              <a:latin typeface="Calibri" panose="020F0502020204030204" pitchFamily="34" charset="0"/>
              <a:cs typeface="Segoe UI Semibold" panose="020B0702040204020203" pitchFamily="34" charset="0"/>
            </a:endParaRPr>
          </a:p>
        </p:txBody>
      </p:sp>
      <p:pic>
        <p:nvPicPr>
          <p:cNvPr id="20" name="صورة 19">
            <a:extLst>
              <a:ext uri="{FF2B5EF4-FFF2-40B4-BE49-F238E27FC236}">
                <a16:creationId xmlns:a16="http://schemas.microsoft.com/office/drawing/2014/main" id="{D3142E24-6706-488B-81A6-CA2CA98CAF75}"/>
              </a:ext>
            </a:extLst>
          </p:cNvPr>
          <p:cNvPicPr/>
          <p:nvPr/>
        </p:nvPicPr>
        <p:blipFill rotWithShape="1">
          <a:blip r:embed="rId3"/>
          <a:srcRect l="18203" t="20871" r="48548" b="16720"/>
          <a:stretch/>
        </p:blipFill>
        <p:spPr bwMode="auto">
          <a:xfrm>
            <a:off x="686018" y="1786624"/>
            <a:ext cx="4121511" cy="42883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61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235801"/>
            <a:ext cx="11113588"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r>
              <a:rPr lang="en-US" sz="28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135468" y="1737360"/>
            <a:ext cx="11745668" cy="44971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12" name="Rectangle 4">
            <a:extLst>
              <a:ext uri="{FF2B5EF4-FFF2-40B4-BE49-F238E27FC236}">
                <a16:creationId xmlns:a16="http://schemas.microsoft.com/office/drawing/2014/main" id="{F53A3FAC-A766-4F8E-BD0A-41E47E0774BE}"/>
              </a:ext>
            </a:extLst>
          </p:cNvPr>
          <p:cNvSpPr/>
          <p:nvPr/>
        </p:nvSpPr>
        <p:spPr>
          <a:xfrm>
            <a:off x="5896294" y="1743691"/>
            <a:ext cx="5504127" cy="523220"/>
          </a:xfrm>
          <a:prstGeom prst="rect">
            <a:avLst/>
          </a:prstGeom>
        </p:spPr>
        <p:txBody>
          <a:bodyPr wrap="square">
            <a:spAutoFit/>
          </a:bodyPr>
          <a:lstStyle/>
          <a:p>
            <a:pPr marL="355600" lvl="0" algn="just" rtl="1"/>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grpSp>
        <p:nvGrpSpPr>
          <p:cNvPr id="8" name="مجموعة 7">
            <a:extLst>
              <a:ext uri="{FF2B5EF4-FFF2-40B4-BE49-F238E27FC236}">
                <a16:creationId xmlns:a16="http://schemas.microsoft.com/office/drawing/2014/main" id="{88A65E0A-512E-450E-99A6-1659E7A50E6D}"/>
              </a:ext>
            </a:extLst>
          </p:cNvPr>
          <p:cNvGrpSpPr/>
          <p:nvPr/>
        </p:nvGrpSpPr>
        <p:grpSpPr>
          <a:xfrm>
            <a:off x="5521694" y="1773731"/>
            <a:ext cx="5389330" cy="445490"/>
            <a:chOff x="-21747" y="-83799"/>
            <a:chExt cx="5584825" cy="445490"/>
          </a:xfrm>
        </p:grpSpPr>
        <p:sp>
          <p:nvSpPr>
            <p:cNvPr id="9" name="مستطيل: زوايا مستديرة 8">
              <a:extLst>
                <a:ext uri="{FF2B5EF4-FFF2-40B4-BE49-F238E27FC236}">
                  <a16:creationId xmlns:a16="http://schemas.microsoft.com/office/drawing/2014/main" id="{2692850F-4A62-421B-8100-E5CB78C58443}"/>
                </a:ext>
              </a:extLst>
            </p:cNvPr>
            <p:cNvSpPr/>
            <p:nvPr/>
          </p:nvSpPr>
          <p:spPr>
            <a:xfrm>
              <a:off x="0" y="-83799"/>
              <a:ext cx="5563078" cy="44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مستطيل: زوايا مستديرة 4">
              <a:extLst>
                <a:ext uri="{FF2B5EF4-FFF2-40B4-BE49-F238E27FC236}">
                  <a16:creationId xmlns:a16="http://schemas.microsoft.com/office/drawing/2014/main" id="{7F19204D-FBC5-45CB-AA82-941EE3941D98}"/>
                </a:ext>
              </a:extLst>
            </p:cNvPr>
            <p:cNvSpPr txBox="1"/>
            <p:nvPr/>
          </p:nvSpPr>
          <p:spPr>
            <a:xfrm>
              <a:off x="-21747" y="-53585"/>
              <a:ext cx="5563078" cy="40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rtl="1">
                <a:lnSpc>
                  <a:spcPct val="107000"/>
                </a:lnSpc>
                <a:spcAft>
                  <a:spcPts val="800"/>
                </a:spcAft>
              </a:pPr>
              <a:r>
                <a:rPr lang="ar-SA" dirty="0">
                  <a:solidFill>
                    <a:schemeClr val="bg1"/>
                  </a:solidFill>
                  <a:latin typeface="Calibri" panose="020F0502020204030204" pitchFamily="34" charset="0"/>
                  <a:cs typeface="Segoe UI Semibold" panose="020B0702040204020203" pitchFamily="34" charset="0"/>
                </a:rPr>
                <a:t>أهداف التقييم البيئي </a:t>
              </a:r>
              <a:r>
                <a:rPr lang="en-US" dirty="0">
                  <a:solidFill>
                    <a:schemeClr val="bg1"/>
                  </a:solidFill>
                  <a:latin typeface="Calibri" panose="020F0502020204030204" pitchFamily="34" charset="0"/>
                  <a:cs typeface="Segoe UI Semibold" panose="020B0702040204020203" pitchFamily="34" charset="0"/>
                </a:rPr>
                <a:t>Environmental Impact Objectives</a:t>
              </a:r>
              <a:r>
                <a:rPr lang="ar-SA" dirty="0">
                  <a:solidFill>
                    <a:schemeClr val="bg1"/>
                  </a:solidFill>
                  <a:latin typeface="Calibri" panose="020F0502020204030204" pitchFamily="34" charset="0"/>
                  <a:cs typeface="Segoe UI Semibold" panose="020B0702040204020203" pitchFamily="34" charset="0"/>
                </a:rPr>
                <a:t> :</a:t>
              </a:r>
              <a:endParaRPr lang="en-US" dirty="0">
                <a:solidFill>
                  <a:schemeClr val="bg1"/>
                </a:solidFill>
                <a:latin typeface="Calibri" panose="020F0502020204030204" pitchFamily="34" charset="0"/>
                <a:cs typeface="Segoe UI Semibold" panose="020B0702040204020203" pitchFamily="34" charset="0"/>
              </a:endParaRPr>
            </a:p>
          </p:txBody>
        </p:sp>
      </p:grpSp>
      <p:sp>
        <p:nvSpPr>
          <p:cNvPr id="13" name="مربع نص 12">
            <a:extLst>
              <a:ext uri="{FF2B5EF4-FFF2-40B4-BE49-F238E27FC236}">
                <a16:creationId xmlns:a16="http://schemas.microsoft.com/office/drawing/2014/main" id="{56387C03-A494-49CF-8882-4E03FA7FB839}"/>
              </a:ext>
            </a:extLst>
          </p:cNvPr>
          <p:cNvSpPr txBox="1"/>
          <p:nvPr/>
        </p:nvSpPr>
        <p:spPr>
          <a:xfrm>
            <a:off x="7950258" y="2187055"/>
            <a:ext cx="3750676" cy="4333943"/>
          </a:xfrm>
          <a:prstGeom prst="rect">
            <a:avLst/>
          </a:prstGeom>
          <a:noFill/>
        </p:spPr>
        <p:txBody>
          <a:bodyPr wrap="square">
            <a:spAutoFit/>
          </a:bodyPr>
          <a:lstStyle/>
          <a:p>
            <a:pPr indent="457200" algn="just" rtl="1">
              <a:lnSpc>
                <a:spcPct val="107000"/>
              </a:lnSpc>
              <a:spcAft>
                <a:spcPts val="800"/>
              </a:spcAft>
            </a:pPr>
            <a:r>
              <a:rPr lang="ar-SA" sz="1400" dirty="0">
                <a:latin typeface="Calibri" panose="020F0502020204030204" pitchFamily="34" charset="0"/>
                <a:cs typeface="Segoe UI Semibold" panose="020B0702040204020203" pitchFamily="34" charset="0"/>
              </a:rPr>
              <a:t>ان اهداف التقييم البيئي ترمي إلى التقليل من التأثيرات السلبية ، وذلك بإيجاد طرق ووسائل لتجنب وتقليل هذه الآثار والعمل على تعويض الآثار السلبية ، وكذلك الحصول على نتائج وفوائد ايجابية من متطلبات التقييم البيئي الأخرى ومحاصرة التأثيرات السلبية ، وتعويض الخلل الناتج عن إنشاء أو تطوير أي مشروع ويرتبط ذلك بالحاجة بضرورة التخطيط والإدارة الجيدة والاشراف وتحقيق المراقبة أثناء عملية الإنشاء والعمل وعملية التدقيق البيئي بعد ذلك لحماية البيئة . </a:t>
            </a:r>
            <a:r>
              <a:rPr lang="ar-SA" sz="1400" dirty="0">
                <a:solidFill>
                  <a:schemeClr val="accent1"/>
                </a:solidFill>
                <a:latin typeface="Calibri" panose="020F0502020204030204" pitchFamily="34" charset="0"/>
                <a:cs typeface="Segoe UI Semibold" panose="020B0702040204020203" pitchFamily="34" charset="0"/>
              </a:rPr>
              <a:t>ان دراسة تقييم الأثر البيئي يوفر المعلومات القيمة لصانعي القرار من خلال </a:t>
            </a:r>
            <a:r>
              <a:rPr lang="ar-SA" sz="1400" dirty="0" err="1">
                <a:solidFill>
                  <a:schemeClr val="accent1"/>
                </a:solidFill>
                <a:latin typeface="Calibri" panose="020F0502020204030204" pitchFamily="34" charset="0"/>
                <a:cs typeface="Segoe UI Semibold" panose="020B0702040204020203" pitchFamily="34" charset="0"/>
              </a:rPr>
              <a:t>تبیان</a:t>
            </a:r>
            <a:r>
              <a:rPr lang="ar-SA" sz="1400" dirty="0">
                <a:solidFill>
                  <a:schemeClr val="accent1"/>
                </a:solidFill>
                <a:latin typeface="Calibri" panose="020F0502020204030204" pitchFamily="34" charset="0"/>
                <a:cs typeface="Segoe UI Semibold" panose="020B0702040204020203" pitchFamily="34" charset="0"/>
              </a:rPr>
              <a:t> الأخطار الحقيقية لإنشاء أي من المشاريع أو البرامج ، وخاصة المشاريع التي يمكن أن تنتقل الى دول مجاورة وذلك بما يساهم ويساعد صانعي القرار في عقد اتفاقيات مفيدة لأمن الدولة ولصالحها ، وخاصة إذا كانت المصادر الطبيعية مشتركة.</a:t>
            </a:r>
            <a:endParaRPr lang="en-US" sz="1400" dirty="0">
              <a:solidFill>
                <a:schemeClr val="accent1"/>
              </a:solidFill>
              <a:latin typeface="Calibri" panose="020F0502020204030204" pitchFamily="34" charset="0"/>
              <a:cs typeface="Segoe UI Semibold" panose="020B0702040204020203" pitchFamily="34" charset="0"/>
            </a:endParaRPr>
          </a:p>
          <a:p>
            <a:pPr marL="457200" indent="673735" algn="just" rtl="1">
              <a:lnSpc>
                <a:spcPct val="107000"/>
              </a:lnSpc>
              <a:spcAft>
                <a:spcPts val="800"/>
              </a:spcAft>
            </a:pPr>
            <a:endParaRPr lang="en-US" sz="1400" dirty="0">
              <a:latin typeface="Calibri" panose="020F0502020204030204" pitchFamily="34" charset="0"/>
              <a:cs typeface="Segoe UI Semibold" panose="020B0702040204020203" pitchFamily="34" charset="0"/>
            </a:endParaRPr>
          </a:p>
        </p:txBody>
      </p:sp>
      <p:pic>
        <p:nvPicPr>
          <p:cNvPr id="21" name="صورة 20">
            <a:extLst>
              <a:ext uri="{FF2B5EF4-FFF2-40B4-BE49-F238E27FC236}">
                <a16:creationId xmlns:a16="http://schemas.microsoft.com/office/drawing/2014/main" id="{7AF7C1E4-882A-46FE-B638-BA6304C01CDD}"/>
              </a:ext>
            </a:extLst>
          </p:cNvPr>
          <p:cNvPicPr/>
          <p:nvPr/>
        </p:nvPicPr>
        <p:blipFill rotWithShape="1">
          <a:blip r:embed="rId3">
            <a:extLst>
              <a:ext uri="{28A0092B-C50C-407E-A947-70E740481C1C}">
                <a14:useLocalDpi xmlns:a14="http://schemas.microsoft.com/office/drawing/2010/main" val="0"/>
              </a:ext>
            </a:extLst>
          </a:blip>
          <a:srcRect t="1300" b="11419"/>
          <a:stretch/>
        </p:blipFill>
        <p:spPr bwMode="auto">
          <a:xfrm>
            <a:off x="4343356" y="2474933"/>
            <a:ext cx="3488312" cy="3380286"/>
          </a:xfrm>
          <a:prstGeom prst="rect">
            <a:avLst/>
          </a:prstGeom>
          <a:noFill/>
          <a:ln w="28575">
            <a:solidFill>
              <a:schemeClr val="tx1"/>
            </a:solidFill>
          </a:ln>
        </p:spPr>
      </p:pic>
      <p:pic>
        <p:nvPicPr>
          <p:cNvPr id="22" name="صورة 21">
            <a:extLst>
              <a:ext uri="{FF2B5EF4-FFF2-40B4-BE49-F238E27FC236}">
                <a16:creationId xmlns:a16="http://schemas.microsoft.com/office/drawing/2014/main" id="{5F152D73-83E0-4D97-BF2F-E2F7C1024741}"/>
              </a:ext>
            </a:extLst>
          </p:cNvPr>
          <p:cNvPicPr/>
          <p:nvPr/>
        </p:nvPicPr>
        <p:blipFill rotWithShape="1">
          <a:blip r:embed="rId4">
            <a:extLst>
              <a:ext uri="{28A0092B-C50C-407E-A947-70E740481C1C}">
                <a14:useLocalDpi xmlns:a14="http://schemas.microsoft.com/office/drawing/2010/main" val="0"/>
              </a:ext>
            </a:extLst>
          </a:blip>
          <a:srcRect l="6826" r="6905"/>
          <a:stretch/>
        </p:blipFill>
        <p:spPr bwMode="auto">
          <a:xfrm>
            <a:off x="310864" y="2474933"/>
            <a:ext cx="3913903" cy="3380286"/>
          </a:xfrm>
          <a:prstGeom prst="rect">
            <a:avLst/>
          </a:prstGeom>
          <a:noFill/>
          <a:ln w="28575">
            <a:solidFill>
              <a:schemeClr val="tx1"/>
            </a:solidFill>
          </a:ln>
        </p:spPr>
      </p:pic>
    </p:spTree>
    <p:extLst>
      <p:ext uri="{BB962C8B-B14F-4D97-AF65-F5344CB8AC3E}">
        <p14:creationId xmlns:p14="http://schemas.microsoft.com/office/powerpoint/2010/main" val="31685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235801"/>
            <a:ext cx="11113588"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نظرة عامة على تقييم الأثر البيئي </a:t>
            </a:r>
            <a:r>
              <a:rPr lang="en-US" sz="2800" b="1" dirty="0">
                <a:solidFill>
                  <a:schemeClr val="accent1"/>
                </a:solidFill>
                <a:latin typeface="Segoe UI Semibold" panose="020B0702040204020203" pitchFamily="34" charset="0"/>
                <a:cs typeface="Segoe UI Semibold" panose="020B0702040204020203" pitchFamily="34" charset="0"/>
              </a:rPr>
              <a:t>Environmental Impact Assessment (EIA)</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135468" y="1737360"/>
            <a:ext cx="11745668" cy="44971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12" name="Rectangle 4">
            <a:extLst>
              <a:ext uri="{FF2B5EF4-FFF2-40B4-BE49-F238E27FC236}">
                <a16:creationId xmlns:a16="http://schemas.microsoft.com/office/drawing/2014/main" id="{F53A3FAC-A766-4F8E-BD0A-41E47E0774BE}"/>
              </a:ext>
            </a:extLst>
          </p:cNvPr>
          <p:cNvSpPr/>
          <p:nvPr/>
        </p:nvSpPr>
        <p:spPr>
          <a:xfrm>
            <a:off x="5896294" y="1743691"/>
            <a:ext cx="5504127" cy="523220"/>
          </a:xfrm>
          <a:prstGeom prst="rect">
            <a:avLst/>
          </a:prstGeom>
        </p:spPr>
        <p:txBody>
          <a:bodyPr wrap="square">
            <a:spAutoFit/>
          </a:bodyPr>
          <a:lstStyle/>
          <a:p>
            <a:pPr marL="355600" lvl="0" algn="just" rtl="1"/>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13" name="مربع نص 12">
            <a:extLst>
              <a:ext uri="{FF2B5EF4-FFF2-40B4-BE49-F238E27FC236}">
                <a16:creationId xmlns:a16="http://schemas.microsoft.com/office/drawing/2014/main" id="{56387C03-A494-49CF-8882-4E03FA7FB839}"/>
              </a:ext>
            </a:extLst>
          </p:cNvPr>
          <p:cNvSpPr txBox="1"/>
          <p:nvPr/>
        </p:nvSpPr>
        <p:spPr>
          <a:xfrm>
            <a:off x="6825673" y="1744124"/>
            <a:ext cx="4892238" cy="4755148"/>
          </a:xfrm>
          <a:prstGeom prst="rect">
            <a:avLst/>
          </a:prstGeom>
          <a:noFill/>
        </p:spPr>
        <p:txBody>
          <a:bodyPr wrap="square">
            <a:spAutoFit/>
          </a:bodyPr>
          <a:lstStyle/>
          <a:p>
            <a:pPr marL="92075" indent="268288" algn="just" rtl="1">
              <a:spcAft>
                <a:spcPts val="800"/>
              </a:spcAft>
            </a:pPr>
            <a:r>
              <a:rPr lang="ar-SA" sz="1300" dirty="0">
                <a:solidFill>
                  <a:srgbClr val="00B0F0"/>
                </a:solidFill>
                <a:latin typeface="Calibri" panose="020F0502020204030204" pitchFamily="34" charset="0"/>
                <a:cs typeface="Segoe UI Semibold" panose="020B0702040204020203" pitchFamily="34" charset="0"/>
              </a:rPr>
              <a:t>قام الباحثون والمهتمون بتصنيف أهداف تقييم الأثر البيئي الى أهداف عامة وأخرى خاصة كما يلي :</a:t>
            </a:r>
          </a:p>
          <a:p>
            <a:pPr marL="92075" algn="just" rtl="1">
              <a:spcAft>
                <a:spcPts val="800"/>
              </a:spcAft>
            </a:pPr>
            <a:r>
              <a:rPr lang="ar-SA" sz="1300" dirty="0">
                <a:solidFill>
                  <a:schemeClr val="accent5"/>
                </a:solidFill>
                <a:latin typeface="Calibri" panose="020F0502020204030204" pitchFamily="34" charset="0"/>
                <a:cs typeface="Segoe UI Semibold" panose="020B0702040204020203" pitchFamily="34" charset="0"/>
              </a:rPr>
              <a:t>الأهداف العامة : </a:t>
            </a:r>
            <a:r>
              <a:rPr lang="ar-SA" sz="1300" dirty="0">
                <a:latin typeface="Calibri" panose="020F0502020204030204" pitchFamily="34" charset="0"/>
                <a:cs typeface="Segoe UI Semibold" panose="020B0702040204020203" pitchFamily="34" charset="0"/>
              </a:rPr>
              <a:t>فيما يلي مجموعة من الأهداف العامة لإعداد دراسات تقييم الأثر البيئي :</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التعرف والتكهن بالآثار البيئية والاجتماعية المختلفة للمشاريع قبل حدوثها.</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فرصة لتعديل وتغيير وتحسين تصميم وتخطيط المشروع.</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ضمان الاستخدام الفاعل للموارد وتقليل هدرها الذي ينتج عادة عن تصحيح الآثار والأخطاء الناتجة عن المشروع .</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يقوي ويعزز مبدأ المشاركة المجتمعية.</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يساعد في تحديد معايير المراقبة والمتابعة.</a:t>
            </a:r>
          </a:p>
          <a:p>
            <a:pPr marL="628650" lvl="1" indent="-185738" algn="just" defTabSz="401638"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الوفاء بالمتطلبات القانونية .</a:t>
            </a:r>
          </a:p>
          <a:p>
            <a:pPr marL="720725" indent="-285750" algn="just"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وسيلة لتشجيع التنمية المستدامة.</a:t>
            </a:r>
          </a:p>
          <a:p>
            <a:pPr marL="720725" indent="-285750" algn="just"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ضمان التنفيذ السليم لخطة المشروع.</a:t>
            </a:r>
          </a:p>
          <a:p>
            <a:pPr marL="720725" indent="-285750" algn="just" rtl="1">
              <a:spcAft>
                <a:spcPts val="800"/>
              </a:spcAft>
              <a:buFont typeface="Wingdings" panose="05000000000000000000" pitchFamily="2" charset="2"/>
              <a:buChar char="v"/>
            </a:pPr>
            <a:r>
              <a:rPr lang="ar-SA" sz="1300" dirty="0">
                <a:latin typeface="Calibri" panose="020F0502020204030204" pitchFamily="34" charset="0"/>
                <a:cs typeface="Segoe UI Semibold" panose="020B0702040204020203" pitchFamily="34" charset="0"/>
              </a:rPr>
              <a:t>يساعد في تنفيذ السياسات والخطط الوطنية البيئية.</a:t>
            </a:r>
          </a:p>
          <a:p>
            <a:pPr marL="442912" lvl="1" algn="just" defTabSz="401638" rtl="1">
              <a:spcAft>
                <a:spcPts val="800"/>
              </a:spcAft>
            </a:pPr>
            <a:endParaRPr lang="ar-SA" sz="1300" dirty="0">
              <a:latin typeface="Calibri" panose="020F0502020204030204" pitchFamily="34" charset="0"/>
              <a:cs typeface="Segoe UI Semibold" panose="020B0702040204020203" pitchFamily="34" charset="0"/>
            </a:endParaRPr>
          </a:p>
          <a:p>
            <a:pPr marL="892175" lvl="1" indent="-342900" algn="just" rtl="1">
              <a:spcAft>
                <a:spcPts val="800"/>
              </a:spcAft>
              <a:buFont typeface="Wingdings" panose="05000000000000000000" pitchFamily="2" charset="2"/>
              <a:buChar char="v"/>
            </a:pPr>
            <a:endParaRPr lang="en-US" sz="1300" dirty="0">
              <a:latin typeface="Calibri" panose="020F0502020204030204" pitchFamily="34" charset="0"/>
              <a:cs typeface="Segoe UI Semibold" panose="020B0702040204020203" pitchFamily="34" charset="0"/>
            </a:endParaRPr>
          </a:p>
        </p:txBody>
      </p:sp>
      <p:sp>
        <p:nvSpPr>
          <p:cNvPr id="14" name="مربع نص 13">
            <a:extLst>
              <a:ext uri="{FF2B5EF4-FFF2-40B4-BE49-F238E27FC236}">
                <a16:creationId xmlns:a16="http://schemas.microsoft.com/office/drawing/2014/main" id="{A06D90FA-960C-4F12-A40A-409569602E77}"/>
              </a:ext>
            </a:extLst>
          </p:cNvPr>
          <p:cNvSpPr txBox="1"/>
          <p:nvPr/>
        </p:nvSpPr>
        <p:spPr>
          <a:xfrm>
            <a:off x="135468" y="1732739"/>
            <a:ext cx="6690205" cy="4852610"/>
          </a:xfrm>
          <a:prstGeom prst="rect">
            <a:avLst/>
          </a:prstGeom>
          <a:noFill/>
        </p:spPr>
        <p:txBody>
          <a:bodyPr wrap="square">
            <a:spAutoFit/>
          </a:bodyPr>
          <a:lstStyle/>
          <a:p>
            <a:pPr marL="92075" algn="just" rtl="1">
              <a:spcAft>
                <a:spcPts val="800"/>
              </a:spcAft>
            </a:pPr>
            <a:r>
              <a:rPr lang="ar-SA" sz="1200" dirty="0">
                <a:solidFill>
                  <a:schemeClr val="accent5"/>
                </a:solidFill>
                <a:latin typeface="Calibri" panose="020F0502020204030204" pitchFamily="34" charset="0"/>
                <a:cs typeface="Segoe UI Semibold" panose="020B0702040204020203" pitchFamily="34" charset="0"/>
              </a:rPr>
              <a:t>الأهداف الخاصة : </a:t>
            </a:r>
            <a:r>
              <a:rPr lang="ar-SA" sz="1200" dirty="0">
                <a:latin typeface="Calibri" panose="020F0502020204030204" pitchFamily="34" charset="0"/>
                <a:cs typeface="Segoe UI Semibold" panose="020B0702040204020203" pitchFamily="34" charset="0"/>
              </a:rPr>
              <a:t>وتشمل هذه الأهداف ما يلي :</a:t>
            </a:r>
          </a:p>
          <a:p>
            <a:pPr marL="92075" algn="just" rtl="1">
              <a:spcAft>
                <a:spcPts val="800"/>
              </a:spcAft>
            </a:pPr>
            <a:r>
              <a:rPr lang="ar-SA" sz="1200" dirty="0">
                <a:solidFill>
                  <a:schemeClr val="accent1"/>
                </a:solidFill>
                <a:latin typeface="Calibri" panose="020F0502020204030204" pitchFamily="34" charset="0"/>
                <a:cs typeface="Segoe UI Semibold" panose="020B0702040204020203" pitchFamily="34" charset="0"/>
              </a:rPr>
              <a:t>أولا: الأهداف المتعلقة بالمواطن بحيث يحقق الآتي:</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يأخذ فكرة كاملة عن المشروع وفكرة عامة عن آثاره السلبية والايجابية المحتملة وآليات التعامل معها.</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ابداء الرأي وبيان المخاوف من آثار المشروع المحتملة.</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تقديم المقترحات حول نقاط قد تكون غابت عن لجنة التقييم بحكم معرفته بمنطقة المشروع.</a:t>
            </a:r>
          </a:p>
          <a:p>
            <a:pPr marL="92075" algn="just" rtl="1">
              <a:spcAft>
                <a:spcPts val="800"/>
              </a:spcAft>
            </a:pPr>
            <a:r>
              <a:rPr lang="ar-SA" sz="1200" dirty="0">
                <a:solidFill>
                  <a:schemeClr val="accent1"/>
                </a:solidFill>
                <a:latin typeface="Calibri" panose="020F0502020204030204" pitchFamily="34" charset="0"/>
                <a:cs typeface="Segoe UI Semibold" panose="020B0702040204020203" pitchFamily="34" charset="0"/>
              </a:rPr>
              <a:t>ثانياً: أهداف متعلقة بصاحب المشروع: تمكن عملية تقييم الأثر البيئي صاحب المشروع من:</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الحصول على المعلومات الكافية حول نوع وجحم الآثار التي يمكن أن يلحقها  المشروع بالبيئة المحيطة</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التعرف على البدائل وتعديل التصميم واعتماد الإجراءات الوقائية لضمان تنفيذ وتشغيل المشروع في ظل رضى الجمهور والالتزام بالمتطلبات القانونية.</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تجنب الكلفة اللازمة </a:t>
            </a:r>
            <a:r>
              <a:rPr lang="ar-SA" sz="1200" dirty="0" err="1">
                <a:latin typeface="Calibri" panose="020F0502020204030204" pitchFamily="34" charset="0"/>
                <a:cs typeface="Segoe UI Semibold" panose="020B0702040204020203" pitchFamily="34" charset="0"/>
              </a:rPr>
              <a:t>لاصلاح</a:t>
            </a:r>
            <a:r>
              <a:rPr lang="ar-SA" sz="1200" dirty="0">
                <a:latin typeface="Calibri" panose="020F0502020204030204" pitchFamily="34" charset="0"/>
                <a:cs typeface="Segoe UI Semibold" panose="020B0702040204020203" pitchFamily="34" charset="0"/>
              </a:rPr>
              <a:t> وتأهيل أي خلل بيئي قد يتسبب به المشروع.</a:t>
            </a:r>
          </a:p>
          <a:p>
            <a:pPr marL="92075" algn="just" rtl="1">
              <a:spcAft>
                <a:spcPts val="800"/>
              </a:spcAft>
            </a:pPr>
            <a:r>
              <a:rPr lang="ar-SA" sz="1200" dirty="0">
                <a:solidFill>
                  <a:schemeClr val="accent1"/>
                </a:solidFill>
                <a:latin typeface="Calibri" panose="020F0502020204030204" pitchFamily="34" charset="0"/>
                <a:cs typeface="Segoe UI Semibold" panose="020B0702040204020203" pitchFamily="34" charset="0"/>
              </a:rPr>
              <a:t>ثالثا: أهداف متعلقة بالجهات المسؤولة : أن هذه العملية تساعد الجهات المسؤولة في :</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تغذية الوعي البيئي والمسؤولية لدى صاحب المشروع بما يحافظ على الموارد الطبيعية.</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تحقيق هدفها ورسالتها في حماية البيئة.</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التعرف على آليات تفادي الآثار السلبية المحتملة للمشروع.</a:t>
            </a:r>
          </a:p>
          <a:p>
            <a:pPr marL="377825" indent="-285750" algn="just" rtl="1">
              <a:spcAft>
                <a:spcPts val="800"/>
              </a:spcAft>
              <a:buFont typeface="Wingdings" panose="05000000000000000000" pitchFamily="2" charset="2"/>
              <a:buChar char="v"/>
            </a:pPr>
            <a:r>
              <a:rPr lang="ar-SA" sz="1200" dirty="0">
                <a:latin typeface="Calibri" panose="020F0502020204030204" pitchFamily="34" charset="0"/>
                <a:cs typeface="Segoe UI Semibold" panose="020B0702040204020203" pitchFamily="34" charset="0"/>
              </a:rPr>
              <a:t>الحصول على تعهد مسبق من صاحب المشروع بالعمل على التعامل مع الآثار السلبية للمشروع من خلال معايير التخفيف والمنع والتعويض.</a:t>
            </a:r>
          </a:p>
          <a:p>
            <a:pPr marL="377825" indent="-285750" algn="just" rtl="1">
              <a:spcAft>
                <a:spcPts val="800"/>
              </a:spcAft>
              <a:buFont typeface="Wingdings" panose="05000000000000000000" pitchFamily="2" charset="2"/>
              <a:buChar char="v"/>
            </a:pPr>
            <a:endParaRPr lang="ar-SA" sz="1200" dirty="0">
              <a:latin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393566338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16083</TotalTime>
  <Words>1750</Words>
  <Application>Microsoft Office PowerPoint</Application>
  <PresentationFormat>شاشة عريضة</PresentationFormat>
  <Paragraphs>152</Paragraphs>
  <Slides>8</Slides>
  <Notes>0</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8</vt:i4>
      </vt:variant>
    </vt:vector>
  </HeadingPairs>
  <TitlesOfParts>
    <vt:vector size="23" baseType="lpstr">
      <vt:lpstr>Arial</vt:lpstr>
      <vt:lpstr>Calibri</vt:lpstr>
      <vt:lpstr>Calibri Light</vt:lpstr>
      <vt:lpstr>Freestyle Script</vt:lpstr>
      <vt:lpstr>Microsoft Sans Serif</vt:lpstr>
      <vt:lpstr>SABIC Typeface Headline</vt:lpstr>
      <vt:lpstr>SABIC Typeface Headline Light</vt:lpstr>
      <vt:lpstr>Segoe UI Semibold</vt:lpstr>
      <vt:lpstr>Segoe UI Semilight</vt:lpstr>
      <vt:lpstr>Simplified Arabic</vt:lpstr>
      <vt:lpstr>Symbol</vt:lpstr>
      <vt:lpstr>Times New Roman</vt:lpstr>
      <vt:lpstr>Verdana</vt:lpstr>
      <vt:lpstr>Wingdings</vt:lpstr>
      <vt:lpstr>Retrospect</vt:lpstr>
      <vt:lpstr>عرض تقديمي في PowerPoint</vt:lpstr>
      <vt:lpstr>عرض تقديمي في PowerPoint</vt:lpstr>
      <vt:lpstr>نظرة عامة على تقييم الأثر البيئي  Environmental Impact Assessment (EIA)</vt:lpstr>
      <vt:lpstr>نظرة عامة على تقييم الأثر البيئي Environmental Impact Assessment (EIA)</vt:lpstr>
      <vt:lpstr>نظرة عامة على تقييم الأثر البيئي Environmental Impact Assessment (EIA)</vt:lpstr>
      <vt:lpstr>نظرة عامة على تقييم الأثر البيئي Environmental Impact Assessment (EIA)</vt:lpstr>
      <vt:lpstr>نظرة عامة على تقييم الأثر البيئي Environmental Impact Assessment (EIA)</vt:lpstr>
      <vt:lpstr>نظرة عامة على تقييم الأثر البيئي Environmental Impact Assessment (EIA)</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Saadoun-Al, Yazid Mohammed</dc:creator>
  <cp:lastModifiedBy>Hamad Alotabi</cp:lastModifiedBy>
  <cp:revision>307</cp:revision>
  <cp:lastPrinted>2023-09-17T04:33:56Z</cp:lastPrinted>
  <dcterms:created xsi:type="dcterms:W3CDTF">2020-06-05T14:34:57Z</dcterms:created>
  <dcterms:modified xsi:type="dcterms:W3CDTF">2023-09-17T04:38:27Z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iteId">
    <vt:lpwstr>a77c517c-e95e-435b-bbb4-cb17e462491f</vt:lpwstr>
  </property>
  <property fmtid="{D5CDD505-2E9C-101B-9397-08002B2CF9AE}" pid="4" name="MSIP_Label_a7d50848-5462-4933-a6ae-3f5aa423884b_Owner">
    <vt:lpwstr>38662@SABIC.com</vt:lpwstr>
  </property>
  <property fmtid="{D5CDD505-2E9C-101B-9397-08002B2CF9AE}" pid="5" name="MSIP_Label_a7d50848-5462-4933-a6ae-3f5aa423884b_SetDate">
    <vt:lpwstr>2020-06-05T15:00:31.5831685Z</vt:lpwstr>
  </property>
  <property fmtid="{D5CDD505-2E9C-101B-9397-08002B2CF9AE}" pid="6" name="MSIP_Label_a7d50848-5462-4933-a6ae-3f5aa423884b_Name">
    <vt:lpwstr>Internal Use</vt:lpwstr>
  </property>
  <property fmtid="{D5CDD505-2E9C-101B-9397-08002B2CF9AE}" pid="7" name="MSIP_Label_a7d50848-5462-4933-a6ae-3f5aa423884b_Application">
    <vt:lpwstr>Microsoft Azure Information Protection</vt:lpwstr>
  </property>
  <property fmtid="{D5CDD505-2E9C-101B-9397-08002B2CF9AE}" pid="8" name="MSIP_Label_a7d50848-5462-4933-a6ae-3f5aa423884b_ActionId">
    <vt:lpwstr>ad28832b-11a8-4529-a177-02a288b5baed</vt:lpwstr>
  </property>
  <property fmtid="{D5CDD505-2E9C-101B-9397-08002B2CF9AE}" pid="9" name="MSIP_Label_a7d50848-5462-4933-a6ae-3f5aa423884b_Extended_MSFT_Method">
    <vt:lpwstr>Automatic</vt:lpwstr>
  </property>
  <property fmtid="{D5CDD505-2E9C-101B-9397-08002B2CF9AE}" pid="10" name="Sensitivity">
    <vt:lpwstr>Internal Use</vt:lpwstr>
  </property>
</Properties>
</file>