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1"/>
  </p:notesMasterIdLst>
  <p:sldIdLst>
    <p:sldId id="256" r:id="rId2"/>
    <p:sldId id="305" r:id="rId3"/>
    <p:sldId id="311" r:id="rId4"/>
    <p:sldId id="306" r:id="rId5"/>
    <p:sldId id="307" r:id="rId6"/>
    <p:sldId id="308" r:id="rId7"/>
    <p:sldId id="318" r:id="rId8"/>
    <p:sldId id="310" r:id="rId9"/>
    <p:sldId id="312" r:id="rId10"/>
    <p:sldId id="313" r:id="rId11"/>
    <p:sldId id="314" r:id="rId12"/>
    <p:sldId id="315" r:id="rId13"/>
    <p:sldId id="316" r:id="rId14"/>
    <p:sldId id="317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2" r:id="rId38"/>
    <p:sldId id="343" r:id="rId39"/>
    <p:sldId id="341" r:id="rId4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0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122"/>
    <p:restoredTop sz="94681"/>
  </p:normalViewPr>
  <p:slideViewPr>
    <p:cSldViewPr snapToGrid="0">
      <p:cViewPr varScale="1">
        <p:scale>
          <a:sx n="107" d="100"/>
          <a:sy n="107" d="100"/>
        </p:scale>
        <p:origin x="20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FECAE69-630A-4067-A170-486A0FF37E31}" type="datetimeFigureOut">
              <a:rPr lang="ar-SA" smtClean="0"/>
              <a:t>13 جمادى الثانية، 1443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7E8028A-2102-4359-B169-EE3E1D9ABC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643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14F7-8EC6-4B8E-9DAC-573386381B33}" type="uaqdatetime1">
              <a:rPr lang="ar-SA" smtClean="0"/>
              <a:t>13 جمادى الثانية، 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فعالية عرض دراسة الجدوى وتقييم المشاريع الاقتصادية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58F1-3B5A-4D8C-BE0E-213DB81E9D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866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005F-75E7-4470-A513-612C9E9312AB}" type="uaqdatetime1">
              <a:rPr lang="ar-SA" smtClean="0"/>
              <a:t>13 جمادى الثانية، 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فعالية عرض دراسة الجدوى وتقييم المشاريع الاقتصادية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58F1-3B5A-4D8C-BE0E-213DB81E9D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094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B581-0DD8-4AF2-A0AB-B5DC07BCB24A}" type="uaqdatetime1">
              <a:rPr lang="ar-SA" smtClean="0"/>
              <a:t>13 جمادى الثانية، 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فعالية عرض دراسة الجدوى وتقييم المشاريع الاقتصادية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58F1-3B5A-4D8C-BE0E-213DB81E9D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093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771E-106B-45EF-B36C-9C44E5680FE1}" type="uaqdatetime1">
              <a:rPr lang="ar-SA" smtClean="0"/>
              <a:t>13 جمادى الثانية، 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فعالية عرض دراسة الجدوى وتقييم المشاريع الاقتصادية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58F1-3B5A-4D8C-BE0E-213DB81E9D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06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1742-D1DE-4484-93FA-592E01E74F9A}" type="uaqdatetime1">
              <a:rPr lang="ar-SA" smtClean="0"/>
              <a:t>13 جمادى الثانية، 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فعالية عرض دراسة الجدوى وتقييم المشاريع الاقتصادية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58F1-3B5A-4D8C-BE0E-213DB81E9D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128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27F5-BF5D-4099-9811-C4DC8E8BDDD0}" type="uaqdatetime1">
              <a:rPr lang="ar-SA" smtClean="0"/>
              <a:t>13 جمادى الثانية، 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فعالية عرض دراسة الجدوى وتقييم المشاريع الاقتصادية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58F1-3B5A-4D8C-BE0E-213DB81E9D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686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ED25-DF23-4B26-948B-70BB7AAE22B6}" type="uaqdatetime1">
              <a:rPr lang="ar-SA" smtClean="0"/>
              <a:t>13 جمادى الثانية، 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فعالية عرض دراسة الجدوى وتقييم المشاريع الاقتصادية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58F1-3B5A-4D8C-BE0E-213DB81E9D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955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FA80-21D0-4B67-849B-6873DC05A746}" type="uaqdatetime1">
              <a:rPr lang="ar-SA" smtClean="0"/>
              <a:t>13 جمادى الثانية، 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فعالية عرض دراسة الجدوى وتقييم المشاريع الاقتصادية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58F1-3B5A-4D8C-BE0E-213DB81E9D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672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75DE-D91E-4A47-B0B0-337C6C6982C7}" type="uaqdatetime1">
              <a:rPr lang="ar-SA" smtClean="0"/>
              <a:t>13 جمادى الثانية، 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فعالية عرض دراسة الجدوى وتقييم المشاريع الاقتصادية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58F1-3B5A-4D8C-BE0E-213DB81E9D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860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48F5-AC4D-43D9-8DE0-5665C8BA122C}" type="uaqdatetime1">
              <a:rPr lang="ar-SA" smtClean="0"/>
              <a:t>13 جمادى الثانية، 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فعالية عرض دراسة الجدوى وتقييم المشاريع الاقتصادية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58F1-3B5A-4D8C-BE0E-213DB81E9D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347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F905-3C72-4EBD-805D-1DE98E6D7BEE}" type="uaqdatetime1">
              <a:rPr lang="ar-SA" smtClean="0"/>
              <a:t>13 جمادى الثانية، 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فعالية عرض دراسة الجدوى وتقييم المشاريع الاقتصادية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58F1-3B5A-4D8C-BE0E-213DB81E9D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069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AA51-6E70-42C7-B438-08B0C8399036}" type="uaqdatetime1">
              <a:rPr lang="ar-SA" smtClean="0"/>
              <a:t>13 جمادى الثانية، 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فعالية عرض دراسة الجدوى وتقييم المشاريع الاقتصادية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58F1-3B5A-4D8C-BE0E-213DB81E9D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143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3286897" y="1677132"/>
            <a:ext cx="5844746" cy="74168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اسم المشروع</a:t>
            </a: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62A5F606-9663-1444-B8B4-996D73DFE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973224"/>
              </p:ext>
            </p:extLst>
          </p:nvPr>
        </p:nvGraphicFramePr>
        <p:xfrm>
          <a:off x="4367427" y="3381156"/>
          <a:ext cx="4064000" cy="15849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516357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6758549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2000" dirty="0">
                          <a:cs typeface="+mj-cs"/>
                        </a:rPr>
                        <a:t>أسماء المستثمرات</a:t>
                      </a:r>
                      <a:endParaRPr lang="en-SA" sz="20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أسماء المستثمرات</a:t>
                      </a:r>
                      <a:endParaRPr lang="en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116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2000" b="1" dirty="0">
                          <a:cs typeface="+mj-cs"/>
                        </a:rPr>
                        <a:t>4-</a:t>
                      </a:r>
                      <a:endParaRPr lang="en-SA" sz="2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2000" b="1" dirty="0">
                          <a:cs typeface="+mj-cs"/>
                        </a:rPr>
                        <a:t>1- </a:t>
                      </a:r>
                      <a:endParaRPr lang="en-SA" sz="2000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109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2000" b="1" dirty="0">
                          <a:cs typeface="+mj-cs"/>
                        </a:rPr>
                        <a:t>5-</a:t>
                      </a:r>
                      <a:endParaRPr lang="en-SA" sz="2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2000" b="1" dirty="0">
                          <a:cs typeface="+mj-cs"/>
                        </a:rPr>
                        <a:t>2-</a:t>
                      </a:r>
                      <a:endParaRPr lang="en-SA" sz="2000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034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2000" b="1" dirty="0">
                          <a:cs typeface="+mj-cs"/>
                        </a:rPr>
                        <a:t>6-</a:t>
                      </a:r>
                      <a:endParaRPr lang="en-SA" sz="2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2000" b="1" dirty="0">
                          <a:cs typeface="+mj-cs"/>
                        </a:rPr>
                        <a:t>3-</a:t>
                      </a:r>
                      <a:endParaRPr lang="en-SA" sz="2000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954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02B3B4-879D-A449-946C-A56B667E4D16}"/>
              </a:ext>
            </a:extLst>
          </p:cNvPr>
          <p:cNvSpPr txBox="1"/>
          <p:nvPr/>
        </p:nvSpPr>
        <p:spPr>
          <a:xfrm>
            <a:off x="4236815" y="5463518"/>
            <a:ext cx="4325223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ar-SA" sz="2400" b="1" dirty="0">
                <a:cs typeface="+mj-cs"/>
              </a:rPr>
              <a:t>إشراف الأستاذة: سميرة بنت سعيد المالكي</a:t>
            </a:r>
            <a:endParaRPr lang="en-SA" sz="2400" b="1" dirty="0"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832E30-87FC-314B-AA2E-9B03A778B189}"/>
              </a:ext>
            </a:extLst>
          </p:cNvPr>
          <p:cNvSpPr txBox="1"/>
          <p:nvPr/>
        </p:nvSpPr>
        <p:spPr>
          <a:xfrm>
            <a:off x="5664320" y="6156016"/>
            <a:ext cx="1401346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pPr algn="ctr"/>
            <a:r>
              <a:rPr lang="ar-SA" sz="1400" dirty="0">
                <a:cs typeface="+mj-cs"/>
              </a:rPr>
              <a:t>الفصل الدراسي الأول</a:t>
            </a:r>
          </a:p>
          <a:p>
            <a:pPr algn="ctr"/>
            <a:r>
              <a:rPr lang="ar-SA" sz="1400" dirty="0">
                <a:cs typeface="+mj-cs"/>
              </a:rPr>
              <a:t>1443 - 2021</a:t>
            </a:r>
            <a:endParaRPr lang="en-SA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2651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9F8BE5-A2A5-3B44-A60A-44780AF0CBE7}"/>
              </a:ext>
            </a:extLst>
          </p:cNvPr>
          <p:cNvSpPr txBox="1"/>
          <p:nvPr/>
        </p:nvSpPr>
        <p:spPr>
          <a:xfrm>
            <a:off x="8985525" y="1812116"/>
            <a:ext cx="223016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b="1" u="sng" dirty="0">
                <a:solidFill>
                  <a:srgbClr val="0070C0"/>
                </a:solidFill>
                <a:cs typeface="+mj-cs"/>
              </a:rPr>
              <a:t>أقسام السوق:</a:t>
            </a:r>
          </a:p>
          <a:p>
            <a:endParaRPr lang="ar-SA" sz="3600" b="1" u="sng" dirty="0">
              <a:solidFill>
                <a:srgbClr val="0070C0"/>
              </a:solidFill>
              <a:cs typeface="+mj-cs"/>
            </a:endParaRPr>
          </a:p>
          <a:p>
            <a:r>
              <a:rPr lang="ar-SA" sz="2800" b="1" dirty="0">
                <a:cs typeface="+mj-cs"/>
              </a:rPr>
              <a:t>.....</a:t>
            </a:r>
          </a:p>
        </p:txBody>
      </p:sp>
    </p:spTree>
    <p:extLst>
      <p:ext uri="{BB962C8B-B14F-4D97-AF65-F5344CB8AC3E}">
        <p14:creationId xmlns:p14="http://schemas.microsoft.com/office/powerpoint/2010/main" val="863338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9F8BE5-A2A5-3B44-A60A-44780AF0CBE7}"/>
              </a:ext>
            </a:extLst>
          </p:cNvPr>
          <p:cNvSpPr txBox="1"/>
          <p:nvPr/>
        </p:nvSpPr>
        <p:spPr>
          <a:xfrm>
            <a:off x="914399" y="1812116"/>
            <a:ext cx="1030128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u="sng" dirty="0">
                <a:solidFill>
                  <a:srgbClr val="0070C0"/>
                </a:solidFill>
                <a:cs typeface="+mj-cs"/>
              </a:rPr>
              <a:t>استراتيجيات السوق:</a:t>
            </a:r>
          </a:p>
          <a:p>
            <a:endParaRPr lang="ar-SA" sz="3600" b="1" u="sng" dirty="0">
              <a:solidFill>
                <a:srgbClr val="0070C0"/>
              </a:solidFill>
              <a:cs typeface="+mj-cs"/>
            </a:endParaRPr>
          </a:p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سيتم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اتباع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الاستراتيجيات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التالية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في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السوق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: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latin typeface="Adobe Arabic" pitchFamily="18" charset="-78"/>
              <a:cs typeface="+mj-cs"/>
            </a:endParaRPr>
          </a:p>
          <a:p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latin typeface="Adobe Arabic" pitchFamily="18" charset="-78"/>
              <a:cs typeface="+mj-cs"/>
            </a:endParaRPr>
          </a:p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1- استراتيجية ….. : من خلال ….</a:t>
            </a:r>
          </a:p>
          <a:p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latin typeface="Adobe Arabic" pitchFamily="18" charset="-78"/>
              <a:cs typeface="+mj-cs"/>
            </a:endParaRPr>
          </a:p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2- استراتيجية ....: من خلال .....</a:t>
            </a:r>
            <a:endParaRPr lang="ar-SA" sz="28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8170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9F8BE5-A2A5-3B44-A60A-44780AF0CBE7}"/>
              </a:ext>
            </a:extLst>
          </p:cNvPr>
          <p:cNvSpPr txBox="1"/>
          <p:nvPr/>
        </p:nvSpPr>
        <p:spPr>
          <a:xfrm>
            <a:off x="945356" y="1583516"/>
            <a:ext cx="1030128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u="sng" dirty="0">
                <a:solidFill>
                  <a:srgbClr val="0070C0"/>
                </a:solidFill>
                <a:cs typeface="+mj-cs"/>
              </a:rPr>
              <a:t>أدوات تسويق المنتج:</a:t>
            </a:r>
          </a:p>
          <a:p>
            <a:endParaRPr lang="ar-SA" sz="3600" b="1" u="sng" dirty="0">
              <a:solidFill>
                <a:srgbClr val="0070C0"/>
              </a:solidFill>
              <a:cs typeface="+mj-cs"/>
            </a:endParaRPr>
          </a:p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+mj-cs"/>
              </a:rPr>
              <a:t>1- المنتج: ....</a:t>
            </a:r>
          </a:p>
          <a:p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2- السعر: ....</a:t>
            </a:r>
          </a:p>
          <a:p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3- الترويج: .....</a:t>
            </a:r>
          </a:p>
          <a:p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4- المكان: ......</a:t>
            </a:r>
            <a:endParaRPr lang="ar-SA" sz="28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5157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9F8BE5-A2A5-3B44-A60A-44780AF0CBE7}"/>
              </a:ext>
            </a:extLst>
          </p:cNvPr>
          <p:cNvSpPr txBox="1"/>
          <p:nvPr/>
        </p:nvSpPr>
        <p:spPr>
          <a:xfrm>
            <a:off x="1216818" y="1306517"/>
            <a:ext cx="10301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u="sng" dirty="0">
                <a:solidFill>
                  <a:srgbClr val="0070C0"/>
                </a:solidFill>
                <a:cs typeface="+mj-cs"/>
              </a:rPr>
              <a:t>تحليل الوضع التنافسي: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2BDAAF5-7698-AF4F-8B4B-8DE91CE4A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66629"/>
              </p:ext>
            </p:extLst>
          </p:nvPr>
        </p:nvGraphicFramePr>
        <p:xfrm>
          <a:off x="1298298" y="2208878"/>
          <a:ext cx="9360177" cy="3529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059">
                  <a:extLst>
                    <a:ext uri="{9D8B030D-6E8A-4147-A177-3AD203B41FA5}">
                      <a16:colId xmlns:a16="http://schemas.microsoft.com/office/drawing/2014/main" val="4094365599"/>
                    </a:ext>
                  </a:extLst>
                </a:gridCol>
                <a:gridCol w="3120059">
                  <a:extLst>
                    <a:ext uri="{9D8B030D-6E8A-4147-A177-3AD203B41FA5}">
                      <a16:colId xmlns:a16="http://schemas.microsoft.com/office/drawing/2014/main" val="3970673910"/>
                    </a:ext>
                  </a:extLst>
                </a:gridCol>
                <a:gridCol w="3120059">
                  <a:extLst>
                    <a:ext uri="{9D8B030D-6E8A-4147-A177-3AD203B41FA5}">
                      <a16:colId xmlns:a16="http://schemas.microsoft.com/office/drawing/2014/main" val="1466453863"/>
                    </a:ext>
                  </a:extLst>
                </a:gridCol>
              </a:tblGrid>
              <a:tr h="4740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السلبيات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المميزات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المنافس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087082"/>
                  </a:ext>
                </a:extLst>
              </a:tr>
              <a:tr h="1003808"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 ....</a:t>
                      </a:r>
                    </a:p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...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 ....</a:t>
                      </a:r>
                    </a:p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....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27016"/>
                  </a:ext>
                </a:extLst>
              </a:tr>
              <a:tr h="1003808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73472"/>
                  </a:ext>
                </a:extLst>
              </a:tr>
              <a:tr h="100380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733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65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9F8BE5-A2A5-3B44-A60A-44780AF0CBE7}"/>
              </a:ext>
            </a:extLst>
          </p:cNvPr>
          <p:cNvSpPr txBox="1"/>
          <p:nvPr/>
        </p:nvSpPr>
        <p:spPr>
          <a:xfrm>
            <a:off x="1216818" y="1306517"/>
            <a:ext cx="10301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u="sng" dirty="0">
                <a:solidFill>
                  <a:srgbClr val="0070C0"/>
                </a:solidFill>
                <a:cs typeface="+mj-cs"/>
              </a:rPr>
              <a:t>تحليل الوضع التنافسي: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2BDAAF5-7698-AF4F-8B4B-8DE91CE4A9CC}"/>
              </a:ext>
            </a:extLst>
          </p:cNvPr>
          <p:cNvGraphicFramePr>
            <a:graphicFrameLocks noGrp="1"/>
          </p:cNvGraphicFramePr>
          <p:nvPr/>
        </p:nvGraphicFramePr>
        <p:xfrm>
          <a:off x="1298298" y="2208878"/>
          <a:ext cx="9360177" cy="3529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059">
                  <a:extLst>
                    <a:ext uri="{9D8B030D-6E8A-4147-A177-3AD203B41FA5}">
                      <a16:colId xmlns:a16="http://schemas.microsoft.com/office/drawing/2014/main" val="4094365599"/>
                    </a:ext>
                  </a:extLst>
                </a:gridCol>
                <a:gridCol w="3120059">
                  <a:extLst>
                    <a:ext uri="{9D8B030D-6E8A-4147-A177-3AD203B41FA5}">
                      <a16:colId xmlns:a16="http://schemas.microsoft.com/office/drawing/2014/main" val="3970673910"/>
                    </a:ext>
                  </a:extLst>
                </a:gridCol>
                <a:gridCol w="3120059">
                  <a:extLst>
                    <a:ext uri="{9D8B030D-6E8A-4147-A177-3AD203B41FA5}">
                      <a16:colId xmlns:a16="http://schemas.microsoft.com/office/drawing/2014/main" val="1466453863"/>
                    </a:ext>
                  </a:extLst>
                </a:gridCol>
              </a:tblGrid>
              <a:tr h="4740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السلبيات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المميزات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المنافس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087082"/>
                  </a:ext>
                </a:extLst>
              </a:tr>
              <a:tr h="1003808"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 ....</a:t>
                      </a:r>
                    </a:p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...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 ....</a:t>
                      </a:r>
                    </a:p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....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27016"/>
                  </a:ext>
                </a:extLst>
              </a:tr>
              <a:tr h="1003808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73472"/>
                  </a:ext>
                </a:extLst>
              </a:tr>
              <a:tr h="100380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733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924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9F8BE5-A2A5-3B44-A60A-44780AF0CBE7}"/>
              </a:ext>
            </a:extLst>
          </p:cNvPr>
          <p:cNvSpPr txBox="1"/>
          <p:nvPr/>
        </p:nvSpPr>
        <p:spPr>
          <a:xfrm>
            <a:off x="1216818" y="1306517"/>
            <a:ext cx="10301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u="sng" dirty="0">
                <a:solidFill>
                  <a:srgbClr val="0070C0"/>
                </a:solidFill>
                <a:cs typeface="+mj-cs"/>
              </a:rPr>
              <a:t>تحليل الاستبيان: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F4446-C2C3-C149-B540-8FEE599DAC9E}"/>
              </a:ext>
            </a:extLst>
          </p:cNvPr>
          <p:cNvSpPr txBox="1"/>
          <p:nvPr/>
        </p:nvSpPr>
        <p:spPr>
          <a:xfrm>
            <a:off x="314792" y="2133755"/>
            <a:ext cx="11350051" cy="33855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تم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توزيع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</a:t>
            </a: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لا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ستبيان</a:t>
            </a: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على ..... شخص من ....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وذلك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لمعرفة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سلوك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المستهلك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لخدمات</a:t>
            </a: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/لمنتجات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المشروع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وكانت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النتائج</a:t>
            </a: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لبعض أهم الأسئلة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كالتالي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l"/>
            <a:endParaRPr lang="ar-SA" dirty="0">
              <a:cs typeface="Calibri"/>
            </a:endParaRPr>
          </a:p>
          <a:p>
            <a:r>
              <a:rPr lang="ar-S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(يوضع أولا سؤال التفضيل مع الشكل البياني وتحليل السؤال).</a:t>
            </a:r>
          </a:p>
          <a:p>
            <a:endParaRPr lang="ar-S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S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(توضع بعض الأسئلة المهمة المستخدمة في التنبؤ بالطلب مع الشكل البياني والتحليل ولا تزيد الأسئلة عن 3 أسئلة في المجمل كل سؤال في صفحة مستقلة).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30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0" name="عنوان 3">
            <a:extLst>
              <a:ext uri="{FF2B5EF4-FFF2-40B4-BE49-F238E27FC236}">
                <a16:creationId xmlns:a16="http://schemas.microsoft.com/office/drawing/2014/main" id="{915B8932-BA52-F849-B17C-6F0313CEB2C0}"/>
              </a:ext>
            </a:extLst>
          </p:cNvPr>
          <p:cNvSpPr txBox="1">
            <a:spLocks/>
          </p:cNvSpPr>
          <p:nvPr/>
        </p:nvSpPr>
        <p:spPr>
          <a:xfrm>
            <a:off x="922361" y="3028713"/>
            <a:ext cx="10515600" cy="13255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ثالثا : الدراسة الفنية</a:t>
            </a:r>
          </a:p>
        </p:txBody>
      </p:sp>
    </p:spTree>
    <p:extLst>
      <p:ext uri="{BB962C8B-B14F-4D97-AF65-F5344CB8AC3E}">
        <p14:creationId xmlns:p14="http://schemas.microsoft.com/office/powerpoint/2010/main" val="1135961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9B664F-52C0-C347-909F-D9329C09289C}"/>
              </a:ext>
            </a:extLst>
          </p:cNvPr>
          <p:cNvSpPr txBox="1"/>
          <p:nvPr/>
        </p:nvSpPr>
        <p:spPr>
          <a:xfrm>
            <a:off x="2386013" y="1309985"/>
            <a:ext cx="927822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مراحل إنشاء المشروع:</a:t>
            </a:r>
            <a:br>
              <a:rPr lang="ar-SA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ar-SA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جدول (1): الجدول الزمني لإنشاء المشروع</a:t>
            </a:r>
            <a:endParaRPr lang="en-S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2C4FF50-456B-B740-B76E-C424F46CF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519677"/>
              </p:ext>
            </p:extLst>
          </p:nvPr>
        </p:nvGraphicFramePr>
        <p:xfrm>
          <a:off x="1355630" y="2535653"/>
          <a:ext cx="9424750" cy="344937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098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3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88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83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51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95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039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September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August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ar-SA" sz="2000" dirty="0">
                          <a:effectLst/>
                        </a:rPr>
                        <a:t>المرحلة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ar-SA" sz="2000">
                          <a:effectLst/>
                        </a:rPr>
                        <a:t>م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ar-SA" sz="2200">
                          <a:effectLst/>
                        </a:rPr>
                        <a:t>1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ar-SA" sz="2200">
                          <a:effectLst/>
                        </a:rPr>
                        <a:t>2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ar-SA" sz="2200">
                          <a:effectLst/>
                        </a:rPr>
                        <a:t>3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ar-SA" sz="2200">
                          <a:effectLst/>
                        </a:rPr>
                        <a:t>4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ar-SA" sz="2200">
                          <a:effectLst/>
                        </a:rPr>
                        <a:t>5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ar-SA" sz="2200" dirty="0">
                          <a:effectLst/>
                        </a:rPr>
                        <a:t>6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217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9B664F-52C0-C347-909F-D9329C09289C}"/>
              </a:ext>
            </a:extLst>
          </p:cNvPr>
          <p:cNvSpPr txBox="1"/>
          <p:nvPr/>
        </p:nvSpPr>
        <p:spPr>
          <a:xfrm>
            <a:off x="2386013" y="1190365"/>
            <a:ext cx="927822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م</a:t>
            </a:r>
            <a:r>
              <a:rPr lang="ar-SA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رحلة اختيار المشروع:</a:t>
            </a:r>
            <a:br>
              <a:rPr lang="ar-SA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ar-SA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جدول (2): معايير المفاضلة للمواقع</a:t>
            </a:r>
            <a:endParaRPr lang="en-S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F9E8813-D0D3-3147-98FC-D2940BD8B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617437"/>
              </p:ext>
            </p:extLst>
          </p:nvPr>
        </p:nvGraphicFramePr>
        <p:xfrm>
          <a:off x="869731" y="2267583"/>
          <a:ext cx="10452538" cy="4136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257">
                  <a:extLst>
                    <a:ext uri="{9D8B030D-6E8A-4147-A177-3AD203B41FA5}">
                      <a16:colId xmlns:a16="http://schemas.microsoft.com/office/drawing/2014/main" val="809833136"/>
                    </a:ext>
                  </a:extLst>
                </a:gridCol>
                <a:gridCol w="1633921">
                  <a:extLst>
                    <a:ext uri="{9D8B030D-6E8A-4147-A177-3AD203B41FA5}">
                      <a16:colId xmlns:a16="http://schemas.microsoft.com/office/drawing/2014/main" val="4136612071"/>
                    </a:ext>
                  </a:extLst>
                </a:gridCol>
                <a:gridCol w="1620257">
                  <a:extLst>
                    <a:ext uri="{9D8B030D-6E8A-4147-A177-3AD203B41FA5}">
                      <a16:colId xmlns:a16="http://schemas.microsoft.com/office/drawing/2014/main" val="139592223"/>
                    </a:ext>
                  </a:extLst>
                </a:gridCol>
                <a:gridCol w="1620257">
                  <a:extLst>
                    <a:ext uri="{9D8B030D-6E8A-4147-A177-3AD203B41FA5}">
                      <a16:colId xmlns:a16="http://schemas.microsoft.com/office/drawing/2014/main" val="1630675962"/>
                    </a:ext>
                  </a:extLst>
                </a:gridCol>
                <a:gridCol w="3957846">
                  <a:extLst>
                    <a:ext uri="{9D8B030D-6E8A-4147-A177-3AD203B41FA5}">
                      <a16:colId xmlns:a16="http://schemas.microsoft.com/office/drawing/2014/main" val="3436219633"/>
                    </a:ext>
                  </a:extLst>
                </a:gridCol>
              </a:tblGrid>
              <a:tr h="399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ar-SA" sz="2800" dirty="0">
                          <a:effectLst/>
                          <a:cs typeface="+mj-cs"/>
                        </a:rPr>
                        <a:t>النفل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السويدي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قرطبة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ar-SA" sz="2800" dirty="0">
                          <a:effectLst/>
                          <a:cs typeface="+mj-cs"/>
                        </a:rPr>
                        <a:t>النخيل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ar-SA" sz="2800" dirty="0">
                          <a:effectLst/>
                          <a:cs typeface="+mj-cs"/>
                        </a:rPr>
                        <a:t>المعايير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0036794"/>
                  </a:ext>
                </a:extLst>
              </a:tr>
              <a:tr h="27948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5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3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5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 dirty="0">
                          <a:effectLst/>
                          <a:cs typeface="+mj-cs"/>
                        </a:rPr>
                        <a:t>5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dirty="0">
                          <a:effectLst/>
                          <a:cs typeface="+mj-cs"/>
                        </a:rPr>
                        <a:t>القرب من الأسواق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8353324"/>
                  </a:ext>
                </a:extLst>
              </a:tr>
              <a:tr h="27948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5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3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5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5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dirty="0">
                          <a:effectLst/>
                          <a:cs typeface="+mj-cs"/>
                        </a:rPr>
                        <a:t>القرب من الطرق الرئيسية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233322"/>
                  </a:ext>
                </a:extLst>
              </a:tr>
              <a:tr h="27948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4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4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3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1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dirty="0">
                          <a:effectLst/>
                          <a:cs typeface="+mj-cs"/>
                        </a:rPr>
                        <a:t>القرب من سكن العمالة 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8070437"/>
                  </a:ext>
                </a:extLst>
              </a:tr>
              <a:tr h="27948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4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3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4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3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dirty="0">
                          <a:effectLst/>
                          <a:cs typeface="+mj-cs"/>
                        </a:rPr>
                        <a:t>القرب من مركز الصيانة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5841441"/>
                  </a:ext>
                </a:extLst>
              </a:tr>
              <a:tr h="27948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4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4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4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4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dirty="0">
                          <a:effectLst/>
                          <a:cs typeface="+mj-cs"/>
                        </a:rPr>
                        <a:t>القرب من مصادر الكهرباء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0715413"/>
                  </a:ext>
                </a:extLst>
              </a:tr>
              <a:tr h="27948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5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3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4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4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dirty="0">
                          <a:effectLst/>
                          <a:cs typeface="+mj-cs"/>
                        </a:rPr>
                        <a:t>القرب من مصادر القوى الحركية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9671706"/>
                  </a:ext>
                </a:extLst>
              </a:tr>
              <a:tr h="27948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 dirty="0">
                          <a:effectLst/>
                          <a:cs typeface="+mj-cs"/>
                        </a:rPr>
                        <a:t>5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3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3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1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dirty="0">
                          <a:effectLst/>
                          <a:cs typeface="+mj-cs"/>
                        </a:rPr>
                        <a:t>توفر الأرض مناسبة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590521"/>
                  </a:ext>
                </a:extLst>
              </a:tr>
              <a:tr h="39943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32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23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28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r>
                        <a:rPr lang="ar-SA" sz="2800">
                          <a:effectLst/>
                          <a:cs typeface="+mj-cs"/>
                        </a:rPr>
                        <a:t>23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effectLst/>
                          <a:cs typeface="+mj-cs"/>
                        </a:rPr>
                        <a:t>المجموع 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9552048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4A10AF6A-4693-F145-A266-9AB1C433CB37}"/>
              </a:ext>
            </a:extLst>
          </p:cNvPr>
          <p:cNvSpPr/>
          <p:nvPr/>
        </p:nvSpPr>
        <p:spPr>
          <a:xfrm>
            <a:off x="8061440" y="6404100"/>
            <a:ext cx="3260829" cy="320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ea typeface="+mj-ea"/>
                <a:cs typeface="Adobe Arabic" pitchFamily="18" charset="-78"/>
              </a:rPr>
              <a:t>5 ممتاز ,    4جيد جدَا , 3 جيد , 2 مقبول , 1 ضعيف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ea typeface="+mj-ea"/>
                <a:cs typeface="Adobe Arabic" pitchFamily="18" charset="-78"/>
              </a:rPr>
              <a:t> 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A9BD22-59D1-D44E-9896-55F092DAA868}"/>
              </a:ext>
            </a:extLst>
          </p:cNvPr>
          <p:cNvSpPr txBox="1"/>
          <p:nvPr/>
        </p:nvSpPr>
        <p:spPr>
          <a:xfrm>
            <a:off x="5468912" y="715174"/>
            <a:ext cx="67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  <a:cs typeface="+mj-cs"/>
              </a:rPr>
              <a:t>مثال</a:t>
            </a:r>
            <a:endParaRPr lang="en-SA" sz="28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3810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1" name="عنوان 3">
            <a:extLst>
              <a:ext uri="{FF2B5EF4-FFF2-40B4-BE49-F238E27FC236}">
                <a16:creationId xmlns:a16="http://schemas.microsoft.com/office/drawing/2014/main" id="{A8B8EC2F-5705-7346-B0D4-6817562B9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950" y="1403557"/>
            <a:ext cx="3850430" cy="815460"/>
          </a:xfrm>
        </p:spPr>
        <p:txBody>
          <a:bodyPr>
            <a:normAutofit/>
          </a:bodyPr>
          <a:lstStyle/>
          <a:p>
            <a:pPr rtl="0"/>
            <a:r>
              <a:rPr lang="ar-SA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الرسم الهندسي للمشروع</a:t>
            </a:r>
          </a:p>
        </p:txBody>
      </p:sp>
      <p:pic>
        <p:nvPicPr>
          <p:cNvPr id="13" name="image12.png" descr="A screenshot of a cell phone&#10;&#10;Description automatically generated">
            <a:extLst>
              <a:ext uri="{FF2B5EF4-FFF2-40B4-BE49-F238E27FC236}">
                <a16:creationId xmlns:a16="http://schemas.microsoft.com/office/drawing/2014/main" id="{CA6A919B-FED3-9F42-93C3-94343B935F44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2638269" y="2219017"/>
            <a:ext cx="7349793" cy="3641731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16949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D585AF-36CC-D349-9A9E-948CD9ACC075}"/>
              </a:ext>
            </a:extLst>
          </p:cNvPr>
          <p:cNvSpPr txBox="1"/>
          <p:nvPr/>
        </p:nvSpPr>
        <p:spPr>
          <a:xfrm>
            <a:off x="5518758" y="1396314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sz="2800" b="1" u="sng" dirty="0">
                <a:cs typeface="+mj-cs"/>
              </a:rPr>
              <a:t>مقدمــــة</a:t>
            </a:r>
            <a:endParaRPr lang="en-SA" sz="2800" b="1" u="sng" dirty="0">
              <a:cs typeface="+mj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71E548-BFBA-6D42-B02B-06A995468039}"/>
              </a:ext>
            </a:extLst>
          </p:cNvPr>
          <p:cNvSpPr txBox="1"/>
          <p:nvPr/>
        </p:nvSpPr>
        <p:spPr>
          <a:xfrm>
            <a:off x="10541673" y="2310714"/>
            <a:ext cx="505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</a:t>
            </a:r>
            <a:endParaRPr lang="en-S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877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C83E9C8-DF62-FD4A-BD4B-E391DD2A5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518083"/>
              </p:ext>
            </p:extLst>
          </p:nvPr>
        </p:nvGraphicFramePr>
        <p:xfrm>
          <a:off x="2441762" y="2329984"/>
          <a:ext cx="7308476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4238">
                  <a:extLst>
                    <a:ext uri="{9D8B030D-6E8A-4147-A177-3AD203B41FA5}">
                      <a16:colId xmlns:a16="http://schemas.microsoft.com/office/drawing/2014/main" val="1643145579"/>
                    </a:ext>
                  </a:extLst>
                </a:gridCol>
                <a:gridCol w="3654238">
                  <a:extLst>
                    <a:ext uri="{9D8B030D-6E8A-4147-A177-3AD203B41FA5}">
                      <a16:colId xmlns:a16="http://schemas.microsoft.com/office/drawing/2014/main" val="2874562075"/>
                    </a:ext>
                  </a:extLst>
                </a:gridCol>
              </a:tblGrid>
              <a:tr h="369008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>
                          <a:cs typeface="+mj-cs"/>
                        </a:rPr>
                        <a:t>القيمة</a:t>
                      </a:r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>
                          <a:cs typeface="+mj-cs"/>
                        </a:rPr>
                        <a:t>التكاليف</a:t>
                      </a:r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140836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تكاليف الآلات والمعدات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49515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تكاليف الأثاث والمفروشات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147295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تكاليف السيارات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103722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مصاريف التأسيس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964902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تكاليف متفرقة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429622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إجمالي التكاليف الثابتة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47144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01D3AD5-2385-DA4B-BB96-5661356C9F57}"/>
              </a:ext>
            </a:extLst>
          </p:cNvPr>
          <p:cNvSpPr txBox="1"/>
          <p:nvPr/>
        </p:nvSpPr>
        <p:spPr>
          <a:xfrm>
            <a:off x="5374491" y="1037322"/>
            <a:ext cx="1374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b="1" dirty="0">
                <a:solidFill>
                  <a:srgbClr val="0070C0"/>
                </a:solidFill>
                <a:cs typeface="+mj-cs"/>
              </a:rPr>
              <a:t>التكاليف</a:t>
            </a:r>
            <a:endParaRPr lang="en-SA" sz="3600" b="1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8B1A77-DF15-5A43-8C9C-E4887528BB6D}"/>
              </a:ext>
            </a:extLst>
          </p:cNvPr>
          <p:cNvSpPr txBox="1"/>
          <p:nvPr/>
        </p:nvSpPr>
        <p:spPr>
          <a:xfrm>
            <a:off x="4068845" y="1683653"/>
            <a:ext cx="3985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جدول (3): إجمالي التكاليف الرأسمالية</a:t>
            </a:r>
            <a:endParaRPr lang="en-SA" sz="2400" dirty="0"/>
          </a:p>
        </p:txBody>
      </p:sp>
    </p:spTree>
    <p:extLst>
      <p:ext uri="{BB962C8B-B14F-4D97-AF65-F5344CB8AC3E}">
        <p14:creationId xmlns:p14="http://schemas.microsoft.com/office/powerpoint/2010/main" val="797582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C83E9C8-DF62-FD4A-BD4B-E391DD2A5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81742"/>
              </p:ext>
            </p:extLst>
          </p:nvPr>
        </p:nvGraphicFramePr>
        <p:xfrm>
          <a:off x="2344655" y="1048745"/>
          <a:ext cx="7308476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4238">
                  <a:extLst>
                    <a:ext uri="{9D8B030D-6E8A-4147-A177-3AD203B41FA5}">
                      <a16:colId xmlns:a16="http://schemas.microsoft.com/office/drawing/2014/main" val="1643145579"/>
                    </a:ext>
                  </a:extLst>
                </a:gridCol>
                <a:gridCol w="3654238">
                  <a:extLst>
                    <a:ext uri="{9D8B030D-6E8A-4147-A177-3AD203B41FA5}">
                      <a16:colId xmlns:a16="http://schemas.microsoft.com/office/drawing/2014/main" val="2874562075"/>
                    </a:ext>
                  </a:extLst>
                </a:gridCol>
              </a:tblGrid>
              <a:tr h="369008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>
                          <a:cs typeface="+mj-cs"/>
                        </a:rPr>
                        <a:t>القيمة</a:t>
                      </a:r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>
                          <a:cs typeface="+mj-cs"/>
                        </a:rPr>
                        <a:t>التكاليف</a:t>
                      </a:r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140836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الإيجارات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49515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الأجور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147295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المواد الخام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103722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المنافع العامة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964902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مواد التعبئة والتغليف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429622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مصاريف التسويق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068645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مصاريف إدارية وعمومية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12756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الصيانة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37502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الإهلاكات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59107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إجمالي تكاليف التشغيل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47144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78B1A77-DF15-5A43-8C9C-E4887528BB6D}"/>
              </a:ext>
            </a:extLst>
          </p:cNvPr>
          <p:cNvSpPr txBox="1"/>
          <p:nvPr/>
        </p:nvSpPr>
        <p:spPr>
          <a:xfrm>
            <a:off x="4210583" y="457856"/>
            <a:ext cx="3576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جدول (4): إجمالي تكاليف التشغيل</a:t>
            </a:r>
            <a:endParaRPr lang="en-SA" sz="2400" dirty="0"/>
          </a:p>
        </p:txBody>
      </p:sp>
    </p:spTree>
    <p:extLst>
      <p:ext uri="{BB962C8B-B14F-4D97-AF65-F5344CB8AC3E}">
        <p14:creationId xmlns:p14="http://schemas.microsoft.com/office/powerpoint/2010/main" val="2007668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791085-FAD1-C24D-A079-C039F85D803C}"/>
              </a:ext>
            </a:extLst>
          </p:cNvPr>
          <p:cNvSpPr txBox="1"/>
          <p:nvPr/>
        </p:nvSpPr>
        <p:spPr>
          <a:xfrm>
            <a:off x="4557713" y="1161535"/>
            <a:ext cx="3695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الهيكل التنظيمي للعمالة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C2DFE3-6D24-7E47-9984-45D208F6B564}"/>
              </a:ext>
            </a:extLst>
          </p:cNvPr>
          <p:cNvGrpSpPr/>
          <p:nvPr/>
        </p:nvGrpSpPr>
        <p:grpSpPr>
          <a:xfrm>
            <a:off x="2055681" y="1807866"/>
            <a:ext cx="8759187" cy="5707359"/>
            <a:chOff x="0" y="0"/>
            <a:chExt cx="5486400" cy="9495469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8D2145E-AD5C-C744-B451-6B631F4ACBA2}"/>
                </a:ext>
              </a:extLst>
            </p:cNvPr>
            <p:cNvGrpSpPr/>
            <p:nvPr/>
          </p:nvGrpSpPr>
          <p:grpSpPr>
            <a:xfrm>
              <a:off x="0" y="0"/>
              <a:ext cx="5486400" cy="9495469"/>
              <a:chOff x="0" y="0"/>
              <a:chExt cx="5486400" cy="9495469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D883386-C9CF-9847-9F4C-0215FD557015}"/>
                  </a:ext>
                </a:extLst>
              </p:cNvPr>
              <p:cNvSpPr/>
              <p:nvPr/>
            </p:nvSpPr>
            <p:spPr>
              <a:xfrm>
                <a:off x="0" y="0"/>
                <a:ext cx="5486400" cy="94954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algn="r" rtl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973267A2-7005-D446-8342-7BB398106250}"/>
                  </a:ext>
                </a:extLst>
              </p:cNvPr>
              <p:cNvSpPr/>
              <p:nvPr/>
            </p:nvSpPr>
            <p:spPr>
              <a:xfrm>
                <a:off x="4497704" y="4200258"/>
                <a:ext cx="91440" cy="44877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60000" y="0"/>
                    </a:moveTo>
                    <a:lnTo>
                      <a:pt x="60000" y="120000"/>
                    </a:lnTo>
                  </a:path>
                </a:pathLst>
              </a:custGeom>
              <a:noFill/>
              <a:ln w="9525" cap="flat" cmpd="sng">
                <a:solidFill>
                  <a:srgbClr val="4674A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0DD26505-4FC0-5649-9C43-A6B76B94C9FD}"/>
                  </a:ext>
                </a:extLst>
              </p:cNvPr>
              <p:cNvSpPr/>
              <p:nvPr/>
            </p:nvSpPr>
            <p:spPr>
              <a:xfrm>
                <a:off x="2657475" y="2771651"/>
                <a:ext cx="1885949" cy="44877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lnTo>
                      <a:pt x="0" y="81776"/>
                    </a:lnTo>
                    <a:lnTo>
                      <a:pt x="120000" y="81776"/>
                    </a:lnTo>
                    <a:lnTo>
                      <a:pt x="120000" y="120000"/>
                    </a:lnTo>
                  </a:path>
                </a:pathLst>
              </a:custGeom>
              <a:noFill/>
              <a:ln w="9525" cap="flat" cmpd="sng">
                <a:solidFill>
                  <a:srgbClr val="3B649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A7B717CC-EC47-FA4F-B9C3-0B4C4C9D8D78}"/>
                  </a:ext>
                </a:extLst>
              </p:cNvPr>
              <p:cNvSpPr/>
              <p:nvPr/>
            </p:nvSpPr>
            <p:spPr>
              <a:xfrm>
                <a:off x="2611755" y="2771651"/>
                <a:ext cx="91440" cy="44877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60000" y="0"/>
                    </a:moveTo>
                    <a:lnTo>
                      <a:pt x="60000" y="120000"/>
                    </a:lnTo>
                  </a:path>
                </a:pathLst>
              </a:custGeom>
              <a:noFill/>
              <a:ln w="9525" cap="flat" cmpd="sng">
                <a:solidFill>
                  <a:srgbClr val="3B649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0B061E18-66EA-4345-86FD-851BEBBFB6D5}"/>
                  </a:ext>
                </a:extLst>
              </p:cNvPr>
              <p:cNvSpPr/>
              <p:nvPr/>
            </p:nvSpPr>
            <p:spPr>
              <a:xfrm>
                <a:off x="725805" y="4200258"/>
                <a:ext cx="91440" cy="44877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60000" y="0"/>
                    </a:moveTo>
                    <a:lnTo>
                      <a:pt x="60000" y="120000"/>
                    </a:lnTo>
                  </a:path>
                </a:pathLst>
              </a:custGeom>
              <a:noFill/>
              <a:ln w="9525" cap="flat" cmpd="sng">
                <a:solidFill>
                  <a:srgbClr val="4674A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9B21F7F9-A3AC-7C4E-A1C0-83BAA76206C9}"/>
                  </a:ext>
                </a:extLst>
              </p:cNvPr>
              <p:cNvSpPr/>
              <p:nvPr/>
            </p:nvSpPr>
            <p:spPr>
              <a:xfrm>
                <a:off x="771525" y="2771651"/>
                <a:ext cx="1885949" cy="44877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20000" y="0"/>
                    </a:moveTo>
                    <a:lnTo>
                      <a:pt x="120000" y="81776"/>
                    </a:lnTo>
                    <a:lnTo>
                      <a:pt x="0" y="81776"/>
                    </a:lnTo>
                    <a:lnTo>
                      <a:pt x="0" y="120000"/>
                    </a:lnTo>
                  </a:path>
                </a:pathLst>
              </a:custGeom>
              <a:noFill/>
              <a:ln w="9525" cap="flat" cmpd="sng">
                <a:solidFill>
                  <a:srgbClr val="3B649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Rounded Rectangle 18">
                <a:extLst>
                  <a:ext uri="{FF2B5EF4-FFF2-40B4-BE49-F238E27FC236}">
                    <a16:creationId xmlns:a16="http://schemas.microsoft.com/office/drawing/2014/main" id="{061ADBC9-7091-6540-B7EC-E4699CF10533}"/>
                  </a:ext>
                </a:extLst>
              </p:cNvPr>
              <p:cNvSpPr/>
              <p:nvPr/>
            </p:nvSpPr>
            <p:spPr>
              <a:xfrm>
                <a:off x="1885950" y="1626172"/>
                <a:ext cx="1543049" cy="1145480"/>
              </a:xfrm>
              <a:prstGeom prst="roundRect">
                <a:avLst>
                  <a:gd name="adj" fmla="val 10000"/>
                </a:avLst>
              </a:prstGeom>
              <a:gradFill>
                <a:gsLst>
                  <a:gs pos="0">
                    <a:srgbClr val="2D5C97"/>
                  </a:gs>
                  <a:gs pos="80000">
                    <a:srgbClr val="3C7AC5"/>
                  </a:gs>
                  <a:gs pos="100000">
                    <a:srgbClr val="397BC9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algn="r" rtl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86FD9CFB-6265-5244-A65C-347C092AC43E}"/>
                  </a:ext>
                </a:extLst>
              </p:cNvPr>
              <p:cNvSpPr/>
              <p:nvPr/>
            </p:nvSpPr>
            <p:spPr>
              <a:xfrm>
                <a:off x="2057400" y="1751262"/>
                <a:ext cx="1543049" cy="1183267"/>
              </a:xfrm>
              <a:prstGeom prst="roundRect">
                <a:avLst>
                  <a:gd name="adj" fmla="val 10000"/>
                </a:avLst>
              </a:prstGeom>
              <a:solidFill>
                <a:schemeClr val="lt1">
                  <a:alpha val="89803"/>
                </a:schemeClr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algn="r" rtl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21" name="Text Box 86">
                <a:extLst>
                  <a:ext uri="{FF2B5EF4-FFF2-40B4-BE49-F238E27FC236}">
                    <a16:creationId xmlns:a16="http://schemas.microsoft.com/office/drawing/2014/main" id="{B0115A83-86E8-5F41-BD07-47E325C0E2F3}"/>
                  </a:ext>
                </a:extLst>
              </p:cNvPr>
              <p:cNvSpPr txBox="1"/>
              <p:nvPr/>
            </p:nvSpPr>
            <p:spPr>
              <a:xfrm>
                <a:off x="2086098" y="1751262"/>
                <a:ext cx="1485653" cy="11545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3325" tIns="53325" rIns="53325" bIns="53325" anchor="ctr" anchorCtr="0">
                <a:noAutofit/>
              </a:bodyPr>
              <a:lstStyle/>
              <a:p>
                <a:pPr marL="0" marR="0" algn="ctr" rtl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المدير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العام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ctr" rtl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الإشراف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العام</a:t>
                </a:r>
                <a:r>
                  <a:rPr lang="en-US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إدارة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التخطيط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والمتابعة</a:t>
                </a:r>
                <a:r>
                  <a:rPr lang="en-US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الإدارة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المالية</a:t>
                </a:r>
                <a:r>
                  <a:rPr lang="en-US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Rounded Rectangle 21">
                <a:extLst>
                  <a:ext uri="{FF2B5EF4-FFF2-40B4-BE49-F238E27FC236}">
                    <a16:creationId xmlns:a16="http://schemas.microsoft.com/office/drawing/2014/main" id="{BA5217F6-97D0-7741-9558-22C40C1C6222}"/>
                  </a:ext>
                </a:extLst>
              </p:cNvPr>
              <p:cNvSpPr/>
              <p:nvPr/>
            </p:nvSpPr>
            <p:spPr>
              <a:xfrm>
                <a:off x="0" y="3220421"/>
                <a:ext cx="1543049" cy="979836"/>
              </a:xfrm>
              <a:prstGeom prst="roundRect">
                <a:avLst>
                  <a:gd name="adj" fmla="val 10000"/>
                </a:avLst>
              </a:prstGeom>
              <a:gradFill>
                <a:gsLst>
                  <a:gs pos="0">
                    <a:srgbClr val="2D5C97"/>
                  </a:gs>
                  <a:gs pos="80000">
                    <a:srgbClr val="3C7AC5"/>
                  </a:gs>
                  <a:gs pos="100000">
                    <a:srgbClr val="397BC9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algn="r" rtl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23" name="Rounded Rectangle 22">
                <a:extLst>
                  <a:ext uri="{FF2B5EF4-FFF2-40B4-BE49-F238E27FC236}">
                    <a16:creationId xmlns:a16="http://schemas.microsoft.com/office/drawing/2014/main" id="{415B03AF-F9FE-4E4B-81A1-6C5F2F09DC3B}"/>
                  </a:ext>
                </a:extLst>
              </p:cNvPr>
              <p:cNvSpPr/>
              <p:nvPr/>
            </p:nvSpPr>
            <p:spPr>
              <a:xfrm>
                <a:off x="171450" y="3383298"/>
                <a:ext cx="1543049" cy="979836"/>
              </a:xfrm>
              <a:prstGeom prst="roundRect">
                <a:avLst>
                  <a:gd name="adj" fmla="val 10000"/>
                </a:avLst>
              </a:prstGeom>
              <a:solidFill>
                <a:schemeClr val="lt1">
                  <a:alpha val="89803"/>
                </a:schemeClr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algn="r" rtl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24" name="Text Box 89">
                <a:extLst>
                  <a:ext uri="{FF2B5EF4-FFF2-40B4-BE49-F238E27FC236}">
                    <a16:creationId xmlns:a16="http://schemas.microsoft.com/office/drawing/2014/main" id="{CB962A15-4239-6D4E-8FC8-6F937BA92D2E}"/>
                  </a:ext>
                </a:extLst>
              </p:cNvPr>
              <p:cNvSpPr txBox="1"/>
              <p:nvPr/>
            </p:nvSpPr>
            <p:spPr>
              <a:xfrm>
                <a:off x="200148" y="3411996"/>
                <a:ext cx="1485653" cy="922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3325" tIns="53325" rIns="53325" bIns="53325" anchor="ctr" anchorCtr="0">
                <a:noAutofit/>
              </a:bodyPr>
              <a:lstStyle/>
              <a:p>
                <a:pPr marL="0" marR="0" algn="ctr" rtl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المحاسبة</a:t>
                </a:r>
                <a:r>
                  <a:rPr lang="en-US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الشؤون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الإدارية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والخدمات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المساندة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Rounded Rectangle 24">
                <a:extLst>
                  <a:ext uri="{FF2B5EF4-FFF2-40B4-BE49-F238E27FC236}">
                    <a16:creationId xmlns:a16="http://schemas.microsoft.com/office/drawing/2014/main" id="{339C18FC-6327-ED48-B1F5-BAACE067A542}"/>
                  </a:ext>
                </a:extLst>
              </p:cNvPr>
              <p:cNvSpPr/>
              <p:nvPr/>
            </p:nvSpPr>
            <p:spPr>
              <a:xfrm>
                <a:off x="0" y="4649028"/>
                <a:ext cx="1543049" cy="979836"/>
              </a:xfrm>
              <a:prstGeom prst="roundRect">
                <a:avLst>
                  <a:gd name="adj" fmla="val 10000"/>
                </a:avLst>
              </a:prstGeom>
              <a:gradFill>
                <a:gsLst>
                  <a:gs pos="0">
                    <a:srgbClr val="2D5C97"/>
                  </a:gs>
                  <a:gs pos="80000">
                    <a:srgbClr val="3C7AC5"/>
                  </a:gs>
                  <a:gs pos="100000">
                    <a:srgbClr val="397BC9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algn="r" rtl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26" name="Rounded Rectangle 25">
                <a:extLst>
                  <a:ext uri="{FF2B5EF4-FFF2-40B4-BE49-F238E27FC236}">
                    <a16:creationId xmlns:a16="http://schemas.microsoft.com/office/drawing/2014/main" id="{815CFCD5-6B59-4A43-9BEC-4F7C27F89F93}"/>
                  </a:ext>
                </a:extLst>
              </p:cNvPr>
              <p:cNvSpPr/>
              <p:nvPr/>
            </p:nvSpPr>
            <p:spPr>
              <a:xfrm>
                <a:off x="171450" y="4811905"/>
                <a:ext cx="1543049" cy="979836"/>
              </a:xfrm>
              <a:prstGeom prst="roundRect">
                <a:avLst>
                  <a:gd name="adj" fmla="val 10000"/>
                </a:avLst>
              </a:prstGeom>
              <a:solidFill>
                <a:schemeClr val="lt1">
                  <a:alpha val="89803"/>
                </a:schemeClr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algn="r" rtl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27" name="Text Box 92">
                <a:extLst>
                  <a:ext uri="{FF2B5EF4-FFF2-40B4-BE49-F238E27FC236}">
                    <a16:creationId xmlns:a16="http://schemas.microsoft.com/office/drawing/2014/main" id="{5CEED04C-7D00-B64D-B35A-69D634DAA638}"/>
                  </a:ext>
                </a:extLst>
              </p:cNvPr>
              <p:cNvSpPr txBox="1"/>
              <p:nvPr/>
            </p:nvSpPr>
            <p:spPr>
              <a:xfrm>
                <a:off x="200148" y="4840603"/>
                <a:ext cx="1485653" cy="922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3325" tIns="53325" rIns="53325" bIns="53325" anchor="ctr" anchorCtr="0">
                <a:noAutofit/>
              </a:bodyPr>
              <a:lstStyle/>
              <a:p>
                <a:pPr marL="0" marR="0" algn="ctr" rtl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عمالة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للنظافة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Rounded Rectangle 27">
                <a:extLst>
                  <a:ext uri="{FF2B5EF4-FFF2-40B4-BE49-F238E27FC236}">
                    <a16:creationId xmlns:a16="http://schemas.microsoft.com/office/drawing/2014/main" id="{0B2BEB76-22C1-4A4D-987F-AEBC9E53B030}"/>
                  </a:ext>
                </a:extLst>
              </p:cNvPr>
              <p:cNvSpPr/>
              <p:nvPr/>
            </p:nvSpPr>
            <p:spPr>
              <a:xfrm>
                <a:off x="1885950" y="3220421"/>
                <a:ext cx="1543049" cy="979836"/>
              </a:xfrm>
              <a:prstGeom prst="roundRect">
                <a:avLst>
                  <a:gd name="adj" fmla="val 10000"/>
                </a:avLst>
              </a:prstGeom>
              <a:gradFill>
                <a:gsLst>
                  <a:gs pos="0">
                    <a:srgbClr val="2D5C97"/>
                  </a:gs>
                  <a:gs pos="80000">
                    <a:srgbClr val="3C7AC5"/>
                  </a:gs>
                  <a:gs pos="100000">
                    <a:srgbClr val="397BC9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algn="r" rtl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29" name="Rounded Rectangle 28">
                <a:extLst>
                  <a:ext uri="{FF2B5EF4-FFF2-40B4-BE49-F238E27FC236}">
                    <a16:creationId xmlns:a16="http://schemas.microsoft.com/office/drawing/2014/main" id="{8B43BEBC-6D99-AD46-871D-5C4149A0CC5B}"/>
                  </a:ext>
                </a:extLst>
              </p:cNvPr>
              <p:cNvSpPr/>
              <p:nvPr/>
            </p:nvSpPr>
            <p:spPr>
              <a:xfrm>
                <a:off x="2057400" y="3383298"/>
                <a:ext cx="1543049" cy="979836"/>
              </a:xfrm>
              <a:prstGeom prst="roundRect">
                <a:avLst>
                  <a:gd name="adj" fmla="val 10000"/>
                </a:avLst>
              </a:prstGeom>
              <a:solidFill>
                <a:schemeClr val="lt1">
                  <a:alpha val="89803"/>
                </a:schemeClr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algn="r" rtl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30" name="Text Box 95">
                <a:extLst>
                  <a:ext uri="{FF2B5EF4-FFF2-40B4-BE49-F238E27FC236}">
                    <a16:creationId xmlns:a16="http://schemas.microsoft.com/office/drawing/2014/main" id="{ECB1C35E-7814-3A44-AF8F-3578AE39F6F1}"/>
                  </a:ext>
                </a:extLst>
              </p:cNvPr>
              <p:cNvSpPr txBox="1"/>
              <p:nvPr/>
            </p:nvSpPr>
            <p:spPr>
              <a:xfrm>
                <a:off x="2086098" y="3411996"/>
                <a:ext cx="1485653" cy="922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3325" tIns="53325" rIns="53325" bIns="53325" anchor="ctr" anchorCtr="0">
                <a:noAutofit/>
              </a:bodyPr>
              <a:lstStyle/>
              <a:p>
                <a:pPr marL="0" marR="0" algn="ctr" rtl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المدربين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ctr" rtl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تدريب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الاطفال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وتعليمهم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والاشراف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عليهم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ounded Rectangle 30">
                <a:extLst>
                  <a:ext uri="{FF2B5EF4-FFF2-40B4-BE49-F238E27FC236}">
                    <a16:creationId xmlns:a16="http://schemas.microsoft.com/office/drawing/2014/main" id="{24604C1C-6033-C741-B20B-770C761114E5}"/>
                  </a:ext>
                </a:extLst>
              </p:cNvPr>
              <p:cNvSpPr/>
              <p:nvPr/>
            </p:nvSpPr>
            <p:spPr>
              <a:xfrm>
                <a:off x="3771900" y="3220421"/>
                <a:ext cx="1543049" cy="979836"/>
              </a:xfrm>
              <a:prstGeom prst="roundRect">
                <a:avLst>
                  <a:gd name="adj" fmla="val 10000"/>
                </a:avLst>
              </a:prstGeom>
              <a:gradFill>
                <a:gsLst>
                  <a:gs pos="0">
                    <a:srgbClr val="2D5C97"/>
                  </a:gs>
                  <a:gs pos="80000">
                    <a:srgbClr val="3C7AC5"/>
                  </a:gs>
                  <a:gs pos="100000">
                    <a:srgbClr val="397BC9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algn="r" rtl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32" name="Rounded Rectangle 31">
                <a:extLst>
                  <a:ext uri="{FF2B5EF4-FFF2-40B4-BE49-F238E27FC236}">
                    <a16:creationId xmlns:a16="http://schemas.microsoft.com/office/drawing/2014/main" id="{5BAA9C56-8AA0-DD49-B4EC-BFE8AEE84D35}"/>
                  </a:ext>
                </a:extLst>
              </p:cNvPr>
              <p:cNvSpPr/>
              <p:nvPr/>
            </p:nvSpPr>
            <p:spPr>
              <a:xfrm>
                <a:off x="3943349" y="3383298"/>
                <a:ext cx="1543049" cy="979836"/>
              </a:xfrm>
              <a:prstGeom prst="roundRect">
                <a:avLst>
                  <a:gd name="adj" fmla="val 10000"/>
                </a:avLst>
              </a:prstGeom>
              <a:solidFill>
                <a:schemeClr val="lt1">
                  <a:alpha val="89803"/>
                </a:schemeClr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algn="r" rtl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33" name="Text Box 98">
                <a:extLst>
                  <a:ext uri="{FF2B5EF4-FFF2-40B4-BE49-F238E27FC236}">
                    <a16:creationId xmlns:a16="http://schemas.microsoft.com/office/drawing/2014/main" id="{A26DB0FA-0C19-2841-8C4B-18E87D8BDE19}"/>
                  </a:ext>
                </a:extLst>
              </p:cNvPr>
              <p:cNvSpPr txBox="1"/>
              <p:nvPr/>
            </p:nvSpPr>
            <p:spPr>
              <a:xfrm>
                <a:off x="3972047" y="3411996"/>
                <a:ext cx="1485653" cy="922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3325" tIns="53325" rIns="53325" bIns="53325" anchor="ctr" anchorCtr="0">
                <a:noAutofit/>
              </a:bodyPr>
              <a:lstStyle/>
              <a:p>
                <a:pPr marL="0" marR="0" algn="ctr" rtl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إدارة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المبيعات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والمشتريات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والبيع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الإلكتروني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والإدارة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التسويقية</a:t>
                </a:r>
                <a:r>
                  <a:rPr lang="ar-SA" sz="1400" b="1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Rounded Rectangle 33">
                <a:extLst>
                  <a:ext uri="{FF2B5EF4-FFF2-40B4-BE49-F238E27FC236}">
                    <a16:creationId xmlns:a16="http://schemas.microsoft.com/office/drawing/2014/main" id="{E82AAAF2-88FA-D74B-A63F-C72C0312820D}"/>
                  </a:ext>
                </a:extLst>
              </p:cNvPr>
              <p:cNvSpPr/>
              <p:nvPr/>
            </p:nvSpPr>
            <p:spPr>
              <a:xfrm>
                <a:off x="3771900" y="4649028"/>
                <a:ext cx="1543049" cy="979836"/>
              </a:xfrm>
              <a:prstGeom prst="roundRect">
                <a:avLst>
                  <a:gd name="adj" fmla="val 10000"/>
                </a:avLst>
              </a:prstGeom>
              <a:gradFill>
                <a:gsLst>
                  <a:gs pos="0">
                    <a:srgbClr val="2D5C97"/>
                  </a:gs>
                  <a:gs pos="80000">
                    <a:srgbClr val="3C7AC5"/>
                  </a:gs>
                  <a:gs pos="100000">
                    <a:srgbClr val="397BC9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901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algn="r" rtl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35" name="Rounded Rectangle 34">
                <a:extLst>
                  <a:ext uri="{FF2B5EF4-FFF2-40B4-BE49-F238E27FC236}">
                    <a16:creationId xmlns:a16="http://schemas.microsoft.com/office/drawing/2014/main" id="{0C716030-9110-ED47-AD0B-1334DC092DCD}"/>
                  </a:ext>
                </a:extLst>
              </p:cNvPr>
              <p:cNvSpPr/>
              <p:nvPr/>
            </p:nvSpPr>
            <p:spPr>
              <a:xfrm>
                <a:off x="3943349" y="4811906"/>
                <a:ext cx="1543049" cy="979836"/>
              </a:xfrm>
              <a:prstGeom prst="roundRect">
                <a:avLst>
                  <a:gd name="adj" fmla="val 10000"/>
                </a:avLst>
              </a:prstGeom>
              <a:solidFill>
                <a:schemeClr val="lt1">
                  <a:alpha val="89803"/>
                </a:schemeClr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algn="r" rtl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36" name="Text Box 101">
                <a:extLst>
                  <a:ext uri="{FF2B5EF4-FFF2-40B4-BE49-F238E27FC236}">
                    <a16:creationId xmlns:a16="http://schemas.microsoft.com/office/drawing/2014/main" id="{CD982BD1-43CA-9C4B-B612-FC8D6985FB7C}"/>
                  </a:ext>
                </a:extLst>
              </p:cNvPr>
              <p:cNvSpPr txBox="1"/>
              <p:nvPr/>
            </p:nvSpPr>
            <p:spPr>
              <a:xfrm>
                <a:off x="3972047" y="4840604"/>
                <a:ext cx="1485653" cy="922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3325" tIns="53325" rIns="53325" bIns="53325" anchor="ctr" anchorCtr="0">
                <a:noAutofit/>
              </a:bodyPr>
              <a:lstStyle/>
              <a:p>
                <a:pPr marL="0" marR="0" algn="ctr" rtl="1">
                  <a:lnSpc>
                    <a:spcPct val="89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موظفي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استقبال</a:t>
                </a:r>
                <a:r>
                  <a:rPr lang="en-US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موظفي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mbria" panose="02040503050406030204" pitchFamily="18" charset="0"/>
                  </a:rPr>
                  <a:t> </a:t>
                </a:r>
                <a:r>
                  <a:rPr lang="ar-SA" sz="1400" b="1" dirty="0">
                    <a:solidFill>
                      <a:srgbClr val="0D0D0D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الصيانة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715C3E9-FE6D-064D-B8AB-389160868E42}"/>
              </a:ext>
            </a:extLst>
          </p:cNvPr>
          <p:cNvSpPr txBox="1"/>
          <p:nvPr/>
        </p:nvSpPr>
        <p:spPr>
          <a:xfrm>
            <a:off x="6033011" y="2072564"/>
            <a:ext cx="67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  <a:cs typeface="+mj-cs"/>
              </a:rPr>
              <a:t>مثال</a:t>
            </a:r>
            <a:endParaRPr lang="en-SA" sz="28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1030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37" name="عنوان 3">
            <a:extLst>
              <a:ext uri="{FF2B5EF4-FFF2-40B4-BE49-F238E27FC236}">
                <a16:creationId xmlns:a16="http://schemas.microsoft.com/office/drawing/2014/main" id="{3B3D1A6D-30C8-AA49-BCA3-7FF5C365338D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10515600" cy="94569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رابعاً : الدراسة المالية</a:t>
            </a:r>
          </a:p>
        </p:txBody>
      </p:sp>
    </p:spTree>
    <p:extLst>
      <p:ext uri="{BB962C8B-B14F-4D97-AF65-F5344CB8AC3E}">
        <p14:creationId xmlns:p14="http://schemas.microsoft.com/office/powerpoint/2010/main" val="144917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0A4044-A9E9-A44F-AB0A-966CA85C5340}"/>
              </a:ext>
            </a:extLst>
          </p:cNvPr>
          <p:cNvSpPr txBox="1"/>
          <p:nvPr/>
        </p:nvSpPr>
        <p:spPr>
          <a:xfrm>
            <a:off x="3461304" y="617738"/>
            <a:ext cx="52693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جدول (5): رأس المال العامل</a:t>
            </a:r>
          </a:p>
          <a:p>
            <a:pPr algn="ctr"/>
            <a:r>
              <a:rPr lang="ar-SA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(25٪من مصاريف التشغيل ماعدا الإيجارات 60٪) </a:t>
            </a:r>
            <a:endParaRPr lang="en-SA" sz="2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F14275D-63C2-9249-81C7-F0F3BE4CD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377609"/>
              </p:ext>
            </p:extLst>
          </p:nvPr>
        </p:nvGraphicFramePr>
        <p:xfrm>
          <a:off x="2160546" y="1564153"/>
          <a:ext cx="787090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636">
                  <a:extLst>
                    <a:ext uri="{9D8B030D-6E8A-4147-A177-3AD203B41FA5}">
                      <a16:colId xmlns:a16="http://schemas.microsoft.com/office/drawing/2014/main" val="3200360257"/>
                    </a:ext>
                  </a:extLst>
                </a:gridCol>
                <a:gridCol w="2329361">
                  <a:extLst>
                    <a:ext uri="{9D8B030D-6E8A-4147-A177-3AD203B41FA5}">
                      <a16:colId xmlns:a16="http://schemas.microsoft.com/office/drawing/2014/main" val="1643145579"/>
                    </a:ext>
                  </a:extLst>
                </a:gridCol>
                <a:gridCol w="2917911">
                  <a:extLst>
                    <a:ext uri="{9D8B030D-6E8A-4147-A177-3AD203B41FA5}">
                      <a16:colId xmlns:a16="http://schemas.microsoft.com/office/drawing/2014/main" val="2874562075"/>
                    </a:ext>
                  </a:extLst>
                </a:gridCol>
              </a:tblGrid>
              <a:tr h="369008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cs typeface="+mj-cs"/>
                        </a:rPr>
                        <a:t>رأس المال العامل</a:t>
                      </a:r>
                      <a:endParaRPr lang="en-US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cs typeface="+mj-cs"/>
                        </a:rPr>
                        <a:t>مصاريف التشغيل</a:t>
                      </a:r>
                      <a:endParaRPr lang="en-US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cs typeface="+mj-cs"/>
                        </a:rPr>
                        <a:t>التكاليف</a:t>
                      </a:r>
                      <a:endParaRPr lang="en-US" sz="24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140836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الإيجارات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49515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الأجور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147295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المواد الخام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103722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المنافع العامة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964902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مواد التعبئة والتغليف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429622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مصاريف التسويق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068645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مصاريف إدارية وعمومية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12756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الصيانة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37502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الإهلاكات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59107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إجمالي تكاليف التشغيل</a:t>
                      </a: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471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03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0A4044-A9E9-A44F-AB0A-966CA85C5340}"/>
              </a:ext>
            </a:extLst>
          </p:cNvPr>
          <p:cNvSpPr txBox="1"/>
          <p:nvPr/>
        </p:nvSpPr>
        <p:spPr>
          <a:xfrm>
            <a:off x="4435930" y="1651524"/>
            <a:ext cx="3320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جدول (6): التكاليف الاستثمارية</a:t>
            </a:r>
            <a:endParaRPr lang="en-SA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BC7DAC5-B4E3-8B43-9F1B-D0A00D45D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597816"/>
              </p:ext>
            </p:extLst>
          </p:nvPr>
        </p:nvGraphicFramePr>
        <p:xfrm>
          <a:off x="1308729" y="2318824"/>
          <a:ext cx="9574542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1514">
                  <a:extLst>
                    <a:ext uri="{9D8B030D-6E8A-4147-A177-3AD203B41FA5}">
                      <a16:colId xmlns:a16="http://schemas.microsoft.com/office/drawing/2014/main" val="1478898042"/>
                    </a:ext>
                  </a:extLst>
                </a:gridCol>
                <a:gridCol w="3191514">
                  <a:extLst>
                    <a:ext uri="{9D8B030D-6E8A-4147-A177-3AD203B41FA5}">
                      <a16:colId xmlns:a16="http://schemas.microsoft.com/office/drawing/2014/main" val="1643145579"/>
                    </a:ext>
                  </a:extLst>
                </a:gridCol>
                <a:gridCol w="3191514">
                  <a:extLst>
                    <a:ext uri="{9D8B030D-6E8A-4147-A177-3AD203B41FA5}">
                      <a16:colId xmlns:a16="http://schemas.microsoft.com/office/drawing/2014/main" val="2874562075"/>
                    </a:ext>
                  </a:extLst>
                </a:gridCol>
              </a:tblGrid>
              <a:tr h="369008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>
                          <a:cs typeface="+mj-cs"/>
                        </a:rPr>
                        <a:t>النسبة من التكاليف</a:t>
                      </a:r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>
                          <a:cs typeface="+mj-cs"/>
                        </a:rPr>
                        <a:t>القيمة</a:t>
                      </a:r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>
                          <a:cs typeface="+mj-cs"/>
                        </a:rPr>
                        <a:t>البيان</a:t>
                      </a:r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140836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التكاليف الرأسمالية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49515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رأس المال العامل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147295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إجمالي التكلفة الاستثمارية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103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880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0A4044-A9E9-A44F-AB0A-966CA85C5340}"/>
              </a:ext>
            </a:extLst>
          </p:cNvPr>
          <p:cNvSpPr txBox="1"/>
          <p:nvPr/>
        </p:nvSpPr>
        <p:spPr>
          <a:xfrm>
            <a:off x="4701228" y="1651524"/>
            <a:ext cx="2789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جدول (7): مصادر التمويل</a:t>
            </a:r>
            <a:endParaRPr lang="en-SA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BC7DAC5-B4E3-8B43-9F1B-D0A00D45D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68784"/>
              </p:ext>
            </p:extLst>
          </p:nvPr>
        </p:nvGraphicFramePr>
        <p:xfrm>
          <a:off x="1223962" y="2275962"/>
          <a:ext cx="9744075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025">
                  <a:extLst>
                    <a:ext uri="{9D8B030D-6E8A-4147-A177-3AD203B41FA5}">
                      <a16:colId xmlns:a16="http://schemas.microsoft.com/office/drawing/2014/main" val="1478898042"/>
                    </a:ext>
                  </a:extLst>
                </a:gridCol>
                <a:gridCol w="2081213">
                  <a:extLst>
                    <a:ext uri="{9D8B030D-6E8A-4147-A177-3AD203B41FA5}">
                      <a16:colId xmlns:a16="http://schemas.microsoft.com/office/drawing/2014/main" val="1643145579"/>
                    </a:ext>
                  </a:extLst>
                </a:gridCol>
                <a:gridCol w="4414837">
                  <a:extLst>
                    <a:ext uri="{9D8B030D-6E8A-4147-A177-3AD203B41FA5}">
                      <a16:colId xmlns:a16="http://schemas.microsoft.com/office/drawing/2014/main" val="2874562075"/>
                    </a:ext>
                  </a:extLst>
                </a:gridCol>
              </a:tblGrid>
              <a:tr h="369008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>
                          <a:cs typeface="+mj-cs"/>
                        </a:rPr>
                        <a:t>القيمة بالريال</a:t>
                      </a:r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>
                          <a:cs typeface="+mj-cs"/>
                        </a:rPr>
                        <a:t>النسبة المئوية</a:t>
                      </a:r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>
                          <a:cs typeface="+mj-cs"/>
                        </a:rPr>
                        <a:t>البيان</a:t>
                      </a:r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140836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رأس المال المدفوع (تمويل ذاتي)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49515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قروض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147295"/>
                  </a:ext>
                </a:extLst>
              </a:tr>
              <a:tr h="33825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الإجمالي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103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985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0A4044-A9E9-A44F-AB0A-966CA85C5340}"/>
              </a:ext>
            </a:extLst>
          </p:cNvPr>
          <p:cNvSpPr txBox="1"/>
          <p:nvPr/>
        </p:nvSpPr>
        <p:spPr>
          <a:xfrm>
            <a:off x="4985759" y="1175697"/>
            <a:ext cx="2220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جدول (8): الإيرادات</a:t>
            </a:r>
            <a:endParaRPr lang="en-SA" sz="2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4809A5-A62A-2A41-9443-30BFA5E74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79605"/>
              </p:ext>
            </p:extLst>
          </p:nvPr>
        </p:nvGraphicFramePr>
        <p:xfrm>
          <a:off x="1866738" y="1637362"/>
          <a:ext cx="8458521" cy="47351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61425">
                  <a:extLst>
                    <a:ext uri="{9D8B030D-6E8A-4147-A177-3AD203B41FA5}">
                      <a16:colId xmlns:a16="http://schemas.microsoft.com/office/drawing/2014/main" val="3121905073"/>
                    </a:ext>
                  </a:extLst>
                </a:gridCol>
                <a:gridCol w="116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02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596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الإيرادات السنوية (ريال)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السعر (ريال)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حجم المبيعات السنوية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عدد أيام العمل السنوية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حجم المبيعات اليومية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b="1">
                          <a:effectLst/>
                          <a:cs typeface="+mj-cs"/>
                        </a:rPr>
                        <a:t>البيان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م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57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57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4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52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8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9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1683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  <a:cs typeface="+mj-cs"/>
                        </a:rPr>
                        <a:t> </a:t>
                      </a:r>
                      <a:r>
                        <a:rPr lang="ar-SA" sz="2400" b="1" dirty="0">
                          <a:effectLst/>
                          <a:cs typeface="+mj-cs"/>
                        </a:rPr>
                        <a:t>إجمالي الإيرادات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  <a:cs typeface="+mj-cs"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  <a:cs typeface="+mj-cs"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800" b="1">
                          <a:effectLst/>
                          <a:cs typeface="+mj-cs"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effectLst/>
                          <a:cs typeface="+mj-cs"/>
                        </a:rPr>
                        <a:t>إجمالي الإيرادات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1236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0" name="عنوان 3">
            <a:extLst>
              <a:ext uri="{FF2B5EF4-FFF2-40B4-BE49-F238E27FC236}">
                <a16:creationId xmlns:a16="http://schemas.microsoft.com/office/drawing/2014/main" id="{84AA059B-C35B-7C4E-ADD0-334BC0AE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7232" y="1702897"/>
            <a:ext cx="4157536" cy="535515"/>
          </a:xfrm>
        </p:spPr>
        <p:txBody>
          <a:bodyPr>
            <a:normAutofit/>
          </a:bodyPr>
          <a:lstStyle/>
          <a:p>
            <a:pPr algn="ctr"/>
            <a:r>
              <a:rPr lang="ar-SA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جدول (9): الأرباح الإجمالية للمشروع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CD326B7-F64D-0B4E-AB0F-04F628AE6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708765"/>
              </p:ext>
            </p:extLst>
          </p:nvPr>
        </p:nvGraphicFramePr>
        <p:xfrm>
          <a:off x="793630" y="2593856"/>
          <a:ext cx="10602251" cy="184989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57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4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1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800" b="1" dirty="0">
                          <a:effectLst/>
                          <a:cs typeface="+mn-cs"/>
                        </a:rPr>
                        <a:t>القيمة الاجمالية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800" b="1" dirty="0">
                          <a:effectLst/>
                          <a:cs typeface="+mn-cs"/>
                        </a:rPr>
                        <a:t>البيان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5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effectLst/>
                          <a:cs typeface="+mn-cs"/>
                        </a:rPr>
                        <a:t>الإيرادات السنوية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5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effectLst/>
                          <a:cs typeface="+mn-cs"/>
                        </a:rPr>
                        <a:t>مصاريف التشغيل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effectLst/>
                          <a:cs typeface="+mn-cs"/>
                        </a:rPr>
                        <a:t>الأرباح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013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0" name="عنوان 3">
            <a:extLst>
              <a:ext uri="{FF2B5EF4-FFF2-40B4-BE49-F238E27FC236}">
                <a16:creationId xmlns:a16="http://schemas.microsoft.com/office/drawing/2014/main" id="{84AA059B-C35B-7C4E-ADD0-334BC0AE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7232" y="1702897"/>
            <a:ext cx="4157536" cy="535515"/>
          </a:xfrm>
        </p:spPr>
        <p:txBody>
          <a:bodyPr>
            <a:normAutofit/>
          </a:bodyPr>
          <a:lstStyle/>
          <a:p>
            <a:pPr algn="ctr"/>
            <a:r>
              <a:rPr lang="ar-SA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جدول (10): صافي الأرباح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CD326B7-F64D-0B4E-AB0F-04F628AE6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337645"/>
              </p:ext>
            </p:extLst>
          </p:nvPr>
        </p:nvGraphicFramePr>
        <p:xfrm>
          <a:off x="793630" y="2593856"/>
          <a:ext cx="10602251" cy="184989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57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4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1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800" b="1" dirty="0">
                          <a:effectLst/>
                          <a:cs typeface="+mn-cs"/>
                        </a:rPr>
                        <a:t>القيمة الاجمالية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800" b="1" dirty="0">
                          <a:effectLst/>
                          <a:cs typeface="+mn-cs"/>
                        </a:rPr>
                        <a:t>البيان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5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effectLst/>
                          <a:cs typeface="+mn-cs"/>
                        </a:rPr>
                        <a:t>الأرباح الإجمالية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5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effectLst/>
                          <a:cs typeface="+mn-cs"/>
                        </a:rPr>
                        <a:t>الزكاة (2.5٪) من الأرباح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effectLst/>
                          <a:cs typeface="+mn-cs"/>
                        </a:rPr>
                        <a:t>صافي الأرباح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13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8" name="عنوان 3">
            <a:extLst>
              <a:ext uri="{FF2B5EF4-FFF2-40B4-BE49-F238E27FC236}">
                <a16:creationId xmlns:a16="http://schemas.microsoft.com/office/drawing/2014/main" id="{AE527C3C-7801-A041-941A-ADC41A483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961" y="2876313"/>
            <a:ext cx="10515600" cy="13255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ar-SA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أولاً : الدراسة التمهيدية</a:t>
            </a:r>
          </a:p>
        </p:txBody>
      </p:sp>
    </p:spTree>
    <p:extLst>
      <p:ext uri="{BB962C8B-B14F-4D97-AF65-F5344CB8AC3E}">
        <p14:creationId xmlns:p14="http://schemas.microsoft.com/office/powerpoint/2010/main" val="4211110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0" name="عنوان 3">
            <a:extLst>
              <a:ext uri="{FF2B5EF4-FFF2-40B4-BE49-F238E27FC236}">
                <a16:creationId xmlns:a16="http://schemas.microsoft.com/office/drawing/2014/main" id="{84AA059B-C35B-7C4E-ADD0-334BC0AE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986" y="1390982"/>
            <a:ext cx="4157536" cy="535515"/>
          </a:xfrm>
        </p:spPr>
        <p:txBody>
          <a:bodyPr>
            <a:normAutofit/>
          </a:bodyPr>
          <a:lstStyle/>
          <a:p>
            <a:pPr algn="ctr"/>
            <a:r>
              <a:rPr lang="ar-SA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جدول (11): قائمة الدخل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21DAC8-88EA-4F4E-A38D-E139881CA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849528"/>
              </p:ext>
            </p:extLst>
          </p:nvPr>
        </p:nvGraphicFramePr>
        <p:xfrm>
          <a:off x="1472207" y="2155943"/>
          <a:ext cx="9245095" cy="32299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46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41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464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السنة الخامسة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b="1">
                          <a:effectLst/>
                          <a:cs typeface="+mj-cs"/>
                        </a:rPr>
                        <a:t>السنة الرابعة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b="1">
                          <a:effectLst/>
                          <a:cs typeface="+mj-cs"/>
                        </a:rPr>
                        <a:t>السنة الثالثة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b="1">
                          <a:effectLst/>
                          <a:cs typeface="+mj-cs"/>
                        </a:rPr>
                        <a:t>السنة الثانية 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b="1">
                          <a:effectLst/>
                          <a:cs typeface="+mj-cs"/>
                        </a:rPr>
                        <a:t>السنة الأولى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البيان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9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الإيرادات السنوية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9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إجمالي المصاريف الثابتة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9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إجمالي المصاريف المتغيرة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64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إجمالي مصاريف التشغيل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64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إرباح التشغيل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55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الزكاة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55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ar-SA" sz="2000" b="1" dirty="0">
                          <a:effectLst/>
                          <a:cs typeface="+mj-cs"/>
                        </a:rPr>
                        <a:t>صافي الأرباح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746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0064FC-638C-2541-B912-C43E3DC9F682}"/>
              </a:ext>
            </a:extLst>
          </p:cNvPr>
          <p:cNvSpPr txBox="1"/>
          <p:nvPr/>
        </p:nvSpPr>
        <p:spPr>
          <a:xfrm>
            <a:off x="1302543" y="3013501"/>
            <a:ext cx="958691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ar-SA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cs typeface="+mj-cs"/>
              </a:rPr>
              <a:t>المؤشرات المالية والاقتصادية لتقييم المشروع </a:t>
            </a:r>
          </a:p>
        </p:txBody>
      </p:sp>
    </p:spTree>
    <p:extLst>
      <p:ext uri="{BB962C8B-B14F-4D97-AF65-F5344CB8AC3E}">
        <p14:creationId xmlns:p14="http://schemas.microsoft.com/office/powerpoint/2010/main" val="20915951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D60820E-A93C-6544-8E7D-07792A38D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234840"/>
              </p:ext>
            </p:extLst>
          </p:nvPr>
        </p:nvGraphicFramePr>
        <p:xfrm>
          <a:off x="705462" y="1451541"/>
          <a:ext cx="10781071" cy="424281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05780">
                  <a:extLst>
                    <a:ext uri="{9D8B030D-6E8A-4147-A177-3AD203B41FA5}">
                      <a16:colId xmlns:a16="http://schemas.microsoft.com/office/drawing/2014/main" val="4074545572"/>
                    </a:ext>
                  </a:extLst>
                </a:gridCol>
                <a:gridCol w="2315497">
                  <a:extLst>
                    <a:ext uri="{9D8B030D-6E8A-4147-A177-3AD203B41FA5}">
                      <a16:colId xmlns:a16="http://schemas.microsoft.com/office/drawing/2014/main" val="899217853"/>
                    </a:ext>
                  </a:extLst>
                </a:gridCol>
                <a:gridCol w="2595716">
                  <a:extLst>
                    <a:ext uri="{9D8B030D-6E8A-4147-A177-3AD203B41FA5}">
                      <a16:colId xmlns:a16="http://schemas.microsoft.com/office/drawing/2014/main" val="3514552414"/>
                    </a:ext>
                  </a:extLst>
                </a:gridCol>
                <a:gridCol w="3864078">
                  <a:extLst>
                    <a:ext uri="{9D8B030D-6E8A-4147-A177-3AD203B41FA5}">
                      <a16:colId xmlns:a16="http://schemas.microsoft.com/office/drawing/2014/main" val="1132363041"/>
                    </a:ext>
                  </a:extLst>
                </a:gridCol>
              </a:tblGrid>
              <a:tr h="736422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>
                          <a:cs typeface="+mj-cs"/>
                        </a:rPr>
                        <a:t>التحليل</a:t>
                      </a:r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>
                          <a:cs typeface="+mj-cs"/>
                        </a:rPr>
                        <a:t>النسبة</a:t>
                      </a:r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>
                          <a:cs typeface="+mj-cs"/>
                        </a:rPr>
                        <a:t>الحساب</a:t>
                      </a:r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>
                          <a:solidFill>
                            <a:schemeClr val="tx1"/>
                          </a:solidFill>
                          <a:cs typeface="+mj-cs"/>
                        </a:rPr>
                        <a:t>المعيار</a:t>
                      </a:r>
                      <a:endParaRPr lang="en-US" sz="2800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75279"/>
                  </a:ext>
                </a:extLst>
              </a:tr>
              <a:tr h="73642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800" b="1" dirty="0">
                          <a:solidFill>
                            <a:schemeClr val="tx1"/>
                          </a:solidFill>
                          <a:cs typeface="+mj-cs"/>
                        </a:rPr>
                        <a:t>معيار العائد على الاستثمار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456759"/>
                  </a:ext>
                </a:extLst>
              </a:tr>
              <a:tr h="512299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800" b="1" dirty="0">
                          <a:solidFill>
                            <a:schemeClr val="tx1"/>
                          </a:solidFill>
                          <a:cs typeface="+mj-cs"/>
                        </a:rPr>
                        <a:t>معيار فترة الاسترداد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004185"/>
                  </a:ext>
                </a:extLst>
              </a:tr>
              <a:tr h="75060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800" b="1" dirty="0">
                          <a:solidFill>
                            <a:schemeClr val="tx1"/>
                          </a:solidFill>
                          <a:cs typeface="+mj-cs"/>
                        </a:rPr>
                        <a:t>معيار معدل دوران رأس المال</a:t>
                      </a:r>
                      <a:endParaRPr lang="en-US" sz="2800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889835"/>
                  </a:ext>
                </a:extLst>
              </a:tr>
              <a:tr h="75060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800" b="1" dirty="0">
                          <a:solidFill>
                            <a:schemeClr val="tx1"/>
                          </a:solidFill>
                          <a:cs typeface="+mj-cs"/>
                        </a:rPr>
                        <a:t>نسبة صافي الربح إلى الإيرادات</a:t>
                      </a:r>
                      <a:endParaRPr lang="en-US" sz="2800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797735"/>
                  </a:ext>
                </a:extLst>
              </a:tr>
              <a:tr h="75060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800" b="1" dirty="0">
                          <a:solidFill>
                            <a:schemeClr val="tx1"/>
                          </a:solidFill>
                          <a:cs typeface="+mj-cs"/>
                        </a:rPr>
                        <a:t>نسبة صافي الربح إلى التكاليف</a:t>
                      </a:r>
                      <a:endParaRPr lang="en-US" sz="2800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25682"/>
                  </a:ext>
                </a:extLst>
              </a:tr>
            </a:tbl>
          </a:graphicData>
        </a:graphic>
      </p:graphicFrame>
      <p:sp>
        <p:nvSpPr>
          <p:cNvPr id="12" name="عنوان 3">
            <a:extLst>
              <a:ext uri="{FF2B5EF4-FFF2-40B4-BE49-F238E27FC236}">
                <a16:creationId xmlns:a16="http://schemas.microsoft.com/office/drawing/2014/main" id="{2BF8D19F-3FFE-E040-A1FE-463411E1D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7230" y="788078"/>
            <a:ext cx="4157536" cy="535515"/>
          </a:xfrm>
        </p:spPr>
        <p:txBody>
          <a:bodyPr>
            <a:normAutofit/>
          </a:bodyPr>
          <a:lstStyle/>
          <a:p>
            <a:pPr algn="ctr"/>
            <a:r>
              <a:rPr lang="ar-SA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جدول (12): المؤشرات المالية</a:t>
            </a:r>
          </a:p>
        </p:txBody>
      </p:sp>
    </p:spTree>
    <p:extLst>
      <p:ext uri="{BB962C8B-B14F-4D97-AF65-F5344CB8AC3E}">
        <p14:creationId xmlns:p14="http://schemas.microsoft.com/office/powerpoint/2010/main" val="3304866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54CB59-0436-4447-81C7-11241D725F8D}"/>
              </a:ext>
            </a:extLst>
          </p:cNvPr>
          <p:cNvSpPr txBox="1"/>
          <p:nvPr/>
        </p:nvSpPr>
        <p:spPr>
          <a:xfrm>
            <a:off x="1302543" y="3013501"/>
            <a:ext cx="958691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ar-SA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cs typeface="+mj-cs"/>
              </a:rPr>
              <a:t>تحليل الحساسية</a:t>
            </a:r>
          </a:p>
        </p:txBody>
      </p:sp>
    </p:spTree>
    <p:extLst>
      <p:ext uri="{BB962C8B-B14F-4D97-AF65-F5344CB8AC3E}">
        <p14:creationId xmlns:p14="http://schemas.microsoft.com/office/powerpoint/2010/main" val="38473311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84DCBC-EC6C-B944-B283-C9D5AC9DF627}"/>
              </a:ext>
            </a:extLst>
          </p:cNvPr>
          <p:cNvSpPr txBox="1"/>
          <p:nvPr/>
        </p:nvSpPr>
        <p:spPr>
          <a:xfrm>
            <a:off x="2081919" y="1500187"/>
            <a:ext cx="8028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b="1" dirty="0">
                <a:solidFill>
                  <a:srgbClr val="0070C0"/>
                </a:solidFill>
                <a:cs typeface="+mj-cs"/>
              </a:rPr>
              <a:t>درجة حساسية ربحية المشروع للتغير في سعر الخصم</a:t>
            </a:r>
            <a:endParaRPr lang="en-SA" sz="3600" b="1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625CBD-413E-C447-BEEF-BEFF03F2BA85}"/>
              </a:ext>
            </a:extLst>
          </p:cNvPr>
          <p:cNvSpPr txBox="1"/>
          <p:nvPr/>
        </p:nvSpPr>
        <p:spPr>
          <a:xfrm>
            <a:off x="2256647" y="3457575"/>
            <a:ext cx="7678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b="1" dirty="0">
                <a:cs typeface="+mj-cs"/>
              </a:rPr>
              <a:t>هنا يكتب القانون والطريقة والنتيجة والتحليل بدون الجدول الكبير </a:t>
            </a:r>
            <a:endParaRPr lang="en-SA" sz="28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29664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84DCBC-EC6C-B944-B283-C9D5AC9DF627}"/>
              </a:ext>
            </a:extLst>
          </p:cNvPr>
          <p:cNvSpPr txBox="1"/>
          <p:nvPr/>
        </p:nvSpPr>
        <p:spPr>
          <a:xfrm>
            <a:off x="2836933" y="1500187"/>
            <a:ext cx="7273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b="1" dirty="0">
                <a:solidFill>
                  <a:srgbClr val="0070C0"/>
                </a:solidFill>
                <a:cs typeface="+mj-cs"/>
              </a:rPr>
              <a:t>درجة حساسية ربحية المشروع للتغير في الإيراد</a:t>
            </a:r>
            <a:endParaRPr lang="en-SA" sz="3600" b="1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625CBD-413E-C447-BEEF-BEFF03F2BA85}"/>
              </a:ext>
            </a:extLst>
          </p:cNvPr>
          <p:cNvSpPr txBox="1"/>
          <p:nvPr/>
        </p:nvSpPr>
        <p:spPr>
          <a:xfrm>
            <a:off x="2256647" y="3457575"/>
            <a:ext cx="7678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b="1" dirty="0">
                <a:cs typeface="+mj-cs"/>
              </a:rPr>
              <a:t>هنا يكتب القانون والطريقة والنتيجة والتحليل بدون الجدول الكبير </a:t>
            </a:r>
            <a:endParaRPr lang="en-SA" sz="28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8753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84DCBC-EC6C-B944-B283-C9D5AC9DF627}"/>
              </a:ext>
            </a:extLst>
          </p:cNvPr>
          <p:cNvSpPr txBox="1"/>
          <p:nvPr/>
        </p:nvSpPr>
        <p:spPr>
          <a:xfrm>
            <a:off x="2554805" y="1500187"/>
            <a:ext cx="7555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b="1" dirty="0">
                <a:solidFill>
                  <a:srgbClr val="0070C0"/>
                </a:solidFill>
                <a:cs typeface="+mj-cs"/>
              </a:rPr>
              <a:t>درجة حساسية ربحية المشروع للتغير في التكاليف</a:t>
            </a:r>
            <a:endParaRPr lang="en-SA" sz="3600" b="1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625CBD-413E-C447-BEEF-BEFF03F2BA85}"/>
              </a:ext>
            </a:extLst>
          </p:cNvPr>
          <p:cNvSpPr txBox="1"/>
          <p:nvPr/>
        </p:nvSpPr>
        <p:spPr>
          <a:xfrm>
            <a:off x="2256647" y="3457575"/>
            <a:ext cx="7678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b="1" dirty="0">
                <a:cs typeface="+mj-cs"/>
              </a:rPr>
              <a:t>هنا يكتب القانون والطريقة والنتيجة والتحليل بدون الجدول الكبير </a:t>
            </a:r>
            <a:endParaRPr lang="en-SA" sz="28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68073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F321AF-60E3-7943-9FA1-2438781C65F0}"/>
              </a:ext>
            </a:extLst>
          </p:cNvPr>
          <p:cNvSpPr txBox="1"/>
          <p:nvPr/>
        </p:nvSpPr>
        <p:spPr>
          <a:xfrm>
            <a:off x="1302543" y="3013501"/>
            <a:ext cx="958691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ar-SA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cs typeface="+mj-cs"/>
              </a:rPr>
              <a:t>الدراسة الاجتماعية والاقتصادية</a:t>
            </a:r>
          </a:p>
        </p:txBody>
      </p:sp>
    </p:spTree>
    <p:extLst>
      <p:ext uri="{BB962C8B-B14F-4D97-AF65-F5344CB8AC3E}">
        <p14:creationId xmlns:p14="http://schemas.microsoft.com/office/powerpoint/2010/main" val="40211322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5F2A7B-943F-824B-AD91-D7DB29C48E38}"/>
              </a:ext>
            </a:extLst>
          </p:cNvPr>
          <p:cNvSpPr txBox="1"/>
          <p:nvPr/>
        </p:nvSpPr>
        <p:spPr>
          <a:xfrm>
            <a:off x="4879159" y="3059668"/>
            <a:ext cx="243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b="1" dirty="0"/>
              <a:t>يوضع الجدول الذي في </a:t>
            </a:r>
            <a:r>
              <a:rPr lang="ar-SA" b="1" dirty="0" err="1"/>
              <a:t>الاكسل</a:t>
            </a:r>
            <a:endParaRPr lang="en-SA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1785BF-7E2B-5D41-AD19-6A17B8B5E587}"/>
              </a:ext>
            </a:extLst>
          </p:cNvPr>
          <p:cNvSpPr txBox="1"/>
          <p:nvPr/>
        </p:nvSpPr>
        <p:spPr>
          <a:xfrm>
            <a:off x="4018347" y="1161535"/>
            <a:ext cx="415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400" b="1" dirty="0">
                <a:solidFill>
                  <a:srgbClr val="0070C0"/>
                </a:solidFill>
                <a:cs typeface="+mj-cs"/>
              </a:rPr>
              <a:t>جدول (13): معايير الدراسة الاجتماعية </a:t>
            </a:r>
            <a:endParaRPr lang="en-SA" sz="2400" b="1" dirty="0">
              <a:solidFill>
                <a:srgbClr val="0070C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13364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8" name="عنوان 3">
            <a:extLst>
              <a:ext uri="{FF2B5EF4-FFF2-40B4-BE49-F238E27FC236}">
                <a16:creationId xmlns:a16="http://schemas.microsoft.com/office/drawing/2014/main" id="{8DAEFFAA-E40F-E549-95CD-D457CB1D0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961" y="2937273"/>
            <a:ext cx="10515600" cy="1325563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شكرًا لحسن الاستمـــاع </a:t>
            </a:r>
            <a:br>
              <a:rPr lang="ar-SA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ar-SA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نتمنــى لكم يومــًا ممتعاً </a:t>
            </a:r>
          </a:p>
        </p:txBody>
      </p:sp>
    </p:spTree>
    <p:extLst>
      <p:ext uri="{BB962C8B-B14F-4D97-AF65-F5344CB8AC3E}">
        <p14:creationId xmlns:p14="http://schemas.microsoft.com/office/powerpoint/2010/main" val="3824220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8" name="عنوان 3">
            <a:extLst>
              <a:ext uri="{FF2B5EF4-FFF2-40B4-BE49-F238E27FC236}">
                <a16:creationId xmlns:a16="http://schemas.microsoft.com/office/drawing/2014/main" id="{398B647D-50E8-CA48-8BA0-F5C51210A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2737"/>
            <a:ext cx="10515600" cy="4653279"/>
          </a:xfrm>
        </p:spPr>
        <p:txBody>
          <a:bodyPr>
            <a:noAutofit/>
          </a:bodyPr>
          <a:lstStyle/>
          <a:p>
            <a:r>
              <a:rPr lang="ar-SA" sz="36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منتجات المشروع: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b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br>
              <a:rPr lang="ar-S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6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العملاء:</a:t>
            </a:r>
            <a:br>
              <a:rPr lang="ar-SA" sz="36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...</a:t>
            </a:r>
            <a:b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...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S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47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0" name="عنوان 3">
            <a:extLst>
              <a:ext uri="{FF2B5EF4-FFF2-40B4-BE49-F238E27FC236}">
                <a16:creationId xmlns:a16="http://schemas.microsoft.com/office/drawing/2014/main" id="{A1735859-1B7B-9F46-8569-1E8E78BE2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92" y="1412127"/>
            <a:ext cx="10515600" cy="4482322"/>
          </a:xfrm>
        </p:spPr>
        <p:txBody>
          <a:bodyPr>
            <a:normAutofit fontScale="90000"/>
          </a:bodyPr>
          <a:lstStyle/>
          <a:p>
            <a:pPr rtl="0"/>
            <a:br>
              <a:rPr lang="ar-SA" sz="40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ar-SA" sz="40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طريقة البيع:</a:t>
            </a:r>
            <a:br>
              <a:rPr lang="ar-SA" b="1" dirty="0">
                <a:effectLst/>
              </a:rPr>
            </a:br>
            <a:br>
              <a:rPr lang="ar-SA" b="1" dirty="0">
                <a:effectLst/>
              </a:rPr>
            </a:br>
            <a:r>
              <a:rPr lang="ar-SA" sz="31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...</a:t>
            </a:r>
            <a:b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</a:rPr>
            </a:br>
            <a:b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</a:rPr>
            </a:br>
            <a:r>
              <a:rPr lang="ar-SA" sz="40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الشكل القانوني للمشروع:</a:t>
            </a:r>
            <a:br>
              <a:rPr lang="ar-SA" sz="40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</a:br>
            <a:b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Adobe Arabic" pitchFamily="18" charset="-78"/>
              </a:rPr>
            </a:br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</a:rPr>
              <a:t>المشروع جديد في العملية الإنتاجية وهو عبارة عن مؤسسة ذات مسؤولية محدودة لـ......</a:t>
            </a:r>
            <a:b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</a:rPr>
            </a:br>
            <a:endParaRPr lang="ar-SA" sz="4000" b="1" dirty="0">
              <a:solidFill>
                <a:schemeClr val="tx1">
                  <a:lumMod val="95000"/>
                  <a:lumOff val="5000"/>
                </a:schemeClr>
              </a:solidFill>
              <a:latin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464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8" name="عنوان 3">
            <a:extLst>
              <a:ext uri="{FF2B5EF4-FFF2-40B4-BE49-F238E27FC236}">
                <a16:creationId xmlns:a16="http://schemas.microsoft.com/office/drawing/2014/main" id="{80B5169C-F136-C44B-868E-D528BE5FD6E6}"/>
              </a:ext>
            </a:extLst>
          </p:cNvPr>
          <p:cNvSpPr txBox="1">
            <a:spLocks/>
          </p:cNvSpPr>
          <p:nvPr/>
        </p:nvSpPr>
        <p:spPr>
          <a:xfrm>
            <a:off x="946023" y="1884405"/>
            <a:ext cx="10515600" cy="3809946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7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بداية الإنتاج و أوقات العمل:</a:t>
            </a:r>
          </a:p>
          <a:p>
            <a:br>
              <a:rPr lang="en-US" sz="3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</a:rPr>
            </a:br>
            <a:r>
              <a:rPr lang="ar-SA" sz="2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</a:rPr>
              <a:t>- يتوقع أن يكون بدء العمل في </a:t>
            </a:r>
            <a:r>
              <a:rPr lang="ar-SA" sz="29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</a:rPr>
              <a:t>تاريخ / /1443هـ الموافق / /2022.</a:t>
            </a:r>
          </a:p>
          <a:p>
            <a:r>
              <a:rPr lang="ar-SA" sz="29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</a:rPr>
              <a:t> </a:t>
            </a:r>
            <a:br>
              <a:rPr lang="en-US" sz="2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</a:rPr>
            </a:br>
            <a:r>
              <a:rPr lang="ar-SA" sz="2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</a:rPr>
              <a:t>- سيكون عمل المشروع يوميا/أسبوعيا/....</a:t>
            </a:r>
          </a:p>
          <a:p>
            <a:br>
              <a:rPr lang="en-US" sz="2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</a:rPr>
            </a:br>
            <a:r>
              <a:rPr lang="ar-SA" sz="2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</a:rPr>
              <a:t>- ساعات الدوام من الساعة --:-- صباحا وحتى الساعة --:-- مساءً</a:t>
            </a:r>
            <a:endParaRPr lang="ar-SA" sz="2900" b="1" dirty="0"/>
          </a:p>
        </p:txBody>
      </p:sp>
    </p:spTree>
    <p:extLst>
      <p:ext uri="{BB962C8B-B14F-4D97-AF65-F5344CB8AC3E}">
        <p14:creationId xmlns:p14="http://schemas.microsoft.com/office/powerpoint/2010/main" val="378556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8" name="عنوان 3">
            <a:extLst>
              <a:ext uri="{FF2B5EF4-FFF2-40B4-BE49-F238E27FC236}">
                <a16:creationId xmlns:a16="http://schemas.microsoft.com/office/drawing/2014/main" id="{80B5169C-F136-C44B-868E-D528BE5FD6E6}"/>
              </a:ext>
            </a:extLst>
          </p:cNvPr>
          <p:cNvSpPr txBox="1">
            <a:spLocks/>
          </p:cNvSpPr>
          <p:nvPr/>
        </p:nvSpPr>
        <p:spPr>
          <a:xfrm>
            <a:off x="946023" y="1884405"/>
            <a:ext cx="10515600" cy="3809946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ar-SA" sz="37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C91DE3-5104-3047-800F-BD00DC306C75}"/>
              </a:ext>
            </a:extLst>
          </p:cNvPr>
          <p:cNvSpPr txBox="1"/>
          <p:nvPr/>
        </p:nvSpPr>
        <p:spPr>
          <a:xfrm>
            <a:off x="9094426" y="1300034"/>
            <a:ext cx="21515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b="1" u="sng" dirty="0">
                <a:solidFill>
                  <a:srgbClr val="0070C0"/>
                </a:solidFill>
                <a:cs typeface="+mj-cs"/>
              </a:rPr>
              <a:t>تحليل </a:t>
            </a:r>
            <a:r>
              <a:rPr lang="ar-SA" sz="3600" b="1" u="sng" dirty="0" err="1">
                <a:solidFill>
                  <a:srgbClr val="0070C0"/>
                </a:solidFill>
                <a:cs typeface="+mj-cs"/>
              </a:rPr>
              <a:t>سوات</a:t>
            </a:r>
            <a:r>
              <a:rPr lang="ar-SA" sz="3600" b="1" u="sng" dirty="0">
                <a:solidFill>
                  <a:srgbClr val="0070C0"/>
                </a:solidFill>
                <a:cs typeface="+mj-cs"/>
              </a:rPr>
              <a:t>:</a:t>
            </a:r>
            <a:endParaRPr lang="en-SA" sz="3600" b="1" u="sng" dirty="0">
              <a:solidFill>
                <a:srgbClr val="0070C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6498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6" name="عنوان 3">
            <a:extLst>
              <a:ext uri="{FF2B5EF4-FFF2-40B4-BE49-F238E27FC236}">
                <a16:creationId xmlns:a16="http://schemas.microsoft.com/office/drawing/2014/main" id="{59A2386E-22BB-1247-AEDA-4453D70B7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961" y="2876313"/>
            <a:ext cx="10515600" cy="13255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ar-SA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ثانيا : الدراسة السوقية والتسويقية</a:t>
            </a:r>
          </a:p>
        </p:txBody>
      </p:sp>
    </p:spTree>
    <p:extLst>
      <p:ext uri="{BB962C8B-B14F-4D97-AF65-F5344CB8AC3E}">
        <p14:creationId xmlns:p14="http://schemas.microsoft.com/office/powerpoint/2010/main" val="3688887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" y="99455"/>
            <a:ext cx="2422874" cy="1062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31" y="215843"/>
            <a:ext cx="2323474" cy="945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2483CE-CE91-7341-B3D6-0280483F835D}"/>
              </a:ext>
            </a:extLst>
          </p:cNvPr>
          <p:cNvSpPr txBox="1"/>
          <p:nvPr/>
        </p:nvSpPr>
        <p:spPr>
          <a:xfrm>
            <a:off x="10780380" y="5694351"/>
            <a:ext cx="1196225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ar-SA" dirty="0"/>
              <a:t>صورة الشعار</a:t>
            </a:r>
          </a:p>
          <a:p>
            <a:endParaRPr lang="ar-SA" dirty="0"/>
          </a:p>
          <a:p>
            <a:endParaRPr lang="en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9F8BE5-A2A5-3B44-A60A-44780AF0CBE7}"/>
              </a:ext>
            </a:extLst>
          </p:cNvPr>
          <p:cNvSpPr txBox="1"/>
          <p:nvPr/>
        </p:nvSpPr>
        <p:spPr>
          <a:xfrm>
            <a:off x="7493129" y="1812116"/>
            <a:ext cx="3722558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b="1" u="sng" dirty="0">
                <a:solidFill>
                  <a:srgbClr val="0070C0"/>
                </a:solidFill>
                <a:cs typeface="+mj-cs"/>
              </a:rPr>
              <a:t>أسباب اختيار المشروع:</a:t>
            </a:r>
          </a:p>
          <a:p>
            <a:endParaRPr lang="ar-SA" sz="2800" b="1" dirty="0"/>
          </a:p>
          <a:p>
            <a:r>
              <a:rPr lang="ar-SA" sz="2800" b="1" dirty="0"/>
              <a:t>1- </a:t>
            </a:r>
          </a:p>
          <a:p>
            <a:endParaRPr lang="ar-SA" sz="2800" b="1" dirty="0"/>
          </a:p>
          <a:p>
            <a:r>
              <a:rPr lang="ar-SA" sz="2800" b="1" dirty="0"/>
              <a:t>2- </a:t>
            </a:r>
          </a:p>
          <a:p>
            <a:endParaRPr lang="ar-SA" sz="2800" b="1" dirty="0"/>
          </a:p>
          <a:p>
            <a:r>
              <a:rPr lang="ar-SA" sz="2800" b="1" dirty="0"/>
              <a:t>3- </a:t>
            </a:r>
            <a:endParaRPr lang="en-SA" sz="2800" b="1" dirty="0"/>
          </a:p>
        </p:txBody>
      </p:sp>
    </p:spTree>
    <p:extLst>
      <p:ext uri="{BB962C8B-B14F-4D97-AF65-F5344CB8AC3E}">
        <p14:creationId xmlns:p14="http://schemas.microsoft.com/office/powerpoint/2010/main" val="1125803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</TotalTime>
  <Words>943</Words>
  <Application>Microsoft Macintosh PowerPoint</Application>
  <PresentationFormat>Widescreen</PresentationFormat>
  <Paragraphs>355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Adobe Arabic</vt:lpstr>
      <vt:lpstr>Arial</vt:lpstr>
      <vt:lpstr>Calibri</vt:lpstr>
      <vt:lpstr>Calibri Light</vt:lpstr>
      <vt:lpstr>Cambria</vt:lpstr>
      <vt:lpstr>Times New Roman</vt:lpstr>
      <vt:lpstr>نسق Office</vt:lpstr>
      <vt:lpstr>اسم المشروع</vt:lpstr>
      <vt:lpstr>PowerPoint Presentation</vt:lpstr>
      <vt:lpstr>أولاً : الدراسة التمهيدية</vt:lpstr>
      <vt:lpstr>منتجات المشروع:  1-  2-   العملاء:  1- ... 2- ... </vt:lpstr>
      <vt:lpstr> طريقة البيع:  ...  الشكل القانوني للمشروع:  المشروع جديد في العملية الإنتاجية وهو عبارة عن مؤسسة ذات مسؤولية محدودة لـ...... </vt:lpstr>
      <vt:lpstr>PowerPoint Presentation</vt:lpstr>
      <vt:lpstr>PowerPoint Presentation</vt:lpstr>
      <vt:lpstr>ثانيا : الدراسة السوقية والتسويقية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الرسم الهندسي للمشروع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جدول (9): الأرباح الإجمالية للمشروع</vt:lpstr>
      <vt:lpstr>جدول (10): صافي الأرباح</vt:lpstr>
      <vt:lpstr>جدول (11): قائمة الدخل</vt:lpstr>
      <vt:lpstr>PowerPoint Presentation</vt:lpstr>
      <vt:lpstr>جدول (12): المؤشرات المالية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شكرًا لحسن الاستمـــاع  نتمنــى لكم يومــًا ممتعاً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عواطف</dc:creator>
  <cp:lastModifiedBy>deema</cp:lastModifiedBy>
  <cp:revision>747</cp:revision>
  <dcterms:created xsi:type="dcterms:W3CDTF">2018-11-21T18:17:07Z</dcterms:created>
  <dcterms:modified xsi:type="dcterms:W3CDTF">2022-01-16T07:19:31Z</dcterms:modified>
</cp:coreProperties>
</file>