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342900" algn="ctr" defTabSz="584200">
      <a:defRPr sz="3600">
        <a:latin typeface="+mn-lt"/>
        <a:ea typeface="+mn-ea"/>
        <a:cs typeface="+mn-cs"/>
        <a:sym typeface="Helvetica Light"/>
      </a:defRPr>
    </a:lvl2pPr>
    <a:lvl3pPr indent="685800" algn="ctr" defTabSz="584200">
      <a:defRPr sz="3600">
        <a:latin typeface="+mn-lt"/>
        <a:ea typeface="+mn-ea"/>
        <a:cs typeface="+mn-cs"/>
        <a:sym typeface="Helvetica Light"/>
      </a:defRPr>
    </a:lvl3pPr>
    <a:lvl4pPr indent="1028700" algn="ctr" defTabSz="584200">
      <a:defRPr sz="3600">
        <a:latin typeface="+mn-lt"/>
        <a:ea typeface="+mn-ea"/>
        <a:cs typeface="+mn-cs"/>
        <a:sym typeface="Helvetica Light"/>
      </a:defRPr>
    </a:lvl4pPr>
    <a:lvl5pPr indent="1371600" algn="ctr" defTabSz="584200">
      <a:defRPr sz="3600">
        <a:latin typeface="+mn-lt"/>
        <a:ea typeface="+mn-ea"/>
        <a:cs typeface="+mn-cs"/>
        <a:sym typeface="Helvetica Light"/>
      </a:defRPr>
    </a:lvl5pPr>
    <a:lvl6pPr indent="1714500" algn="ctr" defTabSz="584200">
      <a:defRPr sz="3600">
        <a:latin typeface="+mn-lt"/>
        <a:ea typeface="+mn-ea"/>
        <a:cs typeface="+mn-cs"/>
        <a:sym typeface="Helvetica Light"/>
      </a:defRPr>
    </a:lvl6pPr>
    <a:lvl7pPr indent="2057400" algn="ctr" defTabSz="584200">
      <a:defRPr sz="3600">
        <a:latin typeface="+mn-lt"/>
        <a:ea typeface="+mn-ea"/>
        <a:cs typeface="+mn-cs"/>
        <a:sym typeface="Helvetica Light"/>
      </a:defRPr>
    </a:lvl7pPr>
    <a:lvl8pPr indent="2400300" algn="ctr" defTabSz="584200">
      <a:defRPr sz="3600">
        <a:latin typeface="+mn-lt"/>
        <a:ea typeface="+mn-ea"/>
        <a:cs typeface="+mn-cs"/>
        <a:sym typeface="Helvetica Light"/>
      </a:defRPr>
    </a:lvl8pPr>
    <a:lvl9pPr indent="27432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 b="def" i="def"/>
      <a:tcStyle>
        <a:tcBdr/>
        <a:fill>
          <a:solidFill>
            <a:srgbClr val="D2CFC5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6DF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 b="def" i="def"/>
      <a:tcStyle>
        <a:tcBdr/>
        <a:fill>
          <a:solidFill>
            <a:srgbClr val="D6D6D7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8EAE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1pPr>
    <a:lvl2pPr indent="2286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2pPr>
    <a:lvl3pPr indent="4572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3pPr>
    <a:lvl4pPr indent="6858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4pPr>
    <a:lvl5pPr indent="9144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5pPr>
    <a:lvl6pPr indent="11430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6pPr>
    <a:lvl7pPr indent="13716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7pPr>
    <a:lvl8pPr indent="16002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8pPr>
    <a:lvl9pPr indent="18288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body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3429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6858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10287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13716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7145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20574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24003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27432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381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762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143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524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1905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286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2667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048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3429000" indent="-381000" algn="r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3429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10287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7145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2057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24003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2743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hyperlink" Target="https://itunes.apple.com/us/app/explain-everything/id431493086?mt=8" TargetMode="Externa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hyperlink" Target="https://itunes.apple.com/us/app/quranworks-byan-alqran/id525719136?mt=8" TargetMode="Externa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eg"/><Relationship Id="rId3" Type="http://schemas.openxmlformats.org/officeDocument/2006/relationships/hyperlink" Target="https://itunes.apple.com/us/app/calculator/id458535809?mt=8" TargetMode="Externa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hyperlink" Target="https://itunes.apple.com/us/app/itunes-u/id490217893?mt=8" TargetMode="Externa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hyperlink" Target="https://itunes.apple.com/us/app/ibooks/id364709193?mt=8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itunes.apple.com/us/app/pages/id361309726?mt=8" TargetMode="External"/><Relationship Id="rId3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itunes.apple.com/us/app/numbers/id361304891?mt=8" TargetMode="External"/><Relationship Id="rId3" Type="http://schemas.openxmlformats.org/officeDocument/2006/relationships/image" Target="../media/image4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Keynote%20by%20Apple%20https://appsto.re/us/ODmIv.i" TargetMode="External"/><Relationship Id="rId3" Type="http://schemas.openxmlformats.org/officeDocument/2006/relationships/image" Target="../media/image3.jpeg"/><Relationship Id="rId4" Type="http://schemas.openxmlformats.org/officeDocument/2006/relationships/hyperlink" Target="https://itunes.apple.com/us/app/keynote/id361285480?mt=8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Relationship Id="rId3" Type="http://schemas.openxmlformats.org/officeDocument/2006/relationships/hyperlink" Target="https://itunes.apple.com/us/app/noteshelf-notes-pdf/id392188745?mt=8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5231259" y="565629"/>
            <a:ext cx="2237483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710505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710505"/>
                </a:solidFill>
              </a:rPr>
              <a:t>بسم الله الرحمن الرحيم</a:t>
            </a:r>
          </a:p>
        </p:txBody>
      </p:sp>
      <p:sp>
        <p:nvSpPr>
          <p:cNvPr id="26" name="Shape 26"/>
          <p:cNvSpPr/>
          <p:nvPr/>
        </p:nvSpPr>
        <p:spPr>
          <a:xfrm>
            <a:off x="1048523" y="174882"/>
            <a:ext cx="10924762" cy="510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endParaRPr b="1" sz="10200">
              <a:solidFill>
                <a:srgbClr val="710505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b="1" sz="10200">
                <a:solidFill>
                  <a:srgbClr val="710505"/>
                </a:solidFill>
                <a:latin typeface="Iowan Old Style"/>
                <a:ea typeface="Iowan Old Style"/>
                <a:cs typeface="Iowan Old Style"/>
                <a:sym typeface="Iowan Old Style"/>
              </a:rPr>
              <a:t> </a:t>
            </a:r>
            <a:endParaRPr b="1" sz="10200">
              <a:solidFill>
                <a:srgbClr val="710505"/>
              </a:solidFill>
              <a:latin typeface="Iowan Old Style"/>
              <a:ea typeface="Iowan Old Style"/>
              <a:cs typeface="Iowan Old Style"/>
              <a:sym typeface="Iowan Old Style"/>
            </a:endParaRPr>
          </a:p>
          <a:p>
            <a:pPr lvl="0">
              <a:defRPr sz="1800"/>
            </a:pPr>
            <a:r>
              <a:rPr b="1" sz="10200">
                <a:solidFill>
                  <a:srgbClr val="710505"/>
                </a:solidFill>
                <a:latin typeface="Iowan Old Style"/>
                <a:ea typeface="Iowan Old Style"/>
                <a:cs typeface="Iowan Old Style"/>
                <a:sym typeface="Iowan Old Style"/>
              </a:rPr>
              <a:t>الآيباد في التعليم</a:t>
            </a:r>
          </a:p>
        </p:txBody>
      </p:sp>
      <p:pic>
        <p:nvPicPr>
          <p:cNvPr id="27" name="IMG_0396.jpeg"/>
          <p:cNvPicPr/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587500" y="1434563"/>
            <a:ext cx="1866900" cy="129300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0" dist="119618" dir="0">
              <a:srgbClr val="000000">
                <a:alpha val="75000"/>
              </a:srgbClr>
            </a:outerShdw>
            <a:reflection blurRad="0" stA="50000" stPos="0" endA="0" endPos="40000" dist="0" dir="5400000" fadeDir="5400000" sx="100000" sy="-100000" kx="0" ky="0" algn="bl" rotWithShape="0"/>
          </a:effectLst>
        </p:spPr>
      </p:pic>
      <p:sp>
        <p:nvSpPr>
          <p:cNvPr id="28" name="Shape 28"/>
          <p:cNvSpPr/>
          <p:nvPr/>
        </p:nvSpPr>
        <p:spPr>
          <a:xfrm>
            <a:off x="6126146" y="8750299"/>
            <a:ext cx="769517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solidFill>
                  <a:srgbClr val="44030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600" u="sng">
                <a:solidFill>
                  <a:srgbClr val="440308"/>
                </a:solidFill>
              </a:rPr>
              <a:t>١٤٣٦ هـ</a:t>
            </a:r>
          </a:p>
        </p:txBody>
      </p:sp>
      <p:sp>
        <p:nvSpPr>
          <p:cNvPr id="29" name="Shape 29"/>
          <p:cNvSpPr/>
          <p:nvPr/>
        </p:nvSpPr>
        <p:spPr>
          <a:xfrm>
            <a:off x="9003431" y="2518032"/>
            <a:ext cx="3364956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440308"/>
                </a:solidFill>
                <a:latin typeface="Farah"/>
                <a:ea typeface="Farah"/>
                <a:cs typeface="Farah"/>
                <a:sym typeface="Farah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40308"/>
                </a:solidFill>
              </a:rPr>
              <a:t>مكتب التربية التعليم بمحافظة رياض الخبراء</a:t>
            </a:r>
          </a:p>
        </p:txBody>
      </p:sp>
      <p:sp>
        <p:nvSpPr>
          <p:cNvPr id="30" name="Shape 30"/>
          <p:cNvSpPr/>
          <p:nvPr/>
        </p:nvSpPr>
        <p:spPr>
          <a:xfrm>
            <a:off x="8842528" y="2081072"/>
            <a:ext cx="3601995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440308"/>
                </a:solidFill>
                <a:latin typeface="Farah"/>
                <a:ea typeface="Farah"/>
                <a:cs typeface="Farah"/>
                <a:sym typeface="Farah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40308"/>
                </a:solidFill>
              </a:rPr>
              <a:t>الادارة العامة للتربية والتعليم بمنطقة القصيم </a:t>
            </a:r>
          </a:p>
        </p:txBody>
      </p:sp>
      <p:sp>
        <p:nvSpPr>
          <p:cNvPr id="31" name="Shape 31"/>
          <p:cNvSpPr/>
          <p:nvPr/>
        </p:nvSpPr>
        <p:spPr>
          <a:xfrm>
            <a:off x="9866712" y="1765779"/>
            <a:ext cx="1638394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440308"/>
                </a:solidFill>
                <a:latin typeface="Farah"/>
                <a:ea typeface="Farah"/>
                <a:cs typeface="Farah"/>
                <a:sym typeface="Farah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40308"/>
                </a:solidFill>
              </a:rPr>
              <a:t>وزارة التربية التعليم </a:t>
            </a:r>
          </a:p>
        </p:txBody>
      </p:sp>
      <p:sp>
        <p:nvSpPr>
          <p:cNvPr id="32" name="Shape 32"/>
          <p:cNvSpPr/>
          <p:nvPr/>
        </p:nvSpPr>
        <p:spPr>
          <a:xfrm>
            <a:off x="9668065" y="1346679"/>
            <a:ext cx="1967211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440308"/>
                </a:solidFill>
                <a:latin typeface="Farah"/>
                <a:ea typeface="Farah"/>
                <a:cs typeface="Farah"/>
                <a:sym typeface="Farah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40308"/>
                </a:solidFill>
              </a:rPr>
              <a:t>المملكة العربية السعودية </a:t>
            </a:r>
          </a:p>
        </p:txBody>
      </p:sp>
      <p:sp>
        <p:nvSpPr>
          <p:cNvPr id="33" name="Shape 33"/>
          <p:cNvSpPr/>
          <p:nvPr/>
        </p:nvSpPr>
        <p:spPr>
          <a:xfrm>
            <a:off x="3699375" y="5648203"/>
            <a:ext cx="530125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إعداد الاستاذ/ عبدالعزيز الثنيان</a:t>
            </a:r>
            <a:endParaRPr sz="24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24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اشراف الدكتور/ فائز الفائز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5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5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5" presetID="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5" presetID="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10" presetID="19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16" presetID="23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5" presetID="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" grpId="6"/>
      <p:bldP build="whole" bldLvl="1" animBg="1" rev="0" advAuto="0" spid="30" grpId="4"/>
      <p:bldP build="whole" bldLvl="1" animBg="1" rev="0" advAuto="0" spid="26" grpId="7"/>
      <p:bldP build="whole" bldLvl="1" animBg="1" rev="0" advAuto="0" spid="28" grpId="8"/>
      <p:bldP build="whole" bldLvl="1" animBg="1" rev="0" advAuto="0" spid="32" grpId="2"/>
      <p:bldP build="whole" bldLvl="1" animBg="1" rev="0" advAuto="0" spid="33" grpId="9"/>
      <p:bldP build="whole" bldLvl="1" animBg="1" rev="0" advAuto="0" spid="29" grpId="5"/>
      <p:bldP build="whole" bldLvl="1" animBg="1" rev="0" advAuto="0" spid="25" grpId="1"/>
      <p:bldP build="whole" bldLvl="1" animBg="1" rev="0" advAuto="0" spid="31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G_014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43587" y="1438275"/>
            <a:ext cx="1317626" cy="1317625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4694555" y="2958254"/>
            <a:ext cx="403479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Explain Everything </a:t>
            </a:r>
          </a:p>
        </p:txBody>
      </p:sp>
      <p:sp>
        <p:nvSpPr>
          <p:cNvPr id="92" name="Shape 92"/>
          <p:cNvSpPr/>
          <p:nvPr/>
        </p:nvSpPr>
        <p:spPr>
          <a:xfrm>
            <a:off x="2480272" y="3949428"/>
            <a:ext cx="846335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وهو من اروع التطبيقات التي يستخدمها المعلم داخل غرفة الصف  لشرح الدروس</a:t>
            </a:r>
          </a:p>
        </p:txBody>
      </p:sp>
      <p:sp>
        <p:nvSpPr>
          <p:cNvPr id="93" name="Shape 93"/>
          <p:cNvSpPr/>
          <p:nvPr/>
        </p:nvSpPr>
        <p:spPr>
          <a:xfrm>
            <a:off x="1227995" y="5008471"/>
            <a:ext cx="10548809" cy="3141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حيث يتيح للمعلم تسجيل الشرح كاملا  عرضه في اي وقت وكذلك يمكن رفعه لليوتيوب  او تخزينه في مواقع التخزين مثل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31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sky drive ,Dropbox </a:t>
            </a:r>
            <a:endParaRPr sz="31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5404228" y="7759157"/>
            <a:ext cx="219634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ويمكن تحميله من </a:t>
            </a:r>
            <a:r>
              <a:rPr sz="5000" u="sng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  <a:hlinkClick r:id="rId3" invalidUrl="" action="" tgtFrame="" tooltip="" history="1" highlightClick="0" endSnd="0"/>
              </a:rPr>
              <a:t>هنا</a:t>
            </a: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8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right)" transition="in">
                                      <p:cBhvr>
                                        <p:cTn id="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" grpId="4"/>
      <p:bldP build="whole" bldLvl="1" animBg="1" rev="0" advAuto="0" spid="94" grpId="5"/>
      <p:bldP build="whole" bldLvl="1" animBg="1" rev="0" advAuto="0" spid="91" grpId="1"/>
      <p:bldP build="whole" bldLvl="1" animBg="1" rev="0" advAuto="0" spid="92" grpId="3"/>
      <p:bldP build="whole" bldLvl="1" animBg="1" rev="0" advAuto="0" spid="9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353666" y="1654044"/>
            <a:ext cx="1371213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وهذا التطبيق يغني المعلم عن السبورة الاعتيادية  وذلك</a:t>
            </a:r>
          </a:p>
        </p:txBody>
      </p:sp>
      <p:sp>
        <p:nvSpPr>
          <p:cNvPr id="97" name="Shape 97"/>
          <p:cNvSpPr/>
          <p:nvPr/>
        </p:nvSpPr>
        <p:spPr>
          <a:xfrm>
            <a:off x="4660087" y="4080773"/>
            <a:ext cx="368462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وإمكانية الكتابة بخط اليد والطباعة </a:t>
            </a:r>
          </a:p>
        </p:txBody>
      </p:sp>
      <p:sp>
        <p:nvSpPr>
          <p:cNvPr id="98" name="Shape 98"/>
          <p:cNvSpPr/>
          <p:nvPr/>
        </p:nvSpPr>
        <p:spPr>
          <a:xfrm>
            <a:off x="1533245" y="5096773"/>
            <a:ext cx="9735110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إمكانية جلب الصور وملفات الفيديو المباشرة والمسجلة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من قبل المعلم او من مواقع الانترنت  </a:t>
            </a:r>
          </a:p>
        </p:txBody>
      </p:sp>
      <p:sp>
        <p:nvSpPr>
          <p:cNvPr id="99" name="Shape 99"/>
          <p:cNvSpPr/>
          <p:nvPr/>
        </p:nvSpPr>
        <p:spPr>
          <a:xfrm>
            <a:off x="5114478" y="2937866"/>
            <a:ext cx="277584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 بتوفر الأقلام بجميع الألوان</a:t>
            </a:r>
          </a:p>
        </p:txBody>
      </p:sp>
      <p:sp>
        <p:nvSpPr>
          <p:cNvPr id="100" name="Shape 100"/>
          <p:cNvSpPr/>
          <p:nvPr/>
        </p:nvSpPr>
        <p:spPr>
          <a:xfrm>
            <a:off x="4363826" y="7140075"/>
            <a:ext cx="427714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الإشارة على الأشياء المهمة بالليزر او بالأسهم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" grpId="5"/>
      <p:bldP build="whole" bldLvl="1" animBg="1" rev="0" advAuto="0" spid="97" grpId="3"/>
      <p:bldP build="whole" bldLvl="1" animBg="1" rev="0" advAuto="0" spid="99" grpId="2"/>
      <p:bldP build="whole" bldLvl="1" animBg="1" rev="0" advAuto="0" spid="96" grpId="1"/>
      <p:bldP build="whole" bldLvl="1" animBg="1" rev="0" advAuto="0" spid="98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2817409" y="3645263"/>
            <a:ext cx="7369982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هو خاص بالقران الكريم ويتميز بوجود اكثر من قارئ يختار المعلم من يريد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وفيه إمكانية المقطع اكثر من مرة والآية كذلك اكثر من مرة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وكذلك وجود تفسير للآيات </a:t>
            </a:r>
          </a:p>
        </p:txBody>
      </p:sp>
      <p:sp>
        <p:nvSpPr>
          <p:cNvPr id="103" name="Shape 103"/>
          <p:cNvSpPr/>
          <p:nvPr/>
        </p:nvSpPr>
        <p:spPr>
          <a:xfrm>
            <a:off x="5681079" y="2875280"/>
            <a:ext cx="1733303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1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100">
                <a:solidFill>
                  <a:srgbClr val="4B2068"/>
                </a:solidFill>
              </a:rPr>
              <a:t>القرآن الكريم </a:t>
            </a:r>
          </a:p>
        </p:txBody>
      </p:sp>
      <p:sp>
        <p:nvSpPr>
          <p:cNvPr id="104" name="Shape 104"/>
          <p:cNvSpPr/>
          <p:nvPr/>
        </p:nvSpPr>
        <p:spPr>
          <a:xfrm>
            <a:off x="4948752" y="8051258"/>
            <a:ext cx="310729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والآن سوف يتم تجربة التطبيق </a:t>
            </a:r>
          </a:p>
        </p:txBody>
      </p:sp>
      <p:pic>
        <p:nvPicPr>
          <p:cNvPr id="105" name="asset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3496" y="2204720"/>
            <a:ext cx="864871" cy="864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asset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12731" y="2084070"/>
            <a:ext cx="1003301" cy="103505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5590418" y="6233865"/>
            <a:ext cx="182396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ويمكن تحميله من </a:t>
            </a:r>
          </a:p>
        </p:txBody>
      </p:sp>
      <p:sp>
        <p:nvSpPr>
          <p:cNvPr id="108" name="Shape 108">
            <a:hlinkClick r:id="rId4" invalidUrl="" action="" tgtFrame="" tooltip="" history="1" highlightClick="0" endSnd="0"/>
          </p:cNvPr>
          <p:cNvSpPr/>
          <p:nvPr/>
        </p:nvSpPr>
        <p:spPr>
          <a:xfrm>
            <a:off x="5241497" y="6243814"/>
            <a:ext cx="45443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هنا</a:t>
            </a:r>
          </a:p>
        </p:txBody>
      </p:sp>
      <p:sp>
        <p:nvSpPr>
          <p:cNvPr id="109" name="Shape 109"/>
          <p:cNvSpPr/>
          <p:nvPr/>
        </p:nvSpPr>
        <p:spPr>
          <a:xfrm>
            <a:off x="1762594" y="7430017"/>
            <a:ext cx="947961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B2068"/>
                </a:solidFill>
              </a:rPr>
              <a:t>https://itunes.apple.com/us/app/noteshelf-notes-pdf/id392188745?mt=8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(null)(right)" transition="in">
                                      <p:cBhvr>
                                        <p:cTn id="2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8" presetID="2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8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(null)(right)" transition="in">
                                      <p:cBhvr>
                                        <p:cTn id="3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" grpId="3"/>
      <p:bldP build="whole" bldLvl="1" animBg="1" rev="0" advAuto="0" spid="107" grpId="5"/>
      <p:bldP build="whole" bldLvl="1" animBg="1" rev="0" advAuto="0" spid="102" grpId="4"/>
      <p:bldP build="whole" bldLvl="1" animBg="1" rev="0" advAuto="0" spid="105" grpId="1"/>
      <p:bldP build="whole" bldLvl="1" animBg="1" rev="0" advAuto="0" spid="109" grpId="7"/>
      <p:bldP build="whole" bldLvl="1" animBg="1" rev="0" advAuto="0" spid="106" grpId="2"/>
      <p:bldP build="whole" bldLvl="1" animBg="1" rev="0" advAuto="0" spid="104" grpId="8"/>
      <p:bldP build="whole" bldLvl="1" animBg="1" rev="0" advAuto="0" spid="108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3784327" y="4368799"/>
            <a:ext cx="543614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وهي آله حاسبة متطورة لحساب عمليات الجبر كاملة </a:t>
            </a:r>
          </a:p>
        </p:txBody>
      </p:sp>
      <p:sp>
        <p:nvSpPr>
          <p:cNvPr id="112" name="Shape 112"/>
          <p:cNvSpPr/>
          <p:nvPr/>
        </p:nvSpPr>
        <p:spPr>
          <a:xfrm>
            <a:off x="5107228" y="3041649"/>
            <a:ext cx="2878684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4B2068"/>
                </a:solidFill>
              </a:rPr>
              <a:t>calculator#</a:t>
            </a:r>
          </a:p>
        </p:txBody>
      </p:sp>
      <p:pic>
        <p:nvPicPr>
          <p:cNvPr id="113" name="asset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11718" y="2004290"/>
            <a:ext cx="1469705" cy="110086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4013925" y="6489699"/>
            <a:ext cx="497695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والآن سوف يتم تطبيق البرنامج لمجموعة من الأمثلة </a:t>
            </a:r>
          </a:p>
        </p:txBody>
      </p:sp>
      <p:sp>
        <p:nvSpPr>
          <p:cNvPr id="115" name="Shape 115"/>
          <p:cNvSpPr/>
          <p:nvPr/>
        </p:nvSpPr>
        <p:spPr>
          <a:xfrm>
            <a:off x="5634588" y="5344160"/>
            <a:ext cx="182396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ويمكن تحميله من </a:t>
            </a:r>
          </a:p>
        </p:txBody>
      </p:sp>
      <p:sp>
        <p:nvSpPr>
          <p:cNvPr id="116" name="Shape 116">
            <a:hlinkClick r:id="rId3" invalidUrl="" action="" tgtFrame="" tooltip="" history="1" highlightClick="0" endSnd="0"/>
          </p:cNvPr>
          <p:cNvSpPr/>
          <p:nvPr/>
        </p:nvSpPr>
        <p:spPr>
          <a:xfrm>
            <a:off x="5180154" y="5384799"/>
            <a:ext cx="45443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هنا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3" grpId="2"/>
      <p:bldP build="whole" bldLvl="1" animBg="1" rev="0" advAuto="0" spid="116" grpId="5"/>
      <p:bldP build="whole" bldLvl="1" animBg="1" rev="0" advAuto="0" spid="111" grpId="3"/>
      <p:bldP build="whole" bldLvl="1" animBg="1" rev="0" advAuto="0" spid="114" grpId="6"/>
      <p:bldP build="whole" bldLvl="1" animBg="1" rev="0" advAuto="0" spid="115" grpId="4"/>
      <p:bldP build="whole" bldLvl="1" animBg="1" rev="0" advAuto="0" spid="1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397067" y="3476624"/>
            <a:ext cx="12210666" cy="2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  وهو تطبيق  يتيح للطلاب و المحاضرين والمدربين  بعض الخواص المهمه و التى تفيدهم فى جمع محضراتهم و وحقائبهم التدريبية وموادها العلمية التي سيلقونها في الجامعات او مراكز التدريب و متابعتها بطريقه ممتازة ومشاركة الآخرين تلك المواد عن طريق الموافقة من قبل المدرب او أستاذ الجامعة او المعلم  </a:t>
            </a:r>
          </a:p>
        </p:txBody>
      </p:sp>
      <p:sp>
        <p:nvSpPr>
          <p:cNvPr id="119" name="Shape 119"/>
          <p:cNvSpPr/>
          <p:nvPr/>
        </p:nvSpPr>
        <p:spPr>
          <a:xfrm>
            <a:off x="5487873" y="2828925"/>
            <a:ext cx="2029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BA120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BA120A"/>
                </a:solidFill>
              </a:rPr>
              <a:t>ITunes U </a:t>
            </a:r>
          </a:p>
        </p:txBody>
      </p:sp>
      <p:sp>
        <p:nvSpPr>
          <p:cNvPr id="120" name="Shape 120"/>
          <p:cNvSpPr/>
          <p:nvPr/>
        </p:nvSpPr>
        <p:spPr>
          <a:xfrm>
            <a:off x="5525082" y="869950"/>
            <a:ext cx="1954636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solidFill>
                  <a:srgbClr val="710505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10505"/>
                </a:solidFill>
              </a:rPr>
              <a:t>التطبيق الحادي عشر </a:t>
            </a:r>
          </a:p>
        </p:txBody>
      </p:sp>
      <p:pic>
        <p:nvPicPr>
          <p:cNvPr id="121" name="IMG_071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15447" y="1655020"/>
            <a:ext cx="1173906" cy="117390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551357" y="6574438"/>
            <a:ext cx="12562486" cy="1848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ويمكن تحميله من </a:t>
            </a:r>
            <a:r>
              <a:rPr sz="3600" u="sng">
                <a:hlinkClick r:id="rId3" invalidUrl="" action="" tgtFrame="" tooltip="" history="1" highlightClick="0" endSnd="0"/>
              </a:rPr>
              <a:t>هنا</a:t>
            </a:r>
            <a:r>
              <a:rPr sz="3600"/>
              <a:t> او </a:t>
            </a:r>
            <a:endParaRPr sz="3600"/>
          </a:p>
          <a:p>
            <a:pPr lvl="0">
              <a:defRPr sz="1800"/>
            </a:pPr>
            <a:r>
              <a:rPr sz="3600"/>
              <a:t>https://itunes.apple.com/us/app/itunes-u/id490217893?mt=8</a:t>
            </a:r>
            <a:endParaRPr sz="3600"/>
          </a:p>
          <a:p>
            <a:pPr lvl="0">
              <a:defRPr sz="1800"/>
            </a:pPr>
            <a:r>
              <a:rPr sz="3600" u="sng">
                <a:hlinkClick r:id="rId3" invalidUrl="" action="" tgtFrame="" tooltip="" history="1" highlightClick="0" endSnd="0"/>
              </a:rPr>
              <a:t>https://itunes.apple.com/us/app/itunes-u/id490217893?mt=8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4"/>
      <p:bldP build="whole" bldLvl="1" animBg="1" rev="0" advAuto="0" spid="120" grpId="1"/>
      <p:bldP build="whole" bldLvl="1" animBg="1" rev="0" advAuto="0" spid="121" grpId="2"/>
      <p:bldP build="whole" bldLvl="1" animBg="1" rev="0" advAuto="0" spid="122" grpId="5"/>
      <p:bldP build="whole" bldLvl="1" animBg="1" rev="0" advAuto="0" spid="119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2269887" y="2595568"/>
            <a:ext cx="8465026" cy="4562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7000"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0">
                <a:solidFill>
                  <a:srgbClr val="4B2068"/>
                </a:solidFill>
              </a:rPr>
              <a:t>النهاية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8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3682634" y="2198468"/>
            <a:ext cx="5893532" cy="3405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0">
                <a:solidFill>
                  <a:srgbClr val="44030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0">
                <a:solidFill>
                  <a:srgbClr val="440308"/>
                </a:solidFill>
              </a:rPr>
              <a:t>الآيباد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912404" y="623759"/>
            <a:ext cx="3179993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>
                <a:solidFill>
                  <a:srgbClr val="710505"/>
                </a:solidFill>
                <a:latin typeface="Farah"/>
                <a:ea typeface="Farah"/>
                <a:cs typeface="Farah"/>
                <a:sym typeface="Farah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00">
                <a:solidFill>
                  <a:srgbClr val="710505"/>
                </a:solidFill>
              </a:rPr>
              <a:t>مميزات الايباد </a:t>
            </a:r>
          </a:p>
        </p:txBody>
      </p:sp>
      <p:sp>
        <p:nvSpPr>
          <p:cNvPr id="38" name="Shape 38"/>
          <p:cNvSpPr/>
          <p:nvPr/>
        </p:nvSpPr>
        <p:spPr>
          <a:xfrm rot="21600000">
            <a:off x="4379428" y="1567695"/>
            <a:ext cx="3879174" cy="140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100">
                <a:solidFill>
                  <a:srgbClr val="133C73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00">
                <a:solidFill>
                  <a:srgbClr val="133C73"/>
                </a:solidFill>
              </a:rPr>
              <a:t> سهولة استخدامه</a:t>
            </a:r>
          </a:p>
        </p:txBody>
      </p:sp>
      <p:sp>
        <p:nvSpPr>
          <p:cNvPr id="39" name="Shape 39"/>
          <p:cNvSpPr/>
          <p:nvPr/>
        </p:nvSpPr>
        <p:spPr>
          <a:xfrm>
            <a:off x="4435790" y="2359325"/>
            <a:ext cx="3766451" cy="140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>
                <a:solidFill>
                  <a:srgbClr val="133C73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00">
                <a:solidFill>
                  <a:srgbClr val="133C73"/>
                </a:solidFill>
              </a:rPr>
              <a:t>المتعة وعدم الملل والتذمر</a:t>
            </a:r>
          </a:p>
        </p:txBody>
      </p:sp>
      <p:sp>
        <p:nvSpPr>
          <p:cNvPr id="40" name="Shape 40"/>
          <p:cNvSpPr/>
          <p:nvPr/>
        </p:nvSpPr>
        <p:spPr>
          <a:xfrm>
            <a:off x="5174372" y="3441799"/>
            <a:ext cx="2656056" cy="140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>
                <a:solidFill>
                  <a:srgbClr val="133C73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00">
                <a:solidFill>
                  <a:srgbClr val="133C73"/>
                </a:solidFill>
              </a:rPr>
              <a:t>يوفر الوقت والجهد</a:t>
            </a:r>
          </a:p>
        </p:txBody>
      </p:sp>
      <p:sp>
        <p:nvSpPr>
          <p:cNvPr id="41" name="Shape 41"/>
          <p:cNvSpPr/>
          <p:nvPr/>
        </p:nvSpPr>
        <p:spPr>
          <a:xfrm>
            <a:off x="4421047" y="4698999"/>
            <a:ext cx="4162706" cy="140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>
                <a:solidFill>
                  <a:srgbClr val="133C73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00">
                <a:solidFill>
                  <a:srgbClr val="133C73"/>
                </a:solidFill>
              </a:rPr>
              <a:t>يساهم في المشاركة والتواصل</a:t>
            </a:r>
          </a:p>
        </p:txBody>
      </p:sp>
      <p:sp>
        <p:nvSpPr>
          <p:cNvPr id="42" name="Shape 42"/>
          <p:cNvSpPr/>
          <p:nvPr/>
        </p:nvSpPr>
        <p:spPr>
          <a:xfrm>
            <a:off x="1831962" y="5976836"/>
            <a:ext cx="9340876" cy="140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>
                <a:solidFill>
                  <a:srgbClr val="133C73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00">
                <a:solidFill>
                  <a:srgbClr val="133C73"/>
                </a:solidFill>
              </a:rPr>
              <a:t>تعدد وتنوع وتشكل الوسائل الاكترونية المساهمة في هذا التعليم</a:t>
            </a:r>
          </a:p>
        </p:txBody>
      </p:sp>
      <p:sp>
        <p:nvSpPr>
          <p:cNvPr id="43" name="Shape 43"/>
          <p:cNvSpPr/>
          <p:nvPr/>
        </p:nvSpPr>
        <p:spPr>
          <a:xfrm>
            <a:off x="2392223" y="7138670"/>
            <a:ext cx="8220355" cy="140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>
                <a:solidFill>
                  <a:srgbClr val="133C73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00">
                <a:solidFill>
                  <a:srgbClr val="133C73"/>
                </a:solidFill>
              </a:rPr>
              <a:t>سهولة الوصول للمراجع لعمل الابحاث والعروض التقدمية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right)" transition="in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0" presetID="19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10" presetID="19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10" presetID="19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10" presetID="19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10" presetID="19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10" presetID="19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" grpId="5"/>
      <p:bldP build="whole" bldLvl="1" animBg="1" rev="0" advAuto="0" spid="42" grpId="6"/>
      <p:bldP build="whole" bldLvl="1" animBg="1" rev="0" advAuto="0" spid="37" grpId="1"/>
      <p:bldP build="whole" bldLvl="1" animBg="1" rev="0" advAuto="0" spid="39" grpId="3"/>
      <p:bldP build="whole" bldLvl="1" animBg="1" rev="0" advAuto="0" spid="40" grpId="4"/>
      <p:bldP build="whole" bldLvl="1" animBg="1" rev="0" advAuto="0" spid="43" grpId="7"/>
      <p:bldP build="whole" bldLvl="1" animBg="1" rev="0" advAuto="0" spid="38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asse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50679" y="1226820"/>
            <a:ext cx="2420114" cy="1815085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5746419" y="2813812"/>
            <a:ext cx="151196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IBooks</a:t>
            </a:r>
          </a:p>
        </p:txBody>
      </p:sp>
      <p:sp>
        <p:nvSpPr>
          <p:cNvPr id="47" name="Shape 47"/>
          <p:cNvSpPr/>
          <p:nvPr/>
        </p:nvSpPr>
        <p:spPr>
          <a:xfrm>
            <a:off x="5795359" y="7380863"/>
            <a:ext cx="182396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ويمكن تحميله من </a:t>
            </a:r>
          </a:p>
        </p:txBody>
      </p:sp>
      <p:sp>
        <p:nvSpPr>
          <p:cNvPr id="48" name="Shape 48">
            <a:hlinkClick r:id="rId3" invalidUrl="" action="" tgtFrame="" tooltip="" history="1" highlightClick="0" endSnd="0"/>
          </p:cNvPr>
          <p:cNvSpPr/>
          <p:nvPr/>
        </p:nvSpPr>
        <p:spPr>
          <a:xfrm>
            <a:off x="5350679" y="7380863"/>
            <a:ext cx="48668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هنا </a:t>
            </a:r>
          </a:p>
        </p:txBody>
      </p:sp>
      <p:sp>
        <p:nvSpPr>
          <p:cNvPr id="49" name="Shape 49"/>
          <p:cNvSpPr/>
          <p:nvPr/>
        </p:nvSpPr>
        <p:spPr>
          <a:xfrm>
            <a:off x="1562787" y="1722059"/>
            <a:ext cx="9879226" cy="5950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endParaRPr sz="41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endParaRPr sz="41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28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iBookstore</a:t>
            </a:r>
            <a:r>
              <a:rPr sz="41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 وهو تطبيق يمكنك تحميل أحدث وأفضل الكتب مبيعا من</a:t>
            </a:r>
            <a:endParaRPr sz="41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41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وكذلك يمكنك تحميل اي كتاب على صورة</a:t>
            </a:r>
            <a:endParaRPr sz="41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29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PDF </a:t>
            </a:r>
            <a:endParaRPr sz="29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41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من أي موقع أنترنت </a:t>
            </a:r>
            <a:endParaRPr sz="41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41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ويمكنك استعرض المكتبة الخاصة بك على رف الكتب الجميلة ، اختر الكتاب الذي تريد لفتحه، وتنقل في الصفحات وأضافة الملاحظات الى المفضلة.</a:t>
            </a:r>
          </a:p>
        </p:txBody>
      </p:sp>
      <p:sp>
        <p:nvSpPr>
          <p:cNvPr id="50" name="Shape 50"/>
          <p:cNvSpPr/>
          <p:nvPr/>
        </p:nvSpPr>
        <p:spPr>
          <a:xfrm>
            <a:off x="1169162" y="8167651"/>
            <a:ext cx="10148698" cy="110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000">
                <a:solidFill>
                  <a:srgbClr val="4B2068"/>
                </a:solidFill>
              </a:rPr>
              <a:t>أو </a:t>
            </a:r>
            <a:endParaRPr sz="3000">
              <a:solidFill>
                <a:srgbClr val="4B2068"/>
              </a:solidFill>
            </a:endParaRPr>
          </a:p>
          <a:p>
            <a:pPr lvl="0">
              <a:defRPr sz="1800"/>
            </a:pPr>
            <a:r>
              <a:rPr sz="3000" u="sng">
                <a:solidFill>
                  <a:srgbClr val="4B2068"/>
                </a:solidFill>
                <a:hlinkClick r:id="rId3" invalidUrl="" action="" tgtFrame="" tooltip="" history="1" highlightClick="0" endSnd="0"/>
              </a:rPr>
              <a:t>https://itunes.apple.com/us/app/ibooks/id364709193?mt=8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8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right)" transition="in">
                                      <p:cBhvr>
                                        <p:cTn id="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8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right)" transition="in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8" presetID="2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" grpId="6"/>
      <p:bldP build="whole" bldLvl="1" animBg="1" rev="0" advAuto="0" spid="47" grpId="4"/>
      <p:bldP build="whole" bldLvl="1" animBg="1" rev="0" advAuto="0" spid="48" grpId="5"/>
      <p:bldP build="whole" bldLvl="1" animBg="1" rev="0" advAuto="0" spid="46" grpId="1"/>
      <p:bldP build="whole" bldLvl="1" animBg="1" rev="0" advAuto="0" spid="49" grpId="3"/>
      <p:bldP build="whole" bldLvl="1" animBg="1" rev="0" advAuto="0" spid="4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880458" y="3168811"/>
            <a:ext cx="9243884" cy="2515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هذه الحزمة هي الحزمة المنافسة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28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Microsoft Office</a:t>
            </a:r>
            <a:endParaRPr sz="28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البرامج متشابهه جداً لبعضها وتؤدي طبعاً جميع المهام </a:t>
            </a:r>
          </a:p>
        </p:txBody>
      </p:sp>
      <p:sp>
        <p:nvSpPr>
          <p:cNvPr id="53" name="Shape 53"/>
          <p:cNvSpPr/>
          <p:nvPr/>
        </p:nvSpPr>
        <p:spPr>
          <a:xfrm>
            <a:off x="5626385" y="1054100"/>
            <a:ext cx="1795438" cy="144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تطبيقات حزمة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28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iWork</a:t>
            </a:r>
          </a:p>
        </p:txBody>
      </p:sp>
      <p:sp>
        <p:nvSpPr>
          <p:cNvPr id="54" name="Shape 54"/>
          <p:cNvSpPr/>
          <p:nvPr/>
        </p:nvSpPr>
        <p:spPr>
          <a:xfrm>
            <a:off x="1768663" y="8193333"/>
            <a:ext cx="191886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Keynote </a:t>
            </a:r>
          </a:p>
        </p:txBody>
      </p:sp>
      <p:sp>
        <p:nvSpPr>
          <p:cNvPr id="55" name="Shape 55"/>
          <p:cNvSpPr/>
          <p:nvPr/>
        </p:nvSpPr>
        <p:spPr>
          <a:xfrm>
            <a:off x="5730379" y="7990133"/>
            <a:ext cx="19938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Numbers</a:t>
            </a:r>
          </a:p>
        </p:txBody>
      </p:sp>
      <p:sp>
        <p:nvSpPr>
          <p:cNvPr id="56" name="Shape 56"/>
          <p:cNvSpPr/>
          <p:nvPr/>
        </p:nvSpPr>
        <p:spPr>
          <a:xfrm>
            <a:off x="10054539" y="7786933"/>
            <a:ext cx="11558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Pags</a:t>
            </a:r>
          </a:p>
        </p:txBody>
      </p:sp>
      <p:pic>
        <p:nvPicPr>
          <p:cNvPr id="57" name="IMG_007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41877" y="6342062"/>
            <a:ext cx="1381126" cy="1381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G_007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88322" y="6292850"/>
            <a:ext cx="1479551" cy="1479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G_007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23837" y="6351587"/>
            <a:ext cx="1362076" cy="13620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8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10" presetID="19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10" presetID="19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1" presetID="2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8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16" presetID="23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2"/>
      <p:bldP build="whole" bldLvl="1" animBg="1" rev="0" advAuto="0" spid="53" grpId="1"/>
      <p:bldP build="whole" bldLvl="1" animBg="1" rev="0" advAuto="0" spid="59" grpId="6"/>
      <p:bldP build="whole" bldLvl="1" animBg="1" rev="0" advAuto="0" spid="57" grpId="4"/>
      <p:bldP build="whole" bldLvl="1" animBg="1" rev="0" advAuto="0" spid="56" grpId="3"/>
      <p:bldP build="whole" bldLvl="1" animBg="1" rev="0" advAuto="0" spid="54" grpId="7"/>
      <p:bldP build="whole" bldLvl="1" animBg="1" rev="0" advAuto="0" spid="58" grpId="8"/>
      <p:bldP build="whole" bldLvl="1" animBg="1" rev="0" advAuto="0" spid="55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3953550" y="3403575"/>
            <a:ext cx="5230543" cy="154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وهو المشابه للبرنامج الشهير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35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Word</a:t>
            </a:r>
          </a:p>
        </p:txBody>
      </p:sp>
      <p:sp>
        <p:nvSpPr>
          <p:cNvPr id="62" name="Shape 62"/>
          <p:cNvSpPr/>
          <p:nvPr/>
        </p:nvSpPr>
        <p:spPr>
          <a:xfrm>
            <a:off x="5733846" y="2845362"/>
            <a:ext cx="15371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Pages </a:t>
            </a:r>
          </a:p>
        </p:txBody>
      </p:sp>
      <p:sp>
        <p:nvSpPr>
          <p:cNvPr id="63" name="Shape 63"/>
          <p:cNvSpPr/>
          <p:nvPr/>
        </p:nvSpPr>
        <p:spPr>
          <a:xfrm>
            <a:off x="2064575" y="4933303"/>
            <a:ext cx="9205850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وهو تطبيق يمكن بوسطته كتابة المستندات وأضافة الصور وتوجد فيه مجموعة من القوالب الجاهزة التي تساعد المستخدم فيما يحتاجه </a:t>
            </a:r>
          </a:p>
        </p:txBody>
      </p:sp>
      <p:sp>
        <p:nvSpPr>
          <p:cNvPr id="64" name="Shape 64"/>
          <p:cNvSpPr/>
          <p:nvPr/>
        </p:nvSpPr>
        <p:spPr>
          <a:xfrm>
            <a:off x="6368039" y="6564630"/>
            <a:ext cx="18239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ويمكن تحميله من </a:t>
            </a:r>
          </a:p>
        </p:txBody>
      </p:sp>
      <p:sp>
        <p:nvSpPr>
          <p:cNvPr id="65" name="Shape 65">
            <a:hlinkClick r:id="rId2" invalidUrl="" action="" tgtFrame="" tooltip="" history="1" highlightClick="0" endSnd="0"/>
          </p:cNvPr>
          <p:cNvSpPr/>
          <p:nvPr/>
        </p:nvSpPr>
        <p:spPr>
          <a:xfrm>
            <a:off x="5938825" y="6704330"/>
            <a:ext cx="34559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4B2068"/>
                </a:solidFill>
              </a:rPr>
              <a:t>هنا</a:t>
            </a:r>
          </a:p>
        </p:txBody>
      </p:sp>
      <p:pic>
        <p:nvPicPr>
          <p:cNvPr id="66" name="IMG_007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81446" y="1276350"/>
            <a:ext cx="1174751" cy="1174750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2637257" y="7392641"/>
            <a:ext cx="8548929" cy="152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8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او على الرابط</a:t>
            </a:r>
            <a:endParaRPr sz="48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2600" u="sng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  <a:hlinkClick r:id="rId2" invalidUrl="" action="" tgtFrame="" tooltip="" history="1" highlightClick="0" endSnd="0"/>
              </a:rPr>
              <a:t>https://itunes.apple.com/us/app/pages/id361309726?mt=8</a:t>
            </a:r>
            <a:r>
              <a:rPr sz="26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4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0" presetID="19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right)" transition="in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5" presetID="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" grpId="3"/>
      <p:bldP build="whole" bldLvl="1" animBg="1" rev="0" advAuto="0" spid="63" grpId="4"/>
      <p:bldP build="whole" bldLvl="1" animBg="1" rev="0" advAuto="0" spid="67" grpId="7"/>
      <p:bldP build="whole" bldLvl="1" animBg="1" rev="0" advAuto="0" spid="65" grpId="6"/>
      <p:bldP build="whole" bldLvl="1" animBg="1" rev="0" advAuto="0" spid="66" grpId="1"/>
      <p:bldP build="whole" bldLvl="1" animBg="1" rev="0" advAuto="0" spid="62" grpId="2"/>
      <p:bldP build="whole" bldLvl="1" animBg="1" rev="0" advAuto="0" spid="64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327624" y="3120390"/>
            <a:ext cx="21209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BA120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BA120A"/>
                </a:solidFill>
              </a:rPr>
              <a:t>Numbers </a:t>
            </a:r>
          </a:p>
        </p:txBody>
      </p:sp>
      <p:sp>
        <p:nvSpPr>
          <p:cNvPr id="70" name="Shape 70"/>
          <p:cNvSpPr/>
          <p:nvPr/>
        </p:nvSpPr>
        <p:spPr>
          <a:xfrm>
            <a:off x="2308217" y="3768090"/>
            <a:ext cx="8388366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برنامج هو الشبيه لبرنامج المعروف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</a:t>
            </a:r>
            <a:r>
              <a:rPr sz="32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Excel</a:t>
            </a:r>
          </a:p>
        </p:txBody>
      </p:sp>
      <p:sp>
        <p:nvSpPr>
          <p:cNvPr id="71" name="Shape 71"/>
          <p:cNvSpPr/>
          <p:nvPr/>
        </p:nvSpPr>
        <p:spPr>
          <a:xfrm>
            <a:off x="1952297" y="6625807"/>
            <a:ext cx="884070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اضافه المعادلات بشكل بسيط جداً، بأمكانك اضافه متوسط ناتج الخلايا او جمعهم،</a:t>
            </a:r>
          </a:p>
        </p:txBody>
      </p:sp>
      <p:sp>
        <p:nvSpPr>
          <p:cNvPr id="72" name="Shape 72"/>
          <p:cNvSpPr/>
          <p:nvPr/>
        </p:nvSpPr>
        <p:spPr>
          <a:xfrm>
            <a:off x="1889789" y="5114507"/>
            <a:ext cx="8806794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انشاء جداول بيانية في امر سهل جداً وذلك بسبب الجداول البيانيةالمتقدمه التي يملكها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3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Numbers</a:t>
            </a: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 </a:t>
            </a:r>
          </a:p>
        </p:txBody>
      </p:sp>
      <p:sp>
        <p:nvSpPr>
          <p:cNvPr id="73" name="Shape 73"/>
          <p:cNvSpPr/>
          <p:nvPr/>
        </p:nvSpPr>
        <p:spPr>
          <a:xfrm>
            <a:off x="5830145" y="7299015"/>
            <a:ext cx="182396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ويمكن تحميله من </a:t>
            </a:r>
          </a:p>
        </p:txBody>
      </p:sp>
      <p:sp>
        <p:nvSpPr>
          <p:cNvPr id="74" name="Shape 74">
            <a:hlinkClick r:id="rId2" invalidUrl="" action="" tgtFrame="" tooltip="" history="1" highlightClick="0" endSnd="0"/>
          </p:cNvPr>
          <p:cNvSpPr/>
          <p:nvPr/>
        </p:nvSpPr>
        <p:spPr>
          <a:xfrm>
            <a:off x="5472534" y="7299015"/>
            <a:ext cx="45443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هنا</a:t>
            </a:r>
          </a:p>
        </p:txBody>
      </p:sp>
      <p:pic>
        <p:nvPicPr>
          <p:cNvPr id="75" name="IMG_0073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30146" y="1943100"/>
            <a:ext cx="1085005" cy="1085005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196011" y="8188124"/>
            <a:ext cx="1261277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/>
            </a:pPr>
            <a:r>
              <a:rPr sz="3600" u="sng">
                <a:hlinkClick r:id="rId2" invalidUrl="" action="" tgtFrame="" tooltip="" history="1" highlightClick="0" endSnd="0"/>
              </a:rPr>
              <a:t>https://itunes.apple.com/us/app/numbers/id361304891?mt=8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17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10" presetID="19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8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right)" transition="in">
                                      <p:cBhvr>
                                        <p:cTn id="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5" presetID="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16" presetID="23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" grpId="8"/>
      <p:bldP build="whole" bldLvl="1" animBg="1" rev="0" advAuto="0" spid="69" grpId="1"/>
      <p:bldP build="whole" bldLvl="1" animBg="1" rev="0" advAuto="0" spid="73" grpId="6"/>
      <p:bldP build="whole" bldLvl="1" animBg="1" rev="0" advAuto="0" spid="72" grpId="4"/>
      <p:bldP build="whole" bldLvl="1" animBg="1" rev="0" advAuto="0" spid="70" grpId="3"/>
      <p:bldP build="whole" bldLvl="1" animBg="1" rev="0" advAuto="0" spid="71" grpId="5"/>
      <p:bldP build="whole" bldLvl="1" animBg="1" rev="0" advAuto="0" spid="75" grpId="2"/>
      <p:bldP build="whole" bldLvl="1" animBg="1" rev="0" advAuto="0" spid="74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5558178" y="2754436"/>
            <a:ext cx="19188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Keynote </a:t>
            </a:r>
          </a:p>
        </p:txBody>
      </p:sp>
      <p:sp>
        <p:nvSpPr>
          <p:cNvPr id="79" name="Shape 79"/>
          <p:cNvSpPr/>
          <p:nvPr/>
        </p:nvSpPr>
        <p:spPr>
          <a:xfrm>
            <a:off x="1290617" y="3402136"/>
            <a:ext cx="10423566" cy="418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هو البرنامج الأفضل بلا منازع في هذه الحزمة ويعتبر من افضل البرامج لعمل   العروض التقديمية وهو الشبية لبرنامج البوربوينت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البرنامج يحتوي على مزايا رائعه جداً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ويمكن تحميله من </a:t>
            </a:r>
            <a:r>
              <a:rPr sz="5000" u="sng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  <a:hlinkClick r:id="rId2" invalidUrl="" action="" tgtFrame="" tooltip="" history="1" highlightClick="0" endSnd="0"/>
              </a:rPr>
              <a:t>هنا</a:t>
            </a: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</a:t>
            </a:r>
          </a:p>
        </p:txBody>
      </p:sp>
      <p:pic>
        <p:nvPicPr>
          <p:cNvPr id="80" name="IMG_007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19795" y="1758800"/>
            <a:ext cx="995636" cy="995637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2538747" y="7274068"/>
            <a:ext cx="8257506" cy="1601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او على الرابط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28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</a:t>
            </a:r>
            <a:r>
              <a:rPr sz="2800" u="sng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  <a:hlinkClick r:id="rId4" invalidUrl="" action="" tgtFrame="" tooltip="" history="1" highlightClick="0" endSnd="0"/>
              </a:rPr>
              <a:t>https://itunes.apple.com/us/app/keynote/id361285480?mt=8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10" presetID="19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" grpId="2"/>
      <p:bldP build="whole" bldLvl="1" animBg="1" rev="0" advAuto="0" spid="79" grpId="3"/>
      <p:bldP build="whole" bldLvl="1" animBg="1" rev="0" advAuto="0" spid="81" grpId="4"/>
      <p:bldP build="whole" bldLvl="1" animBg="1" rev="0" advAuto="0" spid="8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5416092" y="2984500"/>
            <a:ext cx="2172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B206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B2068"/>
                </a:solidFill>
              </a:rPr>
              <a:t>Note shelf</a:t>
            </a:r>
          </a:p>
        </p:txBody>
      </p:sp>
      <p:pic>
        <p:nvPicPr>
          <p:cNvPr id="84" name="asset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23961" y="1835150"/>
            <a:ext cx="1149351" cy="114935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-180001" y="3293347"/>
            <a:ext cx="13157275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وهو تطبيق يغني المعلم عن السبورة ، يتميز كثرة أقلام التلوين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وإمكانية اضافة الصور من الكتاب والتعليق عليها 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او الكتابة المباشرة  على السبورة سواً  بخط اليد</a:t>
            </a:r>
            <a:endParaRPr sz="5000">
              <a:solidFill>
                <a:srgbClr val="4B2068"/>
              </a:solidFill>
              <a:latin typeface="Mishafi"/>
              <a:ea typeface="Mishafi"/>
              <a:cs typeface="Mishafi"/>
              <a:sym typeface="Mishafi"/>
            </a:endParaRPr>
          </a:p>
          <a:p>
            <a:pPr lvl="0">
              <a:defRPr sz="1800"/>
            </a:pPr>
            <a:r>
              <a: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rPr>
              <a:t> او بالكتابة عن طريق لوحة المفاتيح </a:t>
            </a:r>
          </a:p>
        </p:txBody>
      </p:sp>
      <p:sp>
        <p:nvSpPr>
          <p:cNvPr id="86" name="Shape 86"/>
          <p:cNvSpPr/>
          <p:nvPr/>
        </p:nvSpPr>
        <p:spPr>
          <a:xfrm>
            <a:off x="6367579" y="7071570"/>
            <a:ext cx="182396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ويمكن تحميله من </a:t>
            </a:r>
          </a:p>
        </p:txBody>
      </p:sp>
      <p:sp>
        <p:nvSpPr>
          <p:cNvPr id="87" name="Shape 87">
            <a:hlinkClick r:id="rId3" invalidUrl="" action="" tgtFrame="" tooltip="" history="1" highlightClick="0" endSnd="0"/>
          </p:cNvPr>
          <p:cNvSpPr/>
          <p:nvPr/>
        </p:nvSpPr>
        <p:spPr>
          <a:xfrm>
            <a:off x="5944202" y="7071570"/>
            <a:ext cx="45443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B2068"/>
                </a:solidFill>
              </a:rPr>
              <a:t>هنا</a:t>
            </a:r>
          </a:p>
        </p:txBody>
      </p:sp>
      <p:sp>
        <p:nvSpPr>
          <p:cNvPr id="88" name="Shape 88"/>
          <p:cNvSpPr/>
          <p:nvPr/>
        </p:nvSpPr>
        <p:spPr>
          <a:xfrm>
            <a:off x="2355850" y="8106593"/>
            <a:ext cx="8572500" cy="601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4B2068"/>
                </a:solidFill>
                <a:latin typeface="Mishafi"/>
                <a:ea typeface="Mishafi"/>
                <a:cs typeface="Mishafi"/>
                <a:sym typeface="Mishaf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B2068"/>
                </a:solidFill>
              </a:rPr>
              <a:t>https://itunes.apple.com/us/app/noteshelf-notes-pdf/id392188745?mt=8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8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right)" transition="in">
                                      <p:cBhvr>
                                        <p:cTn id="1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10" presetID="19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1" presetID="2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5" presetID="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" grpId="5"/>
      <p:bldP build="whole" bldLvl="1" animBg="1" rev="0" advAuto="0" spid="88" grpId="6"/>
      <p:bldP build="whole" bldLvl="1" animBg="1" rev="0" advAuto="0" spid="84" grpId="2"/>
      <p:bldP build="whole" bldLvl="1" animBg="1" rev="0" advAuto="0" spid="85" grpId="3"/>
      <p:bldP build="whole" bldLvl="1" animBg="1" rev="0" advAuto="0" spid="83" grpId="1"/>
      <p:bldP build="whole" bldLvl="1" animBg="1" rev="0" advAuto="0" spid="86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