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handoutMasterIdLst>
    <p:handoutMasterId r:id="rId17"/>
  </p:handoutMasterIdLst>
  <p:sldIdLst>
    <p:sldId id="331" r:id="rId2"/>
    <p:sldId id="332" r:id="rId3"/>
    <p:sldId id="333" r:id="rId4"/>
    <p:sldId id="345" r:id="rId5"/>
    <p:sldId id="335" r:id="rId6"/>
    <p:sldId id="336" r:id="rId7"/>
    <p:sldId id="346" r:id="rId8"/>
    <p:sldId id="338" r:id="rId9"/>
    <p:sldId id="339" r:id="rId10"/>
    <p:sldId id="340" r:id="rId11"/>
    <p:sldId id="341" r:id="rId12"/>
    <p:sldId id="342" r:id="rId13"/>
    <p:sldId id="343" r:id="rId14"/>
    <p:sldId id="344" r:id="rId15"/>
  </p:sldIdLst>
  <p:sldSz cx="9144000" cy="6858000" type="screen4x3"/>
  <p:notesSz cx="6797675" cy="9874250"/>
  <p:custDataLst>
    <p:tags r:id="rId18"/>
  </p:custDataLst>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FD71"/>
    <a:srgbClr val="83FFA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0959" autoAdjust="0"/>
  </p:normalViewPr>
  <p:slideViewPr>
    <p:cSldViewPr>
      <p:cViewPr varScale="1">
        <p:scale>
          <a:sx n="69" d="100"/>
          <a:sy n="69" d="100"/>
        </p:scale>
        <p:origin x="1850" y="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36" y="-96"/>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431887-FFE1-52B6-83D4-FF13B3B0D0F7}"/>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rtl="1" eaLnBrk="1" hangingPunct="1">
              <a:defRPr sz="1200">
                <a:latin typeface="Arial" pitchFamily="34" charset="0"/>
                <a:ea typeface="+mn-ea"/>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E6A0FFA7-C339-069A-185A-AA544485F6E0}"/>
              </a:ext>
            </a:extLst>
          </p:cNvPr>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rtl="1" eaLnBrk="1" hangingPunct="1">
              <a:defRPr sz="1200">
                <a:latin typeface="Arial" pitchFamily="34" charset="0"/>
                <a:ea typeface="MS PGothic" pitchFamily="34" charset="-128"/>
                <a:cs typeface="+mn-cs"/>
              </a:defRPr>
            </a:lvl1pPr>
          </a:lstStyle>
          <a:p>
            <a:pPr>
              <a:defRPr/>
            </a:pPr>
            <a:fld id="{97E6400F-D6AB-4062-9B74-DB57E673FCFB}" type="datetimeFigureOut">
              <a:rPr lang="en-US"/>
              <a:pPr>
                <a:defRPr/>
              </a:pPr>
              <a:t>3/13/2023</a:t>
            </a:fld>
            <a:endParaRPr lang="en-US"/>
          </a:p>
        </p:txBody>
      </p:sp>
      <p:sp>
        <p:nvSpPr>
          <p:cNvPr id="4" name="Footer Placeholder 3">
            <a:extLst>
              <a:ext uri="{FF2B5EF4-FFF2-40B4-BE49-F238E27FC236}">
                <a16:creationId xmlns:a16="http://schemas.microsoft.com/office/drawing/2014/main" id="{F3C9984D-6C3E-E496-C8F6-F68493C7B5AA}"/>
              </a:ext>
            </a:extLst>
          </p:cNvPr>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rtl="1" eaLnBrk="1" hangingPunct="1">
              <a:defRPr sz="1200">
                <a:latin typeface="Arial" pitchFamily="34" charset="0"/>
                <a:ea typeface="+mn-ea"/>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4D5A7E42-11B3-1930-F0E7-86C8B80BD881}"/>
              </a:ext>
            </a:extLst>
          </p:cNvPr>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fld id="{7834D9A4-BF79-4811-8C6F-849CF537477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850818D-2515-9F9A-E9CF-146E51EA4C3A}"/>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atin typeface="Arial" pitchFamily="34" charset="0"/>
                <a:ea typeface="+mn-ea"/>
                <a:cs typeface="Arial" pitchFamily="34" charset="0"/>
              </a:defRPr>
            </a:lvl1pPr>
          </a:lstStyle>
          <a:p>
            <a:pPr>
              <a:defRPr/>
            </a:pPr>
            <a:endParaRPr lang="en-US"/>
          </a:p>
        </p:txBody>
      </p:sp>
      <p:sp>
        <p:nvSpPr>
          <p:cNvPr id="20483" name="Rectangle 3">
            <a:extLst>
              <a:ext uri="{FF2B5EF4-FFF2-40B4-BE49-F238E27FC236}">
                <a16:creationId xmlns:a16="http://schemas.microsoft.com/office/drawing/2014/main" id="{42F2EC3C-31F9-E67B-A9FC-139B47587B32}"/>
              </a:ext>
            </a:extLst>
          </p:cNvPr>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pitchFamily="34" charset="0"/>
                <a:ea typeface="+mn-ea"/>
                <a:cs typeface="Arial" pitchFamily="34" charset="0"/>
              </a:defRPr>
            </a:lvl1pPr>
          </a:lstStyle>
          <a:p>
            <a:pPr>
              <a:defRPr/>
            </a:pPr>
            <a:endParaRPr lang="en-US"/>
          </a:p>
        </p:txBody>
      </p:sp>
      <p:sp>
        <p:nvSpPr>
          <p:cNvPr id="12292" name="Rectangle 4">
            <a:extLst>
              <a:ext uri="{FF2B5EF4-FFF2-40B4-BE49-F238E27FC236}">
                <a16:creationId xmlns:a16="http://schemas.microsoft.com/office/drawing/2014/main" id="{689A0341-D2FF-F2D6-BB1F-DAAB47E18538}"/>
              </a:ext>
            </a:extLst>
          </p:cNvPr>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a:extLst>
              <a:ext uri="{FF2B5EF4-FFF2-40B4-BE49-F238E27FC236}">
                <a16:creationId xmlns:a16="http://schemas.microsoft.com/office/drawing/2014/main" id="{ABA3881F-C641-D816-0F20-42EC1CB64FA8}"/>
              </a:ext>
            </a:extLst>
          </p:cNvPr>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a:extLst>
              <a:ext uri="{FF2B5EF4-FFF2-40B4-BE49-F238E27FC236}">
                <a16:creationId xmlns:a16="http://schemas.microsoft.com/office/drawing/2014/main" id="{C2B44C6B-AA1B-370A-6751-CDB26F9C142F}"/>
              </a:ext>
            </a:extLst>
          </p:cNvPr>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atin typeface="Arial" pitchFamily="34" charset="0"/>
                <a:ea typeface="+mn-ea"/>
                <a:cs typeface="Arial" pitchFamily="34" charset="0"/>
              </a:defRPr>
            </a:lvl1pPr>
          </a:lstStyle>
          <a:p>
            <a:pPr>
              <a:defRPr/>
            </a:pPr>
            <a:endParaRPr lang="en-US"/>
          </a:p>
        </p:txBody>
      </p:sp>
      <p:sp>
        <p:nvSpPr>
          <p:cNvPr id="20487" name="Rectangle 7">
            <a:extLst>
              <a:ext uri="{FF2B5EF4-FFF2-40B4-BE49-F238E27FC236}">
                <a16:creationId xmlns:a16="http://schemas.microsoft.com/office/drawing/2014/main" id="{7AEF20C2-0588-2F88-2886-7FB294B398AD}"/>
              </a:ext>
            </a:extLst>
          </p:cNvPr>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fld id="{795E4B95-5785-460B-AF9E-4358A7BB98C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S PGothic" pitchFamily="34" charset="-128"/>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9FBDADB-C300-0B71-F4B8-2951406963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366EE1-17F2-4727-940F-9DCBA87811C8}" type="slidenum">
              <a:rPr lang="en-US" altLang="en-US"/>
              <a:pPr/>
              <a:t>1</a:t>
            </a:fld>
            <a:endParaRPr lang="en-US" altLang="en-US"/>
          </a:p>
        </p:txBody>
      </p:sp>
      <p:sp>
        <p:nvSpPr>
          <p:cNvPr id="15363" name="Rectangle 2">
            <a:extLst>
              <a:ext uri="{FF2B5EF4-FFF2-40B4-BE49-F238E27FC236}">
                <a16:creationId xmlns:a16="http://schemas.microsoft.com/office/drawing/2014/main" id="{446FFB01-E437-F5F0-FD10-909F0081AA7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A112DFE5-9476-6F3E-0308-BA2C94281F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EFB581F-CB78-DB35-11DB-AEFECF5AD493}"/>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25CE8671-13D4-A8E4-1BC9-9003FC17CF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474D9581-925B-B522-B65E-986BE14E35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4795D6-A8C7-45F2-A65D-D648641F1145}" type="slidenum">
              <a:rPr lang="en-US" altLang="en-US"/>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45AED81-C3B7-4C09-D1F8-02F41FCFA4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7349FE-9328-4AD4-BCEF-E39E817D4371}" type="slidenum">
              <a:rPr lang="en-US" altLang="en-US"/>
              <a:pPr/>
              <a:t>2</a:t>
            </a:fld>
            <a:endParaRPr lang="en-US" altLang="en-US"/>
          </a:p>
        </p:txBody>
      </p:sp>
      <p:sp>
        <p:nvSpPr>
          <p:cNvPr id="17411" name="Rectangle 2">
            <a:extLst>
              <a:ext uri="{FF2B5EF4-FFF2-40B4-BE49-F238E27FC236}">
                <a16:creationId xmlns:a16="http://schemas.microsoft.com/office/drawing/2014/main" id="{EDD90710-6120-6CF9-2F6C-079F891787B7}"/>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3B073358-9772-9826-BE5F-47E3D2164B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ED6457A-486D-A9E0-E340-4893CF070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183AA8-5C2A-41F6-85ED-701BAEE761CA}" type="slidenum">
              <a:rPr lang="en-US" altLang="en-US"/>
              <a:pPr/>
              <a:t>5</a:t>
            </a:fld>
            <a:endParaRPr lang="en-US" altLang="en-US"/>
          </a:p>
        </p:txBody>
      </p:sp>
      <p:sp>
        <p:nvSpPr>
          <p:cNvPr id="21507" name="Rectangle 2">
            <a:extLst>
              <a:ext uri="{FF2B5EF4-FFF2-40B4-BE49-F238E27FC236}">
                <a16:creationId xmlns:a16="http://schemas.microsoft.com/office/drawing/2014/main" id="{A00EDBE1-3043-9FC0-7A63-625797DE0C26}"/>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7852E5B0-0F54-4AB7-B82C-BE22C5089B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066EC7C-8CF6-0C96-8356-1319559DA706}"/>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B673E6A2-9B69-3808-1DA5-1AB81BAB94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3556" name="Slide Number Placeholder 3">
            <a:extLst>
              <a:ext uri="{FF2B5EF4-FFF2-40B4-BE49-F238E27FC236}">
                <a16:creationId xmlns:a16="http://schemas.microsoft.com/office/drawing/2014/main" id="{C330B7AD-FB77-A5B4-5429-C27A593069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31D1D5-DEBD-44DB-8728-3D81C244022E}" type="slidenum">
              <a:rPr lang="en-US" altLang="en-US"/>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C487F74-2CB4-DD19-D703-660B64202466}"/>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4E573805-3D7C-801D-D6BA-B7151AA0FF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b="1" dirty="0"/>
              <a:t>Computer architecture: </a:t>
            </a:r>
            <a:r>
              <a:rPr lang="en-US" altLang="en-US" dirty="0"/>
              <a:t>the structure and behavior of the computer as seen by the user. </a:t>
            </a:r>
          </a:p>
          <a:p>
            <a:pPr algn="l"/>
            <a:r>
              <a:rPr lang="en-US" altLang="en-US" dirty="0"/>
              <a:t>It includes: information formats, instruction set, techniques for addressing memory.</a:t>
            </a:r>
          </a:p>
          <a:p>
            <a:pPr algn="l"/>
            <a:r>
              <a:rPr lang="en-US" altLang="en-US" b="1" dirty="0"/>
              <a:t>Computer organization</a:t>
            </a:r>
            <a:r>
              <a:rPr lang="en-US" altLang="en-US" dirty="0"/>
              <a:t>: The </a:t>
            </a:r>
            <a:r>
              <a:rPr lang="en-US" altLang="en-US" u="sng" dirty="0"/>
              <a:t>way hardware components are connected </a:t>
            </a:r>
            <a:r>
              <a:rPr lang="en-US" altLang="en-US" dirty="0"/>
              <a:t>together to form a computer system.</a:t>
            </a:r>
          </a:p>
          <a:p>
            <a:pPr algn="l"/>
            <a:r>
              <a:rPr lang="en-US" altLang="en-US" b="1" dirty="0"/>
              <a:t>Computer design: </a:t>
            </a:r>
            <a:r>
              <a:rPr lang="en-US" altLang="en-US" dirty="0"/>
              <a:t>the </a:t>
            </a:r>
            <a:r>
              <a:rPr lang="en-US" altLang="en-US" u="sng" dirty="0"/>
              <a:t>development of the hardware </a:t>
            </a:r>
            <a:r>
              <a:rPr lang="en-US" altLang="en-US" dirty="0"/>
              <a:t>for the computer taking into consideration a given set of specifications. What hardware parts to use and how parts should be connected.</a:t>
            </a:r>
          </a:p>
          <a:p>
            <a:endParaRPr lang="en-US" altLang="en-US" dirty="0"/>
          </a:p>
        </p:txBody>
      </p:sp>
      <p:sp>
        <p:nvSpPr>
          <p:cNvPr id="25604" name="Slide Number Placeholder 3">
            <a:extLst>
              <a:ext uri="{FF2B5EF4-FFF2-40B4-BE49-F238E27FC236}">
                <a16:creationId xmlns:a16="http://schemas.microsoft.com/office/drawing/2014/main" id="{0E58F24E-C163-1EBB-4357-B0A4BAA978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76E325-56FA-4C17-9592-3ADBA9A95FC9}" type="slidenum">
              <a:rPr lang="en-US" altLang="en-US"/>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F30E6BC-7A6E-B76D-F3A2-85A5D0E08693}"/>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833E7D3E-D507-B65E-2650-E8E0018853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en-US" altLang="en-US"/>
          </a:p>
        </p:txBody>
      </p:sp>
      <p:sp>
        <p:nvSpPr>
          <p:cNvPr id="27652" name="Slide Number Placeholder 3">
            <a:extLst>
              <a:ext uri="{FF2B5EF4-FFF2-40B4-BE49-F238E27FC236}">
                <a16:creationId xmlns:a16="http://schemas.microsoft.com/office/drawing/2014/main" id="{86551E06-584D-9B8F-EE9F-08FAA4CC39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B73B0D-76DC-4160-9323-A7DBA8D80819}" type="slidenum">
              <a:rPr lang="en-US" altLang="en-US"/>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00332C3-E29C-A7E8-9657-B1D92624FF9C}"/>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F756F038-4619-5027-7A17-0EF016F15F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An instruction set, or instruction set architecture (</a:t>
            </a:r>
            <a:r>
              <a:rPr lang="en-US" altLang="en-US" b="1"/>
              <a:t>ISA</a:t>
            </a:r>
            <a:r>
              <a:rPr lang="en-US" altLang="en-US"/>
              <a:t>), is the part of the computer architecture related to programming, including the native data types, instructions, registers, addressing modes, memory architecture, interrupt and exception handling, and external I/O</a:t>
            </a:r>
          </a:p>
          <a:p>
            <a:endParaRPr lang="en-US" altLang="en-US"/>
          </a:p>
          <a:p>
            <a:r>
              <a:rPr lang="en-US" altLang="en-US" i="1"/>
              <a:t>Instruction Set Architecture</a:t>
            </a:r>
            <a:r>
              <a:rPr lang="en-US" altLang="en-US"/>
              <a:t>(ISA) - Interfaces the software (listed above) to the hardware (listed below), and provides support for programming. .</a:t>
            </a:r>
          </a:p>
        </p:txBody>
      </p:sp>
      <p:sp>
        <p:nvSpPr>
          <p:cNvPr id="31748" name="Slide Number Placeholder 3">
            <a:extLst>
              <a:ext uri="{FF2B5EF4-FFF2-40B4-BE49-F238E27FC236}">
                <a16:creationId xmlns:a16="http://schemas.microsoft.com/office/drawing/2014/main" id="{DBFD7413-828F-CD5A-0316-E3C3D09071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1460F7-0F07-4F5F-8242-59733370D675}" type="slidenum">
              <a:rPr lang="en-US" altLang="en-US"/>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318A4A4-DAF0-E840-4E34-5A017A97675E}"/>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EF57B76E-0EF3-30D7-6CF4-71BC463C58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en-US" altLang="en-US"/>
          </a:p>
          <a:p>
            <a:pPr algn="l"/>
            <a:r>
              <a:rPr lang="en-US" altLang="en-US"/>
              <a:t>Digital circuits are hardware components that manipulate binary information. </a:t>
            </a:r>
          </a:p>
          <a:p>
            <a:pPr algn="l"/>
            <a:r>
              <a:rPr lang="en-US" altLang="en-US"/>
              <a:t>At the lowest level that we will study, the </a:t>
            </a:r>
            <a:r>
              <a:rPr lang="en-US" altLang="en-US" b="1"/>
              <a:t>digital logic level</a:t>
            </a:r>
            <a:r>
              <a:rPr lang="en-US" altLang="en-US"/>
              <a:t>, the interesting objects are called </a:t>
            </a:r>
            <a:r>
              <a:rPr lang="en-US" altLang="en-US" b="1"/>
              <a:t>gates</a:t>
            </a:r>
            <a:r>
              <a:rPr lang="en-US" altLang="en-US"/>
              <a:t>. </a:t>
            </a:r>
          </a:p>
          <a:p>
            <a:pPr algn="l"/>
            <a:endParaRPr lang="en-US" altLang="en-US"/>
          </a:p>
          <a:p>
            <a:pPr algn="l"/>
            <a:r>
              <a:rPr lang="en-US" altLang="en-US"/>
              <a:t>The next level up is the </a:t>
            </a:r>
            <a:r>
              <a:rPr lang="en-US" altLang="en-US" b="1"/>
              <a:t>microarchitecture level</a:t>
            </a:r>
            <a:r>
              <a:rPr lang="en-US" altLang="en-US"/>
              <a:t>. At this level we see a collection of (typically) 8 to 32 registers that form a local memory and a circuit called an </a:t>
            </a:r>
            <a:r>
              <a:rPr lang="en-US" altLang="en-US" b="1"/>
              <a:t>ALU </a:t>
            </a:r>
            <a:r>
              <a:rPr lang="en-US" altLang="en-US"/>
              <a:t>(</a:t>
            </a:r>
            <a:r>
              <a:rPr lang="en-US" altLang="en-US" b="1"/>
              <a:t>Arithmetic Logic Unit</a:t>
            </a:r>
            <a:r>
              <a:rPr lang="en-US" altLang="en-US"/>
              <a:t>), which is capable of performing simple arithmetic operations. The registers are connected to the ALU to form a </a:t>
            </a:r>
            <a:r>
              <a:rPr lang="en-US" altLang="en-US" b="1"/>
              <a:t>data path</a:t>
            </a:r>
            <a:r>
              <a:rPr lang="en-US" altLang="en-US"/>
              <a:t>, over which the data flow. The basic operation of the data path consists of selecting one or two registers, having the ALU operate on them (for example, adding them together), and storing the result back in some register. </a:t>
            </a:r>
          </a:p>
          <a:p>
            <a:pPr algn="l"/>
            <a:endParaRPr lang="en-US" altLang="en-US"/>
          </a:p>
          <a:p>
            <a:pPr algn="l"/>
            <a:endParaRPr lang="en-US" altLang="en-US"/>
          </a:p>
          <a:p>
            <a:pPr algn="l"/>
            <a:r>
              <a:rPr lang="en-US" altLang="en-US"/>
              <a:t>We will call level 2 the </a:t>
            </a:r>
            <a:r>
              <a:rPr lang="en-US" altLang="en-US" b="1"/>
              <a:t>Instruction Set Architecture level </a:t>
            </a:r>
            <a:r>
              <a:rPr lang="en-US" altLang="en-US"/>
              <a:t>(</a:t>
            </a:r>
            <a:r>
              <a:rPr lang="en-US" altLang="en-US" b="1"/>
              <a:t>ISA level</a:t>
            </a:r>
            <a:r>
              <a:rPr lang="en-US" altLang="en-US"/>
              <a:t>). </a:t>
            </a:r>
          </a:p>
          <a:p>
            <a:pPr algn="l"/>
            <a:r>
              <a:rPr lang="en-US" altLang="en-US"/>
              <a:t>When they describe the machine’s instruction set, they are in fact describing the instructions carried out interpretively by the microprogram or hardware execution circuits. </a:t>
            </a:r>
          </a:p>
          <a:p>
            <a:pPr algn="l"/>
            <a:endParaRPr lang="en-US" altLang="en-US"/>
          </a:p>
          <a:p>
            <a:pPr algn="l"/>
            <a:endParaRPr lang="en-US" altLang="en-US"/>
          </a:p>
        </p:txBody>
      </p:sp>
      <p:sp>
        <p:nvSpPr>
          <p:cNvPr id="33796" name="Slide Number Placeholder 3">
            <a:extLst>
              <a:ext uri="{FF2B5EF4-FFF2-40B4-BE49-F238E27FC236}">
                <a16:creationId xmlns:a16="http://schemas.microsoft.com/office/drawing/2014/main" id="{AD418570-7CA0-F08B-3E4D-AB2531E37F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C83459-DB7E-430F-82B5-AC00557C84C9}" type="slidenum">
              <a:rPr lang="en-US" altLang="en-US"/>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09B27DB-7742-7F74-447A-D28626C412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AC33A1-2F65-4450-BB52-9480F4AF9FC3}" type="slidenum">
              <a:rPr lang="en-US" altLang="en-US"/>
              <a:pPr/>
              <a:t>13</a:t>
            </a:fld>
            <a:endParaRPr lang="en-US" altLang="en-US"/>
          </a:p>
        </p:txBody>
      </p:sp>
      <p:sp>
        <p:nvSpPr>
          <p:cNvPr id="35843" name="Rectangle 2">
            <a:extLst>
              <a:ext uri="{FF2B5EF4-FFF2-40B4-BE49-F238E27FC236}">
                <a16:creationId xmlns:a16="http://schemas.microsoft.com/office/drawing/2014/main" id="{3CB110A7-5E82-76B1-0708-8418025FB0DB}"/>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E8313C5E-6712-365B-CAAA-B9D28D6500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altLang="en-US"/>
              <a:t>This course covers: login design (ch 2,3,4,5), digital systems design(ch7,8), and computer design (ch9)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1AFFB1C-A6C7-A5E7-3DEE-0CC8694720C3}"/>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527F6633-BD72-A781-AA4F-6BBB84F7F667}"/>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6" name="Rectangle 6">
            <a:extLst>
              <a:ext uri="{FF2B5EF4-FFF2-40B4-BE49-F238E27FC236}">
                <a16:creationId xmlns:a16="http://schemas.microsoft.com/office/drawing/2014/main" id="{1BA05A8C-106C-EEC5-DECA-D96DCA73A2C2}"/>
              </a:ext>
            </a:extLst>
          </p:cNvPr>
          <p:cNvSpPr>
            <a:spLocks noGrp="1" noChangeArrowheads="1"/>
          </p:cNvSpPr>
          <p:nvPr>
            <p:ph type="sldNum" sz="quarter" idx="12"/>
          </p:nvPr>
        </p:nvSpPr>
        <p:spPr/>
        <p:txBody>
          <a:bodyPr/>
          <a:lstStyle>
            <a:lvl1pPr>
              <a:defRPr/>
            </a:lvl1pPr>
          </a:lstStyle>
          <a:p>
            <a:fld id="{3BCA4AA6-BA36-4E27-A8FD-EDA365C81064}" type="slidenum">
              <a:rPr lang="en-US" altLang="en-US"/>
              <a:pPr/>
              <a:t>‹#›</a:t>
            </a:fld>
            <a:endParaRPr lang="en-US" altLang="en-US"/>
          </a:p>
        </p:txBody>
      </p:sp>
    </p:spTree>
    <p:extLst>
      <p:ext uri="{BB962C8B-B14F-4D97-AF65-F5344CB8AC3E}">
        <p14:creationId xmlns:p14="http://schemas.microsoft.com/office/powerpoint/2010/main" val="99140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3AB6E9D-4C23-78B9-F66E-00E4F4A45816}"/>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376BA0A2-9E4D-BD86-D566-0D4262AF2AF0}"/>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6" name="Rectangle 6">
            <a:extLst>
              <a:ext uri="{FF2B5EF4-FFF2-40B4-BE49-F238E27FC236}">
                <a16:creationId xmlns:a16="http://schemas.microsoft.com/office/drawing/2014/main" id="{79867667-74AF-A882-C8DE-AD8E487FFA06}"/>
              </a:ext>
            </a:extLst>
          </p:cNvPr>
          <p:cNvSpPr>
            <a:spLocks noGrp="1" noChangeArrowheads="1"/>
          </p:cNvSpPr>
          <p:nvPr>
            <p:ph type="sldNum" sz="quarter" idx="12"/>
          </p:nvPr>
        </p:nvSpPr>
        <p:spPr/>
        <p:txBody>
          <a:bodyPr/>
          <a:lstStyle>
            <a:lvl1pPr>
              <a:defRPr/>
            </a:lvl1pPr>
          </a:lstStyle>
          <a:p>
            <a:fld id="{CDEA41FA-00A5-4851-8B31-199C14002610}" type="slidenum">
              <a:rPr lang="en-US" altLang="en-US"/>
              <a:pPr/>
              <a:t>‹#›</a:t>
            </a:fld>
            <a:endParaRPr lang="en-US" altLang="en-US"/>
          </a:p>
        </p:txBody>
      </p:sp>
    </p:spTree>
    <p:extLst>
      <p:ext uri="{BB962C8B-B14F-4D97-AF65-F5344CB8AC3E}">
        <p14:creationId xmlns:p14="http://schemas.microsoft.com/office/powerpoint/2010/main" val="112911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E7FDB9-8778-6081-7A5F-BE1E8E3DA8DA}"/>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339CD9BC-DC1B-5E9C-BEE3-32424F1396C6}"/>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6" name="Rectangle 6">
            <a:extLst>
              <a:ext uri="{FF2B5EF4-FFF2-40B4-BE49-F238E27FC236}">
                <a16:creationId xmlns:a16="http://schemas.microsoft.com/office/drawing/2014/main" id="{A365EF44-D7CA-B801-7851-596B0BB1E397}"/>
              </a:ext>
            </a:extLst>
          </p:cNvPr>
          <p:cNvSpPr>
            <a:spLocks noGrp="1" noChangeArrowheads="1"/>
          </p:cNvSpPr>
          <p:nvPr>
            <p:ph type="sldNum" sz="quarter" idx="12"/>
          </p:nvPr>
        </p:nvSpPr>
        <p:spPr/>
        <p:txBody>
          <a:bodyPr/>
          <a:lstStyle>
            <a:lvl1pPr>
              <a:defRPr/>
            </a:lvl1pPr>
          </a:lstStyle>
          <a:p>
            <a:fld id="{4E1CF7F7-54A6-47C3-B6DD-D91899FDEC13}" type="slidenum">
              <a:rPr lang="en-US" altLang="en-US"/>
              <a:pPr/>
              <a:t>‹#›</a:t>
            </a:fld>
            <a:endParaRPr lang="en-US" altLang="en-US"/>
          </a:p>
        </p:txBody>
      </p:sp>
    </p:spTree>
    <p:extLst>
      <p:ext uri="{BB962C8B-B14F-4D97-AF65-F5344CB8AC3E}">
        <p14:creationId xmlns:p14="http://schemas.microsoft.com/office/powerpoint/2010/main" val="75072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7CDDFEB-D4E4-27D6-EB6D-7301976426AC}"/>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002D1AA9-0658-6C8D-9E9B-7DA5D4FB4122}"/>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6" name="Rectangle 6">
            <a:extLst>
              <a:ext uri="{FF2B5EF4-FFF2-40B4-BE49-F238E27FC236}">
                <a16:creationId xmlns:a16="http://schemas.microsoft.com/office/drawing/2014/main" id="{6684583D-2C0A-BC65-2C8B-E99C31EC5FA6}"/>
              </a:ext>
            </a:extLst>
          </p:cNvPr>
          <p:cNvSpPr>
            <a:spLocks noGrp="1" noChangeArrowheads="1"/>
          </p:cNvSpPr>
          <p:nvPr>
            <p:ph type="sldNum" sz="quarter" idx="12"/>
          </p:nvPr>
        </p:nvSpPr>
        <p:spPr/>
        <p:txBody>
          <a:bodyPr/>
          <a:lstStyle>
            <a:lvl1pPr>
              <a:defRPr/>
            </a:lvl1pPr>
          </a:lstStyle>
          <a:p>
            <a:fld id="{2B588C04-15BF-4332-B7A8-812760BDEB6A}" type="slidenum">
              <a:rPr lang="en-US" altLang="en-US"/>
              <a:pPr/>
              <a:t>‹#›</a:t>
            </a:fld>
            <a:endParaRPr lang="en-US" altLang="en-US"/>
          </a:p>
        </p:txBody>
      </p:sp>
    </p:spTree>
    <p:extLst>
      <p:ext uri="{BB962C8B-B14F-4D97-AF65-F5344CB8AC3E}">
        <p14:creationId xmlns:p14="http://schemas.microsoft.com/office/powerpoint/2010/main" val="17414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07EDA4A-2C66-12C6-AF17-50F56D60E15D}"/>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7754ACC2-1425-3F5F-B258-69A92CB21784}"/>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6" name="Rectangle 6">
            <a:extLst>
              <a:ext uri="{FF2B5EF4-FFF2-40B4-BE49-F238E27FC236}">
                <a16:creationId xmlns:a16="http://schemas.microsoft.com/office/drawing/2014/main" id="{957856FC-5F4D-D3A6-F74F-5210DDD8AF13}"/>
              </a:ext>
            </a:extLst>
          </p:cNvPr>
          <p:cNvSpPr>
            <a:spLocks noGrp="1" noChangeArrowheads="1"/>
          </p:cNvSpPr>
          <p:nvPr>
            <p:ph type="sldNum" sz="quarter" idx="12"/>
          </p:nvPr>
        </p:nvSpPr>
        <p:spPr/>
        <p:txBody>
          <a:bodyPr/>
          <a:lstStyle>
            <a:lvl1pPr>
              <a:defRPr/>
            </a:lvl1pPr>
          </a:lstStyle>
          <a:p>
            <a:fld id="{2013FA45-6CAA-4DAF-9BD1-6C32C14D629D}" type="slidenum">
              <a:rPr lang="en-US" altLang="en-US"/>
              <a:pPr/>
              <a:t>‹#›</a:t>
            </a:fld>
            <a:endParaRPr lang="en-US" altLang="en-US"/>
          </a:p>
        </p:txBody>
      </p:sp>
    </p:spTree>
    <p:extLst>
      <p:ext uri="{BB962C8B-B14F-4D97-AF65-F5344CB8AC3E}">
        <p14:creationId xmlns:p14="http://schemas.microsoft.com/office/powerpoint/2010/main" val="126176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EEF7EC-03AC-39B5-ADF9-60B61B5B1671}"/>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295B6F29-8666-CB9F-18E1-80E802D8AEE0}"/>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7" name="Slide Number Placeholder 6">
            <a:extLst>
              <a:ext uri="{FF2B5EF4-FFF2-40B4-BE49-F238E27FC236}">
                <a16:creationId xmlns:a16="http://schemas.microsoft.com/office/drawing/2014/main" id="{A597CBD7-FD80-0C89-D366-F8DBD1D6274A}"/>
              </a:ext>
            </a:extLst>
          </p:cNvPr>
          <p:cNvSpPr>
            <a:spLocks noGrp="1" noChangeArrowheads="1"/>
          </p:cNvSpPr>
          <p:nvPr>
            <p:ph type="sldNum" sz="quarter" idx="12"/>
          </p:nvPr>
        </p:nvSpPr>
        <p:spPr/>
        <p:txBody>
          <a:bodyPr/>
          <a:lstStyle>
            <a:lvl1pPr>
              <a:defRPr/>
            </a:lvl1pPr>
          </a:lstStyle>
          <a:p>
            <a:fld id="{65A0DF08-DE2F-4F83-B859-16104B308A81}" type="slidenum">
              <a:rPr lang="en-US" altLang="en-US"/>
              <a:pPr/>
              <a:t>‹#›</a:t>
            </a:fld>
            <a:endParaRPr lang="en-US" altLang="en-US"/>
          </a:p>
        </p:txBody>
      </p:sp>
    </p:spTree>
    <p:extLst>
      <p:ext uri="{BB962C8B-B14F-4D97-AF65-F5344CB8AC3E}">
        <p14:creationId xmlns:p14="http://schemas.microsoft.com/office/powerpoint/2010/main" val="110381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9C4CD02-F948-1E04-3B68-3A9FBB992A10}"/>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8" name="Rectangle 5">
            <a:extLst>
              <a:ext uri="{FF2B5EF4-FFF2-40B4-BE49-F238E27FC236}">
                <a16:creationId xmlns:a16="http://schemas.microsoft.com/office/drawing/2014/main" id="{55B54801-93DD-B69C-138E-5F55E5ACB8F2}"/>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9" name="Rectangle 6">
            <a:extLst>
              <a:ext uri="{FF2B5EF4-FFF2-40B4-BE49-F238E27FC236}">
                <a16:creationId xmlns:a16="http://schemas.microsoft.com/office/drawing/2014/main" id="{1DFA3BF9-D14B-0728-58A8-1A74C51C9621}"/>
              </a:ext>
            </a:extLst>
          </p:cNvPr>
          <p:cNvSpPr>
            <a:spLocks noGrp="1" noChangeArrowheads="1"/>
          </p:cNvSpPr>
          <p:nvPr>
            <p:ph type="sldNum" sz="quarter" idx="12"/>
          </p:nvPr>
        </p:nvSpPr>
        <p:spPr/>
        <p:txBody>
          <a:bodyPr/>
          <a:lstStyle>
            <a:lvl1pPr>
              <a:defRPr/>
            </a:lvl1pPr>
          </a:lstStyle>
          <a:p>
            <a:fld id="{28E6778B-7871-44F9-B382-4BBB4051956C}" type="slidenum">
              <a:rPr lang="en-US" altLang="en-US"/>
              <a:pPr/>
              <a:t>‹#›</a:t>
            </a:fld>
            <a:endParaRPr lang="en-US" altLang="en-US"/>
          </a:p>
        </p:txBody>
      </p:sp>
    </p:spTree>
    <p:extLst>
      <p:ext uri="{BB962C8B-B14F-4D97-AF65-F5344CB8AC3E}">
        <p14:creationId xmlns:p14="http://schemas.microsoft.com/office/powerpoint/2010/main" val="422074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62713426-7547-9FDE-7502-8C1F716065B4}"/>
              </a:ext>
            </a:extLst>
          </p:cNvPr>
          <p:cNvSpPr>
            <a:spLocks noGrp="1" noChangeArrowheads="1"/>
          </p:cNvSpPr>
          <p:nvPr>
            <p:ph type="ftr" sz="quarter" idx="10"/>
          </p:nvPr>
        </p:nvSpPr>
        <p:spPr>
          <a:ln/>
        </p:spPr>
        <p:txBody>
          <a:bodyPr/>
          <a:lstStyle>
            <a:lvl1pPr>
              <a:defRPr/>
            </a:lvl1pPr>
          </a:lstStyle>
          <a:p>
            <a:pPr>
              <a:defRPr/>
            </a:pPr>
            <a:r>
              <a:rPr lang="en-US"/>
              <a:t>IT223-Introduction</a:t>
            </a:r>
          </a:p>
        </p:txBody>
      </p:sp>
      <p:sp>
        <p:nvSpPr>
          <p:cNvPr id="4" name="Rectangle 6">
            <a:extLst>
              <a:ext uri="{FF2B5EF4-FFF2-40B4-BE49-F238E27FC236}">
                <a16:creationId xmlns:a16="http://schemas.microsoft.com/office/drawing/2014/main" id="{24BD36AF-D53F-C9AB-6517-77ADCB4ADB85}"/>
              </a:ext>
            </a:extLst>
          </p:cNvPr>
          <p:cNvSpPr>
            <a:spLocks noGrp="1" noChangeArrowheads="1"/>
          </p:cNvSpPr>
          <p:nvPr>
            <p:ph type="sldNum" sz="quarter" idx="11"/>
          </p:nvPr>
        </p:nvSpPr>
        <p:spPr>
          <a:ln/>
        </p:spPr>
        <p:txBody>
          <a:bodyPr/>
          <a:lstStyle>
            <a:lvl1pPr>
              <a:defRPr/>
            </a:lvl1pPr>
          </a:lstStyle>
          <a:p>
            <a:fld id="{64775279-2B84-4C27-B9BC-A3978A956FB0}" type="slidenum">
              <a:rPr lang="en-US" altLang="en-US"/>
              <a:pPr/>
              <a:t>‹#›</a:t>
            </a:fld>
            <a:endParaRPr lang="en-US" altLang="en-US"/>
          </a:p>
        </p:txBody>
      </p:sp>
    </p:spTree>
    <p:extLst>
      <p:ext uri="{BB962C8B-B14F-4D97-AF65-F5344CB8AC3E}">
        <p14:creationId xmlns:p14="http://schemas.microsoft.com/office/powerpoint/2010/main" val="31641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2388ADD-74A8-B66E-09F8-3500F7454879}"/>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3" name="Rectangle 5">
            <a:extLst>
              <a:ext uri="{FF2B5EF4-FFF2-40B4-BE49-F238E27FC236}">
                <a16:creationId xmlns:a16="http://schemas.microsoft.com/office/drawing/2014/main" id="{A9172FDD-13C2-842B-4C42-8B8AE9978C8B}"/>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4" name="Rectangle 6">
            <a:extLst>
              <a:ext uri="{FF2B5EF4-FFF2-40B4-BE49-F238E27FC236}">
                <a16:creationId xmlns:a16="http://schemas.microsoft.com/office/drawing/2014/main" id="{4331EDF5-0984-17D4-2205-C7578115035E}"/>
              </a:ext>
            </a:extLst>
          </p:cNvPr>
          <p:cNvSpPr>
            <a:spLocks noGrp="1" noChangeArrowheads="1"/>
          </p:cNvSpPr>
          <p:nvPr>
            <p:ph type="sldNum" sz="quarter" idx="12"/>
          </p:nvPr>
        </p:nvSpPr>
        <p:spPr/>
        <p:txBody>
          <a:bodyPr/>
          <a:lstStyle>
            <a:lvl1pPr>
              <a:defRPr/>
            </a:lvl1pPr>
          </a:lstStyle>
          <a:p>
            <a:fld id="{1CA72E84-0CA0-4E37-81B6-B04588504549}" type="slidenum">
              <a:rPr lang="en-US" altLang="en-US"/>
              <a:pPr/>
              <a:t>‹#›</a:t>
            </a:fld>
            <a:endParaRPr lang="en-US" altLang="en-US"/>
          </a:p>
        </p:txBody>
      </p:sp>
    </p:spTree>
    <p:extLst>
      <p:ext uri="{BB962C8B-B14F-4D97-AF65-F5344CB8AC3E}">
        <p14:creationId xmlns:p14="http://schemas.microsoft.com/office/powerpoint/2010/main" val="65585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B4AE397-D6C0-06EF-C1C1-67B80D1B531C}"/>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2B896FDF-50F3-EAC2-A673-C12D75AAACE1}"/>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7" name="Slide Number Placeholder 6">
            <a:extLst>
              <a:ext uri="{FF2B5EF4-FFF2-40B4-BE49-F238E27FC236}">
                <a16:creationId xmlns:a16="http://schemas.microsoft.com/office/drawing/2014/main" id="{CE4A6944-D7F6-FB48-E699-20884C3103AE}"/>
              </a:ext>
            </a:extLst>
          </p:cNvPr>
          <p:cNvSpPr>
            <a:spLocks noGrp="1" noChangeArrowheads="1"/>
          </p:cNvSpPr>
          <p:nvPr>
            <p:ph type="sldNum" sz="quarter" idx="12"/>
          </p:nvPr>
        </p:nvSpPr>
        <p:spPr/>
        <p:txBody>
          <a:bodyPr/>
          <a:lstStyle>
            <a:lvl1pPr>
              <a:defRPr/>
            </a:lvl1pPr>
          </a:lstStyle>
          <a:p>
            <a:fld id="{7574BD8B-EFF7-4345-87CB-27A26924CD6E}" type="slidenum">
              <a:rPr lang="en-US" altLang="en-US"/>
              <a:pPr/>
              <a:t>‹#›</a:t>
            </a:fld>
            <a:endParaRPr lang="en-US" altLang="en-US"/>
          </a:p>
        </p:txBody>
      </p:sp>
    </p:spTree>
    <p:extLst>
      <p:ext uri="{BB962C8B-B14F-4D97-AF65-F5344CB8AC3E}">
        <p14:creationId xmlns:p14="http://schemas.microsoft.com/office/powerpoint/2010/main" val="4584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6A70214-DA89-7137-ECEB-E800EA515404}"/>
              </a:ext>
            </a:extLst>
          </p:cNvPr>
          <p:cNvSpPr>
            <a:spLocks noGrp="1" noChangeArrowheads="1"/>
          </p:cNvSpPr>
          <p:nvPr>
            <p:ph type="dt" sz="half" idx="10"/>
          </p:nvPr>
        </p:nvSpPr>
        <p:spPr>
          <a:xfrm>
            <a:off x="6553200" y="6553200"/>
            <a:ext cx="2133600" cy="304800"/>
          </a:xfrm>
          <a:prstGeom prst="rect">
            <a:avLst/>
          </a:prstGeom>
        </p:spPr>
        <p:txBody>
          <a:bodyPr/>
          <a:lstStyle>
            <a:lvl1pPr rtl="1" eaLnBrk="1" hangingPunct="1">
              <a:defRPr>
                <a:latin typeface="Arial" pitchFamily="34" charset="0"/>
                <a:ea typeface="+mn-ea"/>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6DD99EE5-D868-35C2-209C-D27143B58E53}"/>
              </a:ext>
            </a:extLst>
          </p:cNvPr>
          <p:cNvSpPr>
            <a:spLocks noGrp="1" noChangeArrowheads="1"/>
          </p:cNvSpPr>
          <p:nvPr>
            <p:ph type="ftr" sz="quarter" idx="11"/>
          </p:nvPr>
        </p:nvSpPr>
        <p:spPr/>
        <p:txBody>
          <a:bodyPr/>
          <a:lstStyle>
            <a:lvl1pPr>
              <a:defRPr/>
            </a:lvl1pPr>
          </a:lstStyle>
          <a:p>
            <a:pPr>
              <a:defRPr/>
            </a:pPr>
            <a:r>
              <a:rPr lang="en-US"/>
              <a:t>IT223-Introduction</a:t>
            </a:r>
          </a:p>
        </p:txBody>
      </p:sp>
      <p:sp>
        <p:nvSpPr>
          <p:cNvPr id="7" name="Slide Number Placeholder 6">
            <a:extLst>
              <a:ext uri="{FF2B5EF4-FFF2-40B4-BE49-F238E27FC236}">
                <a16:creationId xmlns:a16="http://schemas.microsoft.com/office/drawing/2014/main" id="{B084E785-72BC-6F26-2826-112243A5A25E}"/>
              </a:ext>
            </a:extLst>
          </p:cNvPr>
          <p:cNvSpPr>
            <a:spLocks noGrp="1" noChangeArrowheads="1"/>
          </p:cNvSpPr>
          <p:nvPr>
            <p:ph type="sldNum" sz="quarter" idx="12"/>
          </p:nvPr>
        </p:nvSpPr>
        <p:spPr/>
        <p:txBody>
          <a:bodyPr/>
          <a:lstStyle>
            <a:lvl1pPr>
              <a:defRPr/>
            </a:lvl1pPr>
          </a:lstStyle>
          <a:p>
            <a:fld id="{D2F884F1-9E12-4422-B135-995E3D46BBEB}" type="slidenum">
              <a:rPr lang="en-US" altLang="en-US"/>
              <a:pPr/>
              <a:t>‹#›</a:t>
            </a:fld>
            <a:endParaRPr lang="en-US" altLang="en-US"/>
          </a:p>
        </p:txBody>
      </p:sp>
    </p:spTree>
    <p:extLst>
      <p:ext uri="{BB962C8B-B14F-4D97-AF65-F5344CB8AC3E}">
        <p14:creationId xmlns:p14="http://schemas.microsoft.com/office/powerpoint/2010/main" val="363805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F2EE32E-F8B5-AEF3-C614-B7F4D9F821B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06FFE6D-F6A4-BEC2-9C53-07A779D83E9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AC7A4507-273A-4783-26FB-75841CFF7016}"/>
              </a:ext>
            </a:extLst>
          </p:cNvPr>
          <p:cNvSpPr>
            <a:spLocks noGrp="1" noChangeArrowheads="1"/>
          </p:cNvSpPr>
          <p:nvPr>
            <p:ph type="ftr" sz="quarter" idx="3"/>
          </p:nvPr>
        </p:nvSpPr>
        <p:spPr bwMode="auto">
          <a:xfrm>
            <a:off x="3124200" y="6596063"/>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200">
                <a:latin typeface="Arial" pitchFamily="34" charset="0"/>
                <a:ea typeface="+mn-ea"/>
                <a:cs typeface="Arial" pitchFamily="34" charset="0"/>
              </a:defRPr>
            </a:lvl1pPr>
          </a:lstStyle>
          <a:p>
            <a:pPr>
              <a:defRPr/>
            </a:pPr>
            <a:r>
              <a:rPr lang="en-US"/>
              <a:t>IT223-Introduction</a:t>
            </a:r>
          </a:p>
        </p:txBody>
      </p:sp>
      <p:sp>
        <p:nvSpPr>
          <p:cNvPr id="1030" name="Rectangle 6">
            <a:extLst>
              <a:ext uri="{FF2B5EF4-FFF2-40B4-BE49-F238E27FC236}">
                <a16:creationId xmlns:a16="http://schemas.microsoft.com/office/drawing/2014/main" id="{F7409ADE-F1DD-58F2-CCC2-58E3A8DEBFDB}"/>
              </a:ext>
            </a:extLst>
          </p:cNvPr>
          <p:cNvSpPr>
            <a:spLocks noGrp="1" noChangeArrowheads="1"/>
          </p:cNvSpPr>
          <p:nvPr>
            <p:ph type="sldNum" sz="quarter" idx="4"/>
          </p:nvPr>
        </p:nvSpPr>
        <p:spPr bwMode="auto">
          <a:xfrm>
            <a:off x="457200" y="65532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vl1pPr>
          </a:lstStyle>
          <a:p>
            <a:fld id="{0BFB0EA9-087F-49AC-97F5-2196965FFE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52" r:id="rId1"/>
    <p:sldLayoutId id="2147485553" r:id="rId2"/>
    <p:sldLayoutId id="2147485554" r:id="rId3"/>
    <p:sldLayoutId id="2147485555" r:id="rId4"/>
    <p:sldLayoutId id="2147485556" r:id="rId5"/>
    <p:sldLayoutId id="2147485551" r:id="rId6"/>
    <p:sldLayoutId id="2147485557" r:id="rId7"/>
    <p:sldLayoutId id="2147485558" r:id="rId8"/>
    <p:sldLayoutId id="2147485559" r:id="rId9"/>
    <p:sldLayoutId id="2147485560" r:id="rId10"/>
    <p:sldLayoutId id="2147485561" r:id="rId11"/>
  </p:sldLayoutIdLst>
  <p:hf hdr="0" dt="0"/>
  <p:txStyles>
    <p:titleStyle>
      <a:lvl1pPr algn="ctr" rtl="1" eaLnBrk="0" fontAlgn="base" hangingPunct="0">
        <a:spcBef>
          <a:spcPct val="0"/>
        </a:spcBef>
        <a:spcAft>
          <a:spcPct val="0"/>
        </a:spcAft>
        <a:defRPr sz="4400">
          <a:solidFill>
            <a:schemeClr val="tx2"/>
          </a:solidFill>
          <a:latin typeface="+mj-lt"/>
          <a:ea typeface="MS PGothic" pitchFamily="34" charset="-128"/>
          <a:cs typeface="+mj-cs"/>
        </a:defRPr>
      </a:lvl1pPr>
      <a:lvl2pPr algn="ctr" rtl="1"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2pPr>
      <a:lvl3pPr algn="ctr" rtl="1"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3pPr>
      <a:lvl4pPr algn="ctr" rtl="1"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4pPr>
      <a:lvl5pPr algn="ctr" rtl="1"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ms.ksu.edu.s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a:extLst>
              <a:ext uri="{FF2B5EF4-FFF2-40B4-BE49-F238E27FC236}">
                <a16:creationId xmlns:a16="http://schemas.microsoft.com/office/drawing/2014/main" id="{FFB5AB91-ABC1-1D97-BD1F-3B52B2FC401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14339" name="Rectangle 2">
            <a:extLst>
              <a:ext uri="{FF2B5EF4-FFF2-40B4-BE49-F238E27FC236}">
                <a16:creationId xmlns:a16="http://schemas.microsoft.com/office/drawing/2014/main" id="{B057DA0B-A1C8-0C68-C6CC-2079705AD0F1}"/>
              </a:ext>
            </a:extLst>
          </p:cNvPr>
          <p:cNvSpPr>
            <a:spLocks noGrp="1" noChangeArrowheads="1"/>
          </p:cNvSpPr>
          <p:nvPr>
            <p:ph type="ctrTitle"/>
          </p:nvPr>
        </p:nvSpPr>
        <p:spPr>
          <a:xfrm>
            <a:off x="457200" y="1219200"/>
            <a:ext cx="8001000" cy="1676400"/>
          </a:xfrm>
        </p:spPr>
        <p:txBody>
          <a:bodyPr/>
          <a:lstStyle/>
          <a:p>
            <a:pPr eaLnBrk="1" hangingPunct="1"/>
            <a:r>
              <a:rPr lang="en-US" altLang="en-US" b="1"/>
              <a:t>Computer Organization &amp; Architecture </a:t>
            </a:r>
            <a:endParaRPr lang="en-US" altLang="en-US" sz="3200" b="1"/>
          </a:p>
        </p:txBody>
      </p:sp>
      <p:sp>
        <p:nvSpPr>
          <p:cNvPr id="14340" name="Rectangle 3">
            <a:extLst>
              <a:ext uri="{FF2B5EF4-FFF2-40B4-BE49-F238E27FC236}">
                <a16:creationId xmlns:a16="http://schemas.microsoft.com/office/drawing/2014/main" id="{3338000F-C2D9-FC02-889A-208A284C28A0}"/>
              </a:ext>
            </a:extLst>
          </p:cNvPr>
          <p:cNvSpPr>
            <a:spLocks noGrp="1" noChangeArrowheads="1"/>
          </p:cNvSpPr>
          <p:nvPr>
            <p:ph type="subTitle" idx="1"/>
          </p:nvPr>
        </p:nvSpPr>
        <p:spPr>
          <a:xfrm>
            <a:off x="1371600" y="3581400"/>
            <a:ext cx="6400800" cy="1752600"/>
          </a:xfrm>
        </p:spPr>
        <p:txBody>
          <a:bodyPr/>
          <a:lstStyle/>
          <a:p>
            <a:pPr eaLnBrk="1" hangingPunct="1"/>
            <a:r>
              <a:rPr lang="en-US" altLang="en-US" b="1" dirty="0"/>
              <a:t>IT 223</a:t>
            </a:r>
          </a:p>
          <a:p>
            <a:pPr eaLnBrk="1" hangingPunct="1"/>
            <a:r>
              <a:rPr lang="en-US" altLang="en-US" b="1" dirty="0"/>
              <a:t>3</a:t>
            </a:r>
            <a:r>
              <a:rPr lang="en-US" altLang="en-US" b="1" baseline="30000" dirty="0"/>
              <a:t>rd </a:t>
            </a:r>
            <a:r>
              <a:rPr lang="en-US" altLang="en-US" b="1" dirty="0"/>
              <a:t>Trimester 1444</a:t>
            </a:r>
          </a:p>
          <a:p>
            <a:pPr eaLnBrk="1" hangingPunct="1"/>
            <a:r>
              <a:rPr lang="en-US" altLang="en-US" b="1" dirty="0"/>
              <a:t>2022/2023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a:extLst>
              <a:ext uri="{FF2B5EF4-FFF2-40B4-BE49-F238E27FC236}">
                <a16:creationId xmlns:a16="http://schemas.microsoft.com/office/drawing/2014/main" id="{CB10822E-256B-AFB4-7BFD-9F00A9EC3D4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7651" name="Rectangle 2">
            <a:extLst>
              <a:ext uri="{FF2B5EF4-FFF2-40B4-BE49-F238E27FC236}">
                <a16:creationId xmlns:a16="http://schemas.microsoft.com/office/drawing/2014/main" id="{EB7ED486-770A-3BB3-3088-ECA09BDC61A7}"/>
              </a:ext>
            </a:extLst>
          </p:cNvPr>
          <p:cNvSpPr>
            <a:spLocks noGrp="1" noChangeArrowheads="1"/>
          </p:cNvSpPr>
          <p:nvPr>
            <p:ph type="title"/>
          </p:nvPr>
        </p:nvSpPr>
        <p:spPr>
          <a:xfrm>
            <a:off x="-55563" y="0"/>
            <a:ext cx="9144001" cy="1143000"/>
          </a:xfrm>
        </p:spPr>
        <p:txBody>
          <a:bodyPr/>
          <a:lstStyle/>
          <a:p>
            <a:pPr eaLnBrk="1" hangingPunct="1">
              <a:defRPr/>
            </a:pPr>
            <a:r>
              <a:rPr lang="en-US" b="1" dirty="0">
                <a:solidFill>
                  <a:srgbClr val="C00000"/>
                </a:solidFill>
                <a:effectLst>
                  <a:outerShdw blurRad="38100" dist="38100" dir="2700000" algn="tl">
                    <a:srgbClr val="C0C0C0"/>
                  </a:outerShdw>
                </a:effectLst>
              </a:rPr>
              <a:t>Hierarchy of Computation</a:t>
            </a:r>
          </a:p>
        </p:txBody>
      </p:sp>
      <p:sp>
        <p:nvSpPr>
          <p:cNvPr id="64515" name="Text Box 3">
            <a:extLst>
              <a:ext uri="{FF2B5EF4-FFF2-40B4-BE49-F238E27FC236}">
                <a16:creationId xmlns:a16="http://schemas.microsoft.com/office/drawing/2014/main" id="{0AA4DEE5-BED9-61E1-19C8-7F04677805D2}"/>
              </a:ext>
            </a:extLst>
          </p:cNvPr>
          <p:cNvSpPr txBox="1">
            <a:spLocks noChangeArrowheads="1"/>
          </p:cNvSpPr>
          <p:nvPr/>
        </p:nvSpPr>
        <p:spPr bwMode="auto">
          <a:xfrm>
            <a:off x="228600" y="1431925"/>
            <a:ext cx="1008063"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Problem</a:t>
            </a:r>
          </a:p>
        </p:txBody>
      </p:sp>
      <p:sp>
        <p:nvSpPr>
          <p:cNvPr id="64516" name="Text Box 4">
            <a:extLst>
              <a:ext uri="{FF2B5EF4-FFF2-40B4-BE49-F238E27FC236}">
                <a16:creationId xmlns:a16="http://schemas.microsoft.com/office/drawing/2014/main" id="{542C7B07-7E2B-30AC-4D8A-88AB1E39D3C3}"/>
              </a:ext>
            </a:extLst>
          </p:cNvPr>
          <p:cNvSpPr txBox="1">
            <a:spLocks noChangeArrowheads="1"/>
          </p:cNvSpPr>
          <p:nvPr/>
        </p:nvSpPr>
        <p:spPr bwMode="auto">
          <a:xfrm>
            <a:off x="1524000" y="1431925"/>
            <a:ext cx="1414463" cy="369888"/>
          </a:xfrm>
          <a:prstGeom prst="rect">
            <a:avLst/>
          </a:prstGeom>
          <a:solidFill>
            <a:srgbClr val="FF9933"/>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Algorithms</a:t>
            </a:r>
          </a:p>
        </p:txBody>
      </p:sp>
      <p:sp>
        <p:nvSpPr>
          <p:cNvPr id="64517" name="Text Box 5">
            <a:extLst>
              <a:ext uri="{FF2B5EF4-FFF2-40B4-BE49-F238E27FC236}">
                <a16:creationId xmlns:a16="http://schemas.microsoft.com/office/drawing/2014/main" id="{6B27150D-E177-E49F-7F33-4B493B2B7C40}"/>
              </a:ext>
            </a:extLst>
          </p:cNvPr>
          <p:cNvSpPr txBox="1">
            <a:spLocks noChangeArrowheads="1"/>
          </p:cNvSpPr>
          <p:nvPr/>
        </p:nvSpPr>
        <p:spPr bwMode="auto">
          <a:xfrm>
            <a:off x="3587750" y="1295400"/>
            <a:ext cx="2305050" cy="641350"/>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Programming in</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High-Level Language</a:t>
            </a:r>
          </a:p>
        </p:txBody>
      </p:sp>
      <p:sp>
        <p:nvSpPr>
          <p:cNvPr id="64518" name="Text Box 6">
            <a:extLst>
              <a:ext uri="{FF2B5EF4-FFF2-40B4-BE49-F238E27FC236}">
                <a16:creationId xmlns:a16="http://schemas.microsoft.com/office/drawing/2014/main" id="{F6370C8D-A064-10AF-C7A9-F515D2418555}"/>
              </a:ext>
            </a:extLst>
          </p:cNvPr>
          <p:cNvSpPr txBox="1">
            <a:spLocks noChangeArrowheads="1"/>
          </p:cNvSpPr>
          <p:nvPr/>
        </p:nvSpPr>
        <p:spPr bwMode="auto">
          <a:xfrm>
            <a:off x="6400800" y="1295400"/>
            <a:ext cx="2281238" cy="641350"/>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Compiler/Assembler/</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Linker</a:t>
            </a:r>
          </a:p>
        </p:txBody>
      </p:sp>
      <p:sp>
        <p:nvSpPr>
          <p:cNvPr id="64519" name="Text Box 7">
            <a:extLst>
              <a:ext uri="{FF2B5EF4-FFF2-40B4-BE49-F238E27FC236}">
                <a16:creationId xmlns:a16="http://schemas.microsoft.com/office/drawing/2014/main" id="{AE7939D5-0B7B-6F86-0E16-D0F3A0CF84B6}"/>
              </a:ext>
            </a:extLst>
          </p:cNvPr>
          <p:cNvSpPr txBox="1">
            <a:spLocks noChangeArrowheads="1"/>
          </p:cNvSpPr>
          <p:nvPr/>
        </p:nvSpPr>
        <p:spPr bwMode="auto">
          <a:xfrm>
            <a:off x="2743200" y="2346325"/>
            <a:ext cx="3541713"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Instruction Set Architecture (ISA)</a:t>
            </a:r>
          </a:p>
        </p:txBody>
      </p:sp>
      <p:sp>
        <p:nvSpPr>
          <p:cNvPr id="64520" name="Text Box 8">
            <a:extLst>
              <a:ext uri="{FF2B5EF4-FFF2-40B4-BE49-F238E27FC236}">
                <a16:creationId xmlns:a16="http://schemas.microsoft.com/office/drawing/2014/main" id="{63CEF90E-0266-AE87-164E-D011C1E988CA}"/>
              </a:ext>
            </a:extLst>
          </p:cNvPr>
          <p:cNvSpPr txBox="1">
            <a:spLocks noChangeArrowheads="1"/>
          </p:cNvSpPr>
          <p:nvPr/>
        </p:nvSpPr>
        <p:spPr bwMode="auto">
          <a:xfrm>
            <a:off x="7134225" y="2346325"/>
            <a:ext cx="815975"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Binary</a:t>
            </a:r>
          </a:p>
        </p:txBody>
      </p:sp>
      <p:grpSp>
        <p:nvGrpSpPr>
          <p:cNvPr id="2" name="Group 9">
            <a:extLst>
              <a:ext uri="{FF2B5EF4-FFF2-40B4-BE49-F238E27FC236}">
                <a16:creationId xmlns:a16="http://schemas.microsoft.com/office/drawing/2014/main" id="{8E8D6D2B-28D6-37A9-F30B-17040D54CF93}"/>
              </a:ext>
            </a:extLst>
          </p:cNvPr>
          <p:cNvGrpSpPr>
            <a:grpSpLocks/>
          </p:cNvGrpSpPr>
          <p:nvPr/>
        </p:nvGrpSpPr>
        <p:grpSpPr bwMode="auto">
          <a:xfrm>
            <a:off x="3429000" y="3048000"/>
            <a:ext cx="2743200" cy="954088"/>
            <a:chOff x="2592" y="2496"/>
            <a:chExt cx="1728" cy="601"/>
          </a:xfrm>
        </p:grpSpPr>
        <p:sp>
          <p:nvSpPr>
            <p:cNvPr id="64522" name="Text Box 10">
              <a:extLst>
                <a:ext uri="{FF2B5EF4-FFF2-40B4-BE49-F238E27FC236}">
                  <a16:creationId xmlns:a16="http://schemas.microsoft.com/office/drawing/2014/main" id="{E9C0A779-459F-B0B9-744E-F4BCE80C6D51}"/>
                </a:ext>
              </a:extLst>
            </p:cNvPr>
            <p:cNvSpPr txBox="1">
              <a:spLocks noChangeArrowheads="1"/>
            </p:cNvSpPr>
            <p:nvPr/>
          </p:nvSpPr>
          <p:spPr bwMode="auto">
            <a:xfrm>
              <a:off x="2592" y="2520"/>
              <a:ext cx="1728" cy="577"/>
            </a:xfrm>
            <a:prstGeom prst="rect">
              <a:avLst/>
            </a:prstGeom>
            <a:solidFill>
              <a:srgbClr val="FF3300"/>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System architecture</a:t>
              </a:r>
            </a:p>
          </p:txBody>
        </p:sp>
        <p:sp>
          <p:nvSpPr>
            <p:cNvPr id="64523" name="Text Box 11">
              <a:extLst>
                <a:ext uri="{FF2B5EF4-FFF2-40B4-BE49-F238E27FC236}">
                  <a16:creationId xmlns:a16="http://schemas.microsoft.com/office/drawing/2014/main" id="{6E667EB2-794A-E3A6-E905-84D1DBD73B08}"/>
                </a:ext>
              </a:extLst>
            </p:cNvPr>
            <p:cNvSpPr txBox="1">
              <a:spLocks noChangeArrowheads="1"/>
            </p:cNvSpPr>
            <p:nvPr/>
          </p:nvSpPr>
          <p:spPr bwMode="auto">
            <a:xfrm>
              <a:off x="2592" y="2496"/>
              <a:ext cx="1488" cy="404"/>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Target Machine </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(one implementation)</a:t>
              </a:r>
            </a:p>
          </p:txBody>
        </p:sp>
      </p:grpSp>
      <p:sp>
        <p:nvSpPr>
          <p:cNvPr id="64524" name="Text Box 12">
            <a:extLst>
              <a:ext uri="{FF2B5EF4-FFF2-40B4-BE49-F238E27FC236}">
                <a16:creationId xmlns:a16="http://schemas.microsoft.com/office/drawing/2014/main" id="{107905E5-757B-9BF0-AACF-2B33B3204C4C}"/>
              </a:ext>
            </a:extLst>
          </p:cNvPr>
          <p:cNvSpPr txBox="1">
            <a:spLocks noChangeArrowheads="1"/>
          </p:cNvSpPr>
          <p:nvPr/>
        </p:nvSpPr>
        <p:spPr bwMode="auto">
          <a:xfrm>
            <a:off x="838200" y="3190875"/>
            <a:ext cx="2001838"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Micro-architecture</a:t>
            </a:r>
          </a:p>
        </p:txBody>
      </p:sp>
      <p:sp>
        <p:nvSpPr>
          <p:cNvPr id="64525" name="Text Box 13">
            <a:extLst>
              <a:ext uri="{FF2B5EF4-FFF2-40B4-BE49-F238E27FC236}">
                <a16:creationId xmlns:a16="http://schemas.microsoft.com/office/drawing/2014/main" id="{62F2582A-054E-CB01-3DA9-06283E26011A}"/>
              </a:ext>
            </a:extLst>
          </p:cNvPr>
          <p:cNvSpPr txBox="1">
            <a:spLocks noChangeArrowheads="1"/>
          </p:cNvSpPr>
          <p:nvPr/>
        </p:nvSpPr>
        <p:spPr bwMode="auto">
          <a:xfrm>
            <a:off x="914400" y="3962400"/>
            <a:ext cx="1857375" cy="641350"/>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Functional units/</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Building blocks</a:t>
            </a:r>
          </a:p>
        </p:txBody>
      </p:sp>
      <p:sp>
        <p:nvSpPr>
          <p:cNvPr id="64526" name="Text Box 14">
            <a:extLst>
              <a:ext uri="{FF2B5EF4-FFF2-40B4-BE49-F238E27FC236}">
                <a16:creationId xmlns:a16="http://schemas.microsoft.com/office/drawing/2014/main" id="{FFACFDD1-B9F0-472B-6817-9B3E45213605}"/>
              </a:ext>
            </a:extLst>
          </p:cNvPr>
          <p:cNvSpPr txBox="1">
            <a:spLocks noChangeArrowheads="1"/>
          </p:cNvSpPr>
          <p:nvPr/>
        </p:nvSpPr>
        <p:spPr bwMode="auto">
          <a:xfrm>
            <a:off x="1133475" y="4981575"/>
            <a:ext cx="1420813" cy="641350"/>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Gates Level </a:t>
            </a:r>
          </a:p>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Design  </a:t>
            </a:r>
          </a:p>
        </p:txBody>
      </p:sp>
      <p:sp>
        <p:nvSpPr>
          <p:cNvPr id="64527" name="Text Box 15">
            <a:extLst>
              <a:ext uri="{FF2B5EF4-FFF2-40B4-BE49-F238E27FC236}">
                <a16:creationId xmlns:a16="http://schemas.microsoft.com/office/drawing/2014/main" id="{9F8FC93C-9D46-BBC6-7B89-D960A47D94A4}"/>
              </a:ext>
            </a:extLst>
          </p:cNvPr>
          <p:cNvSpPr txBox="1">
            <a:spLocks noChangeArrowheads="1"/>
          </p:cNvSpPr>
          <p:nvPr/>
        </p:nvSpPr>
        <p:spPr bwMode="auto">
          <a:xfrm>
            <a:off x="1190625" y="6019800"/>
            <a:ext cx="1287463"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Transistors</a:t>
            </a:r>
          </a:p>
        </p:txBody>
      </p:sp>
      <p:sp>
        <p:nvSpPr>
          <p:cNvPr id="64528" name="Text Box 16">
            <a:extLst>
              <a:ext uri="{FF2B5EF4-FFF2-40B4-BE49-F238E27FC236}">
                <a16:creationId xmlns:a16="http://schemas.microsoft.com/office/drawing/2014/main" id="{3305FBB7-86A7-FB5E-724E-C54CFC459BB1}"/>
              </a:ext>
            </a:extLst>
          </p:cNvPr>
          <p:cNvSpPr txBox="1">
            <a:spLocks noChangeArrowheads="1"/>
          </p:cNvSpPr>
          <p:nvPr/>
        </p:nvSpPr>
        <p:spPr bwMode="auto">
          <a:xfrm>
            <a:off x="3276600" y="6019800"/>
            <a:ext cx="1625600" cy="366713"/>
          </a:xfrm>
          <a:prstGeom prst="rect">
            <a:avLst/>
          </a:prstGeom>
          <a:solidFill>
            <a:srgbClr val="FF9933"/>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Manufacturing</a:t>
            </a:r>
          </a:p>
        </p:txBody>
      </p:sp>
      <p:cxnSp>
        <p:nvCxnSpPr>
          <p:cNvPr id="64529" name="AutoShape 17">
            <a:extLst>
              <a:ext uri="{FF2B5EF4-FFF2-40B4-BE49-F238E27FC236}">
                <a16:creationId xmlns:a16="http://schemas.microsoft.com/office/drawing/2014/main" id="{1A509F0A-A372-F02A-5F52-7816E11B559A}"/>
              </a:ext>
            </a:extLst>
          </p:cNvPr>
          <p:cNvCxnSpPr>
            <a:cxnSpLocks noChangeShapeType="1"/>
            <a:stCxn id="64515" idx="3"/>
            <a:endCxn id="64516" idx="1"/>
          </p:cNvCxnSpPr>
          <p:nvPr/>
        </p:nvCxnSpPr>
        <p:spPr bwMode="auto">
          <a:xfrm>
            <a:off x="1236663" y="1616075"/>
            <a:ext cx="287337"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0" name="AutoShape 18">
            <a:extLst>
              <a:ext uri="{FF2B5EF4-FFF2-40B4-BE49-F238E27FC236}">
                <a16:creationId xmlns:a16="http://schemas.microsoft.com/office/drawing/2014/main" id="{3D4BC0BC-3B37-BADE-9355-CCA36C9574F5}"/>
              </a:ext>
            </a:extLst>
          </p:cNvPr>
          <p:cNvCxnSpPr>
            <a:cxnSpLocks noChangeShapeType="1"/>
            <a:stCxn id="64516" idx="3"/>
            <a:endCxn id="64517" idx="1"/>
          </p:cNvCxnSpPr>
          <p:nvPr/>
        </p:nvCxnSpPr>
        <p:spPr bwMode="auto">
          <a:xfrm flipV="1">
            <a:off x="2938463" y="1616075"/>
            <a:ext cx="649287"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1" name="AutoShape 19">
            <a:extLst>
              <a:ext uri="{FF2B5EF4-FFF2-40B4-BE49-F238E27FC236}">
                <a16:creationId xmlns:a16="http://schemas.microsoft.com/office/drawing/2014/main" id="{9E9207B3-80C0-980E-8926-FFBE104200CE}"/>
              </a:ext>
            </a:extLst>
          </p:cNvPr>
          <p:cNvCxnSpPr>
            <a:cxnSpLocks noChangeShapeType="1"/>
            <a:stCxn id="64517" idx="3"/>
            <a:endCxn id="64518" idx="1"/>
          </p:cNvCxnSpPr>
          <p:nvPr/>
        </p:nvCxnSpPr>
        <p:spPr bwMode="auto">
          <a:xfrm>
            <a:off x="5892800" y="1616075"/>
            <a:ext cx="508000"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2" name="AutoShape 20">
            <a:extLst>
              <a:ext uri="{FF2B5EF4-FFF2-40B4-BE49-F238E27FC236}">
                <a16:creationId xmlns:a16="http://schemas.microsoft.com/office/drawing/2014/main" id="{F670DDE3-F94D-E786-4C56-B5D80F272C0A}"/>
              </a:ext>
            </a:extLst>
          </p:cNvPr>
          <p:cNvCxnSpPr>
            <a:cxnSpLocks noChangeShapeType="1"/>
            <a:stCxn id="64518" idx="2"/>
            <a:endCxn id="64520" idx="0"/>
          </p:cNvCxnSpPr>
          <p:nvPr/>
        </p:nvCxnSpPr>
        <p:spPr bwMode="auto">
          <a:xfrm>
            <a:off x="7542213" y="1936750"/>
            <a:ext cx="0" cy="4095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3" name="AutoShape 21">
            <a:extLst>
              <a:ext uri="{FF2B5EF4-FFF2-40B4-BE49-F238E27FC236}">
                <a16:creationId xmlns:a16="http://schemas.microsoft.com/office/drawing/2014/main" id="{FCC231F3-CDC5-4EDC-7336-63B2B5DF96E1}"/>
              </a:ext>
            </a:extLst>
          </p:cNvPr>
          <p:cNvCxnSpPr>
            <a:cxnSpLocks noChangeShapeType="1"/>
            <a:stCxn id="64519" idx="3"/>
            <a:endCxn id="64520" idx="1"/>
          </p:cNvCxnSpPr>
          <p:nvPr/>
        </p:nvCxnSpPr>
        <p:spPr bwMode="auto">
          <a:xfrm>
            <a:off x="6284913" y="2530475"/>
            <a:ext cx="8493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4" name="AutoShape 22">
            <a:extLst>
              <a:ext uri="{FF2B5EF4-FFF2-40B4-BE49-F238E27FC236}">
                <a16:creationId xmlns:a16="http://schemas.microsoft.com/office/drawing/2014/main" id="{1BE4C95E-0BF2-541C-F9A3-2AE96E5F6AB4}"/>
              </a:ext>
            </a:extLst>
          </p:cNvPr>
          <p:cNvCxnSpPr>
            <a:cxnSpLocks noChangeShapeType="1"/>
            <a:stCxn id="64520" idx="2"/>
            <a:endCxn id="64522" idx="3"/>
          </p:cNvCxnSpPr>
          <p:nvPr/>
        </p:nvCxnSpPr>
        <p:spPr bwMode="auto">
          <a:xfrm rot="5400000">
            <a:off x="6441282" y="2443956"/>
            <a:ext cx="831850" cy="1370013"/>
          </a:xfrm>
          <a:prstGeom prst="bentConnector2">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4535" name="AutoShape 23">
            <a:extLst>
              <a:ext uri="{FF2B5EF4-FFF2-40B4-BE49-F238E27FC236}">
                <a16:creationId xmlns:a16="http://schemas.microsoft.com/office/drawing/2014/main" id="{22729F5E-ED8C-DABD-320D-203DC40046C0}"/>
              </a:ext>
            </a:extLst>
          </p:cNvPr>
          <p:cNvCxnSpPr>
            <a:cxnSpLocks noChangeShapeType="1"/>
            <a:stCxn id="64523" idx="1"/>
            <a:endCxn id="64524" idx="3"/>
          </p:cNvCxnSpPr>
          <p:nvPr/>
        </p:nvCxnSpPr>
        <p:spPr bwMode="auto">
          <a:xfrm flipH="1">
            <a:off x="2840038" y="3368675"/>
            <a:ext cx="588962" cy="635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6" name="AutoShape 24">
            <a:extLst>
              <a:ext uri="{FF2B5EF4-FFF2-40B4-BE49-F238E27FC236}">
                <a16:creationId xmlns:a16="http://schemas.microsoft.com/office/drawing/2014/main" id="{8DF4DF36-1DFB-C7E5-B57A-C5EE4AC51C77}"/>
              </a:ext>
            </a:extLst>
          </p:cNvPr>
          <p:cNvCxnSpPr>
            <a:cxnSpLocks noChangeShapeType="1"/>
            <a:stCxn id="64524" idx="2"/>
            <a:endCxn id="64525" idx="0"/>
          </p:cNvCxnSpPr>
          <p:nvPr/>
        </p:nvCxnSpPr>
        <p:spPr bwMode="auto">
          <a:xfrm>
            <a:off x="1839913" y="3557588"/>
            <a:ext cx="3175" cy="404812"/>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7" name="AutoShape 25">
            <a:extLst>
              <a:ext uri="{FF2B5EF4-FFF2-40B4-BE49-F238E27FC236}">
                <a16:creationId xmlns:a16="http://schemas.microsoft.com/office/drawing/2014/main" id="{8E7B176C-567A-C7A5-A8D9-0D0B74EAD798}"/>
              </a:ext>
            </a:extLst>
          </p:cNvPr>
          <p:cNvCxnSpPr>
            <a:cxnSpLocks noChangeShapeType="1"/>
            <a:stCxn id="64527" idx="3"/>
            <a:endCxn id="64528" idx="1"/>
          </p:cNvCxnSpPr>
          <p:nvPr/>
        </p:nvCxnSpPr>
        <p:spPr bwMode="auto">
          <a:xfrm>
            <a:off x="2478088" y="6203950"/>
            <a:ext cx="7985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8" name="AutoShape 26">
            <a:extLst>
              <a:ext uri="{FF2B5EF4-FFF2-40B4-BE49-F238E27FC236}">
                <a16:creationId xmlns:a16="http://schemas.microsoft.com/office/drawing/2014/main" id="{DF6CE548-BED4-ED55-A139-67DCD90812A9}"/>
              </a:ext>
            </a:extLst>
          </p:cNvPr>
          <p:cNvCxnSpPr>
            <a:cxnSpLocks noChangeShapeType="1"/>
            <a:stCxn id="64525" idx="2"/>
            <a:endCxn id="64526" idx="0"/>
          </p:cNvCxnSpPr>
          <p:nvPr/>
        </p:nvCxnSpPr>
        <p:spPr bwMode="auto">
          <a:xfrm>
            <a:off x="1843088" y="4603750"/>
            <a:ext cx="1587" cy="37782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39" name="AutoShape 27">
            <a:extLst>
              <a:ext uri="{FF2B5EF4-FFF2-40B4-BE49-F238E27FC236}">
                <a16:creationId xmlns:a16="http://schemas.microsoft.com/office/drawing/2014/main" id="{6D410385-F3C1-C85C-D051-94AE0EF0F4F0}"/>
              </a:ext>
            </a:extLst>
          </p:cNvPr>
          <p:cNvCxnSpPr>
            <a:cxnSpLocks noChangeShapeType="1"/>
            <a:stCxn id="64526" idx="2"/>
            <a:endCxn id="64527" idx="0"/>
          </p:cNvCxnSpPr>
          <p:nvPr/>
        </p:nvCxnSpPr>
        <p:spPr bwMode="auto">
          <a:xfrm flipH="1">
            <a:off x="1835150" y="5622925"/>
            <a:ext cx="9525" cy="396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wipe(left)">
                                      <p:cBhvr>
                                        <p:cTn id="7" dur="500"/>
                                        <p:tgtEl>
                                          <p:spTgt spid="64516"/>
                                        </p:tgtEl>
                                      </p:cBhvr>
                                    </p:animEffect>
                                  </p:childTnLst>
                                </p:cTn>
                              </p:par>
                              <p:par>
                                <p:cTn id="8" presetID="22" presetClass="entr" presetSubtype="8" fill="hold" nodeType="withEffect">
                                  <p:stCondLst>
                                    <p:cond delay="0"/>
                                  </p:stCondLst>
                                  <p:childTnLst>
                                    <p:set>
                                      <p:cBhvr>
                                        <p:cTn id="9" dur="1" fill="hold">
                                          <p:stCondLst>
                                            <p:cond delay="0"/>
                                          </p:stCondLst>
                                        </p:cTn>
                                        <p:tgtEl>
                                          <p:spTgt spid="64529"/>
                                        </p:tgtEl>
                                        <p:attrNameLst>
                                          <p:attrName>style.visibility</p:attrName>
                                        </p:attrNameLst>
                                      </p:cBhvr>
                                      <p:to>
                                        <p:strVal val="visible"/>
                                      </p:to>
                                    </p:set>
                                    <p:animEffect transition="in" filter="wipe(left)">
                                      <p:cBhvr>
                                        <p:cTn id="10" dur="500"/>
                                        <p:tgtEl>
                                          <p:spTgt spid="6452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4517"/>
                                        </p:tgtEl>
                                        <p:attrNameLst>
                                          <p:attrName>style.visibility</p:attrName>
                                        </p:attrNameLst>
                                      </p:cBhvr>
                                      <p:to>
                                        <p:strVal val="visible"/>
                                      </p:to>
                                    </p:set>
                                    <p:animEffect transition="in" filter="wipe(left)">
                                      <p:cBhvr>
                                        <p:cTn id="15" dur="500"/>
                                        <p:tgtEl>
                                          <p:spTgt spid="64517"/>
                                        </p:tgtEl>
                                      </p:cBhvr>
                                    </p:animEffect>
                                  </p:childTnLst>
                                </p:cTn>
                              </p:par>
                              <p:par>
                                <p:cTn id="16" presetID="22" presetClass="entr" presetSubtype="8" fill="hold" nodeType="withEffect">
                                  <p:stCondLst>
                                    <p:cond delay="0"/>
                                  </p:stCondLst>
                                  <p:childTnLst>
                                    <p:set>
                                      <p:cBhvr>
                                        <p:cTn id="17" dur="1" fill="hold">
                                          <p:stCondLst>
                                            <p:cond delay="0"/>
                                          </p:stCondLst>
                                        </p:cTn>
                                        <p:tgtEl>
                                          <p:spTgt spid="64530"/>
                                        </p:tgtEl>
                                        <p:attrNameLst>
                                          <p:attrName>style.visibility</p:attrName>
                                        </p:attrNameLst>
                                      </p:cBhvr>
                                      <p:to>
                                        <p:strVal val="visible"/>
                                      </p:to>
                                    </p:set>
                                    <p:animEffect transition="in" filter="wipe(left)">
                                      <p:cBhvr>
                                        <p:cTn id="18" dur="500"/>
                                        <p:tgtEl>
                                          <p:spTgt spid="6453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4518"/>
                                        </p:tgtEl>
                                        <p:attrNameLst>
                                          <p:attrName>style.visibility</p:attrName>
                                        </p:attrNameLst>
                                      </p:cBhvr>
                                      <p:to>
                                        <p:strVal val="visible"/>
                                      </p:to>
                                    </p:set>
                                    <p:animEffect transition="in" filter="wipe(left)">
                                      <p:cBhvr>
                                        <p:cTn id="23" dur="500"/>
                                        <p:tgtEl>
                                          <p:spTgt spid="64518"/>
                                        </p:tgtEl>
                                      </p:cBhvr>
                                    </p:animEffect>
                                  </p:childTnLst>
                                </p:cTn>
                              </p:par>
                              <p:par>
                                <p:cTn id="24" presetID="22" presetClass="entr" presetSubtype="8" fill="hold" nodeType="withEffect">
                                  <p:stCondLst>
                                    <p:cond delay="0"/>
                                  </p:stCondLst>
                                  <p:childTnLst>
                                    <p:set>
                                      <p:cBhvr>
                                        <p:cTn id="25" dur="1" fill="hold">
                                          <p:stCondLst>
                                            <p:cond delay="0"/>
                                          </p:stCondLst>
                                        </p:cTn>
                                        <p:tgtEl>
                                          <p:spTgt spid="64531"/>
                                        </p:tgtEl>
                                        <p:attrNameLst>
                                          <p:attrName>style.visibility</p:attrName>
                                        </p:attrNameLst>
                                      </p:cBhvr>
                                      <p:to>
                                        <p:strVal val="visible"/>
                                      </p:to>
                                    </p:set>
                                    <p:animEffect transition="in" filter="wipe(left)">
                                      <p:cBhvr>
                                        <p:cTn id="26" dur="500"/>
                                        <p:tgtEl>
                                          <p:spTgt spid="645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64520"/>
                                        </p:tgtEl>
                                        <p:attrNameLst>
                                          <p:attrName>style.visibility</p:attrName>
                                        </p:attrNameLst>
                                      </p:cBhvr>
                                      <p:to>
                                        <p:strVal val="visible"/>
                                      </p:to>
                                    </p:set>
                                    <p:animEffect transition="in" filter="wipe(up)">
                                      <p:cBhvr>
                                        <p:cTn id="31" dur="500"/>
                                        <p:tgtEl>
                                          <p:spTgt spid="64520"/>
                                        </p:tgtEl>
                                      </p:cBhvr>
                                    </p:animEffect>
                                  </p:childTnLst>
                                </p:cTn>
                              </p:par>
                              <p:par>
                                <p:cTn id="32" presetID="22" presetClass="entr" presetSubtype="1" fill="hold" nodeType="withEffect">
                                  <p:stCondLst>
                                    <p:cond delay="0"/>
                                  </p:stCondLst>
                                  <p:childTnLst>
                                    <p:set>
                                      <p:cBhvr>
                                        <p:cTn id="33" dur="1" fill="hold">
                                          <p:stCondLst>
                                            <p:cond delay="0"/>
                                          </p:stCondLst>
                                        </p:cTn>
                                        <p:tgtEl>
                                          <p:spTgt spid="64532"/>
                                        </p:tgtEl>
                                        <p:attrNameLst>
                                          <p:attrName>style.visibility</p:attrName>
                                        </p:attrNameLst>
                                      </p:cBhvr>
                                      <p:to>
                                        <p:strVal val="visible"/>
                                      </p:to>
                                    </p:set>
                                    <p:animEffect transition="in" filter="wipe(up)">
                                      <p:cBhvr>
                                        <p:cTn id="34" dur="500"/>
                                        <p:tgtEl>
                                          <p:spTgt spid="6453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64519"/>
                                        </p:tgtEl>
                                        <p:attrNameLst>
                                          <p:attrName>style.visibility</p:attrName>
                                        </p:attrNameLst>
                                      </p:cBhvr>
                                      <p:to>
                                        <p:strVal val="visible"/>
                                      </p:to>
                                    </p:set>
                                    <p:animEffect transition="in" filter="wipe(left)">
                                      <p:cBhvr>
                                        <p:cTn id="39" dur="500"/>
                                        <p:tgtEl>
                                          <p:spTgt spid="64519"/>
                                        </p:tgtEl>
                                      </p:cBhvr>
                                    </p:animEffect>
                                  </p:childTnLst>
                                </p:cTn>
                              </p:par>
                              <p:par>
                                <p:cTn id="40" presetID="22" presetClass="entr" presetSubtype="8" fill="hold" nodeType="withEffect">
                                  <p:stCondLst>
                                    <p:cond delay="0"/>
                                  </p:stCondLst>
                                  <p:childTnLst>
                                    <p:set>
                                      <p:cBhvr>
                                        <p:cTn id="41" dur="1" fill="hold">
                                          <p:stCondLst>
                                            <p:cond delay="0"/>
                                          </p:stCondLst>
                                        </p:cTn>
                                        <p:tgtEl>
                                          <p:spTgt spid="64533"/>
                                        </p:tgtEl>
                                        <p:attrNameLst>
                                          <p:attrName>style.visibility</p:attrName>
                                        </p:attrNameLst>
                                      </p:cBhvr>
                                      <p:to>
                                        <p:strVal val="visible"/>
                                      </p:to>
                                    </p:set>
                                    <p:animEffect transition="in" filter="wipe(left)">
                                      <p:cBhvr>
                                        <p:cTn id="42" dur="500"/>
                                        <p:tgtEl>
                                          <p:spTgt spid="645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up)">
                                      <p:cBhvr>
                                        <p:cTn id="47" dur="500"/>
                                        <p:tgtEl>
                                          <p:spTgt spid="2"/>
                                        </p:tgtEl>
                                      </p:cBhvr>
                                    </p:animEffect>
                                  </p:childTnLst>
                                </p:cTn>
                              </p:par>
                              <p:par>
                                <p:cTn id="48" presetID="22" presetClass="entr" presetSubtype="1" fill="hold" nodeType="withEffect">
                                  <p:stCondLst>
                                    <p:cond delay="0"/>
                                  </p:stCondLst>
                                  <p:childTnLst>
                                    <p:set>
                                      <p:cBhvr>
                                        <p:cTn id="49" dur="1" fill="hold">
                                          <p:stCondLst>
                                            <p:cond delay="0"/>
                                          </p:stCondLst>
                                        </p:cTn>
                                        <p:tgtEl>
                                          <p:spTgt spid="64534"/>
                                        </p:tgtEl>
                                        <p:attrNameLst>
                                          <p:attrName>style.visibility</p:attrName>
                                        </p:attrNameLst>
                                      </p:cBhvr>
                                      <p:to>
                                        <p:strVal val="visible"/>
                                      </p:to>
                                    </p:set>
                                    <p:animEffect transition="in" filter="wipe(up)">
                                      <p:cBhvr>
                                        <p:cTn id="50" dur="500"/>
                                        <p:tgtEl>
                                          <p:spTgt spid="6453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2" fill="hold" nodeType="clickEffect">
                                  <p:stCondLst>
                                    <p:cond delay="0"/>
                                  </p:stCondLst>
                                  <p:childTnLst>
                                    <p:set>
                                      <p:cBhvr>
                                        <p:cTn id="54" dur="1" fill="hold">
                                          <p:stCondLst>
                                            <p:cond delay="0"/>
                                          </p:stCondLst>
                                        </p:cTn>
                                        <p:tgtEl>
                                          <p:spTgt spid="64524"/>
                                        </p:tgtEl>
                                        <p:attrNameLst>
                                          <p:attrName>style.visibility</p:attrName>
                                        </p:attrNameLst>
                                      </p:cBhvr>
                                      <p:to>
                                        <p:strVal val="visible"/>
                                      </p:to>
                                    </p:set>
                                    <p:animEffect transition="in" filter="wipe(right)">
                                      <p:cBhvr>
                                        <p:cTn id="55" dur="500"/>
                                        <p:tgtEl>
                                          <p:spTgt spid="64524"/>
                                        </p:tgtEl>
                                      </p:cBhvr>
                                    </p:animEffect>
                                  </p:childTnLst>
                                </p:cTn>
                              </p:par>
                              <p:par>
                                <p:cTn id="56" presetID="22" presetClass="entr" presetSubtype="2" fill="hold" nodeType="withEffect">
                                  <p:stCondLst>
                                    <p:cond delay="0"/>
                                  </p:stCondLst>
                                  <p:childTnLst>
                                    <p:set>
                                      <p:cBhvr>
                                        <p:cTn id="57" dur="1" fill="hold">
                                          <p:stCondLst>
                                            <p:cond delay="0"/>
                                          </p:stCondLst>
                                        </p:cTn>
                                        <p:tgtEl>
                                          <p:spTgt spid="64535"/>
                                        </p:tgtEl>
                                        <p:attrNameLst>
                                          <p:attrName>style.visibility</p:attrName>
                                        </p:attrNameLst>
                                      </p:cBhvr>
                                      <p:to>
                                        <p:strVal val="visible"/>
                                      </p:to>
                                    </p:set>
                                    <p:animEffect transition="in" filter="wipe(right)">
                                      <p:cBhvr>
                                        <p:cTn id="58" dur="500"/>
                                        <p:tgtEl>
                                          <p:spTgt spid="6453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nodeType="clickEffect">
                                  <p:stCondLst>
                                    <p:cond delay="0"/>
                                  </p:stCondLst>
                                  <p:childTnLst>
                                    <p:set>
                                      <p:cBhvr>
                                        <p:cTn id="62" dur="1" fill="hold">
                                          <p:stCondLst>
                                            <p:cond delay="0"/>
                                          </p:stCondLst>
                                        </p:cTn>
                                        <p:tgtEl>
                                          <p:spTgt spid="64525"/>
                                        </p:tgtEl>
                                        <p:attrNameLst>
                                          <p:attrName>style.visibility</p:attrName>
                                        </p:attrNameLst>
                                      </p:cBhvr>
                                      <p:to>
                                        <p:strVal val="visible"/>
                                      </p:to>
                                    </p:set>
                                    <p:animEffect transition="in" filter="wipe(up)">
                                      <p:cBhvr>
                                        <p:cTn id="63" dur="500"/>
                                        <p:tgtEl>
                                          <p:spTgt spid="64525"/>
                                        </p:tgtEl>
                                      </p:cBhvr>
                                    </p:animEffect>
                                  </p:childTnLst>
                                </p:cTn>
                              </p:par>
                              <p:par>
                                <p:cTn id="64" presetID="22" presetClass="entr" presetSubtype="1" fill="hold" nodeType="withEffect">
                                  <p:stCondLst>
                                    <p:cond delay="0"/>
                                  </p:stCondLst>
                                  <p:childTnLst>
                                    <p:set>
                                      <p:cBhvr>
                                        <p:cTn id="65" dur="1" fill="hold">
                                          <p:stCondLst>
                                            <p:cond delay="0"/>
                                          </p:stCondLst>
                                        </p:cTn>
                                        <p:tgtEl>
                                          <p:spTgt spid="64536"/>
                                        </p:tgtEl>
                                        <p:attrNameLst>
                                          <p:attrName>style.visibility</p:attrName>
                                        </p:attrNameLst>
                                      </p:cBhvr>
                                      <p:to>
                                        <p:strVal val="visible"/>
                                      </p:to>
                                    </p:set>
                                    <p:animEffect transition="in" filter="wipe(up)">
                                      <p:cBhvr>
                                        <p:cTn id="66" dur="500"/>
                                        <p:tgtEl>
                                          <p:spTgt spid="6453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64526"/>
                                        </p:tgtEl>
                                        <p:attrNameLst>
                                          <p:attrName>style.visibility</p:attrName>
                                        </p:attrNameLst>
                                      </p:cBhvr>
                                      <p:to>
                                        <p:strVal val="visible"/>
                                      </p:to>
                                    </p:set>
                                    <p:animEffect transition="in" filter="wipe(up)">
                                      <p:cBhvr>
                                        <p:cTn id="71" dur="500"/>
                                        <p:tgtEl>
                                          <p:spTgt spid="64526"/>
                                        </p:tgtEl>
                                      </p:cBhvr>
                                    </p:animEffect>
                                  </p:childTnLst>
                                </p:cTn>
                              </p:par>
                              <p:par>
                                <p:cTn id="72" presetID="22" presetClass="entr" presetSubtype="1" fill="hold" nodeType="withEffect">
                                  <p:stCondLst>
                                    <p:cond delay="0"/>
                                  </p:stCondLst>
                                  <p:childTnLst>
                                    <p:set>
                                      <p:cBhvr>
                                        <p:cTn id="73" dur="1" fill="hold">
                                          <p:stCondLst>
                                            <p:cond delay="0"/>
                                          </p:stCondLst>
                                        </p:cTn>
                                        <p:tgtEl>
                                          <p:spTgt spid="64538"/>
                                        </p:tgtEl>
                                        <p:attrNameLst>
                                          <p:attrName>style.visibility</p:attrName>
                                        </p:attrNameLst>
                                      </p:cBhvr>
                                      <p:to>
                                        <p:strVal val="visible"/>
                                      </p:to>
                                    </p:set>
                                    <p:animEffect transition="in" filter="wipe(up)">
                                      <p:cBhvr>
                                        <p:cTn id="74" dur="500"/>
                                        <p:tgtEl>
                                          <p:spTgt spid="6453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nodeType="clickEffect">
                                  <p:stCondLst>
                                    <p:cond delay="0"/>
                                  </p:stCondLst>
                                  <p:childTnLst>
                                    <p:set>
                                      <p:cBhvr>
                                        <p:cTn id="78" dur="1" fill="hold">
                                          <p:stCondLst>
                                            <p:cond delay="0"/>
                                          </p:stCondLst>
                                        </p:cTn>
                                        <p:tgtEl>
                                          <p:spTgt spid="64527"/>
                                        </p:tgtEl>
                                        <p:attrNameLst>
                                          <p:attrName>style.visibility</p:attrName>
                                        </p:attrNameLst>
                                      </p:cBhvr>
                                      <p:to>
                                        <p:strVal val="visible"/>
                                      </p:to>
                                    </p:set>
                                    <p:animEffect transition="in" filter="wipe(up)">
                                      <p:cBhvr>
                                        <p:cTn id="79" dur="500"/>
                                        <p:tgtEl>
                                          <p:spTgt spid="64527"/>
                                        </p:tgtEl>
                                      </p:cBhvr>
                                    </p:animEffect>
                                  </p:childTnLst>
                                </p:cTn>
                              </p:par>
                              <p:par>
                                <p:cTn id="80" presetID="22" presetClass="entr" presetSubtype="1" fill="hold" nodeType="withEffect">
                                  <p:stCondLst>
                                    <p:cond delay="0"/>
                                  </p:stCondLst>
                                  <p:childTnLst>
                                    <p:set>
                                      <p:cBhvr>
                                        <p:cTn id="81" dur="1" fill="hold">
                                          <p:stCondLst>
                                            <p:cond delay="0"/>
                                          </p:stCondLst>
                                        </p:cTn>
                                        <p:tgtEl>
                                          <p:spTgt spid="64539"/>
                                        </p:tgtEl>
                                        <p:attrNameLst>
                                          <p:attrName>style.visibility</p:attrName>
                                        </p:attrNameLst>
                                      </p:cBhvr>
                                      <p:to>
                                        <p:strVal val="visible"/>
                                      </p:to>
                                    </p:set>
                                    <p:animEffect transition="in" filter="wipe(up)">
                                      <p:cBhvr>
                                        <p:cTn id="82" dur="500"/>
                                        <p:tgtEl>
                                          <p:spTgt spid="6453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64528"/>
                                        </p:tgtEl>
                                        <p:attrNameLst>
                                          <p:attrName>style.visibility</p:attrName>
                                        </p:attrNameLst>
                                      </p:cBhvr>
                                      <p:to>
                                        <p:strVal val="visible"/>
                                      </p:to>
                                    </p:set>
                                    <p:animEffect transition="in" filter="wipe(left)">
                                      <p:cBhvr>
                                        <p:cTn id="87" dur="500"/>
                                        <p:tgtEl>
                                          <p:spTgt spid="64528"/>
                                        </p:tgtEl>
                                      </p:cBhvr>
                                    </p:animEffect>
                                  </p:childTnLst>
                                </p:cTn>
                              </p:par>
                              <p:par>
                                <p:cTn id="88" presetID="22" presetClass="entr" presetSubtype="8" fill="hold" nodeType="withEffect">
                                  <p:stCondLst>
                                    <p:cond delay="0"/>
                                  </p:stCondLst>
                                  <p:childTnLst>
                                    <p:set>
                                      <p:cBhvr>
                                        <p:cTn id="89" dur="1" fill="hold">
                                          <p:stCondLst>
                                            <p:cond delay="0"/>
                                          </p:stCondLst>
                                        </p:cTn>
                                        <p:tgtEl>
                                          <p:spTgt spid="64537"/>
                                        </p:tgtEl>
                                        <p:attrNameLst>
                                          <p:attrName>style.visibility</p:attrName>
                                        </p:attrNameLst>
                                      </p:cBhvr>
                                      <p:to>
                                        <p:strVal val="visible"/>
                                      </p:to>
                                    </p:set>
                                    <p:animEffect transition="in" filter="wipe(left)">
                                      <p:cBhvr>
                                        <p:cTn id="90" dur="500"/>
                                        <p:tgtEl>
                                          <p:spTgt spid="64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64517" grpId="0" animBg="1"/>
      <p:bldP spid="64518" grpId="0" animBg="1"/>
      <p:bldP spid="64519" grpId="0" animBg="1"/>
      <p:bldP spid="64520" grpId="0" animBg="1"/>
      <p:bldP spid="64524" grpId="0" animBg="1"/>
      <p:bldP spid="64525" grpId="0" animBg="1"/>
      <p:bldP spid="64526" grpId="0" animBg="1"/>
      <p:bldP spid="64527" grpId="0" animBg="1"/>
      <p:bldP spid="645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a:extLst>
              <a:ext uri="{FF2B5EF4-FFF2-40B4-BE49-F238E27FC236}">
                <a16:creationId xmlns:a16="http://schemas.microsoft.com/office/drawing/2014/main" id="{F134F7C3-DA89-6B47-4ABF-0D045846E96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8675" name="Rectangle 2">
            <a:extLst>
              <a:ext uri="{FF2B5EF4-FFF2-40B4-BE49-F238E27FC236}">
                <a16:creationId xmlns:a16="http://schemas.microsoft.com/office/drawing/2014/main" id="{D2908DCA-0531-F0E7-FECD-8C17EBEE6061}"/>
              </a:ext>
            </a:extLst>
          </p:cNvPr>
          <p:cNvSpPr>
            <a:spLocks noGrp="1" noChangeArrowheads="1"/>
          </p:cNvSpPr>
          <p:nvPr>
            <p:ph type="title"/>
          </p:nvPr>
        </p:nvSpPr>
        <p:spPr>
          <a:xfrm>
            <a:off x="0" y="25400"/>
            <a:ext cx="9144000" cy="1143000"/>
          </a:xfrm>
        </p:spPr>
        <p:txBody>
          <a:bodyPr/>
          <a:lstStyle/>
          <a:p>
            <a:pPr eaLnBrk="1" hangingPunct="1">
              <a:defRPr/>
            </a:pPr>
            <a:r>
              <a:rPr lang="en-US" b="1">
                <a:solidFill>
                  <a:srgbClr val="C00000"/>
                </a:solidFill>
                <a:effectLst>
                  <a:outerShdw blurRad="38100" dist="38100" dir="2700000" algn="tl">
                    <a:srgbClr val="C0C0C0"/>
                  </a:outerShdw>
                </a:effectLst>
              </a:rPr>
              <a:t>Hierarchy of Computation</a:t>
            </a:r>
          </a:p>
        </p:txBody>
      </p:sp>
      <p:sp>
        <p:nvSpPr>
          <p:cNvPr id="65539" name="Text Box 3">
            <a:extLst>
              <a:ext uri="{FF2B5EF4-FFF2-40B4-BE49-F238E27FC236}">
                <a16:creationId xmlns:a16="http://schemas.microsoft.com/office/drawing/2014/main" id="{12119AE2-6B0C-898D-0234-C062ADAABD6D}"/>
              </a:ext>
            </a:extLst>
          </p:cNvPr>
          <p:cNvSpPr txBox="1">
            <a:spLocks noChangeArrowheads="1"/>
          </p:cNvSpPr>
          <p:nvPr/>
        </p:nvSpPr>
        <p:spPr bwMode="auto">
          <a:xfrm>
            <a:off x="228600" y="1431925"/>
            <a:ext cx="1008063" cy="366713"/>
          </a:xfrm>
          <a:prstGeom prst="rect">
            <a:avLst/>
          </a:prstGeom>
          <a:solidFill>
            <a:srgbClr val="FFFF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rgbClr val="0000FF"/>
                </a:solidFill>
                <a:effectLst>
                  <a:outerShdw blurRad="38100" dist="38100" dir="2700000" algn="tl">
                    <a:srgbClr val="000000"/>
                  </a:outerShdw>
                </a:effectLst>
                <a:latin typeface="Tahoma" pitchFamily="34" charset="0"/>
                <a:cs typeface="+mn-cs"/>
              </a:rPr>
              <a:t>Problem</a:t>
            </a:r>
          </a:p>
        </p:txBody>
      </p:sp>
      <p:sp>
        <p:nvSpPr>
          <p:cNvPr id="65540" name="Text Box 4">
            <a:extLst>
              <a:ext uri="{FF2B5EF4-FFF2-40B4-BE49-F238E27FC236}">
                <a16:creationId xmlns:a16="http://schemas.microsoft.com/office/drawing/2014/main" id="{8E7F919B-9E6B-4D97-B2A2-E1BD93D2788F}"/>
              </a:ext>
            </a:extLst>
          </p:cNvPr>
          <p:cNvSpPr txBox="1">
            <a:spLocks noChangeArrowheads="1"/>
          </p:cNvSpPr>
          <p:nvPr/>
        </p:nvSpPr>
        <p:spPr bwMode="auto">
          <a:xfrm>
            <a:off x="1524000" y="1447800"/>
            <a:ext cx="1414463" cy="369888"/>
          </a:xfrm>
          <a:prstGeom prst="rect">
            <a:avLst/>
          </a:prstGeom>
          <a:solidFill>
            <a:srgbClr val="FFFF00"/>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rgbClr val="0000FF"/>
                </a:solidFill>
                <a:effectLst>
                  <a:outerShdw blurRad="38100" dist="38100" dir="2700000" algn="tl">
                    <a:srgbClr val="000000"/>
                  </a:outerShdw>
                </a:effectLst>
                <a:latin typeface="Tahoma" pitchFamily="34" charset="0"/>
                <a:cs typeface="+mn-cs"/>
              </a:rPr>
              <a:t>Algorithms</a:t>
            </a:r>
          </a:p>
        </p:txBody>
      </p:sp>
      <p:sp>
        <p:nvSpPr>
          <p:cNvPr id="65541" name="Text Box 5">
            <a:extLst>
              <a:ext uri="{FF2B5EF4-FFF2-40B4-BE49-F238E27FC236}">
                <a16:creationId xmlns:a16="http://schemas.microsoft.com/office/drawing/2014/main" id="{FEBB1559-FFBA-EA1F-1480-C138C01691D7}"/>
              </a:ext>
            </a:extLst>
          </p:cNvPr>
          <p:cNvSpPr txBox="1">
            <a:spLocks noChangeArrowheads="1"/>
          </p:cNvSpPr>
          <p:nvPr/>
        </p:nvSpPr>
        <p:spPr bwMode="auto">
          <a:xfrm>
            <a:off x="3587750" y="1295400"/>
            <a:ext cx="2305050" cy="641350"/>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Programming in</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High-Level Language</a:t>
            </a:r>
          </a:p>
        </p:txBody>
      </p:sp>
      <p:sp>
        <p:nvSpPr>
          <p:cNvPr id="65542" name="Text Box 6">
            <a:extLst>
              <a:ext uri="{FF2B5EF4-FFF2-40B4-BE49-F238E27FC236}">
                <a16:creationId xmlns:a16="http://schemas.microsoft.com/office/drawing/2014/main" id="{F31A001C-A241-3F74-62BE-106AB046D201}"/>
              </a:ext>
            </a:extLst>
          </p:cNvPr>
          <p:cNvSpPr txBox="1">
            <a:spLocks noChangeArrowheads="1"/>
          </p:cNvSpPr>
          <p:nvPr/>
        </p:nvSpPr>
        <p:spPr bwMode="auto">
          <a:xfrm>
            <a:off x="6400800" y="1295400"/>
            <a:ext cx="2281238" cy="641350"/>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Compiler/Assembler/</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Linker</a:t>
            </a:r>
          </a:p>
        </p:txBody>
      </p:sp>
      <p:sp>
        <p:nvSpPr>
          <p:cNvPr id="65543" name="Text Box 7">
            <a:extLst>
              <a:ext uri="{FF2B5EF4-FFF2-40B4-BE49-F238E27FC236}">
                <a16:creationId xmlns:a16="http://schemas.microsoft.com/office/drawing/2014/main" id="{79AF24AB-D597-BF7F-075D-06C911CDA5B2}"/>
              </a:ext>
            </a:extLst>
          </p:cNvPr>
          <p:cNvSpPr txBox="1">
            <a:spLocks noChangeArrowheads="1"/>
          </p:cNvSpPr>
          <p:nvPr/>
        </p:nvSpPr>
        <p:spPr bwMode="auto">
          <a:xfrm>
            <a:off x="2743200" y="2346325"/>
            <a:ext cx="3541713" cy="366713"/>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Instruction Set Architecture (ISA)</a:t>
            </a:r>
          </a:p>
        </p:txBody>
      </p:sp>
      <p:sp>
        <p:nvSpPr>
          <p:cNvPr id="65544" name="Text Box 8">
            <a:extLst>
              <a:ext uri="{FF2B5EF4-FFF2-40B4-BE49-F238E27FC236}">
                <a16:creationId xmlns:a16="http://schemas.microsoft.com/office/drawing/2014/main" id="{87B49E60-5F72-3E91-9FDC-7B852D436F29}"/>
              </a:ext>
            </a:extLst>
          </p:cNvPr>
          <p:cNvSpPr txBox="1">
            <a:spLocks noChangeArrowheads="1"/>
          </p:cNvSpPr>
          <p:nvPr/>
        </p:nvSpPr>
        <p:spPr bwMode="auto">
          <a:xfrm>
            <a:off x="7134225" y="2346325"/>
            <a:ext cx="815975" cy="366713"/>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Binary</a:t>
            </a:r>
          </a:p>
        </p:txBody>
      </p:sp>
      <p:sp>
        <p:nvSpPr>
          <p:cNvPr id="65545" name="Text Box 9">
            <a:extLst>
              <a:ext uri="{FF2B5EF4-FFF2-40B4-BE49-F238E27FC236}">
                <a16:creationId xmlns:a16="http://schemas.microsoft.com/office/drawing/2014/main" id="{7442C114-F0DC-53D0-D19E-1D2D05D3805E}"/>
              </a:ext>
            </a:extLst>
          </p:cNvPr>
          <p:cNvSpPr txBox="1">
            <a:spLocks noChangeArrowheads="1"/>
          </p:cNvSpPr>
          <p:nvPr/>
        </p:nvSpPr>
        <p:spPr bwMode="auto">
          <a:xfrm>
            <a:off x="3429000" y="3086100"/>
            <a:ext cx="2743200" cy="915988"/>
          </a:xfrm>
          <a:prstGeom prst="rect">
            <a:avLst/>
          </a:prstGeom>
          <a:solidFill>
            <a:srgbClr val="0000FF"/>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System architecture</a:t>
            </a:r>
          </a:p>
        </p:txBody>
      </p:sp>
      <p:sp>
        <p:nvSpPr>
          <p:cNvPr id="65546" name="Text Box 10">
            <a:extLst>
              <a:ext uri="{FF2B5EF4-FFF2-40B4-BE49-F238E27FC236}">
                <a16:creationId xmlns:a16="http://schemas.microsoft.com/office/drawing/2014/main" id="{C6AC0BA3-9811-D4F6-293A-1C0894CEDC0E}"/>
              </a:ext>
            </a:extLst>
          </p:cNvPr>
          <p:cNvSpPr txBox="1">
            <a:spLocks noChangeArrowheads="1"/>
          </p:cNvSpPr>
          <p:nvPr/>
        </p:nvSpPr>
        <p:spPr bwMode="auto">
          <a:xfrm>
            <a:off x="3429000" y="3048000"/>
            <a:ext cx="2362200" cy="641350"/>
          </a:xfrm>
          <a:prstGeom prst="rect">
            <a:avLst/>
          </a:prstGeom>
          <a:solidFill>
            <a:srgbClr val="FF33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Target Machine </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(one implementation)</a:t>
            </a:r>
          </a:p>
        </p:txBody>
      </p:sp>
      <p:sp>
        <p:nvSpPr>
          <p:cNvPr id="65547" name="Text Box 11">
            <a:extLst>
              <a:ext uri="{FF2B5EF4-FFF2-40B4-BE49-F238E27FC236}">
                <a16:creationId xmlns:a16="http://schemas.microsoft.com/office/drawing/2014/main" id="{D5204CCC-8C88-65B7-59E4-8F553C28CFEF}"/>
              </a:ext>
            </a:extLst>
          </p:cNvPr>
          <p:cNvSpPr txBox="1">
            <a:spLocks noChangeArrowheads="1"/>
          </p:cNvSpPr>
          <p:nvPr/>
        </p:nvSpPr>
        <p:spPr bwMode="auto">
          <a:xfrm>
            <a:off x="838200" y="3190875"/>
            <a:ext cx="2001838" cy="366713"/>
          </a:xfrm>
          <a:prstGeom prst="rect">
            <a:avLst/>
          </a:prstGeom>
          <a:solidFill>
            <a:srgbClr val="FF33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Micro-architecture</a:t>
            </a:r>
          </a:p>
        </p:txBody>
      </p:sp>
      <p:sp>
        <p:nvSpPr>
          <p:cNvPr id="65548" name="Text Box 12">
            <a:extLst>
              <a:ext uri="{FF2B5EF4-FFF2-40B4-BE49-F238E27FC236}">
                <a16:creationId xmlns:a16="http://schemas.microsoft.com/office/drawing/2014/main" id="{B767FEF6-4780-192B-4B38-D7844C7F81BF}"/>
              </a:ext>
            </a:extLst>
          </p:cNvPr>
          <p:cNvSpPr txBox="1">
            <a:spLocks noChangeArrowheads="1"/>
          </p:cNvSpPr>
          <p:nvPr/>
        </p:nvSpPr>
        <p:spPr bwMode="auto">
          <a:xfrm>
            <a:off x="914400" y="3962400"/>
            <a:ext cx="1857375" cy="641350"/>
          </a:xfrm>
          <a:prstGeom prst="rect">
            <a:avLst/>
          </a:prstGeom>
          <a:solidFill>
            <a:srgbClr val="FF33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Functional units/</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Building blocks</a:t>
            </a:r>
          </a:p>
        </p:txBody>
      </p:sp>
      <p:sp>
        <p:nvSpPr>
          <p:cNvPr id="65549" name="Text Box 13">
            <a:extLst>
              <a:ext uri="{FF2B5EF4-FFF2-40B4-BE49-F238E27FC236}">
                <a16:creationId xmlns:a16="http://schemas.microsoft.com/office/drawing/2014/main" id="{09D9AA63-653A-6130-896E-EEDBA18E2375}"/>
              </a:ext>
            </a:extLst>
          </p:cNvPr>
          <p:cNvSpPr txBox="1">
            <a:spLocks noChangeArrowheads="1"/>
          </p:cNvSpPr>
          <p:nvPr/>
        </p:nvSpPr>
        <p:spPr bwMode="auto">
          <a:xfrm>
            <a:off x="1133475" y="4981575"/>
            <a:ext cx="1420813" cy="641350"/>
          </a:xfrm>
          <a:prstGeom prst="rect">
            <a:avLst/>
          </a:prstGeom>
          <a:solidFill>
            <a:srgbClr val="00808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Gates Level </a:t>
            </a:r>
          </a:p>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Design  </a:t>
            </a:r>
          </a:p>
        </p:txBody>
      </p:sp>
      <p:sp>
        <p:nvSpPr>
          <p:cNvPr id="65550" name="Text Box 14">
            <a:extLst>
              <a:ext uri="{FF2B5EF4-FFF2-40B4-BE49-F238E27FC236}">
                <a16:creationId xmlns:a16="http://schemas.microsoft.com/office/drawing/2014/main" id="{0EDA0F49-4EB0-70D7-893F-A633E1EAA1EF}"/>
              </a:ext>
            </a:extLst>
          </p:cNvPr>
          <p:cNvSpPr txBox="1">
            <a:spLocks noChangeArrowheads="1"/>
          </p:cNvSpPr>
          <p:nvPr/>
        </p:nvSpPr>
        <p:spPr bwMode="auto">
          <a:xfrm>
            <a:off x="1190625" y="6019800"/>
            <a:ext cx="1287463" cy="366713"/>
          </a:xfrm>
          <a:prstGeom prst="rect">
            <a:avLst/>
          </a:prstGeom>
          <a:solidFill>
            <a:schemeClr val="accent2"/>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Transistors</a:t>
            </a:r>
          </a:p>
        </p:txBody>
      </p:sp>
      <p:sp>
        <p:nvSpPr>
          <p:cNvPr id="65551" name="Text Box 15">
            <a:extLst>
              <a:ext uri="{FF2B5EF4-FFF2-40B4-BE49-F238E27FC236}">
                <a16:creationId xmlns:a16="http://schemas.microsoft.com/office/drawing/2014/main" id="{46B11166-9826-90DD-2502-13905F53313D}"/>
              </a:ext>
            </a:extLst>
          </p:cNvPr>
          <p:cNvSpPr txBox="1">
            <a:spLocks noChangeArrowheads="1"/>
          </p:cNvSpPr>
          <p:nvPr/>
        </p:nvSpPr>
        <p:spPr bwMode="auto">
          <a:xfrm>
            <a:off x="3276600" y="6019800"/>
            <a:ext cx="1625600" cy="366713"/>
          </a:xfrm>
          <a:prstGeom prst="rect">
            <a:avLst/>
          </a:prstGeom>
          <a:solidFill>
            <a:schemeClr val="tx1"/>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808080"/>
                  </a:outerShdw>
                </a:effectLst>
                <a:latin typeface="Tahoma" pitchFamily="34" charset="0"/>
                <a:cs typeface="+mn-cs"/>
              </a:rPr>
              <a:t>Manufacturing</a:t>
            </a:r>
          </a:p>
        </p:txBody>
      </p:sp>
      <p:cxnSp>
        <p:nvCxnSpPr>
          <p:cNvPr id="30737" name="AutoShape 16">
            <a:extLst>
              <a:ext uri="{FF2B5EF4-FFF2-40B4-BE49-F238E27FC236}">
                <a16:creationId xmlns:a16="http://schemas.microsoft.com/office/drawing/2014/main" id="{7F25F504-EADE-0CB7-9650-83917B9D856C}"/>
              </a:ext>
            </a:extLst>
          </p:cNvPr>
          <p:cNvCxnSpPr>
            <a:cxnSpLocks noChangeShapeType="1"/>
            <a:stCxn id="65539" idx="3"/>
            <a:endCxn id="65540" idx="1"/>
          </p:cNvCxnSpPr>
          <p:nvPr/>
        </p:nvCxnSpPr>
        <p:spPr bwMode="auto">
          <a:xfrm>
            <a:off x="1236663" y="1616075"/>
            <a:ext cx="287337" cy="15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38" name="AutoShape 17">
            <a:extLst>
              <a:ext uri="{FF2B5EF4-FFF2-40B4-BE49-F238E27FC236}">
                <a16:creationId xmlns:a16="http://schemas.microsoft.com/office/drawing/2014/main" id="{06A26A13-341B-A925-189C-36DD3744DFE0}"/>
              </a:ext>
            </a:extLst>
          </p:cNvPr>
          <p:cNvCxnSpPr>
            <a:cxnSpLocks noChangeShapeType="1"/>
            <a:stCxn id="65540" idx="3"/>
            <a:endCxn id="65541" idx="1"/>
          </p:cNvCxnSpPr>
          <p:nvPr/>
        </p:nvCxnSpPr>
        <p:spPr bwMode="auto">
          <a:xfrm flipV="1">
            <a:off x="2938463" y="1616075"/>
            <a:ext cx="649287" cy="15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39" name="AutoShape 18">
            <a:extLst>
              <a:ext uri="{FF2B5EF4-FFF2-40B4-BE49-F238E27FC236}">
                <a16:creationId xmlns:a16="http://schemas.microsoft.com/office/drawing/2014/main" id="{354B481C-EBB4-E02A-329E-E9F29347765B}"/>
              </a:ext>
            </a:extLst>
          </p:cNvPr>
          <p:cNvCxnSpPr>
            <a:cxnSpLocks noChangeShapeType="1"/>
            <a:stCxn id="65541" idx="3"/>
            <a:endCxn id="65542" idx="1"/>
          </p:cNvCxnSpPr>
          <p:nvPr/>
        </p:nvCxnSpPr>
        <p:spPr bwMode="auto">
          <a:xfrm>
            <a:off x="5892800" y="1616075"/>
            <a:ext cx="508000"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0" name="AutoShape 19">
            <a:extLst>
              <a:ext uri="{FF2B5EF4-FFF2-40B4-BE49-F238E27FC236}">
                <a16:creationId xmlns:a16="http://schemas.microsoft.com/office/drawing/2014/main" id="{90E8755B-5795-3954-3301-8A6FE8E70B32}"/>
              </a:ext>
            </a:extLst>
          </p:cNvPr>
          <p:cNvCxnSpPr>
            <a:cxnSpLocks noChangeShapeType="1"/>
            <a:stCxn id="65542" idx="2"/>
            <a:endCxn id="65544" idx="0"/>
          </p:cNvCxnSpPr>
          <p:nvPr/>
        </p:nvCxnSpPr>
        <p:spPr bwMode="auto">
          <a:xfrm>
            <a:off x="7542213" y="1936750"/>
            <a:ext cx="0" cy="4095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1" name="AutoShape 20">
            <a:extLst>
              <a:ext uri="{FF2B5EF4-FFF2-40B4-BE49-F238E27FC236}">
                <a16:creationId xmlns:a16="http://schemas.microsoft.com/office/drawing/2014/main" id="{CA947B6C-121E-9E3B-69C9-7E7715974C29}"/>
              </a:ext>
            </a:extLst>
          </p:cNvPr>
          <p:cNvCxnSpPr>
            <a:cxnSpLocks noChangeShapeType="1"/>
            <a:stCxn id="65543" idx="3"/>
            <a:endCxn id="65544" idx="1"/>
          </p:cNvCxnSpPr>
          <p:nvPr/>
        </p:nvCxnSpPr>
        <p:spPr bwMode="auto">
          <a:xfrm>
            <a:off x="6284913" y="2530475"/>
            <a:ext cx="8493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2" name="AutoShape 21">
            <a:extLst>
              <a:ext uri="{FF2B5EF4-FFF2-40B4-BE49-F238E27FC236}">
                <a16:creationId xmlns:a16="http://schemas.microsoft.com/office/drawing/2014/main" id="{7138D310-747F-C2CF-1148-C674B0FEA2AC}"/>
              </a:ext>
            </a:extLst>
          </p:cNvPr>
          <p:cNvCxnSpPr>
            <a:cxnSpLocks noChangeShapeType="1"/>
            <a:stCxn id="65544" idx="2"/>
            <a:endCxn id="65545" idx="3"/>
          </p:cNvCxnSpPr>
          <p:nvPr/>
        </p:nvCxnSpPr>
        <p:spPr bwMode="auto">
          <a:xfrm rot="5400000">
            <a:off x="6441282" y="2443956"/>
            <a:ext cx="831850" cy="1370013"/>
          </a:xfrm>
          <a:prstGeom prst="bentConnector2">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0743" name="AutoShape 22">
            <a:extLst>
              <a:ext uri="{FF2B5EF4-FFF2-40B4-BE49-F238E27FC236}">
                <a16:creationId xmlns:a16="http://schemas.microsoft.com/office/drawing/2014/main" id="{B94B2C5D-85FC-1562-1A2D-A98DE4828138}"/>
              </a:ext>
            </a:extLst>
          </p:cNvPr>
          <p:cNvCxnSpPr>
            <a:cxnSpLocks noChangeShapeType="1"/>
            <a:stCxn id="65546" idx="1"/>
            <a:endCxn id="65547" idx="3"/>
          </p:cNvCxnSpPr>
          <p:nvPr/>
        </p:nvCxnSpPr>
        <p:spPr bwMode="auto">
          <a:xfrm flipH="1">
            <a:off x="2840038" y="3368675"/>
            <a:ext cx="588962" cy="635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4" name="AutoShape 23">
            <a:extLst>
              <a:ext uri="{FF2B5EF4-FFF2-40B4-BE49-F238E27FC236}">
                <a16:creationId xmlns:a16="http://schemas.microsoft.com/office/drawing/2014/main" id="{129EAC63-6C4C-E617-F42E-81D6003BDA64}"/>
              </a:ext>
            </a:extLst>
          </p:cNvPr>
          <p:cNvCxnSpPr>
            <a:cxnSpLocks noChangeShapeType="1"/>
            <a:stCxn id="65547" idx="2"/>
            <a:endCxn id="65548" idx="0"/>
          </p:cNvCxnSpPr>
          <p:nvPr/>
        </p:nvCxnSpPr>
        <p:spPr bwMode="auto">
          <a:xfrm>
            <a:off x="1839913" y="3557588"/>
            <a:ext cx="3175" cy="404812"/>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5" name="AutoShape 24">
            <a:extLst>
              <a:ext uri="{FF2B5EF4-FFF2-40B4-BE49-F238E27FC236}">
                <a16:creationId xmlns:a16="http://schemas.microsoft.com/office/drawing/2014/main" id="{42D78869-4DB4-EDA0-F819-7FD1756747E3}"/>
              </a:ext>
            </a:extLst>
          </p:cNvPr>
          <p:cNvCxnSpPr>
            <a:cxnSpLocks noChangeShapeType="1"/>
            <a:stCxn id="65550" idx="3"/>
            <a:endCxn id="65551" idx="1"/>
          </p:cNvCxnSpPr>
          <p:nvPr/>
        </p:nvCxnSpPr>
        <p:spPr bwMode="auto">
          <a:xfrm>
            <a:off x="2478088" y="6203950"/>
            <a:ext cx="7985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6" name="AutoShape 25">
            <a:extLst>
              <a:ext uri="{FF2B5EF4-FFF2-40B4-BE49-F238E27FC236}">
                <a16:creationId xmlns:a16="http://schemas.microsoft.com/office/drawing/2014/main" id="{156A0A4A-4FD8-67A5-D252-57AC1B1E779C}"/>
              </a:ext>
            </a:extLst>
          </p:cNvPr>
          <p:cNvCxnSpPr>
            <a:cxnSpLocks noChangeShapeType="1"/>
            <a:stCxn id="65548" idx="2"/>
            <a:endCxn id="65549" idx="0"/>
          </p:cNvCxnSpPr>
          <p:nvPr/>
        </p:nvCxnSpPr>
        <p:spPr bwMode="auto">
          <a:xfrm>
            <a:off x="1843088" y="4603750"/>
            <a:ext cx="1587" cy="37782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7" name="AutoShape 26">
            <a:extLst>
              <a:ext uri="{FF2B5EF4-FFF2-40B4-BE49-F238E27FC236}">
                <a16:creationId xmlns:a16="http://schemas.microsoft.com/office/drawing/2014/main" id="{35431538-0E4E-49B9-3CDD-FEC276E21696}"/>
              </a:ext>
            </a:extLst>
          </p:cNvPr>
          <p:cNvCxnSpPr>
            <a:cxnSpLocks noChangeShapeType="1"/>
            <a:stCxn id="65549" idx="2"/>
            <a:endCxn id="65550" idx="0"/>
          </p:cNvCxnSpPr>
          <p:nvPr/>
        </p:nvCxnSpPr>
        <p:spPr bwMode="auto">
          <a:xfrm flipH="1">
            <a:off x="1835150" y="5622925"/>
            <a:ext cx="9525" cy="396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63" name="Text Box 27">
            <a:extLst>
              <a:ext uri="{FF2B5EF4-FFF2-40B4-BE49-F238E27FC236}">
                <a16:creationId xmlns:a16="http://schemas.microsoft.com/office/drawing/2014/main" id="{242ABE73-7355-96DB-A962-A2B59D3EE3FE}"/>
              </a:ext>
            </a:extLst>
          </p:cNvPr>
          <p:cNvSpPr txBox="1">
            <a:spLocks noChangeArrowheads="1"/>
          </p:cNvSpPr>
          <p:nvPr/>
        </p:nvSpPr>
        <p:spPr bwMode="auto">
          <a:xfrm>
            <a:off x="7466013" y="4572000"/>
            <a:ext cx="1214437" cy="304800"/>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400">
                <a:solidFill>
                  <a:schemeClr val="bg1"/>
                </a:solidFill>
                <a:effectLst>
                  <a:outerShdw blurRad="38100" dist="38100" dir="2700000" algn="tl">
                    <a:srgbClr val="000000"/>
                  </a:outerShdw>
                </a:effectLst>
                <a:latin typeface="Tahoma" pitchFamily="34" charset="0"/>
                <a:cs typeface="+mn-cs"/>
              </a:rPr>
              <a:t>System Level</a:t>
            </a:r>
          </a:p>
        </p:txBody>
      </p:sp>
      <p:sp>
        <p:nvSpPr>
          <p:cNvPr id="65564" name="Text Box 28">
            <a:extLst>
              <a:ext uri="{FF2B5EF4-FFF2-40B4-BE49-F238E27FC236}">
                <a16:creationId xmlns:a16="http://schemas.microsoft.com/office/drawing/2014/main" id="{346DF329-11DF-9C08-91DF-BEBAE53A11D4}"/>
              </a:ext>
            </a:extLst>
          </p:cNvPr>
          <p:cNvSpPr txBox="1">
            <a:spLocks noChangeArrowheads="1"/>
          </p:cNvSpPr>
          <p:nvPr/>
        </p:nvSpPr>
        <p:spPr bwMode="auto">
          <a:xfrm>
            <a:off x="7466013" y="4241800"/>
            <a:ext cx="1206500" cy="304800"/>
          </a:xfrm>
          <a:prstGeom prst="rect">
            <a:avLst/>
          </a:prstGeom>
          <a:solidFill>
            <a:srgbClr val="FFFF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400">
                <a:solidFill>
                  <a:srgbClr val="0000FF"/>
                </a:solidFill>
                <a:effectLst>
                  <a:outerShdw blurRad="38100" dist="38100" dir="2700000" algn="tl">
                    <a:srgbClr val="000000"/>
                  </a:outerShdw>
                </a:effectLst>
                <a:latin typeface="Tahoma" pitchFamily="34" charset="0"/>
                <a:cs typeface="+mn-cs"/>
              </a:rPr>
              <a:t>Human Level</a:t>
            </a:r>
          </a:p>
        </p:txBody>
      </p:sp>
      <p:sp>
        <p:nvSpPr>
          <p:cNvPr id="65565" name="Text Box 29">
            <a:extLst>
              <a:ext uri="{FF2B5EF4-FFF2-40B4-BE49-F238E27FC236}">
                <a16:creationId xmlns:a16="http://schemas.microsoft.com/office/drawing/2014/main" id="{8295A43F-2C76-ADDD-91A1-7CF3459A322E}"/>
              </a:ext>
            </a:extLst>
          </p:cNvPr>
          <p:cNvSpPr txBox="1">
            <a:spLocks noChangeArrowheads="1"/>
          </p:cNvSpPr>
          <p:nvPr/>
        </p:nvSpPr>
        <p:spPr bwMode="auto">
          <a:xfrm>
            <a:off x="7466013" y="4876800"/>
            <a:ext cx="1171575" cy="304800"/>
          </a:xfrm>
          <a:prstGeom prst="rect">
            <a:avLst/>
          </a:prstGeom>
          <a:solidFill>
            <a:srgbClr val="FF33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400">
                <a:solidFill>
                  <a:schemeClr val="bg1"/>
                </a:solidFill>
                <a:effectLst>
                  <a:outerShdw blurRad="38100" dist="38100" dir="2700000" algn="tl">
                    <a:srgbClr val="000000"/>
                  </a:outerShdw>
                </a:effectLst>
                <a:latin typeface="Tahoma" pitchFamily="34" charset="0"/>
                <a:cs typeface="+mn-cs"/>
              </a:rPr>
              <a:t>RTL Level    </a:t>
            </a:r>
          </a:p>
        </p:txBody>
      </p:sp>
      <p:sp>
        <p:nvSpPr>
          <p:cNvPr id="65566" name="Text Box 30">
            <a:extLst>
              <a:ext uri="{FF2B5EF4-FFF2-40B4-BE49-F238E27FC236}">
                <a16:creationId xmlns:a16="http://schemas.microsoft.com/office/drawing/2014/main" id="{3B7150EE-F272-7903-DC5A-D51F281C10B9}"/>
              </a:ext>
            </a:extLst>
          </p:cNvPr>
          <p:cNvSpPr txBox="1">
            <a:spLocks noChangeArrowheads="1"/>
          </p:cNvSpPr>
          <p:nvPr/>
        </p:nvSpPr>
        <p:spPr bwMode="auto">
          <a:xfrm>
            <a:off x="7466013" y="5181600"/>
            <a:ext cx="1220787" cy="304800"/>
          </a:xfrm>
          <a:prstGeom prst="rect">
            <a:avLst/>
          </a:prstGeom>
          <a:solidFill>
            <a:srgbClr val="00808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en-US" sz="1400">
                <a:solidFill>
                  <a:schemeClr val="bg1"/>
                </a:solidFill>
                <a:effectLst>
                  <a:outerShdw blurRad="38100" dist="38100" dir="2700000" algn="tl">
                    <a:srgbClr val="000000"/>
                  </a:outerShdw>
                </a:effectLst>
                <a:latin typeface="Tahoma" pitchFamily="34" charset="0"/>
                <a:cs typeface="+mn-cs"/>
              </a:rPr>
              <a:t>Logic Level   </a:t>
            </a:r>
          </a:p>
        </p:txBody>
      </p:sp>
      <p:sp>
        <p:nvSpPr>
          <p:cNvPr id="65567" name="Text Box 31">
            <a:extLst>
              <a:ext uri="{FF2B5EF4-FFF2-40B4-BE49-F238E27FC236}">
                <a16:creationId xmlns:a16="http://schemas.microsoft.com/office/drawing/2014/main" id="{CBD123A7-76C6-63B5-FCD2-3BC16DB59C76}"/>
              </a:ext>
            </a:extLst>
          </p:cNvPr>
          <p:cNvSpPr txBox="1">
            <a:spLocks noChangeArrowheads="1"/>
          </p:cNvSpPr>
          <p:nvPr/>
        </p:nvSpPr>
        <p:spPr bwMode="auto">
          <a:xfrm>
            <a:off x="7466013" y="5486400"/>
            <a:ext cx="1193800" cy="304800"/>
          </a:xfrm>
          <a:prstGeom prst="rect">
            <a:avLst/>
          </a:prstGeom>
          <a:solidFill>
            <a:schemeClr val="accent2"/>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400">
                <a:solidFill>
                  <a:schemeClr val="bg1"/>
                </a:solidFill>
                <a:effectLst>
                  <a:outerShdw blurRad="38100" dist="38100" dir="2700000" algn="tl">
                    <a:srgbClr val="000000"/>
                  </a:outerShdw>
                </a:effectLst>
                <a:latin typeface="Tahoma" pitchFamily="34" charset="0"/>
                <a:cs typeface="+mn-cs"/>
              </a:rPr>
              <a:t>Circuit Level </a:t>
            </a:r>
          </a:p>
        </p:txBody>
      </p:sp>
      <p:sp>
        <p:nvSpPr>
          <p:cNvPr id="65568" name="Text Box 32">
            <a:extLst>
              <a:ext uri="{FF2B5EF4-FFF2-40B4-BE49-F238E27FC236}">
                <a16:creationId xmlns:a16="http://schemas.microsoft.com/office/drawing/2014/main" id="{7D840154-B9D1-0598-14F7-DFE23EB2666E}"/>
              </a:ext>
            </a:extLst>
          </p:cNvPr>
          <p:cNvSpPr txBox="1">
            <a:spLocks noChangeArrowheads="1"/>
          </p:cNvSpPr>
          <p:nvPr/>
        </p:nvSpPr>
        <p:spPr bwMode="auto">
          <a:xfrm>
            <a:off x="7466013" y="5791200"/>
            <a:ext cx="1201737" cy="304800"/>
          </a:xfrm>
          <a:prstGeom prst="rect">
            <a:avLst/>
          </a:prstGeom>
          <a:solidFill>
            <a:schemeClr val="tx1"/>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400">
                <a:solidFill>
                  <a:schemeClr val="bg1"/>
                </a:solidFill>
                <a:effectLst>
                  <a:outerShdw blurRad="38100" dist="38100" dir="2700000" algn="tl">
                    <a:srgbClr val="808080"/>
                  </a:outerShdw>
                </a:effectLst>
                <a:latin typeface="Tahoma" pitchFamily="34" charset="0"/>
                <a:cs typeface="+mn-cs"/>
              </a:rPr>
              <a:t>Silicon Level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a:extLst>
              <a:ext uri="{FF2B5EF4-FFF2-40B4-BE49-F238E27FC236}">
                <a16:creationId xmlns:a16="http://schemas.microsoft.com/office/drawing/2014/main" id="{9B9E418B-D5A7-5AED-595A-ED634E3FFCA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32771" name="Rectangle 1026">
            <a:extLst>
              <a:ext uri="{FF2B5EF4-FFF2-40B4-BE49-F238E27FC236}">
                <a16:creationId xmlns:a16="http://schemas.microsoft.com/office/drawing/2014/main" id="{E01BFC7A-22E5-A8E4-4DE3-F26CF952F836}"/>
              </a:ext>
            </a:extLst>
          </p:cNvPr>
          <p:cNvSpPr>
            <a:spLocks noChangeArrowheads="1"/>
          </p:cNvSpPr>
          <p:nvPr/>
        </p:nvSpPr>
        <p:spPr bwMode="auto">
          <a:xfrm>
            <a:off x="381000" y="2057400"/>
            <a:ext cx="6553200" cy="3810000"/>
          </a:xfrm>
          <a:prstGeom prst="rect">
            <a:avLst/>
          </a:prstGeom>
          <a:solidFill>
            <a:srgbClr val="FFFF66"/>
          </a:solidFill>
          <a:ln w="38100">
            <a:solidFill>
              <a:srgbClr val="0000FF"/>
            </a:solidFill>
            <a:prstDash val="sysDot"/>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800">
              <a:latin typeface="Tahoma" panose="020B0604030504040204" pitchFamily="34" charset="0"/>
            </a:endParaRPr>
          </a:p>
        </p:txBody>
      </p:sp>
      <p:sp>
        <p:nvSpPr>
          <p:cNvPr id="30724" name="Rectangle 1027">
            <a:extLst>
              <a:ext uri="{FF2B5EF4-FFF2-40B4-BE49-F238E27FC236}">
                <a16:creationId xmlns:a16="http://schemas.microsoft.com/office/drawing/2014/main" id="{D8494AD9-4D94-F03C-9885-D21BC4B2BFB7}"/>
              </a:ext>
            </a:extLst>
          </p:cNvPr>
          <p:cNvSpPr>
            <a:spLocks noGrp="1" noChangeArrowheads="1"/>
          </p:cNvSpPr>
          <p:nvPr>
            <p:ph type="title"/>
          </p:nvPr>
        </p:nvSpPr>
        <p:spPr>
          <a:xfrm>
            <a:off x="0" y="0"/>
            <a:ext cx="9144000" cy="1143000"/>
          </a:xfrm>
        </p:spPr>
        <p:txBody>
          <a:bodyPr/>
          <a:lstStyle/>
          <a:p>
            <a:pPr eaLnBrk="1" hangingPunct="1">
              <a:defRPr/>
            </a:pPr>
            <a:r>
              <a:rPr lang="en-US" b="1">
                <a:solidFill>
                  <a:srgbClr val="C00000"/>
                </a:solidFill>
                <a:effectLst>
                  <a:outerShdw blurRad="38100" dist="38100" dir="2700000" algn="tl">
                    <a:srgbClr val="C0C0C0"/>
                  </a:outerShdw>
                </a:effectLst>
              </a:rPr>
              <a:t>Hierarchy of Computation</a:t>
            </a:r>
          </a:p>
        </p:txBody>
      </p:sp>
      <p:sp>
        <p:nvSpPr>
          <p:cNvPr id="66564" name="Text Box 1028">
            <a:extLst>
              <a:ext uri="{FF2B5EF4-FFF2-40B4-BE49-F238E27FC236}">
                <a16:creationId xmlns:a16="http://schemas.microsoft.com/office/drawing/2014/main" id="{20EE4C28-620A-23E1-E6DA-D2BA8A1294B6}"/>
              </a:ext>
            </a:extLst>
          </p:cNvPr>
          <p:cNvSpPr txBox="1">
            <a:spLocks noChangeArrowheads="1"/>
          </p:cNvSpPr>
          <p:nvPr/>
        </p:nvSpPr>
        <p:spPr bwMode="auto">
          <a:xfrm>
            <a:off x="228600" y="1431925"/>
            <a:ext cx="1008063" cy="366713"/>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Problem</a:t>
            </a:r>
          </a:p>
        </p:txBody>
      </p:sp>
      <p:sp>
        <p:nvSpPr>
          <p:cNvPr id="66565" name="Text Box 1029">
            <a:extLst>
              <a:ext uri="{FF2B5EF4-FFF2-40B4-BE49-F238E27FC236}">
                <a16:creationId xmlns:a16="http://schemas.microsoft.com/office/drawing/2014/main" id="{D36786A0-875D-2CE8-E07C-BEED611B70CF}"/>
              </a:ext>
            </a:extLst>
          </p:cNvPr>
          <p:cNvSpPr txBox="1">
            <a:spLocks noChangeArrowheads="1"/>
          </p:cNvSpPr>
          <p:nvPr/>
        </p:nvSpPr>
        <p:spPr bwMode="auto">
          <a:xfrm>
            <a:off x="1524000" y="1447800"/>
            <a:ext cx="1414463" cy="369888"/>
          </a:xfrm>
          <a:prstGeom prst="rect">
            <a:avLst/>
          </a:prstGeom>
          <a:solidFill>
            <a:srgbClr val="DDDDDD"/>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Algorithms</a:t>
            </a:r>
          </a:p>
        </p:txBody>
      </p:sp>
      <p:sp>
        <p:nvSpPr>
          <p:cNvPr id="66566" name="Text Box 1030">
            <a:extLst>
              <a:ext uri="{FF2B5EF4-FFF2-40B4-BE49-F238E27FC236}">
                <a16:creationId xmlns:a16="http://schemas.microsoft.com/office/drawing/2014/main" id="{FAB3C2CE-2650-F9CE-63D4-7DE91A42CBEF}"/>
              </a:ext>
            </a:extLst>
          </p:cNvPr>
          <p:cNvSpPr txBox="1">
            <a:spLocks noChangeArrowheads="1"/>
          </p:cNvSpPr>
          <p:nvPr/>
        </p:nvSpPr>
        <p:spPr bwMode="auto">
          <a:xfrm>
            <a:off x="3587750" y="1295400"/>
            <a:ext cx="2305050" cy="641350"/>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Programming in</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High-Level Language</a:t>
            </a:r>
          </a:p>
        </p:txBody>
      </p:sp>
      <p:sp>
        <p:nvSpPr>
          <p:cNvPr id="66567" name="Text Box 1031">
            <a:extLst>
              <a:ext uri="{FF2B5EF4-FFF2-40B4-BE49-F238E27FC236}">
                <a16:creationId xmlns:a16="http://schemas.microsoft.com/office/drawing/2014/main" id="{4A2BB611-61FB-6A4D-FF7B-3F8E68DC7EDF}"/>
              </a:ext>
            </a:extLst>
          </p:cNvPr>
          <p:cNvSpPr txBox="1">
            <a:spLocks noChangeArrowheads="1"/>
          </p:cNvSpPr>
          <p:nvPr/>
        </p:nvSpPr>
        <p:spPr bwMode="auto">
          <a:xfrm>
            <a:off x="6400800" y="1295400"/>
            <a:ext cx="2281238" cy="641350"/>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Compiler/Assembler/</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Linker</a:t>
            </a:r>
          </a:p>
        </p:txBody>
      </p:sp>
      <p:sp>
        <p:nvSpPr>
          <p:cNvPr id="66568" name="Text Box 1032">
            <a:extLst>
              <a:ext uri="{FF2B5EF4-FFF2-40B4-BE49-F238E27FC236}">
                <a16:creationId xmlns:a16="http://schemas.microsoft.com/office/drawing/2014/main" id="{2A644CA4-6E6C-50B9-EBE2-B871B2DB4D0A}"/>
              </a:ext>
            </a:extLst>
          </p:cNvPr>
          <p:cNvSpPr txBox="1">
            <a:spLocks noChangeArrowheads="1"/>
          </p:cNvSpPr>
          <p:nvPr/>
        </p:nvSpPr>
        <p:spPr bwMode="auto">
          <a:xfrm>
            <a:off x="2743200" y="2346325"/>
            <a:ext cx="3541713" cy="366713"/>
          </a:xfrm>
          <a:prstGeom prst="rect">
            <a:avLst/>
          </a:prstGeom>
          <a:solidFill>
            <a:srgbClr val="0000FF"/>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Instruction Set Architecture (ISA)</a:t>
            </a:r>
          </a:p>
        </p:txBody>
      </p:sp>
      <p:sp>
        <p:nvSpPr>
          <p:cNvPr id="66569" name="Text Box 1033">
            <a:extLst>
              <a:ext uri="{FF2B5EF4-FFF2-40B4-BE49-F238E27FC236}">
                <a16:creationId xmlns:a16="http://schemas.microsoft.com/office/drawing/2014/main" id="{3826002C-9287-3D5C-5C51-B6B1735F7EA3}"/>
              </a:ext>
            </a:extLst>
          </p:cNvPr>
          <p:cNvSpPr txBox="1">
            <a:spLocks noChangeArrowheads="1"/>
          </p:cNvSpPr>
          <p:nvPr/>
        </p:nvSpPr>
        <p:spPr bwMode="auto">
          <a:xfrm>
            <a:off x="7134225" y="2346325"/>
            <a:ext cx="815975" cy="366713"/>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Binary</a:t>
            </a:r>
          </a:p>
        </p:txBody>
      </p:sp>
      <p:sp>
        <p:nvSpPr>
          <p:cNvPr id="66570" name="Text Box 1034">
            <a:extLst>
              <a:ext uri="{FF2B5EF4-FFF2-40B4-BE49-F238E27FC236}">
                <a16:creationId xmlns:a16="http://schemas.microsoft.com/office/drawing/2014/main" id="{B20A32C8-418A-7C5A-1F75-12D3A5438CD2}"/>
              </a:ext>
            </a:extLst>
          </p:cNvPr>
          <p:cNvSpPr txBox="1">
            <a:spLocks noChangeArrowheads="1"/>
          </p:cNvSpPr>
          <p:nvPr/>
        </p:nvSpPr>
        <p:spPr bwMode="auto">
          <a:xfrm>
            <a:off x="3429000" y="3086100"/>
            <a:ext cx="2743200" cy="915988"/>
          </a:xfrm>
          <a:prstGeom prst="rect">
            <a:avLst/>
          </a:prstGeom>
          <a:solidFill>
            <a:srgbClr val="0000FF"/>
          </a:solidFill>
          <a:ln>
            <a:noFill/>
          </a:ln>
          <a:effectLst>
            <a:outerShdw dist="35921" dir="2700000" algn="ctr" rotWithShape="0">
              <a:schemeClr val="bg2"/>
            </a:outerShdw>
          </a:effec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endParaRPr lang="en-US" sz="1800">
              <a:solidFill>
                <a:schemeClr val="bg1"/>
              </a:solidFill>
              <a:effectLst>
                <a:outerShdw blurRad="38100" dist="38100" dir="2700000" algn="tl">
                  <a:srgbClr val="000000"/>
                </a:outerShdw>
              </a:effectLst>
              <a:latin typeface="Tahoma" pitchFamily="34" charset="0"/>
              <a:cs typeface="+mn-cs"/>
            </a:endParaRP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System architecture</a:t>
            </a:r>
          </a:p>
        </p:txBody>
      </p:sp>
      <p:sp>
        <p:nvSpPr>
          <p:cNvPr id="66571" name="Text Box 1035">
            <a:extLst>
              <a:ext uri="{FF2B5EF4-FFF2-40B4-BE49-F238E27FC236}">
                <a16:creationId xmlns:a16="http://schemas.microsoft.com/office/drawing/2014/main" id="{A64EEFF3-631C-E57E-CFC0-A16CF47CF2F9}"/>
              </a:ext>
            </a:extLst>
          </p:cNvPr>
          <p:cNvSpPr txBox="1">
            <a:spLocks noChangeArrowheads="1"/>
          </p:cNvSpPr>
          <p:nvPr/>
        </p:nvSpPr>
        <p:spPr bwMode="auto">
          <a:xfrm>
            <a:off x="3429000" y="3048000"/>
            <a:ext cx="2362200" cy="641350"/>
          </a:xfrm>
          <a:prstGeom prst="rect">
            <a:avLst/>
          </a:prstGeom>
          <a:solidFill>
            <a:srgbClr val="FF00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Target Machine </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(one implementation)</a:t>
            </a:r>
          </a:p>
        </p:txBody>
      </p:sp>
      <p:sp>
        <p:nvSpPr>
          <p:cNvPr id="66572" name="Text Box 1036">
            <a:extLst>
              <a:ext uri="{FF2B5EF4-FFF2-40B4-BE49-F238E27FC236}">
                <a16:creationId xmlns:a16="http://schemas.microsoft.com/office/drawing/2014/main" id="{63436DCF-8474-B2F2-55F9-BA4A06BC732B}"/>
              </a:ext>
            </a:extLst>
          </p:cNvPr>
          <p:cNvSpPr txBox="1">
            <a:spLocks noChangeArrowheads="1"/>
          </p:cNvSpPr>
          <p:nvPr/>
        </p:nvSpPr>
        <p:spPr bwMode="auto">
          <a:xfrm>
            <a:off x="838200" y="3190875"/>
            <a:ext cx="2001838" cy="366713"/>
          </a:xfrm>
          <a:prstGeom prst="rect">
            <a:avLst/>
          </a:prstGeom>
          <a:solidFill>
            <a:srgbClr val="FF00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Micro-architecture</a:t>
            </a:r>
          </a:p>
        </p:txBody>
      </p:sp>
      <p:sp>
        <p:nvSpPr>
          <p:cNvPr id="66573" name="Text Box 1037">
            <a:extLst>
              <a:ext uri="{FF2B5EF4-FFF2-40B4-BE49-F238E27FC236}">
                <a16:creationId xmlns:a16="http://schemas.microsoft.com/office/drawing/2014/main" id="{7242FDB8-F97D-9890-FF96-DD3F0DEE88AF}"/>
              </a:ext>
            </a:extLst>
          </p:cNvPr>
          <p:cNvSpPr txBox="1">
            <a:spLocks noChangeArrowheads="1"/>
          </p:cNvSpPr>
          <p:nvPr/>
        </p:nvSpPr>
        <p:spPr bwMode="auto">
          <a:xfrm>
            <a:off x="914400" y="3962400"/>
            <a:ext cx="1857375" cy="641350"/>
          </a:xfrm>
          <a:prstGeom prst="rect">
            <a:avLst/>
          </a:prstGeom>
          <a:solidFill>
            <a:srgbClr val="FF00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Functional units/</a:t>
            </a:r>
          </a:p>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Building blocks</a:t>
            </a:r>
          </a:p>
        </p:txBody>
      </p:sp>
      <p:sp>
        <p:nvSpPr>
          <p:cNvPr id="66574" name="Text Box 1038">
            <a:extLst>
              <a:ext uri="{FF2B5EF4-FFF2-40B4-BE49-F238E27FC236}">
                <a16:creationId xmlns:a16="http://schemas.microsoft.com/office/drawing/2014/main" id="{F80962B5-A305-5007-52C9-4F6116700220}"/>
              </a:ext>
            </a:extLst>
          </p:cNvPr>
          <p:cNvSpPr txBox="1">
            <a:spLocks noChangeArrowheads="1"/>
          </p:cNvSpPr>
          <p:nvPr/>
        </p:nvSpPr>
        <p:spPr bwMode="auto">
          <a:xfrm>
            <a:off x="1133475" y="4981575"/>
            <a:ext cx="1420813" cy="641350"/>
          </a:xfrm>
          <a:prstGeom prst="rect">
            <a:avLst/>
          </a:prstGeom>
          <a:solidFill>
            <a:srgbClr val="FF0000"/>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Gates Level </a:t>
            </a:r>
          </a:p>
          <a:p>
            <a:pPr algn="ctr" eaLnBrk="1" hangingPunct="1">
              <a:defRPr/>
            </a:pPr>
            <a:r>
              <a:rPr lang="en-US" sz="1800">
                <a:solidFill>
                  <a:schemeClr val="bg1"/>
                </a:solidFill>
                <a:effectLst>
                  <a:outerShdw blurRad="38100" dist="38100" dir="2700000" algn="tl">
                    <a:srgbClr val="000000"/>
                  </a:outerShdw>
                </a:effectLst>
                <a:latin typeface="Tahoma" pitchFamily="34" charset="0"/>
                <a:cs typeface="+mn-cs"/>
              </a:rPr>
              <a:t>Design  </a:t>
            </a:r>
          </a:p>
        </p:txBody>
      </p:sp>
      <p:sp>
        <p:nvSpPr>
          <p:cNvPr id="66575" name="Text Box 1039">
            <a:extLst>
              <a:ext uri="{FF2B5EF4-FFF2-40B4-BE49-F238E27FC236}">
                <a16:creationId xmlns:a16="http://schemas.microsoft.com/office/drawing/2014/main" id="{72C15E6D-29D6-81D3-2704-70871F16E4FB}"/>
              </a:ext>
            </a:extLst>
          </p:cNvPr>
          <p:cNvSpPr txBox="1">
            <a:spLocks noChangeArrowheads="1"/>
          </p:cNvSpPr>
          <p:nvPr/>
        </p:nvSpPr>
        <p:spPr bwMode="auto">
          <a:xfrm>
            <a:off x="1190625" y="6019800"/>
            <a:ext cx="1287463" cy="366713"/>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Transistors</a:t>
            </a:r>
          </a:p>
        </p:txBody>
      </p:sp>
      <p:sp>
        <p:nvSpPr>
          <p:cNvPr id="66576" name="Text Box 1040">
            <a:extLst>
              <a:ext uri="{FF2B5EF4-FFF2-40B4-BE49-F238E27FC236}">
                <a16:creationId xmlns:a16="http://schemas.microsoft.com/office/drawing/2014/main" id="{898EED6F-6084-50C1-CB92-D40C063B9178}"/>
              </a:ext>
            </a:extLst>
          </p:cNvPr>
          <p:cNvSpPr txBox="1">
            <a:spLocks noChangeArrowheads="1"/>
          </p:cNvSpPr>
          <p:nvPr/>
        </p:nvSpPr>
        <p:spPr bwMode="auto">
          <a:xfrm>
            <a:off x="3276600" y="6019800"/>
            <a:ext cx="1625600" cy="366713"/>
          </a:xfrm>
          <a:prstGeom prst="rect">
            <a:avLst/>
          </a:prstGeom>
          <a:solidFill>
            <a:srgbClr val="DDDDDD"/>
          </a:solidFill>
          <a:ln>
            <a:noFill/>
          </a:ln>
          <a:effectLst>
            <a:outerShdw dist="35921" dir="2700000" algn="ctr" rotWithShape="0">
              <a:schemeClr val="bg2"/>
            </a:outerShdw>
          </a:effec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sz="1800">
                <a:solidFill>
                  <a:schemeClr val="bg1"/>
                </a:solidFill>
                <a:effectLst>
                  <a:outerShdw blurRad="38100" dist="38100" dir="2700000" algn="tl">
                    <a:srgbClr val="000000"/>
                  </a:outerShdw>
                </a:effectLst>
                <a:latin typeface="Tahoma" pitchFamily="34" charset="0"/>
                <a:cs typeface="+mn-cs"/>
              </a:rPr>
              <a:t>Manufacturing</a:t>
            </a:r>
          </a:p>
        </p:txBody>
      </p:sp>
      <p:cxnSp>
        <p:nvCxnSpPr>
          <p:cNvPr id="32786" name="AutoShape 1041">
            <a:extLst>
              <a:ext uri="{FF2B5EF4-FFF2-40B4-BE49-F238E27FC236}">
                <a16:creationId xmlns:a16="http://schemas.microsoft.com/office/drawing/2014/main" id="{7A77E10E-3409-4119-6692-23CCA37A67E5}"/>
              </a:ext>
            </a:extLst>
          </p:cNvPr>
          <p:cNvCxnSpPr>
            <a:cxnSpLocks noChangeShapeType="1"/>
            <a:stCxn id="66564" idx="3"/>
            <a:endCxn id="66565" idx="1"/>
          </p:cNvCxnSpPr>
          <p:nvPr/>
        </p:nvCxnSpPr>
        <p:spPr bwMode="auto">
          <a:xfrm>
            <a:off x="1236663" y="1616075"/>
            <a:ext cx="287337" cy="15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87" name="AutoShape 1042">
            <a:extLst>
              <a:ext uri="{FF2B5EF4-FFF2-40B4-BE49-F238E27FC236}">
                <a16:creationId xmlns:a16="http://schemas.microsoft.com/office/drawing/2014/main" id="{7A3CC8D6-9D71-30D3-89D1-B5FC5884D1C2}"/>
              </a:ext>
            </a:extLst>
          </p:cNvPr>
          <p:cNvCxnSpPr>
            <a:cxnSpLocks noChangeShapeType="1"/>
            <a:stCxn id="66565" idx="3"/>
            <a:endCxn id="66566" idx="1"/>
          </p:cNvCxnSpPr>
          <p:nvPr/>
        </p:nvCxnSpPr>
        <p:spPr bwMode="auto">
          <a:xfrm flipV="1">
            <a:off x="2938463" y="1616075"/>
            <a:ext cx="649287" cy="15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88" name="AutoShape 1043">
            <a:extLst>
              <a:ext uri="{FF2B5EF4-FFF2-40B4-BE49-F238E27FC236}">
                <a16:creationId xmlns:a16="http://schemas.microsoft.com/office/drawing/2014/main" id="{A13877FB-407F-3040-5B91-3546B39047B5}"/>
              </a:ext>
            </a:extLst>
          </p:cNvPr>
          <p:cNvCxnSpPr>
            <a:cxnSpLocks noChangeShapeType="1"/>
            <a:stCxn id="66566" idx="3"/>
            <a:endCxn id="66567" idx="1"/>
          </p:cNvCxnSpPr>
          <p:nvPr/>
        </p:nvCxnSpPr>
        <p:spPr bwMode="auto">
          <a:xfrm>
            <a:off x="5892800" y="1616075"/>
            <a:ext cx="508000"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89" name="AutoShape 1044">
            <a:extLst>
              <a:ext uri="{FF2B5EF4-FFF2-40B4-BE49-F238E27FC236}">
                <a16:creationId xmlns:a16="http://schemas.microsoft.com/office/drawing/2014/main" id="{DA33ABE7-DF6E-3707-58BE-E681867F3266}"/>
              </a:ext>
            </a:extLst>
          </p:cNvPr>
          <p:cNvCxnSpPr>
            <a:cxnSpLocks noChangeShapeType="1"/>
            <a:stCxn id="66567" idx="2"/>
            <a:endCxn id="66569" idx="0"/>
          </p:cNvCxnSpPr>
          <p:nvPr/>
        </p:nvCxnSpPr>
        <p:spPr bwMode="auto">
          <a:xfrm>
            <a:off x="7542213" y="1936750"/>
            <a:ext cx="0" cy="4095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0" name="AutoShape 1045">
            <a:extLst>
              <a:ext uri="{FF2B5EF4-FFF2-40B4-BE49-F238E27FC236}">
                <a16:creationId xmlns:a16="http://schemas.microsoft.com/office/drawing/2014/main" id="{870AF446-C047-9EBA-A7D0-0FC84C30349E}"/>
              </a:ext>
            </a:extLst>
          </p:cNvPr>
          <p:cNvCxnSpPr>
            <a:cxnSpLocks noChangeShapeType="1"/>
            <a:stCxn id="66568" idx="3"/>
            <a:endCxn id="66569" idx="1"/>
          </p:cNvCxnSpPr>
          <p:nvPr/>
        </p:nvCxnSpPr>
        <p:spPr bwMode="auto">
          <a:xfrm>
            <a:off x="6284913" y="2530475"/>
            <a:ext cx="8493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1" name="AutoShape 1046">
            <a:extLst>
              <a:ext uri="{FF2B5EF4-FFF2-40B4-BE49-F238E27FC236}">
                <a16:creationId xmlns:a16="http://schemas.microsoft.com/office/drawing/2014/main" id="{F9290FC9-7D28-DAE1-69F2-973EF8118959}"/>
              </a:ext>
            </a:extLst>
          </p:cNvPr>
          <p:cNvCxnSpPr>
            <a:cxnSpLocks noChangeShapeType="1"/>
            <a:stCxn id="66569" idx="2"/>
            <a:endCxn id="66570" idx="3"/>
          </p:cNvCxnSpPr>
          <p:nvPr/>
        </p:nvCxnSpPr>
        <p:spPr bwMode="auto">
          <a:xfrm rot="5400000">
            <a:off x="6441282" y="2443956"/>
            <a:ext cx="831850" cy="1370013"/>
          </a:xfrm>
          <a:prstGeom prst="bentConnector2">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2792" name="AutoShape 1047">
            <a:extLst>
              <a:ext uri="{FF2B5EF4-FFF2-40B4-BE49-F238E27FC236}">
                <a16:creationId xmlns:a16="http://schemas.microsoft.com/office/drawing/2014/main" id="{D181B570-616D-D22A-C6B5-AF6D1F5DA58A}"/>
              </a:ext>
            </a:extLst>
          </p:cNvPr>
          <p:cNvCxnSpPr>
            <a:cxnSpLocks noChangeShapeType="1"/>
            <a:stCxn id="66571" idx="1"/>
            <a:endCxn id="66572" idx="3"/>
          </p:cNvCxnSpPr>
          <p:nvPr/>
        </p:nvCxnSpPr>
        <p:spPr bwMode="auto">
          <a:xfrm flipH="1">
            <a:off x="2840038" y="3368675"/>
            <a:ext cx="588962" cy="635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3" name="AutoShape 1048">
            <a:extLst>
              <a:ext uri="{FF2B5EF4-FFF2-40B4-BE49-F238E27FC236}">
                <a16:creationId xmlns:a16="http://schemas.microsoft.com/office/drawing/2014/main" id="{2AC2F7C8-8D7C-EB43-167A-B31E04C79877}"/>
              </a:ext>
            </a:extLst>
          </p:cNvPr>
          <p:cNvCxnSpPr>
            <a:cxnSpLocks noChangeShapeType="1"/>
            <a:stCxn id="66572" idx="2"/>
            <a:endCxn id="66573" idx="0"/>
          </p:cNvCxnSpPr>
          <p:nvPr/>
        </p:nvCxnSpPr>
        <p:spPr bwMode="auto">
          <a:xfrm>
            <a:off x="1839913" y="3557588"/>
            <a:ext cx="3175" cy="404812"/>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4" name="AutoShape 1049">
            <a:extLst>
              <a:ext uri="{FF2B5EF4-FFF2-40B4-BE49-F238E27FC236}">
                <a16:creationId xmlns:a16="http://schemas.microsoft.com/office/drawing/2014/main" id="{B4891AC8-2652-A3C1-0194-60F09C19BE19}"/>
              </a:ext>
            </a:extLst>
          </p:cNvPr>
          <p:cNvCxnSpPr>
            <a:cxnSpLocks noChangeShapeType="1"/>
            <a:stCxn id="66575" idx="3"/>
            <a:endCxn id="66576" idx="1"/>
          </p:cNvCxnSpPr>
          <p:nvPr/>
        </p:nvCxnSpPr>
        <p:spPr bwMode="auto">
          <a:xfrm>
            <a:off x="2478088" y="6203950"/>
            <a:ext cx="798512"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5" name="AutoShape 1050">
            <a:extLst>
              <a:ext uri="{FF2B5EF4-FFF2-40B4-BE49-F238E27FC236}">
                <a16:creationId xmlns:a16="http://schemas.microsoft.com/office/drawing/2014/main" id="{524F66BD-F108-A41E-E184-8DAB105AC224}"/>
              </a:ext>
            </a:extLst>
          </p:cNvPr>
          <p:cNvCxnSpPr>
            <a:cxnSpLocks noChangeShapeType="1"/>
            <a:stCxn id="66573" idx="2"/>
            <a:endCxn id="66574" idx="0"/>
          </p:cNvCxnSpPr>
          <p:nvPr/>
        </p:nvCxnSpPr>
        <p:spPr bwMode="auto">
          <a:xfrm>
            <a:off x="1843088" y="4603750"/>
            <a:ext cx="1587" cy="37782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796" name="AutoShape 1051">
            <a:extLst>
              <a:ext uri="{FF2B5EF4-FFF2-40B4-BE49-F238E27FC236}">
                <a16:creationId xmlns:a16="http://schemas.microsoft.com/office/drawing/2014/main" id="{5E5CE4B7-3932-88A4-E979-B5E31942C5F1}"/>
              </a:ext>
            </a:extLst>
          </p:cNvPr>
          <p:cNvCxnSpPr>
            <a:cxnSpLocks noChangeShapeType="1"/>
            <a:stCxn id="66574" idx="2"/>
            <a:endCxn id="66575" idx="0"/>
          </p:cNvCxnSpPr>
          <p:nvPr/>
        </p:nvCxnSpPr>
        <p:spPr bwMode="auto">
          <a:xfrm flipH="1">
            <a:off x="1835150" y="5622925"/>
            <a:ext cx="9525" cy="396875"/>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32797" name="Group 1052">
            <a:extLst>
              <a:ext uri="{FF2B5EF4-FFF2-40B4-BE49-F238E27FC236}">
                <a16:creationId xmlns:a16="http://schemas.microsoft.com/office/drawing/2014/main" id="{96E5C5E4-8AA6-D0DC-FB4E-09A8EFE2321E}"/>
              </a:ext>
            </a:extLst>
          </p:cNvPr>
          <p:cNvGrpSpPr>
            <a:grpSpLocks/>
          </p:cNvGrpSpPr>
          <p:nvPr/>
        </p:nvGrpSpPr>
        <p:grpSpPr bwMode="auto">
          <a:xfrm>
            <a:off x="4648200" y="4953000"/>
            <a:ext cx="4495800" cy="1295400"/>
            <a:chOff x="2880" y="2592"/>
            <a:chExt cx="2832" cy="816"/>
          </a:xfrm>
        </p:grpSpPr>
        <p:sp>
          <p:nvSpPr>
            <p:cNvPr id="32798" name="AutoShape 1053">
              <a:extLst>
                <a:ext uri="{FF2B5EF4-FFF2-40B4-BE49-F238E27FC236}">
                  <a16:creationId xmlns:a16="http://schemas.microsoft.com/office/drawing/2014/main" id="{F0885671-545B-0F7B-0E55-D77B78E679C5}"/>
                </a:ext>
              </a:extLst>
            </p:cNvPr>
            <p:cNvSpPr>
              <a:spLocks noChangeArrowheads="1"/>
            </p:cNvSpPr>
            <p:nvPr/>
          </p:nvSpPr>
          <p:spPr bwMode="auto">
            <a:xfrm>
              <a:off x="2880" y="2592"/>
              <a:ext cx="2832" cy="816"/>
            </a:xfrm>
            <a:prstGeom prst="irregularSeal1">
              <a:avLst/>
            </a:prstGeom>
            <a:solidFill>
              <a:srgbClr val="FF00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rtl="1" eaLnBrk="1" hangingPunct="1">
                <a:spcBef>
                  <a:spcPct val="0"/>
                </a:spcBef>
                <a:buFontTx/>
                <a:buNone/>
              </a:pPr>
              <a:endParaRPr lang="en-US" altLang="en-US" sz="1800"/>
            </a:p>
          </p:txBody>
        </p:sp>
        <p:sp>
          <p:nvSpPr>
            <p:cNvPr id="32799" name="Text Box 1054">
              <a:extLst>
                <a:ext uri="{FF2B5EF4-FFF2-40B4-BE49-F238E27FC236}">
                  <a16:creationId xmlns:a16="http://schemas.microsoft.com/office/drawing/2014/main" id="{09BD4463-9F72-8F5C-F70B-EDF0610BF7BB}"/>
                </a:ext>
              </a:extLst>
            </p:cNvPr>
            <p:cNvSpPr txBox="1">
              <a:spLocks noChangeArrowheads="1"/>
            </p:cNvSpPr>
            <p:nvPr/>
          </p:nvSpPr>
          <p:spPr bwMode="auto">
            <a:xfrm>
              <a:off x="3264" y="2847"/>
              <a:ext cx="1389" cy="2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chemeClr val="bg1"/>
                  </a:solidFill>
                  <a:latin typeface="Tahoma" panose="020B0604030504040204" pitchFamily="34" charset="0"/>
                </a:rPr>
                <a:t>Our Focus in IT 223</a:t>
              </a:r>
            </a:p>
          </p:txBody>
        </p:sp>
      </p:gr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FE50C357-BDE0-B705-86A1-1DC957216F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32771" name="Rectangle 2">
            <a:extLst>
              <a:ext uri="{FF2B5EF4-FFF2-40B4-BE49-F238E27FC236}">
                <a16:creationId xmlns:a16="http://schemas.microsoft.com/office/drawing/2014/main" id="{9833DAFC-3DCD-4D4A-5A95-097564E1E110}"/>
              </a:ext>
            </a:extLst>
          </p:cNvPr>
          <p:cNvSpPr>
            <a:spLocks noGrp="1" noChangeArrowheads="1"/>
          </p:cNvSpPr>
          <p:nvPr>
            <p:ph type="title"/>
          </p:nvPr>
        </p:nvSpPr>
        <p:spPr>
          <a:xfrm>
            <a:off x="0" y="6350"/>
            <a:ext cx="9144000" cy="1143000"/>
          </a:xfrm>
        </p:spPr>
        <p:txBody>
          <a:bodyPr/>
          <a:lstStyle/>
          <a:p>
            <a:pPr eaLnBrk="1" hangingPunct="1">
              <a:defRPr/>
            </a:pPr>
            <a:r>
              <a:rPr lang="en-US" b="1">
                <a:solidFill>
                  <a:srgbClr val="C00000"/>
                </a:solidFill>
                <a:effectLst>
                  <a:outerShdw blurRad="38100" dist="38100" dir="2700000" algn="tl">
                    <a:srgbClr val="C0C0C0"/>
                  </a:outerShdw>
                </a:effectLst>
              </a:rPr>
              <a:t>Topics Covered</a:t>
            </a:r>
          </a:p>
        </p:txBody>
      </p:sp>
      <p:sp>
        <p:nvSpPr>
          <p:cNvPr id="32772" name="Rectangle 3">
            <a:extLst>
              <a:ext uri="{FF2B5EF4-FFF2-40B4-BE49-F238E27FC236}">
                <a16:creationId xmlns:a16="http://schemas.microsoft.com/office/drawing/2014/main" id="{032415CB-AD8E-4447-4928-B8C80FC5F83D}"/>
              </a:ext>
            </a:extLst>
          </p:cNvPr>
          <p:cNvSpPr>
            <a:spLocks noGrp="1" noChangeArrowheads="1"/>
          </p:cNvSpPr>
          <p:nvPr>
            <p:ph type="body" idx="1"/>
          </p:nvPr>
        </p:nvSpPr>
        <p:spPr>
          <a:xfrm>
            <a:off x="381000" y="1143000"/>
            <a:ext cx="8839200" cy="4114800"/>
          </a:xfrm>
        </p:spPr>
        <p:txBody>
          <a:bodyPr/>
          <a:lstStyle/>
          <a:p>
            <a:pPr algn="just" eaLnBrk="1" hangingPunct="1">
              <a:lnSpc>
                <a:spcPct val="80000"/>
              </a:lnSpc>
              <a:defRPr/>
            </a:pPr>
            <a:r>
              <a:rPr lang="en-US" dirty="0"/>
              <a:t>Introduction</a:t>
            </a:r>
          </a:p>
          <a:p>
            <a:pPr algn="just" eaLnBrk="1" hangingPunct="1">
              <a:lnSpc>
                <a:spcPct val="80000"/>
              </a:lnSpc>
              <a:defRPr/>
            </a:pPr>
            <a:r>
              <a:rPr lang="en-US" dirty="0"/>
              <a:t>Introduction to assembly language </a:t>
            </a:r>
          </a:p>
          <a:p>
            <a:pPr algn="just" eaLnBrk="1" hangingPunct="1">
              <a:lnSpc>
                <a:spcPct val="80000"/>
              </a:lnSpc>
              <a:defRPr/>
            </a:pPr>
            <a:r>
              <a:rPr lang="en-US" dirty="0">
                <a:solidFill>
                  <a:srgbClr val="000000"/>
                </a:solidFill>
              </a:rPr>
              <a:t>Digital systems and information</a:t>
            </a:r>
            <a:r>
              <a:rPr lang="en-US" dirty="0">
                <a:solidFill>
                  <a:srgbClr val="FF0000"/>
                </a:solidFill>
              </a:rPr>
              <a:t> 	</a:t>
            </a:r>
            <a:r>
              <a:rPr lang="en-US" sz="2000" b="1" dirty="0">
                <a:solidFill>
                  <a:srgbClr val="C00000"/>
                </a:solidFill>
                <a:effectLst>
                  <a:outerShdw blurRad="38100" dist="38100" dir="2700000" algn="tl">
                    <a:srgbClr val="000000">
                      <a:alpha val="43137"/>
                    </a:srgbClr>
                  </a:outerShdw>
                </a:effectLst>
              </a:rPr>
              <a:t>(Tutorial)</a:t>
            </a:r>
          </a:p>
          <a:p>
            <a:pPr algn="just" eaLnBrk="1" hangingPunct="1">
              <a:lnSpc>
                <a:spcPct val="80000"/>
              </a:lnSpc>
              <a:defRPr/>
            </a:pPr>
            <a:r>
              <a:rPr lang="en-US" dirty="0"/>
              <a:t>Combinational Logic Circuits    	</a:t>
            </a:r>
            <a:r>
              <a:rPr lang="en-US" sz="2000" b="1" dirty="0">
                <a:solidFill>
                  <a:srgbClr val="C00000"/>
                </a:solidFill>
                <a:effectLst>
                  <a:outerShdw blurRad="38100" dist="38100" dir="2700000" algn="tl">
                    <a:srgbClr val="000000">
                      <a:alpha val="43137"/>
                    </a:srgbClr>
                  </a:outerShdw>
                </a:effectLst>
              </a:rPr>
              <a:t>(Chapter 2)</a:t>
            </a:r>
          </a:p>
          <a:p>
            <a:pPr algn="just" eaLnBrk="1" hangingPunct="1">
              <a:lnSpc>
                <a:spcPct val="80000"/>
              </a:lnSpc>
              <a:defRPr/>
            </a:pPr>
            <a:r>
              <a:rPr lang="en-US" dirty="0"/>
              <a:t>Combinational Logic Design 	</a:t>
            </a:r>
            <a:r>
              <a:rPr lang="en-US" sz="2000" b="1" dirty="0">
                <a:solidFill>
                  <a:srgbClr val="C00000"/>
                </a:solidFill>
                <a:effectLst>
                  <a:outerShdw blurRad="38100" dist="38100" dir="2700000" algn="tl">
                    <a:srgbClr val="000000">
                      <a:alpha val="43137"/>
                    </a:srgbClr>
                  </a:outerShdw>
                </a:effectLst>
              </a:rPr>
              <a:t>(Chapter 3)</a:t>
            </a:r>
          </a:p>
          <a:p>
            <a:pPr algn="just" eaLnBrk="1" hangingPunct="1">
              <a:lnSpc>
                <a:spcPct val="80000"/>
              </a:lnSpc>
              <a:defRPr/>
            </a:pPr>
            <a:r>
              <a:rPr lang="en-US" dirty="0"/>
              <a:t>Arithmetic Functions 			</a:t>
            </a:r>
            <a:r>
              <a:rPr lang="en-US" sz="2000" b="1" dirty="0">
                <a:solidFill>
                  <a:srgbClr val="C00000"/>
                </a:solidFill>
                <a:effectLst>
                  <a:outerShdw blurRad="38100" dist="38100" dir="2700000" algn="tl">
                    <a:srgbClr val="000000">
                      <a:alpha val="43137"/>
                    </a:srgbClr>
                  </a:outerShdw>
                </a:effectLst>
              </a:rPr>
              <a:t>(Chapter 4)</a:t>
            </a:r>
            <a:endParaRPr lang="en-US" b="1" dirty="0">
              <a:solidFill>
                <a:srgbClr val="C00000"/>
              </a:solidFill>
              <a:effectLst>
                <a:outerShdw blurRad="38100" dist="38100" dir="2700000" algn="tl">
                  <a:srgbClr val="000000">
                    <a:alpha val="43137"/>
                  </a:srgbClr>
                </a:outerShdw>
              </a:effectLst>
            </a:endParaRPr>
          </a:p>
          <a:p>
            <a:pPr algn="just" eaLnBrk="1" hangingPunct="1">
              <a:lnSpc>
                <a:spcPct val="80000"/>
              </a:lnSpc>
              <a:defRPr/>
            </a:pPr>
            <a:r>
              <a:rPr lang="en-US" dirty="0"/>
              <a:t>Sequential Circuits 			</a:t>
            </a:r>
            <a:r>
              <a:rPr lang="en-US" sz="2000" b="1" dirty="0">
                <a:solidFill>
                  <a:srgbClr val="C00000"/>
                </a:solidFill>
                <a:effectLst>
                  <a:outerShdw blurRad="38100" dist="38100" dir="2700000" algn="tl">
                    <a:srgbClr val="000000">
                      <a:alpha val="43137"/>
                    </a:srgbClr>
                  </a:outerShdw>
                </a:effectLst>
              </a:rPr>
              <a:t>(Chapter 5)</a:t>
            </a:r>
          </a:p>
          <a:p>
            <a:pPr algn="just" eaLnBrk="1" hangingPunct="1">
              <a:lnSpc>
                <a:spcPct val="80000"/>
              </a:lnSpc>
              <a:defRPr/>
            </a:pPr>
            <a:r>
              <a:rPr lang="en-US" dirty="0"/>
              <a:t>Registers and Register Transfers </a:t>
            </a:r>
            <a:r>
              <a:rPr lang="en-US" sz="2000" b="1" dirty="0">
                <a:solidFill>
                  <a:srgbClr val="C00000"/>
                </a:solidFill>
                <a:effectLst>
                  <a:outerShdw blurRad="38100" dist="38100" dir="2700000" algn="tl">
                    <a:srgbClr val="000000">
                      <a:alpha val="43137"/>
                    </a:srgbClr>
                  </a:outerShdw>
                </a:effectLst>
              </a:rPr>
              <a:t>(Chapter 7)</a:t>
            </a:r>
          </a:p>
          <a:p>
            <a:pPr algn="just" eaLnBrk="1" hangingPunct="1">
              <a:lnSpc>
                <a:spcPct val="80000"/>
              </a:lnSpc>
              <a:defRPr/>
            </a:pPr>
            <a:r>
              <a:rPr lang="en-US" dirty="0"/>
              <a:t>Memory Basics				</a:t>
            </a:r>
            <a:r>
              <a:rPr lang="en-US" sz="2000" b="1" dirty="0">
                <a:solidFill>
                  <a:srgbClr val="C00000"/>
                </a:solidFill>
                <a:effectLst>
                  <a:outerShdw blurRad="38100" dist="38100" dir="2700000" algn="tl">
                    <a:srgbClr val="000000">
                      <a:alpha val="43137"/>
                    </a:srgbClr>
                  </a:outerShdw>
                </a:effectLst>
              </a:rPr>
              <a:t>(Chapter 8)</a:t>
            </a:r>
          </a:p>
          <a:p>
            <a:pPr algn="just" eaLnBrk="1" hangingPunct="1">
              <a:lnSpc>
                <a:spcPct val="80000"/>
              </a:lnSpc>
              <a:defRPr/>
            </a:pPr>
            <a:r>
              <a:rPr lang="en-US" dirty="0"/>
              <a:t>Computer Design Basics 		</a:t>
            </a:r>
            <a:r>
              <a:rPr lang="en-US" sz="2000" b="1" dirty="0">
                <a:solidFill>
                  <a:srgbClr val="C00000"/>
                </a:solidFill>
                <a:effectLst>
                  <a:outerShdw blurRad="38100" dist="38100" dir="2700000" algn="tl">
                    <a:srgbClr val="000000">
                      <a:alpha val="43137"/>
                    </a:srgbClr>
                  </a:outerShdw>
                </a:effectLst>
              </a:rPr>
              <a:t>(Chapter 9)</a:t>
            </a:r>
          </a:p>
          <a:p>
            <a:pPr algn="just" eaLnBrk="1" hangingPunct="1">
              <a:lnSpc>
                <a:spcPct val="80000"/>
              </a:lnSpc>
              <a:defRPr/>
            </a:pP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310FBC2F-078F-E2FE-2751-A324ADBEBBBE}"/>
              </a:ext>
            </a:extLst>
          </p:cNvPr>
          <p:cNvSpPr>
            <a:spLocks noGrp="1"/>
          </p:cNvSpPr>
          <p:nvPr>
            <p:ph type="title"/>
          </p:nvPr>
        </p:nvSpPr>
        <p:spPr>
          <a:xfrm>
            <a:off x="0" y="15875"/>
            <a:ext cx="9144000" cy="1143000"/>
          </a:xfrm>
        </p:spPr>
        <p:txBody>
          <a:bodyPr/>
          <a:lstStyle/>
          <a:p>
            <a:pPr>
              <a:defRPr/>
            </a:pPr>
            <a:r>
              <a:rPr lang="en-US" b="1">
                <a:solidFill>
                  <a:srgbClr val="C00000"/>
                </a:solidFill>
                <a:effectLst>
                  <a:outerShdw blurRad="38100" dist="38100" dir="2700000" algn="tl">
                    <a:srgbClr val="C0C0C0"/>
                  </a:outerShdw>
                </a:effectLst>
              </a:rPr>
              <a:t>Course Outcomes</a:t>
            </a:r>
            <a:endParaRPr lang="ar-SA">
              <a:solidFill>
                <a:srgbClr val="C00000"/>
              </a:solidFill>
              <a:effectLst>
                <a:outerShdw blurRad="38100" dist="38100" dir="2700000" algn="tl">
                  <a:srgbClr val="C0C0C0"/>
                </a:outerShdw>
              </a:effectLst>
            </a:endParaRPr>
          </a:p>
        </p:txBody>
      </p:sp>
      <p:sp>
        <p:nvSpPr>
          <p:cNvPr id="36867" name="Content Placeholder 2">
            <a:extLst>
              <a:ext uri="{FF2B5EF4-FFF2-40B4-BE49-F238E27FC236}">
                <a16:creationId xmlns:a16="http://schemas.microsoft.com/office/drawing/2014/main" id="{F60284C3-FB9E-5C09-24A1-858001B18FA5}"/>
              </a:ext>
            </a:extLst>
          </p:cNvPr>
          <p:cNvSpPr>
            <a:spLocks noGrp="1" noChangeArrowheads="1"/>
          </p:cNvSpPr>
          <p:nvPr>
            <p:ph idx="1"/>
          </p:nvPr>
        </p:nvSpPr>
        <p:spPr>
          <a:xfrm>
            <a:off x="457200" y="1371600"/>
            <a:ext cx="8229600" cy="4754563"/>
          </a:xfrm>
        </p:spPr>
        <p:txBody>
          <a:bodyPr/>
          <a:lstStyle/>
          <a:p>
            <a:pPr marL="514350" indent="-514350" algn="just">
              <a:buFontTx/>
              <a:buAutoNum type="arabicPeriod"/>
            </a:pPr>
            <a:r>
              <a:rPr lang="en-US" altLang="en-US" sz="2400"/>
              <a:t>Define the basic organization of the classical von Neumann machine and its major functional units </a:t>
            </a:r>
          </a:p>
          <a:p>
            <a:pPr marL="514350" indent="-514350" algn="just">
              <a:buFontTx/>
              <a:buAutoNum type="arabicPeriod"/>
            </a:pPr>
            <a:r>
              <a:rPr lang="en-US" altLang="en-US" sz="2400"/>
              <a:t>Apply Boolean algebra, Karnaugh Maps and Symbolic Logic to Circuit Analysis and Design.</a:t>
            </a:r>
          </a:p>
          <a:p>
            <a:pPr marL="514350" indent="-514350" algn="just">
              <a:buFontTx/>
              <a:buAutoNum type="arabicPeriod"/>
            </a:pPr>
            <a:r>
              <a:rPr lang="en-US" altLang="en-US" sz="2400"/>
              <a:t>Analyze digital Circuits.</a:t>
            </a:r>
          </a:p>
          <a:p>
            <a:pPr marL="514350" indent="-514350" algn="just">
              <a:buFontTx/>
              <a:buAutoNum type="arabicPeriod"/>
            </a:pPr>
            <a:r>
              <a:rPr lang="en-US" altLang="en-US" sz="2400"/>
              <a:t>Design digital Circuits.</a:t>
            </a:r>
          </a:p>
          <a:p>
            <a:pPr marL="514350" indent="-514350" algn="just">
              <a:buFontTx/>
              <a:buAutoNum type="arabicPeriod"/>
            </a:pPr>
            <a:r>
              <a:rPr lang="en-US" altLang="en-US" sz="2400"/>
              <a:t>Describe basic memory systems.</a:t>
            </a:r>
          </a:p>
          <a:p>
            <a:pPr marL="514350" indent="-514350" algn="just">
              <a:buFontTx/>
              <a:buAutoNum type="arabicPeriod"/>
            </a:pPr>
            <a:r>
              <a:rPr lang="en-US" altLang="en-US" sz="2400"/>
              <a:t>Design the data path and a simple instruction set computer with hardwired control unit.</a:t>
            </a:r>
          </a:p>
          <a:p>
            <a:pPr marL="514350" indent="-514350" algn="just">
              <a:buFontTx/>
              <a:buAutoNum type="arabicPeriod"/>
            </a:pPr>
            <a:r>
              <a:rPr lang="en-US" altLang="en-US" sz="2400"/>
              <a:t>Write simple assembly language program segments.</a:t>
            </a:r>
          </a:p>
        </p:txBody>
      </p:sp>
      <p:sp>
        <p:nvSpPr>
          <p:cNvPr id="36868" name="Footer Placeholder 4">
            <a:extLst>
              <a:ext uri="{FF2B5EF4-FFF2-40B4-BE49-F238E27FC236}">
                <a16:creationId xmlns:a16="http://schemas.microsoft.com/office/drawing/2014/main" id="{F2C7A56B-A142-D771-F213-244574ADA00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a:extLst>
              <a:ext uri="{FF2B5EF4-FFF2-40B4-BE49-F238E27FC236}">
                <a16:creationId xmlns:a16="http://schemas.microsoft.com/office/drawing/2014/main" id="{ECFB0E0E-3E01-9113-7A68-8DF2F258391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17411" name="Rectangle 2">
            <a:extLst>
              <a:ext uri="{FF2B5EF4-FFF2-40B4-BE49-F238E27FC236}">
                <a16:creationId xmlns:a16="http://schemas.microsoft.com/office/drawing/2014/main" id="{2CD43295-6D06-C0B1-A8E2-866AADC2827D}"/>
              </a:ext>
            </a:extLst>
          </p:cNvPr>
          <p:cNvSpPr>
            <a:spLocks noGrp="1" noChangeArrowheads="1"/>
          </p:cNvSpPr>
          <p:nvPr>
            <p:ph type="title"/>
          </p:nvPr>
        </p:nvSpPr>
        <p:spPr>
          <a:xfrm>
            <a:off x="0" y="4763"/>
            <a:ext cx="9144000" cy="1143000"/>
          </a:xfrm>
        </p:spPr>
        <p:txBody>
          <a:bodyPr/>
          <a:lstStyle/>
          <a:p>
            <a:pPr eaLnBrk="1" hangingPunct="1">
              <a:defRPr/>
            </a:pPr>
            <a:r>
              <a:rPr lang="en-US" b="1" dirty="0">
                <a:solidFill>
                  <a:srgbClr val="C00000"/>
                </a:solidFill>
                <a:effectLst>
                  <a:outerShdw blurRad="38100" dist="38100" dir="2700000" algn="tl">
                    <a:srgbClr val="C0C0C0"/>
                  </a:outerShdw>
                </a:effectLst>
              </a:rPr>
              <a:t>Textbooks</a:t>
            </a:r>
          </a:p>
        </p:txBody>
      </p:sp>
      <p:sp>
        <p:nvSpPr>
          <p:cNvPr id="13317" name="Rectangle 3">
            <a:extLst>
              <a:ext uri="{FF2B5EF4-FFF2-40B4-BE49-F238E27FC236}">
                <a16:creationId xmlns:a16="http://schemas.microsoft.com/office/drawing/2014/main" id="{C7537BA4-E5F0-A11D-B81F-04E23A9571EE}"/>
              </a:ext>
            </a:extLst>
          </p:cNvPr>
          <p:cNvSpPr>
            <a:spLocks noGrp="1" noChangeArrowheads="1"/>
          </p:cNvSpPr>
          <p:nvPr>
            <p:ph type="body" idx="1"/>
          </p:nvPr>
        </p:nvSpPr>
        <p:spPr>
          <a:xfrm>
            <a:off x="457200" y="1371600"/>
            <a:ext cx="8458200" cy="4953000"/>
          </a:xfrm>
        </p:spPr>
        <p:txBody>
          <a:bodyPr/>
          <a:lstStyle/>
          <a:p>
            <a:pPr marL="533400" indent="-533400" eaLnBrk="1" hangingPunct="1">
              <a:lnSpc>
                <a:spcPct val="90000"/>
              </a:lnSpc>
              <a:defRPr/>
            </a:pPr>
            <a:r>
              <a:rPr lang="en-US" sz="2800" b="1" i="1" dirty="0">
                <a:solidFill>
                  <a:srgbClr val="0070C0"/>
                </a:solidFill>
                <a:effectLst>
                  <a:outerShdw blurRad="38100" dist="38100" dir="2700000" algn="tl">
                    <a:srgbClr val="000000">
                      <a:alpha val="43137"/>
                    </a:srgbClr>
                  </a:outerShdw>
                </a:effectLst>
                <a:ea typeface="+mn-ea"/>
              </a:rPr>
              <a:t>Main book:</a:t>
            </a:r>
          </a:p>
          <a:p>
            <a:pPr lvl="1" eaLnBrk="1" hangingPunct="1">
              <a:lnSpc>
                <a:spcPct val="90000"/>
              </a:lnSpc>
              <a:buFont typeface="Arial"/>
              <a:buChar char="•"/>
              <a:defRPr/>
            </a:pPr>
            <a:r>
              <a:rPr lang="en-US" sz="2400" dirty="0"/>
              <a:t>Logic and Computer Design Fundamentals </a:t>
            </a:r>
            <a:r>
              <a:rPr lang="en-US" sz="2000" dirty="0"/>
              <a:t>By M. Morris Mano and Charles R. </a:t>
            </a:r>
            <a:r>
              <a:rPr lang="en-US" sz="2000" dirty="0" err="1"/>
              <a:t>Kime</a:t>
            </a:r>
            <a:r>
              <a:rPr lang="en-US" sz="2000" dirty="0"/>
              <a:t> 4</a:t>
            </a:r>
            <a:r>
              <a:rPr lang="en-US" sz="2000" baseline="30000" dirty="0"/>
              <a:t>th</a:t>
            </a:r>
            <a:r>
              <a:rPr lang="en-US" sz="2000" dirty="0"/>
              <a:t> edition or 3</a:t>
            </a:r>
            <a:r>
              <a:rPr lang="en-US" sz="2000" baseline="30000" dirty="0"/>
              <a:t>rd</a:t>
            </a:r>
            <a:r>
              <a:rPr lang="en-US" sz="2000" dirty="0"/>
              <a:t> edition.</a:t>
            </a:r>
          </a:p>
          <a:p>
            <a:pPr lvl="2" eaLnBrk="1" hangingPunct="1">
              <a:lnSpc>
                <a:spcPct val="90000"/>
              </a:lnSpc>
              <a:buFont typeface="Arial"/>
              <a:buChar char="•"/>
              <a:defRPr/>
            </a:pPr>
            <a:endParaRPr lang="en-US" sz="2000" dirty="0"/>
          </a:p>
          <a:p>
            <a:pPr marL="904875" lvl="2" indent="-461963" eaLnBrk="1" hangingPunct="1">
              <a:lnSpc>
                <a:spcPct val="90000"/>
              </a:lnSpc>
              <a:buFont typeface="Arial"/>
              <a:buChar char="•"/>
              <a:defRPr/>
            </a:pPr>
            <a:r>
              <a:rPr lang="en-US" dirty="0" err="1"/>
              <a:t>Ytha</a:t>
            </a:r>
            <a:r>
              <a:rPr lang="en-US" dirty="0"/>
              <a:t> Yu, </a:t>
            </a:r>
            <a:r>
              <a:rPr lang="en-US" dirty="0" err="1"/>
              <a:t>Charels</a:t>
            </a:r>
            <a:r>
              <a:rPr lang="en-US" dirty="0"/>
              <a:t> </a:t>
            </a:r>
            <a:r>
              <a:rPr lang="en-US" dirty="0" err="1"/>
              <a:t>Marut</a:t>
            </a:r>
            <a:r>
              <a:rPr lang="en-US" dirty="0"/>
              <a:t> "Assembly Language Programming and Organization of the IBM PC", Last edition.</a:t>
            </a:r>
          </a:p>
          <a:p>
            <a:pPr marL="1295400" lvl="2" indent="-381000" eaLnBrk="1" hangingPunct="1">
              <a:lnSpc>
                <a:spcPct val="90000"/>
              </a:lnSpc>
              <a:defRPr/>
            </a:pPr>
            <a:endParaRPr lang="en-US" sz="2000" dirty="0"/>
          </a:p>
          <a:p>
            <a:pPr marL="533400" indent="-533400" eaLnBrk="1" hangingPunct="1">
              <a:lnSpc>
                <a:spcPct val="90000"/>
              </a:lnSpc>
              <a:defRPr/>
            </a:pPr>
            <a:r>
              <a:rPr lang="en-US" sz="2800" b="1" i="1" dirty="0">
                <a:solidFill>
                  <a:srgbClr val="0070C0"/>
                </a:solidFill>
                <a:effectLst>
                  <a:outerShdw blurRad="38100" dist="38100" dir="2700000" algn="tl">
                    <a:srgbClr val="000000">
                      <a:alpha val="43137"/>
                    </a:srgbClr>
                  </a:outerShdw>
                </a:effectLst>
                <a:ea typeface="+mn-ea"/>
              </a:rPr>
              <a:t>Important reference:</a:t>
            </a:r>
          </a:p>
          <a:p>
            <a:pPr marL="914400" lvl="1" indent="-457200" eaLnBrk="1" hangingPunct="1">
              <a:lnSpc>
                <a:spcPct val="90000"/>
              </a:lnSpc>
              <a:buFontTx/>
              <a:buChar char="-"/>
              <a:defRPr/>
            </a:pPr>
            <a:r>
              <a:rPr lang="en-US" sz="2400" dirty="0"/>
              <a:t>Computer Architecture</a:t>
            </a:r>
          </a:p>
          <a:p>
            <a:pPr marL="1295400" lvl="2" indent="-381000" eaLnBrk="1" hangingPunct="1">
              <a:lnSpc>
                <a:spcPct val="90000"/>
              </a:lnSpc>
              <a:defRPr/>
            </a:pPr>
            <a:r>
              <a:rPr lang="en-US" sz="2000" dirty="0"/>
              <a:t>By M. Morris Mano</a:t>
            </a:r>
          </a:p>
          <a:p>
            <a:pPr marL="914400" lvl="1" indent="-457200" eaLnBrk="1" hangingPunct="1">
              <a:lnSpc>
                <a:spcPct val="90000"/>
              </a:lnSpc>
              <a:defRPr/>
            </a:pPr>
            <a:r>
              <a:rPr lang="en-US" sz="2400" dirty="0"/>
              <a:t>Computer Organization and Architecture</a:t>
            </a:r>
          </a:p>
          <a:p>
            <a:pPr marL="1295400" lvl="2" indent="-381000" eaLnBrk="1" hangingPunct="1">
              <a:lnSpc>
                <a:spcPct val="90000"/>
              </a:lnSpc>
              <a:defRPr/>
            </a:pPr>
            <a:r>
              <a:rPr lang="en-US" sz="2000" dirty="0"/>
              <a:t>By William Stallings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A6750B8-1FBA-6F56-95BF-7169CAD0B919}"/>
              </a:ext>
            </a:extLst>
          </p:cNvPr>
          <p:cNvSpPr>
            <a:spLocks noGrp="1"/>
          </p:cNvSpPr>
          <p:nvPr>
            <p:ph idx="1"/>
          </p:nvPr>
        </p:nvSpPr>
        <p:spPr>
          <a:xfrm>
            <a:off x="457200" y="1143000"/>
            <a:ext cx="8229600" cy="4525963"/>
          </a:xfrm>
        </p:spPr>
        <p:txBody>
          <a:bodyPr/>
          <a:lstStyle/>
          <a:p>
            <a:pPr algn="just">
              <a:defRPr/>
            </a:pPr>
            <a:endParaRPr lang="en-US" dirty="0">
              <a:ea typeface="+mn-ea"/>
            </a:endParaRPr>
          </a:p>
          <a:p>
            <a:pPr algn="just">
              <a:defRPr/>
            </a:pPr>
            <a:r>
              <a:rPr lang="en-US" dirty="0">
                <a:ea typeface="+mn-ea"/>
              </a:rPr>
              <a:t>For  slides, assignments, exam dates, announcements,..  see course web page at:</a:t>
            </a:r>
          </a:p>
          <a:p>
            <a:pPr algn="just">
              <a:defRPr/>
            </a:pPr>
            <a:r>
              <a:rPr lang="en-US" u="sng" dirty="0">
                <a:ea typeface="+mn-ea"/>
                <a:hlinkClick r:id="rId2"/>
              </a:rPr>
              <a:t>http://lms.ksu.edu.sa/</a:t>
            </a:r>
            <a:endParaRPr lang="en-US" u="sng" dirty="0">
              <a:solidFill>
                <a:schemeClr val="accent1">
                  <a:lumMod val="50000"/>
                </a:schemeClr>
              </a:solidFill>
              <a:ea typeface="+mn-ea"/>
            </a:endParaRPr>
          </a:p>
          <a:p>
            <a:pPr algn="just">
              <a:buFontTx/>
              <a:buNone/>
              <a:defRPr/>
            </a:pPr>
            <a:endParaRPr lang="en-US" u="sng" dirty="0">
              <a:solidFill>
                <a:schemeClr val="accent1">
                  <a:lumMod val="50000"/>
                </a:schemeClr>
              </a:solidFill>
              <a:ea typeface="+mn-ea"/>
            </a:endParaRPr>
          </a:p>
        </p:txBody>
      </p:sp>
      <p:sp>
        <p:nvSpPr>
          <p:cNvPr id="18435" name="Footer Placeholder 4">
            <a:extLst>
              <a:ext uri="{FF2B5EF4-FFF2-40B4-BE49-F238E27FC236}">
                <a16:creationId xmlns:a16="http://schemas.microsoft.com/office/drawing/2014/main" id="{002BC220-47BF-D6F3-C268-60E42FEC02B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18436" name="Slide Number Placeholder 5">
            <a:extLst>
              <a:ext uri="{FF2B5EF4-FFF2-40B4-BE49-F238E27FC236}">
                <a16:creationId xmlns:a16="http://schemas.microsoft.com/office/drawing/2014/main" id="{C4882606-9764-6348-BA06-7985476AE1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fld id="{F3AA2B73-4586-40BD-BF4A-913F5B519295}" type="slidenum">
              <a:rPr lang="en-US" altLang="en-US" sz="1200"/>
              <a:pPr>
                <a:spcBef>
                  <a:spcPct val="0"/>
                </a:spcBef>
                <a:buFontTx/>
                <a:buNone/>
              </a:pPr>
              <a:t>3</a:t>
            </a:fld>
            <a:endParaRPr lang="en-US" altLang="en-US" sz="1200"/>
          </a:p>
        </p:txBody>
      </p:sp>
      <p:sp>
        <p:nvSpPr>
          <p:cNvPr id="6" name="Title 1">
            <a:extLst>
              <a:ext uri="{FF2B5EF4-FFF2-40B4-BE49-F238E27FC236}">
                <a16:creationId xmlns:a16="http://schemas.microsoft.com/office/drawing/2014/main" id="{8C7C8EFE-D733-BC19-54AD-0B8B94A88C86}"/>
              </a:ext>
            </a:extLst>
          </p:cNvPr>
          <p:cNvSpPr>
            <a:spLocks noGrp="1"/>
          </p:cNvSpPr>
          <p:nvPr>
            <p:ph type="title"/>
          </p:nvPr>
        </p:nvSpPr>
        <p:spPr>
          <a:xfrm>
            <a:off x="0" y="15875"/>
            <a:ext cx="9144000" cy="1143000"/>
          </a:xfrm>
        </p:spPr>
        <p:txBody>
          <a:bodyPr/>
          <a:lstStyle/>
          <a:p>
            <a:pPr>
              <a:defRPr/>
            </a:pPr>
            <a:r>
              <a:rPr lang="en-US" b="1" dirty="0">
                <a:solidFill>
                  <a:srgbClr val="C00000"/>
                </a:solidFill>
                <a:effectLst>
                  <a:outerShdw blurRad="38100" dist="38100" dir="2700000" algn="tl">
                    <a:srgbClr val="C0C0C0"/>
                  </a:outerShdw>
                </a:effectLst>
              </a:rPr>
              <a:t>LMS</a:t>
            </a:r>
            <a:endParaRPr lang="ar-SA" b="1" dirty="0">
              <a:solidFill>
                <a:srgbClr val="C00000"/>
              </a:solidFill>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033EC80B-68BA-ACFA-B96E-F5D806BAC237}"/>
              </a:ext>
            </a:extLst>
          </p:cNvPr>
          <p:cNvSpPr>
            <a:spLocks noGrp="1"/>
          </p:cNvSpPr>
          <p:nvPr>
            <p:ph type="title"/>
          </p:nvPr>
        </p:nvSpPr>
        <p:spPr>
          <a:xfrm>
            <a:off x="0" y="15875"/>
            <a:ext cx="9144000" cy="1143000"/>
          </a:xfrm>
        </p:spPr>
        <p:txBody>
          <a:bodyPr/>
          <a:lstStyle/>
          <a:p>
            <a:pPr>
              <a:defRPr/>
            </a:pPr>
            <a:r>
              <a:rPr lang="en-US" b="1" dirty="0">
                <a:solidFill>
                  <a:srgbClr val="C00000"/>
                </a:solidFill>
                <a:effectLst>
                  <a:outerShdw blurRad="38100" dist="38100" dir="2700000" algn="tl">
                    <a:srgbClr val="C0C0C0"/>
                  </a:outerShdw>
                </a:effectLst>
              </a:rPr>
              <a:t>Exam Dates </a:t>
            </a:r>
            <a:endParaRPr lang="ar-SA" b="1" dirty="0">
              <a:solidFill>
                <a:srgbClr val="C00000"/>
              </a:solidFill>
              <a:effectLst>
                <a:outerShdw blurRad="38100" dist="38100" dir="2700000" algn="tl">
                  <a:srgbClr val="C0C0C0"/>
                </a:outerShdw>
              </a:effectLst>
            </a:endParaRPr>
          </a:p>
        </p:txBody>
      </p:sp>
      <p:sp>
        <p:nvSpPr>
          <p:cNvPr id="19459" name="Footer Placeholder 3">
            <a:extLst>
              <a:ext uri="{FF2B5EF4-FFF2-40B4-BE49-F238E27FC236}">
                <a16:creationId xmlns:a16="http://schemas.microsoft.com/office/drawing/2014/main" id="{9027E6D0-96E3-EF4F-53EA-2C6E76632E3B}"/>
              </a:ext>
            </a:extLst>
          </p:cNvPr>
          <p:cNvSpPr>
            <a:spLocks noGrp="1"/>
          </p:cNvSpPr>
          <p:nvPr>
            <p:ph type="ftr" sz="quarter" idx="11"/>
          </p:nvPr>
        </p:nvSpPr>
        <p:spPr>
          <a:xfrm>
            <a:off x="3124200" y="6383338"/>
            <a:ext cx="28956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graphicFrame>
        <p:nvGraphicFramePr>
          <p:cNvPr id="3" name="Content Placeholder 2">
            <a:extLst>
              <a:ext uri="{FF2B5EF4-FFF2-40B4-BE49-F238E27FC236}">
                <a16:creationId xmlns:a16="http://schemas.microsoft.com/office/drawing/2014/main" id="{6A27DDDA-14B3-9506-1ECD-BD7C681F3666}"/>
              </a:ext>
            </a:extLst>
          </p:cNvPr>
          <p:cNvGraphicFramePr>
            <a:graphicFrameLocks noGrp="1"/>
          </p:cNvGraphicFramePr>
          <p:nvPr>
            <p:ph idx="1"/>
          </p:nvPr>
        </p:nvGraphicFramePr>
        <p:xfrm>
          <a:off x="304800" y="1219200"/>
          <a:ext cx="8610601" cy="5089525"/>
        </p:xfrm>
        <a:graphic>
          <a:graphicData uri="http://schemas.openxmlformats.org/drawingml/2006/table">
            <a:tbl>
              <a:tblPr/>
              <a:tblGrid>
                <a:gridCol w="1487285">
                  <a:extLst>
                    <a:ext uri="{9D8B030D-6E8A-4147-A177-3AD203B41FA5}">
                      <a16:colId xmlns:a16="http://schemas.microsoft.com/office/drawing/2014/main" val="20000"/>
                    </a:ext>
                  </a:extLst>
                </a:gridCol>
                <a:gridCol w="1713115">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143001">
                  <a:extLst>
                    <a:ext uri="{9D8B030D-6E8A-4147-A177-3AD203B41FA5}">
                      <a16:colId xmlns:a16="http://schemas.microsoft.com/office/drawing/2014/main" val="20004"/>
                    </a:ext>
                  </a:extLst>
                </a:gridCol>
              </a:tblGrid>
              <a:tr h="1371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rPr>
                        <a:t>Quiz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Week </a:t>
                      </a:r>
                      <a:r>
                        <a:rPr kumimoji="0" lang="ar-SA"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4</a:t>
                      </a:r>
                      <a:endPar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Thursday </a:t>
                      </a:r>
                      <a:b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br>
                      <a:r>
                        <a:rPr kumimoji="0" lang="en-US" sz="2800" b="1" i="1" u="none" strike="noStrike" kern="1200"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cs typeface="+mn-cs"/>
                        </a:rPr>
                        <a:t>6 April</a:t>
                      </a:r>
                      <a:endParaRPr kumimoji="0" lang="en-US" sz="2800" b="1"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Introduction +Assembly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t>12.50 –</a:t>
                      </a:r>
                      <a:b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br>
                      <a: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t>1.30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61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rPr>
                        <a:t>MID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Week</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Ch2 + Ch3</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rPr>
                        <a:t>Quiz #2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 Week10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Thursday</a:t>
                      </a:r>
                      <a:b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b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 </a:t>
                      </a:r>
                      <a:r>
                        <a:rPr kumimoji="0" lang="en-US" sz="2800" b="1" i="1" u="none" strike="noStrike" kern="1200"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cs typeface="+mn-cs"/>
                        </a:rPr>
                        <a:t>1 June</a:t>
                      </a:r>
                      <a:endParaRPr kumimoji="0" lang="en-US" sz="2800" b="1"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Ch4 + Ch5</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t>12.50 –</a:t>
                      </a:r>
                      <a:b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br>
                      <a: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t>1.30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44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00000"/>
                          </a:solidFill>
                          <a:effectLst>
                            <a:outerShdw blurRad="38100" dist="38100" dir="2700000" algn="tl">
                              <a:srgbClr val="000000">
                                <a:alpha val="43137"/>
                              </a:srgbClr>
                            </a:outerShdw>
                          </a:effectLst>
                          <a:latin typeface="Arial" pitchFamily="34" charset="0"/>
                          <a:ea typeface="MS PGothic" pitchFamily="34" charset="-128"/>
                        </a:rPr>
                        <a:t>Final</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Week</a:t>
                      </a:r>
                      <a:r>
                        <a:rPr kumimoji="0" lang="ar-SA"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rPr>
                        <a:t>15</a:t>
                      </a:r>
                      <a:endParaRPr kumimoji="0" lang="en-US" sz="2800" b="0" i="1" u="none" strike="noStrike" kern="1200" cap="none" normalizeH="0" baseline="0" dirty="0">
                        <a:ln>
                          <a:noFill/>
                        </a:ln>
                        <a:solidFill>
                          <a:schemeClr val="tx1"/>
                        </a:solidFill>
                        <a:effectLst>
                          <a:outerShdw blurRad="38100" dist="38100" dir="2700000" algn="tl">
                            <a:srgbClr val="000000">
                              <a:alpha val="43137"/>
                            </a:srgbClr>
                          </a:outerShdw>
                        </a:effectLst>
                        <a:latin typeface="Arial" pitchFamily="34" charset="0"/>
                        <a:ea typeface="MS PGothic" pitchFamily="34" charset="-128"/>
                        <a:cs typeface="+mn-cs"/>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Wednesday</a:t>
                      </a:r>
                      <a:b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br>
                      <a:r>
                        <a:rPr kumimoji="0" lang="en-US" sz="2800" b="1" i="1" u="none" strike="noStrike" kern="1200" cap="none" normalizeH="0" baseline="0" dirty="0">
                          <a:ln>
                            <a:noFill/>
                          </a:ln>
                          <a:solidFill>
                            <a:srgbClr val="FF0000"/>
                          </a:solidFill>
                          <a:effectLst>
                            <a:outerShdw blurRad="38100" dist="38100" dir="2700000" algn="tl">
                              <a:srgbClr val="000000">
                                <a:alpha val="43137"/>
                              </a:srgbClr>
                            </a:outerShdw>
                          </a:effectLst>
                          <a:latin typeface="Arial" pitchFamily="34" charset="0"/>
                          <a:ea typeface="MS PGothic" pitchFamily="34" charset="-128"/>
                          <a:cs typeface="+mn-cs"/>
                        </a:rPr>
                        <a:t>21 June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pitchFamily="34" charset="0"/>
                          <a:ea typeface="MS PGothic" pitchFamily="34" charset="-128"/>
                          <a:cs typeface="+mn-cs"/>
                        </a:rPr>
                        <a:t>All chapters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normalizeH="0" baseline="0" dirty="0">
                          <a:ln>
                            <a:noFill/>
                          </a:ln>
                          <a:solidFill>
                            <a:srgbClr val="C00000"/>
                          </a:solidFill>
                          <a:effectLst/>
                          <a:latin typeface="Arial" pitchFamily="34" charset="0"/>
                          <a:ea typeface="MS PGothic" pitchFamily="34" charset="-128"/>
                          <a:cs typeface="+mn-cs"/>
                        </a:rPr>
                        <a:t>8-11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a:extLst>
              <a:ext uri="{FF2B5EF4-FFF2-40B4-BE49-F238E27FC236}">
                <a16:creationId xmlns:a16="http://schemas.microsoft.com/office/drawing/2014/main" id="{381DA9CE-7B7B-2BA5-FD91-A559351DEFA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1507" name="Rectangle 2">
            <a:extLst>
              <a:ext uri="{FF2B5EF4-FFF2-40B4-BE49-F238E27FC236}">
                <a16:creationId xmlns:a16="http://schemas.microsoft.com/office/drawing/2014/main" id="{59D9183A-297C-4382-B9D1-A14FA0249CDF}"/>
              </a:ext>
            </a:extLst>
          </p:cNvPr>
          <p:cNvSpPr>
            <a:spLocks noGrp="1" noChangeArrowheads="1"/>
          </p:cNvSpPr>
          <p:nvPr>
            <p:ph type="title"/>
          </p:nvPr>
        </p:nvSpPr>
        <p:spPr>
          <a:xfrm>
            <a:off x="0" y="0"/>
            <a:ext cx="9144000" cy="1143000"/>
          </a:xfrm>
        </p:spPr>
        <p:txBody>
          <a:bodyPr/>
          <a:lstStyle/>
          <a:p>
            <a:pPr eaLnBrk="1" hangingPunct="1">
              <a:defRPr/>
            </a:pPr>
            <a:r>
              <a:rPr lang="en-US" b="1" dirty="0">
                <a:solidFill>
                  <a:srgbClr val="C00000"/>
                </a:solidFill>
                <a:effectLst>
                  <a:outerShdw blurRad="38100" dist="38100" dir="2700000" algn="tl">
                    <a:srgbClr val="C0C0C0"/>
                  </a:outerShdw>
                </a:effectLst>
              </a:rPr>
              <a:t>Grade Distribution</a:t>
            </a:r>
          </a:p>
        </p:txBody>
      </p:sp>
      <p:sp>
        <p:nvSpPr>
          <p:cNvPr id="21508" name="Rectangle 3">
            <a:extLst>
              <a:ext uri="{FF2B5EF4-FFF2-40B4-BE49-F238E27FC236}">
                <a16:creationId xmlns:a16="http://schemas.microsoft.com/office/drawing/2014/main" id="{B2C5D527-0424-BF41-A281-7DF3C54AB859}"/>
              </a:ext>
            </a:extLst>
          </p:cNvPr>
          <p:cNvSpPr>
            <a:spLocks noGrp="1" noChangeArrowheads="1"/>
          </p:cNvSpPr>
          <p:nvPr>
            <p:ph type="body" idx="1"/>
          </p:nvPr>
        </p:nvSpPr>
        <p:spPr>
          <a:xfrm>
            <a:off x="457200" y="1600200"/>
            <a:ext cx="8153400" cy="4525963"/>
          </a:xfrm>
          <a:solidFill>
            <a:schemeClr val="accent3">
              <a:lumMod val="95000"/>
            </a:schemeClr>
          </a:solidFill>
        </p:spPr>
        <p:txBody>
          <a:bodyPr/>
          <a:lstStyle/>
          <a:p>
            <a:pPr eaLnBrk="1" hangingPunct="1">
              <a:defRPr/>
            </a:pPr>
            <a:r>
              <a:rPr lang="en-US" b="1" dirty="0"/>
              <a:t>Midterm : 					</a:t>
            </a:r>
            <a:r>
              <a:rPr lang="en-US" b="1" dirty="0">
                <a:solidFill>
                  <a:srgbClr val="C00000"/>
                </a:solidFill>
                <a:effectLst>
                  <a:outerShdw blurRad="38100" dist="38100" dir="2700000" algn="tl">
                    <a:srgbClr val="000000">
                      <a:alpha val="43137"/>
                    </a:srgbClr>
                  </a:outerShdw>
                </a:effectLst>
              </a:rPr>
              <a:t>25%</a:t>
            </a:r>
            <a:br>
              <a:rPr lang="en-US" b="1" dirty="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a:p>
            <a:pPr eaLnBrk="1" hangingPunct="1">
              <a:defRPr/>
            </a:pPr>
            <a:r>
              <a:rPr lang="en-US" b="1" dirty="0"/>
              <a:t>Quiz       : 			       		</a:t>
            </a:r>
            <a:r>
              <a:rPr lang="en-US" b="1" dirty="0">
                <a:solidFill>
                  <a:srgbClr val="C00000"/>
                </a:solidFill>
                <a:effectLst>
                  <a:outerShdw blurRad="38100" dist="38100" dir="2700000" algn="tl">
                    <a:srgbClr val="000000">
                      <a:alpha val="43137"/>
                    </a:srgbClr>
                  </a:outerShdw>
                </a:effectLst>
              </a:rPr>
              <a:t>25% </a:t>
            </a:r>
          </a:p>
          <a:p>
            <a:pPr marL="0" indent="0" eaLnBrk="1" hangingPunct="1">
              <a:buFontTx/>
              <a:buNone/>
              <a:defRPr/>
            </a:pPr>
            <a:endParaRPr lang="en-US" b="1" dirty="0">
              <a:solidFill>
                <a:srgbClr val="C00000"/>
              </a:solidFill>
              <a:effectLst>
                <a:outerShdw blurRad="38100" dist="38100" dir="2700000" algn="tl">
                  <a:srgbClr val="000000">
                    <a:alpha val="43137"/>
                  </a:srgbClr>
                </a:outerShdw>
              </a:effectLst>
            </a:endParaRPr>
          </a:p>
          <a:p>
            <a:pPr eaLnBrk="1" hangingPunct="1">
              <a:defRPr/>
            </a:pPr>
            <a:r>
              <a:rPr lang="en-US" b="1" dirty="0"/>
              <a:t>Tutorial/lab evaluation:		</a:t>
            </a:r>
            <a:r>
              <a:rPr lang="en-US" b="1" dirty="0">
                <a:solidFill>
                  <a:srgbClr val="C00000"/>
                </a:solidFill>
                <a:effectLst>
                  <a:outerShdw blurRad="38100" dist="38100" dir="2700000" algn="tl">
                    <a:srgbClr val="000000">
                      <a:alpha val="43137"/>
                    </a:srgbClr>
                  </a:outerShdw>
                </a:effectLst>
              </a:rPr>
              <a:t>10%</a:t>
            </a:r>
          </a:p>
          <a:p>
            <a:pPr marL="0" indent="0" eaLnBrk="1" hangingPunct="1">
              <a:buFontTx/>
              <a:buNone/>
              <a:defRPr/>
            </a:pPr>
            <a:endParaRPr lang="en-US" b="1" dirty="0">
              <a:solidFill>
                <a:srgbClr val="C00000"/>
              </a:solidFill>
              <a:effectLst>
                <a:outerShdw blurRad="38100" dist="38100" dir="2700000" algn="tl">
                  <a:srgbClr val="000000">
                    <a:alpha val="43137"/>
                  </a:srgbClr>
                </a:outerShdw>
              </a:effectLst>
            </a:endParaRPr>
          </a:p>
          <a:p>
            <a:pPr eaLnBrk="1" hangingPunct="1">
              <a:defRPr/>
            </a:pPr>
            <a:r>
              <a:rPr lang="en-US" b="1" dirty="0"/>
              <a:t>Final Exam:					</a:t>
            </a:r>
            <a:r>
              <a:rPr lang="en-US" b="1" dirty="0">
                <a:solidFill>
                  <a:srgbClr val="C00000"/>
                </a:solidFill>
                <a:effectLst>
                  <a:outerShdw blurRad="38100" dist="38100" dir="2700000" algn="tl">
                    <a:srgbClr val="000000">
                      <a:alpha val="43137"/>
                    </a:srgbClr>
                  </a:outerShdw>
                </a:effectLst>
              </a:rPr>
              <a:t>40%</a:t>
            </a:r>
          </a:p>
          <a:p>
            <a:pPr eaLnBrk="1" hangingPunct="1">
              <a:buFontTx/>
              <a:buNone/>
              <a:defRPr/>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01A64C19-5A38-EA42-5127-8CB1983B2BEA}"/>
              </a:ext>
            </a:extLst>
          </p:cNvPr>
          <p:cNvSpPr>
            <a:spLocks noGrp="1"/>
          </p:cNvSpPr>
          <p:nvPr>
            <p:ph type="title"/>
          </p:nvPr>
        </p:nvSpPr>
        <p:spPr>
          <a:xfrm>
            <a:off x="0" y="0"/>
            <a:ext cx="9144000" cy="1143000"/>
          </a:xfrm>
        </p:spPr>
        <p:txBody>
          <a:bodyPr/>
          <a:lstStyle/>
          <a:p>
            <a:pPr>
              <a:defRPr/>
            </a:pPr>
            <a:r>
              <a:rPr lang="en-US" b="1" dirty="0">
                <a:solidFill>
                  <a:srgbClr val="C00000"/>
                </a:solidFill>
                <a:effectLst>
                  <a:outerShdw blurRad="38100" dist="38100" dir="2700000" algn="tl">
                    <a:srgbClr val="C0C0C0"/>
                  </a:outerShdw>
                </a:effectLst>
              </a:rPr>
              <a:t>Rules</a:t>
            </a:r>
            <a:endParaRPr lang="ar-SA" b="1" dirty="0">
              <a:solidFill>
                <a:srgbClr val="C00000"/>
              </a:solidFill>
              <a:effectLst>
                <a:outerShdw blurRad="38100" dist="38100" dir="2700000" algn="tl">
                  <a:srgbClr val="C0C0C0"/>
                </a:outerShdw>
              </a:effectLst>
            </a:endParaRPr>
          </a:p>
        </p:txBody>
      </p:sp>
      <p:sp>
        <p:nvSpPr>
          <p:cNvPr id="23554" name="Content Placeholder 2">
            <a:extLst>
              <a:ext uri="{FF2B5EF4-FFF2-40B4-BE49-F238E27FC236}">
                <a16:creationId xmlns:a16="http://schemas.microsoft.com/office/drawing/2014/main" id="{637EEBE2-EB4A-3E8A-574A-404981E36ABC}"/>
              </a:ext>
            </a:extLst>
          </p:cNvPr>
          <p:cNvSpPr>
            <a:spLocks noGrp="1"/>
          </p:cNvSpPr>
          <p:nvPr>
            <p:ph idx="1"/>
          </p:nvPr>
        </p:nvSpPr>
        <p:spPr>
          <a:xfrm>
            <a:off x="450850" y="914400"/>
            <a:ext cx="8458200" cy="4800600"/>
          </a:xfrm>
        </p:spPr>
        <p:txBody>
          <a:bodyPr/>
          <a:lstStyle/>
          <a:p>
            <a:pPr marL="0" indent="0" algn="just" eaLnBrk="1" hangingPunct="1">
              <a:lnSpc>
                <a:spcPct val="75000"/>
              </a:lnSpc>
              <a:spcBef>
                <a:spcPct val="0"/>
              </a:spcBef>
              <a:buFont typeface="Wingdings 2" panose="05020102010507070707" pitchFamily="18" charset="2"/>
              <a:buNone/>
              <a:defRPr/>
            </a:pPr>
            <a:r>
              <a:rPr lang="en-US" altLang="en-US" sz="2800" b="1" dirty="0">
                <a:solidFill>
                  <a:srgbClr val="C00000"/>
                </a:solidFill>
                <a:effectLst>
                  <a:outerShdw blurRad="38100" dist="38100" dir="2700000" algn="tl">
                    <a:srgbClr val="C0C0C0"/>
                  </a:outerShdw>
                </a:effectLst>
                <a:latin typeface="Gill Sans MT" panose="020B0502020104020203" pitchFamily="34" charset="0"/>
              </a:rPr>
              <a:t>Contacting Course Instructor:</a:t>
            </a:r>
          </a:p>
          <a:p>
            <a:pPr marL="0" indent="0" algn="just" eaLnBrk="1" hangingPunct="1">
              <a:lnSpc>
                <a:spcPct val="75000"/>
              </a:lnSpc>
              <a:spcBef>
                <a:spcPct val="0"/>
              </a:spcBef>
              <a:buFont typeface="Wingdings 2" panose="05020102010507070707" pitchFamily="18" charset="2"/>
              <a:buNone/>
              <a:defRPr/>
            </a:pPr>
            <a:endParaRPr lang="en-US" altLang="en-US" sz="2100" dirty="0"/>
          </a:p>
          <a:p>
            <a:pPr marL="0" indent="0" algn="just" eaLnBrk="1" hangingPunct="1">
              <a:lnSpc>
                <a:spcPct val="75000"/>
              </a:lnSpc>
              <a:spcBef>
                <a:spcPct val="0"/>
              </a:spcBef>
              <a:buFont typeface="Wingdings 2" panose="05020102010507070707" pitchFamily="18" charset="2"/>
              <a:buNone/>
              <a:defRPr/>
            </a:pPr>
            <a:r>
              <a:rPr lang="en-US" altLang="en-US" sz="2100" dirty="0"/>
              <a:t>when you email instructors, please  insert [IT223] in the subject line and include your </a:t>
            </a:r>
            <a:r>
              <a:rPr lang="en-US" altLang="en-US" sz="2100" u="sng" dirty="0"/>
              <a:t>REAL</a:t>
            </a:r>
            <a:r>
              <a:rPr lang="en-US" altLang="en-US" sz="2100" dirty="0"/>
              <a:t> name and ID, otherwise you will be not answered.</a:t>
            </a:r>
          </a:p>
          <a:p>
            <a:pPr marL="0" indent="0" algn="just" eaLnBrk="1" hangingPunct="1">
              <a:lnSpc>
                <a:spcPct val="75000"/>
              </a:lnSpc>
              <a:spcBef>
                <a:spcPct val="0"/>
              </a:spcBef>
              <a:buFont typeface="Wingdings 2" panose="05020102010507070707" pitchFamily="18" charset="2"/>
              <a:buNone/>
              <a:defRPr/>
            </a:pPr>
            <a:endParaRPr lang="en-US" altLang="en-US" sz="2100" dirty="0"/>
          </a:p>
          <a:p>
            <a:pPr marL="0" indent="0" algn="just" eaLnBrk="1" hangingPunct="1">
              <a:lnSpc>
                <a:spcPct val="75000"/>
              </a:lnSpc>
              <a:spcBef>
                <a:spcPct val="0"/>
              </a:spcBef>
              <a:buFont typeface="Wingdings 2" panose="05020102010507070707" pitchFamily="18" charset="2"/>
              <a:buNone/>
              <a:defRPr/>
            </a:pPr>
            <a:r>
              <a:rPr lang="en-US" altLang="en-US" sz="2800" b="1" dirty="0">
                <a:solidFill>
                  <a:srgbClr val="C00000"/>
                </a:solidFill>
                <a:effectLst>
                  <a:outerShdw blurRad="38100" dist="38100" dir="2700000" algn="tl">
                    <a:srgbClr val="C0C0C0"/>
                  </a:outerShdw>
                </a:effectLst>
                <a:latin typeface="Gill Sans MT" panose="020B0502020104020203" pitchFamily="34" charset="0"/>
              </a:rPr>
              <a:t>Class Attendance:</a:t>
            </a:r>
          </a:p>
          <a:p>
            <a:pPr marL="0" indent="0" algn="just" eaLnBrk="1" hangingPunct="1">
              <a:lnSpc>
                <a:spcPct val="75000"/>
              </a:lnSpc>
              <a:spcBef>
                <a:spcPct val="0"/>
              </a:spcBef>
              <a:buFont typeface="Wingdings 2" panose="05020102010507070707" pitchFamily="18" charset="2"/>
              <a:buNone/>
              <a:defRPr/>
            </a:pPr>
            <a:endParaRPr lang="en-US" altLang="en-US" sz="2200" dirty="0">
              <a:solidFill>
                <a:srgbClr val="0070C0"/>
              </a:solidFill>
              <a:latin typeface="Gill Sans MT" panose="020B0502020104020203" pitchFamily="34" charset="0"/>
            </a:endParaRPr>
          </a:p>
          <a:p>
            <a:pPr marL="342900" lvl="2" indent="-342900" algn="just" eaLnBrk="1" hangingPunct="1">
              <a:lnSpc>
                <a:spcPct val="75000"/>
              </a:lnSpc>
              <a:spcBef>
                <a:spcPct val="0"/>
              </a:spcBef>
              <a:buSzPct val="85000"/>
              <a:buFont typeface="Wingdings" panose="05000000000000000000" pitchFamily="2" charset="2"/>
              <a:buChar char="§"/>
              <a:defRPr/>
            </a:pPr>
            <a:r>
              <a:rPr lang="en-US" altLang="en-US" sz="2100" dirty="0">
                <a:ea typeface="Arial" panose="020B0604020202020204" pitchFamily="34" charset="0"/>
              </a:rPr>
              <a:t>Show up and be on time (for lectures, Tutorial  and Labs).</a:t>
            </a:r>
          </a:p>
          <a:p>
            <a:pPr marL="342900" lvl="3" indent="-342900" algn="just" eaLnBrk="1" hangingPunct="1">
              <a:lnSpc>
                <a:spcPct val="75000"/>
              </a:lnSpc>
              <a:spcBef>
                <a:spcPct val="0"/>
              </a:spcBef>
              <a:buSzPct val="85000"/>
              <a:buFont typeface="Wingdings" panose="05000000000000000000" pitchFamily="2" charset="2"/>
              <a:buChar char="§"/>
              <a:defRPr/>
            </a:pPr>
            <a:r>
              <a:rPr lang="en-US" altLang="en-US" sz="2100" dirty="0">
                <a:ea typeface="Arial" panose="020B0604020202020204" pitchFamily="34" charset="0"/>
              </a:rPr>
              <a:t>Minimum 75% of class attendance is required for entering the final exam.</a:t>
            </a:r>
          </a:p>
          <a:p>
            <a:pPr marL="0" indent="0" algn="just" eaLnBrk="1" hangingPunct="1">
              <a:lnSpc>
                <a:spcPct val="75000"/>
              </a:lnSpc>
              <a:spcBef>
                <a:spcPct val="0"/>
              </a:spcBef>
              <a:buFontTx/>
              <a:buNone/>
              <a:defRPr/>
            </a:pPr>
            <a:endParaRPr lang="en-US" altLang="en-US" sz="2100" dirty="0">
              <a:solidFill>
                <a:srgbClr val="4D626C"/>
              </a:solidFill>
            </a:endParaRPr>
          </a:p>
          <a:p>
            <a:pPr marL="0" indent="0" algn="just" eaLnBrk="1" hangingPunct="1">
              <a:lnSpc>
                <a:spcPct val="75000"/>
              </a:lnSpc>
              <a:spcBef>
                <a:spcPct val="0"/>
              </a:spcBef>
              <a:buFont typeface="Wingdings 2" panose="05020102010507070707" pitchFamily="18" charset="2"/>
              <a:buNone/>
              <a:defRPr/>
            </a:pPr>
            <a:r>
              <a:rPr lang="en-US" altLang="en-US" sz="2800" b="1" dirty="0">
                <a:solidFill>
                  <a:srgbClr val="C00000"/>
                </a:solidFill>
                <a:effectLst>
                  <a:outerShdw blurRad="38100" dist="38100" dir="2700000" algn="tl">
                    <a:srgbClr val="C0C0C0"/>
                  </a:outerShdw>
                </a:effectLst>
                <a:latin typeface="Gill Sans MT" panose="020B0502020104020203" pitchFamily="34" charset="0"/>
              </a:rPr>
              <a:t>Midterms &amp; Quiz:</a:t>
            </a:r>
          </a:p>
          <a:p>
            <a:pPr marL="0" indent="0" algn="just" eaLnBrk="1" hangingPunct="1">
              <a:lnSpc>
                <a:spcPct val="75000"/>
              </a:lnSpc>
              <a:spcBef>
                <a:spcPct val="0"/>
              </a:spcBef>
              <a:buFont typeface="Wingdings 2" panose="05020102010507070707" pitchFamily="18" charset="2"/>
              <a:buNone/>
              <a:defRPr/>
            </a:pPr>
            <a:endParaRPr lang="en-US" altLang="en-US" sz="2200" dirty="0">
              <a:solidFill>
                <a:srgbClr val="0070C0"/>
              </a:solidFill>
              <a:latin typeface="Gill Sans MT" panose="020B0502020104020203" pitchFamily="34" charset="0"/>
            </a:endParaRPr>
          </a:p>
          <a:p>
            <a:pPr marL="342900" lvl="1" indent="-342900" algn="just" eaLnBrk="1" hangingPunct="1">
              <a:lnSpc>
                <a:spcPct val="75000"/>
              </a:lnSpc>
              <a:spcBef>
                <a:spcPct val="0"/>
              </a:spcBef>
              <a:buSzPct val="85000"/>
              <a:buFont typeface="Wingdings" panose="05000000000000000000" pitchFamily="2" charset="2"/>
              <a:buChar char="§"/>
              <a:defRPr/>
            </a:pPr>
            <a:r>
              <a:rPr lang="en-US" altLang="en-US" sz="2100" dirty="0">
                <a:ea typeface="Arial" panose="020B0604020202020204" pitchFamily="34" charset="0"/>
              </a:rPr>
              <a:t>All exams are a closed book.</a:t>
            </a:r>
          </a:p>
          <a:p>
            <a:pPr marL="342900" lvl="1" indent="-342900" algn="just" eaLnBrk="1" hangingPunct="1">
              <a:lnSpc>
                <a:spcPct val="75000"/>
              </a:lnSpc>
              <a:spcBef>
                <a:spcPct val="0"/>
              </a:spcBef>
              <a:buSzPct val="85000"/>
              <a:buFont typeface="Wingdings" panose="05000000000000000000" pitchFamily="2" charset="2"/>
              <a:buChar char="§"/>
              <a:defRPr/>
            </a:pPr>
            <a:r>
              <a:rPr lang="en-US" altLang="en-US" sz="2100" dirty="0">
                <a:ea typeface="Arial" panose="020B0604020202020204" pitchFamily="34" charset="0"/>
              </a:rPr>
              <a:t>If you miss the midterm exam you must provide a valid sick-leave.</a:t>
            </a:r>
          </a:p>
          <a:p>
            <a:pPr marL="342900" lvl="1" indent="-342900" algn="just" eaLnBrk="1" hangingPunct="1">
              <a:lnSpc>
                <a:spcPct val="75000"/>
              </a:lnSpc>
              <a:spcBef>
                <a:spcPct val="0"/>
              </a:spcBef>
              <a:buClr>
                <a:schemeClr val="accent1"/>
              </a:buClr>
              <a:buSzPct val="85000"/>
              <a:buFontTx/>
              <a:buNone/>
              <a:defRPr/>
            </a:pPr>
            <a:endParaRPr lang="en-US" altLang="en-US" sz="1100" dirty="0">
              <a:ea typeface="Arial" panose="020B0604020202020204" pitchFamily="34" charset="0"/>
            </a:endParaRPr>
          </a:p>
          <a:p>
            <a:pPr marL="0" indent="0" algn="just" eaLnBrk="1" hangingPunct="1">
              <a:lnSpc>
                <a:spcPct val="95000"/>
              </a:lnSpc>
              <a:spcBef>
                <a:spcPct val="0"/>
              </a:spcBef>
              <a:buFont typeface="Wingdings 2" panose="05020102010507070707" pitchFamily="18" charset="2"/>
              <a:buNone/>
              <a:defRPr/>
            </a:pPr>
            <a:r>
              <a:rPr lang="en-US" altLang="en-US" sz="2800" b="1" dirty="0">
                <a:solidFill>
                  <a:srgbClr val="C00000"/>
                </a:solidFill>
                <a:effectLst>
                  <a:outerShdw blurRad="38100" dist="38100" dir="2700000" algn="tl">
                    <a:srgbClr val="C0C0C0"/>
                  </a:outerShdw>
                </a:effectLst>
                <a:latin typeface="Gill Sans MT" panose="020B0502020104020203" pitchFamily="34" charset="0"/>
              </a:rPr>
              <a:t>Tutorial :</a:t>
            </a:r>
            <a:r>
              <a:rPr lang="en-US" altLang="en-US" sz="2800" b="1" dirty="0">
                <a:solidFill>
                  <a:srgbClr val="C00000"/>
                </a:solidFill>
              </a:rPr>
              <a:t> </a:t>
            </a:r>
          </a:p>
          <a:p>
            <a:pPr marL="0" indent="0" algn="just" eaLnBrk="1" hangingPunct="1">
              <a:lnSpc>
                <a:spcPct val="95000"/>
              </a:lnSpc>
              <a:spcBef>
                <a:spcPct val="0"/>
              </a:spcBef>
              <a:buFont typeface="Wingdings 2" panose="05020102010507070707" pitchFamily="18" charset="2"/>
              <a:buNone/>
              <a:defRPr/>
            </a:pPr>
            <a:endParaRPr lang="en-US" altLang="en-US" sz="1200" dirty="0"/>
          </a:p>
          <a:p>
            <a:pPr marL="0" indent="0" algn="just" eaLnBrk="1" hangingPunct="1">
              <a:lnSpc>
                <a:spcPct val="95000"/>
              </a:lnSpc>
              <a:spcBef>
                <a:spcPct val="0"/>
              </a:spcBef>
              <a:defRPr/>
            </a:pPr>
            <a:r>
              <a:rPr lang="en-US" altLang="en-US" sz="2000" dirty="0"/>
              <a:t>There will be a Weekly Evaluation (</a:t>
            </a:r>
            <a:r>
              <a:rPr lang="en-US" altLang="en-US" sz="2000" dirty="0">
                <a:effectLst>
                  <a:outerShdw blurRad="38100" dist="38100" dir="2700000" algn="tl">
                    <a:srgbClr val="C0C0C0"/>
                  </a:outerShdw>
                </a:effectLst>
              </a:rPr>
              <a:t>Being absent will not considered as an excuse)</a:t>
            </a:r>
          </a:p>
          <a:p>
            <a:pPr marL="342900" lvl="1" indent="-342900" algn="just" eaLnBrk="1" hangingPunct="1">
              <a:lnSpc>
                <a:spcPct val="75000"/>
              </a:lnSpc>
              <a:spcBef>
                <a:spcPct val="0"/>
              </a:spcBef>
              <a:buClr>
                <a:schemeClr val="accent1"/>
              </a:buClr>
              <a:buSzPct val="85000"/>
              <a:buFontTx/>
              <a:buNone/>
              <a:defRPr/>
            </a:pPr>
            <a:endParaRPr lang="en-US" altLang="en-US" sz="2100" dirty="0">
              <a:ea typeface="Arial" panose="020B0604020202020204" pitchFamily="34" charset="0"/>
            </a:endParaRPr>
          </a:p>
          <a:p>
            <a:pPr marL="0" indent="0">
              <a:buFontTx/>
              <a:buNone/>
              <a:defRPr/>
            </a:pPr>
            <a:endParaRPr lang="ar-SA" altLang="en-US" dirty="0"/>
          </a:p>
        </p:txBody>
      </p:sp>
      <p:sp>
        <p:nvSpPr>
          <p:cNvPr id="22532" name="Footer Placeholder 3">
            <a:extLst>
              <a:ext uri="{FF2B5EF4-FFF2-40B4-BE49-F238E27FC236}">
                <a16:creationId xmlns:a16="http://schemas.microsoft.com/office/drawing/2014/main" id="{5FE2C8C2-AE33-061D-EAB1-112FCDD6F9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a:extLst>
              <a:ext uri="{FF2B5EF4-FFF2-40B4-BE49-F238E27FC236}">
                <a16:creationId xmlns:a16="http://schemas.microsoft.com/office/drawing/2014/main" id="{3AE16728-01BA-4DA6-C4A2-EBF094BABEE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6627" name="Rectangle 2">
            <a:extLst>
              <a:ext uri="{FF2B5EF4-FFF2-40B4-BE49-F238E27FC236}">
                <a16:creationId xmlns:a16="http://schemas.microsoft.com/office/drawing/2014/main" id="{DD4E7763-F27E-3CE2-59F4-FC44F0FE5ED2}"/>
              </a:ext>
            </a:extLst>
          </p:cNvPr>
          <p:cNvSpPr>
            <a:spLocks noGrp="1" noChangeArrowheads="1"/>
          </p:cNvSpPr>
          <p:nvPr>
            <p:ph type="title"/>
          </p:nvPr>
        </p:nvSpPr>
        <p:spPr>
          <a:xfrm>
            <a:off x="0" y="0"/>
            <a:ext cx="9144000" cy="1143000"/>
          </a:xfrm>
        </p:spPr>
        <p:txBody>
          <a:bodyPr/>
          <a:lstStyle/>
          <a:p>
            <a:pPr eaLnBrk="1" hangingPunct="1">
              <a:defRPr/>
            </a:pPr>
            <a:r>
              <a:rPr lang="en-US" b="1">
                <a:solidFill>
                  <a:srgbClr val="C00000"/>
                </a:solidFill>
                <a:effectLst>
                  <a:outerShdw blurRad="38100" dist="38100" dir="2700000" algn="tl">
                    <a:srgbClr val="C0C0C0"/>
                  </a:outerShdw>
                </a:effectLst>
              </a:rPr>
              <a:t>What is IT223 about?</a:t>
            </a:r>
          </a:p>
        </p:txBody>
      </p:sp>
      <p:sp>
        <p:nvSpPr>
          <p:cNvPr id="25604" name="Rectangle 3">
            <a:extLst>
              <a:ext uri="{FF2B5EF4-FFF2-40B4-BE49-F238E27FC236}">
                <a16:creationId xmlns:a16="http://schemas.microsoft.com/office/drawing/2014/main" id="{87265233-2B6E-1D6D-9695-658554B894C7}"/>
              </a:ext>
            </a:extLst>
          </p:cNvPr>
          <p:cNvSpPr>
            <a:spLocks noGrp="1" noChangeArrowheads="1"/>
          </p:cNvSpPr>
          <p:nvPr>
            <p:ph type="body" idx="1"/>
          </p:nvPr>
        </p:nvSpPr>
        <p:spPr>
          <a:xfrm>
            <a:off x="381000" y="1295400"/>
            <a:ext cx="8305800" cy="4724400"/>
          </a:xfrm>
        </p:spPr>
        <p:txBody>
          <a:bodyPr/>
          <a:lstStyle/>
          <a:p>
            <a:pPr algn="just">
              <a:defRPr/>
            </a:pPr>
            <a:r>
              <a:rPr lang="en-US" b="1" i="1" dirty="0">
                <a:solidFill>
                  <a:srgbClr val="C00000"/>
                </a:solidFill>
                <a:effectLst>
                  <a:outerShdw blurRad="38100" dist="38100" dir="2700000" algn="tl">
                    <a:srgbClr val="000000">
                      <a:alpha val="43137"/>
                    </a:srgbClr>
                  </a:outerShdw>
                </a:effectLst>
                <a:ea typeface="ＭＳ Ｐゴシック" charset="0"/>
              </a:rPr>
              <a:t>Computer architecture</a:t>
            </a:r>
            <a:r>
              <a:rPr lang="en-US" b="1" dirty="0">
                <a:ea typeface="ＭＳ Ｐゴシック" charset="0"/>
              </a:rPr>
              <a:t>: </a:t>
            </a:r>
            <a:r>
              <a:rPr lang="en-US" dirty="0">
                <a:ea typeface="ＭＳ Ｐゴシック" charset="0"/>
              </a:rPr>
              <a:t>structure and behavior of the computer as seen by the user. </a:t>
            </a:r>
          </a:p>
          <a:p>
            <a:pPr marL="1169988" algn="just">
              <a:defRPr/>
            </a:pPr>
            <a:r>
              <a:rPr lang="en-US" dirty="0">
                <a:ea typeface="ＭＳ Ｐゴシック" charset="0"/>
              </a:rPr>
              <a:t>information formats, instruction set, techniques for addressing memory.</a:t>
            </a:r>
          </a:p>
          <a:p>
            <a:pPr algn="just">
              <a:defRPr/>
            </a:pPr>
            <a:r>
              <a:rPr lang="en-US" b="1" i="1" dirty="0">
                <a:solidFill>
                  <a:srgbClr val="C00000"/>
                </a:solidFill>
                <a:effectLst>
                  <a:outerShdw blurRad="38100" dist="38100" dir="2700000" algn="tl">
                    <a:srgbClr val="000000">
                      <a:alpha val="43137"/>
                    </a:srgbClr>
                  </a:outerShdw>
                </a:effectLst>
                <a:ea typeface="ＭＳ Ｐゴシック" charset="0"/>
              </a:rPr>
              <a:t>Computer organization:</a:t>
            </a:r>
            <a:r>
              <a:rPr lang="en-US" dirty="0">
                <a:ea typeface="ＭＳ Ｐゴシック" charset="0"/>
              </a:rPr>
              <a:t> way hardware components are connected together to form a computer system.</a:t>
            </a:r>
          </a:p>
          <a:p>
            <a:pPr algn="just" eaLnBrk="1" hangingPunct="1">
              <a:defRPr/>
            </a:pPr>
            <a:endParaRPr lang="en-US" dirty="0">
              <a:ea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EFAA8334-82AA-6CAC-9DE2-14D4B15FEF2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5603" name="Rectangle 2">
            <a:extLst>
              <a:ext uri="{FF2B5EF4-FFF2-40B4-BE49-F238E27FC236}">
                <a16:creationId xmlns:a16="http://schemas.microsoft.com/office/drawing/2014/main" id="{CFAE647B-2D63-20E0-8BBA-46E22E40F13F}"/>
              </a:ext>
            </a:extLst>
          </p:cNvPr>
          <p:cNvSpPr>
            <a:spLocks noGrp="1" noChangeArrowheads="1"/>
          </p:cNvSpPr>
          <p:nvPr>
            <p:ph type="title"/>
          </p:nvPr>
        </p:nvSpPr>
        <p:spPr>
          <a:xfrm>
            <a:off x="0" y="0"/>
            <a:ext cx="9144000" cy="1143000"/>
          </a:xfrm>
        </p:spPr>
        <p:txBody>
          <a:bodyPr/>
          <a:lstStyle/>
          <a:p>
            <a:pPr eaLnBrk="1" hangingPunct="1">
              <a:defRPr/>
            </a:pPr>
            <a:r>
              <a:rPr lang="en-US" b="1" dirty="0">
                <a:solidFill>
                  <a:srgbClr val="C00000"/>
                </a:solidFill>
                <a:effectLst>
                  <a:outerShdw blurRad="38100" dist="38100" dir="2700000" algn="tl">
                    <a:srgbClr val="C0C0C0"/>
                  </a:outerShdw>
                </a:effectLst>
              </a:rPr>
              <a:t>What is IT223 about?</a:t>
            </a:r>
          </a:p>
        </p:txBody>
      </p:sp>
      <p:sp>
        <p:nvSpPr>
          <p:cNvPr id="25604" name="Rectangle 3">
            <a:extLst>
              <a:ext uri="{FF2B5EF4-FFF2-40B4-BE49-F238E27FC236}">
                <a16:creationId xmlns:a16="http://schemas.microsoft.com/office/drawing/2014/main" id="{A49A5DAA-CB60-056E-AC75-188F2D865035}"/>
              </a:ext>
            </a:extLst>
          </p:cNvPr>
          <p:cNvSpPr>
            <a:spLocks noGrp="1" noChangeArrowheads="1"/>
          </p:cNvSpPr>
          <p:nvPr>
            <p:ph type="body" idx="1"/>
          </p:nvPr>
        </p:nvSpPr>
        <p:spPr>
          <a:xfrm>
            <a:off x="457200" y="1600200"/>
            <a:ext cx="8458200" cy="4572000"/>
          </a:xfrm>
        </p:spPr>
        <p:txBody>
          <a:bodyPr/>
          <a:lstStyle/>
          <a:p>
            <a:pPr eaLnBrk="1" hangingPunct="1">
              <a:defRPr/>
            </a:pPr>
            <a:endParaRPr lang="en-US" dirty="0"/>
          </a:p>
          <a:p>
            <a:pPr marL="0" indent="0" eaLnBrk="1" hangingPunct="1">
              <a:buFontTx/>
              <a:buNone/>
              <a:defRPr/>
            </a:pPr>
            <a:endParaRPr lang="en-US" dirty="0"/>
          </a:p>
        </p:txBody>
      </p:sp>
      <p:pic>
        <p:nvPicPr>
          <p:cNvPr id="26629" name="Picture 5">
            <a:extLst>
              <a:ext uri="{FF2B5EF4-FFF2-40B4-BE49-F238E27FC236}">
                <a16:creationId xmlns:a16="http://schemas.microsoft.com/office/drawing/2014/main" id="{764463A5-22E0-3754-09BC-E7E0EAD18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438400"/>
            <a:ext cx="5751513"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4DAC5A27-A91E-0D43-F484-D971E4AA6F1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200"/>
              <a:t>IT223-Introduction</a:t>
            </a:r>
          </a:p>
        </p:txBody>
      </p:sp>
      <p:sp>
        <p:nvSpPr>
          <p:cNvPr id="26627" name="Rectangle 2">
            <a:extLst>
              <a:ext uri="{FF2B5EF4-FFF2-40B4-BE49-F238E27FC236}">
                <a16:creationId xmlns:a16="http://schemas.microsoft.com/office/drawing/2014/main" id="{735E41C2-3F55-345B-C1B9-D7E2F195EE63}"/>
              </a:ext>
            </a:extLst>
          </p:cNvPr>
          <p:cNvSpPr>
            <a:spLocks noGrp="1" noChangeArrowheads="1"/>
          </p:cNvSpPr>
          <p:nvPr>
            <p:ph type="title"/>
          </p:nvPr>
        </p:nvSpPr>
        <p:spPr>
          <a:xfrm>
            <a:off x="0" y="0"/>
            <a:ext cx="9144000" cy="1143000"/>
          </a:xfrm>
        </p:spPr>
        <p:txBody>
          <a:bodyPr/>
          <a:lstStyle/>
          <a:p>
            <a:pPr eaLnBrk="1" hangingPunct="1">
              <a:defRPr/>
            </a:pPr>
            <a:r>
              <a:rPr lang="en-US" b="1">
                <a:solidFill>
                  <a:srgbClr val="C00000"/>
                </a:solidFill>
                <a:effectLst>
                  <a:outerShdw blurRad="38100" dist="38100" dir="2700000" algn="tl">
                    <a:srgbClr val="C0C0C0"/>
                  </a:outerShdw>
                </a:effectLst>
              </a:rPr>
              <a:t>What is IT223 about?</a:t>
            </a:r>
          </a:p>
        </p:txBody>
      </p:sp>
      <p:sp>
        <p:nvSpPr>
          <p:cNvPr id="28676" name="Rectangle 3">
            <a:extLst>
              <a:ext uri="{FF2B5EF4-FFF2-40B4-BE49-F238E27FC236}">
                <a16:creationId xmlns:a16="http://schemas.microsoft.com/office/drawing/2014/main" id="{6C34F531-2B42-DCBB-354D-DBFC279C35EF}"/>
              </a:ext>
            </a:extLst>
          </p:cNvPr>
          <p:cNvSpPr>
            <a:spLocks noGrp="1" noChangeArrowheads="1"/>
          </p:cNvSpPr>
          <p:nvPr>
            <p:ph type="body" idx="1"/>
          </p:nvPr>
        </p:nvSpPr>
        <p:spPr>
          <a:xfrm>
            <a:off x="381000" y="1295400"/>
            <a:ext cx="8305800" cy="4724400"/>
          </a:xfrm>
        </p:spPr>
        <p:txBody>
          <a:bodyPr/>
          <a:lstStyle/>
          <a:p>
            <a:pPr algn="just" eaLnBrk="1" hangingPunct="1"/>
            <a:r>
              <a:rPr lang="en-US" altLang="en-US"/>
              <a:t>We learn architecture bottom-up, from the simplest bits and binary operations all the way up to complete systems.</a:t>
            </a:r>
          </a:p>
          <a:p>
            <a:pPr algn="just" eaLnBrk="1" hangingPunct="1">
              <a:buFontTx/>
              <a:buNone/>
            </a:pPr>
            <a:r>
              <a:rPr lang="en-US" altLang="en-US"/>
              <a:t>	</a:t>
            </a:r>
          </a:p>
          <a:p>
            <a:pPr algn="just" eaLnBrk="1" hangingPunct="1"/>
            <a:r>
              <a:rPr lang="en-US" altLang="en-US"/>
              <a:t>Understanding binary, hexadecimal and two’s-complement numbers is important.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x-none"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x-none"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3764</TotalTime>
  <Words>1041</Words>
  <Application>Microsoft Office PowerPoint</Application>
  <PresentationFormat>On-screen Show (4:3)</PresentationFormat>
  <Paragraphs>203</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Gill Sans MT</vt:lpstr>
      <vt:lpstr>Tahoma</vt:lpstr>
      <vt:lpstr>Wingdings</vt:lpstr>
      <vt:lpstr>Wingdings 2</vt:lpstr>
      <vt:lpstr>Default Design</vt:lpstr>
      <vt:lpstr>Computer Organization &amp; Architecture </vt:lpstr>
      <vt:lpstr>Textbooks</vt:lpstr>
      <vt:lpstr>LMS</vt:lpstr>
      <vt:lpstr>Exam Dates </vt:lpstr>
      <vt:lpstr>Grade Distribution</vt:lpstr>
      <vt:lpstr>Rules</vt:lpstr>
      <vt:lpstr>What is IT223 about?</vt:lpstr>
      <vt:lpstr>What is IT223 about?</vt:lpstr>
      <vt:lpstr>What is IT223 about?</vt:lpstr>
      <vt:lpstr>Hierarchy of Computation</vt:lpstr>
      <vt:lpstr>Hierarchy of Computation</vt:lpstr>
      <vt:lpstr>Hierarchy of Computation</vt:lpstr>
      <vt:lpstr>Topics Covered</vt:lpstr>
      <vt:lpstr>Course Outcomes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computers are</dc:title>
  <dc:creator>hajhassan</dc:creator>
  <cp:lastModifiedBy>ABEER ALSHAYA</cp:lastModifiedBy>
  <cp:revision>325</cp:revision>
  <cp:lastPrinted>2016-09-18T09:36:46Z</cp:lastPrinted>
  <dcterms:created xsi:type="dcterms:W3CDTF">2005-02-06T14:52:43Z</dcterms:created>
  <dcterms:modified xsi:type="dcterms:W3CDTF">2023-03-13T19:58:48Z</dcterms:modified>
</cp:coreProperties>
</file>