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47"/>
  </p:notesMasterIdLst>
  <p:sldIdLst>
    <p:sldId id="256" r:id="rId2"/>
    <p:sldId id="308" r:id="rId3"/>
    <p:sldId id="257" r:id="rId4"/>
    <p:sldId id="259" r:id="rId5"/>
    <p:sldId id="260" r:id="rId6"/>
    <p:sldId id="267" r:id="rId7"/>
    <p:sldId id="270" r:id="rId8"/>
    <p:sldId id="268" r:id="rId9"/>
    <p:sldId id="261" r:id="rId10"/>
    <p:sldId id="262" r:id="rId11"/>
    <p:sldId id="264" r:id="rId12"/>
    <p:sldId id="263" r:id="rId13"/>
    <p:sldId id="265" r:id="rId14"/>
    <p:sldId id="266" r:id="rId15"/>
    <p:sldId id="272" r:id="rId16"/>
    <p:sldId id="273" r:id="rId17"/>
    <p:sldId id="274" r:id="rId18"/>
    <p:sldId id="300" r:id="rId19"/>
    <p:sldId id="301" r:id="rId20"/>
    <p:sldId id="302" r:id="rId21"/>
    <p:sldId id="275" r:id="rId22"/>
    <p:sldId id="281" r:id="rId23"/>
    <p:sldId id="276" r:id="rId24"/>
    <p:sldId id="278" r:id="rId25"/>
    <p:sldId id="282" r:id="rId26"/>
    <p:sldId id="280" r:id="rId27"/>
    <p:sldId id="283" r:id="rId28"/>
    <p:sldId id="284" r:id="rId29"/>
    <p:sldId id="285" r:id="rId30"/>
    <p:sldId id="286" r:id="rId31"/>
    <p:sldId id="289" r:id="rId32"/>
    <p:sldId id="290" r:id="rId33"/>
    <p:sldId id="291" r:id="rId34"/>
    <p:sldId id="292" r:id="rId35"/>
    <p:sldId id="294" r:id="rId36"/>
    <p:sldId id="297" r:id="rId37"/>
    <p:sldId id="303" r:id="rId38"/>
    <p:sldId id="295" r:id="rId39"/>
    <p:sldId id="304" r:id="rId40"/>
    <p:sldId id="305" r:id="rId41"/>
    <p:sldId id="296" r:id="rId42"/>
    <p:sldId id="298" r:id="rId43"/>
    <p:sldId id="306" r:id="rId44"/>
    <p:sldId id="307" r:id="rId45"/>
    <p:sldId id="258"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3548" autoAdjust="0"/>
  </p:normalViewPr>
  <p:slideViewPr>
    <p:cSldViewPr snapToGrid="0">
      <p:cViewPr varScale="1">
        <p:scale>
          <a:sx n="80" d="100"/>
          <a:sy n="80" d="100"/>
        </p:scale>
        <p:origin x="53" y="3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3034CE-C86D-45B7-B26E-7B733960E07C}" type="datetimeFigureOut">
              <a:rPr lang="en-GB" smtClean="0"/>
              <a:t>29/08/2023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706F87-95B3-47A7-BA80-487B61F88172}" type="slidenum">
              <a:rPr lang="en-GB" smtClean="0"/>
              <a:t>‹#›</a:t>
            </a:fld>
            <a:endParaRPr lang="en-GB"/>
          </a:p>
        </p:txBody>
      </p:sp>
    </p:spTree>
    <p:extLst>
      <p:ext uri="{BB962C8B-B14F-4D97-AF65-F5344CB8AC3E}">
        <p14:creationId xmlns:p14="http://schemas.microsoft.com/office/powerpoint/2010/main" val="638897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706F87-95B3-47A7-BA80-487B61F88172}" type="slidenum">
              <a:rPr lang="en-GB" smtClean="0"/>
              <a:t>38</a:t>
            </a:fld>
            <a:endParaRPr lang="en-GB"/>
          </a:p>
        </p:txBody>
      </p:sp>
    </p:spTree>
    <p:extLst>
      <p:ext uri="{BB962C8B-B14F-4D97-AF65-F5344CB8AC3E}">
        <p14:creationId xmlns:p14="http://schemas.microsoft.com/office/powerpoint/2010/main" val="36051217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52195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331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94120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866429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037869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8/29/2023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43198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8/29/2023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283564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808881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29303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45542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8/29/2023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83274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8/29/2023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78893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8/29/2023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63412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8/29/2023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48759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8/29/2023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86863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13497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8309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smtClean="0"/>
              <a:pPr/>
              <a:t>8/29/2023</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17182063"/>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0731" y="4067503"/>
            <a:ext cx="9253319" cy="2522483"/>
          </a:xfrm>
        </p:spPr>
        <p:txBody>
          <a:bodyPr>
            <a:normAutofit/>
          </a:bodyPr>
          <a:lstStyle/>
          <a:p>
            <a:r>
              <a:rPr lang="en-GB" sz="4400" dirty="0" smtClean="0"/>
              <a:t>Biology of Cell Membrane</a:t>
            </a:r>
            <a:br>
              <a:rPr lang="en-GB" sz="4400" dirty="0" smtClean="0"/>
            </a:br>
            <a:r>
              <a:rPr lang="en-GB" sz="4000" dirty="0" smtClean="0"/>
              <a:t>ZOO 543</a:t>
            </a:r>
            <a:br>
              <a:rPr lang="en-GB" sz="4000" dirty="0" smtClean="0"/>
            </a:br>
            <a:endParaRPr lang="en-GB" sz="2800" dirty="0"/>
          </a:p>
        </p:txBody>
      </p:sp>
      <p:pic>
        <p:nvPicPr>
          <p:cNvPr id="4" name="Picture 3"/>
          <p:cNvPicPr>
            <a:picLocks noChangeAspect="1"/>
          </p:cNvPicPr>
          <p:nvPr/>
        </p:nvPicPr>
        <p:blipFill>
          <a:blip r:embed="rId2"/>
          <a:stretch>
            <a:fillRect/>
          </a:stretch>
        </p:blipFill>
        <p:spPr>
          <a:xfrm>
            <a:off x="0" y="-73572"/>
            <a:ext cx="12192000" cy="4012451"/>
          </a:xfrm>
          <a:prstGeom prst="rect">
            <a:avLst/>
          </a:prstGeom>
        </p:spPr>
      </p:pic>
    </p:spTree>
    <p:extLst>
      <p:ext uri="{BB962C8B-B14F-4D97-AF65-F5344CB8AC3E}">
        <p14:creationId xmlns:p14="http://schemas.microsoft.com/office/powerpoint/2010/main" val="6421133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67559" y="1820554"/>
            <a:ext cx="11477296" cy="5589239"/>
          </a:xfrm>
        </p:spPr>
        <p:txBody>
          <a:bodyPr>
            <a:noAutofit/>
          </a:bodyPr>
          <a:lstStyle/>
          <a:p>
            <a:pPr algn="just"/>
            <a:r>
              <a:rPr lang="en-GB" sz="2800" cap="none" dirty="0">
                <a:solidFill>
                  <a:srgbClr val="CC00CC"/>
                </a:solidFill>
              </a:rPr>
              <a:t>A fifth phospholipid, phosphatidylinositol</a:t>
            </a:r>
            <a:r>
              <a:rPr lang="en-GB" sz="2800" cap="none" dirty="0"/>
              <a:t>, is </a:t>
            </a:r>
            <a:r>
              <a:rPr lang="en-GB" sz="2800" cap="none" dirty="0" smtClean="0"/>
              <a:t>localized </a:t>
            </a:r>
            <a:r>
              <a:rPr lang="en-GB" sz="2800" cap="none" dirty="0"/>
              <a:t>to the inner half of the plasma membrane. </a:t>
            </a:r>
            <a:endParaRPr lang="en-GB" sz="2800" cap="none" dirty="0" smtClean="0"/>
          </a:p>
          <a:p>
            <a:pPr algn="just"/>
            <a:r>
              <a:rPr lang="en-GB" sz="2800" cap="none" dirty="0" smtClean="0"/>
              <a:t>Although </a:t>
            </a:r>
            <a:r>
              <a:rPr lang="en-GB" sz="2800" cap="none" dirty="0"/>
              <a:t>phosphatidylinositol is a quantitatively minor membrane component, it plays an important role in cell </a:t>
            </a:r>
            <a:r>
              <a:rPr lang="en-GB" sz="2800" cap="none" dirty="0" err="1"/>
              <a:t>signaling</a:t>
            </a:r>
            <a:r>
              <a:rPr lang="en-GB" sz="2800" cap="none" dirty="0"/>
              <a:t>, </a:t>
            </a:r>
            <a:endParaRPr lang="en-GB" sz="2800" cap="none" dirty="0" smtClean="0"/>
          </a:p>
          <a:p>
            <a:pPr algn="just"/>
            <a:r>
              <a:rPr lang="en-GB" sz="2800" cap="none" dirty="0" smtClean="0">
                <a:solidFill>
                  <a:srgbClr val="CC00CC"/>
                </a:solidFill>
              </a:rPr>
              <a:t>The </a:t>
            </a:r>
            <a:r>
              <a:rPr lang="en-GB" sz="2800" cap="none" dirty="0">
                <a:solidFill>
                  <a:srgbClr val="CC00CC"/>
                </a:solidFill>
              </a:rPr>
              <a:t>head groups of both phosphatidylserine and phosphatidylinositol </a:t>
            </a:r>
            <a:r>
              <a:rPr lang="en-GB" sz="2800" cap="none" dirty="0"/>
              <a:t>are </a:t>
            </a:r>
            <a:r>
              <a:rPr lang="en-GB" sz="2800" cap="none" dirty="0">
                <a:solidFill>
                  <a:srgbClr val="CC00CC"/>
                </a:solidFill>
              </a:rPr>
              <a:t>negatively charged</a:t>
            </a:r>
            <a:r>
              <a:rPr lang="en-GB" sz="2800" cap="none" dirty="0"/>
              <a:t>, so their predominance in the inner leaflet results in a </a:t>
            </a:r>
            <a:r>
              <a:rPr lang="en-GB" sz="2800" cap="none" dirty="0" smtClean="0"/>
              <a:t>left </a:t>
            </a:r>
            <a:r>
              <a:rPr lang="en-GB" sz="2800" cap="none" dirty="0"/>
              <a:t>negative charge on the cytosolic face of the plasma membrane.</a:t>
            </a:r>
          </a:p>
          <a:p>
            <a:pPr algn="just"/>
            <a:endParaRPr lang="en-GB" sz="2800" cap="none" dirty="0" smtClean="0"/>
          </a:p>
        </p:txBody>
      </p:sp>
      <p:sp>
        <p:nvSpPr>
          <p:cNvPr id="4" name="Title 1"/>
          <p:cNvSpPr txBox="1">
            <a:spLocks/>
          </p:cNvSpPr>
          <p:nvPr/>
        </p:nvSpPr>
        <p:spPr>
          <a:xfrm>
            <a:off x="1257764" y="118550"/>
            <a:ext cx="10364451" cy="7290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GB" sz="4000" b="1" cap="none" dirty="0" smtClean="0">
                <a:solidFill>
                  <a:schemeClr val="accent6">
                    <a:lumMod val="50000"/>
                  </a:schemeClr>
                </a:solidFill>
              </a:rPr>
              <a:t>Structure of the plasma membrane</a:t>
            </a:r>
            <a:endParaRPr lang="en-GB" sz="4000" b="1" cap="none" dirty="0">
              <a:solidFill>
                <a:schemeClr val="accent6">
                  <a:lumMod val="50000"/>
                </a:schemeClr>
              </a:solidFill>
            </a:endParaRPr>
          </a:p>
        </p:txBody>
      </p:sp>
      <p:sp>
        <p:nvSpPr>
          <p:cNvPr id="6" name="Rectangle 5"/>
          <p:cNvSpPr/>
          <p:nvPr/>
        </p:nvSpPr>
        <p:spPr>
          <a:xfrm>
            <a:off x="1223306" y="1041700"/>
            <a:ext cx="5216684" cy="584775"/>
          </a:xfrm>
          <a:prstGeom prst="rect">
            <a:avLst/>
          </a:prstGeom>
        </p:spPr>
        <p:txBody>
          <a:bodyPr wrap="none">
            <a:spAutoFit/>
          </a:bodyPr>
          <a:lstStyle/>
          <a:p>
            <a:r>
              <a:rPr lang="en-GB" sz="3200" b="1" dirty="0" smtClean="0">
                <a:solidFill>
                  <a:schemeClr val="accent3">
                    <a:lumMod val="75000"/>
                  </a:schemeClr>
                </a:solidFill>
              </a:rPr>
              <a:t>Major </a:t>
            </a:r>
            <a:r>
              <a:rPr lang="en-GB" sz="3200" b="1" dirty="0">
                <a:solidFill>
                  <a:schemeClr val="accent3">
                    <a:lumMod val="75000"/>
                  </a:schemeClr>
                </a:solidFill>
              </a:rPr>
              <a:t>Type of phospholipids </a:t>
            </a:r>
            <a:endParaRPr lang="en-GB" sz="3200" dirty="0">
              <a:solidFill>
                <a:schemeClr val="accent3">
                  <a:lumMod val="75000"/>
                </a:schemeClr>
              </a:solidFill>
            </a:endParaRPr>
          </a:p>
        </p:txBody>
      </p:sp>
    </p:spTree>
    <p:extLst>
      <p:ext uri="{BB962C8B-B14F-4D97-AF65-F5344CB8AC3E}">
        <p14:creationId xmlns:p14="http://schemas.microsoft.com/office/powerpoint/2010/main" val="25586637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9389" y="91045"/>
            <a:ext cx="10364451" cy="663867"/>
          </a:xfrm>
        </p:spPr>
        <p:txBody>
          <a:bodyPr>
            <a:normAutofit/>
          </a:bodyPr>
          <a:lstStyle/>
          <a:p>
            <a:r>
              <a:rPr lang="en-GB" sz="4000" b="1" cap="none" dirty="0" smtClean="0">
                <a:solidFill>
                  <a:schemeClr val="accent6">
                    <a:lumMod val="50000"/>
                  </a:schemeClr>
                </a:solidFill>
              </a:rPr>
              <a:t>Structure of the plasma membrane</a:t>
            </a:r>
            <a:endParaRPr lang="en-GB" sz="4000" b="1" cap="none" dirty="0">
              <a:solidFill>
                <a:schemeClr val="accent6">
                  <a:lumMod val="50000"/>
                </a:schemeClr>
              </a:solidFill>
            </a:endParaRPr>
          </a:p>
        </p:txBody>
      </p:sp>
      <p:sp>
        <p:nvSpPr>
          <p:cNvPr id="3" name="Content Placeholder 2"/>
          <p:cNvSpPr>
            <a:spLocks noGrp="1"/>
          </p:cNvSpPr>
          <p:nvPr>
            <p:ph sz="quarter" idx="13"/>
          </p:nvPr>
        </p:nvSpPr>
        <p:spPr>
          <a:xfrm>
            <a:off x="567559" y="990237"/>
            <a:ext cx="11477296" cy="5589239"/>
          </a:xfrm>
        </p:spPr>
        <p:txBody>
          <a:bodyPr>
            <a:noAutofit/>
          </a:bodyPr>
          <a:lstStyle/>
          <a:p>
            <a:pPr algn="just"/>
            <a:r>
              <a:rPr lang="en-GB" sz="2800" cap="none" dirty="0"/>
              <a:t>In addition to the phospholipids, the plasma membranes of animal cells contain </a:t>
            </a:r>
            <a:r>
              <a:rPr lang="en-GB" sz="2800" cap="none" dirty="0">
                <a:solidFill>
                  <a:srgbClr val="CC00CC"/>
                </a:solidFill>
              </a:rPr>
              <a:t>glycolipids and cholesterol. </a:t>
            </a:r>
            <a:endParaRPr lang="en-GB" sz="2800" cap="none" dirty="0" smtClean="0">
              <a:solidFill>
                <a:srgbClr val="CC00CC"/>
              </a:solidFill>
            </a:endParaRPr>
          </a:p>
          <a:p>
            <a:pPr marL="514350" indent="-514350" algn="just">
              <a:buFont typeface="+mj-lt"/>
              <a:buAutoNum type="arabicPeriod"/>
            </a:pPr>
            <a:r>
              <a:rPr lang="en-GB" sz="2800" cap="none" dirty="0" smtClean="0"/>
              <a:t>The</a:t>
            </a:r>
            <a:r>
              <a:rPr lang="en-GB" sz="2800" b="1" cap="none" dirty="0" smtClean="0">
                <a:solidFill>
                  <a:schemeClr val="accent3">
                    <a:lumMod val="75000"/>
                  </a:schemeClr>
                </a:solidFill>
              </a:rPr>
              <a:t> </a:t>
            </a:r>
            <a:r>
              <a:rPr lang="en-GB" sz="2800" b="1" cap="none" dirty="0">
                <a:solidFill>
                  <a:schemeClr val="accent3">
                    <a:lumMod val="75000"/>
                  </a:schemeClr>
                </a:solidFill>
              </a:rPr>
              <a:t>glycolipids </a:t>
            </a:r>
            <a:r>
              <a:rPr lang="en-GB" sz="2800" cap="none" dirty="0"/>
              <a:t>are found exclusively </a:t>
            </a:r>
            <a:r>
              <a:rPr lang="en-GB" sz="2800" cap="none" dirty="0" smtClean="0"/>
              <a:t>on </a:t>
            </a:r>
            <a:r>
              <a:rPr lang="en-GB" sz="2800" cap="none" dirty="0"/>
              <a:t>the outer </a:t>
            </a:r>
            <a:r>
              <a:rPr lang="en-GB" sz="2800" cap="none" dirty="0" smtClean="0"/>
              <a:t>side </a:t>
            </a:r>
            <a:r>
              <a:rPr lang="en-GB" sz="2800" cap="none" dirty="0"/>
              <a:t>of the plasma membrane, with their carbohydrate portions exposed on the cell surface. They are relatively minor membrane components, constituting only about 2% of the lipids of most plasma membranes. </a:t>
            </a:r>
            <a:endParaRPr lang="en-GB" sz="2800" cap="none" dirty="0" smtClean="0"/>
          </a:p>
          <a:p>
            <a:pPr marL="514350" indent="-514350" algn="just">
              <a:buFont typeface="+mj-lt"/>
              <a:buAutoNum type="arabicPeriod"/>
            </a:pPr>
            <a:r>
              <a:rPr lang="en-GB" sz="2800" b="1" cap="none" dirty="0" smtClean="0">
                <a:solidFill>
                  <a:schemeClr val="accent3">
                    <a:lumMod val="75000"/>
                  </a:schemeClr>
                </a:solidFill>
              </a:rPr>
              <a:t>Cholesterol</a:t>
            </a:r>
            <a:r>
              <a:rPr lang="en-GB" sz="2800" cap="none" dirty="0"/>
              <a:t>, </a:t>
            </a:r>
            <a:r>
              <a:rPr lang="en-GB" sz="2800" cap="none" dirty="0" smtClean="0"/>
              <a:t>is </a:t>
            </a:r>
            <a:r>
              <a:rPr lang="en-GB" sz="2800" cap="none" dirty="0"/>
              <a:t>a major membrane constituent of animal cells, being present in about the same molar amounts as the phospholipids.</a:t>
            </a:r>
          </a:p>
        </p:txBody>
      </p:sp>
    </p:spTree>
    <p:extLst>
      <p:ext uri="{BB962C8B-B14F-4D97-AF65-F5344CB8AC3E}">
        <p14:creationId xmlns:p14="http://schemas.microsoft.com/office/powerpoint/2010/main" val="20593473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7634" r="4755" b="15639"/>
          <a:stretch/>
        </p:blipFill>
        <p:spPr>
          <a:xfrm>
            <a:off x="1" y="0"/>
            <a:ext cx="6657278" cy="5452946"/>
          </a:xfrm>
          <a:prstGeom prst="rect">
            <a:avLst/>
          </a:prstGeom>
        </p:spPr>
      </p:pic>
      <p:sp>
        <p:nvSpPr>
          <p:cNvPr id="6" name="Rectangle 5"/>
          <p:cNvSpPr/>
          <p:nvPr/>
        </p:nvSpPr>
        <p:spPr>
          <a:xfrm>
            <a:off x="6556917" y="1122428"/>
            <a:ext cx="5635083" cy="4154984"/>
          </a:xfrm>
          <a:prstGeom prst="rect">
            <a:avLst/>
          </a:prstGeom>
        </p:spPr>
        <p:txBody>
          <a:bodyPr wrap="square">
            <a:spAutoFit/>
          </a:bodyPr>
          <a:lstStyle/>
          <a:p>
            <a:pPr algn="just"/>
            <a:r>
              <a:rPr lang="en-GB" sz="2400" dirty="0" smtClean="0"/>
              <a:t>The outer </a:t>
            </a:r>
            <a:r>
              <a:rPr lang="en-GB" sz="2400" dirty="0"/>
              <a:t>leaflet </a:t>
            </a:r>
            <a:r>
              <a:rPr lang="en-GB" sz="2400" dirty="0" smtClean="0"/>
              <a:t>consists predominantly of </a:t>
            </a:r>
            <a:r>
              <a:rPr lang="en-GB" sz="2400" dirty="0" smtClean="0">
                <a:solidFill>
                  <a:srgbClr val="CC00CC"/>
                </a:solidFill>
              </a:rPr>
              <a:t>phosphatidylcholine</a:t>
            </a:r>
            <a:r>
              <a:rPr lang="en-GB" sz="2400" dirty="0">
                <a:solidFill>
                  <a:srgbClr val="CC00CC"/>
                </a:solidFill>
              </a:rPr>
              <a:t>, sphingomyelin, </a:t>
            </a:r>
            <a:r>
              <a:rPr lang="en-GB" sz="2400" dirty="0"/>
              <a:t>and glycolipids, whereas the inner leaflet </a:t>
            </a:r>
            <a:r>
              <a:rPr lang="en-GB" sz="2400" dirty="0" smtClean="0"/>
              <a:t>contains phosphatidylethanolamine</a:t>
            </a:r>
            <a:r>
              <a:rPr lang="en-GB" sz="2400" dirty="0"/>
              <a:t>, phosphatidylserine, and </a:t>
            </a:r>
            <a:r>
              <a:rPr lang="en-GB" sz="2400" dirty="0" smtClean="0"/>
              <a:t>phosphatidylinositol </a:t>
            </a:r>
          </a:p>
          <a:p>
            <a:pPr algn="just"/>
            <a:r>
              <a:rPr lang="en-GB" sz="2400" dirty="0" smtClean="0">
                <a:solidFill>
                  <a:srgbClr val="CC00CC"/>
                </a:solidFill>
              </a:rPr>
              <a:t>Cholesterol </a:t>
            </a:r>
            <a:r>
              <a:rPr lang="en-GB" sz="2400" dirty="0"/>
              <a:t>is distributed in both </a:t>
            </a:r>
            <a:r>
              <a:rPr lang="en-GB" sz="2400" dirty="0" smtClean="0"/>
              <a:t>leaflets.</a:t>
            </a:r>
          </a:p>
          <a:p>
            <a:pPr algn="just"/>
            <a:r>
              <a:rPr lang="en-GB" sz="2400" dirty="0" smtClean="0"/>
              <a:t>The negative </a:t>
            </a:r>
            <a:r>
              <a:rPr lang="en-GB" sz="2400" dirty="0"/>
              <a:t>charge of the head groups of phosphatidylserine and phosphatidylinositol is indicated. </a:t>
            </a:r>
            <a:endParaRPr lang="en-GB" sz="2400" dirty="0" smtClean="0"/>
          </a:p>
          <a:p>
            <a:pPr algn="just"/>
            <a:r>
              <a:rPr lang="en-GB" sz="2400" dirty="0" smtClean="0"/>
              <a:t>The </a:t>
            </a:r>
            <a:r>
              <a:rPr lang="en-GB" sz="2400" dirty="0"/>
              <a:t>structures of phospholipids, glycolipids, and cholesterol </a:t>
            </a:r>
          </a:p>
        </p:txBody>
      </p:sp>
    </p:spTree>
    <p:extLst>
      <p:ext uri="{BB962C8B-B14F-4D97-AF65-F5344CB8AC3E}">
        <p14:creationId xmlns:p14="http://schemas.microsoft.com/office/powerpoint/2010/main" val="26304983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1985" y="579863"/>
            <a:ext cx="10364451" cy="979055"/>
          </a:xfrm>
        </p:spPr>
        <p:txBody>
          <a:bodyPr>
            <a:normAutofit fontScale="90000"/>
          </a:bodyPr>
          <a:lstStyle/>
          <a:p>
            <a:r>
              <a:rPr lang="en-GB" sz="4000" b="1" cap="none" dirty="0" smtClean="0">
                <a:solidFill>
                  <a:schemeClr val="accent6">
                    <a:lumMod val="50000"/>
                  </a:schemeClr>
                </a:solidFill>
              </a:rPr>
              <a:t>Two general features of phospholipid bilayers are critical to membrane function.</a:t>
            </a:r>
            <a:endParaRPr lang="en-GB" sz="4000" b="1" cap="none" dirty="0">
              <a:solidFill>
                <a:schemeClr val="accent6">
                  <a:lumMod val="50000"/>
                </a:schemeClr>
              </a:solidFill>
            </a:endParaRPr>
          </a:p>
        </p:txBody>
      </p:sp>
      <p:sp>
        <p:nvSpPr>
          <p:cNvPr id="3" name="Content Placeholder 2"/>
          <p:cNvSpPr>
            <a:spLocks noGrp="1"/>
          </p:cNvSpPr>
          <p:nvPr>
            <p:ph sz="quarter" idx="13"/>
          </p:nvPr>
        </p:nvSpPr>
        <p:spPr>
          <a:xfrm>
            <a:off x="419193" y="1951287"/>
            <a:ext cx="11477296" cy="4197178"/>
          </a:xfrm>
        </p:spPr>
        <p:txBody>
          <a:bodyPr>
            <a:noAutofit/>
          </a:bodyPr>
          <a:lstStyle/>
          <a:p>
            <a:pPr marL="0" indent="0" algn="just">
              <a:buNone/>
            </a:pPr>
            <a:r>
              <a:rPr lang="en-GB" sz="2800" b="1" cap="none" dirty="0" smtClean="0">
                <a:solidFill>
                  <a:schemeClr val="accent3">
                    <a:lumMod val="75000"/>
                  </a:schemeClr>
                </a:solidFill>
              </a:rPr>
              <a:t>1. The </a:t>
            </a:r>
            <a:r>
              <a:rPr lang="en-GB" sz="2800" b="1" cap="none" dirty="0">
                <a:solidFill>
                  <a:schemeClr val="accent3">
                    <a:lumMod val="75000"/>
                  </a:schemeClr>
                </a:solidFill>
              </a:rPr>
              <a:t>structure of phospholipids is responsible for the basic function of membranes as barriers between two aqueous compartments</a:t>
            </a:r>
            <a:r>
              <a:rPr lang="en-GB" sz="2800" b="1" cap="none" dirty="0" smtClean="0">
                <a:solidFill>
                  <a:schemeClr val="accent3">
                    <a:lumMod val="75000"/>
                  </a:schemeClr>
                </a:solidFill>
              </a:rPr>
              <a:t>.</a:t>
            </a:r>
          </a:p>
          <a:p>
            <a:pPr marL="0" indent="0" algn="just">
              <a:buNone/>
            </a:pPr>
            <a:r>
              <a:rPr lang="en-GB" sz="2800" cap="none" dirty="0" smtClean="0"/>
              <a:t>Because </a:t>
            </a:r>
            <a:r>
              <a:rPr lang="en-GB" sz="2800" cap="none" dirty="0"/>
              <a:t>the interior of the phospholipid bilayer is occupied by hydrophobic fatty acid chains, the membrane is impermeable to water-soluble molecules, including ions and most biological molecules. </a:t>
            </a:r>
          </a:p>
        </p:txBody>
      </p:sp>
    </p:spTree>
    <p:extLst>
      <p:ext uri="{BB962C8B-B14F-4D97-AF65-F5344CB8AC3E}">
        <p14:creationId xmlns:p14="http://schemas.microsoft.com/office/powerpoint/2010/main" val="12685095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302" y="289706"/>
            <a:ext cx="10364451" cy="979055"/>
          </a:xfrm>
        </p:spPr>
        <p:txBody>
          <a:bodyPr>
            <a:normAutofit fontScale="90000"/>
          </a:bodyPr>
          <a:lstStyle/>
          <a:p>
            <a:r>
              <a:rPr lang="en-GB" sz="4000" b="1" cap="none" dirty="0" smtClean="0">
                <a:solidFill>
                  <a:schemeClr val="accent6">
                    <a:lumMod val="50000"/>
                  </a:schemeClr>
                </a:solidFill>
              </a:rPr>
              <a:t>Two general features of phospholipid bilayers are critical to membrane function</a:t>
            </a:r>
            <a:endParaRPr lang="en-GB" sz="4000" b="1" cap="none" dirty="0">
              <a:solidFill>
                <a:schemeClr val="accent6">
                  <a:lumMod val="50000"/>
                </a:schemeClr>
              </a:solidFill>
            </a:endParaRPr>
          </a:p>
        </p:txBody>
      </p:sp>
      <p:sp>
        <p:nvSpPr>
          <p:cNvPr id="3" name="Content Placeholder 2"/>
          <p:cNvSpPr>
            <a:spLocks noGrp="1"/>
          </p:cNvSpPr>
          <p:nvPr>
            <p:ph sz="quarter" idx="13"/>
          </p:nvPr>
        </p:nvSpPr>
        <p:spPr>
          <a:xfrm>
            <a:off x="599090" y="1268761"/>
            <a:ext cx="11477296" cy="5589239"/>
          </a:xfrm>
        </p:spPr>
        <p:txBody>
          <a:bodyPr>
            <a:noAutofit/>
          </a:bodyPr>
          <a:lstStyle/>
          <a:p>
            <a:pPr marL="0" indent="0" algn="just">
              <a:buNone/>
            </a:pPr>
            <a:r>
              <a:rPr lang="en-GB" sz="2800" b="1" cap="none" dirty="0" smtClean="0">
                <a:solidFill>
                  <a:schemeClr val="accent3">
                    <a:lumMod val="75000"/>
                  </a:schemeClr>
                </a:solidFill>
              </a:rPr>
              <a:t>2. Bilayers </a:t>
            </a:r>
            <a:r>
              <a:rPr lang="en-GB" sz="2800" b="1" cap="none" dirty="0">
                <a:solidFill>
                  <a:schemeClr val="accent3">
                    <a:lumMod val="75000"/>
                  </a:schemeClr>
                </a:solidFill>
              </a:rPr>
              <a:t>of the naturally occurring phospholipids are </a:t>
            </a:r>
            <a:r>
              <a:rPr lang="en-GB" sz="2800" b="1" cap="none" dirty="0" smtClean="0">
                <a:solidFill>
                  <a:schemeClr val="accent3">
                    <a:lumMod val="75000"/>
                  </a:schemeClr>
                </a:solidFill>
              </a:rPr>
              <a:t>sticky </a:t>
            </a:r>
            <a:r>
              <a:rPr lang="en-GB" sz="2800" b="1" cap="none" dirty="0">
                <a:solidFill>
                  <a:schemeClr val="accent3">
                    <a:lumMod val="75000"/>
                  </a:schemeClr>
                </a:solidFill>
              </a:rPr>
              <a:t>fluids, not solids</a:t>
            </a:r>
            <a:r>
              <a:rPr lang="en-GB" sz="2800" b="1" cap="none" dirty="0" smtClean="0">
                <a:solidFill>
                  <a:schemeClr val="accent3">
                    <a:lumMod val="75000"/>
                  </a:schemeClr>
                </a:solidFill>
              </a:rPr>
              <a:t>.</a:t>
            </a:r>
          </a:p>
          <a:p>
            <a:pPr algn="just"/>
            <a:r>
              <a:rPr lang="en-GB" sz="2800" cap="none" dirty="0" smtClean="0"/>
              <a:t>The </a:t>
            </a:r>
            <a:r>
              <a:rPr lang="en-GB" sz="2800" cap="none" dirty="0"/>
              <a:t>fatty acids of most natural phospholipids have one or more double bonds, which introduce kinks into the hydrocarbon chains and make them difficult to pack </a:t>
            </a:r>
            <a:r>
              <a:rPr lang="en-GB" sz="2800" cap="none" dirty="0" smtClean="0"/>
              <a:t>together</a:t>
            </a:r>
          </a:p>
          <a:p>
            <a:pPr algn="just"/>
            <a:r>
              <a:rPr lang="en-GB" sz="2800" cap="none" dirty="0" smtClean="0"/>
              <a:t>The </a:t>
            </a:r>
            <a:r>
              <a:rPr lang="en-GB" sz="2800" cap="none" dirty="0"/>
              <a:t>long hydrocarbon chains of the fatty acids therefore move freely in the interior of the membrane, so the membrane itself is soft and flexible. </a:t>
            </a:r>
            <a:endParaRPr lang="en-GB" sz="2800" cap="none" dirty="0" smtClean="0"/>
          </a:p>
          <a:p>
            <a:pPr algn="just"/>
            <a:r>
              <a:rPr lang="en-GB" sz="2800" cap="none" dirty="0" smtClean="0"/>
              <a:t>In </a:t>
            </a:r>
            <a:r>
              <a:rPr lang="en-GB" sz="2800" cap="none" dirty="0"/>
              <a:t>addition, both phospholipids and proteins are free to diffuse laterally within the </a:t>
            </a:r>
            <a:r>
              <a:rPr lang="en-GB" sz="2800" cap="none" dirty="0" smtClean="0"/>
              <a:t>membrane a </a:t>
            </a:r>
            <a:r>
              <a:rPr lang="en-GB" sz="2800" cap="none" dirty="0"/>
              <a:t>property that is critical for many membrane </a:t>
            </a:r>
            <a:r>
              <a:rPr lang="en-GB" sz="2800" cap="none" dirty="0" smtClean="0"/>
              <a:t>functions</a:t>
            </a:r>
            <a:endParaRPr lang="en-GB" sz="2800" cap="none" dirty="0"/>
          </a:p>
        </p:txBody>
      </p:sp>
    </p:spTree>
    <p:extLst>
      <p:ext uri="{BB962C8B-B14F-4D97-AF65-F5344CB8AC3E}">
        <p14:creationId xmlns:p14="http://schemas.microsoft.com/office/powerpoint/2010/main" val="39125983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105" y="0"/>
            <a:ext cx="10364451" cy="789869"/>
          </a:xfrm>
        </p:spPr>
        <p:txBody>
          <a:bodyPr>
            <a:normAutofit/>
          </a:bodyPr>
          <a:lstStyle/>
          <a:p>
            <a:r>
              <a:rPr lang="en-GB" sz="4000" b="1" cap="none" dirty="0" smtClean="0">
                <a:solidFill>
                  <a:schemeClr val="accent6">
                    <a:lumMod val="50000"/>
                  </a:schemeClr>
                </a:solidFill>
              </a:rPr>
              <a:t>Membrane proteins</a:t>
            </a:r>
            <a:endParaRPr lang="en-GB" sz="4000" b="1" cap="none" dirty="0">
              <a:solidFill>
                <a:schemeClr val="accent6">
                  <a:lumMod val="50000"/>
                </a:schemeClr>
              </a:solidFill>
            </a:endParaRPr>
          </a:p>
        </p:txBody>
      </p:sp>
      <p:sp>
        <p:nvSpPr>
          <p:cNvPr id="3" name="Content Placeholder 2"/>
          <p:cNvSpPr>
            <a:spLocks noGrp="1"/>
          </p:cNvSpPr>
          <p:nvPr>
            <p:ph sz="quarter" idx="13"/>
          </p:nvPr>
        </p:nvSpPr>
        <p:spPr>
          <a:xfrm>
            <a:off x="656895" y="789869"/>
            <a:ext cx="11592911" cy="5589239"/>
          </a:xfrm>
        </p:spPr>
        <p:txBody>
          <a:bodyPr>
            <a:noAutofit/>
          </a:bodyPr>
          <a:lstStyle/>
          <a:p>
            <a:pPr algn="just"/>
            <a:r>
              <a:rPr lang="en-GB" sz="2800" cap="none" dirty="0" smtClean="0"/>
              <a:t>They extend through </a:t>
            </a:r>
            <a:r>
              <a:rPr lang="en-GB" sz="2800" cap="none" dirty="0"/>
              <a:t>the lipid bilayer, with part of their mass on either side </a:t>
            </a:r>
            <a:endParaRPr lang="en-GB" sz="2800" cap="none" dirty="0" smtClean="0"/>
          </a:p>
          <a:p>
            <a:pPr algn="just"/>
            <a:r>
              <a:rPr lang="en-GB" sz="2800" cap="none" dirty="0"/>
              <a:t>The amino acids of a membrane protein are </a:t>
            </a:r>
            <a:r>
              <a:rPr lang="en-GB" sz="2800" b="1" cap="none" dirty="0">
                <a:solidFill>
                  <a:schemeClr val="accent3">
                    <a:lumMod val="75000"/>
                  </a:schemeClr>
                </a:solidFill>
              </a:rPr>
              <a:t>localised according to polarity</a:t>
            </a:r>
            <a:r>
              <a:rPr lang="en-GB" sz="2800" b="1" cap="none" dirty="0" smtClean="0">
                <a:solidFill>
                  <a:schemeClr val="accent3">
                    <a:lumMod val="75000"/>
                  </a:schemeClr>
                </a:solidFill>
              </a:rPr>
              <a:t>:</a:t>
            </a:r>
            <a:endParaRPr lang="en-GB" sz="2800" b="1" cap="none" dirty="0">
              <a:solidFill>
                <a:schemeClr val="accent3">
                  <a:lumMod val="75000"/>
                </a:schemeClr>
              </a:solidFill>
            </a:endParaRPr>
          </a:p>
          <a:p>
            <a:pPr algn="just"/>
            <a:r>
              <a:rPr lang="en-GB" sz="2800" cap="none" dirty="0"/>
              <a:t>Non-polar (hydrophobic) amino acids associate directly with the lipid bilayer </a:t>
            </a:r>
          </a:p>
          <a:p>
            <a:pPr algn="just"/>
            <a:r>
              <a:rPr lang="en-GB" sz="2800" cap="none" dirty="0"/>
              <a:t>Polar (hydrophilic) amino acids are located internally and face aqueous </a:t>
            </a:r>
            <a:r>
              <a:rPr lang="en-GB" sz="2800" cap="none" dirty="0" smtClean="0"/>
              <a:t>solutions</a:t>
            </a:r>
            <a:endParaRPr lang="en-GB" sz="2800" cap="none" dirty="0"/>
          </a:p>
          <a:p>
            <a:pPr algn="just"/>
            <a:r>
              <a:rPr lang="en-GB" sz="2800" b="1" cap="none" dirty="0"/>
              <a:t>Transmembrane proteins typically adopt one of two tertiary structures: </a:t>
            </a:r>
          </a:p>
          <a:p>
            <a:pPr marL="514350" indent="-514350" algn="just">
              <a:buClr>
                <a:srgbClr val="CC00CC"/>
              </a:buClr>
              <a:buFont typeface="+mj-lt"/>
              <a:buAutoNum type="arabicPeriod"/>
            </a:pPr>
            <a:r>
              <a:rPr lang="en-GB" sz="2800" b="1" cap="none" dirty="0">
                <a:solidFill>
                  <a:srgbClr val="CC00CC"/>
                </a:solidFill>
              </a:rPr>
              <a:t>Single helices / helical bundles </a:t>
            </a:r>
          </a:p>
          <a:p>
            <a:pPr marL="514350" indent="-514350" algn="just">
              <a:buClr>
                <a:srgbClr val="CC00CC"/>
              </a:buClr>
              <a:buFont typeface="+mj-lt"/>
              <a:buAutoNum type="arabicPeriod"/>
            </a:pPr>
            <a:r>
              <a:rPr lang="en-GB" sz="2800" b="1" cap="none" dirty="0">
                <a:solidFill>
                  <a:srgbClr val="CC00CC"/>
                </a:solidFill>
              </a:rPr>
              <a:t>Beta barrels (common in channel proteins)</a:t>
            </a:r>
            <a:endParaRPr lang="en-GB" sz="2800" b="1" cap="none" dirty="0" smtClean="0">
              <a:solidFill>
                <a:srgbClr val="CC00CC"/>
              </a:solidFill>
            </a:endParaRPr>
          </a:p>
        </p:txBody>
      </p:sp>
      <p:pic>
        <p:nvPicPr>
          <p:cNvPr id="4" name="Picture 3"/>
          <p:cNvPicPr>
            <a:picLocks noChangeAspect="1"/>
          </p:cNvPicPr>
          <p:nvPr/>
        </p:nvPicPr>
        <p:blipFill>
          <a:blip r:embed="rId2"/>
          <a:stretch>
            <a:fillRect/>
          </a:stretch>
        </p:blipFill>
        <p:spPr>
          <a:xfrm>
            <a:off x="9622713" y="4429125"/>
            <a:ext cx="2447925" cy="2428875"/>
          </a:xfrm>
          <a:prstGeom prst="rect">
            <a:avLst/>
          </a:prstGeom>
        </p:spPr>
      </p:pic>
    </p:spTree>
    <p:extLst>
      <p:ext uri="{BB962C8B-B14F-4D97-AF65-F5344CB8AC3E}">
        <p14:creationId xmlns:p14="http://schemas.microsoft.com/office/powerpoint/2010/main" val="23541112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21652" y="974129"/>
            <a:ext cx="9380692" cy="4779899"/>
          </a:xfrm>
          <a:prstGeom prst="rect">
            <a:avLst/>
          </a:prstGeom>
        </p:spPr>
      </p:pic>
    </p:spTree>
    <p:extLst>
      <p:ext uri="{BB962C8B-B14F-4D97-AF65-F5344CB8AC3E}">
        <p14:creationId xmlns:p14="http://schemas.microsoft.com/office/powerpoint/2010/main" val="32655965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1126" y="0"/>
            <a:ext cx="10364451" cy="979055"/>
          </a:xfrm>
        </p:spPr>
        <p:txBody>
          <a:bodyPr>
            <a:normAutofit/>
          </a:bodyPr>
          <a:lstStyle/>
          <a:p>
            <a:r>
              <a:rPr lang="en-GB" sz="4000" b="1" cap="none" dirty="0" smtClean="0">
                <a:solidFill>
                  <a:schemeClr val="accent6">
                    <a:lumMod val="50000"/>
                  </a:schemeClr>
                </a:solidFill>
              </a:rPr>
              <a:t>Functions of membrane proteins</a:t>
            </a:r>
            <a:endParaRPr lang="en-GB" sz="4000" b="1" cap="none" dirty="0">
              <a:solidFill>
                <a:schemeClr val="accent6">
                  <a:lumMod val="50000"/>
                </a:schemeClr>
              </a:solidFill>
            </a:endParaRPr>
          </a:p>
        </p:txBody>
      </p:sp>
      <p:sp>
        <p:nvSpPr>
          <p:cNvPr id="3" name="Content Placeholder 2"/>
          <p:cNvSpPr>
            <a:spLocks noGrp="1"/>
          </p:cNvSpPr>
          <p:nvPr>
            <p:ph sz="quarter" idx="13"/>
          </p:nvPr>
        </p:nvSpPr>
        <p:spPr>
          <a:xfrm>
            <a:off x="835571" y="674255"/>
            <a:ext cx="11592911" cy="5589239"/>
          </a:xfrm>
        </p:spPr>
        <p:txBody>
          <a:bodyPr>
            <a:noAutofit/>
          </a:bodyPr>
          <a:lstStyle/>
          <a:p>
            <a:pPr marL="514350" indent="-514350" algn="just">
              <a:buFont typeface="+mj-lt"/>
              <a:buAutoNum type="arabicPeriod"/>
            </a:pPr>
            <a:r>
              <a:rPr lang="en-GB" sz="2800" b="1" cap="none" dirty="0" smtClean="0">
                <a:solidFill>
                  <a:srgbClr val="00B050"/>
                </a:solidFill>
              </a:rPr>
              <a:t>Junctions </a:t>
            </a:r>
            <a:r>
              <a:rPr lang="en-GB" sz="2800" cap="none" dirty="0"/>
              <a:t>– Serve to connect and join two cells together </a:t>
            </a:r>
          </a:p>
          <a:p>
            <a:pPr marL="514350" indent="-514350" algn="just">
              <a:buFont typeface="+mj-lt"/>
              <a:buAutoNum type="arabicPeriod"/>
            </a:pPr>
            <a:r>
              <a:rPr lang="en-GB" sz="2800" b="1" cap="none" dirty="0">
                <a:solidFill>
                  <a:srgbClr val="00B050"/>
                </a:solidFill>
              </a:rPr>
              <a:t>Enzymes</a:t>
            </a:r>
            <a:r>
              <a:rPr lang="en-GB" sz="2800" cap="none" dirty="0"/>
              <a:t> – Fixing to membranes localises metabolic pathways </a:t>
            </a:r>
          </a:p>
          <a:p>
            <a:pPr marL="514350" indent="-514350" algn="just">
              <a:buFont typeface="+mj-lt"/>
              <a:buAutoNum type="arabicPeriod"/>
            </a:pPr>
            <a:r>
              <a:rPr lang="en-GB" sz="2800" b="1" cap="none" dirty="0">
                <a:solidFill>
                  <a:srgbClr val="00B050"/>
                </a:solidFill>
              </a:rPr>
              <a:t>Transport </a:t>
            </a:r>
            <a:r>
              <a:rPr lang="en-GB" sz="2800" cap="none" dirty="0"/>
              <a:t>– Responsible for facilitated diffusion and active transport </a:t>
            </a:r>
          </a:p>
          <a:p>
            <a:pPr marL="514350" indent="-514350" algn="just">
              <a:buFont typeface="+mj-lt"/>
              <a:buAutoNum type="arabicPeriod"/>
            </a:pPr>
            <a:r>
              <a:rPr lang="en-GB" sz="2800" b="1" cap="none" dirty="0">
                <a:solidFill>
                  <a:srgbClr val="00B050"/>
                </a:solidFill>
              </a:rPr>
              <a:t>Recognition </a:t>
            </a:r>
            <a:r>
              <a:rPr lang="en-GB" sz="2800" cap="none" dirty="0"/>
              <a:t>– May function as markers for cellular identification </a:t>
            </a:r>
          </a:p>
          <a:p>
            <a:pPr marL="514350" indent="-514350" algn="just">
              <a:buFont typeface="+mj-lt"/>
              <a:buAutoNum type="arabicPeriod"/>
            </a:pPr>
            <a:r>
              <a:rPr lang="en-GB" sz="2800" b="1" cap="none" dirty="0">
                <a:solidFill>
                  <a:srgbClr val="00B050"/>
                </a:solidFill>
              </a:rPr>
              <a:t>Anchorage</a:t>
            </a:r>
            <a:r>
              <a:rPr lang="en-GB" sz="2800" cap="none" dirty="0"/>
              <a:t> – Attachment points for cytoskeleton and extracellular matrix </a:t>
            </a:r>
          </a:p>
          <a:p>
            <a:pPr marL="514350" indent="-514350" algn="just">
              <a:buFont typeface="+mj-lt"/>
              <a:buAutoNum type="arabicPeriod"/>
            </a:pPr>
            <a:r>
              <a:rPr lang="en-GB" sz="2800" b="1" cap="none" dirty="0">
                <a:solidFill>
                  <a:srgbClr val="00B050"/>
                </a:solidFill>
              </a:rPr>
              <a:t>Transduction</a:t>
            </a:r>
            <a:r>
              <a:rPr lang="en-GB" sz="2800" cap="none" dirty="0">
                <a:solidFill>
                  <a:srgbClr val="00B050"/>
                </a:solidFill>
              </a:rPr>
              <a:t> </a:t>
            </a:r>
            <a:r>
              <a:rPr lang="en-GB" sz="2800" cap="none" dirty="0"/>
              <a:t>– Function as receptors for peptide hormones </a:t>
            </a:r>
          </a:p>
        </p:txBody>
      </p:sp>
      <p:pic>
        <p:nvPicPr>
          <p:cNvPr id="5" name="Picture 4"/>
          <p:cNvPicPr>
            <a:picLocks noChangeAspect="1"/>
          </p:cNvPicPr>
          <p:nvPr/>
        </p:nvPicPr>
        <p:blipFill>
          <a:blip r:embed="rId2"/>
          <a:stretch>
            <a:fillRect/>
          </a:stretch>
        </p:blipFill>
        <p:spPr>
          <a:xfrm>
            <a:off x="1629431" y="4474451"/>
            <a:ext cx="8743950" cy="2257425"/>
          </a:xfrm>
          <a:prstGeom prst="rect">
            <a:avLst/>
          </a:prstGeom>
        </p:spPr>
      </p:pic>
    </p:spTree>
    <p:extLst>
      <p:ext uri="{BB962C8B-B14F-4D97-AF65-F5344CB8AC3E}">
        <p14:creationId xmlns:p14="http://schemas.microsoft.com/office/powerpoint/2010/main" val="13814117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1126" y="0"/>
            <a:ext cx="10364451" cy="979055"/>
          </a:xfrm>
        </p:spPr>
        <p:txBody>
          <a:bodyPr>
            <a:normAutofit/>
          </a:bodyPr>
          <a:lstStyle/>
          <a:p>
            <a:r>
              <a:rPr lang="en-GB" sz="4000" b="1" cap="none" dirty="0" smtClean="0">
                <a:solidFill>
                  <a:schemeClr val="accent6">
                    <a:lumMod val="50000"/>
                  </a:schemeClr>
                </a:solidFill>
              </a:rPr>
              <a:t>Functions of membrane proteins examples </a:t>
            </a:r>
            <a:endParaRPr lang="en-GB" sz="4000" b="1" cap="none" dirty="0">
              <a:solidFill>
                <a:schemeClr val="accent6">
                  <a:lumMod val="50000"/>
                </a:schemeClr>
              </a:solidFill>
            </a:endParaRPr>
          </a:p>
        </p:txBody>
      </p:sp>
      <p:sp>
        <p:nvSpPr>
          <p:cNvPr id="3" name="Content Placeholder 2"/>
          <p:cNvSpPr>
            <a:spLocks noGrp="1"/>
          </p:cNvSpPr>
          <p:nvPr>
            <p:ph sz="quarter" idx="13"/>
          </p:nvPr>
        </p:nvSpPr>
        <p:spPr>
          <a:xfrm>
            <a:off x="656895" y="979055"/>
            <a:ext cx="11592911" cy="5589239"/>
          </a:xfrm>
        </p:spPr>
        <p:txBody>
          <a:bodyPr>
            <a:noAutofit/>
          </a:bodyPr>
          <a:lstStyle/>
          <a:p>
            <a:pPr marL="514350" indent="-514350" algn="just">
              <a:buFont typeface="+mj-lt"/>
              <a:buAutoNum type="arabicPeriod"/>
            </a:pPr>
            <a:r>
              <a:rPr lang="en-GB" sz="2800" cap="none" dirty="0" smtClean="0"/>
              <a:t>Receptors </a:t>
            </a:r>
            <a:r>
              <a:rPr lang="en-GB" sz="2800" cap="none" dirty="0"/>
              <a:t>for hormones or neurotransmitters</a:t>
            </a:r>
          </a:p>
          <a:p>
            <a:pPr marL="514350" indent="-514350" algn="just">
              <a:buFont typeface="+mj-lt"/>
              <a:buAutoNum type="arabicPeriod"/>
            </a:pPr>
            <a:r>
              <a:rPr lang="en-GB" sz="2800" cap="none" dirty="0" smtClean="0"/>
              <a:t>Antibodies </a:t>
            </a:r>
            <a:r>
              <a:rPr lang="en-GB" sz="2800" cap="none" dirty="0"/>
              <a:t>of the immune system that recognize foreign substances (antigens)</a:t>
            </a:r>
          </a:p>
          <a:p>
            <a:pPr marL="514350" indent="-514350" algn="just">
              <a:buFont typeface="+mj-lt"/>
              <a:buAutoNum type="arabicPeriod"/>
            </a:pPr>
            <a:r>
              <a:rPr lang="en-GB" sz="2800" cap="none" dirty="0" smtClean="0"/>
              <a:t>Cell-recognition </a:t>
            </a:r>
            <a:r>
              <a:rPr lang="en-GB" sz="2800" cap="none" dirty="0"/>
              <a:t>molecules that bind cells together</a:t>
            </a:r>
          </a:p>
          <a:p>
            <a:pPr marL="514350" indent="-514350" algn="just">
              <a:buFont typeface="+mj-lt"/>
              <a:buAutoNum type="arabicPeriod"/>
            </a:pPr>
            <a:r>
              <a:rPr lang="en-GB" sz="2800" cap="none" dirty="0" smtClean="0"/>
              <a:t>Cell </a:t>
            </a:r>
            <a:r>
              <a:rPr lang="en-GB" sz="2800" cap="none" dirty="0"/>
              <a:t>membrane structures that directly pass chemical information between cells</a:t>
            </a:r>
          </a:p>
          <a:p>
            <a:pPr marL="514350" indent="-514350" algn="just">
              <a:buFont typeface="+mj-lt"/>
              <a:buAutoNum type="arabicPeriod"/>
            </a:pPr>
            <a:r>
              <a:rPr lang="en-GB" sz="2800" cap="none" dirty="0" smtClean="0"/>
              <a:t>Anchoring </a:t>
            </a:r>
            <a:r>
              <a:rPr lang="en-GB" sz="2800" cap="none" dirty="0"/>
              <a:t>cells to extracellular surfaces like connective tissue</a:t>
            </a:r>
          </a:p>
          <a:p>
            <a:pPr marL="514350" indent="-514350" algn="just">
              <a:buFont typeface="+mj-lt"/>
              <a:buAutoNum type="arabicPeriod"/>
            </a:pPr>
            <a:r>
              <a:rPr lang="en-GB" sz="2800" cap="none" dirty="0" smtClean="0"/>
              <a:t>Molecular </a:t>
            </a:r>
            <a:r>
              <a:rPr lang="en-GB" sz="2800" cap="none" dirty="0"/>
              <a:t>transport (entry into or exit of substances from cells)</a:t>
            </a:r>
          </a:p>
          <a:p>
            <a:pPr marL="514350" indent="-514350" algn="just">
              <a:buFont typeface="+mj-lt"/>
              <a:buAutoNum type="arabicPeriod"/>
            </a:pPr>
            <a:r>
              <a:rPr lang="en-GB" sz="2800" cap="none" dirty="0" smtClean="0"/>
              <a:t>Enzymes </a:t>
            </a:r>
            <a:r>
              <a:rPr lang="en-GB" sz="2800" cap="none" dirty="0"/>
              <a:t>that </a:t>
            </a:r>
            <a:r>
              <a:rPr lang="en-GB" sz="2800" cap="none" dirty="0" err="1"/>
              <a:t>catalyze</a:t>
            </a:r>
            <a:r>
              <a:rPr lang="en-GB" sz="2800" cap="none" dirty="0"/>
              <a:t> crucial reactions in cells.</a:t>
            </a:r>
          </a:p>
        </p:txBody>
      </p:sp>
    </p:spTree>
    <p:extLst>
      <p:ext uri="{BB962C8B-B14F-4D97-AF65-F5344CB8AC3E}">
        <p14:creationId xmlns:p14="http://schemas.microsoft.com/office/powerpoint/2010/main" val="12597434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1126" y="0"/>
            <a:ext cx="10364451" cy="979055"/>
          </a:xfrm>
        </p:spPr>
        <p:txBody>
          <a:bodyPr>
            <a:normAutofit/>
          </a:bodyPr>
          <a:lstStyle/>
          <a:p>
            <a:r>
              <a:rPr lang="en-GB" sz="4000" b="1" cap="none" dirty="0" smtClean="0">
                <a:solidFill>
                  <a:schemeClr val="accent6">
                    <a:lumMod val="50000"/>
                  </a:schemeClr>
                </a:solidFill>
              </a:rPr>
              <a:t>Functions of membrane proteins examples </a:t>
            </a:r>
            <a:endParaRPr lang="en-GB" sz="4000" b="1" cap="none" dirty="0">
              <a:solidFill>
                <a:schemeClr val="accent6">
                  <a:lumMod val="50000"/>
                </a:schemeClr>
              </a:solidFill>
            </a:endParaRPr>
          </a:p>
        </p:txBody>
      </p:sp>
      <p:pic>
        <p:nvPicPr>
          <p:cNvPr id="5" name="Picture 4"/>
          <p:cNvPicPr>
            <a:picLocks noChangeAspect="1"/>
          </p:cNvPicPr>
          <p:nvPr/>
        </p:nvPicPr>
        <p:blipFill>
          <a:blip r:embed="rId2"/>
          <a:stretch>
            <a:fillRect/>
          </a:stretch>
        </p:blipFill>
        <p:spPr>
          <a:xfrm>
            <a:off x="2196792" y="979055"/>
            <a:ext cx="7623600" cy="5348289"/>
          </a:xfrm>
          <a:prstGeom prst="rect">
            <a:avLst/>
          </a:prstGeom>
        </p:spPr>
      </p:pic>
    </p:spTree>
    <p:extLst>
      <p:ext uri="{BB962C8B-B14F-4D97-AF65-F5344CB8AC3E}">
        <p14:creationId xmlns:p14="http://schemas.microsoft.com/office/powerpoint/2010/main" val="20529941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101703616"/>
              </p:ext>
            </p:extLst>
          </p:nvPr>
        </p:nvGraphicFramePr>
        <p:xfrm>
          <a:off x="914399" y="1293540"/>
          <a:ext cx="10069551" cy="4460492"/>
        </p:xfrm>
        <a:graphic>
          <a:graphicData uri="http://schemas.openxmlformats.org/drawingml/2006/table">
            <a:tbl>
              <a:tblPr firstRow="1" bandRow="1">
                <a:tableStyleId>{93296810-A885-4BE3-A3E7-6D5BEEA58F35}</a:tableStyleId>
              </a:tblPr>
              <a:tblGrid>
                <a:gridCol w="5876694">
                  <a:extLst>
                    <a:ext uri="{9D8B030D-6E8A-4147-A177-3AD203B41FA5}">
                      <a16:colId xmlns:a16="http://schemas.microsoft.com/office/drawing/2014/main" val="1715911023"/>
                    </a:ext>
                  </a:extLst>
                </a:gridCol>
                <a:gridCol w="4192857">
                  <a:extLst>
                    <a:ext uri="{9D8B030D-6E8A-4147-A177-3AD203B41FA5}">
                      <a16:colId xmlns:a16="http://schemas.microsoft.com/office/drawing/2014/main" val="2310873035"/>
                    </a:ext>
                  </a:extLst>
                </a:gridCol>
              </a:tblGrid>
              <a:tr h="486860">
                <a:tc>
                  <a:txBody>
                    <a:bodyPr/>
                    <a:lstStyle/>
                    <a:p>
                      <a:pPr algn="ctr">
                        <a:lnSpc>
                          <a:spcPct val="107000"/>
                        </a:lnSpc>
                        <a:spcBef>
                          <a:spcPts val="1030"/>
                        </a:spcBef>
                        <a:spcAft>
                          <a:spcPts val="0"/>
                        </a:spcAft>
                      </a:pPr>
                      <a:r>
                        <a:rPr lang="en-GB" sz="2800" kern="1200" spc="-5">
                          <a:effectLst/>
                        </a:rPr>
                        <a:t>Activities</a:t>
                      </a:r>
                      <a:endParaRPr lang="en-GB"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1030"/>
                        </a:spcBef>
                        <a:spcAft>
                          <a:spcPts val="0"/>
                        </a:spcAft>
                      </a:pPr>
                      <a:r>
                        <a:rPr lang="en-GB" sz="2800" kern="1200" spc="-10">
                          <a:effectLst/>
                        </a:rPr>
                        <a:t>Grade</a:t>
                      </a:r>
                      <a:endParaRPr lang="en-GB"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551107410"/>
                  </a:ext>
                </a:extLst>
              </a:tr>
              <a:tr h="1086936">
                <a:tc>
                  <a:txBody>
                    <a:bodyPr/>
                    <a:lstStyle/>
                    <a:p>
                      <a:pPr marL="73025" algn="ctr">
                        <a:lnSpc>
                          <a:spcPct val="107000"/>
                        </a:lnSpc>
                        <a:spcBef>
                          <a:spcPts val="1035"/>
                        </a:spcBef>
                        <a:spcAft>
                          <a:spcPts val="0"/>
                        </a:spcAft>
                      </a:pPr>
                      <a:r>
                        <a:rPr lang="en-GB" sz="2800" kern="1200" spc="-15" dirty="0">
                          <a:effectLst/>
                        </a:rPr>
                        <a:t>First </a:t>
                      </a:r>
                      <a:r>
                        <a:rPr lang="en-GB" sz="2800" kern="1200" spc="-10" dirty="0">
                          <a:effectLst/>
                        </a:rPr>
                        <a:t>midterm </a:t>
                      </a:r>
                      <a:r>
                        <a:rPr lang="en-GB" sz="2800" kern="1200" spc="-15" dirty="0" smtClean="0">
                          <a:effectLst/>
                        </a:rPr>
                        <a:t>exam </a:t>
                      </a:r>
                    </a:p>
                    <a:p>
                      <a:pPr marL="73025" marR="0" indent="0" algn="ctr" defTabSz="914400" rtl="0" eaLnBrk="1" fontAlgn="auto" latinLnBrk="0" hangingPunct="1">
                        <a:lnSpc>
                          <a:spcPct val="107000"/>
                        </a:lnSpc>
                        <a:spcBef>
                          <a:spcPts val="1035"/>
                        </a:spcBef>
                        <a:spcAft>
                          <a:spcPts val="0"/>
                        </a:spcAft>
                        <a:buClrTx/>
                        <a:buSzTx/>
                        <a:buFontTx/>
                        <a:buNone/>
                        <a:tabLst/>
                        <a:defRPr/>
                      </a:pPr>
                      <a:r>
                        <a:rPr lang="en-US" sz="2800" b="1" kern="1200" dirty="0" smtClean="0">
                          <a:solidFill>
                            <a:srgbClr val="FF0000"/>
                          </a:solidFill>
                          <a:effectLst/>
                          <a:latin typeface="+mn-lt"/>
                          <a:ea typeface="+mn-ea"/>
                          <a:cs typeface="+mn-cs"/>
                        </a:rPr>
                        <a:t>Week</a:t>
                      </a:r>
                      <a:r>
                        <a:rPr lang="en-US" sz="2800" b="1" kern="1200" baseline="0" dirty="0" smtClean="0">
                          <a:solidFill>
                            <a:srgbClr val="FF0000"/>
                          </a:solidFill>
                          <a:effectLst/>
                          <a:latin typeface="+mn-lt"/>
                          <a:ea typeface="+mn-ea"/>
                          <a:cs typeface="+mn-cs"/>
                        </a:rPr>
                        <a:t> 8: </a:t>
                      </a:r>
                      <a:r>
                        <a:rPr lang="en-US" sz="2800" b="1" kern="1200" dirty="0" smtClean="0">
                          <a:solidFill>
                            <a:srgbClr val="FF0000"/>
                          </a:solidFill>
                          <a:effectLst/>
                          <a:latin typeface="+mn-lt"/>
                          <a:ea typeface="+mn-ea"/>
                          <a:cs typeface="+mn-cs"/>
                        </a:rPr>
                        <a:t>10/9/2023</a:t>
                      </a:r>
                      <a:endParaRPr lang="en-GB" sz="32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1035"/>
                        </a:spcBef>
                        <a:spcAft>
                          <a:spcPts val="0"/>
                        </a:spcAft>
                      </a:pPr>
                      <a:r>
                        <a:rPr lang="en-GB" sz="2800" kern="1200" spc="-15" dirty="0">
                          <a:effectLst/>
                        </a:rPr>
                        <a:t>15 </a:t>
                      </a:r>
                      <a:r>
                        <a:rPr lang="en-GB" sz="2800" kern="1200" spc="-15" baseline="0" dirty="0" smtClean="0">
                          <a:effectLst/>
                        </a:rPr>
                        <a:t> </a:t>
                      </a:r>
                    </a:p>
                  </a:txBody>
                  <a:tcPr marL="68580" marR="68580" marT="0" marB="0" anchor="ctr"/>
                </a:tc>
                <a:extLst>
                  <a:ext uri="{0D108BD9-81ED-4DB2-BD59-A6C34878D82A}">
                    <a16:rowId xmlns:a16="http://schemas.microsoft.com/office/drawing/2014/main" val="2839309271"/>
                  </a:ext>
                </a:extLst>
              </a:tr>
              <a:tr h="671194">
                <a:tc>
                  <a:txBody>
                    <a:bodyPr/>
                    <a:lstStyle/>
                    <a:p>
                      <a:pPr marL="73025" algn="ctr">
                        <a:lnSpc>
                          <a:spcPct val="107000"/>
                        </a:lnSpc>
                        <a:spcBef>
                          <a:spcPts val="1035"/>
                        </a:spcBef>
                        <a:spcAft>
                          <a:spcPts val="0"/>
                        </a:spcAft>
                      </a:pPr>
                      <a:r>
                        <a:rPr lang="en-GB" sz="2800" kern="1200">
                          <a:effectLst/>
                        </a:rPr>
                        <a:t>Attendance and participation</a:t>
                      </a:r>
                      <a:endParaRPr lang="en-GB"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1035"/>
                        </a:spcBef>
                        <a:spcAft>
                          <a:spcPts val="0"/>
                        </a:spcAft>
                      </a:pPr>
                      <a:r>
                        <a:rPr lang="en-GB" sz="2800" kern="1200" dirty="0" smtClean="0">
                          <a:effectLst/>
                        </a:rPr>
                        <a:t> 5</a:t>
                      </a:r>
                      <a:endParaRPr lang="en-GB"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034453805"/>
                  </a:ext>
                </a:extLst>
              </a:tr>
              <a:tr h="754922">
                <a:tc>
                  <a:txBody>
                    <a:bodyPr/>
                    <a:lstStyle/>
                    <a:p>
                      <a:pPr marL="73025" algn="ctr">
                        <a:lnSpc>
                          <a:spcPct val="107000"/>
                        </a:lnSpc>
                        <a:spcBef>
                          <a:spcPts val="1035"/>
                        </a:spcBef>
                        <a:spcAft>
                          <a:spcPts val="0"/>
                        </a:spcAft>
                      </a:pPr>
                      <a:r>
                        <a:rPr lang="en-GB" sz="2800" kern="1200" spc="-10">
                          <a:effectLst/>
                        </a:rPr>
                        <a:t>Activity/Homework</a:t>
                      </a:r>
                      <a:endParaRPr lang="en-GB"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8890" algn="ctr">
                        <a:lnSpc>
                          <a:spcPct val="107000"/>
                        </a:lnSpc>
                        <a:spcBef>
                          <a:spcPts val="1035"/>
                        </a:spcBef>
                        <a:spcAft>
                          <a:spcPts val="0"/>
                        </a:spcAft>
                      </a:pPr>
                      <a:r>
                        <a:rPr lang="en-GB" sz="2800" kern="1200" spc="-15">
                          <a:effectLst/>
                        </a:rPr>
                        <a:t>10</a:t>
                      </a:r>
                      <a:endParaRPr lang="en-GB"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786207046"/>
                  </a:ext>
                </a:extLst>
              </a:tr>
              <a:tr h="486860">
                <a:tc>
                  <a:txBody>
                    <a:bodyPr/>
                    <a:lstStyle/>
                    <a:p>
                      <a:pPr marL="73025" algn="ctr">
                        <a:lnSpc>
                          <a:spcPct val="107000"/>
                        </a:lnSpc>
                        <a:spcBef>
                          <a:spcPts val="1035"/>
                        </a:spcBef>
                        <a:spcAft>
                          <a:spcPts val="0"/>
                        </a:spcAft>
                      </a:pPr>
                      <a:r>
                        <a:rPr lang="en-GB" sz="2800" kern="1200" spc="-15">
                          <a:effectLst/>
                        </a:rPr>
                        <a:t>Practical</a:t>
                      </a:r>
                      <a:endParaRPr lang="en-GB"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8890" algn="ctr">
                        <a:lnSpc>
                          <a:spcPct val="107000"/>
                        </a:lnSpc>
                        <a:spcBef>
                          <a:spcPts val="1035"/>
                        </a:spcBef>
                        <a:spcAft>
                          <a:spcPts val="0"/>
                        </a:spcAft>
                      </a:pPr>
                      <a:r>
                        <a:rPr lang="en-GB" sz="2800" kern="1200" spc="-15">
                          <a:effectLst/>
                        </a:rPr>
                        <a:t>30</a:t>
                      </a:r>
                      <a:endParaRPr lang="en-GB"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456205023"/>
                  </a:ext>
                </a:extLst>
              </a:tr>
              <a:tr h="486860">
                <a:tc>
                  <a:txBody>
                    <a:bodyPr/>
                    <a:lstStyle/>
                    <a:p>
                      <a:pPr marL="73025" algn="ctr">
                        <a:lnSpc>
                          <a:spcPct val="107000"/>
                        </a:lnSpc>
                        <a:spcBef>
                          <a:spcPts val="1035"/>
                        </a:spcBef>
                        <a:spcAft>
                          <a:spcPts val="0"/>
                        </a:spcAft>
                      </a:pPr>
                      <a:r>
                        <a:rPr lang="en-GB" sz="2800" kern="1200" spc="-10">
                          <a:effectLst/>
                        </a:rPr>
                        <a:t>Final Examination</a:t>
                      </a:r>
                      <a:endParaRPr lang="en-GB"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8890" algn="ctr">
                        <a:lnSpc>
                          <a:spcPct val="107000"/>
                        </a:lnSpc>
                        <a:spcBef>
                          <a:spcPts val="1035"/>
                        </a:spcBef>
                        <a:spcAft>
                          <a:spcPts val="0"/>
                        </a:spcAft>
                      </a:pPr>
                      <a:r>
                        <a:rPr lang="en-GB" sz="2800" kern="1200" spc="-15">
                          <a:effectLst/>
                        </a:rPr>
                        <a:t>40</a:t>
                      </a:r>
                      <a:endParaRPr lang="en-GB"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055097565"/>
                  </a:ext>
                </a:extLst>
              </a:tr>
              <a:tr h="486860">
                <a:tc>
                  <a:txBody>
                    <a:bodyPr/>
                    <a:lstStyle/>
                    <a:p>
                      <a:pPr marL="8890" algn="ctr">
                        <a:lnSpc>
                          <a:spcPct val="107000"/>
                        </a:lnSpc>
                        <a:spcBef>
                          <a:spcPts val="1035"/>
                        </a:spcBef>
                        <a:spcAft>
                          <a:spcPts val="0"/>
                        </a:spcAft>
                      </a:pPr>
                      <a:r>
                        <a:rPr lang="en-GB" sz="2800" kern="1200" spc="-25">
                          <a:effectLst/>
                        </a:rPr>
                        <a:t>Total</a:t>
                      </a:r>
                      <a:endParaRPr lang="en-GB"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8890" algn="ctr">
                        <a:lnSpc>
                          <a:spcPct val="107000"/>
                        </a:lnSpc>
                        <a:spcBef>
                          <a:spcPts val="1035"/>
                        </a:spcBef>
                        <a:spcAft>
                          <a:spcPts val="0"/>
                        </a:spcAft>
                      </a:pPr>
                      <a:r>
                        <a:rPr lang="en-GB" sz="2800" kern="1200" spc="-15" dirty="0">
                          <a:effectLst/>
                        </a:rPr>
                        <a:t>100</a:t>
                      </a:r>
                      <a:endParaRPr lang="en-GB"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845896100"/>
                  </a:ext>
                </a:extLst>
              </a:tr>
            </a:tbl>
          </a:graphicData>
        </a:graphic>
      </p:graphicFrame>
    </p:spTree>
    <p:extLst>
      <p:ext uri="{BB962C8B-B14F-4D97-AF65-F5344CB8AC3E}">
        <p14:creationId xmlns:p14="http://schemas.microsoft.com/office/powerpoint/2010/main" val="5412398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61171920"/>
              </p:ext>
            </p:extLst>
          </p:nvPr>
        </p:nvGraphicFramePr>
        <p:xfrm>
          <a:off x="182136" y="753452"/>
          <a:ext cx="12009864" cy="5726094"/>
        </p:xfrm>
        <a:graphic>
          <a:graphicData uri="http://schemas.openxmlformats.org/drawingml/2006/table">
            <a:tbl>
              <a:tblPr/>
              <a:tblGrid>
                <a:gridCol w="2118732">
                  <a:extLst>
                    <a:ext uri="{9D8B030D-6E8A-4147-A177-3AD203B41FA5}">
                      <a16:colId xmlns:a16="http://schemas.microsoft.com/office/drawing/2014/main" val="2856603635"/>
                    </a:ext>
                  </a:extLst>
                </a:gridCol>
                <a:gridCol w="5296829">
                  <a:extLst>
                    <a:ext uri="{9D8B030D-6E8A-4147-A177-3AD203B41FA5}">
                      <a16:colId xmlns:a16="http://schemas.microsoft.com/office/drawing/2014/main" val="2024823931"/>
                    </a:ext>
                  </a:extLst>
                </a:gridCol>
                <a:gridCol w="4594303">
                  <a:extLst>
                    <a:ext uri="{9D8B030D-6E8A-4147-A177-3AD203B41FA5}">
                      <a16:colId xmlns:a16="http://schemas.microsoft.com/office/drawing/2014/main" val="1570067805"/>
                    </a:ext>
                  </a:extLst>
                </a:gridCol>
              </a:tblGrid>
              <a:tr h="171096">
                <a:tc>
                  <a:txBody>
                    <a:bodyPr/>
                    <a:lstStyle/>
                    <a:p>
                      <a:pPr algn="ctr" fontAlgn="ctr"/>
                      <a:r>
                        <a:rPr lang="en-GB" sz="2000" b="1">
                          <a:effectLst/>
                        </a:rPr>
                        <a:t>Basic Function</a:t>
                      </a:r>
                      <a:endParaRPr lang="en-GB" sz="2000">
                        <a:effectLst/>
                      </a:endParaRPr>
                    </a:p>
                  </a:txBody>
                  <a:tcPr marL="34242" marR="34242" marT="17121" marB="17121" anchor="ctr">
                    <a:lnL>
                      <a:noFill/>
                    </a:lnL>
                    <a:lnR>
                      <a:noFill/>
                    </a:lnR>
                    <a:lnT>
                      <a:noFill/>
                    </a:lnT>
                    <a:lnB w="6350" cap="flat" cmpd="sng" algn="ctr">
                      <a:solidFill>
                        <a:srgbClr val="DDDDDD"/>
                      </a:solidFill>
                      <a:prstDash val="solid"/>
                      <a:round/>
                      <a:headEnd type="none" w="med" len="med"/>
                      <a:tailEnd type="none" w="med" len="med"/>
                    </a:lnB>
                    <a:solidFill>
                      <a:srgbClr val="FFFFFF"/>
                    </a:solidFill>
                  </a:tcPr>
                </a:tc>
                <a:tc>
                  <a:txBody>
                    <a:bodyPr/>
                    <a:lstStyle/>
                    <a:p>
                      <a:pPr algn="ctr" fontAlgn="ctr"/>
                      <a:r>
                        <a:rPr lang="en-GB" sz="2000" b="1">
                          <a:effectLst/>
                        </a:rPr>
                        <a:t>Specific Actions</a:t>
                      </a:r>
                      <a:endParaRPr lang="en-GB" sz="2000">
                        <a:effectLst/>
                      </a:endParaRPr>
                    </a:p>
                  </a:txBody>
                  <a:tcPr marL="34242" marR="34242" marT="17121" marB="17121" anchor="ctr">
                    <a:lnL>
                      <a:noFill/>
                    </a:lnL>
                    <a:lnR>
                      <a:noFill/>
                    </a:lnR>
                    <a:lnT>
                      <a:noFill/>
                    </a:lnT>
                    <a:lnB w="6350" cap="flat" cmpd="sng" algn="ctr">
                      <a:solidFill>
                        <a:srgbClr val="DDDDDD"/>
                      </a:solidFill>
                      <a:prstDash val="solid"/>
                      <a:round/>
                      <a:headEnd type="none" w="med" len="med"/>
                      <a:tailEnd type="none" w="med" len="med"/>
                    </a:lnB>
                    <a:solidFill>
                      <a:srgbClr val="FFFFFF"/>
                    </a:solidFill>
                  </a:tcPr>
                </a:tc>
                <a:tc>
                  <a:txBody>
                    <a:bodyPr/>
                    <a:lstStyle/>
                    <a:p>
                      <a:pPr algn="ctr" fontAlgn="ctr"/>
                      <a:r>
                        <a:rPr lang="en-GB" sz="2000" b="1">
                          <a:effectLst/>
                        </a:rPr>
                        <a:t>Examples</a:t>
                      </a:r>
                      <a:endParaRPr lang="en-GB" sz="2000">
                        <a:effectLst/>
                      </a:endParaRPr>
                    </a:p>
                  </a:txBody>
                  <a:tcPr marL="34242" marR="34242" marT="17121" marB="17121" anchor="ctr">
                    <a:lnL>
                      <a:noFill/>
                    </a:lnL>
                    <a:lnR>
                      <a:noFill/>
                    </a:lnR>
                    <a:lnT>
                      <a:noFill/>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633388980"/>
                  </a:ext>
                </a:extLst>
              </a:tr>
              <a:tr h="559662">
                <a:tc>
                  <a:txBody>
                    <a:bodyPr/>
                    <a:lstStyle/>
                    <a:p>
                      <a:pPr algn="l" fontAlgn="ctr"/>
                      <a:r>
                        <a:rPr lang="en-GB" sz="2000">
                          <a:effectLst/>
                        </a:rPr>
                        <a:t>Facilitated Transport</a:t>
                      </a:r>
                    </a:p>
                  </a:txBody>
                  <a:tcPr marL="34242" marR="34242" marT="17121" marB="17121" anchor="ctr">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EFEFEF"/>
                    </a:solidFill>
                  </a:tcPr>
                </a:tc>
                <a:tc>
                  <a:txBody>
                    <a:bodyPr/>
                    <a:lstStyle/>
                    <a:p>
                      <a:pPr algn="l" fontAlgn="ctr"/>
                      <a:r>
                        <a:rPr lang="en-GB" sz="2000">
                          <a:effectLst/>
                        </a:rPr>
                        <a:t>Regulate diffusion of substances across membranes along a concentration gradient</a:t>
                      </a:r>
                    </a:p>
                  </a:txBody>
                  <a:tcPr marL="34242" marR="34242" marT="17121" marB="17121" anchor="ctr">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EFEFEF"/>
                    </a:solidFill>
                  </a:tcPr>
                </a:tc>
                <a:tc>
                  <a:txBody>
                    <a:bodyPr/>
                    <a:lstStyle/>
                    <a:p>
                      <a:pPr algn="l" fontAlgn="ctr"/>
                      <a:r>
                        <a:rPr lang="en-GB" sz="2000">
                          <a:effectLst/>
                        </a:rPr>
                        <a:t>Ca</a:t>
                      </a:r>
                      <a:r>
                        <a:rPr lang="en-GB" sz="2000" baseline="30000">
                          <a:effectLst/>
                        </a:rPr>
                        <a:t>2+</a:t>
                      </a:r>
                      <a:r>
                        <a:rPr lang="en-GB" sz="2000">
                          <a:effectLst/>
                        </a:rPr>
                        <a:t> &amp; other ion channels, glucose transporters</a:t>
                      </a:r>
                    </a:p>
                  </a:txBody>
                  <a:tcPr marL="34242" marR="34242" marT="17121" marB="17121" anchor="ctr">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EFEFEF"/>
                    </a:solidFill>
                  </a:tcPr>
                </a:tc>
                <a:extLst>
                  <a:ext uri="{0D108BD9-81ED-4DB2-BD59-A6C34878D82A}">
                    <a16:rowId xmlns:a16="http://schemas.microsoft.com/office/drawing/2014/main" val="1787596992"/>
                  </a:ext>
                </a:extLst>
              </a:tr>
              <a:tr h="559662">
                <a:tc>
                  <a:txBody>
                    <a:bodyPr/>
                    <a:lstStyle/>
                    <a:p>
                      <a:pPr algn="l" fontAlgn="ctr"/>
                      <a:r>
                        <a:rPr lang="en-GB" sz="2000" dirty="0">
                          <a:effectLst/>
                        </a:rPr>
                        <a:t>Active Transport</a:t>
                      </a:r>
                    </a:p>
                  </a:txBody>
                  <a:tcPr marL="34242" marR="34242" marT="17121" marB="17121" anchor="ctr">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l" fontAlgn="ctr"/>
                      <a:r>
                        <a:rPr lang="en-GB" sz="2000" dirty="0">
                          <a:effectLst/>
                        </a:rPr>
                        <a:t>Use energy to move ions from low to high concentrations across membranes</a:t>
                      </a:r>
                    </a:p>
                  </a:txBody>
                  <a:tcPr marL="34242" marR="34242" marT="17121" marB="17121" anchor="ctr">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l" fontAlgn="ctr"/>
                      <a:r>
                        <a:rPr lang="en-GB" sz="2000">
                          <a:effectLst/>
                        </a:rPr>
                        <a:t>Mitochondrial protein pumps, the Na</a:t>
                      </a:r>
                      <a:r>
                        <a:rPr lang="en-GB" sz="2000" baseline="30000">
                          <a:effectLst/>
                        </a:rPr>
                        <a:t>+</a:t>
                      </a:r>
                      <a:r>
                        <a:rPr lang="en-GB" sz="2000">
                          <a:effectLst/>
                        </a:rPr>
                        <a:t>/K</a:t>
                      </a:r>
                      <a:r>
                        <a:rPr lang="en-GB" sz="2000" baseline="30000">
                          <a:effectLst/>
                        </a:rPr>
                        <a:t>+</a:t>
                      </a:r>
                      <a:r>
                        <a:rPr lang="en-GB" sz="2000">
                          <a:effectLst/>
                        </a:rPr>
                        <a:t> ion pump in neurons</a:t>
                      </a:r>
                    </a:p>
                  </a:txBody>
                  <a:tcPr marL="34242" marR="34242" marT="17121" marB="17121" anchor="ctr">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271349312"/>
                  </a:ext>
                </a:extLst>
              </a:tr>
              <a:tr h="948229">
                <a:tc>
                  <a:txBody>
                    <a:bodyPr/>
                    <a:lstStyle/>
                    <a:p>
                      <a:pPr algn="l" fontAlgn="ctr"/>
                      <a:r>
                        <a:rPr lang="en-GB" sz="2000" dirty="0">
                          <a:effectLst/>
                        </a:rPr>
                        <a:t>Signal Transduction</a:t>
                      </a:r>
                    </a:p>
                  </a:txBody>
                  <a:tcPr marL="34242" marR="34242" marT="17121" marB="17121" anchor="ctr">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EFEFEF"/>
                    </a:solidFill>
                  </a:tcPr>
                </a:tc>
                <a:tc>
                  <a:txBody>
                    <a:bodyPr/>
                    <a:lstStyle/>
                    <a:p>
                      <a:pPr algn="l" fontAlgn="ctr"/>
                      <a:r>
                        <a:rPr lang="en-GB" sz="2000" dirty="0">
                          <a:effectLst/>
                        </a:rPr>
                        <a:t>For e.g., hormones that can't enter cells, these convey information from molecular signals to cytoplasm, leading to a cellular response</a:t>
                      </a:r>
                    </a:p>
                  </a:txBody>
                  <a:tcPr marL="34242" marR="34242" marT="17121" marB="17121" anchor="ctr">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EFEFEF"/>
                    </a:solidFill>
                  </a:tcPr>
                </a:tc>
                <a:tc>
                  <a:txBody>
                    <a:bodyPr/>
                    <a:lstStyle/>
                    <a:p>
                      <a:pPr algn="l" fontAlgn="ctr"/>
                      <a:r>
                        <a:rPr lang="en-GB" sz="2000" dirty="0">
                          <a:effectLst/>
                        </a:rPr>
                        <a:t>Protein hormone and growth factor </a:t>
                      </a:r>
                      <a:r>
                        <a:rPr lang="en-GB" sz="2000" dirty="0" err="1">
                          <a:effectLst/>
                        </a:rPr>
                        <a:t>signaling</a:t>
                      </a:r>
                      <a:r>
                        <a:rPr lang="en-GB" sz="2000" dirty="0">
                          <a:effectLst/>
                        </a:rPr>
                        <a:t>, antibody/antigen interactions, cytokine mediation of inflammatory responses etc.</a:t>
                      </a:r>
                    </a:p>
                  </a:txBody>
                  <a:tcPr marL="34242" marR="34242" marT="17121" marB="17121" anchor="ctr">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EFEFEF"/>
                    </a:solidFill>
                  </a:tcPr>
                </a:tc>
                <a:extLst>
                  <a:ext uri="{0D108BD9-81ED-4DB2-BD59-A6C34878D82A}">
                    <a16:rowId xmlns:a16="http://schemas.microsoft.com/office/drawing/2014/main" val="228876111"/>
                  </a:ext>
                </a:extLst>
              </a:tr>
              <a:tr h="559662">
                <a:tc>
                  <a:txBody>
                    <a:bodyPr/>
                    <a:lstStyle/>
                    <a:p>
                      <a:pPr algn="l" fontAlgn="ctr"/>
                      <a:r>
                        <a:rPr lang="en-GB" sz="2000">
                          <a:effectLst/>
                        </a:rPr>
                        <a:t>Cell-cell interactions</a:t>
                      </a:r>
                    </a:p>
                  </a:txBody>
                  <a:tcPr marL="34242" marR="34242" marT="17121" marB="17121" anchor="ctr">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l" fontAlgn="ctr"/>
                      <a:r>
                        <a:rPr lang="en-GB" sz="2000">
                          <a:effectLst/>
                        </a:rPr>
                        <a:t>Cell-cell recognition and binding to form tissues</a:t>
                      </a:r>
                    </a:p>
                  </a:txBody>
                  <a:tcPr marL="34242" marR="34242" marT="17121" marB="17121" anchor="ctr">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l" fontAlgn="ctr"/>
                      <a:r>
                        <a:rPr lang="en-GB" sz="2000">
                          <a:effectLst/>
                        </a:rPr>
                        <a:t>Formation of desmosomes gap junctions and tight junctions.</a:t>
                      </a:r>
                    </a:p>
                  </a:txBody>
                  <a:tcPr marL="34242" marR="34242" marT="17121" marB="17121" anchor="ctr">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298214609"/>
                  </a:ext>
                </a:extLst>
              </a:tr>
              <a:tr h="559662">
                <a:tc>
                  <a:txBody>
                    <a:bodyPr/>
                    <a:lstStyle/>
                    <a:p>
                      <a:pPr algn="l" fontAlgn="ctr"/>
                      <a:r>
                        <a:rPr lang="en-GB" sz="2000">
                          <a:effectLst/>
                        </a:rPr>
                        <a:t>Anchors to cytoskeleton</a:t>
                      </a:r>
                    </a:p>
                  </a:txBody>
                  <a:tcPr marL="34242" marR="34242" marT="17121" marB="17121" anchor="ctr">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3FBFF"/>
                    </a:solidFill>
                  </a:tcPr>
                </a:tc>
                <a:tc>
                  <a:txBody>
                    <a:bodyPr/>
                    <a:lstStyle/>
                    <a:p>
                      <a:pPr algn="l" fontAlgn="ctr"/>
                      <a:r>
                        <a:rPr lang="en-GB" sz="2000">
                          <a:effectLst/>
                        </a:rPr>
                        <a:t>Link membrane proteins to cytoskeleton</a:t>
                      </a:r>
                    </a:p>
                  </a:txBody>
                  <a:tcPr marL="34242" marR="34242" marT="17121" marB="17121" anchor="ctr">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3FBFF"/>
                    </a:solidFill>
                  </a:tcPr>
                </a:tc>
                <a:tc>
                  <a:txBody>
                    <a:bodyPr/>
                    <a:lstStyle/>
                    <a:p>
                      <a:pPr algn="l" fontAlgn="ctr"/>
                      <a:r>
                        <a:rPr lang="en-GB" sz="2000">
                          <a:effectLst/>
                        </a:rPr>
                        <a:t>Give cells their shape, cell movement and response to molecular signals</a:t>
                      </a:r>
                    </a:p>
                  </a:txBody>
                  <a:tcPr marL="34242" marR="34242" marT="17121" marB="17121" anchor="ctr">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3FBFF"/>
                    </a:solidFill>
                  </a:tcPr>
                </a:tc>
                <a:extLst>
                  <a:ext uri="{0D108BD9-81ED-4DB2-BD59-A6C34878D82A}">
                    <a16:rowId xmlns:a16="http://schemas.microsoft.com/office/drawing/2014/main" val="3102741862"/>
                  </a:ext>
                </a:extLst>
              </a:tr>
              <a:tr h="1207273">
                <a:tc>
                  <a:txBody>
                    <a:bodyPr/>
                    <a:lstStyle/>
                    <a:p>
                      <a:pPr algn="l" fontAlgn="ctr"/>
                      <a:r>
                        <a:rPr lang="en-GB" sz="2000">
                          <a:effectLst/>
                        </a:rPr>
                        <a:t>Enzymatic</a:t>
                      </a:r>
                    </a:p>
                  </a:txBody>
                  <a:tcPr marL="34242" marR="34242" marT="17121" marB="17121" anchor="ctr">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l" fontAlgn="ctr"/>
                      <a:r>
                        <a:rPr lang="en-GB" sz="2000" dirty="0">
                          <a:effectLst/>
                        </a:rPr>
                        <a:t>Usually multifunctional proteins with enzymatic </a:t>
                      </a:r>
                      <a:r>
                        <a:rPr lang="en-GB" sz="2000" dirty="0" smtClean="0">
                          <a:effectLst/>
                        </a:rPr>
                        <a:t>activities</a:t>
                      </a:r>
                      <a:endParaRPr lang="en-GB" sz="2000" dirty="0">
                        <a:effectLst/>
                      </a:endParaRPr>
                    </a:p>
                  </a:txBody>
                  <a:tcPr marL="34242" marR="34242" marT="17121" marB="17121" anchor="ctr">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l" fontAlgn="ctr"/>
                      <a:r>
                        <a:rPr lang="en-GB" sz="2000" dirty="0">
                          <a:effectLst/>
                        </a:rPr>
                        <a:t>The F1 ATP synthase that uses proton gradient to make ATP; adenylyl cyclase that makes </a:t>
                      </a:r>
                      <a:r>
                        <a:rPr lang="en-GB" sz="2000" dirty="0" err="1">
                          <a:effectLst/>
                        </a:rPr>
                        <a:t>cAMP</a:t>
                      </a:r>
                      <a:r>
                        <a:rPr lang="en-GB" sz="2000" dirty="0">
                          <a:effectLst/>
                        </a:rPr>
                        <a:t> during signal transduction; note that some receptor proteins are linked to enzymatic domains in the cytoplasm</a:t>
                      </a:r>
                    </a:p>
                  </a:txBody>
                  <a:tcPr marL="34242" marR="34242" marT="17121" marB="17121" anchor="ctr">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176182484"/>
                  </a:ext>
                </a:extLst>
              </a:tr>
            </a:tbl>
          </a:graphicData>
        </a:graphic>
      </p:graphicFrame>
    </p:spTree>
    <p:extLst>
      <p:ext uri="{BB962C8B-B14F-4D97-AF65-F5344CB8AC3E}">
        <p14:creationId xmlns:p14="http://schemas.microsoft.com/office/powerpoint/2010/main" val="5977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4195" y="0"/>
            <a:ext cx="4667693" cy="979055"/>
          </a:xfrm>
        </p:spPr>
        <p:txBody>
          <a:bodyPr>
            <a:normAutofit/>
          </a:bodyPr>
          <a:lstStyle/>
          <a:p>
            <a:pPr algn="l"/>
            <a:r>
              <a:rPr lang="en-GB" sz="4000" b="1" cap="none" dirty="0" smtClean="0">
                <a:solidFill>
                  <a:schemeClr val="accent6">
                    <a:lumMod val="50000"/>
                  </a:schemeClr>
                </a:solidFill>
              </a:rPr>
              <a:t>Membrane functions</a:t>
            </a:r>
            <a:endParaRPr lang="en-GB" sz="4000" b="1" cap="none" dirty="0">
              <a:solidFill>
                <a:schemeClr val="accent6">
                  <a:lumMod val="50000"/>
                </a:schemeClr>
              </a:solidFill>
            </a:endParaRPr>
          </a:p>
        </p:txBody>
      </p:sp>
      <p:sp>
        <p:nvSpPr>
          <p:cNvPr id="3" name="Content Placeholder 2"/>
          <p:cNvSpPr>
            <a:spLocks noGrp="1"/>
          </p:cNvSpPr>
          <p:nvPr>
            <p:ph sz="quarter" idx="13"/>
          </p:nvPr>
        </p:nvSpPr>
        <p:spPr>
          <a:xfrm>
            <a:off x="385549" y="1454073"/>
            <a:ext cx="11592911" cy="3809304"/>
          </a:xfrm>
        </p:spPr>
        <p:txBody>
          <a:bodyPr>
            <a:noAutofit/>
          </a:bodyPr>
          <a:lstStyle/>
          <a:p>
            <a:pPr marL="514350" indent="-514350" algn="just">
              <a:buAutoNum type="arabicPeriod"/>
            </a:pPr>
            <a:r>
              <a:rPr lang="en-GB" sz="2800" b="1" cap="none" dirty="0" smtClean="0">
                <a:solidFill>
                  <a:srgbClr val="00B050"/>
                </a:solidFill>
              </a:rPr>
              <a:t>Separating </a:t>
            </a:r>
            <a:r>
              <a:rPr lang="en-GB" sz="2800" b="1" cap="none" dirty="0">
                <a:solidFill>
                  <a:srgbClr val="00B050"/>
                </a:solidFill>
              </a:rPr>
              <a:t>the cell from the environment surrounding </a:t>
            </a:r>
            <a:r>
              <a:rPr lang="en-GB" sz="2800" b="1" cap="none" dirty="0" smtClean="0">
                <a:solidFill>
                  <a:srgbClr val="00B050"/>
                </a:solidFill>
              </a:rPr>
              <a:t>it</a:t>
            </a:r>
          </a:p>
          <a:p>
            <a:pPr marL="0" indent="0" algn="just">
              <a:buNone/>
            </a:pPr>
            <a:r>
              <a:rPr lang="en-GB" sz="2800" cap="none" dirty="0" smtClean="0"/>
              <a:t>Recall </a:t>
            </a:r>
            <a:r>
              <a:rPr lang="en-GB" sz="2800" cap="none" dirty="0"/>
              <a:t>that the cell membrane </a:t>
            </a:r>
            <a:r>
              <a:rPr lang="en-GB" sz="2800" cap="none" dirty="0" smtClean="0"/>
              <a:t>contains and </a:t>
            </a:r>
            <a:r>
              <a:rPr lang="en-GB" sz="2800" cap="none" dirty="0"/>
              <a:t>limits the cell.</a:t>
            </a:r>
          </a:p>
          <a:p>
            <a:pPr marL="0" indent="0" algn="just">
              <a:buNone/>
            </a:pPr>
            <a:r>
              <a:rPr lang="en-GB" sz="2800" b="1" cap="none" dirty="0"/>
              <a:t>2. </a:t>
            </a:r>
            <a:r>
              <a:rPr lang="en-GB" sz="2800" b="1" cap="none" dirty="0">
                <a:solidFill>
                  <a:srgbClr val="00B050"/>
                </a:solidFill>
              </a:rPr>
              <a:t>Controlling what types of materials enter and exit the </a:t>
            </a:r>
            <a:r>
              <a:rPr lang="en-GB" sz="2800" b="1" cap="none" dirty="0" smtClean="0">
                <a:solidFill>
                  <a:srgbClr val="00B050"/>
                </a:solidFill>
              </a:rPr>
              <a:t>cell</a:t>
            </a:r>
            <a:endParaRPr lang="en-GB" sz="2800" b="1" cap="none" dirty="0" smtClean="0"/>
          </a:p>
          <a:p>
            <a:pPr marL="0" indent="0" algn="just">
              <a:buNone/>
            </a:pPr>
            <a:r>
              <a:rPr lang="en-GB" sz="2800" cap="none" dirty="0" smtClean="0"/>
              <a:t>Since </a:t>
            </a:r>
            <a:r>
              <a:rPr lang="en-GB" sz="2800" cap="none" dirty="0"/>
              <a:t>the movements of materials </a:t>
            </a:r>
            <a:r>
              <a:rPr lang="en-GB" sz="2800" cap="none" dirty="0" smtClean="0"/>
              <a:t>into and </a:t>
            </a:r>
            <a:r>
              <a:rPr lang="en-GB" sz="2800" cap="none" dirty="0"/>
              <a:t>out of cells are essential to cellular function, membrane transport </a:t>
            </a:r>
            <a:r>
              <a:rPr lang="en-GB" sz="2800" cap="none" dirty="0" smtClean="0"/>
              <a:t>mechanisms have been extensively studied. Some of the best-understood mechanisms are described below.</a:t>
            </a:r>
            <a:endParaRPr lang="en-GB" sz="2800" cap="none" dirty="0"/>
          </a:p>
        </p:txBody>
      </p:sp>
    </p:spTree>
    <p:extLst>
      <p:ext uri="{BB962C8B-B14F-4D97-AF65-F5344CB8AC3E}">
        <p14:creationId xmlns:p14="http://schemas.microsoft.com/office/powerpoint/2010/main" val="18471553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stretch>
            <a:fillRect/>
          </a:stretch>
        </p:blipFill>
        <p:spPr>
          <a:xfrm>
            <a:off x="3205655" y="1313793"/>
            <a:ext cx="5182274" cy="4550979"/>
          </a:xfrm>
          <a:prstGeom prst="rect">
            <a:avLst/>
          </a:prstGeom>
        </p:spPr>
      </p:pic>
      <p:sp>
        <p:nvSpPr>
          <p:cNvPr id="5" name="Rectangle 4"/>
          <p:cNvSpPr/>
          <p:nvPr/>
        </p:nvSpPr>
        <p:spPr>
          <a:xfrm>
            <a:off x="1860331" y="0"/>
            <a:ext cx="9806151" cy="707886"/>
          </a:xfrm>
          <a:prstGeom prst="rect">
            <a:avLst/>
          </a:prstGeom>
        </p:spPr>
        <p:txBody>
          <a:bodyPr wrap="square">
            <a:spAutoFit/>
          </a:bodyPr>
          <a:lstStyle/>
          <a:p>
            <a:r>
              <a:rPr lang="en-GB" sz="4000" b="1" cap="all" dirty="0">
                <a:solidFill>
                  <a:srgbClr val="A35DD1">
                    <a:lumMod val="50000"/>
                  </a:srgbClr>
                </a:solidFill>
                <a:ea typeface="+mj-ea"/>
                <a:cs typeface="+mj-cs"/>
              </a:rPr>
              <a:t>membrane transport mechanisms</a:t>
            </a:r>
            <a:endParaRPr lang="en-GB" dirty="0"/>
          </a:p>
        </p:txBody>
      </p:sp>
      <p:sp>
        <p:nvSpPr>
          <p:cNvPr id="6" name="Rectangle 5"/>
          <p:cNvSpPr/>
          <p:nvPr/>
        </p:nvSpPr>
        <p:spPr>
          <a:xfrm>
            <a:off x="168165" y="970500"/>
            <a:ext cx="3216166" cy="5262979"/>
          </a:xfrm>
          <a:prstGeom prst="rect">
            <a:avLst/>
          </a:prstGeom>
        </p:spPr>
        <p:txBody>
          <a:bodyPr wrap="square">
            <a:spAutoFit/>
          </a:bodyPr>
          <a:lstStyle/>
          <a:p>
            <a:pPr algn="ctr"/>
            <a:r>
              <a:rPr lang="en-GB" sz="2400" b="1" dirty="0"/>
              <a:t>Passive transport </a:t>
            </a:r>
            <a:endParaRPr lang="en-GB" sz="2400" b="1" dirty="0" smtClean="0"/>
          </a:p>
          <a:p>
            <a:r>
              <a:rPr lang="en-GB" sz="2400" dirty="0" smtClean="0"/>
              <a:t>Occurs </a:t>
            </a:r>
            <a:r>
              <a:rPr lang="en-GB" sz="2400" dirty="0"/>
              <a:t>when substances cross the plasma membrane without any input of energy from the cell. </a:t>
            </a:r>
            <a:endParaRPr lang="en-GB" sz="2400" dirty="0" smtClean="0"/>
          </a:p>
          <a:p>
            <a:r>
              <a:rPr lang="en-GB" sz="2400" dirty="0" smtClean="0"/>
              <a:t>No </a:t>
            </a:r>
            <a:r>
              <a:rPr lang="en-GB" sz="2400" dirty="0"/>
              <a:t>energy is needed because the substances are moving from an area where they have a higher concentration to an area where they have a lower concentration</a:t>
            </a:r>
          </a:p>
        </p:txBody>
      </p:sp>
      <p:sp>
        <p:nvSpPr>
          <p:cNvPr id="8" name="Rectangle 7"/>
          <p:cNvSpPr/>
          <p:nvPr/>
        </p:nvSpPr>
        <p:spPr>
          <a:xfrm>
            <a:off x="8387929" y="970500"/>
            <a:ext cx="4035298" cy="6001643"/>
          </a:xfrm>
          <a:prstGeom prst="rect">
            <a:avLst/>
          </a:prstGeom>
        </p:spPr>
        <p:txBody>
          <a:bodyPr wrap="square">
            <a:spAutoFit/>
          </a:bodyPr>
          <a:lstStyle/>
          <a:p>
            <a:pPr algn="ctr"/>
            <a:r>
              <a:rPr lang="en-GB" sz="2400" b="1" dirty="0" smtClean="0"/>
              <a:t>Active transport</a:t>
            </a:r>
          </a:p>
          <a:p>
            <a:r>
              <a:rPr lang="en-GB" sz="2400" dirty="0" smtClean="0"/>
              <a:t>Some </a:t>
            </a:r>
            <a:r>
              <a:rPr lang="en-GB" sz="2400" dirty="0"/>
              <a:t>substances require energy to cross a plasma membrane </a:t>
            </a:r>
            <a:r>
              <a:rPr lang="en-GB" sz="2400" dirty="0" smtClean="0"/>
              <a:t>because </a:t>
            </a:r>
            <a:r>
              <a:rPr lang="en-GB" sz="2400" dirty="0"/>
              <a:t>they are moving from an area of lower concentration to an area of higher concentration. </a:t>
            </a:r>
            <a:endParaRPr lang="en-GB" sz="2400" dirty="0" smtClean="0"/>
          </a:p>
          <a:p>
            <a:r>
              <a:rPr lang="en-GB" sz="2400" dirty="0" smtClean="0"/>
              <a:t>The </a:t>
            </a:r>
            <a:r>
              <a:rPr lang="en-GB" sz="2400" dirty="0"/>
              <a:t>energy </a:t>
            </a:r>
            <a:r>
              <a:rPr lang="en-GB" sz="2400" dirty="0" smtClean="0"/>
              <a:t>comes </a:t>
            </a:r>
            <a:r>
              <a:rPr lang="en-GB" sz="2400" dirty="0"/>
              <a:t>from the energy-carrying molecule called ATP </a:t>
            </a:r>
            <a:endParaRPr lang="en-GB" sz="2400" dirty="0" smtClean="0"/>
          </a:p>
          <a:p>
            <a:r>
              <a:rPr lang="en-GB" sz="2400" dirty="0" smtClean="0"/>
              <a:t>Active </a:t>
            </a:r>
            <a:r>
              <a:rPr lang="en-GB" sz="2400" dirty="0"/>
              <a:t>transport may also require transport proteins, such as carrier proteins, which are embedded in the plasma membrane. </a:t>
            </a:r>
            <a:endParaRPr lang="en-GB" sz="2400" dirty="0" smtClean="0"/>
          </a:p>
          <a:p>
            <a:endParaRPr lang="en-GB" sz="2400" dirty="0"/>
          </a:p>
        </p:txBody>
      </p:sp>
    </p:spTree>
    <p:extLst>
      <p:ext uri="{BB962C8B-B14F-4D97-AF65-F5344CB8AC3E}">
        <p14:creationId xmlns:p14="http://schemas.microsoft.com/office/powerpoint/2010/main" val="35901326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4343" y="-74428"/>
            <a:ext cx="7708605" cy="979055"/>
          </a:xfrm>
        </p:spPr>
        <p:txBody>
          <a:bodyPr>
            <a:normAutofit/>
          </a:bodyPr>
          <a:lstStyle/>
          <a:p>
            <a:pPr algn="l"/>
            <a:r>
              <a:rPr lang="en-GB" sz="4000" b="1" cap="none" dirty="0" smtClean="0">
                <a:solidFill>
                  <a:schemeClr val="accent6">
                    <a:lumMod val="50000"/>
                  </a:schemeClr>
                </a:solidFill>
              </a:rPr>
              <a:t>Membrane transport mechanisms</a:t>
            </a:r>
            <a:endParaRPr lang="en-GB" sz="4000" b="1" cap="none" dirty="0">
              <a:solidFill>
                <a:schemeClr val="accent6">
                  <a:lumMod val="50000"/>
                </a:schemeClr>
              </a:solidFill>
            </a:endParaRPr>
          </a:p>
        </p:txBody>
      </p:sp>
      <p:sp>
        <p:nvSpPr>
          <p:cNvPr id="3" name="Content Placeholder 2"/>
          <p:cNvSpPr>
            <a:spLocks noGrp="1"/>
          </p:cNvSpPr>
          <p:nvPr>
            <p:ph sz="quarter" idx="13"/>
          </p:nvPr>
        </p:nvSpPr>
        <p:spPr>
          <a:xfrm>
            <a:off x="453410" y="1001180"/>
            <a:ext cx="11592911" cy="5589239"/>
          </a:xfrm>
        </p:spPr>
        <p:txBody>
          <a:bodyPr>
            <a:noAutofit/>
          </a:bodyPr>
          <a:lstStyle/>
          <a:p>
            <a:pPr marL="0" indent="0" algn="just">
              <a:buNone/>
            </a:pPr>
            <a:r>
              <a:rPr lang="en-GB" sz="2800" b="1" cap="none" dirty="0" smtClean="0">
                <a:solidFill>
                  <a:srgbClr val="00B050"/>
                </a:solidFill>
              </a:rPr>
              <a:t>1.Diffusion is </a:t>
            </a:r>
            <a:r>
              <a:rPr lang="en-GB" sz="2800" cap="none" dirty="0" smtClean="0"/>
              <a:t>The movement of </a:t>
            </a:r>
            <a:r>
              <a:rPr lang="en-GB" sz="2800" cap="none" dirty="0"/>
              <a:t>particles will always be down </a:t>
            </a:r>
            <a:r>
              <a:rPr lang="en-GB" sz="2800" b="1" cap="none" dirty="0" smtClean="0">
                <a:solidFill>
                  <a:srgbClr val="CC00CC"/>
                </a:solidFill>
              </a:rPr>
              <a:t>concentration </a:t>
            </a:r>
            <a:r>
              <a:rPr lang="en-GB" sz="2800" b="1" cap="none" dirty="0">
                <a:solidFill>
                  <a:srgbClr val="CC00CC"/>
                </a:solidFill>
              </a:rPr>
              <a:t>gradient (chemical </a:t>
            </a:r>
            <a:r>
              <a:rPr lang="en-GB" sz="2800" b="1" cap="none" dirty="0" smtClean="0">
                <a:solidFill>
                  <a:srgbClr val="CC00CC"/>
                </a:solidFill>
              </a:rPr>
              <a:t>gradient) or </a:t>
            </a:r>
            <a:r>
              <a:rPr lang="en-GB" sz="2800" b="1" cap="none" dirty="0">
                <a:solidFill>
                  <a:srgbClr val="CC00CC"/>
                </a:solidFill>
              </a:rPr>
              <a:t>an electrical </a:t>
            </a:r>
            <a:r>
              <a:rPr lang="en-GB" sz="2800" b="1" cap="none" dirty="0" smtClean="0">
                <a:solidFill>
                  <a:srgbClr val="CC00CC"/>
                </a:solidFill>
              </a:rPr>
              <a:t>gradient</a:t>
            </a:r>
          </a:p>
          <a:p>
            <a:pPr algn="just"/>
            <a:r>
              <a:rPr lang="en-GB" sz="2800" cap="none" dirty="0" smtClean="0"/>
              <a:t>A </a:t>
            </a:r>
            <a:r>
              <a:rPr lang="en-GB" sz="2800" cap="none" dirty="0"/>
              <a:t>concentration gradient exists when there </a:t>
            </a:r>
            <a:r>
              <a:rPr lang="en-GB" sz="2800" cap="none" dirty="0" smtClean="0"/>
              <a:t>is a </a:t>
            </a:r>
            <a:r>
              <a:rPr lang="en-GB" sz="2800" cap="none" dirty="0"/>
              <a:t>difference in the concentration of particles between one area and another. </a:t>
            </a:r>
            <a:endParaRPr lang="en-GB" sz="2800" cap="none" dirty="0" smtClean="0"/>
          </a:p>
          <a:p>
            <a:pPr algn="just"/>
            <a:r>
              <a:rPr lang="en-GB" sz="2800" cap="none" dirty="0" smtClean="0"/>
              <a:t>The direction </a:t>
            </a:r>
            <a:r>
              <a:rPr lang="en-GB" sz="2800" cap="none" dirty="0"/>
              <a:t>of movement will be from an area of high concentration to </a:t>
            </a:r>
            <a:r>
              <a:rPr lang="en-GB" sz="2800" cap="none" dirty="0" smtClean="0"/>
              <a:t>an area </a:t>
            </a:r>
            <a:r>
              <a:rPr lang="en-GB" sz="2800" cap="none" dirty="0"/>
              <a:t>of lower </a:t>
            </a:r>
            <a:r>
              <a:rPr lang="en-GB" sz="2800" cap="none" dirty="0" smtClean="0"/>
              <a:t>concentration</a:t>
            </a:r>
          </a:p>
          <a:p>
            <a:pPr algn="just"/>
            <a:r>
              <a:rPr lang="en-GB" sz="2800" cap="none" dirty="0"/>
              <a:t>Involve liquids, solids or gasses. </a:t>
            </a:r>
          </a:p>
          <a:p>
            <a:pPr algn="just"/>
            <a:r>
              <a:rPr lang="en-GB" sz="2800" cap="none" dirty="0"/>
              <a:t>Since it is a passive transport process, i.e., does not require energy, </a:t>
            </a:r>
          </a:p>
          <a:p>
            <a:pPr algn="just"/>
            <a:endParaRPr lang="en-GB" sz="2800" cap="none" dirty="0"/>
          </a:p>
        </p:txBody>
      </p:sp>
    </p:spTree>
    <p:extLst>
      <p:ext uri="{BB962C8B-B14F-4D97-AF65-F5344CB8AC3E}">
        <p14:creationId xmlns:p14="http://schemas.microsoft.com/office/powerpoint/2010/main" val="17132871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9361" y="0"/>
            <a:ext cx="7307525" cy="979055"/>
          </a:xfrm>
        </p:spPr>
        <p:txBody>
          <a:bodyPr>
            <a:normAutofit/>
          </a:bodyPr>
          <a:lstStyle/>
          <a:p>
            <a:pPr algn="l"/>
            <a:r>
              <a:rPr lang="en-GB" sz="4000" b="1" cap="none" dirty="0" smtClean="0">
                <a:solidFill>
                  <a:schemeClr val="accent6">
                    <a:lumMod val="50000"/>
                  </a:schemeClr>
                </a:solidFill>
              </a:rPr>
              <a:t>Membrane transport mechanisms</a:t>
            </a:r>
            <a:endParaRPr lang="en-GB" sz="4000" b="1" cap="none" dirty="0">
              <a:solidFill>
                <a:schemeClr val="accent6">
                  <a:lumMod val="50000"/>
                </a:schemeClr>
              </a:solidFill>
            </a:endParaRPr>
          </a:p>
        </p:txBody>
      </p:sp>
      <p:sp>
        <p:nvSpPr>
          <p:cNvPr id="3" name="Content Placeholder 2"/>
          <p:cNvSpPr>
            <a:spLocks noGrp="1"/>
          </p:cNvSpPr>
          <p:nvPr>
            <p:ph sz="quarter" idx="13"/>
          </p:nvPr>
        </p:nvSpPr>
        <p:spPr>
          <a:xfrm>
            <a:off x="599090" y="979055"/>
            <a:ext cx="10783614" cy="5589239"/>
          </a:xfrm>
        </p:spPr>
        <p:txBody>
          <a:bodyPr>
            <a:noAutofit/>
          </a:bodyPr>
          <a:lstStyle/>
          <a:p>
            <a:pPr marL="514350" indent="-514350" algn="just">
              <a:buAutoNum type="arabicPeriod"/>
            </a:pPr>
            <a:r>
              <a:rPr lang="en-GB" sz="2800" b="1" cap="none" dirty="0" smtClean="0">
                <a:solidFill>
                  <a:srgbClr val="00B050"/>
                </a:solidFill>
              </a:rPr>
              <a:t>Diffusion </a:t>
            </a:r>
            <a:r>
              <a:rPr lang="en-GB" sz="2800" b="1" cap="none" dirty="0">
                <a:solidFill>
                  <a:srgbClr val="00B050"/>
                </a:solidFill>
              </a:rPr>
              <a:t>can be categorized </a:t>
            </a:r>
            <a:r>
              <a:rPr lang="en-GB" sz="2800" cap="none" dirty="0"/>
              <a:t>depending upon the types of particles moving, and how they pass through the membrane.</a:t>
            </a:r>
            <a:endParaRPr lang="en-GB" sz="2800" b="1" cap="none" dirty="0" smtClean="0">
              <a:solidFill>
                <a:srgbClr val="00B050"/>
              </a:solidFill>
            </a:endParaRPr>
          </a:p>
          <a:p>
            <a:pPr marL="0" indent="0" algn="just">
              <a:buNone/>
            </a:pPr>
            <a:r>
              <a:rPr lang="en-GB" sz="2800" b="1" cap="none" dirty="0" smtClean="0">
                <a:solidFill>
                  <a:srgbClr val="CC00CC"/>
                </a:solidFill>
              </a:rPr>
              <a:t>A. Simple </a:t>
            </a:r>
            <a:r>
              <a:rPr lang="en-GB" sz="2800" cap="none" dirty="0" smtClean="0"/>
              <a:t>diffusing </a:t>
            </a:r>
            <a:r>
              <a:rPr lang="en-GB" sz="2800" cap="none" dirty="0"/>
              <a:t>molecules do not combine with the constituents of the membrane</a:t>
            </a:r>
            <a:r>
              <a:rPr lang="en-GB" sz="2800" cap="none" dirty="0" smtClean="0"/>
              <a:t>.</a:t>
            </a:r>
          </a:p>
          <a:p>
            <a:pPr marL="0" indent="0" algn="just">
              <a:buNone/>
            </a:pPr>
            <a:r>
              <a:rPr lang="en-GB" sz="2800" b="1" cap="none" dirty="0" smtClean="0">
                <a:solidFill>
                  <a:srgbClr val="CC00CC"/>
                </a:solidFill>
              </a:rPr>
              <a:t>B. Facilitated</a:t>
            </a:r>
            <a:r>
              <a:rPr lang="en-GB" sz="2800" cap="none" dirty="0" smtClean="0"/>
              <a:t> requires </a:t>
            </a:r>
            <a:r>
              <a:rPr lang="en-GB" sz="2800" cap="none" dirty="0"/>
              <a:t>a membrane </a:t>
            </a:r>
            <a:r>
              <a:rPr lang="en-GB" sz="2800" cap="none" dirty="0" smtClean="0"/>
              <a:t>because integral </a:t>
            </a:r>
            <a:r>
              <a:rPr lang="en-GB" sz="2800" cap="none" dirty="0"/>
              <a:t>proteins are necessary to facilitate the transport </a:t>
            </a:r>
            <a:r>
              <a:rPr lang="en-GB" sz="2800" cap="none" dirty="0" smtClean="0"/>
              <a:t>process</a:t>
            </a:r>
          </a:p>
          <a:p>
            <a:pPr algn="just"/>
            <a:r>
              <a:rPr lang="en-GB" sz="2800" b="1" cap="none" dirty="0"/>
              <a:t>Gasses such as oxygen and carbon dioxide </a:t>
            </a:r>
            <a:r>
              <a:rPr lang="en-GB" sz="2800" cap="none" dirty="0"/>
              <a:t>are among those particles able to move into and </a:t>
            </a:r>
            <a:r>
              <a:rPr lang="en-GB" sz="2800" cap="none" dirty="0" smtClean="0"/>
              <a:t>out of </a:t>
            </a:r>
            <a:r>
              <a:rPr lang="en-GB" sz="2800" cap="none" dirty="0"/>
              <a:t>cells via </a:t>
            </a:r>
            <a:r>
              <a:rPr lang="en-GB" sz="2800" cap="none" dirty="0">
                <a:solidFill>
                  <a:srgbClr val="00B050"/>
                </a:solidFill>
              </a:rPr>
              <a:t>simple </a:t>
            </a:r>
            <a:r>
              <a:rPr lang="en-GB" sz="2800" cap="none" dirty="0" smtClean="0">
                <a:solidFill>
                  <a:srgbClr val="00B050"/>
                </a:solidFill>
              </a:rPr>
              <a:t>diffusion</a:t>
            </a:r>
          </a:p>
          <a:p>
            <a:pPr algn="just"/>
            <a:r>
              <a:rPr lang="en-GB" sz="2800" b="1" cap="none" dirty="0"/>
              <a:t>Ions (charged particles) </a:t>
            </a:r>
            <a:r>
              <a:rPr lang="en-GB" sz="2800" cap="none" dirty="0" smtClean="0"/>
              <a:t>require </a:t>
            </a:r>
            <a:r>
              <a:rPr lang="en-GB" sz="2800" cap="none" dirty="0" smtClean="0">
                <a:solidFill>
                  <a:srgbClr val="00B050"/>
                </a:solidFill>
              </a:rPr>
              <a:t>facilitate </a:t>
            </a:r>
            <a:r>
              <a:rPr lang="en-GB" sz="2800" cap="none" dirty="0">
                <a:solidFill>
                  <a:srgbClr val="00B050"/>
                </a:solidFill>
              </a:rPr>
              <a:t>the diffusion </a:t>
            </a:r>
            <a:r>
              <a:rPr lang="en-GB" sz="2800" cap="none" dirty="0" smtClean="0"/>
              <a:t>process to move </a:t>
            </a:r>
            <a:endParaRPr lang="en-GB" sz="2800" cap="none" dirty="0"/>
          </a:p>
        </p:txBody>
      </p:sp>
    </p:spTree>
    <p:extLst>
      <p:ext uri="{BB962C8B-B14F-4D97-AF65-F5344CB8AC3E}">
        <p14:creationId xmlns:p14="http://schemas.microsoft.com/office/powerpoint/2010/main" val="16030143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22786" y="1202351"/>
            <a:ext cx="7101380" cy="4526279"/>
          </a:xfrm>
          <a:prstGeom prst="rect">
            <a:avLst/>
          </a:prstGeom>
        </p:spPr>
      </p:pic>
    </p:spTree>
    <p:extLst>
      <p:ext uri="{BB962C8B-B14F-4D97-AF65-F5344CB8AC3E}">
        <p14:creationId xmlns:p14="http://schemas.microsoft.com/office/powerpoint/2010/main" val="23232036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250" y="0"/>
            <a:ext cx="10364451" cy="979055"/>
          </a:xfrm>
        </p:spPr>
        <p:txBody>
          <a:bodyPr>
            <a:normAutofit/>
          </a:bodyPr>
          <a:lstStyle/>
          <a:p>
            <a:pPr algn="l"/>
            <a:r>
              <a:rPr lang="en-GB" sz="4000" b="1" cap="none" dirty="0" smtClean="0">
                <a:solidFill>
                  <a:schemeClr val="accent6">
                    <a:lumMod val="50000"/>
                  </a:schemeClr>
                </a:solidFill>
              </a:rPr>
              <a:t>Membrane transport mechanisms</a:t>
            </a:r>
            <a:endParaRPr lang="en-GB" sz="4000" b="1" cap="none" dirty="0">
              <a:solidFill>
                <a:schemeClr val="accent6">
                  <a:lumMod val="50000"/>
                </a:schemeClr>
              </a:solidFill>
            </a:endParaRPr>
          </a:p>
        </p:txBody>
      </p:sp>
      <p:sp>
        <p:nvSpPr>
          <p:cNvPr id="3" name="Content Placeholder 2"/>
          <p:cNvSpPr>
            <a:spLocks noGrp="1"/>
          </p:cNvSpPr>
          <p:nvPr>
            <p:ph sz="quarter" idx="13"/>
          </p:nvPr>
        </p:nvSpPr>
        <p:spPr>
          <a:xfrm>
            <a:off x="620355" y="1138544"/>
            <a:ext cx="10783614" cy="5589239"/>
          </a:xfrm>
        </p:spPr>
        <p:txBody>
          <a:bodyPr>
            <a:noAutofit/>
          </a:bodyPr>
          <a:lstStyle/>
          <a:p>
            <a:r>
              <a:rPr lang="en-GB" sz="2800" b="1" cap="none" dirty="0" smtClean="0">
                <a:solidFill>
                  <a:srgbClr val="00B050"/>
                </a:solidFill>
              </a:rPr>
              <a:t>2. Osmosis  </a:t>
            </a:r>
            <a:r>
              <a:rPr lang="en-GB" sz="2800" cap="none" dirty="0" smtClean="0"/>
              <a:t>It is the movement of solvent (most often water) from </a:t>
            </a:r>
            <a:r>
              <a:rPr lang="en-GB" sz="2800" cap="none" dirty="0"/>
              <a:t>an area of low solute concentration (high water) to an area of higher solute </a:t>
            </a:r>
            <a:r>
              <a:rPr lang="en-GB" sz="2800" cap="none" dirty="0" smtClean="0"/>
              <a:t>concentration (low </a:t>
            </a:r>
            <a:r>
              <a:rPr lang="en-GB" sz="2800" cap="none" dirty="0"/>
              <a:t>water) through a </a:t>
            </a:r>
            <a:r>
              <a:rPr lang="en-GB" sz="2800" b="1" cap="none" dirty="0"/>
              <a:t>selectively permeable </a:t>
            </a:r>
            <a:r>
              <a:rPr lang="en-GB" sz="2800" b="1" cap="none" dirty="0" smtClean="0"/>
              <a:t>membrane </a:t>
            </a:r>
            <a:r>
              <a:rPr lang="en-GB" sz="2800" cap="none" dirty="0" smtClean="0">
                <a:solidFill>
                  <a:srgbClr val="CC00CC"/>
                </a:solidFill>
              </a:rPr>
              <a:t>(Cell Membranes) </a:t>
            </a:r>
            <a:endParaRPr lang="en-GB" sz="2800" cap="none" dirty="0">
              <a:solidFill>
                <a:srgbClr val="CC00CC"/>
              </a:solidFill>
            </a:endParaRPr>
          </a:p>
          <a:p>
            <a:r>
              <a:rPr lang="en-GB" sz="2800" cap="none" dirty="0" smtClean="0"/>
              <a:t> Cell Membranes allow small molecules such as oxygen, water carbon dioxide, and oxygen to pass through but do not allow larger molecules like glucose Sucrose, proteins, and starch To enter the cell  directly.</a:t>
            </a:r>
            <a:endParaRPr lang="en-GB" sz="2800" cap="none" dirty="0"/>
          </a:p>
        </p:txBody>
      </p:sp>
    </p:spTree>
    <p:extLst>
      <p:ext uri="{BB962C8B-B14F-4D97-AF65-F5344CB8AC3E}">
        <p14:creationId xmlns:p14="http://schemas.microsoft.com/office/powerpoint/2010/main" val="27592059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250" y="0"/>
            <a:ext cx="10364451" cy="979055"/>
          </a:xfrm>
        </p:spPr>
        <p:txBody>
          <a:bodyPr>
            <a:normAutofit/>
          </a:bodyPr>
          <a:lstStyle/>
          <a:p>
            <a:r>
              <a:rPr lang="en-GB" sz="4000" b="1" cap="none" dirty="0" smtClean="0">
                <a:solidFill>
                  <a:schemeClr val="accent6">
                    <a:lumMod val="50000"/>
                  </a:schemeClr>
                </a:solidFill>
              </a:rPr>
              <a:t>Membrane transport mechanisms</a:t>
            </a:r>
            <a:endParaRPr lang="en-GB" sz="4000" b="1" cap="none" dirty="0">
              <a:solidFill>
                <a:schemeClr val="accent6">
                  <a:lumMod val="50000"/>
                </a:schemeClr>
              </a:solidFill>
            </a:endParaRPr>
          </a:p>
        </p:txBody>
      </p:sp>
      <p:sp>
        <p:nvSpPr>
          <p:cNvPr id="3" name="Content Placeholder 2"/>
          <p:cNvSpPr>
            <a:spLocks noGrp="1"/>
          </p:cNvSpPr>
          <p:nvPr>
            <p:ph sz="quarter" idx="13"/>
          </p:nvPr>
        </p:nvSpPr>
        <p:spPr>
          <a:xfrm>
            <a:off x="806733" y="650671"/>
            <a:ext cx="10783614" cy="5589239"/>
          </a:xfrm>
        </p:spPr>
        <p:txBody>
          <a:bodyPr>
            <a:noAutofit/>
          </a:bodyPr>
          <a:lstStyle/>
          <a:p>
            <a:pPr marL="0" indent="0">
              <a:buNone/>
            </a:pPr>
            <a:r>
              <a:rPr lang="en-GB" sz="2800" b="1" cap="none" dirty="0" smtClean="0">
                <a:solidFill>
                  <a:srgbClr val="00B050"/>
                </a:solidFill>
              </a:rPr>
              <a:t>2. Osmosis</a:t>
            </a:r>
          </a:p>
          <a:p>
            <a:r>
              <a:rPr lang="en-GB" sz="2800" b="1" cap="none" dirty="0" smtClean="0">
                <a:solidFill>
                  <a:srgbClr val="FFC000"/>
                </a:solidFill>
              </a:rPr>
              <a:t>Type of solutions:</a:t>
            </a:r>
          </a:p>
          <a:p>
            <a:pPr marL="0" indent="0">
              <a:buNone/>
            </a:pPr>
            <a:r>
              <a:rPr lang="en-GB" sz="2800" b="1" cap="none" dirty="0" smtClean="0">
                <a:solidFill>
                  <a:srgbClr val="CC00CC"/>
                </a:solidFill>
              </a:rPr>
              <a:t>A)</a:t>
            </a:r>
            <a:r>
              <a:rPr lang="en-GB" sz="2800" cap="none" dirty="0" smtClean="0">
                <a:solidFill>
                  <a:srgbClr val="CC00CC"/>
                </a:solidFill>
              </a:rPr>
              <a:t> </a:t>
            </a:r>
            <a:r>
              <a:rPr lang="en-GB" sz="2800" b="1" cap="none" dirty="0" smtClean="0">
                <a:solidFill>
                  <a:srgbClr val="CC00CC"/>
                </a:solidFill>
              </a:rPr>
              <a:t>Hypertonic </a:t>
            </a:r>
            <a:r>
              <a:rPr lang="en-GB" sz="2800" b="1" cap="none" dirty="0">
                <a:solidFill>
                  <a:srgbClr val="CC00CC"/>
                </a:solidFill>
              </a:rPr>
              <a:t>solution </a:t>
            </a:r>
            <a:r>
              <a:rPr lang="en-GB" sz="2800" cap="none" dirty="0" smtClean="0"/>
              <a:t>The </a:t>
            </a:r>
            <a:r>
              <a:rPr lang="en-GB" sz="2800" cap="none" dirty="0"/>
              <a:t>concentration of solute in the solution can be greater than the concentration of solute in the cells. </a:t>
            </a:r>
            <a:r>
              <a:rPr lang="en-GB" sz="2800" cap="none" dirty="0" smtClean="0"/>
              <a:t>The water </a:t>
            </a:r>
            <a:r>
              <a:rPr lang="en-GB" sz="2800" cap="none" dirty="0" err="1" smtClean="0"/>
              <a:t>flowwill</a:t>
            </a:r>
            <a:r>
              <a:rPr lang="en-GB" sz="2800" cap="none" dirty="0" smtClean="0"/>
              <a:t> </a:t>
            </a:r>
            <a:r>
              <a:rPr lang="en-GB" sz="2800" cap="none" dirty="0"/>
              <a:t>be out of the cell.</a:t>
            </a:r>
          </a:p>
          <a:p>
            <a:pPr marL="0" indent="0">
              <a:buNone/>
            </a:pPr>
            <a:r>
              <a:rPr lang="en-GB" sz="2800" b="1" cap="none" dirty="0" smtClean="0">
                <a:solidFill>
                  <a:srgbClr val="CC00CC"/>
                </a:solidFill>
              </a:rPr>
              <a:t>B) Isotonic </a:t>
            </a:r>
            <a:r>
              <a:rPr lang="en-GB" sz="2800" b="1" cap="none" dirty="0">
                <a:solidFill>
                  <a:srgbClr val="CC00CC"/>
                </a:solidFill>
              </a:rPr>
              <a:t>solution </a:t>
            </a:r>
            <a:r>
              <a:rPr lang="en-GB" sz="2800" cap="none" dirty="0" smtClean="0"/>
              <a:t>The </a:t>
            </a:r>
            <a:r>
              <a:rPr lang="en-GB" sz="2800" cap="none" dirty="0"/>
              <a:t>concentration of solute in the solution can be equal to the concentration of solute in cells. </a:t>
            </a:r>
            <a:r>
              <a:rPr lang="en-GB" sz="2800" cap="none" dirty="0" smtClean="0"/>
              <a:t>The </a:t>
            </a:r>
            <a:r>
              <a:rPr lang="en-GB" sz="2800" cap="none" dirty="0"/>
              <a:t>amount of water entering the cell is the same as the amount leaving the cell</a:t>
            </a:r>
            <a:r>
              <a:rPr lang="en-GB" sz="2800" cap="none" dirty="0" smtClean="0"/>
              <a:t>. </a:t>
            </a:r>
            <a:endParaRPr lang="en-GB" sz="2800" cap="none" dirty="0"/>
          </a:p>
          <a:p>
            <a:pPr marL="0" indent="0">
              <a:buNone/>
            </a:pPr>
            <a:r>
              <a:rPr lang="en-GB" sz="2800" b="1" cap="none" dirty="0" smtClean="0">
                <a:solidFill>
                  <a:srgbClr val="CC00CC"/>
                </a:solidFill>
              </a:rPr>
              <a:t>C) hypotonic </a:t>
            </a:r>
            <a:r>
              <a:rPr lang="en-GB" sz="2800" b="1" cap="none" dirty="0">
                <a:solidFill>
                  <a:srgbClr val="CC00CC"/>
                </a:solidFill>
              </a:rPr>
              <a:t>solution </a:t>
            </a:r>
            <a:r>
              <a:rPr lang="en-GB" sz="2800" cap="none" dirty="0" smtClean="0"/>
              <a:t>The </a:t>
            </a:r>
            <a:r>
              <a:rPr lang="en-GB" sz="2800" cap="none" dirty="0"/>
              <a:t>concentration of solute in the solution can be less than the concentration of solute in the cells. </a:t>
            </a:r>
            <a:r>
              <a:rPr lang="en-GB" sz="2800" cap="none" dirty="0" smtClean="0"/>
              <a:t>The water flow will </a:t>
            </a:r>
            <a:r>
              <a:rPr lang="en-GB" sz="2800" cap="none" dirty="0"/>
              <a:t>be into the cell.</a:t>
            </a:r>
          </a:p>
        </p:txBody>
      </p:sp>
    </p:spTree>
    <p:extLst>
      <p:ext uri="{BB962C8B-B14F-4D97-AF65-F5344CB8AC3E}">
        <p14:creationId xmlns:p14="http://schemas.microsoft.com/office/powerpoint/2010/main" val="8634046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ater moves out of the cell. inside has 20% solutes (80% water). outside has 40% solutes (60% wa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538" y="490851"/>
            <a:ext cx="3552825" cy="28289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4171838" y="490850"/>
            <a:ext cx="3524250" cy="2828925"/>
          </a:xfrm>
          <a:prstGeom prst="rect">
            <a:avLst/>
          </a:prstGeom>
        </p:spPr>
      </p:pic>
      <p:sp>
        <p:nvSpPr>
          <p:cNvPr id="7" name="Rectangle 6"/>
          <p:cNvSpPr/>
          <p:nvPr/>
        </p:nvSpPr>
        <p:spPr>
          <a:xfrm>
            <a:off x="3800363" y="3534893"/>
            <a:ext cx="4267200" cy="3046988"/>
          </a:xfrm>
          <a:prstGeom prst="rect">
            <a:avLst/>
          </a:prstGeom>
        </p:spPr>
        <p:txBody>
          <a:bodyPr wrap="square">
            <a:spAutoFit/>
          </a:bodyPr>
          <a:lstStyle/>
          <a:p>
            <a:pPr algn="ctr"/>
            <a:r>
              <a:rPr lang="en-GB" sz="2400" b="1" dirty="0" smtClean="0"/>
              <a:t>Isotonic solution</a:t>
            </a:r>
          </a:p>
          <a:p>
            <a:pPr algn="ctr"/>
            <a:r>
              <a:rPr lang="en-GB" sz="2400" dirty="0" smtClean="0"/>
              <a:t>A </a:t>
            </a:r>
            <a:r>
              <a:rPr lang="en-GB" sz="2400" dirty="0"/>
              <a:t>solution that has the same solute concentration as another solution. There is no net movement of water particles, and the overall concentration on both sides of the cell membrane remains constant.</a:t>
            </a:r>
          </a:p>
        </p:txBody>
      </p:sp>
      <p:sp>
        <p:nvSpPr>
          <p:cNvPr id="10" name="Rectangle 9"/>
          <p:cNvSpPr/>
          <p:nvPr/>
        </p:nvSpPr>
        <p:spPr>
          <a:xfrm>
            <a:off x="210207" y="3608466"/>
            <a:ext cx="3590156" cy="2308324"/>
          </a:xfrm>
          <a:prstGeom prst="rect">
            <a:avLst/>
          </a:prstGeom>
        </p:spPr>
        <p:txBody>
          <a:bodyPr wrap="square">
            <a:spAutoFit/>
          </a:bodyPr>
          <a:lstStyle/>
          <a:p>
            <a:pPr algn="ctr"/>
            <a:r>
              <a:rPr lang="en-GB" sz="2400" b="1" dirty="0"/>
              <a:t>Hypertonic </a:t>
            </a:r>
            <a:r>
              <a:rPr lang="en-GB" sz="2400" b="1" dirty="0" smtClean="0"/>
              <a:t>solution</a:t>
            </a:r>
          </a:p>
          <a:p>
            <a:pPr algn="ctr"/>
            <a:r>
              <a:rPr lang="en-GB" sz="2400" dirty="0" smtClean="0"/>
              <a:t>A </a:t>
            </a:r>
            <a:r>
              <a:rPr lang="en-GB" sz="2400" dirty="0"/>
              <a:t>solution that has a higher solute concentration than another solution. Water particles will move out of the cell, causing crenation.</a:t>
            </a:r>
          </a:p>
        </p:txBody>
      </p:sp>
      <p:pic>
        <p:nvPicPr>
          <p:cNvPr id="11" name="Picture 10"/>
          <p:cNvPicPr>
            <a:picLocks noChangeAspect="1"/>
          </p:cNvPicPr>
          <p:nvPr/>
        </p:nvPicPr>
        <p:blipFill>
          <a:blip r:embed="rId4"/>
          <a:stretch>
            <a:fillRect/>
          </a:stretch>
        </p:blipFill>
        <p:spPr>
          <a:xfrm>
            <a:off x="8275255" y="490851"/>
            <a:ext cx="3524250" cy="2828925"/>
          </a:xfrm>
          <a:prstGeom prst="rect">
            <a:avLst/>
          </a:prstGeom>
        </p:spPr>
      </p:pic>
      <p:sp>
        <p:nvSpPr>
          <p:cNvPr id="12" name="Rectangle 11"/>
          <p:cNvSpPr/>
          <p:nvPr/>
        </p:nvSpPr>
        <p:spPr>
          <a:xfrm>
            <a:off x="8159641" y="3601373"/>
            <a:ext cx="3916745" cy="2677656"/>
          </a:xfrm>
          <a:prstGeom prst="rect">
            <a:avLst/>
          </a:prstGeom>
        </p:spPr>
        <p:txBody>
          <a:bodyPr wrap="square">
            <a:spAutoFit/>
          </a:bodyPr>
          <a:lstStyle/>
          <a:p>
            <a:pPr algn="ctr"/>
            <a:r>
              <a:rPr lang="en-GB" sz="2400" b="1" dirty="0"/>
              <a:t>Hypotonic </a:t>
            </a:r>
            <a:r>
              <a:rPr lang="en-GB" sz="2400" b="1" dirty="0" smtClean="0"/>
              <a:t>solution</a:t>
            </a:r>
          </a:p>
          <a:p>
            <a:pPr algn="ctr"/>
            <a:r>
              <a:rPr lang="en-GB" sz="2400" b="1" dirty="0" smtClean="0"/>
              <a:t> </a:t>
            </a:r>
            <a:r>
              <a:rPr lang="en-GB" sz="2400" dirty="0"/>
              <a:t>A solution that has a lower solute concentration than another solution. Water particles will move into the cell, causing the cell to expand and eventually lyse.</a:t>
            </a:r>
          </a:p>
        </p:txBody>
      </p:sp>
    </p:spTree>
    <p:extLst>
      <p:ext uri="{BB962C8B-B14F-4D97-AF65-F5344CB8AC3E}">
        <p14:creationId xmlns:p14="http://schemas.microsoft.com/office/powerpoint/2010/main" val="8610162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250" y="1"/>
            <a:ext cx="10364451" cy="802888"/>
          </a:xfrm>
        </p:spPr>
        <p:txBody>
          <a:bodyPr>
            <a:normAutofit/>
          </a:bodyPr>
          <a:lstStyle/>
          <a:p>
            <a:r>
              <a:rPr lang="en-GB" sz="4000" b="1" cap="none" dirty="0" smtClean="0">
                <a:solidFill>
                  <a:schemeClr val="accent6">
                    <a:lumMod val="50000"/>
                  </a:schemeClr>
                </a:solidFill>
              </a:rPr>
              <a:t>Membrane transport mechanisms</a:t>
            </a:r>
            <a:endParaRPr lang="en-GB" sz="4000" b="1" cap="none" dirty="0">
              <a:solidFill>
                <a:schemeClr val="accent6">
                  <a:lumMod val="50000"/>
                </a:schemeClr>
              </a:solidFill>
            </a:endParaRPr>
          </a:p>
        </p:txBody>
      </p:sp>
      <p:sp>
        <p:nvSpPr>
          <p:cNvPr id="3" name="Content Placeholder 2"/>
          <p:cNvSpPr>
            <a:spLocks noGrp="1"/>
          </p:cNvSpPr>
          <p:nvPr>
            <p:ph sz="quarter" idx="13"/>
          </p:nvPr>
        </p:nvSpPr>
        <p:spPr>
          <a:xfrm>
            <a:off x="851337" y="695276"/>
            <a:ext cx="10910363" cy="5589239"/>
          </a:xfrm>
        </p:spPr>
        <p:txBody>
          <a:bodyPr>
            <a:noAutofit/>
          </a:bodyPr>
          <a:lstStyle/>
          <a:p>
            <a:pPr marL="0" indent="0">
              <a:buNone/>
            </a:pPr>
            <a:r>
              <a:rPr lang="en-GB" sz="2800" b="1" cap="none" dirty="0" smtClean="0">
                <a:solidFill>
                  <a:srgbClr val="00B050"/>
                </a:solidFill>
              </a:rPr>
              <a:t>3. </a:t>
            </a:r>
            <a:r>
              <a:rPr lang="en-GB" sz="2800" b="1" cap="none" dirty="0">
                <a:solidFill>
                  <a:srgbClr val="00B050"/>
                </a:solidFill>
              </a:rPr>
              <a:t>Facilitated Diffusion</a:t>
            </a:r>
            <a:endParaRPr lang="en-GB" sz="2800" b="1" cap="none" dirty="0" smtClean="0">
              <a:solidFill>
                <a:srgbClr val="00B050"/>
              </a:solidFill>
            </a:endParaRPr>
          </a:p>
          <a:p>
            <a:r>
              <a:rPr lang="en-GB" sz="2800" cap="none" dirty="0"/>
              <a:t>Water and many other substances cannot simply diffuse across a membrane</a:t>
            </a:r>
            <a:r>
              <a:rPr lang="en-GB" sz="2800" cap="none" dirty="0" smtClean="0"/>
              <a:t>.</a:t>
            </a:r>
          </a:p>
          <a:p>
            <a:r>
              <a:rPr lang="en-GB" sz="2800" cap="none" dirty="0" smtClean="0"/>
              <a:t> </a:t>
            </a:r>
            <a:r>
              <a:rPr lang="en-GB" sz="2800" cap="none" dirty="0"/>
              <a:t>Hydrophilic molecules, charged ions, and relatively large molecules such as glucose all need help with diffusion. </a:t>
            </a:r>
            <a:endParaRPr lang="en-GB" sz="2800" cap="none" dirty="0" smtClean="0"/>
          </a:p>
          <a:p>
            <a:r>
              <a:rPr lang="en-GB" sz="2800" cap="none" dirty="0" smtClean="0"/>
              <a:t>The </a:t>
            </a:r>
            <a:r>
              <a:rPr lang="en-GB" sz="2800" cap="none" dirty="0"/>
              <a:t>help comes from special proteins in the membrane known as </a:t>
            </a:r>
            <a:r>
              <a:rPr lang="en-GB" sz="2800" b="1" cap="none" dirty="0">
                <a:solidFill>
                  <a:srgbClr val="CC00CC"/>
                </a:solidFill>
              </a:rPr>
              <a:t>transport proteins. </a:t>
            </a:r>
            <a:endParaRPr lang="en-GB" sz="2800" b="1" cap="none" dirty="0" smtClean="0">
              <a:solidFill>
                <a:srgbClr val="CC00CC"/>
              </a:solidFill>
            </a:endParaRPr>
          </a:p>
          <a:p>
            <a:r>
              <a:rPr lang="en-GB" sz="2800" cap="none" dirty="0" smtClean="0"/>
              <a:t>Diffusion </a:t>
            </a:r>
            <a:r>
              <a:rPr lang="en-GB" sz="2800" cap="none" dirty="0"/>
              <a:t>with the help of transport proteins is called </a:t>
            </a:r>
            <a:r>
              <a:rPr lang="en-GB" sz="2800" b="1" cap="none" dirty="0">
                <a:solidFill>
                  <a:srgbClr val="CC00CC"/>
                </a:solidFill>
              </a:rPr>
              <a:t>facilitated diffusion. </a:t>
            </a:r>
            <a:r>
              <a:rPr lang="en-GB" sz="2800" cap="none" dirty="0"/>
              <a:t>There are several types of transport proteins, including channel proteins and carrier </a:t>
            </a:r>
            <a:r>
              <a:rPr lang="en-GB" sz="2800" cap="none" dirty="0" smtClean="0"/>
              <a:t>proteins</a:t>
            </a:r>
            <a:endParaRPr lang="en-GB" sz="2800" cap="none" dirty="0"/>
          </a:p>
        </p:txBody>
      </p:sp>
    </p:spTree>
    <p:extLst>
      <p:ext uri="{BB962C8B-B14F-4D97-AF65-F5344CB8AC3E}">
        <p14:creationId xmlns:p14="http://schemas.microsoft.com/office/powerpoint/2010/main" val="40259046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9389" y="0"/>
            <a:ext cx="10364451" cy="919048"/>
          </a:xfrm>
        </p:spPr>
        <p:txBody>
          <a:bodyPr>
            <a:normAutofit/>
          </a:bodyPr>
          <a:lstStyle/>
          <a:p>
            <a:r>
              <a:rPr lang="en-GB" sz="4000" b="1" cap="none" dirty="0" smtClean="0">
                <a:solidFill>
                  <a:schemeClr val="accent6">
                    <a:lumMod val="50000"/>
                  </a:schemeClr>
                </a:solidFill>
              </a:rPr>
              <a:t>Cell membrane</a:t>
            </a:r>
            <a:endParaRPr lang="en-GB" sz="4000" b="1" cap="none" dirty="0">
              <a:solidFill>
                <a:schemeClr val="accent6">
                  <a:lumMod val="50000"/>
                </a:schemeClr>
              </a:solidFill>
            </a:endParaRPr>
          </a:p>
        </p:txBody>
      </p:sp>
      <p:sp>
        <p:nvSpPr>
          <p:cNvPr id="3" name="Content Placeholder 2"/>
          <p:cNvSpPr>
            <a:spLocks noGrp="1"/>
          </p:cNvSpPr>
          <p:nvPr>
            <p:ph sz="quarter" idx="13"/>
          </p:nvPr>
        </p:nvSpPr>
        <p:spPr>
          <a:xfrm>
            <a:off x="567559" y="990237"/>
            <a:ext cx="11477296" cy="5589239"/>
          </a:xfrm>
        </p:spPr>
        <p:txBody>
          <a:bodyPr>
            <a:noAutofit/>
          </a:bodyPr>
          <a:lstStyle/>
          <a:p>
            <a:pPr algn="just"/>
            <a:r>
              <a:rPr lang="en-GB" sz="2800" cap="none" dirty="0"/>
              <a:t>The cell membrane, cytoplasmic membrane or plasma membrane (a structural component of </a:t>
            </a:r>
            <a:r>
              <a:rPr lang="en-GB" sz="2800" cap="none" dirty="0" smtClean="0"/>
              <a:t>all living cells</a:t>
            </a:r>
          </a:p>
          <a:p>
            <a:pPr algn="just"/>
            <a:r>
              <a:rPr lang="en-GB" sz="2800" cap="none" dirty="0" smtClean="0"/>
              <a:t>Is </a:t>
            </a:r>
            <a:r>
              <a:rPr lang="en-GB" sz="2800" cap="none" dirty="0"/>
              <a:t>a living, dynamic layer that surrounds and limits the cell</a:t>
            </a:r>
            <a:r>
              <a:rPr lang="en-GB" sz="2800" cap="none" dirty="0" smtClean="0"/>
              <a:t>.</a:t>
            </a:r>
          </a:p>
          <a:p>
            <a:pPr algn="just"/>
            <a:r>
              <a:rPr lang="en-GB" sz="2800" cap="none" dirty="0" smtClean="0"/>
              <a:t>It </a:t>
            </a:r>
            <a:r>
              <a:rPr lang="en-GB" sz="2800" cap="none" dirty="0"/>
              <a:t>is too thin to be visible with a light microscope. </a:t>
            </a:r>
            <a:r>
              <a:rPr lang="en-GB" sz="2800" cap="none" dirty="0" smtClean="0"/>
              <a:t>A </a:t>
            </a:r>
            <a:r>
              <a:rPr lang="en-GB" sz="2800" cap="none" dirty="0"/>
              <a:t>typical </a:t>
            </a:r>
            <a:r>
              <a:rPr lang="en-GB" sz="2800" cap="none" dirty="0" smtClean="0"/>
              <a:t>cell membrane </a:t>
            </a:r>
            <a:r>
              <a:rPr lang="en-GB" sz="2800" cap="none" dirty="0"/>
              <a:t>is about 8nm thick, </a:t>
            </a:r>
            <a:endParaRPr lang="en-GB" sz="2800" cap="none" dirty="0" smtClean="0"/>
          </a:p>
          <a:p>
            <a:pPr algn="just"/>
            <a:r>
              <a:rPr lang="en-GB" sz="2800" cap="none" dirty="0" smtClean="0">
                <a:solidFill>
                  <a:srgbClr val="CC00CC"/>
                </a:solidFill>
              </a:rPr>
              <a:t>The </a:t>
            </a:r>
            <a:r>
              <a:rPr lang="en-GB" sz="2800" cap="none" dirty="0">
                <a:solidFill>
                  <a:srgbClr val="CC00CC"/>
                </a:solidFill>
              </a:rPr>
              <a:t>cell membrane forms a selectively and </a:t>
            </a:r>
            <a:r>
              <a:rPr lang="en-GB" sz="2800" cap="none" dirty="0" smtClean="0">
                <a:solidFill>
                  <a:srgbClr val="CC00CC"/>
                </a:solidFill>
              </a:rPr>
              <a:t>differentially permeable </a:t>
            </a:r>
            <a:r>
              <a:rPr lang="en-GB" sz="2800" cap="none" dirty="0">
                <a:solidFill>
                  <a:srgbClr val="CC00CC"/>
                </a:solidFill>
              </a:rPr>
              <a:t>barrier, because it allows only certain types of substances to pass through (into or out of </a:t>
            </a:r>
            <a:r>
              <a:rPr lang="en-GB" sz="2800" cap="none" dirty="0" smtClean="0">
                <a:solidFill>
                  <a:srgbClr val="CC00CC"/>
                </a:solidFill>
              </a:rPr>
              <a:t>the cell</a:t>
            </a:r>
            <a:r>
              <a:rPr lang="en-GB" sz="2800" cap="none" dirty="0">
                <a:solidFill>
                  <a:srgbClr val="CC00CC"/>
                </a:solidFill>
              </a:rPr>
              <a:t>) </a:t>
            </a:r>
            <a:endParaRPr lang="en-GB" sz="2800" cap="none" dirty="0" smtClean="0">
              <a:solidFill>
                <a:srgbClr val="CC00CC"/>
              </a:solidFill>
            </a:endParaRPr>
          </a:p>
          <a:p>
            <a:pPr algn="just"/>
            <a:r>
              <a:rPr lang="en-GB" sz="2800" cap="none" dirty="0" smtClean="0"/>
              <a:t>Because </a:t>
            </a:r>
            <a:r>
              <a:rPr lang="en-GB" sz="2800" cap="none" dirty="0"/>
              <a:t>it changes over time. It is alive and changing rather than static</a:t>
            </a:r>
          </a:p>
        </p:txBody>
      </p:sp>
    </p:spTree>
    <p:extLst>
      <p:ext uri="{BB962C8B-B14F-4D97-AF65-F5344CB8AC3E}">
        <p14:creationId xmlns:p14="http://schemas.microsoft.com/office/powerpoint/2010/main" val="39403321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250" y="0"/>
            <a:ext cx="10364451" cy="979055"/>
          </a:xfrm>
        </p:spPr>
        <p:txBody>
          <a:bodyPr>
            <a:normAutofit/>
          </a:bodyPr>
          <a:lstStyle/>
          <a:p>
            <a:r>
              <a:rPr lang="en-GB" sz="4000" b="1" cap="none" dirty="0" smtClean="0">
                <a:solidFill>
                  <a:schemeClr val="accent6">
                    <a:lumMod val="50000"/>
                  </a:schemeClr>
                </a:solidFill>
              </a:rPr>
              <a:t>Facilitated diffusion</a:t>
            </a:r>
            <a:endParaRPr lang="en-GB" sz="4000" b="1" cap="none" dirty="0">
              <a:solidFill>
                <a:schemeClr val="accent6">
                  <a:lumMod val="50000"/>
                </a:schemeClr>
              </a:solidFill>
            </a:endParaRPr>
          </a:p>
        </p:txBody>
      </p:sp>
      <p:pic>
        <p:nvPicPr>
          <p:cNvPr id="4" name="Picture 3"/>
          <p:cNvPicPr>
            <a:picLocks noChangeAspect="1"/>
          </p:cNvPicPr>
          <p:nvPr/>
        </p:nvPicPr>
        <p:blipFill>
          <a:blip r:embed="rId2"/>
          <a:stretch>
            <a:fillRect/>
          </a:stretch>
        </p:blipFill>
        <p:spPr>
          <a:xfrm>
            <a:off x="1397250" y="806476"/>
            <a:ext cx="9270125" cy="3562256"/>
          </a:xfrm>
          <a:prstGeom prst="rect">
            <a:avLst/>
          </a:prstGeom>
        </p:spPr>
      </p:pic>
      <p:sp>
        <p:nvSpPr>
          <p:cNvPr id="5" name="Rectangle 4"/>
          <p:cNvSpPr/>
          <p:nvPr/>
        </p:nvSpPr>
        <p:spPr>
          <a:xfrm>
            <a:off x="294289" y="4549676"/>
            <a:ext cx="11645462" cy="2308324"/>
          </a:xfrm>
          <a:prstGeom prst="rect">
            <a:avLst/>
          </a:prstGeom>
          <a:ln>
            <a:solidFill>
              <a:schemeClr val="tx1">
                <a:lumMod val="50000"/>
                <a:lumOff val="50000"/>
              </a:schemeClr>
            </a:solidFill>
          </a:ln>
        </p:spPr>
        <p:txBody>
          <a:bodyPr wrap="square">
            <a:spAutoFit/>
          </a:bodyPr>
          <a:lstStyle/>
          <a:p>
            <a:pPr algn="ctr"/>
            <a:r>
              <a:rPr lang="en-GB" sz="2400" dirty="0"/>
              <a:t>Facilitated Diffusion Across a Cell Membrane. Channel proteins and carrier proteins help substances diffuse across a cell membrane. In this diagram, the channel and carrier proteins are helping substances move into the cell (from the extracellular space to the intracellular space). The channel protein has an opening that allows the substances to cross. In a carrier protein, the substance binds to the protein, which then causes the protein to changes shape, thereby releasing the substance into the cell.</a:t>
            </a:r>
          </a:p>
        </p:txBody>
      </p:sp>
    </p:spTree>
    <p:extLst>
      <p:ext uri="{BB962C8B-B14F-4D97-AF65-F5344CB8AC3E}">
        <p14:creationId xmlns:p14="http://schemas.microsoft.com/office/powerpoint/2010/main" val="31564892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250" y="0"/>
            <a:ext cx="10364451" cy="979055"/>
          </a:xfrm>
        </p:spPr>
        <p:txBody>
          <a:bodyPr>
            <a:normAutofit/>
          </a:bodyPr>
          <a:lstStyle/>
          <a:p>
            <a:r>
              <a:rPr lang="en-GB" sz="4000" b="1" cap="none" dirty="0" smtClean="0">
                <a:solidFill>
                  <a:schemeClr val="accent6">
                    <a:lumMod val="50000"/>
                  </a:schemeClr>
                </a:solidFill>
              </a:rPr>
              <a:t>Membrane transport mechanisms</a:t>
            </a:r>
            <a:endParaRPr lang="en-GB" sz="4000" b="1" cap="none" dirty="0">
              <a:solidFill>
                <a:schemeClr val="accent6">
                  <a:lumMod val="50000"/>
                </a:schemeClr>
              </a:solidFill>
            </a:endParaRPr>
          </a:p>
        </p:txBody>
      </p:sp>
      <p:sp>
        <p:nvSpPr>
          <p:cNvPr id="3" name="Content Placeholder 2"/>
          <p:cNvSpPr>
            <a:spLocks noGrp="1"/>
          </p:cNvSpPr>
          <p:nvPr>
            <p:ph sz="quarter" idx="13"/>
          </p:nvPr>
        </p:nvSpPr>
        <p:spPr>
          <a:xfrm>
            <a:off x="468352" y="806788"/>
            <a:ext cx="11538676" cy="5828187"/>
          </a:xfrm>
        </p:spPr>
        <p:txBody>
          <a:bodyPr>
            <a:noAutofit/>
          </a:bodyPr>
          <a:lstStyle/>
          <a:p>
            <a:pPr marL="0" indent="0">
              <a:buNone/>
            </a:pPr>
            <a:r>
              <a:rPr lang="en-GB" sz="3200" b="1" cap="none" dirty="0" smtClean="0">
                <a:solidFill>
                  <a:srgbClr val="FFC000"/>
                </a:solidFill>
              </a:rPr>
              <a:t>Active Transport</a:t>
            </a:r>
          </a:p>
          <a:p>
            <a:pPr marL="0" indent="0">
              <a:buNone/>
            </a:pPr>
            <a:r>
              <a:rPr lang="en-GB" sz="2800" b="1" cap="none" dirty="0" smtClean="0">
                <a:solidFill>
                  <a:srgbClr val="92D050"/>
                </a:solidFill>
              </a:rPr>
              <a:t>1) Pump</a:t>
            </a:r>
            <a:endParaRPr lang="en-GB" sz="2800" b="1" cap="none" dirty="0">
              <a:solidFill>
                <a:srgbClr val="92D050"/>
              </a:solidFill>
            </a:endParaRPr>
          </a:p>
          <a:p>
            <a:pPr marL="0" indent="0">
              <a:buNone/>
            </a:pPr>
            <a:r>
              <a:rPr lang="en-GB" sz="2800" cap="none" dirty="0" smtClean="0"/>
              <a:t>It includes two </a:t>
            </a:r>
            <a:r>
              <a:rPr lang="en-GB" sz="2800" cap="none" dirty="0"/>
              <a:t>pump mechanisms </a:t>
            </a:r>
            <a:r>
              <a:rPr lang="en-GB" sz="2800" b="1" cap="none" dirty="0"/>
              <a:t>(primary and secondary active transports) </a:t>
            </a:r>
            <a:r>
              <a:rPr lang="en-GB" sz="2800" cap="none" dirty="0"/>
              <a:t>exist for the transport of small-molecular weight material </a:t>
            </a:r>
            <a:r>
              <a:rPr lang="en-GB" sz="2800" cap="none" dirty="0" smtClean="0"/>
              <a:t>and  macromolecules</a:t>
            </a:r>
            <a:r>
              <a:rPr lang="en-GB" sz="2800" cap="none" dirty="0"/>
              <a:t>. </a:t>
            </a:r>
            <a:endParaRPr lang="en-GB" sz="2800" cap="none" dirty="0" smtClean="0"/>
          </a:p>
          <a:p>
            <a:pPr marL="0" indent="0">
              <a:buNone/>
            </a:pPr>
            <a:r>
              <a:rPr lang="en-GB" sz="2800" b="1" cap="none" dirty="0" smtClean="0">
                <a:solidFill>
                  <a:srgbClr val="CC00CC"/>
                </a:solidFill>
              </a:rPr>
              <a:t>a) The </a:t>
            </a:r>
            <a:r>
              <a:rPr lang="en-GB" sz="2800" b="1" cap="none" dirty="0">
                <a:solidFill>
                  <a:srgbClr val="CC00CC"/>
                </a:solidFill>
              </a:rPr>
              <a:t>primary active </a:t>
            </a:r>
            <a:r>
              <a:rPr lang="en-GB" sz="2800" cap="none" dirty="0"/>
              <a:t>transport moves ions across a membrane and creates a difference in charge across that membrane. </a:t>
            </a:r>
            <a:endParaRPr lang="en-GB" sz="2800" cap="none" dirty="0" smtClean="0"/>
          </a:p>
          <a:p>
            <a:pPr marL="0" indent="0">
              <a:buNone/>
            </a:pPr>
            <a:r>
              <a:rPr lang="en-GB" sz="2800" cap="none" dirty="0" smtClean="0"/>
              <a:t>The </a:t>
            </a:r>
            <a:r>
              <a:rPr lang="en-GB" sz="2800" cap="none" dirty="0"/>
              <a:t>primary active transport system uses ATP to move a substance, such as an ion, into the </a:t>
            </a:r>
            <a:r>
              <a:rPr lang="en-GB" sz="2800" cap="none" dirty="0" smtClean="0"/>
              <a:t>cell </a:t>
            </a:r>
          </a:p>
          <a:p>
            <a:pPr marL="0" indent="0">
              <a:buNone/>
            </a:pPr>
            <a:r>
              <a:rPr lang="en-GB" sz="2800" cap="none" dirty="0" smtClean="0"/>
              <a:t>The </a:t>
            </a:r>
            <a:r>
              <a:rPr lang="en-GB" sz="2800" b="1" cap="none" dirty="0" smtClean="0">
                <a:solidFill>
                  <a:srgbClr val="00B0F0"/>
                </a:solidFill>
              </a:rPr>
              <a:t>Sodium-Potassium Pump </a:t>
            </a:r>
            <a:r>
              <a:rPr lang="en-GB" sz="2800" cap="none" dirty="0" smtClean="0"/>
              <a:t>is an example for </a:t>
            </a:r>
            <a:r>
              <a:rPr lang="en-GB" sz="2800" b="1" cap="none" dirty="0">
                <a:solidFill>
                  <a:srgbClr val="CC00CC"/>
                </a:solidFill>
              </a:rPr>
              <a:t>The primary active </a:t>
            </a:r>
            <a:endParaRPr lang="en-GB" sz="2800" cap="none" dirty="0"/>
          </a:p>
        </p:txBody>
      </p:sp>
    </p:spTree>
    <p:extLst>
      <p:ext uri="{BB962C8B-B14F-4D97-AF65-F5344CB8AC3E}">
        <p14:creationId xmlns:p14="http://schemas.microsoft.com/office/powerpoint/2010/main" val="9270901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250" y="0"/>
            <a:ext cx="10364451" cy="979055"/>
          </a:xfrm>
        </p:spPr>
        <p:txBody>
          <a:bodyPr>
            <a:normAutofit/>
          </a:bodyPr>
          <a:lstStyle/>
          <a:p>
            <a:r>
              <a:rPr lang="en-GB" sz="4000" b="1" cap="none" dirty="0" smtClean="0">
                <a:solidFill>
                  <a:schemeClr val="accent6">
                    <a:lumMod val="50000"/>
                  </a:schemeClr>
                </a:solidFill>
              </a:rPr>
              <a:t>Membrane transport mechanisms</a:t>
            </a:r>
            <a:endParaRPr lang="en-GB" sz="4000" b="1" cap="none" dirty="0">
              <a:solidFill>
                <a:schemeClr val="accent6">
                  <a:lumMod val="50000"/>
                </a:schemeClr>
              </a:solidFill>
            </a:endParaRPr>
          </a:p>
        </p:txBody>
      </p:sp>
      <p:sp>
        <p:nvSpPr>
          <p:cNvPr id="3" name="Content Placeholder 2"/>
          <p:cNvSpPr>
            <a:spLocks noGrp="1"/>
          </p:cNvSpPr>
          <p:nvPr>
            <p:ph sz="quarter" idx="13"/>
          </p:nvPr>
        </p:nvSpPr>
        <p:spPr>
          <a:xfrm>
            <a:off x="851337" y="695276"/>
            <a:ext cx="10910363" cy="5589239"/>
          </a:xfrm>
        </p:spPr>
        <p:txBody>
          <a:bodyPr>
            <a:noAutofit/>
          </a:bodyPr>
          <a:lstStyle/>
          <a:p>
            <a:pPr marL="0" indent="0">
              <a:buNone/>
            </a:pPr>
            <a:r>
              <a:rPr lang="en-GB" sz="3200" b="1" cap="none" dirty="0" smtClean="0">
                <a:solidFill>
                  <a:srgbClr val="FFC000"/>
                </a:solidFill>
              </a:rPr>
              <a:t>Active Transport</a:t>
            </a:r>
          </a:p>
          <a:p>
            <a:pPr marL="0" indent="0">
              <a:buNone/>
            </a:pPr>
            <a:r>
              <a:rPr lang="en-GB" sz="2800" b="1" cap="none" dirty="0" smtClean="0">
                <a:solidFill>
                  <a:srgbClr val="00B0F0"/>
                </a:solidFill>
              </a:rPr>
              <a:t>Sodium-Potassium Pump </a:t>
            </a:r>
          </a:p>
          <a:p>
            <a:r>
              <a:rPr lang="en-GB" sz="2800" cap="none" dirty="0" smtClean="0"/>
              <a:t>A mechanism </a:t>
            </a:r>
            <a:r>
              <a:rPr lang="en-GB" sz="2800" cap="none" dirty="0"/>
              <a:t>of active transport that moves sodium ions out of the cell and potassium ions into the cells </a:t>
            </a:r>
            <a:endParaRPr lang="en-GB" sz="2800" cap="none" dirty="0" smtClean="0"/>
          </a:p>
          <a:p>
            <a:r>
              <a:rPr lang="en-GB" sz="2800" cap="none" dirty="0" smtClean="0"/>
              <a:t>Both </a:t>
            </a:r>
            <a:r>
              <a:rPr lang="en-GB" sz="2800" cap="none" dirty="0"/>
              <a:t>ions are moved from areas of lower to higher concentration, so energy is needed for this "uphill" process. </a:t>
            </a:r>
            <a:endParaRPr lang="en-GB" sz="2800" cap="none" dirty="0" smtClean="0"/>
          </a:p>
          <a:p>
            <a:r>
              <a:rPr lang="en-GB" sz="2800" cap="none" dirty="0" smtClean="0"/>
              <a:t>The </a:t>
            </a:r>
            <a:r>
              <a:rPr lang="en-GB" sz="2800" cap="none" dirty="0"/>
              <a:t>energy is provided by ATP. </a:t>
            </a:r>
            <a:endParaRPr lang="en-GB" sz="2800" cap="none" dirty="0" smtClean="0"/>
          </a:p>
          <a:p>
            <a:r>
              <a:rPr lang="en-GB" sz="2800" cap="none" dirty="0" smtClean="0"/>
              <a:t>Requires </a:t>
            </a:r>
            <a:r>
              <a:rPr lang="en-GB" sz="2800" cap="none" dirty="0"/>
              <a:t>carrier proteins. Carrier proteins bind with specific ions or molecules, and </a:t>
            </a:r>
            <a:r>
              <a:rPr lang="en-GB" sz="2800" cap="none" dirty="0" smtClean="0"/>
              <a:t>they </a:t>
            </a:r>
            <a:r>
              <a:rPr lang="en-GB" sz="2800" cap="none" dirty="0"/>
              <a:t>change shape. As carrier proteins change shape, they carry the ions or molecules across the </a:t>
            </a:r>
            <a:r>
              <a:rPr lang="en-GB" sz="2800" cap="none" dirty="0" smtClean="0"/>
              <a:t>membrane</a:t>
            </a:r>
            <a:endParaRPr lang="en-GB" sz="2800" cap="none" dirty="0"/>
          </a:p>
        </p:txBody>
      </p:sp>
    </p:spTree>
    <p:extLst>
      <p:ext uri="{BB962C8B-B14F-4D97-AF65-F5344CB8AC3E}">
        <p14:creationId xmlns:p14="http://schemas.microsoft.com/office/powerpoint/2010/main" val="18928924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250" y="0"/>
            <a:ext cx="10364451" cy="979055"/>
          </a:xfrm>
        </p:spPr>
        <p:txBody>
          <a:bodyPr>
            <a:normAutofit/>
          </a:bodyPr>
          <a:lstStyle/>
          <a:p>
            <a:r>
              <a:rPr lang="en-GB" sz="4000" b="1" cap="none" dirty="0" smtClean="0">
                <a:solidFill>
                  <a:schemeClr val="accent6">
                    <a:lumMod val="50000"/>
                  </a:schemeClr>
                </a:solidFill>
              </a:rPr>
              <a:t>Membrane transport mechanisms</a:t>
            </a:r>
            <a:endParaRPr lang="en-GB" sz="4000" b="1" cap="none" dirty="0">
              <a:solidFill>
                <a:schemeClr val="accent6">
                  <a:lumMod val="50000"/>
                </a:schemeClr>
              </a:solidFill>
            </a:endParaRPr>
          </a:p>
        </p:txBody>
      </p:sp>
      <p:sp>
        <p:nvSpPr>
          <p:cNvPr id="3" name="Content Placeholder 2"/>
          <p:cNvSpPr>
            <a:spLocks noGrp="1"/>
          </p:cNvSpPr>
          <p:nvPr>
            <p:ph sz="quarter" idx="13"/>
          </p:nvPr>
        </p:nvSpPr>
        <p:spPr>
          <a:xfrm>
            <a:off x="594859" y="684125"/>
            <a:ext cx="10910363" cy="4556948"/>
          </a:xfrm>
        </p:spPr>
        <p:txBody>
          <a:bodyPr>
            <a:noAutofit/>
          </a:bodyPr>
          <a:lstStyle/>
          <a:p>
            <a:pPr marL="0" indent="0" algn="ctr">
              <a:buNone/>
            </a:pPr>
            <a:r>
              <a:rPr lang="en-GB" sz="2800" b="1" cap="none" dirty="0" smtClean="0">
                <a:solidFill>
                  <a:srgbClr val="00B0F0"/>
                </a:solidFill>
              </a:rPr>
              <a:t>Sodium-Potassium Pump </a:t>
            </a:r>
          </a:p>
        </p:txBody>
      </p:sp>
      <p:pic>
        <p:nvPicPr>
          <p:cNvPr id="4" name="Picture 3"/>
          <p:cNvPicPr>
            <a:picLocks noChangeAspect="1"/>
          </p:cNvPicPr>
          <p:nvPr/>
        </p:nvPicPr>
        <p:blipFill>
          <a:blip r:embed="rId2"/>
          <a:stretch>
            <a:fillRect/>
          </a:stretch>
        </p:blipFill>
        <p:spPr>
          <a:xfrm>
            <a:off x="1753911" y="1265408"/>
            <a:ext cx="8436139" cy="3789672"/>
          </a:xfrm>
          <a:prstGeom prst="rect">
            <a:avLst/>
          </a:prstGeom>
        </p:spPr>
      </p:pic>
      <p:sp>
        <p:nvSpPr>
          <p:cNvPr id="5" name="Rectangle 4"/>
          <p:cNvSpPr/>
          <p:nvPr/>
        </p:nvSpPr>
        <p:spPr>
          <a:xfrm>
            <a:off x="594859" y="4946446"/>
            <a:ext cx="10910363" cy="1938992"/>
          </a:xfrm>
          <a:prstGeom prst="rect">
            <a:avLst/>
          </a:prstGeom>
        </p:spPr>
        <p:txBody>
          <a:bodyPr wrap="square">
            <a:spAutoFit/>
          </a:bodyPr>
          <a:lstStyle/>
          <a:p>
            <a:pPr algn="just"/>
            <a:r>
              <a:rPr lang="en-GB" sz="2000" b="1" dirty="0" smtClean="0"/>
              <a:t>The </a:t>
            </a:r>
            <a:r>
              <a:rPr lang="en-GB" sz="2000" b="1" dirty="0"/>
              <a:t>sodium-potassium pump </a:t>
            </a:r>
            <a:r>
              <a:rPr lang="en-GB" sz="2000" dirty="0"/>
              <a:t>moves sodium ions (Na + ) out of the cell and potassium ions (K + ) into the cell. First, three sodium ions bind with a carrier protein in the cell membrane. Then, the carrier protein receives a phosphate group from ATP. When ATP loses a phosphate group, energy is released. The carrier protein changes shape, and as it does, it pumps the three sodium ions out of the cell. At that point, two potassium ions bind to the carrier protein. The process is reversed, and the potassium ions are pumped into the cell.</a:t>
            </a:r>
          </a:p>
        </p:txBody>
      </p:sp>
    </p:spTree>
    <p:extLst>
      <p:ext uri="{BB962C8B-B14F-4D97-AF65-F5344CB8AC3E}">
        <p14:creationId xmlns:p14="http://schemas.microsoft.com/office/powerpoint/2010/main" val="24725249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250" y="1"/>
            <a:ext cx="10364451" cy="672974"/>
          </a:xfrm>
        </p:spPr>
        <p:txBody>
          <a:bodyPr>
            <a:normAutofit/>
          </a:bodyPr>
          <a:lstStyle/>
          <a:p>
            <a:r>
              <a:rPr lang="en-GB" sz="4000" b="1" cap="none" dirty="0" smtClean="0">
                <a:solidFill>
                  <a:schemeClr val="accent6">
                    <a:lumMod val="50000"/>
                  </a:schemeClr>
                </a:solidFill>
              </a:rPr>
              <a:t>Membrane transport mechanisms</a:t>
            </a:r>
            <a:endParaRPr lang="en-GB" sz="4000" b="1" cap="none" dirty="0">
              <a:solidFill>
                <a:schemeClr val="accent6">
                  <a:lumMod val="50000"/>
                </a:schemeClr>
              </a:solidFill>
            </a:endParaRPr>
          </a:p>
        </p:txBody>
      </p:sp>
      <p:sp>
        <p:nvSpPr>
          <p:cNvPr id="3" name="Content Placeholder 2"/>
          <p:cNvSpPr>
            <a:spLocks noGrp="1"/>
          </p:cNvSpPr>
          <p:nvPr>
            <p:ph sz="quarter" idx="13"/>
          </p:nvPr>
        </p:nvSpPr>
        <p:spPr>
          <a:xfrm>
            <a:off x="791736" y="672975"/>
            <a:ext cx="11195825" cy="6530714"/>
          </a:xfrm>
        </p:spPr>
        <p:txBody>
          <a:bodyPr>
            <a:noAutofit/>
          </a:bodyPr>
          <a:lstStyle/>
          <a:p>
            <a:pPr marL="0" indent="0">
              <a:buNone/>
            </a:pPr>
            <a:r>
              <a:rPr lang="en-GB" sz="2800" b="1" cap="none" dirty="0" smtClean="0">
                <a:solidFill>
                  <a:srgbClr val="CC00CC"/>
                </a:solidFill>
              </a:rPr>
              <a:t>b) Secondary active </a:t>
            </a:r>
            <a:r>
              <a:rPr lang="en-GB" sz="2800" b="1" cap="none" dirty="0">
                <a:solidFill>
                  <a:srgbClr val="CC00CC"/>
                </a:solidFill>
              </a:rPr>
              <a:t>transport </a:t>
            </a:r>
            <a:r>
              <a:rPr lang="en-GB" sz="2800" cap="none" dirty="0"/>
              <a:t>describes the movement of material using the energy of the electrochemical gradient established by the primary active transport. </a:t>
            </a:r>
            <a:endParaRPr lang="en-GB" sz="2800" cap="none" dirty="0" smtClean="0"/>
          </a:p>
          <a:p>
            <a:pPr marL="0" indent="0">
              <a:buNone/>
            </a:pPr>
            <a:r>
              <a:rPr lang="en-GB" sz="2800" cap="none" dirty="0" smtClean="0"/>
              <a:t>Allowing substances </a:t>
            </a:r>
            <a:r>
              <a:rPr lang="en-GB" sz="2800" cap="none" dirty="0"/>
              <a:t>such as amino acids and glucose </a:t>
            </a:r>
            <a:r>
              <a:rPr lang="en-GB" sz="2800" cap="none" dirty="0" smtClean="0"/>
              <a:t>move into </a:t>
            </a:r>
            <a:r>
              <a:rPr lang="en-GB" sz="2800" cap="none" dirty="0"/>
              <a:t>the cell through membrane channels. </a:t>
            </a:r>
            <a:endParaRPr lang="en-GB" sz="2800" cap="none" dirty="0" smtClean="0"/>
          </a:p>
          <a:p>
            <a:pPr marL="0" indent="0">
              <a:buNone/>
            </a:pPr>
            <a:r>
              <a:rPr lang="en-GB" sz="2800" cap="none" dirty="0" smtClean="0"/>
              <a:t>ATP </a:t>
            </a:r>
            <a:r>
              <a:rPr lang="en-GB" sz="2800" cap="none" dirty="0"/>
              <a:t>itself is formed through secondary active transport using a hydrogen ion gradient in the mitochondrion. </a:t>
            </a:r>
            <a:endParaRPr lang="en-GB" sz="2800" cap="none" dirty="0" smtClean="0"/>
          </a:p>
          <a:p>
            <a:pPr marL="0" indent="0">
              <a:buNone/>
            </a:pPr>
            <a:r>
              <a:rPr lang="en-GB" sz="2800" cap="none" dirty="0" smtClean="0"/>
              <a:t>It is critical </a:t>
            </a:r>
            <a:r>
              <a:rPr lang="en-GB" sz="2800" cap="none" dirty="0"/>
              <a:t>for vital body functions, including the transmission of nerve impulses and the contraction of muscles. </a:t>
            </a:r>
            <a:endParaRPr lang="en-GB" sz="2800" cap="none" dirty="0" smtClean="0"/>
          </a:p>
          <a:p>
            <a:pPr marL="0" indent="0">
              <a:buNone/>
            </a:pPr>
            <a:r>
              <a:rPr lang="en-GB" sz="2800" cap="none" dirty="0" smtClean="0"/>
              <a:t>It consumes a </a:t>
            </a:r>
            <a:r>
              <a:rPr lang="en-GB" sz="2800" cap="none" dirty="0"/>
              <a:t>large percentage of the body's energy </a:t>
            </a:r>
            <a:r>
              <a:rPr lang="en-GB" sz="2800" cap="none" dirty="0" smtClean="0"/>
              <a:t>with </a:t>
            </a:r>
            <a:r>
              <a:rPr lang="en-GB" sz="2800" cap="none" dirty="0"/>
              <a:t>the sodium-potassium pump.</a:t>
            </a:r>
          </a:p>
        </p:txBody>
      </p:sp>
    </p:spTree>
    <p:extLst>
      <p:ext uri="{BB962C8B-B14F-4D97-AF65-F5344CB8AC3E}">
        <p14:creationId xmlns:p14="http://schemas.microsoft.com/office/powerpoint/2010/main" val="6229160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250" y="0"/>
            <a:ext cx="10364451" cy="979055"/>
          </a:xfrm>
        </p:spPr>
        <p:txBody>
          <a:bodyPr>
            <a:normAutofit/>
          </a:bodyPr>
          <a:lstStyle/>
          <a:p>
            <a:r>
              <a:rPr lang="en-GB" sz="4000" b="1" cap="none" dirty="0" smtClean="0">
                <a:solidFill>
                  <a:schemeClr val="accent6">
                    <a:lumMod val="50000"/>
                  </a:schemeClr>
                </a:solidFill>
              </a:rPr>
              <a:t>Membrane transport mechanisms</a:t>
            </a:r>
            <a:endParaRPr lang="en-GB" sz="4000" b="1" cap="none" dirty="0">
              <a:solidFill>
                <a:schemeClr val="accent6">
                  <a:lumMod val="50000"/>
                </a:schemeClr>
              </a:solidFill>
            </a:endParaRPr>
          </a:p>
        </p:txBody>
      </p:sp>
      <p:sp>
        <p:nvSpPr>
          <p:cNvPr id="3" name="Content Placeholder 2"/>
          <p:cNvSpPr>
            <a:spLocks noGrp="1"/>
          </p:cNvSpPr>
          <p:nvPr>
            <p:ph sz="quarter" idx="13"/>
          </p:nvPr>
        </p:nvSpPr>
        <p:spPr>
          <a:xfrm>
            <a:off x="869795" y="672974"/>
            <a:ext cx="11148383" cy="5828187"/>
          </a:xfrm>
        </p:spPr>
        <p:txBody>
          <a:bodyPr>
            <a:noAutofit/>
          </a:bodyPr>
          <a:lstStyle/>
          <a:p>
            <a:pPr marL="0" indent="0">
              <a:buNone/>
            </a:pPr>
            <a:r>
              <a:rPr lang="en-GB" sz="3200" b="1" cap="none" dirty="0" smtClean="0">
                <a:solidFill>
                  <a:srgbClr val="FFC000"/>
                </a:solidFill>
              </a:rPr>
              <a:t>Active Transport</a:t>
            </a:r>
          </a:p>
          <a:p>
            <a:pPr marL="0" indent="0">
              <a:buNone/>
            </a:pPr>
            <a:r>
              <a:rPr lang="en-GB" sz="2800" b="1" cap="none" dirty="0" smtClean="0">
                <a:solidFill>
                  <a:srgbClr val="92D050"/>
                </a:solidFill>
              </a:rPr>
              <a:t>2) </a:t>
            </a:r>
            <a:r>
              <a:rPr lang="en-GB" sz="2800" b="1" cap="none" dirty="0">
                <a:solidFill>
                  <a:srgbClr val="92D050"/>
                </a:solidFill>
              </a:rPr>
              <a:t>Vesicle Transport</a:t>
            </a:r>
          </a:p>
          <a:p>
            <a:pPr marL="0" indent="0">
              <a:buNone/>
            </a:pPr>
            <a:r>
              <a:rPr lang="en-GB" sz="2800" cap="none" dirty="0"/>
              <a:t>Some molecules, such as proteins, are too large to pass through the plasma membrane, regardless of their concentration inside and outside the cell. </a:t>
            </a:r>
            <a:endParaRPr lang="en-GB" sz="2800" cap="none" dirty="0" smtClean="0"/>
          </a:p>
          <a:p>
            <a:pPr marL="0" indent="0">
              <a:buNone/>
            </a:pPr>
            <a:r>
              <a:rPr lang="en-GB" sz="2800" cap="none" dirty="0" smtClean="0"/>
              <a:t>Very </a:t>
            </a:r>
            <a:r>
              <a:rPr lang="en-GB" sz="2800" cap="none" dirty="0"/>
              <a:t>large molecules cross the plasma membrane with </a:t>
            </a:r>
            <a:r>
              <a:rPr lang="en-GB" sz="2800" cap="none" dirty="0" smtClean="0"/>
              <a:t>vesicle </a:t>
            </a:r>
            <a:r>
              <a:rPr lang="en-GB" sz="2800" cap="none" dirty="0"/>
              <a:t>transport. Vesicle transport requires energy, so it is also a form of active transport. There are two types of vesicle transport: </a:t>
            </a:r>
            <a:endParaRPr lang="en-GB" sz="2800" cap="none" dirty="0" smtClean="0"/>
          </a:p>
          <a:p>
            <a:pPr marL="514350" indent="-514350">
              <a:buClrTx/>
              <a:buFont typeface="+mj-lt"/>
              <a:buAutoNum type="arabicPeriod"/>
            </a:pPr>
            <a:r>
              <a:rPr lang="en-GB" sz="2800" b="1" cap="none" dirty="0" smtClean="0">
                <a:solidFill>
                  <a:srgbClr val="CC00CC"/>
                </a:solidFill>
              </a:rPr>
              <a:t>Endocytosis </a:t>
            </a:r>
          </a:p>
          <a:p>
            <a:pPr marL="514350" indent="-514350">
              <a:buClrTx/>
              <a:buFont typeface="+mj-lt"/>
              <a:buAutoNum type="arabicPeriod"/>
            </a:pPr>
            <a:r>
              <a:rPr lang="en-GB" sz="2800" b="1" cap="none" dirty="0" smtClean="0">
                <a:solidFill>
                  <a:srgbClr val="CC00CC"/>
                </a:solidFill>
              </a:rPr>
              <a:t>Exocytosis</a:t>
            </a:r>
            <a:endParaRPr lang="en-GB" sz="2800" b="1" cap="none" dirty="0">
              <a:solidFill>
                <a:srgbClr val="CC00CC"/>
              </a:solidFill>
            </a:endParaRPr>
          </a:p>
        </p:txBody>
      </p:sp>
    </p:spTree>
    <p:extLst>
      <p:ext uri="{BB962C8B-B14F-4D97-AF65-F5344CB8AC3E}">
        <p14:creationId xmlns:p14="http://schemas.microsoft.com/office/powerpoint/2010/main" val="16781419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250" y="0"/>
            <a:ext cx="10364451" cy="979055"/>
          </a:xfrm>
        </p:spPr>
        <p:txBody>
          <a:bodyPr>
            <a:normAutofit/>
          </a:bodyPr>
          <a:lstStyle/>
          <a:p>
            <a:r>
              <a:rPr lang="en-GB" sz="4000" b="1" cap="none" dirty="0" smtClean="0">
                <a:solidFill>
                  <a:schemeClr val="accent6">
                    <a:lumMod val="50000"/>
                  </a:schemeClr>
                </a:solidFill>
              </a:rPr>
              <a:t>Membrane transport mechanisms</a:t>
            </a:r>
            <a:endParaRPr lang="en-GB" sz="4000" b="1" cap="none" dirty="0">
              <a:solidFill>
                <a:schemeClr val="accent6">
                  <a:lumMod val="50000"/>
                </a:schemeClr>
              </a:solidFill>
            </a:endParaRPr>
          </a:p>
        </p:txBody>
      </p:sp>
      <p:sp>
        <p:nvSpPr>
          <p:cNvPr id="3" name="Content Placeholder 2"/>
          <p:cNvSpPr>
            <a:spLocks noGrp="1"/>
          </p:cNvSpPr>
          <p:nvPr>
            <p:ph sz="quarter" idx="13"/>
          </p:nvPr>
        </p:nvSpPr>
        <p:spPr>
          <a:xfrm>
            <a:off x="869795" y="672974"/>
            <a:ext cx="11148383" cy="5828187"/>
          </a:xfrm>
        </p:spPr>
        <p:txBody>
          <a:bodyPr>
            <a:noAutofit/>
          </a:bodyPr>
          <a:lstStyle/>
          <a:p>
            <a:pPr marL="0" indent="0">
              <a:buNone/>
            </a:pPr>
            <a:r>
              <a:rPr lang="en-GB" sz="3200" b="1" cap="none" dirty="0" smtClean="0">
                <a:solidFill>
                  <a:srgbClr val="CC00CC"/>
                </a:solidFill>
              </a:rPr>
              <a:t>Endocytosis </a:t>
            </a:r>
          </a:p>
          <a:p>
            <a:r>
              <a:rPr lang="en-GB" sz="2800" cap="none" dirty="0" smtClean="0"/>
              <a:t>a type of vesicle transport that moves a substance into the cell. </a:t>
            </a:r>
          </a:p>
          <a:p>
            <a:r>
              <a:rPr lang="en-GB" sz="2800" cap="none" dirty="0" smtClean="0"/>
              <a:t>The plasma membrane completely engulfs the substance, a vesicle pinches off from the membrane, and the vesicle carries the substance into the cell. </a:t>
            </a:r>
          </a:p>
          <a:p>
            <a:r>
              <a:rPr lang="en-GB" sz="2800" cap="none" dirty="0" smtClean="0"/>
              <a:t>It is used by all cells of the body because most substances important to them are polar and consist of big molecules, and thus cannot pass through the hydrophobic plasma membrane. </a:t>
            </a:r>
            <a:endParaRPr lang="en-GB" sz="2800" b="1" cap="none" dirty="0" smtClean="0">
              <a:solidFill>
                <a:srgbClr val="CC00CC"/>
              </a:solidFill>
            </a:endParaRPr>
          </a:p>
        </p:txBody>
      </p:sp>
    </p:spTree>
    <p:extLst>
      <p:ext uri="{BB962C8B-B14F-4D97-AF65-F5344CB8AC3E}">
        <p14:creationId xmlns:p14="http://schemas.microsoft.com/office/powerpoint/2010/main" val="33742724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250" y="1"/>
            <a:ext cx="10364451" cy="672974"/>
          </a:xfrm>
        </p:spPr>
        <p:txBody>
          <a:bodyPr>
            <a:normAutofit/>
          </a:bodyPr>
          <a:lstStyle/>
          <a:p>
            <a:r>
              <a:rPr lang="en-GB" sz="4000" b="1" cap="none" dirty="0" smtClean="0">
                <a:solidFill>
                  <a:schemeClr val="accent6">
                    <a:lumMod val="50000"/>
                  </a:schemeClr>
                </a:solidFill>
              </a:rPr>
              <a:t>Membrane transport mechanisms</a:t>
            </a:r>
            <a:endParaRPr lang="en-GB" sz="4000" b="1" cap="none" dirty="0">
              <a:solidFill>
                <a:schemeClr val="accent6">
                  <a:lumMod val="50000"/>
                </a:schemeClr>
              </a:solidFill>
            </a:endParaRPr>
          </a:p>
        </p:txBody>
      </p:sp>
      <p:sp>
        <p:nvSpPr>
          <p:cNvPr id="3" name="Content Placeholder 2"/>
          <p:cNvSpPr>
            <a:spLocks noGrp="1"/>
          </p:cNvSpPr>
          <p:nvPr>
            <p:ph sz="quarter" idx="13"/>
          </p:nvPr>
        </p:nvSpPr>
        <p:spPr>
          <a:xfrm>
            <a:off x="882619" y="594917"/>
            <a:ext cx="11148383" cy="687474"/>
          </a:xfrm>
        </p:spPr>
        <p:txBody>
          <a:bodyPr>
            <a:noAutofit/>
          </a:bodyPr>
          <a:lstStyle/>
          <a:p>
            <a:pPr marL="0" indent="0" algn="ctr">
              <a:buNone/>
            </a:pPr>
            <a:r>
              <a:rPr lang="en-GB" sz="3200" b="1" cap="none" dirty="0" smtClean="0">
                <a:solidFill>
                  <a:srgbClr val="CC00CC"/>
                </a:solidFill>
              </a:rPr>
              <a:t>Type of Endocytosis </a:t>
            </a:r>
            <a:endParaRPr lang="en-GB" sz="3200" b="1" cap="none" dirty="0">
              <a:solidFill>
                <a:srgbClr val="CC00CC"/>
              </a:solidFill>
            </a:endParaRPr>
          </a:p>
        </p:txBody>
      </p:sp>
      <p:sp>
        <p:nvSpPr>
          <p:cNvPr id="5" name="Rectangle 4"/>
          <p:cNvSpPr/>
          <p:nvPr/>
        </p:nvSpPr>
        <p:spPr>
          <a:xfrm>
            <a:off x="0" y="1282391"/>
            <a:ext cx="12031002" cy="5262979"/>
          </a:xfrm>
          <a:prstGeom prst="rect">
            <a:avLst/>
          </a:prstGeom>
        </p:spPr>
        <p:txBody>
          <a:bodyPr wrap="square">
            <a:spAutoFit/>
          </a:bodyPr>
          <a:lstStyle/>
          <a:p>
            <a:r>
              <a:rPr lang="en-GB" sz="2800" dirty="0"/>
              <a:t>Phagocytosis </a:t>
            </a:r>
            <a:r>
              <a:rPr lang="en-GB" sz="2800" dirty="0" smtClean="0"/>
              <a:t>phagocytes </a:t>
            </a:r>
            <a:r>
              <a:rPr lang="en-GB" sz="2800" dirty="0"/>
              <a:t>extend pseudopodia by membrane </a:t>
            </a:r>
            <a:r>
              <a:rPr lang="en-GB" sz="2800" dirty="0" err="1"/>
              <a:t>evagination</a:t>
            </a:r>
            <a:r>
              <a:rPr lang="en-GB" sz="2800" dirty="0"/>
              <a:t>. The pseudopodia of amoeba (and amoeboid cells generally) engulf particles of food that end up in digestive vesicles (phagosomes) inside the cytosol. Phagocytes are a class of white blood cells that are part of our immune system. They engulf foreign particles that must be eliminated from the body. A lysosome fuses with the phagosome, after which stored hydrolytic enzyme are activated. The result is the digestion of the engulfed particles. Phagocytosis begins upon contact between the outer cell surface and those particles. The main kinds of endocytosis are phagocytosis, pinocytosis and receptor-mediated endocytosis, shown below.</a:t>
            </a:r>
            <a:r>
              <a:rPr lang="en-GB" sz="2800" dirty="0" smtClean="0"/>
              <a:t>2</a:t>
            </a:r>
            <a:r>
              <a:rPr lang="en-GB" sz="2800" dirty="0"/>
              <a:t>. </a:t>
            </a:r>
            <a:r>
              <a:rPr lang="en-GB" sz="2800" b="1" dirty="0" smtClean="0">
                <a:solidFill>
                  <a:srgbClr val="FFC000"/>
                </a:solidFill>
              </a:rPr>
              <a:t>Pinocytosis</a:t>
            </a:r>
            <a:r>
              <a:rPr lang="en-GB" sz="2800" dirty="0" smtClean="0"/>
              <a:t> is </a:t>
            </a:r>
            <a:r>
              <a:rPr lang="en-GB" sz="2800" dirty="0"/>
              <a:t>a non-specific, more or less constant pinching off of small vesicles that engulf extracellular fluid containing solutes; they are too small to include significant particulates</a:t>
            </a:r>
            <a:r>
              <a:rPr lang="en-GB" sz="2800" dirty="0" smtClean="0"/>
              <a:t>.</a:t>
            </a:r>
            <a:endParaRPr lang="en-GB" sz="2800" dirty="0"/>
          </a:p>
        </p:txBody>
      </p:sp>
    </p:spTree>
    <p:extLst>
      <p:ext uri="{BB962C8B-B14F-4D97-AF65-F5344CB8AC3E}">
        <p14:creationId xmlns:p14="http://schemas.microsoft.com/office/powerpoint/2010/main" val="18837023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250" y="1"/>
            <a:ext cx="10364451" cy="672974"/>
          </a:xfrm>
        </p:spPr>
        <p:txBody>
          <a:bodyPr>
            <a:normAutofit/>
          </a:bodyPr>
          <a:lstStyle/>
          <a:p>
            <a:r>
              <a:rPr lang="en-GB" sz="4000" b="1" cap="none" dirty="0" smtClean="0">
                <a:solidFill>
                  <a:schemeClr val="accent6">
                    <a:lumMod val="50000"/>
                  </a:schemeClr>
                </a:solidFill>
              </a:rPr>
              <a:t>Membrane transport mechanisms</a:t>
            </a:r>
            <a:endParaRPr lang="en-GB" sz="4000" b="1" cap="none" dirty="0">
              <a:solidFill>
                <a:schemeClr val="accent6">
                  <a:lumMod val="50000"/>
                </a:schemeClr>
              </a:solidFill>
            </a:endParaRPr>
          </a:p>
        </p:txBody>
      </p:sp>
      <p:sp>
        <p:nvSpPr>
          <p:cNvPr id="3" name="Content Placeholder 2"/>
          <p:cNvSpPr>
            <a:spLocks noGrp="1"/>
          </p:cNvSpPr>
          <p:nvPr>
            <p:ph sz="quarter" idx="13"/>
          </p:nvPr>
        </p:nvSpPr>
        <p:spPr>
          <a:xfrm>
            <a:off x="860317" y="672975"/>
            <a:ext cx="11148383" cy="5828187"/>
          </a:xfrm>
        </p:spPr>
        <p:txBody>
          <a:bodyPr>
            <a:noAutofit/>
          </a:bodyPr>
          <a:lstStyle/>
          <a:p>
            <a:pPr marL="0" indent="0" algn="ctr">
              <a:buNone/>
            </a:pPr>
            <a:r>
              <a:rPr lang="en-GB" sz="3200" b="1" cap="none" dirty="0" smtClean="0">
                <a:solidFill>
                  <a:srgbClr val="CC00CC"/>
                </a:solidFill>
              </a:rPr>
              <a:t>Type of Endocytosis </a:t>
            </a:r>
            <a:endParaRPr lang="en-GB" sz="3200" b="1" cap="none" dirty="0">
              <a:solidFill>
                <a:srgbClr val="CC00CC"/>
              </a:solidFill>
            </a:endParaRPr>
          </a:p>
        </p:txBody>
      </p:sp>
      <p:pic>
        <p:nvPicPr>
          <p:cNvPr id="4" name="Picture 3"/>
          <p:cNvPicPr>
            <a:picLocks noChangeAspect="1"/>
          </p:cNvPicPr>
          <p:nvPr/>
        </p:nvPicPr>
        <p:blipFill>
          <a:blip r:embed="rId3"/>
          <a:stretch>
            <a:fillRect/>
          </a:stretch>
        </p:blipFill>
        <p:spPr>
          <a:xfrm>
            <a:off x="1877859" y="1237785"/>
            <a:ext cx="8069029" cy="3317135"/>
          </a:xfrm>
          <a:prstGeom prst="rect">
            <a:avLst/>
          </a:prstGeom>
        </p:spPr>
      </p:pic>
      <p:sp>
        <p:nvSpPr>
          <p:cNvPr id="5" name="Rectangle 4"/>
          <p:cNvSpPr/>
          <p:nvPr/>
        </p:nvSpPr>
        <p:spPr>
          <a:xfrm>
            <a:off x="1005283" y="4554921"/>
            <a:ext cx="10292576" cy="1569660"/>
          </a:xfrm>
          <a:prstGeom prst="rect">
            <a:avLst/>
          </a:prstGeom>
        </p:spPr>
        <p:txBody>
          <a:bodyPr wrap="square">
            <a:spAutoFit/>
          </a:bodyPr>
          <a:lstStyle/>
          <a:p>
            <a:pPr marL="457200" indent="-457200">
              <a:buFont typeface="+mj-lt"/>
              <a:buAutoNum type="arabicPeriod"/>
            </a:pPr>
            <a:r>
              <a:rPr lang="en-GB" sz="2400" dirty="0"/>
              <a:t>When an entire cell or other solid particle is engulfed, the process is called </a:t>
            </a:r>
            <a:r>
              <a:rPr lang="en-GB" sz="2400" b="1" dirty="0">
                <a:solidFill>
                  <a:srgbClr val="FFC000"/>
                </a:solidFill>
              </a:rPr>
              <a:t>phagocytosis. </a:t>
            </a:r>
          </a:p>
          <a:p>
            <a:pPr marL="457200" indent="-457200">
              <a:buFont typeface="+mj-lt"/>
              <a:buAutoNum type="arabicPeriod"/>
            </a:pPr>
            <a:r>
              <a:rPr lang="en-GB" sz="2400" dirty="0"/>
              <a:t>When fluid is engulfed, the process is called </a:t>
            </a:r>
            <a:r>
              <a:rPr lang="en-GB" sz="2400" b="1" dirty="0">
                <a:solidFill>
                  <a:srgbClr val="FFC000"/>
                </a:solidFill>
              </a:rPr>
              <a:t>pinocytosis. </a:t>
            </a:r>
          </a:p>
          <a:p>
            <a:pPr marL="457200" indent="-457200">
              <a:buFont typeface="+mj-lt"/>
              <a:buAutoNum type="arabicPeriod"/>
            </a:pPr>
            <a:r>
              <a:rPr lang="en-GB" sz="2400" b="1" dirty="0" smtClean="0">
                <a:solidFill>
                  <a:srgbClr val="FFC000"/>
                </a:solidFill>
              </a:rPr>
              <a:t>receptor-mediated endocytosis</a:t>
            </a:r>
            <a:endParaRPr lang="en-GB" sz="2400" b="1" dirty="0">
              <a:solidFill>
                <a:srgbClr val="FFC000"/>
              </a:solidFill>
            </a:endParaRPr>
          </a:p>
        </p:txBody>
      </p:sp>
    </p:spTree>
    <p:extLst>
      <p:ext uri="{BB962C8B-B14F-4D97-AF65-F5344CB8AC3E}">
        <p14:creationId xmlns:p14="http://schemas.microsoft.com/office/powerpoint/2010/main" val="38995126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250" y="1"/>
            <a:ext cx="10364451" cy="672974"/>
          </a:xfrm>
        </p:spPr>
        <p:txBody>
          <a:bodyPr>
            <a:normAutofit/>
          </a:bodyPr>
          <a:lstStyle/>
          <a:p>
            <a:r>
              <a:rPr lang="en-GB" sz="4000" b="1" cap="none" dirty="0" smtClean="0">
                <a:solidFill>
                  <a:schemeClr val="accent6">
                    <a:lumMod val="50000"/>
                  </a:schemeClr>
                </a:solidFill>
              </a:rPr>
              <a:t>Membrane transport mechanisms</a:t>
            </a:r>
            <a:endParaRPr lang="en-GB" sz="4000" b="1" cap="none" dirty="0">
              <a:solidFill>
                <a:schemeClr val="accent6">
                  <a:lumMod val="50000"/>
                </a:schemeClr>
              </a:solidFill>
            </a:endParaRPr>
          </a:p>
        </p:txBody>
      </p:sp>
      <p:sp>
        <p:nvSpPr>
          <p:cNvPr id="3" name="Content Placeholder 2"/>
          <p:cNvSpPr>
            <a:spLocks noGrp="1"/>
          </p:cNvSpPr>
          <p:nvPr>
            <p:ph sz="quarter" idx="13"/>
          </p:nvPr>
        </p:nvSpPr>
        <p:spPr>
          <a:xfrm>
            <a:off x="514630" y="528010"/>
            <a:ext cx="11148383" cy="765532"/>
          </a:xfrm>
        </p:spPr>
        <p:txBody>
          <a:bodyPr>
            <a:noAutofit/>
          </a:bodyPr>
          <a:lstStyle/>
          <a:p>
            <a:pPr marL="0" indent="0" algn="ctr">
              <a:buNone/>
            </a:pPr>
            <a:r>
              <a:rPr lang="en-GB" sz="3200" b="1" cap="none" dirty="0" smtClean="0">
                <a:solidFill>
                  <a:srgbClr val="CC00CC"/>
                </a:solidFill>
              </a:rPr>
              <a:t>Type of Endocytosis </a:t>
            </a:r>
            <a:endParaRPr lang="en-GB" sz="3200" b="1" cap="none" dirty="0">
              <a:solidFill>
                <a:srgbClr val="CC00CC"/>
              </a:solidFill>
            </a:endParaRPr>
          </a:p>
        </p:txBody>
      </p:sp>
      <p:sp>
        <p:nvSpPr>
          <p:cNvPr id="6" name="Rectangle 5"/>
          <p:cNvSpPr/>
          <p:nvPr/>
        </p:nvSpPr>
        <p:spPr>
          <a:xfrm>
            <a:off x="226742" y="1416205"/>
            <a:ext cx="11965258" cy="4247317"/>
          </a:xfrm>
          <a:prstGeom prst="rect">
            <a:avLst/>
          </a:prstGeom>
        </p:spPr>
        <p:txBody>
          <a:bodyPr wrap="square">
            <a:spAutoFit/>
          </a:bodyPr>
          <a:lstStyle/>
          <a:p>
            <a:endParaRPr lang="en-GB" dirty="0"/>
          </a:p>
          <a:p>
            <a:pPr algn="just"/>
            <a:r>
              <a:rPr lang="en-GB" sz="2800" b="1" dirty="0">
                <a:solidFill>
                  <a:srgbClr val="FFC000"/>
                </a:solidFill>
              </a:rPr>
              <a:t>3. Receptor-mediated endocytosis </a:t>
            </a:r>
            <a:r>
              <a:rPr lang="en-GB" sz="2800" dirty="0"/>
              <a:t>this kind of endocytosis relies on the affinity of receptors for specific extracellular substances. Upon binding their ligands, the receptors aggregate in differentiated regions of cell membranes called coated pits. The coated pits then invigilate, forming a coated vesicle, thereby bringing their extracellular contents into the cell. After the coated vesicles deliver their contents to their cellular destinations, the vesicle membranes are recycled into the plasma </a:t>
            </a:r>
            <a:r>
              <a:rPr lang="en-GB" sz="2800" dirty="0" smtClean="0"/>
              <a:t>membrane</a:t>
            </a:r>
            <a:endParaRPr lang="en-GB" sz="2800" dirty="0"/>
          </a:p>
          <a:p>
            <a:pPr algn="just"/>
            <a:r>
              <a:rPr lang="en-GB" sz="2800" b="1" dirty="0" err="1">
                <a:solidFill>
                  <a:srgbClr val="00B050"/>
                </a:solidFill>
              </a:rPr>
              <a:t>Clathrin</a:t>
            </a:r>
            <a:r>
              <a:rPr lang="en-GB" sz="2800" b="1" dirty="0">
                <a:solidFill>
                  <a:srgbClr val="00B050"/>
                </a:solidFill>
              </a:rPr>
              <a:t>-mediated </a:t>
            </a:r>
            <a:r>
              <a:rPr lang="en-GB" sz="2800" b="1" dirty="0" smtClean="0">
                <a:solidFill>
                  <a:srgbClr val="00B050"/>
                </a:solidFill>
              </a:rPr>
              <a:t>endocytosis </a:t>
            </a:r>
            <a:r>
              <a:rPr lang="en-GB" sz="2800" b="1" dirty="0">
                <a:solidFill>
                  <a:srgbClr val="00B050"/>
                </a:solidFill>
              </a:rPr>
              <a:t>is he major endocytic route for internalization of many cargoes</a:t>
            </a:r>
          </a:p>
        </p:txBody>
      </p:sp>
    </p:spTree>
    <p:extLst>
      <p:ext uri="{BB962C8B-B14F-4D97-AF65-F5344CB8AC3E}">
        <p14:creationId xmlns:p14="http://schemas.microsoft.com/office/powerpoint/2010/main" val="18004457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5513" y="166573"/>
            <a:ext cx="10364451" cy="979055"/>
          </a:xfrm>
        </p:spPr>
        <p:txBody>
          <a:bodyPr>
            <a:normAutofit/>
          </a:bodyPr>
          <a:lstStyle/>
          <a:p>
            <a:r>
              <a:rPr lang="en-GB" sz="4000" b="1" cap="none" dirty="0" smtClean="0">
                <a:solidFill>
                  <a:schemeClr val="accent6">
                    <a:lumMod val="50000"/>
                  </a:schemeClr>
                </a:solidFill>
              </a:rPr>
              <a:t>Structure of the plasma membrane</a:t>
            </a:r>
            <a:endParaRPr lang="en-GB" sz="4000" b="1" cap="none" dirty="0">
              <a:solidFill>
                <a:schemeClr val="accent6">
                  <a:lumMod val="50000"/>
                </a:schemeClr>
              </a:solidFill>
            </a:endParaRPr>
          </a:p>
        </p:txBody>
      </p:sp>
      <p:sp>
        <p:nvSpPr>
          <p:cNvPr id="3" name="Content Placeholder 2"/>
          <p:cNvSpPr>
            <a:spLocks noGrp="1"/>
          </p:cNvSpPr>
          <p:nvPr>
            <p:ph sz="quarter" idx="13"/>
          </p:nvPr>
        </p:nvSpPr>
        <p:spPr>
          <a:xfrm>
            <a:off x="409903" y="969216"/>
            <a:ext cx="8418787" cy="5589239"/>
          </a:xfrm>
        </p:spPr>
        <p:txBody>
          <a:bodyPr>
            <a:noAutofit/>
          </a:bodyPr>
          <a:lstStyle/>
          <a:p>
            <a:pPr algn="just"/>
            <a:r>
              <a:rPr lang="en-GB" sz="2800" cap="none" dirty="0" smtClean="0"/>
              <a:t>Typically </a:t>
            </a:r>
            <a:r>
              <a:rPr lang="en-GB" sz="2800" cap="none" dirty="0"/>
              <a:t>composed of lipids and proteins in a near 50:50 </a:t>
            </a:r>
            <a:r>
              <a:rPr lang="en-GB" sz="2800" cap="none" dirty="0" smtClean="0"/>
              <a:t>ratio</a:t>
            </a:r>
          </a:p>
          <a:p>
            <a:pPr algn="just"/>
            <a:r>
              <a:rPr lang="en-GB" sz="2800" cap="none" dirty="0" smtClean="0"/>
              <a:t>The most commonly accepted model for the structure of the cell membrane </a:t>
            </a:r>
            <a:r>
              <a:rPr lang="en-GB" sz="2800" b="1" cap="none" dirty="0" smtClean="0">
                <a:solidFill>
                  <a:srgbClr val="CC00CC"/>
                </a:solidFill>
              </a:rPr>
              <a:t>(the Fluid Mosaic </a:t>
            </a:r>
            <a:r>
              <a:rPr lang="en-GB" sz="2800" b="1" cap="none" dirty="0">
                <a:solidFill>
                  <a:srgbClr val="CC00CC"/>
                </a:solidFill>
              </a:rPr>
              <a:t>Model)</a:t>
            </a:r>
            <a:r>
              <a:rPr lang="en-GB" sz="2800" cap="none" dirty="0"/>
              <a:t> was developed by Seymour J. Singer and Garth L. Nicholson in 1972 and shows</a:t>
            </a:r>
          </a:p>
          <a:p>
            <a:pPr algn="just"/>
            <a:r>
              <a:rPr lang="en-GB" sz="2800" cap="none" dirty="0" smtClean="0"/>
              <a:t>Proteins </a:t>
            </a:r>
            <a:r>
              <a:rPr lang="en-GB" sz="2800" cap="none" dirty="0"/>
              <a:t>"floating like icebergs in a sea of lipid". Most membrane illustrations are based on this </a:t>
            </a:r>
            <a:r>
              <a:rPr lang="en-GB" sz="2800" cap="none" dirty="0" smtClean="0"/>
              <a:t>model and </a:t>
            </a:r>
            <a:r>
              <a:rPr lang="en-GB" sz="2800" cap="none" dirty="0"/>
              <a:t>show lipids arranged in a bi-layer with proteins floating in and sometimes penetrating through </a:t>
            </a:r>
            <a:r>
              <a:rPr lang="en-GB" sz="2800" cap="none" dirty="0" smtClean="0"/>
              <a:t>this layer</a:t>
            </a:r>
            <a:endParaRPr lang="en-GB" sz="2800" cap="none" dirty="0"/>
          </a:p>
        </p:txBody>
      </p:sp>
      <p:pic>
        <p:nvPicPr>
          <p:cNvPr id="4" name="Picture 3"/>
          <p:cNvPicPr>
            <a:picLocks noChangeAspect="1"/>
          </p:cNvPicPr>
          <p:nvPr/>
        </p:nvPicPr>
        <p:blipFill>
          <a:blip r:embed="rId2"/>
          <a:stretch>
            <a:fillRect/>
          </a:stretch>
        </p:blipFill>
        <p:spPr>
          <a:xfrm>
            <a:off x="9070428" y="4271141"/>
            <a:ext cx="2974427" cy="2667000"/>
          </a:xfrm>
          <a:prstGeom prst="rect">
            <a:avLst/>
          </a:prstGeom>
        </p:spPr>
      </p:pic>
    </p:spTree>
    <p:extLst>
      <p:ext uri="{BB962C8B-B14F-4D97-AF65-F5344CB8AC3E}">
        <p14:creationId xmlns:p14="http://schemas.microsoft.com/office/powerpoint/2010/main" val="34839160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5125" r="2452" b="5177"/>
          <a:stretch/>
        </p:blipFill>
        <p:spPr>
          <a:xfrm>
            <a:off x="2431220" y="104264"/>
            <a:ext cx="7828157" cy="4043991"/>
          </a:xfrm>
          <a:prstGeom prst="rect">
            <a:avLst/>
          </a:prstGeom>
        </p:spPr>
      </p:pic>
      <p:sp>
        <p:nvSpPr>
          <p:cNvPr id="8" name="Rectangle 7"/>
          <p:cNvSpPr/>
          <p:nvPr/>
        </p:nvSpPr>
        <p:spPr>
          <a:xfrm>
            <a:off x="602165" y="4148255"/>
            <a:ext cx="11255298" cy="2246769"/>
          </a:xfrm>
          <a:prstGeom prst="rect">
            <a:avLst/>
          </a:prstGeom>
        </p:spPr>
        <p:txBody>
          <a:bodyPr wrap="square">
            <a:spAutoFit/>
          </a:bodyPr>
          <a:lstStyle/>
          <a:p>
            <a:pPr algn="just"/>
            <a:r>
              <a:rPr lang="en-GB" sz="2000" b="1" dirty="0">
                <a:solidFill>
                  <a:srgbClr val="00B050"/>
                </a:solidFill>
              </a:rPr>
              <a:t>Stages of </a:t>
            </a:r>
            <a:r>
              <a:rPr lang="en-GB" sz="2000" b="1" dirty="0" err="1">
                <a:solidFill>
                  <a:srgbClr val="00B050"/>
                </a:solidFill>
              </a:rPr>
              <a:t>clathrin</a:t>
            </a:r>
            <a:r>
              <a:rPr lang="en-GB" sz="2000" b="1" dirty="0">
                <a:solidFill>
                  <a:srgbClr val="00B050"/>
                </a:solidFill>
              </a:rPr>
              <a:t>-mediated endocytosis. </a:t>
            </a:r>
            <a:r>
              <a:rPr lang="en-GB" sz="2000" dirty="0"/>
              <a:t>Schematic diagram illustrating the assembly and disassembly of a </a:t>
            </a:r>
            <a:r>
              <a:rPr lang="en-GB" sz="2000" dirty="0" err="1"/>
              <a:t>clathrin</a:t>
            </a:r>
            <a:r>
              <a:rPr lang="en-GB" sz="2000" dirty="0"/>
              <a:t>-coated pit. Briefly, AP2 (and other </a:t>
            </a:r>
            <a:r>
              <a:rPr lang="en-GB" sz="2000" dirty="0" err="1"/>
              <a:t>clathrin</a:t>
            </a:r>
            <a:r>
              <a:rPr lang="en-GB" sz="2000" dirty="0"/>
              <a:t>-associated sorting proteins) binds cargo and phosphoinositide moieties in the membrane, which triggers </a:t>
            </a:r>
            <a:r>
              <a:rPr lang="en-GB" sz="2000" dirty="0" err="1"/>
              <a:t>clathrin</a:t>
            </a:r>
            <a:r>
              <a:rPr lang="en-GB" sz="2000" dirty="0"/>
              <a:t> recruitment and subsequent lattice assembly. Other adaptor proteins are recruited to the </a:t>
            </a:r>
            <a:r>
              <a:rPr lang="en-GB" sz="2000" dirty="0" err="1"/>
              <a:t>invaginating</a:t>
            </a:r>
            <a:r>
              <a:rPr lang="en-GB" sz="2000" dirty="0"/>
              <a:t> membrane to ensure stable lattice growth and close of the </a:t>
            </a:r>
            <a:r>
              <a:rPr lang="en-GB" sz="2000" dirty="0" err="1"/>
              <a:t>clathrin</a:t>
            </a:r>
            <a:r>
              <a:rPr lang="en-GB" sz="2000" dirty="0"/>
              <a:t>-coated pit. Dynamin (along with other adaptor proteins) drives membrane scission resulting in the </a:t>
            </a:r>
            <a:r>
              <a:rPr lang="en-GB" sz="2000" dirty="0" err="1"/>
              <a:t>clathrin</a:t>
            </a:r>
            <a:r>
              <a:rPr lang="en-GB" sz="2000" dirty="0"/>
              <a:t>-coated vesicle being fully internalised into the cytoplasm. </a:t>
            </a:r>
            <a:r>
              <a:rPr lang="en-GB" sz="2000" dirty="0" err="1"/>
              <a:t>Auxilin</a:t>
            </a:r>
            <a:r>
              <a:rPr lang="en-GB" sz="2000" dirty="0"/>
              <a:t> and Hsc70 are key factors mediating </a:t>
            </a:r>
            <a:r>
              <a:rPr lang="en-GB" sz="2000" dirty="0" err="1"/>
              <a:t>clathrin</a:t>
            </a:r>
            <a:r>
              <a:rPr lang="en-GB" sz="2000" dirty="0"/>
              <a:t> </a:t>
            </a:r>
            <a:r>
              <a:rPr lang="en-GB" sz="2000" dirty="0" err="1"/>
              <a:t>uncoating</a:t>
            </a:r>
            <a:r>
              <a:rPr lang="en-GB" sz="2000" dirty="0"/>
              <a:t>. The vesicle is then free and primed to fuse with an early endosome</a:t>
            </a:r>
          </a:p>
        </p:txBody>
      </p:sp>
    </p:spTree>
    <p:extLst>
      <p:ext uri="{BB962C8B-B14F-4D97-AF65-F5344CB8AC3E}">
        <p14:creationId xmlns:p14="http://schemas.microsoft.com/office/powerpoint/2010/main" val="23000244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250" y="0"/>
            <a:ext cx="10364451" cy="979055"/>
          </a:xfrm>
        </p:spPr>
        <p:txBody>
          <a:bodyPr>
            <a:normAutofit/>
          </a:bodyPr>
          <a:lstStyle/>
          <a:p>
            <a:r>
              <a:rPr lang="en-GB" sz="4000" b="1" cap="none" dirty="0" smtClean="0">
                <a:solidFill>
                  <a:schemeClr val="accent6">
                    <a:lumMod val="50000"/>
                  </a:schemeClr>
                </a:solidFill>
              </a:rPr>
              <a:t>Membrane transport mechanisms</a:t>
            </a:r>
            <a:endParaRPr lang="en-GB" sz="4000" b="1" cap="none" dirty="0">
              <a:solidFill>
                <a:schemeClr val="accent6">
                  <a:lumMod val="50000"/>
                </a:schemeClr>
              </a:solidFill>
            </a:endParaRPr>
          </a:p>
        </p:txBody>
      </p:sp>
      <p:sp>
        <p:nvSpPr>
          <p:cNvPr id="3" name="Content Placeholder 2"/>
          <p:cNvSpPr>
            <a:spLocks noGrp="1"/>
          </p:cNvSpPr>
          <p:nvPr>
            <p:ph sz="quarter" idx="13"/>
          </p:nvPr>
        </p:nvSpPr>
        <p:spPr>
          <a:xfrm>
            <a:off x="780585" y="979055"/>
            <a:ext cx="11148383" cy="5198721"/>
          </a:xfrm>
        </p:spPr>
        <p:txBody>
          <a:bodyPr>
            <a:noAutofit/>
          </a:bodyPr>
          <a:lstStyle/>
          <a:p>
            <a:pPr marL="0" indent="0">
              <a:buNone/>
            </a:pPr>
            <a:r>
              <a:rPr lang="en-GB" sz="3200" b="1" cap="none" dirty="0">
                <a:solidFill>
                  <a:srgbClr val="92D050"/>
                </a:solidFill>
              </a:rPr>
              <a:t>Some human diseases are caused by a failure of receptor-mediated endocytosis. </a:t>
            </a:r>
            <a:endParaRPr lang="en-GB" sz="3200" b="1" cap="none" dirty="0" smtClean="0">
              <a:solidFill>
                <a:srgbClr val="92D050"/>
              </a:solidFill>
            </a:endParaRPr>
          </a:p>
          <a:p>
            <a:pPr marL="0" indent="0" algn="just">
              <a:buNone/>
            </a:pPr>
            <a:r>
              <a:rPr lang="en-GB" sz="2800" cap="none" dirty="0" smtClean="0"/>
              <a:t>For </a:t>
            </a:r>
            <a:r>
              <a:rPr lang="en-GB" sz="2800" cap="none" dirty="0"/>
              <a:t>example, the form of cholesterol termed low-density lipoprotein or LDL (also referred to as “bad” cholesterol) is removed from the blood by receptor-mediated endocytosis. In the human genetic disease familial hypercholesterolemia, the LDL receptors are defective or missing </a:t>
            </a:r>
            <a:r>
              <a:rPr lang="en-GB" sz="2800" cap="none" dirty="0" smtClean="0"/>
              <a:t>entirely. People </a:t>
            </a:r>
            <a:r>
              <a:rPr lang="en-GB" sz="2800" cap="none" dirty="0"/>
              <a:t>with this condition have life-threatening levels of cholesterol in their blood because their cells cannot clear the chemical from their blood.</a:t>
            </a:r>
            <a:endParaRPr lang="en-GB" sz="2800" b="1" cap="none" dirty="0" smtClean="0">
              <a:solidFill>
                <a:srgbClr val="CC00CC"/>
              </a:solidFill>
            </a:endParaRPr>
          </a:p>
        </p:txBody>
      </p:sp>
    </p:spTree>
    <p:extLst>
      <p:ext uri="{BB962C8B-B14F-4D97-AF65-F5344CB8AC3E}">
        <p14:creationId xmlns:p14="http://schemas.microsoft.com/office/powerpoint/2010/main" val="20938126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250" y="0"/>
            <a:ext cx="10364451" cy="979055"/>
          </a:xfrm>
        </p:spPr>
        <p:txBody>
          <a:bodyPr>
            <a:normAutofit/>
          </a:bodyPr>
          <a:lstStyle/>
          <a:p>
            <a:r>
              <a:rPr lang="en-GB" sz="4000" b="1" cap="none" dirty="0" smtClean="0">
                <a:solidFill>
                  <a:schemeClr val="accent6">
                    <a:lumMod val="50000"/>
                  </a:schemeClr>
                </a:solidFill>
              </a:rPr>
              <a:t>Membrane transport mechanisms</a:t>
            </a:r>
            <a:endParaRPr lang="en-GB" sz="4000" b="1" cap="none" dirty="0">
              <a:solidFill>
                <a:schemeClr val="accent6">
                  <a:lumMod val="50000"/>
                </a:schemeClr>
              </a:solidFill>
            </a:endParaRPr>
          </a:p>
        </p:txBody>
      </p:sp>
      <p:sp>
        <p:nvSpPr>
          <p:cNvPr id="3" name="Content Placeholder 2"/>
          <p:cNvSpPr>
            <a:spLocks noGrp="1"/>
          </p:cNvSpPr>
          <p:nvPr>
            <p:ph sz="quarter" idx="13"/>
          </p:nvPr>
        </p:nvSpPr>
        <p:spPr>
          <a:xfrm>
            <a:off x="628184" y="795637"/>
            <a:ext cx="7025268" cy="5828187"/>
          </a:xfrm>
        </p:spPr>
        <p:txBody>
          <a:bodyPr>
            <a:noAutofit/>
          </a:bodyPr>
          <a:lstStyle/>
          <a:p>
            <a:pPr marL="514350" indent="-514350">
              <a:buClrTx/>
              <a:buFont typeface="+mj-lt"/>
              <a:buAutoNum type="arabicPeriod" startAt="2"/>
            </a:pPr>
            <a:r>
              <a:rPr lang="en-GB" sz="2800" b="1" cap="none" dirty="0" smtClean="0">
                <a:solidFill>
                  <a:srgbClr val="CC00CC"/>
                </a:solidFill>
              </a:rPr>
              <a:t>Exocytosis</a:t>
            </a:r>
          </a:p>
          <a:p>
            <a:pPr marL="0" indent="0">
              <a:buClrTx/>
              <a:buNone/>
            </a:pPr>
            <a:r>
              <a:rPr lang="en-GB" sz="2800" cap="none" dirty="0"/>
              <a:t>is a type of vesicle transport that moves a substance out of the cell. A vesicle containing the substance moves through the cytoplasm to the cell membrane. Then, the vesicle membrane fuses with the cell membrane, and the substance is released outside the </a:t>
            </a:r>
            <a:r>
              <a:rPr lang="en-GB" sz="2800" cap="none" dirty="0" smtClean="0"/>
              <a:t>cell.</a:t>
            </a:r>
          </a:p>
          <a:p>
            <a:pPr>
              <a:buClrTx/>
            </a:pPr>
            <a:r>
              <a:rPr lang="en-GB" sz="2800" cap="none" dirty="0" smtClean="0"/>
              <a:t>Allows </a:t>
            </a:r>
            <a:r>
              <a:rPr lang="en-GB" sz="2800" cap="none" dirty="0"/>
              <a:t>cells to secrete waste substances and molecules, such as hormones and </a:t>
            </a:r>
            <a:r>
              <a:rPr lang="en-GB" sz="2800" cap="none" dirty="0" smtClean="0"/>
              <a:t>proteins.</a:t>
            </a:r>
          </a:p>
          <a:p>
            <a:pPr>
              <a:buClrTx/>
            </a:pPr>
            <a:r>
              <a:rPr lang="en-GB" sz="2800" cap="none" dirty="0" smtClean="0"/>
              <a:t>Important </a:t>
            </a:r>
            <a:r>
              <a:rPr lang="en-GB" sz="2800" cap="none" dirty="0"/>
              <a:t>for chemical signal messaging and cell to cell communication</a:t>
            </a:r>
            <a:endParaRPr lang="en-GB" sz="2800" cap="none" dirty="0" smtClean="0"/>
          </a:p>
          <a:p>
            <a:pPr marL="0" indent="0">
              <a:buClrTx/>
              <a:buNone/>
            </a:pPr>
            <a:endParaRPr lang="en-GB" sz="2800" cap="none" dirty="0"/>
          </a:p>
        </p:txBody>
      </p:sp>
      <p:pic>
        <p:nvPicPr>
          <p:cNvPr id="5" name="Picture 4"/>
          <p:cNvPicPr>
            <a:picLocks noChangeAspect="1"/>
          </p:cNvPicPr>
          <p:nvPr/>
        </p:nvPicPr>
        <p:blipFill rotWithShape="1">
          <a:blip r:embed="rId2"/>
          <a:srcRect l="2767" t="19032" r="1768" b="4671"/>
          <a:stretch/>
        </p:blipFill>
        <p:spPr>
          <a:xfrm>
            <a:off x="7653452" y="3579542"/>
            <a:ext cx="4538548" cy="3278458"/>
          </a:xfrm>
          <a:prstGeom prst="rect">
            <a:avLst/>
          </a:prstGeom>
        </p:spPr>
      </p:pic>
    </p:spTree>
    <p:extLst>
      <p:ext uri="{BB962C8B-B14F-4D97-AF65-F5344CB8AC3E}">
        <p14:creationId xmlns:p14="http://schemas.microsoft.com/office/powerpoint/2010/main" val="11927035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250" y="0"/>
            <a:ext cx="10364451" cy="979055"/>
          </a:xfrm>
        </p:spPr>
        <p:txBody>
          <a:bodyPr>
            <a:normAutofit/>
          </a:bodyPr>
          <a:lstStyle/>
          <a:p>
            <a:r>
              <a:rPr lang="en-GB" sz="4000" b="1" cap="none" dirty="0" smtClean="0">
                <a:solidFill>
                  <a:schemeClr val="accent6">
                    <a:lumMod val="50000"/>
                  </a:schemeClr>
                </a:solidFill>
              </a:rPr>
              <a:t>Membrane transport mechanisms</a:t>
            </a:r>
            <a:endParaRPr lang="en-GB" sz="4000" b="1" cap="none" dirty="0">
              <a:solidFill>
                <a:schemeClr val="accent6">
                  <a:lumMod val="50000"/>
                </a:schemeClr>
              </a:solidFill>
            </a:endParaRPr>
          </a:p>
        </p:txBody>
      </p:sp>
      <p:sp>
        <p:nvSpPr>
          <p:cNvPr id="3" name="Content Placeholder 2"/>
          <p:cNvSpPr>
            <a:spLocks noGrp="1"/>
          </p:cNvSpPr>
          <p:nvPr>
            <p:ph sz="quarter" idx="13"/>
          </p:nvPr>
        </p:nvSpPr>
        <p:spPr>
          <a:xfrm>
            <a:off x="628184" y="795637"/>
            <a:ext cx="7025268" cy="5828187"/>
          </a:xfrm>
        </p:spPr>
        <p:txBody>
          <a:bodyPr>
            <a:noAutofit/>
          </a:bodyPr>
          <a:lstStyle/>
          <a:p>
            <a:pPr marL="514350" indent="-514350">
              <a:buClrTx/>
              <a:buFont typeface="+mj-lt"/>
              <a:buAutoNum type="arabicPeriod" startAt="2"/>
            </a:pPr>
            <a:r>
              <a:rPr lang="en-GB" sz="2800" b="1" cap="none" dirty="0" smtClean="0">
                <a:solidFill>
                  <a:srgbClr val="CC00CC"/>
                </a:solidFill>
              </a:rPr>
              <a:t>Exocytosis</a:t>
            </a:r>
          </a:p>
          <a:p>
            <a:pPr marL="0" indent="0">
              <a:buClrTx/>
              <a:buNone/>
            </a:pPr>
            <a:r>
              <a:rPr lang="en-GB" sz="2800" cap="none" dirty="0"/>
              <a:t>is a type of vesicle transport that moves a substance out of the cell. A vesicle containing the substance moves through the cytoplasm to the cell membrane. Then, the vesicle membrane fuses with the cell membrane, and the substance is released outside the </a:t>
            </a:r>
            <a:r>
              <a:rPr lang="en-GB" sz="2800" cap="none" dirty="0" smtClean="0"/>
              <a:t>cell.</a:t>
            </a:r>
          </a:p>
          <a:p>
            <a:pPr>
              <a:buClrTx/>
            </a:pPr>
            <a:r>
              <a:rPr lang="en-GB" sz="2800" cap="none" dirty="0" smtClean="0"/>
              <a:t>Allows </a:t>
            </a:r>
            <a:r>
              <a:rPr lang="en-GB" sz="2800" cap="none" dirty="0"/>
              <a:t>cells to secrete waste substances and molecules, such as hormones and </a:t>
            </a:r>
            <a:r>
              <a:rPr lang="en-GB" sz="2800" cap="none" dirty="0" smtClean="0"/>
              <a:t>proteins.</a:t>
            </a:r>
          </a:p>
          <a:p>
            <a:pPr>
              <a:buClrTx/>
            </a:pPr>
            <a:r>
              <a:rPr lang="en-GB" sz="2800" cap="none" dirty="0" smtClean="0"/>
              <a:t>Important </a:t>
            </a:r>
            <a:r>
              <a:rPr lang="en-GB" sz="2800" cap="none" dirty="0"/>
              <a:t>for chemical signal messaging and cell to cell communication</a:t>
            </a:r>
            <a:endParaRPr lang="en-GB" sz="2800" cap="none" dirty="0" smtClean="0"/>
          </a:p>
          <a:p>
            <a:pPr marL="0" indent="0">
              <a:buClrTx/>
              <a:buNone/>
            </a:pPr>
            <a:endParaRPr lang="en-GB" sz="2800" cap="none" dirty="0"/>
          </a:p>
        </p:txBody>
      </p:sp>
      <p:pic>
        <p:nvPicPr>
          <p:cNvPr id="5" name="Picture 4"/>
          <p:cNvPicPr>
            <a:picLocks noChangeAspect="1"/>
          </p:cNvPicPr>
          <p:nvPr/>
        </p:nvPicPr>
        <p:blipFill rotWithShape="1">
          <a:blip r:embed="rId2"/>
          <a:srcRect l="2767" t="19032" r="1768" b="4671"/>
          <a:stretch/>
        </p:blipFill>
        <p:spPr>
          <a:xfrm>
            <a:off x="7538664" y="795637"/>
            <a:ext cx="4538548" cy="3278458"/>
          </a:xfrm>
          <a:prstGeom prst="rect">
            <a:avLst/>
          </a:prstGeom>
        </p:spPr>
      </p:pic>
      <p:pic>
        <p:nvPicPr>
          <p:cNvPr id="4" name="Picture 3"/>
          <p:cNvPicPr>
            <a:picLocks noChangeAspect="1"/>
          </p:cNvPicPr>
          <p:nvPr/>
        </p:nvPicPr>
        <p:blipFill>
          <a:blip r:embed="rId3"/>
          <a:stretch>
            <a:fillRect/>
          </a:stretch>
        </p:blipFill>
        <p:spPr>
          <a:xfrm>
            <a:off x="7653452" y="4162756"/>
            <a:ext cx="4348425" cy="2695244"/>
          </a:xfrm>
          <a:prstGeom prst="rect">
            <a:avLst/>
          </a:prstGeom>
        </p:spPr>
      </p:pic>
      <p:sp>
        <p:nvSpPr>
          <p:cNvPr id="6" name="Rectangle 5"/>
          <p:cNvSpPr/>
          <p:nvPr/>
        </p:nvSpPr>
        <p:spPr>
          <a:xfrm>
            <a:off x="7853305" y="6333222"/>
            <a:ext cx="4148572" cy="369332"/>
          </a:xfrm>
          <a:prstGeom prst="rect">
            <a:avLst/>
          </a:prstGeom>
        </p:spPr>
        <p:txBody>
          <a:bodyPr wrap="none">
            <a:spAutoFit/>
          </a:bodyPr>
          <a:lstStyle/>
          <a:p>
            <a:r>
              <a:rPr lang="en-GB" dirty="0">
                <a:solidFill>
                  <a:schemeClr val="bg1"/>
                </a:solidFill>
              </a:rPr>
              <a:t>an axon releasing dopamine by exocytosis.</a:t>
            </a:r>
          </a:p>
        </p:txBody>
      </p:sp>
    </p:spTree>
    <p:extLst>
      <p:ext uri="{BB962C8B-B14F-4D97-AF65-F5344CB8AC3E}">
        <p14:creationId xmlns:p14="http://schemas.microsoft.com/office/powerpoint/2010/main" val="26208297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8470" y="0"/>
            <a:ext cx="10364451" cy="702527"/>
          </a:xfrm>
        </p:spPr>
        <p:txBody>
          <a:bodyPr>
            <a:normAutofit/>
          </a:bodyPr>
          <a:lstStyle/>
          <a:p>
            <a:r>
              <a:rPr lang="en-GB" sz="4000" b="1" cap="none" dirty="0" smtClean="0">
                <a:solidFill>
                  <a:schemeClr val="accent6">
                    <a:lumMod val="50000"/>
                  </a:schemeClr>
                </a:solidFill>
              </a:rPr>
              <a:t>Membrane transport mechanisms</a:t>
            </a:r>
            <a:endParaRPr lang="en-GB" sz="4000" b="1" cap="none" dirty="0">
              <a:solidFill>
                <a:schemeClr val="accent6">
                  <a:lumMod val="50000"/>
                </a:schemeClr>
              </a:solidFill>
            </a:endParaRPr>
          </a:p>
        </p:txBody>
      </p:sp>
      <p:sp>
        <p:nvSpPr>
          <p:cNvPr id="3" name="Content Placeholder 2"/>
          <p:cNvSpPr>
            <a:spLocks noGrp="1"/>
          </p:cNvSpPr>
          <p:nvPr>
            <p:ph sz="quarter" idx="13"/>
          </p:nvPr>
        </p:nvSpPr>
        <p:spPr>
          <a:xfrm>
            <a:off x="1118470" y="594915"/>
            <a:ext cx="11321653" cy="6263085"/>
          </a:xfrm>
        </p:spPr>
        <p:txBody>
          <a:bodyPr>
            <a:noAutofit/>
          </a:bodyPr>
          <a:lstStyle/>
          <a:p>
            <a:pPr marL="0" indent="0">
              <a:buClrTx/>
              <a:buNone/>
            </a:pPr>
            <a:r>
              <a:rPr lang="en-GB" sz="2800" b="1" cap="none" dirty="0">
                <a:solidFill>
                  <a:srgbClr val="CC00CC"/>
                </a:solidFill>
              </a:rPr>
              <a:t>Examples of exocytosis include:</a:t>
            </a:r>
          </a:p>
          <a:p>
            <a:pPr>
              <a:buClrTx/>
            </a:pPr>
            <a:r>
              <a:rPr lang="en-GB" sz="2800" cap="none" dirty="0" smtClean="0"/>
              <a:t>Transportation </a:t>
            </a:r>
            <a:r>
              <a:rPr lang="en-GB" sz="2800" cap="none" dirty="0"/>
              <a:t>of glucagon from the pancreas into the liver where it is further processed for easier absorption into the </a:t>
            </a:r>
            <a:r>
              <a:rPr lang="en-GB" sz="2800" cap="none" dirty="0" smtClean="0"/>
              <a:t>bloodstream</a:t>
            </a:r>
            <a:endParaRPr lang="en-GB" sz="2800" cap="none" dirty="0"/>
          </a:p>
          <a:p>
            <a:pPr>
              <a:buClrTx/>
            </a:pPr>
            <a:r>
              <a:rPr lang="en-GB" sz="2800" cap="none" dirty="0"/>
              <a:t>Transportation of protein-filled vesicles from T cells to </a:t>
            </a:r>
            <a:r>
              <a:rPr lang="en-GB" sz="2800" cap="none" dirty="0" smtClean="0"/>
              <a:t>virally </a:t>
            </a:r>
            <a:r>
              <a:rPr lang="en-GB" sz="2800" cap="none" dirty="0"/>
              <a:t>infected cells</a:t>
            </a:r>
          </a:p>
          <a:p>
            <a:pPr>
              <a:buClrTx/>
            </a:pPr>
            <a:r>
              <a:rPr lang="en-GB" sz="2800" cap="none" dirty="0"/>
              <a:t>Elimination of carbon dioxide and water, which are waste products generated during aerobic respiration</a:t>
            </a:r>
          </a:p>
          <a:p>
            <a:pPr>
              <a:buClrTx/>
            </a:pPr>
            <a:r>
              <a:rPr lang="en-GB" sz="2800" cap="none" dirty="0"/>
              <a:t>Secretion of antibodies, enzymes and peptide hormones from different cells</a:t>
            </a:r>
          </a:p>
          <a:p>
            <a:pPr>
              <a:buClrTx/>
            </a:pPr>
            <a:r>
              <a:rPr lang="en-GB" sz="2800" cap="none" dirty="0"/>
              <a:t>Release of neurotransmitters from nerve cells</a:t>
            </a:r>
          </a:p>
          <a:p>
            <a:pPr>
              <a:buClrTx/>
            </a:pPr>
            <a:r>
              <a:rPr lang="en-GB" sz="2800" cap="none" dirty="0"/>
              <a:t>Recycling of receptors on the cell membrane that intercept signals</a:t>
            </a:r>
          </a:p>
          <a:p>
            <a:pPr>
              <a:buClrTx/>
            </a:pPr>
            <a:r>
              <a:rPr lang="en-GB" sz="2800" cap="none" dirty="0"/>
              <a:t>Release of digestive enzymes by the pancreas</a:t>
            </a:r>
          </a:p>
        </p:txBody>
      </p:sp>
      <p:sp>
        <p:nvSpPr>
          <p:cNvPr id="6" name="Rectangle 5"/>
          <p:cNvSpPr/>
          <p:nvPr/>
        </p:nvSpPr>
        <p:spPr>
          <a:xfrm>
            <a:off x="7853305" y="6333222"/>
            <a:ext cx="4148572" cy="369332"/>
          </a:xfrm>
          <a:prstGeom prst="rect">
            <a:avLst/>
          </a:prstGeom>
        </p:spPr>
        <p:txBody>
          <a:bodyPr wrap="none">
            <a:spAutoFit/>
          </a:bodyPr>
          <a:lstStyle/>
          <a:p>
            <a:r>
              <a:rPr lang="en-GB" dirty="0">
                <a:solidFill>
                  <a:schemeClr val="bg1"/>
                </a:solidFill>
              </a:rPr>
              <a:t>an axon releasing dopamine by exocytosis.</a:t>
            </a:r>
          </a:p>
        </p:txBody>
      </p:sp>
    </p:spTree>
    <p:extLst>
      <p:ext uri="{BB962C8B-B14F-4D97-AF65-F5344CB8AC3E}">
        <p14:creationId xmlns:p14="http://schemas.microsoft.com/office/powerpoint/2010/main" val="32130024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286000" y="1762125"/>
            <a:ext cx="7620000" cy="3333750"/>
          </a:xfrm>
          <a:prstGeom prst="rect">
            <a:avLst/>
          </a:prstGeom>
        </p:spPr>
      </p:pic>
    </p:spTree>
    <p:extLst>
      <p:ext uri="{BB962C8B-B14F-4D97-AF65-F5344CB8AC3E}">
        <p14:creationId xmlns:p14="http://schemas.microsoft.com/office/powerpoint/2010/main" val="15202681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9389" y="261166"/>
            <a:ext cx="10364451" cy="729071"/>
          </a:xfrm>
        </p:spPr>
        <p:txBody>
          <a:bodyPr>
            <a:normAutofit/>
          </a:bodyPr>
          <a:lstStyle/>
          <a:p>
            <a:r>
              <a:rPr lang="en-GB" sz="4000" b="1" cap="none" dirty="0" smtClean="0">
                <a:solidFill>
                  <a:schemeClr val="accent6">
                    <a:lumMod val="50000"/>
                  </a:schemeClr>
                </a:solidFill>
              </a:rPr>
              <a:t>Structure of the plasma membrane</a:t>
            </a:r>
            <a:endParaRPr lang="en-GB" sz="4000" b="1" cap="none" dirty="0">
              <a:solidFill>
                <a:schemeClr val="accent6">
                  <a:lumMod val="50000"/>
                </a:schemeClr>
              </a:solidFill>
            </a:endParaRPr>
          </a:p>
        </p:txBody>
      </p:sp>
      <p:sp>
        <p:nvSpPr>
          <p:cNvPr id="3" name="Content Placeholder 2"/>
          <p:cNvSpPr>
            <a:spLocks noGrp="1"/>
          </p:cNvSpPr>
          <p:nvPr>
            <p:ph sz="quarter" idx="13"/>
          </p:nvPr>
        </p:nvSpPr>
        <p:spPr>
          <a:xfrm>
            <a:off x="567559" y="990237"/>
            <a:ext cx="11477296" cy="5589239"/>
          </a:xfrm>
        </p:spPr>
        <p:txBody>
          <a:bodyPr>
            <a:noAutofit/>
          </a:bodyPr>
          <a:lstStyle/>
          <a:p>
            <a:pPr algn="just"/>
            <a:r>
              <a:rPr lang="en-GB" sz="2800" b="1" cap="none" dirty="0" smtClean="0">
                <a:solidFill>
                  <a:srgbClr val="CC00CC"/>
                </a:solidFill>
              </a:rPr>
              <a:t>The </a:t>
            </a:r>
            <a:r>
              <a:rPr lang="en-GB" sz="2800" b="1" cap="none" dirty="0">
                <a:solidFill>
                  <a:srgbClr val="CC00CC"/>
                </a:solidFill>
              </a:rPr>
              <a:t>fundamental structure of the membrane is </a:t>
            </a:r>
            <a:endParaRPr lang="en-GB" sz="2800" b="1" cap="none" dirty="0" smtClean="0">
              <a:solidFill>
                <a:srgbClr val="CC00CC"/>
              </a:solidFill>
            </a:endParaRPr>
          </a:p>
          <a:p>
            <a:pPr marL="0" indent="0" algn="just">
              <a:buNone/>
            </a:pPr>
            <a:r>
              <a:rPr lang="en-GB" sz="2800" b="1" cap="none" dirty="0" smtClean="0">
                <a:solidFill>
                  <a:srgbClr val="FFC000"/>
                </a:solidFill>
              </a:rPr>
              <a:t>1) The </a:t>
            </a:r>
            <a:r>
              <a:rPr lang="en-GB" sz="2800" b="1" cap="none" dirty="0">
                <a:solidFill>
                  <a:srgbClr val="FFC000"/>
                </a:solidFill>
              </a:rPr>
              <a:t>phospholipid </a:t>
            </a:r>
            <a:r>
              <a:rPr lang="en-GB" sz="2800" b="1" cap="none" dirty="0" smtClean="0">
                <a:solidFill>
                  <a:srgbClr val="FFC000"/>
                </a:solidFill>
              </a:rPr>
              <a:t>bilayer</a:t>
            </a:r>
            <a:r>
              <a:rPr lang="en-GB" sz="2800" b="1" cap="none" dirty="0" smtClean="0"/>
              <a:t> </a:t>
            </a:r>
            <a:r>
              <a:rPr lang="en-GB" sz="2800" cap="none" dirty="0"/>
              <a:t>which forms a stable barrier between two aqueous compartments</a:t>
            </a:r>
            <a:r>
              <a:rPr lang="en-GB" sz="2800" cap="none" dirty="0" smtClean="0"/>
              <a:t>.</a:t>
            </a:r>
          </a:p>
          <a:p>
            <a:pPr marL="0" indent="0" algn="just">
              <a:buNone/>
            </a:pPr>
            <a:r>
              <a:rPr lang="en-GB" sz="2800" b="1" cap="none" dirty="0" smtClean="0">
                <a:solidFill>
                  <a:srgbClr val="FFC000"/>
                </a:solidFill>
              </a:rPr>
              <a:t>2) Proteins </a:t>
            </a:r>
            <a:r>
              <a:rPr lang="en-GB" sz="2800" b="1" cap="none" dirty="0">
                <a:solidFill>
                  <a:srgbClr val="FFC000"/>
                </a:solidFill>
              </a:rPr>
              <a:t>embedded </a:t>
            </a:r>
            <a:r>
              <a:rPr lang="en-GB" sz="2800" cap="none" dirty="0"/>
              <a:t>within the phospholipid bilayer carry out the specific functions of the plasma membrane, including selective transport of molecules and cell-cell recognition.</a:t>
            </a:r>
          </a:p>
        </p:txBody>
      </p:sp>
    </p:spTree>
    <p:extLst>
      <p:ext uri="{BB962C8B-B14F-4D97-AF65-F5344CB8AC3E}">
        <p14:creationId xmlns:p14="http://schemas.microsoft.com/office/powerpoint/2010/main" val="31348583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079" y="304800"/>
            <a:ext cx="10364451" cy="651641"/>
          </a:xfrm>
        </p:spPr>
        <p:txBody>
          <a:bodyPr>
            <a:normAutofit/>
          </a:bodyPr>
          <a:lstStyle/>
          <a:p>
            <a:r>
              <a:rPr lang="en-GB" sz="4000" b="1" cap="none" dirty="0" smtClean="0">
                <a:solidFill>
                  <a:schemeClr val="accent6">
                    <a:lumMod val="50000"/>
                  </a:schemeClr>
                </a:solidFill>
              </a:rPr>
              <a:t>Structure of the phospholipid bilayer</a:t>
            </a:r>
            <a:endParaRPr lang="en-GB" sz="4000" b="1" cap="none" dirty="0">
              <a:solidFill>
                <a:schemeClr val="accent6">
                  <a:lumMod val="50000"/>
                </a:schemeClr>
              </a:solidFill>
            </a:endParaRPr>
          </a:p>
        </p:txBody>
      </p:sp>
      <p:sp>
        <p:nvSpPr>
          <p:cNvPr id="3" name="Content Placeholder 2"/>
          <p:cNvSpPr>
            <a:spLocks noGrp="1"/>
          </p:cNvSpPr>
          <p:nvPr>
            <p:ph sz="quarter" idx="13"/>
          </p:nvPr>
        </p:nvSpPr>
        <p:spPr>
          <a:xfrm>
            <a:off x="548845" y="1113797"/>
            <a:ext cx="11477296" cy="5589239"/>
          </a:xfrm>
        </p:spPr>
        <p:txBody>
          <a:bodyPr>
            <a:noAutofit/>
          </a:bodyPr>
          <a:lstStyle/>
          <a:p>
            <a:pPr algn="just"/>
            <a:r>
              <a:rPr lang="en-GB" sz="2800" cap="none" dirty="0" smtClean="0"/>
              <a:t>Phospholipid consist </a:t>
            </a:r>
            <a:r>
              <a:rPr lang="en-GB" sz="2800" cap="none" dirty="0"/>
              <a:t>of fatty acids and alcohol. </a:t>
            </a:r>
            <a:endParaRPr lang="en-GB" sz="2800" cap="none" dirty="0" smtClean="0"/>
          </a:p>
          <a:p>
            <a:pPr algn="just"/>
            <a:r>
              <a:rPr lang="en-GB" sz="2800" cap="none" dirty="0" smtClean="0"/>
              <a:t>The </a:t>
            </a:r>
            <a:r>
              <a:rPr lang="en-GB" sz="2800" cap="none" dirty="0"/>
              <a:t>phospholipids </a:t>
            </a:r>
            <a:r>
              <a:rPr lang="en-GB" sz="2800" cap="none" dirty="0" smtClean="0"/>
              <a:t>are </a:t>
            </a:r>
            <a:r>
              <a:rPr lang="en-GB" sz="2800" cap="none" dirty="0"/>
              <a:t>arranged in two layers, called </a:t>
            </a:r>
            <a:r>
              <a:rPr lang="en-GB" sz="2800" b="1" cap="none" dirty="0" err="1">
                <a:solidFill>
                  <a:schemeClr val="accent3">
                    <a:lumMod val="75000"/>
                  </a:schemeClr>
                </a:solidFill>
              </a:rPr>
              <a:t>aphospholipid</a:t>
            </a:r>
            <a:r>
              <a:rPr lang="en-GB" sz="2800" b="1" cap="none" dirty="0">
                <a:solidFill>
                  <a:schemeClr val="accent3">
                    <a:lumMod val="75000"/>
                  </a:schemeClr>
                </a:solidFill>
              </a:rPr>
              <a:t> </a:t>
            </a:r>
            <a:r>
              <a:rPr lang="en-GB" sz="2800" b="1" cap="none" dirty="0" smtClean="0">
                <a:solidFill>
                  <a:schemeClr val="accent3">
                    <a:lumMod val="75000"/>
                  </a:schemeClr>
                </a:solidFill>
              </a:rPr>
              <a:t>bilayer</a:t>
            </a:r>
            <a:r>
              <a:rPr lang="en-GB" sz="2800" cap="none" dirty="0" smtClean="0"/>
              <a:t>.</a:t>
            </a:r>
          </a:p>
          <a:p>
            <a:pPr algn="just"/>
            <a:r>
              <a:rPr lang="en-GB" sz="2800" cap="none" dirty="0" smtClean="0"/>
              <a:t>Each </a:t>
            </a:r>
            <a:r>
              <a:rPr lang="en-GB" sz="2800" cap="none" dirty="0"/>
              <a:t>phospholipid molecule has a head and two tails. </a:t>
            </a:r>
            <a:endParaRPr lang="en-GB" sz="2800" cap="none" dirty="0" smtClean="0"/>
          </a:p>
          <a:p>
            <a:pPr algn="just"/>
            <a:r>
              <a:rPr lang="en-GB" sz="2800" cap="none" dirty="0" smtClean="0"/>
              <a:t>The </a:t>
            </a:r>
            <a:r>
              <a:rPr lang="en-GB" sz="2800" cap="none" dirty="0"/>
              <a:t>head “</a:t>
            </a:r>
            <a:r>
              <a:rPr lang="en-GB" sz="2800" b="1" cap="none" dirty="0">
                <a:solidFill>
                  <a:schemeClr val="accent3">
                    <a:lumMod val="75000"/>
                  </a:schemeClr>
                </a:solidFill>
              </a:rPr>
              <a:t>loves” water (hydrophilic) </a:t>
            </a:r>
            <a:r>
              <a:rPr lang="en-GB" sz="2800" cap="none" dirty="0"/>
              <a:t>and the </a:t>
            </a:r>
            <a:r>
              <a:rPr lang="en-GB" sz="2800" b="1" cap="none" dirty="0">
                <a:solidFill>
                  <a:schemeClr val="accent3">
                    <a:lumMod val="75000"/>
                  </a:schemeClr>
                </a:solidFill>
              </a:rPr>
              <a:t>tails “hate” water (hydrophobic</a:t>
            </a:r>
            <a:r>
              <a:rPr lang="en-GB" sz="2800" b="1" cap="none" dirty="0" smtClean="0">
                <a:solidFill>
                  <a:schemeClr val="accent3">
                    <a:lumMod val="75000"/>
                  </a:schemeClr>
                </a:solidFill>
              </a:rPr>
              <a:t>) </a:t>
            </a:r>
            <a:endParaRPr lang="en-GB" sz="2800" b="1" cap="none" dirty="0" smtClean="0"/>
          </a:p>
          <a:p>
            <a:pPr algn="just"/>
            <a:r>
              <a:rPr lang="en-GB" sz="2800" cap="none" dirty="0" smtClean="0"/>
              <a:t>The </a:t>
            </a:r>
            <a:r>
              <a:rPr lang="en-GB" sz="2800" cap="none" dirty="0"/>
              <a:t>water-hating tails are on the interior of the membrane, whereas the water-loving heads point outwards, toward either the cytoplasm or the fluid that surrounds the cell.</a:t>
            </a:r>
          </a:p>
          <a:p>
            <a:pPr algn="just"/>
            <a:endParaRPr lang="en-GB" sz="2800" cap="none" dirty="0"/>
          </a:p>
        </p:txBody>
      </p:sp>
    </p:spTree>
    <p:extLst>
      <p:ext uri="{BB962C8B-B14F-4D97-AF65-F5344CB8AC3E}">
        <p14:creationId xmlns:p14="http://schemas.microsoft.com/office/powerpoint/2010/main" val="25344833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87888" y="255183"/>
            <a:ext cx="8008883" cy="5087007"/>
          </a:xfrm>
          <a:prstGeom prst="rect">
            <a:avLst/>
          </a:prstGeom>
        </p:spPr>
      </p:pic>
      <p:sp>
        <p:nvSpPr>
          <p:cNvPr id="6" name="Rectangle 5"/>
          <p:cNvSpPr/>
          <p:nvPr/>
        </p:nvSpPr>
        <p:spPr>
          <a:xfrm>
            <a:off x="606057" y="5247072"/>
            <a:ext cx="10632558" cy="1200329"/>
          </a:xfrm>
          <a:prstGeom prst="rect">
            <a:avLst/>
          </a:prstGeom>
        </p:spPr>
        <p:txBody>
          <a:bodyPr wrap="square">
            <a:spAutoFit/>
          </a:bodyPr>
          <a:lstStyle/>
          <a:p>
            <a:pPr algn="just"/>
            <a:r>
              <a:rPr lang="en-GB" sz="2400" dirty="0"/>
              <a:t>This example is phosphatidylcholine, represented (A) schematically, (B) by a formula, (C) as a space-filling model, and (D) as a symbol. The kink resulting from the cis-double bond is exaggerated for emphasis.</a:t>
            </a:r>
          </a:p>
        </p:txBody>
      </p:sp>
    </p:spTree>
    <p:extLst>
      <p:ext uri="{BB962C8B-B14F-4D97-AF65-F5344CB8AC3E}">
        <p14:creationId xmlns:p14="http://schemas.microsoft.com/office/powerpoint/2010/main" val="37382003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079" y="304800"/>
            <a:ext cx="10364451" cy="651641"/>
          </a:xfrm>
        </p:spPr>
        <p:txBody>
          <a:bodyPr>
            <a:normAutofit/>
          </a:bodyPr>
          <a:lstStyle/>
          <a:p>
            <a:r>
              <a:rPr lang="en-GB" sz="4000" b="1" cap="none" dirty="0" smtClean="0">
                <a:solidFill>
                  <a:schemeClr val="accent6">
                    <a:lumMod val="50000"/>
                  </a:schemeClr>
                </a:solidFill>
              </a:rPr>
              <a:t>Structure of the phospholipid bilayer</a:t>
            </a:r>
            <a:endParaRPr lang="en-GB" sz="4000" b="1" cap="none" dirty="0">
              <a:solidFill>
                <a:schemeClr val="accent6">
                  <a:lumMod val="50000"/>
                </a:schemeClr>
              </a:solidFill>
            </a:endParaRPr>
          </a:p>
        </p:txBody>
      </p:sp>
      <p:sp>
        <p:nvSpPr>
          <p:cNvPr id="3" name="Content Placeholder 2"/>
          <p:cNvSpPr>
            <a:spLocks noGrp="1"/>
          </p:cNvSpPr>
          <p:nvPr>
            <p:ph sz="quarter" idx="13"/>
          </p:nvPr>
        </p:nvSpPr>
        <p:spPr>
          <a:xfrm>
            <a:off x="582299" y="1221592"/>
            <a:ext cx="11477296" cy="5589239"/>
          </a:xfrm>
        </p:spPr>
        <p:txBody>
          <a:bodyPr>
            <a:noAutofit/>
          </a:bodyPr>
          <a:lstStyle/>
          <a:p>
            <a:pPr algn="just"/>
            <a:r>
              <a:rPr lang="en-GB" sz="2800" b="1" cap="none" dirty="0" smtClean="0">
                <a:solidFill>
                  <a:schemeClr val="accent3">
                    <a:lumMod val="75000"/>
                  </a:schemeClr>
                </a:solidFill>
              </a:rPr>
              <a:t>Molecules </a:t>
            </a:r>
            <a:r>
              <a:rPr lang="en-GB" sz="2800" b="1" cap="none" dirty="0">
                <a:solidFill>
                  <a:schemeClr val="accent3">
                    <a:lumMod val="75000"/>
                  </a:schemeClr>
                </a:solidFill>
              </a:rPr>
              <a:t>that are hydrophobic </a:t>
            </a:r>
            <a:r>
              <a:rPr lang="en-GB" sz="2800" cap="none" dirty="0"/>
              <a:t>can easily pass through the plasma membrane, if they are small enough, because they are water-hating like the interior of the membrane. </a:t>
            </a:r>
            <a:endParaRPr lang="en-GB" sz="2800" cap="none" dirty="0" smtClean="0"/>
          </a:p>
          <a:p>
            <a:pPr algn="just"/>
            <a:r>
              <a:rPr lang="en-GB" sz="2800" b="1" cap="none" dirty="0" smtClean="0">
                <a:solidFill>
                  <a:schemeClr val="accent3">
                    <a:lumMod val="75000"/>
                  </a:schemeClr>
                </a:solidFill>
              </a:rPr>
              <a:t>Molecules </a:t>
            </a:r>
            <a:r>
              <a:rPr lang="en-GB" sz="2800" b="1" cap="none" dirty="0">
                <a:solidFill>
                  <a:schemeClr val="accent3">
                    <a:lumMod val="75000"/>
                  </a:schemeClr>
                </a:solidFill>
              </a:rPr>
              <a:t>that are </a:t>
            </a:r>
            <a:r>
              <a:rPr lang="en-GB" sz="2800" b="1" cap="none" dirty="0" smtClean="0">
                <a:solidFill>
                  <a:schemeClr val="accent3">
                    <a:lumMod val="75000"/>
                  </a:schemeClr>
                </a:solidFill>
              </a:rPr>
              <a:t>hydrophilic, </a:t>
            </a:r>
            <a:r>
              <a:rPr lang="en-GB" sz="2800" b="1" cap="none" dirty="0">
                <a:solidFill>
                  <a:schemeClr val="accent3">
                    <a:lumMod val="75000"/>
                  </a:schemeClr>
                </a:solidFill>
              </a:rPr>
              <a:t>cannot pass through the plasma </a:t>
            </a:r>
            <a:r>
              <a:rPr lang="en-GB" sz="2800" b="1" cap="none" dirty="0" smtClean="0">
                <a:solidFill>
                  <a:schemeClr val="accent3">
                    <a:lumMod val="75000"/>
                  </a:schemeClr>
                </a:solidFill>
              </a:rPr>
              <a:t>membrane </a:t>
            </a:r>
            <a:r>
              <a:rPr lang="en-GB" sz="2800" cap="none" dirty="0" smtClean="0"/>
              <a:t>because </a:t>
            </a:r>
            <a:r>
              <a:rPr lang="en-GB" sz="2800" cap="none" dirty="0"/>
              <a:t>they are water-loving like the exterior of the membrane, and are therefore excluded from the interior of the membrane.</a:t>
            </a:r>
          </a:p>
        </p:txBody>
      </p:sp>
    </p:spTree>
    <p:extLst>
      <p:ext uri="{BB962C8B-B14F-4D97-AF65-F5344CB8AC3E}">
        <p14:creationId xmlns:p14="http://schemas.microsoft.com/office/powerpoint/2010/main" val="31705639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9388" y="328748"/>
            <a:ext cx="10364451" cy="729071"/>
          </a:xfrm>
        </p:spPr>
        <p:txBody>
          <a:bodyPr>
            <a:normAutofit/>
          </a:bodyPr>
          <a:lstStyle/>
          <a:p>
            <a:r>
              <a:rPr lang="en-GB" sz="4000" b="1" cap="none" dirty="0" smtClean="0">
                <a:solidFill>
                  <a:schemeClr val="accent6">
                    <a:lumMod val="50000"/>
                  </a:schemeClr>
                </a:solidFill>
              </a:rPr>
              <a:t>Structure of the plasma membrane</a:t>
            </a:r>
            <a:endParaRPr lang="en-GB" sz="4000" b="1" cap="none" dirty="0">
              <a:solidFill>
                <a:schemeClr val="accent6">
                  <a:lumMod val="50000"/>
                </a:schemeClr>
              </a:solidFill>
            </a:endParaRPr>
          </a:p>
        </p:txBody>
      </p:sp>
      <p:sp>
        <p:nvSpPr>
          <p:cNvPr id="3" name="Content Placeholder 2"/>
          <p:cNvSpPr>
            <a:spLocks noGrp="1"/>
          </p:cNvSpPr>
          <p:nvPr>
            <p:ph sz="quarter" idx="13"/>
          </p:nvPr>
        </p:nvSpPr>
        <p:spPr>
          <a:xfrm>
            <a:off x="472966" y="1642594"/>
            <a:ext cx="11477296" cy="5589239"/>
          </a:xfrm>
        </p:spPr>
        <p:txBody>
          <a:bodyPr>
            <a:noAutofit/>
          </a:bodyPr>
          <a:lstStyle/>
          <a:p>
            <a:pPr algn="just"/>
            <a:r>
              <a:rPr lang="en-GB" sz="2800" cap="none" dirty="0"/>
              <a:t>T</a:t>
            </a:r>
            <a:r>
              <a:rPr lang="en-GB" sz="2800" cap="none" dirty="0" smtClean="0"/>
              <a:t>he </a:t>
            </a:r>
            <a:r>
              <a:rPr lang="en-GB" sz="2800" cap="none" dirty="0"/>
              <a:t>plasma membranes of animal cells contain </a:t>
            </a:r>
            <a:r>
              <a:rPr lang="en-GB" sz="2800" cap="none" dirty="0">
                <a:solidFill>
                  <a:srgbClr val="CC00CC"/>
                </a:solidFill>
              </a:rPr>
              <a:t>four major phospholipids (phosphatidylcholine, phosphatidylethanolamine, phosphatidylserine, and sphingomyelin)</a:t>
            </a:r>
            <a:r>
              <a:rPr lang="en-GB" sz="2800" cap="none" dirty="0"/>
              <a:t>, which together account for more than half of the lipid in most membranes. </a:t>
            </a:r>
            <a:endParaRPr lang="en-GB" sz="2800" cap="none" dirty="0" smtClean="0"/>
          </a:p>
          <a:p>
            <a:pPr algn="just"/>
            <a:r>
              <a:rPr lang="en-GB" sz="2800" cap="none" dirty="0" smtClean="0"/>
              <a:t>These </a:t>
            </a:r>
            <a:r>
              <a:rPr lang="en-GB" sz="2800" cap="none" dirty="0"/>
              <a:t>phospholipids are asymmetrically distributed between the two halves of the membrane bilayer </a:t>
            </a:r>
            <a:endParaRPr lang="en-GB" sz="2800" cap="none" dirty="0" smtClean="0"/>
          </a:p>
          <a:p>
            <a:pPr algn="just"/>
            <a:r>
              <a:rPr lang="en-GB" sz="2800" cap="none" dirty="0" smtClean="0"/>
              <a:t>The </a:t>
            </a:r>
            <a:r>
              <a:rPr lang="en-GB" sz="2800" cap="none" dirty="0"/>
              <a:t>outer </a:t>
            </a:r>
            <a:r>
              <a:rPr lang="en-GB" sz="2800" cap="none" dirty="0" smtClean="0"/>
              <a:t>consists </a:t>
            </a:r>
            <a:r>
              <a:rPr lang="en-GB" sz="2800" cap="none" dirty="0"/>
              <a:t>mainly of </a:t>
            </a:r>
            <a:r>
              <a:rPr lang="en-GB" sz="2800" cap="none" dirty="0">
                <a:solidFill>
                  <a:srgbClr val="CC00CC"/>
                </a:solidFill>
              </a:rPr>
              <a:t>phosphatidylcholine and sphingomyelin</a:t>
            </a:r>
            <a:r>
              <a:rPr lang="en-GB" sz="2800" cap="none" dirty="0"/>
              <a:t>, whereas </a:t>
            </a:r>
            <a:r>
              <a:rPr lang="en-GB" sz="2800" cap="none" dirty="0">
                <a:solidFill>
                  <a:srgbClr val="CC00CC"/>
                </a:solidFill>
              </a:rPr>
              <a:t>phosphatidylethanolamine and phosphatidylserine </a:t>
            </a:r>
            <a:r>
              <a:rPr lang="en-GB" sz="2800" cap="none" dirty="0"/>
              <a:t>are the </a:t>
            </a:r>
            <a:r>
              <a:rPr lang="en-GB" sz="2800" cap="none" dirty="0">
                <a:solidFill>
                  <a:srgbClr val="CC00CC"/>
                </a:solidFill>
              </a:rPr>
              <a:t>predominant phospholipids of the inner leaflet</a:t>
            </a:r>
            <a:r>
              <a:rPr lang="en-GB" sz="2800" cap="none" dirty="0"/>
              <a:t>. </a:t>
            </a:r>
          </a:p>
        </p:txBody>
      </p:sp>
      <p:sp>
        <p:nvSpPr>
          <p:cNvPr id="4" name="Rectangle 3"/>
          <p:cNvSpPr/>
          <p:nvPr/>
        </p:nvSpPr>
        <p:spPr>
          <a:xfrm>
            <a:off x="1029388" y="1043583"/>
            <a:ext cx="5216684" cy="584775"/>
          </a:xfrm>
          <a:prstGeom prst="rect">
            <a:avLst/>
          </a:prstGeom>
        </p:spPr>
        <p:txBody>
          <a:bodyPr wrap="none">
            <a:spAutoFit/>
          </a:bodyPr>
          <a:lstStyle/>
          <a:p>
            <a:r>
              <a:rPr lang="en-GB" sz="3200" b="1" dirty="0" smtClean="0">
                <a:solidFill>
                  <a:schemeClr val="accent3">
                    <a:lumMod val="75000"/>
                  </a:schemeClr>
                </a:solidFill>
              </a:rPr>
              <a:t>Major </a:t>
            </a:r>
            <a:r>
              <a:rPr lang="en-GB" sz="3200" b="1" dirty="0">
                <a:solidFill>
                  <a:schemeClr val="accent3">
                    <a:lumMod val="75000"/>
                  </a:schemeClr>
                </a:solidFill>
              </a:rPr>
              <a:t>Type of phospholipids </a:t>
            </a:r>
            <a:endParaRPr lang="en-GB" sz="3200" dirty="0">
              <a:solidFill>
                <a:schemeClr val="accent3">
                  <a:lumMod val="75000"/>
                </a:schemeClr>
              </a:solidFill>
            </a:endParaRPr>
          </a:p>
        </p:txBody>
      </p:sp>
    </p:spTree>
    <p:extLst>
      <p:ext uri="{BB962C8B-B14F-4D97-AF65-F5344CB8AC3E}">
        <p14:creationId xmlns:p14="http://schemas.microsoft.com/office/powerpoint/2010/main" val="39535917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unge 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TotalTime>6512</TotalTime>
  <Words>3400</Words>
  <Application>Microsoft Office PowerPoint</Application>
  <PresentationFormat>Widescreen</PresentationFormat>
  <Paragraphs>233</Paragraphs>
  <Slides>45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Calibri</vt:lpstr>
      <vt:lpstr>Tw Cen MT</vt:lpstr>
      <vt:lpstr>Droplet</vt:lpstr>
      <vt:lpstr>Biology of Cell Membrane ZOO 543 </vt:lpstr>
      <vt:lpstr>PowerPoint Presentation</vt:lpstr>
      <vt:lpstr>Cell membrane</vt:lpstr>
      <vt:lpstr>Structure of the plasma membrane</vt:lpstr>
      <vt:lpstr>Structure of the plasma membrane</vt:lpstr>
      <vt:lpstr>Structure of the phospholipid bilayer</vt:lpstr>
      <vt:lpstr>PowerPoint Presentation</vt:lpstr>
      <vt:lpstr>Structure of the phospholipid bilayer</vt:lpstr>
      <vt:lpstr>Structure of the plasma membrane</vt:lpstr>
      <vt:lpstr>PowerPoint Presentation</vt:lpstr>
      <vt:lpstr>Structure of the plasma membrane</vt:lpstr>
      <vt:lpstr>PowerPoint Presentation</vt:lpstr>
      <vt:lpstr>Two general features of phospholipid bilayers are critical to membrane function.</vt:lpstr>
      <vt:lpstr>Two general features of phospholipid bilayers are critical to membrane function</vt:lpstr>
      <vt:lpstr>Membrane proteins</vt:lpstr>
      <vt:lpstr>PowerPoint Presentation</vt:lpstr>
      <vt:lpstr>Functions of membrane proteins</vt:lpstr>
      <vt:lpstr>Functions of membrane proteins examples </vt:lpstr>
      <vt:lpstr>Functions of membrane proteins examples </vt:lpstr>
      <vt:lpstr>PowerPoint Presentation</vt:lpstr>
      <vt:lpstr>Membrane functions</vt:lpstr>
      <vt:lpstr>PowerPoint Presentation</vt:lpstr>
      <vt:lpstr>Membrane transport mechanisms</vt:lpstr>
      <vt:lpstr>Membrane transport mechanisms</vt:lpstr>
      <vt:lpstr>PowerPoint Presentation</vt:lpstr>
      <vt:lpstr>Membrane transport mechanisms</vt:lpstr>
      <vt:lpstr>Membrane transport mechanisms</vt:lpstr>
      <vt:lpstr>PowerPoint Presentation</vt:lpstr>
      <vt:lpstr>Membrane transport mechanisms</vt:lpstr>
      <vt:lpstr>Facilitated diffusion</vt:lpstr>
      <vt:lpstr>Membrane transport mechanisms</vt:lpstr>
      <vt:lpstr>Membrane transport mechanisms</vt:lpstr>
      <vt:lpstr>Membrane transport mechanisms</vt:lpstr>
      <vt:lpstr>Membrane transport mechanisms</vt:lpstr>
      <vt:lpstr>Membrane transport mechanisms</vt:lpstr>
      <vt:lpstr>Membrane transport mechanisms</vt:lpstr>
      <vt:lpstr>Membrane transport mechanisms</vt:lpstr>
      <vt:lpstr>Membrane transport mechanisms</vt:lpstr>
      <vt:lpstr>Membrane transport mechanisms</vt:lpstr>
      <vt:lpstr>PowerPoint Presentation</vt:lpstr>
      <vt:lpstr>Membrane transport mechanisms</vt:lpstr>
      <vt:lpstr>Membrane transport mechanisms</vt:lpstr>
      <vt:lpstr>Membrane transport mechanisms</vt:lpstr>
      <vt:lpstr>Membrane transport mechanisms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of Cell Membrane ZOO 543 Dr Rasha Alonaizan  2022-2023</dc:title>
  <dc:creator>Rasha Alonaizan</dc:creator>
  <cp:lastModifiedBy>Saud Alarifi</cp:lastModifiedBy>
  <cp:revision>73</cp:revision>
  <dcterms:created xsi:type="dcterms:W3CDTF">2022-11-20T05:53:23Z</dcterms:created>
  <dcterms:modified xsi:type="dcterms:W3CDTF">2023-08-29T08:48:13Z</dcterms:modified>
</cp:coreProperties>
</file>