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6" r:id="rId1"/>
  </p:sldMasterIdLst>
  <p:notesMasterIdLst>
    <p:notesMasterId r:id="rId12"/>
  </p:notesMasterIdLst>
  <p:sldIdLst>
    <p:sldId id="256" r:id="rId2"/>
    <p:sldId id="273" r:id="rId3"/>
    <p:sldId id="258" r:id="rId4"/>
    <p:sldId id="281" r:id="rId5"/>
    <p:sldId id="259" r:id="rId6"/>
    <p:sldId id="260" r:id="rId7"/>
    <p:sldId id="261" r:id="rId8"/>
    <p:sldId id="257" r:id="rId9"/>
    <p:sldId id="282" r:id="rId10"/>
    <p:sldId id="283" r:id="rId11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7E697E2-D50D-4674-9748-79FFD5CD963C}" type="datetimeFigureOut">
              <a:rPr lang="ar-SA" smtClean="0"/>
              <a:t>13/01/1439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ECCCD58-7AFC-4766-AF9B-E4F01A1133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29358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https://www.rose-hulman.edu/~brandt/Chem433/433_Lab_Manual_2013.pdf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CCD58-7AFC-4766-AF9B-E4F01A11336C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24955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https://www.lahc.edu/classes/chemistry/arias/FlowChart101.pdf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CCD58-7AFC-4766-AF9B-E4F01A11336C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1722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Extraction buffer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:10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Tris-HCl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(pH 7.4), 1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2-Mercaptoethanol, 1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mM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l" rtl="0"/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PMSF and 1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EDTA.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CCD58-7AFC-4766-AF9B-E4F01A11336C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55981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t>13/01/1439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F87DA4E-5498-4563-AED4-0E5C1F5B0D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954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t>13/01/1439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87DA4E-5498-4563-AED4-0E5C1F5B0D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25801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t>13/01/1439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87DA4E-5498-4563-AED4-0E5C1F5B0D88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1850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t>13/01/1439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87DA4E-5498-4563-AED4-0E5C1F5B0D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6861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t>13/01/1439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87DA4E-5498-4563-AED4-0E5C1F5B0D88}" type="slidenum">
              <a:rPr lang="ar-SA" smtClean="0"/>
              <a:t>‹#›</a:t>
            </a:fld>
            <a:endParaRPr lang="ar-S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06143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t>13/01/1439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87DA4E-5498-4563-AED4-0E5C1F5B0D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29889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t>13/01/1439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DA4E-5498-4563-AED4-0E5C1F5B0D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86726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t>13/01/1439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DA4E-5498-4563-AED4-0E5C1F5B0D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9337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t>13/01/1439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DA4E-5498-4563-AED4-0E5C1F5B0D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8185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t>13/01/1439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87DA4E-5498-4563-AED4-0E5C1F5B0D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86325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t>13/01/1439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F87DA4E-5498-4563-AED4-0E5C1F5B0D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830676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t>13/01/1439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F87DA4E-5498-4563-AED4-0E5C1F5B0D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74413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t>13/01/1439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DA4E-5498-4563-AED4-0E5C1F5B0D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551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t>13/01/1439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DA4E-5498-4563-AED4-0E5C1F5B0D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16727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t>13/01/1439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DA4E-5498-4563-AED4-0E5C1F5B0D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89018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t>13/01/1439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87DA4E-5498-4563-AED4-0E5C1F5B0D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36334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B56C2-7685-4D87-ADA2-542ECAFEFCE4}" type="datetimeFigureOut">
              <a:rPr lang="ar-SA" smtClean="0"/>
              <a:t>13/01/1439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F87DA4E-5498-4563-AED4-0E5C1F5B0D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293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2" y="1982337"/>
            <a:ext cx="8915399" cy="226278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222222"/>
                </a:solidFill>
                <a:latin typeface="inherit"/>
              </a:rPr>
              <a:t>Biochemical Methodology</a:t>
            </a:r>
            <a:br>
              <a:rPr lang="en-US" dirty="0">
                <a:solidFill>
                  <a:srgbClr val="222222"/>
                </a:solidFill>
                <a:latin typeface="inherit"/>
              </a:rPr>
            </a:b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530 BCH </a:t>
            </a:r>
          </a:p>
          <a:p>
            <a:r>
              <a:rPr lang="en-US" dirty="0" smtClean="0"/>
              <a:t>Iman </a:t>
            </a:r>
            <a:r>
              <a:rPr lang="en-US" dirty="0" err="1" smtClean="0"/>
              <a:t>Alshehri</a:t>
            </a:r>
            <a:endParaRPr lang="ar-SA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89212" y="292730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ar-SA" altLang="ar-S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ar-SA" alt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98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52844" y="293297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Thank you</a:t>
            </a:r>
            <a:endParaRPr lang="ar-SA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710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ar-S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Iman </a:t>
            </a:r>
            <a:r>
              <a:rPr lang="en-US" dirty="0" err="1"/>
              <a:t>Alshehri</a:t>
            </a:r>
            <a:endParaRPr lang="ar-SA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1230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>
          <a:xfrm>
            <a:off x="2670159" y="1344649"/>
            <a:ext cx="8915400" cy="3854970"/>
          </a:xfrm>
        </p:spPr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marL="342900" indent="-342900" algn="l" rtl="0">
              <a:buFont typeface="Wingdings" panose="05000000000000000000" pitchFamily="2" charset="2"/>
              <a:buChar char="Ø"/>
            </a:pPr>
            <a:r>
              <a:rPr lang="en-US" sz="2000" dirty="0"/>
              <a:t>In this course, you will use lactate dehydrogenase (LDH) as the subject of </a:t>
            </a:r>
            <a:r>
              <a:rPr lang="en-US" sz="2000" dirty="0" smtClean="0"/>
              <a:t>your studies</a:t>
            </a:r>
            <a:r>
              <a:rPr lang="en-US" sz="2000" dirty="0"/>
              <a:t>. LDH (</a:t>
            </a:r>
            <a:r>
              <a:rPr lang="en-US" sz="2000" i="1" dirty="0"/>
              <a:t>E.C</a:t>
            </a:r>
            <a:r>
              <a:rPr lang="en-US" sz="2000" dirty="0"/>
              <a:t>. 1.1.1.27) catalyzes the nicotinamide </a:t>
            </a:r>
            <a:r>
              <a:rPr lang="en-US" sz="2000" dirty="0" smtClean="0"/>
              <a:t>cofactor-dependent</a:t>
            </a:r>
          </a:p>
          <a:p>
            <a:pPr marL="342900" indent="-342900" algn="l" rtl="0">
              <a:buFont typeface="Wingdings" panose="05000000000000000000" pitchFamily="2" charset="2"/>
              <a:buChar char="Ø"/>
            </a:pPr>
            <a:r>
              <a:rPr lang="en-US" sz="2000" dirty="0" smtClean="0"/>
              <a:t>interconversion </a:t>
            </a:r>
            <a:r>
              <a:rPr lang="en-US" sz="2000" dirty="0"/>
              <a:t>of lactate and pyruvate:</a:t>
            </a:r>
            <a:endParaRPr lang="ar-SA" sz="2000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159" y="1685160"/>
            <a:ext cx="8233463" cy="303237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2324145" y="389564"/>
            <a:ext cx="47227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u="sng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Lactate dehydrogenase reaction</a:t>
            </a:r>
            <a:endParaRPr lang="ar-SA" sz="2800" u="sng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32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87880" y="2163217"/>
            <a:ext cx="867918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latin typeface="NewCenturySchlbk-Bold"/>
              </a:rPr>
              <a:t>Reagents</a:t>
            </a:r>
            <a:endParaRPr lang="ar-SA" sz="2800" b="1" dirty="0" smtClean="0">
              <a:latin typeface="NewCenturySchlbk-Bold"/>
            </a:endParaRPr>
          </a:p>
          <a:p>
            <a:pPr algn="l"/>
            <a:endParaRPr lang="en-US" sz="2800" b="1" dirty="0">
              <a:latin typeface="NewCenturySchlbk-Bold"/>
            </a:endParaRPr>
          </a:p>
          <a:p>
            <a:pPr algn="l"/>
            <a:r>
              <a:rPr lang="en-US" sz="2800" b="1" dirty="0">
                <a:latin typeface="NewCenturySchlbk-Bold"/>
              </a:rPr>
              <a:t>Extraction Buffer:</a:t>
            </a:r>
          </a:p>
          <a:p>
            <a:pPr algn="l"/>
            <a:r>
              <a:rPr lang="en-US" sz="2800" b="1" dirty="0" smtClean="0">
                <a:latin typeface="NewCenturySchlbk-Roman"/>
              </a:rPr>
              <a:t>0.1 M </a:t>
            </a:r>
            <a:r>
              <a:rPr lang="en-US" sz="2800" b="1" dirty="0" err="1">
                <a:latin typeface="NewCenturySchlbk-Roman"/>
              </a:rPr>
              <a:t>Tris-HCl</a:t>
            </a:r>
            <a:r>
              <a:rPr lang="en-US" sz="2800" b="1" dirty="0">
                <a:latin typeface="NewCenturySchlbk-Roman"/>
              </a:rPr>
              <a:t> (pH </a:t>
            </a:r>
            <a:r>
              <a:rPr lang="en-US" sz="2800" b="1" dirty="0" smtClean="0">
                <a:latin typeface="NewCenturySchlbk-Roman"/>
              </a:rPr>
              <a:t>7.4) </a:t>
            </a:r>
            <a:r>
              <a:rPr lang="en-US" sz="2800" dirty="0" smtClean="0">
                <a:latin typeface="NewCenturySchlbk-Roman"/>
              </a:rPr>
              <a:t>---</a:t>
            </a:r>
            <a:r>
              <a:rPr lang="en-US" sz="2800" dirty="0" smtClean="0"/>
              <a:t>Dissolve </a:t>
            </a:r>
            <a:r>
              <a:rPr lang="en-US" sz="2800" dirty="0"/>
              <a:t>12.114 g of </a:t>
            </a:r>
            <a:r>
              <a:rPr lang="en-US" sz="2800" dirty="0" err="1"/>
              <a:t>Tris</a:t>
            </a:r>
            <a:r>
              <a:rPr lang="en-US" sz="2800" dirty="0"/>
              <a:t> in 50 ml distilled water, adjust pH with concentrated </a:t>
            </a:r>
            <a:r>
              <a:rPr lang="en-US" sz="2800" dirty="0" err="1"/>
              <a:t>HCl</a:t>
            </a:r>
            <a:r>
              <a:rPr lang="en-US" sz="2800" dirty="0"/>
              <a:t> to pH 7.4, add distilled water to make the total volume 1000 ml</a:t>
            </a:r>
            <a:endParaRPr lang="en-US" sz="2800" dirty="0">
              <a:latin typeface="NewCenturySchlbk-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705535"/>
            <a:ext cx="136474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3200" b="1" dirty="0"/>
              <a:t>Experiment 1</a:t>
            </a:r>
            <a:br>
              <a:rPr lang="en-US" sz="3200" b="1" dirty="0"/>
            </a:br>
            <a:r>
              <a:rPr lang="en-US" sz="3200" b="1" dirty="0"/>
              <a:t>Extraction and Purification of Lactate Dehydrogenase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478589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244" y="0"/>
            <a:ext cx="10515600" cy="1325563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sz="3200" b="1" dirty="0" smtClean="0"/>
              <a:t>Experiment 1</a:t>
            </a:r>
            <a:br>
              <a:rPr lang="en-US" sz="3200" b="1" dirty="0" smtClean="0"/>
            </a:br>
            <a:r>
              <a:rPr lang="en-US" sz="3200" b="1" dirty="0" smtClean="0"/>
              <a:t>Extraction and Purification of Lactate Dehydrogenase</a:t>
            </a:r>
            <a:endParaRPr lang="ar-SA" sz="3200" dirty="0"/>
          </a:p>
        </p:txBody>
      </p:sp>
      <p:sp>
        <p:nvSpPr>
          <p:cNvPr id="4" name="Rectangle 3"/>
          <p:cNvSpPr/>
          <p:nvPr/>
        </p:nvSpPr>
        <p:spPr>
          <a:xfrm>
            <a:off x="2604676" y="1995739"/>
            <a:ext cx="6096000" cy="14773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 rtl="0"/>
            <a:r>
              <a:rPr lang="en-US" b="0" i="0" u="none" strike="noStrike" baseline="0" dirty="0" smtClean="0">
                <a:latin typeface="NewCenturySchlbk-Roman"/>
              </a:rPr>
              <a:t>1. </a:t>
            </a:r>
            <a:r>
              <a:rPr lang="en-US" b="1" i="0" u="sng" strike="noStrike" baseline="0" dirty="0" smtClean="0">
                <a:latin typeface="NewCenturySchlbk-Bold"/>
              </a:rPr>
              <a:t>Tissue preparation </a:t>
            </a:r>
            <a:r>
              <a:rPr lang="en-US" b="0" i="0" u="none" strike="noStrike" baseline="0" dirty="0" smtClean="0">
                <a:latin typeface="NewCenturySchlbk-Roman"/>
              </a:rPr>
              <a:t>– Cut ~30 g of muscle tissue from the tissue source (record</a:t>
            </a:r>
            <a:r>
              <a:rPr lang="en-US" b="0" i="0" u="none" strike="noStrike" dirty="0" smtClean="0">
                <a:latin typeface="NewCenturySchlbk-Roman"/>
              </a:rPr>
              <a:t> </a:t>
            </a:r>
            <a:r>
              <a:rPr lang="en-US" b="0" i="0" u="none" strike="noStrike" baseline="0" dirty="0" smtClean="0">
                <a:latin typeface="NewCenturySchlbk-Roman"/>
              </a:rPr>
              <a:t>the exact weight of tissue used). Cut the tissue into small pieces. Discard the connective tissue and fat. Add </a:t>
            </a:r>
            <a:r>
              <a:rPr lang="en-US" dirty="0" smtClean="0"/>
              <a:t>150 </a:t>
            </a:r>
            <a:r>
              <a:rPr lang="en-US" dirty="0"/>
              <a:t>ml of </a:t>
            </a:r>
            <a:r>
              <a:rPr lang="en-US" dirty="0" smtClean="0"/>
              <a:t>cold Extraction </a:t>
            </a:r>
            <a:r>
              <a:rPr lang="en-US" dirty="0"/>
              <a:t>Buffer in a </a:t>
            </a:r>
            <a:r>
              <a:rPr lang="en-US" dirty="0" smtClean="0"/>
              <a:t>blender.          note: </a:t>
            </a:r>
            <a:r>
              <a:rPr lang="en-GB" dirty="0"/>
              <a:t>(20% weight/volume)</a:t>
            </a:r>
            <a:r>
              <a:rPr lang="en-US" dirty="0"/>
              <a:t>. </a:t>
            </a:r>
            <a:endParaRPr lang="ar-SA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258780" y="3666838"/>
            <a:ext cx="0" cy="107442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604676" y="4949542"/>
            <a:ext cx="6096000" cy="14773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 rtl="0"/>
            <a:r>
              <a:rPr lang="en-US" dirty="0">
                <a:latin typeface="NewCenturySchlbk-Roman"/>
              </a:rPr>
              <a:t>2</a:t>
            </a:r>
            <a:r>
              <a:rPr lang="en-US" b="0" i="0" u="none" strike="noStrike" baseline="0" dirty="0" smtClean="0">
                <a:latin typeface="NewCenturySchlbk-Roman"/>
              </a:rPr>
              <a:t>. </a:t>
            </a:r>
            <a:r>
              <a:rPr lang="en-US" b="1" i="0" u="none" strike="noStrike" baseline="0" dirty="0" smtClean="0">
                <a:latin typeface="NewCenturySchlbk-Bold"/>
              </a:rPr>
              <a:t>Centrifugation </a:t>
            </a:r>
            <a:r>
              <a:rPr lang="en-US" b="0" i="0" u="none" strike="noStrike" baseline="0" dirty="0" smtClean="0">
                <a:latin typeface="NewCenturySchlbk-Roman"/>
              </a:rPr>
              <a:t>– Put the homogenized tissue/buffer mixture into centrifuge tubes (note:. Balance the tubes (</a:t>
            </a:r>
            <a:r>
              <a:rPr lang="en-US" b="0" i="1" u="none" strike="noStrike" baseline="0" dirty="0" smtClean="0">
                <a:latin typeface="NewCenturySchlbk-Italic"/>
              </a:rPr>
              <a:t>i.e</a:t>
            </a:r>
            <a:r>
              <a:rPr lang="en-US" b="0" i="0" u="none" strike="noStrike" baseline="0" dirty="0" smtClean="0">
                <a:latin typeface="NewCenturySchlbk-Roman"/>
              </a:rPr>
              <a:t>. make sure that each pair</a:t>
            </a:r>
            <a:r>
              <a:rPr lang="en-US" b="0" i="0" u="none" strike="noStrike" dirty="0" smtClean="0">
                <a:latin typeface="NewCenturySchlbk-Roman"/>
              </a:rPr>
              <a:t> </a:t>
            </a:r>
            <a:r>
              <a:rPr lang="en-US" b="0" i="0" u="none" strike="noStrike" baseline="0" dirty="0" smtClean="0">
                <a:latin typeface="NewCenturySchlbk-Roman"/>
              </a:rPr>
              <a:t>of tubes have the same mass). Centrifuge your homogenate for 15 minutes at 3000 </a:t>
            </a:r>
            <a:r>
              <a:rPr lang="en-US" b="0" i="1" u="none" strike="noStrike" baseline="0" dirty="0" smtClean="0">
                <a:latin typeface="NewCenturySchlbk-Italic"/>
              </a:rPr>
              <a:t>x </a:t>
            </a:r>
            <a:r>
              <a:rPr lang="en-US" b="0" i="0" u="none" strike="noStrike" baseline="0" dirty="0" smtClean="0">
                <a:latin typeface="NewCenturySchlbk-Roman"/>
              </a:rPr>
              <a:t>g RPM</a:t>
            </a:r>
            <a:r>
              <a:rPr lang="ar-SA" sz="1050" b="0" i="1" u="none" strike="noStrike" baseline="0" dirty="0" smtClean="0">
                <a:latin typeface="NewCenturySchlbk-Italic"/>
              </a:rPr>
              <a:t>+</a:t>
            </a:r>
            <a:endParaRPr lang="ar-SA" dirty="0"/>
          </a:p>
        </p:txBody>
      </p:sp>
      <p:sp>
        <p:nvSpPr>
          <p:cNvPr id="8" name="Rectangle 7"/>
          <p:cNvSpPr/>
          <p:nvPr/>
        </p:nvSpPr>
        <p:spPr>
          <a:xfrm>
            <a:off x="-1715069" y="1560331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0"/>
            <a:r>
              <a:rPr lang="en-US" sz="2400" b="1" u="sng" dirty="0" smtClean="0"/>
              <a:t>Procedure</a:t>
            </a:r>
            <a:endParaRPr lang="ar-SA" sz="2400" u="sng" dirty="0"/>
          </a:p>
        </p:txBody>
      </p:sp>
    </p:spTree>
    <p:extLst>
      <p:ext uri="{BB962C8B-B14F-4D97-AF65-F5344CB8AC3E}">
        <p14:creationId xmlns:p14="http://schemas.microsoft.com/office/powerpoint/2010/main" val="241864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67365" y="521315"/>
            <a:ext cx="6560820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/>
            <a:r>
              <a:rPr lang="en-US" b="1" dirty="0" smtClean="0">
                <a:latin typeface="NewCenturySchlbk-Bold"/>
              </a:rPr>
              <a:t>3-  </a:t>
            </a:r>
            <a:r>
              <a:rPr lang="en-US" b="1" i="0" u="none" strike="noStrike" baseline="0" dirty="0" smtClean="0">
                <a:latin typeface="NewCenturySchlbk-Bold"/>
              </a:rPr>
              <a:t>Measure and record the volume of the supernatant</a:t>
            </a:r>
            <a:r>
              <a:rPr lang="en-US" b="0" i="0" u="none" strike="noStrike" baseline="0" dirty="0" smtClean="0">
                <a:latin typeface="NewCenturySchlbk-Roman"/>
              </a:rPr>
              <a:t>, </a:t>
            </a:r>
            <a:r>
              <a:rPr lang="en-US" b="1" i="0" u="none" strike="noStrike" baseline="0" dirty="0" smtClean="0">
                <a:latin typeface="NewCenturySchlbk-Bold"/>
              </a:rPr>
              <a:t>and save three 1</a:t>
            </a:r>
            <a:r>
              <a:rPr lang="en-US" b="1" i="0" u="none" strike="noStrike" dirty="0" smtClean="0">
                <a:latin typeface="NewCenturySchlbk-Bold"/>
              </a:rPr>
              <a:t> </a:t>
            </a:r>
            <a:r>
              <a:rPr lang="en-US" b="1" i="0" u="none" strike="noStrike" baseline="0" dirty="0" smtClean="0">
                <a:latin typeface="NewCenturySchlbk-Bold"/>
              </a:rPr>
              <a:t>ml aliquots </a:t>
            </a:r>
            <a:r>
              <a:rPr lang="en-US" b="0" i="0" u="none" strike="noStrike" baseline="0" dirty="0" smtClean="0">
                <a:latin typeface="NewCenturySchlbk-Roman"/>
              </a:rPr>
              <a:t>(label the aliquots “Crude Homogenate”</a:t>
            </a:r>
            <a:endParaRPr lang="ar-SA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363837" y="1668780"/>
            <a:ext cx="0" cy="107442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967365" y="2756848"/>
            <a:ext cx="6560820" cy="34163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/>
            <a:r>
              <a:rPr lang="en-US" dirty="0">
                <a:latin typeface="NewCenturySchlbk-Roman"/>
              </a:rPr>
              <a:t>4</a:t>
            </a:r>
            <a:r>
              <a:rPr lang="en-US" b="0" i="0" u="none" strike="noStrike" baseline="0" dirty="0" smtClean="0">
                <a:latin typeface="NewCenturySchlbk-Roman"/>
              </a:rPr>
              <a:t>. </a:t>
            </a:r>
            <a:r>
              <a:rPr lang="en-US" b="1" i="0" u="none" strike="noStrike" baseline="0" dirty="0" smtClean="0">
                <a:latin typeface="NewCenturySchlbk-Bold"/>
              </a:rPr>
              <a:t>Ammonium sulfate </a:t>
            </a:r>
            <a:r>
              <a:rPr lang="en-US" b="1" dirty="0">
                <a:latin typeface="NewCenturySchlbk-Bold"/>
              </a:rPr>
              <a:t>precipitation  (</a:t>
            </a:r>
            <a:r>
              <a:rPr lang="en-US" b="1" dirty="0" smtClean="0">
                <a:latin typeface="NewCenturySchlbk-Bold"/>
              </a:rPr>
              <a:t>Salting 40%)</a:t>
            </a:r>
          </a:p>
          <a:p>
            <a:pPr algn="l" rtl="0"/>
            <a:r>
              <a:rPr lang="en-US" b="0" i="1" u="none" strike="noStrike" baseline="0" dirty="0" smtClean="0">
                <a:latin typeface="NewCenturySchlbk-Italic"/>
              </a:rPr>
              <a:t>Slowly </a:t>
            </a:r>
            <a:r>
              <a:rPr lang="en-US" b="0" i="0" u="none" strike="noStrike" baseline="0" dirty="0" smtClean="0">
                <a:latin typeface="NewCenturySchlbk-Roman"/>
              </a:rPr>
              <a:t>(over a period of ~15 minutes) add</a:t>
            </a:r>
            <a:r>
              <a:rPr lang="en-US" b="0" i="0" u="none" strike="noStrike" dirty="0" smtClean="0">
                <a:latin typeface="NewCenturySchlbk-Roman"/>
              </a:rPr>
              <a:t> </a:t>
            </a:r>
            <a:r>
              <a:rPr lang="en-US" b="0" i="0" u="none" strike="noStrike" baseline="0" dirty="0" smtClean="0">
                <a:latin typeface="NewCenturySchlbk-Roman"/>
              </a:rPr>
              <a:t>22.6 grams of ammonium sulfate per 100 ml of supernatant to your supernatant. </a:t>
            </a:r>
          </a:p>
          <a:p>
            <a:pPr algn="l" rtl="0"/>
            <a:r>
              <a:rPr lang="en-US" b="0" i="0" u="none" strike="noStrike" baseline="0" dirty="0" smtClean="0">
                <a:latin typeface="NewCenturySchlbk-Roman"/>
              </a:rPr>
              <a:t>It is</a:t>
            </a:r>
            <a:r>
              <a:rPr lang="en-US" b="0" i="0" u="none" strike="noStrike" dirty="0" smtClean="0">
                <a:latin typeface="NewCenturySchlbk-Roman"/>
              </a:rPr>
              <a:t> </a:t>
            </a:r>
            <a:r>
              <a:rPr lang="en-US" b="0" i="0" u="none" strike="noStrike" baseline="0" dirty="0" smtClean="0">
                <a:latin typeface="NewCenturySchlbk-Roman"/>
              </a:rPr>
              <a:t>best to perform this step on ice) using a</a:t>
            </a:r>
            <a:r>
              <a:rPr lang="en-US" b="0" i="0" u="none" strike="noStrike" dirty="0" smtClean="0">
                <a:latin typeface="NewCenturySchlbk-Roman"/>
              </a:rPr>
              <a:t> </a:t>
            </a:r>
            <a:r>
              <a:rPr lang="en-US" b="0" i="0" u="none" strike="noStrike" baseline="0" dirty="0" smtClean="0">
                <a:latin typeface="NewCenturySchlbk-Roman"/>
              </a:rPr>
              <a:t>magnetic stirrer Avoid</a:t>
            </a:r>
            <a:r>
              <a:rPr lang="en-US" dirty="0">
                <a:latin typeface="NewCenturySchlbk-Roman"/>
              </a:rPr>
              <a:t> </a:t>
            </a:r>
            <a:r>
              <a:rPr lang="en-US" b="0" i="0" u="none" strike="noStrike" baseline="0" dirty="0" smtClean="0">
                <a:latin typeface="NewCenturySchlbk-Roman"/>
              </a:rPr>
              <a:t>stirring too violently (proteins denature if subjected to shearing stresses; if you see</a:t>
            </a:r>
          </a:p>
          <a:p>
            <a:pPr algn="l" rtl="0"/>
            <a:r>
              <a:rPr lang="en-US" b="0" i="0" u="none" strike="noStrike" baseline="0" dirty="0" smtClean="0">
                <a:latin typeface="NewCenturySchlbk-Roman"/>
              </a:rPr>
              <a:t>bubbles forming, you are denaturing your proteins). Stir for an additional 30</a:t>
            </a:r>
            <a:r>
              <a:rPr lang="en-US" b="0" i="0" u="none" strike="noStrike" dirty="0" smtClean="0">
                <a:latin typeface="NewCenturySchlbk-Roman"/>
              </a:rPr>
              <a:t> </a:t>
            </a:r>
            <a:r>
              <a:rPr lang="en-US" b="0" i="0" u="none" strike="noStrike" baseline="0" dirty="0" smtClean="0">
                <a:latin typeface="NewCenturySchlbk-Roman"/>
              </a:rPr>
              <a:t>minutes after you finish adding the ammonium sulfate (this gives the ammonium</a:t>
            </a:r>
          </a:p>
          <a:p>
            <a:pPr algn="l" rtl="0"/>
            <a:r>
              <a:rPr lang="en-US" b="0" i="0" u="none" strike="noStrike" baseline="0" dirty="0" smtClean="0">
                <a:latin typeface="NewCenturySchlbk-Roman"/>
              </a:rPr>
              <a:t>sulfate a chance to dissolve).</a:t>
            </a:r>
          </a:p>
          <a:p>
            <a:pPr algn="l" rtl="0"/>
            <a:endParaRPr lang="ar-SA" dirty="0"/>
          </a:p>
        </p:txBody>
      </p:sp>
      <p:sp>
        <p:nvSpPr>
          <p:cNvPr id="2" name="Rectangle 1"/>
          <p:cNvSpPr/>
          <p:nvPr/>
        </p:nvSpPr>
        <p:spPr>
          <a:xfrm>
            <a:off x="1899454" y="6186816"/>
            <a:ext cx="1672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Iman </a:t>
            </a:r>
            <a:r>
              <a:rPr lang="en-US" dirty="0" err="1"/>
              <a:t>Alshehri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59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88655" y="165543"/>
            <a:ext cx="6096000" cy="230832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 rtl="0"/>
            <a:r>
              <a:rPr lang="en-US" dirty="0">
                <a:latin typeface="NewCenturySchlbk-Roman"/>
              </a:rPr>
              <a:t>5</a:t>
            </a:r>
            <a:r>
              <a:rPr lang="en-US" b="0" i="0" u="none" strike="noStrike" baseline="0" dirty="0" smtClean="0">
                <a:latin typeface="NewCenturySchlbk-Roman"/>
              </a:rPr>
              <a:t>. </a:t>
            </a:r>
            <a:r>
              <a:rPr lang="en-US" b="1" i="0" u="none" strike="noStrike" baseline="0" dirty="0" smtClean="0">
                <a:latin typeface="NewCenturySchlbk-Bold"/>
              </a:rPr>
              <a:t>Centrifugation </a:t>
            </a:r>
            <a:r>
              <a:rPr lang="en-US" b="0" i="0" u="none" strike="noStrike" baseline="0" dirty="0" smtClean="0">
                <a:latin typeface="NewCenturySchlbk-Roman"/>
              </a:rPr>
              <a:t>– Centrifuge the sample (15 minutes at 14500 </a:t>
            </a:r>
            <a:r>
              <a:rPr lang="en-US" b="0" i="1" u="none" strike="noStrike" baseline="0" dirty="0" smtClean="0">
                <a:latin typeface="NewCenturySchlbk-Italic"/>
              </a:rPr>
              <a:t>x </a:t>
            </a:r>
            <a:r>
              <a:rPr lang="en-US" b="0" i="0" u="none" strike="noStrike" baseline="0" dirty="0" smtClean="0">
                <a:latin typeface="NewCenturySchlbk-Roman"/>
              </a:rPr>
              <a:t>g). Pour the</a:t>
            </a:r>
            <a:r>
              <a:rPr lang="en-US" b="0" i="0" u="none" strike="noStrike" dirty="0" smtClean="0">
                <a:latin typeface="NewCenturySchlbk-Roman"/>
              </a:rPr>
              <a:t> </a:t>
            </a:r>
            <a:r>
              <a:rPr lang="en-US" b="0" i="0" u="none" strike="noStrike" baseline="0" dirty="0" smtClean="0">
                <a:latin typeface="NewCenturySchlbk-Roman"/>
              </a:rPr>
              <a:t>supernatant into a separate container while keeping the pellet in the centrifuge</a:t>
            </a:r>
          </a:p>
          <a:p>
            <a:pPr algn="l" rtl="0"/>
            <a:r>
              <a:rPr lang="en-US" b="0" i="0" u="none" strike="noStrike" baseline="0" dirty="0" smtClean="0">
                <a:latin typeface="NewCenturySchlbk-Roman"/>
              </a:rPr>
              <a:t>tube. (The LDH should be in the pellet.)</a:t>
            </a:r>
          </a:p>
          <a:p>
            <a:pPr algn="l" rtl="0"/>
            <a:r>
              <a:rPr lang="en-US" b="1" u="sng" dirty="0" smtClean="0"/>
              <a:t>Note the volume of the supernatant (ml)</a:t>
            </a:r>
            <a:endParaRPr lang="en-US" dirty="0" smtClean="0"/>
          </a:p>
          <a:p>
            <a:pPr algn="l" rtl="0"/>
            <a:r>
              <a:rPr lang="en-US" dirty="0" smtClean="0"/>
              <a:t>This is fraction 1(F-1).</a:t>
            </a:r>
          </a:p>
          <a:p>
            <a:r>
              <a:rPr lang="en-US" dirty="0" smtClean="0"/>
              <a:t> </a:t>
            </a:r>
          </a:p>
          <a:p>
            <a:pPr algn="l" rtl="0"/>
            <a:endParaRPr lang="ar-SA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6335745" y="3035866"/>
            <a:ext cx="455" cy="53721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288655" y="3855549"/>
            <a:ext cx="6096000" cy="230832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/>
            <a:r>
              <a:rPr lang="en-US" b="0" i="0" u="none" strike="noStrike" baseline="0" dirty="0" smtClean="0">
                <a:latin typeface="NewCenturySchlbk-Roman"/>
              </a:rPr>
              <a:t>7.</a:t>
            </a:r>
            <a:r>
              <a:rPr lang="en-US" b="1" dirty="0">
                <a:latin typeface="NewCenturySchlbk-Bold"/>
              </a:rPr>
              <a:t> Ammonium sulfate precipitation  (Salting </a:t>
            </a:r>
            <a:r>
              <a:rPr lang="en-US" b="1" dirty="0" smtClean="0">
                <a:latin typeface="NewCenturySchlbk-Bold"/>
              </a:rPr>
              <a:t>60%)</a:t>
            </a:r>
          </a:p>
          <a:p>
            <a:pPr algn="l" rtl="0"/>
            <a:r>
              <a:rPr lang="en-US" dirty="0"/>
              <a:t>Take F1- Bring it to 60% saturation with (NH</a:t>
            </a:r>
            <a:r>
              <a:rPr lang="en-US" baseline="-25000" dirty="0"/>
              <a:t>4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 </a:t>
            </a:r>
            <a:r>
              <a:rPr lang="en-US" dirty="0"/>
              <a:t>(12.0 g/100 ml</a:t>
            </a:r>
            <a:r>
              <a:rPr lang="en-US" dirty="0" smtClean="0"/>
              <a:t>). </a:t>
            </a:r>
            <a:r>
              <a:rPr lang="en-US" dirty="0"/>
              <a:t>Stir for 30 </a:t>
            </a:r>
            <a:r>
              <a:rPr lang="en-US" dirty="0" smtClean="0"/>
              <a:t>minutes. </a:t>
            </a:r>
            <a:r>
              <a:rPr lang="en-US" dirty="0"/>
              <a:t>Centrifuge as you did </a:t>
            </a:r>
            <a:r>
              <a:rPr lang="en-US" dirty="0" smtClean="0"/>
              <a:t>earlier. </a:t>
            </a:r>
            <a:r>
              <a:rPr lang="en-US" dirty="0"/>
              <a:t>Suspend the pellet in 20 ml of cold buffer and note the final volume (ml). This is F2</a:t>
            </a:r>
          </a:p>
          <a:p>
            <a:pPr algn="l" rtl="0"/>
            <a:r>
              <a:rPr lang="en-US" dirty="0" smtClean="0"/>
              <a:t>Keep </a:t>
            </a:r>
            <a:r>
              <a:rPr lang="en-US" dirty="0"/>
              <a:t>the supernatant and note the volume (ml).  This is F3</a:t>
            </a:r>
            <a:r>
              <a:rPr lang="en-US" dirty="0" smtClean="0"/>
              <a:t>.</a:t>
            </a:r>
            <a:endParaRPr lang="en-US" b="1" dirty="0">
              <a:latin typeface="NewCenturySchlbk-Bold"/>
            </a:endParaRPr>
          </a:p>
          <a:p>
            <a:pPr algn="l"/>
            <a:r>
              <a:rPr lang="en-US" b="0" i="0" u="none" strike="noStrike" baseline="0" dirty="0" smtClean="0">
                <a:latin typeface="NewCenturySchlbk-Roman"/>
              </a:rPr>
              <a:t>.</a:t>
            </a:r>
            <a:endParaRPr lang="ar-SA" dirty="0"/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8382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1616402" y="6446346"/>
            <a:ext cx="1672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Iman </a:t>
            </a:r>
            <a:r>
              <a:rPr lang="en-US" dirty="0" err="1"/>
              <a:t>Alshehri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04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8701" y="1470783"/>
            <a:ext cx="10515600" cy="4351338"/>
          </a:xfrm>
          <a:ln>
            <a:solidFill>
              <a:schemeClr val="tx1"/>
            </a:solidFill>
            <a:prstDash val="dash"/>
          </a:ln>
        </p:spPr>
        <p:txBody>
          <a:bodyPr>
            <a:normAutofit/>
          </a:bodyPr>
          <a:lstStyle/>
          <a:p>
            <a:pPr marL="0" indent="0" algn="l" rtl="0">
              <a:buNone/>
            </a:pPr>
            <a:endParaRPr lang="en-US" u="sng" dirty="0" smtClean="0">
              <a:solidFill>
                <a:srgbClr val="FF0000"/>
              </a:solidFill>
            </a:endParaRPr>
          </a:p>
          <a:p>
            <a:pPr marL="0" indent="0" algn="ctr" rtl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sz="3800" u="sng" dirty="0" smtClean="0">
                <a:solidFill>
                  <a:srgbClr val="FF0000"/>
                </a:solidFill>
              </a:rPr>
              <a:t>Challenges</a:t>
            </a:r>
          </a:p>
          <a:p>
            <a:pPr algn="l" rtl="0"/>
            <a:r>
              <a:rPr lang="en-US" dirty="0"/>
              <a:t>Most tissues contain proteases (enzymes that degrade other proteins). Avoiding</a:t>
            </a:r>
          </a:p>
          <a:p>
            <a:pPr algn="l" rtl="0"/>
            <a:r>
              <a:rPr lang="en-US" dirty="0"/>
              <a:t>proteolytic damage to your protein can be difficult. Three techniques are </a:t>
            </a:r>
            <a:r>
              <a:rPr lang="en-US" dirty="0" smtClean="0"/>
              <a:t>commonly used </a:t>
            </a:r>
            <a:r>
              <a:rPr lang="en-US" dirty="0"/>
              <a:t>to keep proteolysis to a minimum: </a:t>
            </a:r>
            <a:endParaRPr lang="en-US" dirty="0" smtClean="0"/>
          </a:p>
          <a:p>
            <a:pPr algn="l" rtl="0"/>
            <a:r>
              <a:rPr lang="en-US" dirty="0" smtClean="0"/>
              <a:t>1</a:t>
            </a:r>
            <a:r>
              <a:rPr lang="en-US" dirty="0"/>
              <a:t>) perform the purification in the </a:t>
            </a:r>
            <a:r>
              <a:rPr lang="en-US" dirty="0" smtClean="0"/>
              <a:t>presence of </a:t>
            </a:r>
            <a:r>
              <a:rPr lang="en-US" dirty="0"/>
              <a:t>protease </a:t>
            </a:r>
            <a:r>
              <a:rPr lang="en-US" dirty="0" smtClean="0"/>
              <a:t>inhibitors.</a:t>
            </a:r>
          </a:p>
          <a:p>
            <a:pPr algn="l" rtl="0"/>
            <a:r>
              <a:rPr lang="en-US" dirty="0" smtClean="0"/>
              <a:t>2</a:t>
            </a:r>
            <a:r>
              <a:rPr lang="en-US" dirty="0"/>
              <a:t>) perform the purification at low temperatures (4°C or </a:t>
            </a:r>
            <a:r>
              <a:rPr lang="en-US" dirty="0" smtClean="0"/>
              <a:t>on ice)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/>
              <a:t>3) perform the purification in the minimal amount of time possible</a:t>
            </a:r>
            <a:r>
              <a:rPr lang="en-US" dirty="0" smtClean="0"/>
              <a:t>.</a:t>
            </a:r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ctr" rtl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you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should keep your sample on ice or in the refrigerator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as much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possible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1899454" y="6186816"/>
            <a:ext cx="1672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Iman </a:t>
            </a:r>
            <a:r>
              <a:rPr lang="en-US" dirty="0" err="1"/>
              <a:t>Alshehri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09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/>
              <a:t>Purification </a:t>
            </a:r>
            <a:r>
              <a:rPr lang="en-US" dirty="0" smtClean="0"/>
              <a:t>Table</a:t>
            </a:r>
            <a:endParaRPr lang="ar-S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336173"/>
              </p:ext>
            </p:extLst>
          </p:nvPr>
        </p:nvGraphicFramePr>
        <p:xfrm>
          <a:off x="2210861" y="1905000"/>
          <a:ext cx="9675813" cy="415555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43895"/>
                <a:gridCol w="1146830"/>
                <a:gridCol w="1538874"/>
                <a:gridCol w="1118539"/>
                <a:gridCol w="1307224"/>
                <a:gridCol w="974312"/>
                <a:gridCol w="1087216"/>
                <a:gridCol w="1058923"/>
              </a:tblGrid>
              <a:tr h="105803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Purification procedure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Volume (ml)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Protein concentration (mg ml</a:t>
                      </a:r>
                      <a:r>
                        <a:rPr lang="en-US" sz="1200" baseline="30000">
                          <a:effectLst/>
                        </a:rPr>
                        <a:t>-1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 protein (mg)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Specific activity (units mg protein</a:t>
                      </a:r>
                      <a:r>
                        <a:rPr lang="en-US" sz="1200" baseline="30000">
                          <a:effectLst/>
                        </a:rPr>
                        <a:t>-1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Total activity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Fold purity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% yield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29016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Crude Extract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2901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Ammonium sulfate precipitation 40</a:t>
                      </a:r>
                      <a:r>
                        <a:rPr lang="en-US" sz="1100" baseline="0" dirty="0" smtClean="0">
                          <a:effectLst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% (sat)</a:t>
                      </a:r>
                      <a:endParaRPr lang="en-US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05803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Ammonium sulfate precipitation </a:t>
                      </a:r>
                      <a:r>
                        <a:rPr lang="en-US" sz="1200" dirty="0" smtClean="0">
                          <a:effectLst/>
                        </a:rPr>
                        <a:t>60</a:t>
                      </a:r>
                      <a:r>
                        <a:rPr lang="en-US" sz="1200" dirty="0">
                          <a:effectLst/>
                        </a:rPr>
                        <a:t>% (sat)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29016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DEAE ION exchange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899454" y="6186816"/>
            <a:ext cx="1672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Iman </a:t>
            </a:r>
            <a:r>
              <a:rPr lang="en-US" dirty="0" err="1"/>
              <a:t>Alshehri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88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4999</TotalTime>
  <Words>622</Words>
  <Application>Microsoft Office PowerPoint</Application>
  <PresentationFormat>Widescreen</PresentationFormat>
  <Paragraphs>95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3" baseType="lpstr">
      <vt:lpstr>MS Mincho</vt:lpstr>
      <vt:lpstr>Arial</vt:lpstr>
      <vt:lpstr>Calibri</vt:lpstr>
      <vt:lpstr>Century Gothic</vt:lpstr>
      <vt:lpstr>inherit</vt:lpstr>
      <vt:lpstr>NewCenturySchlbk-Bold</vt:lpstr>
      <vt:lpstr>NewCenturySchlbk-Italic</vt:lpstr>
      <vt:lpstr>NewCenturySchlbk-Roman</vt:lpstr>
      <vt:lpstr>Tahoma</vt:lpstr>
      <vt:lpstr>Times New Roman</vt:lpstr>
      <vt:lpstr>Wingdings</vt:lpstr>
      <vt:lpstr>Wingdings 3</vt:lpstr>
      <vt:lpstr>Wisp</vt:lpstr>
      <vt:lpstr>Biochemical Methodology </vt:lpstr>
      <vt:lpstr>Introduction </vt:lpstr>
      <vt:lpstr>PowerPoint Presentation</vt:lpstr>
      <vt:lpstr>PowerPoint Presentation</vt:lpstr>
      <vt:lpstr>Experiment 1 Extraction and Purification of Lactate Dehydrogenase</vt:lpstr>
      <vt:lpstr>PowerPoint Presentation</vt:lpstr>
      <vt:lpstr>PowerPoint Presentation</vt:lpstr>
      <vt:lpstr>PowerPoint Presentation</vt:lpstr>
      <vt:lpstr>Purification Table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105</cp:revision>
  <dcterms:created xsi:type="dcterms:W3CDTF">2017-09-22T06:40:13Z</dcterms:created>
  <dcterms:modified xsi:type="dcterms:W3CDTF">2017-10-03T02:01:25Z</dcterms:modified>
</cp:coreProperties>
</file>