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2" r:id="rId2"/>
    <p:sldId id="273" r:id="rId3"/>
    <p:sldId id="258" r:id="rId4"/>
    <p:sldId id="269" r:id="rId5"/>
    <p:sldId id="286" r:id="rId6"/>
    <p:sldId id="271" r:id="rId7"/>
    <p:sldId id="274" r:id="rId8"/>
    <p:sldId id="284" r:id="rId9"/>
    <p:sldId id="285" r:id="rId10"/>
    <p:sldId id="260" r:id="rId11"/>
    <p:sldId id="261" r:id="rId12"/>
    <p:sldId id="264" r:id="rId13"/>
    <p:sldId id="265" r:id="rId14"/>
    <p:sldId id="275" r:id="rId15"/>
    <p:sldId id="277" r:id="rId16"/>
    <p:sldId id="281" r:id="rId17"/>
    <p:sldId id="276" r:id="rId18"/>
    <p:sldId id="278" r:id="rId19"/>
    <p:sldId id="280" r:id="rId20"/>
    <p:sldId id="282" r:id="rId21"/>
    <p:sldId id="283" r:id="rId22"/>
  </p:sldIdLst>
  <p:sldSz cx="9144000" cy="6858000" type="screen4x3"/>
  <p:notesSz cx="6794500" cy="100711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400"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400"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400"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FF9966"/>
    <a:srgbClr val="9900CC"/>
    <a:srgbClr val="990033"/>
    <a:srgbClr val="008080"/>
    <a:srgbClr val="FF0066"/>
    <a:srgbClr val="CC00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76" autoAdjust="0"/>
  </p:normalViewPr>
  <p:slideViewPr>
    <p:cSldViewPr>
      <p:cViewPr varScale="1">
        <p:scale>
          <a:sx n="111" d="100"/>
          <a:sy n="111" d="100"/>
        </p:scale>
        <p:origin x="-1614" y="-78"/>
      </p:cViewPr>
      <p:guideLst>
        <p:guide orient="horz" pos="2160"/>
        <p:guide orient="horz" pos="229"/>
        <p:guide orient="horz" pos="4092"/>
        <p:guide pos="2880"/>
        <p:guide pos="249"/>
        <p:guide pos="5539"/>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813"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49688" y="0"/>
            <a:ext cx="2944812"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879475" y="755650"/>
            <a:ext cx="5035550" cy="3776663"/>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06463" y="4783138"/>
            <a:ext cx="4981575" cy="4532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9567863"/>
            <a:ext cx="2944813" cy="5032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49688" y="9567863"/>
            <a:ext cx="2944812" cy="5032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074ADF7-789C-4133-8886-0CF95038D350}" type="slidenum">
              <a:rPr lang="en-US"/>
              <a:pPr/>
              <a:t>‹#›</a:t>
            </a:fld>
            <a:endParaRPr lang="en-US"/>
          </a:p>
        </p:txBody>
      </p:sp>
    </p:spTree>
    <p:extLst>
      <p:ext uri="{BB962C8B-B14F-4D97-AF65-F5344CB8AC3E}">
        <p14:creationId xmlns:p14="http://schemas.microsoft.com/office/powerpoint/2010/main" val="14252176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p:nvSpPr>
        <p:spPr bwMode="auto">
          <a:xfrm>
            <a:off x="381000" y="381000"/>
            <a:ext cx="1295400" cy="360363"/>
          </a:xfrm>
          <a:prstGeom prst="rect">
            <a:avLst/>
          </a:prstGeom>
          <a:noFill/>
          <a:ln w="9525">
            <a:solidFill>
              <a:schemeClr val="tx1"/>
            </a:solidFill>
            <a:miter lim="800000"/>
            <a:headEnd/>
            <a:tailEnd/>
          </a:ln>
          <a:effectLst/>
        </p:spPr>
        <p:txBody>
          <a:bodyPr wrap="none"/>
          <a:lstStyle/>
          <a:p>
            <a:pPr algn="ctr"/>
            <a:r>
              <a:rPr lang="en-GB" sz="1800" b="1">
                <a:solidFill>
                  <a:srgbClr val="0000FF"/>
                </a:solidFill>
                <a:latin typeface="Arial" pitchFamily="34" charset="0"/>
              </a:rPr>
              <a:t>OHT 2.</a:t>
            </a:r>
            <a:fld id="{2A154299-F3EB-450A-8E02-5339A9394EF7}" type="slidenum">
              <a:rPr lang="en-GB" sz="1800" b="1">
                <a:solidFill>
                  <a:srgbClr val="0000FF"/>
                </a:solidFill>
                <a:latin typeface="Arial" pitchFamily="34" charset="0"/>
              </a:rPr>
              <a:pPr algn="ctr"/>
              <a:t>‹#›</a:t>
            </a:fld>
            <a:endParaRPr lang="en-GB" b="1"/>
          </a:p>
        </p:txBody>
      </p:sp>
      <p:sp>
        <p:nvSpPr>
          <p:cNvPr id="1033" name="Text Box 9"/>
          <p:cNvSpPr txBox="1">
            <a:spLocks noChangeArrowheads="1"/>
          </p:cNvSpPr>
          <p:nvPr/>
        </p:nvSpPr>
        <p:spPr bwMode="auto">
          <a:xfrm>
            <a:off x="265113" y="6292850"/>
            <a:ext cx="3000375" cy="274638"/>
          </a:xfrm>
          <a:prstGeom prst="rect">
            <a:avLst/>
          </a:prstGeom>
          <a:noFill/>
          <a:ln w="9525">
            <a:noFill/>
            <a:miter lim="800000"/>
            <a:headEnd/>
            <a:tailEnd/>
          </a:ln>
          <a:effectLst/>
        </p:spPr>
        <p:txBody>
          <a:bodyPr wrap="none">
            <a:spAutoFit/>
          </a:bodyPr>
          <a:lstStyle/>
          <a:p>
            <a:r>
              <a:rPr lang="en-US" sz="1200">
                <a:latin typeface="Arial" pitchFamily="34" charset="0"/>
              </a:rPr>
              <a:t>Galin, </a:t>
            </a:r>
            <a:r>
              <a:rPr lang="en-US" sz="1200" i="1">
                <a:latin typeface="Arial" pitchFamily="34" charset="0"/>
              </a:rPr>
              <a:t>SQA from theory to implementation</a:t>
            </a:r>
            <a:endParaRPr lang="en-GB" b="1"/>
          </a:p>
        </p:txBody>
      </p:sp>
      <p:sp>
        <p:nvSpPr>
          <p:cNvPr id="1034" name="Text Box 10"/>
          <p:cNvSpPr txBox="1">
            <a:spLocks noChangeArrowheads="1"/>
          </p:cNvSpPr>
          <p:nvPr/>
        </p:nvSpPr>
        <p:spPr bwMode="auto">
          <a:xfrm>
            <a:off x="6069013" y="6311900"/>
            <a:ext cx="2830512" cy="360363"/>
          </a:xfrm>
          <a:prstGeom prst="rect">
            <a:avLst/>
          </a:prstGeom>
          <a:noFill/>
          <a:ln w="9525">
            <a:noFill/>
            <a:miter lim="800000"/>
            <a:headEnd/>
            <a:tailEnd/>
          </a:ln>
          <a:effectLst/>
        </p:spPr>
        <p:txBody>
          <a:bodyPr/>
          <a:lstStyle/>
          <a:p>
            <a:pPr algn="r"/>
            <a:r>
              <a:rPr lang="en-GB" sz="1200">
                <a:latin typeface="Arial" pitchFamily="34" charset="0"/>
              </a:rPr>
              <a:t>© Pearson Education Limited 2004</a:t>
            </a:r>
            <a:endParaRPr lang="en-GB" b="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Times New Roman" pitchFamily="18" charset="0"/>
        </a:defRPr>
      </a:lvl2pPr>
      <a:lvl3pPr algn="ctr" rtl="0" fontAlgn="base">
        <a:spcBef>
          <a:spcPct val="0"/>
        </a:spcBef>
        <a:spcAft>
          <a:spcPct val="0"/>
        </a:spcAft>
        <a:defRPr sz="4400">
          <a:solidFill>
            <a:schemeClr val="tx2"/>
          </a:solidFill>
          <a:latin typeface="Times New Roman" pitchFamily="18" charset="0"/>
          <a:cs typeface="Times New Roman" pitchFamily="18" charset="0"/>
        </a:defRPr>
      </a:lvl3pPr>
      <a:lvl4pPr algn="ctr" rtl="0" fontAlgn="base">
        <a:spcBef>
          <a:spcPct val="0"/>
        </a:spcBef>
        <a:spcAft>
          <a:spcPct val="0"/>
        </a:spcAft>
        <a:defRPr sz="4400">
          <a:solidFill>
            <a:schemeClr val="tx2"/>
          </a:solidFill>
          <a:latin typeface="Times New Roman" pitchFamily="18" charset="0"/>
          <a:cs typeface="Times New Roman" pitchFamily="18" charset="0"/>
        </a:defRPr>
      </a:lvl4pPr>
      <a:lvl5pPr algn="ctr" rtl="0" fontAlgn="base">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imgres?imgurl=http://www.au.af.mil/au/awc/systems/dvic451.jpg&amp;imgrefurl=http://www.au.af.mil/au/awc/systems/dvic451.htm&amp;h=512&amp;w=768&amp;sz=42&amp;hl=en&amp;start=4&amp;tbnid=eVmIq_jmAoEIlM:&amp;tbnh=94&amp;tbnw=141&amp;prev=/images?q=patriot+missile&amp;svnum=10&amp;hl=en&amp;lr=&amp;safe=of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143000"/>
            <a:ext cx="7772400" cy="1470025"/>
          </a:xfrm>
        </p:spPr>
        <p:txBody>
          <a:bodyPr>
            <a:normAutofit/>
          </a:bodyPr>
          <a:lstStyle/>
          <a:p>
            <a:pPr eaLnBrk="1" fontAlgn="auto" hangingPunct="1">
              <a:spcAft>
                <a:spcPts val="0"/>
              </a:spcAft>
              <a:defRPr/>
            </a:pPr>
            <a:r>
              <a:rPr lang="en-US" altLang="zh-CN" dirty="0" smtClean="0">
                <a:ea typeface="宋体" pitchFamily="2" charset="-122"/>
              </a:rPr>
              <a:t>Software Quality assurance (SQA) </a:t>
            </a:r>
            <a:br>
              <a:rPr lang="en-US" altLang="zh-CN" dirty="0" smtClean="0">
                <a:ea typeface="宋体" pitchFamily="2" charset="-122"/>
              </a:rPr>
            </a:br>
            <a:r>
              <a:rPr lang="en-US" altLang="zh-CN" dirty="0" smtClean="0">
                <a:ea typeface="宋体" pitchFamily="2" charset="-122"/>
              </a:rPr>
              <a:t> </a:t>
            </a:r>
            <a:r>
              <a:rPr lang="en-US" dirty="0" smtClean="0"/>
              <a:t>SWE 333</a:t>
            </a:r>
          </a:p>
        </p:txBody>
      </p:sp>
      <p:sp>
        <p:nvSpPr>
          <p:cNvPr id="8195" name="Rectangle 3"/>
          <p:cNvSpPr>
            <a:spLocks noGrp="1" noChangeArrowheads="1"/>
          </p:cNvSpPr>
          <p:nvPr>
            <p:ph type="subTitle" idx="1"/>
          </p:nvPr>
        </p:nvSpPr>
        <p:spPr>
          <a:xfrm>
            <a:off x="1371600" y="3962400"/>
            <a:ext cx="6629400" cy="2438400"/>
          </a:xfrm>
        </p:spPr>
        <p:txBody>
          <a:bodyPr/>
          <a:lstStyle/>
          <a:p>
            <a:pPr marR="0" eaLnBrk="1" hangingPunct="1"/>
            <a:r>
              <a:rPr lang="en-US" altLang="zh-CN" dirty="0" smtClean="0"/>
              <a:t>  </a:t>
            </a:r>
            <a:endParaRPr lang="en-US" dirty="0" smtClean="0"/>
          </a:p>
          <a:p>
            <a:pPr marR="0" eaLnBrk="1" hangingPunct="1"/>
            <a:endParaRPr lang="en-US" altLang="zh-CN" dirty="0" smtClean="0"/>
          </a:p>
          <a:p>
            <a:pPr marR="0" eaLnBrk="1" hangingPunct="1"/>
            <a:r>
              <a:rPr lang="en-US" altLang="zh-CN" dirty="0" smtClean="0"/>
              <a:t>Dr Khalid </a:t>
            </a:r>
            <a:r>
              <a:rPr lang="en-US" altLang="zh-CN" dirty="0" err="1" smtClean="0"/>
              <a:t>Alnafjan</a:t>
            </a:r>
            <a:endParaRPr lang="en-US" altLang="zh-CN" dirty="0" smtClean="0"/>
          </a:p>
          <a:p>
            <a:pPr marR="0" eaLnBrk="1" hangingPunct="1"/>
            <a:r>
              <a:rPr lang="en-US" altLang="zh-CN" dirty="0" smtClean="0"/>
              <a:t>kalnafjan@ksu.edu.sa</a:t>
            </a:r>
            <a:endParaRPr lang="en-US" dirty="0" smtClean="0"/>
          </a:p>
        </p:txBody>
      </p:sp>
      <p:sp>
        <p:nvSpPr>
          <p:cNvPr id="6" name="Rectangle 5"/>
          <p:cNvSpPr/>
          <p:nvPr/>
        </p:nvSpPr>
        <p:spPr>
          <a:xfrm>
            <a:off x="608972" y="3048000"/>
            <a:ext cx="7253332" cy="769441"/>
          </a:xfrm>
          <a:prstGeom prst="rect">
            <a:avLst/>
          </a:prstGeom>
          <a:noFill/>
        </p:spPr>
        <p:txBody>
          <a:bodyPr wrap="none">
            <a:spAutoFit/>
          </a:bodyPr>
          <a:lstStyle/>
          <a:p>
            <a:pPr algn="ctr">
              <a:defRPr/>
            </a:pP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rPr>
              <a:t>Introduction and Definitions</a:t>
            </a:r>
            <a:endPar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9" name="Text Box 11"/>
          <p:cNvSpPr txBox="1">
            <a:spLocks noChangeArrowheads="1"/>
          </p:cNvSpPr>
          <p:nvPr/>
        </p:nvSpPr>
        <p:spPr bwMode="auto">
          <a:xfrm>
            <a:off x="366713" y="1008063"/>
            <a:ext cx="8426450" cy="5013325"/>
          </a:xfrm>
          <a:prstGeom prst="rect">
            <a:avLst/>
          </a:prstGeom>
          <a:solidFill>
            <a:schemeClr val="bg1"/>
          </a:solidFill>
          <a:ln w="76200" cmpd="tri">
            <a:solidFill>
              <a:srgbClr val="FF7C80"/>
            </a:solidFill>
            <a:miter lim="800000"/>
            <a:headEnd/>
            <a:tailEnd/>
          </a:ln>
          <a:effectLst/>
        </p:spPr>
        <p:txBody>
          <a:bodyPr>
            <a:spAutoFit/>
          </a:bodyPr>
          <a:lstStyle/>
          <a:p>
            <a:pPr marL="457200" indent="-457200">
              <a:spcBef>
                <a:spcPct val="25000"/>
              </a:spcBef>
            </a:pPr>
            <a:r>
              <a:rPr lang="en-GB" b="1">
                <a:solidFill>
                  <a:schemeClr val="accent2"/>
                </a:solidFill>
              </a:rPr>
              <a:t>The nine causes of software errors are:</a:t>
            </a:r>
          </a:p>
          <a:p>
            <a:pPr marL="457200" indent="-457200">
              <a:spcBef>
                <a:spcPct val="25000"/>
              </a:spcBef>
              <a:buFontTx/>
              <a:buAutoNum type="arabicPeriod"/>
            </a:pPr>
            <a:r>
              <a:rPr lang="en-GB" b="1">
                <a:solidFill>
                  <a:srgbClr val="FF6600"/>
                </a:solidFill>
              </a:rPr>
              <a:t>Faulty requirements definition</a:t>
            </a:r>
          </a:p>
          <a:p>
            <a:pPr marL="457200" indent="-457200">
              <a:spcBef>
                <a:spcPct val="25000"/>
              </a:spcBef>
              <a:buFontTx/>
              <a:buAutoNum type="arabicPeriod"/>
            </a:pPr>
            <a:r>
              <a:rPr lang="en-GB" b="1">
                <a:solidFill>
                  <a:schemeClr val="accent2"/>
                </a:solidFill>
              </a:rPr>
              <a:t>Client-developer communication failures</a:t>
            </a:r>
          </a:p>
          <a:p>
            <a:pPr marL="457200" indent="-457200">
              <a:spcBef>
                <a:spcPct val="25000"/>
              </a:spcBef>
              <a:buFontTx/>
              <a:buAutoNum type="arabicPeriod"/>
            </a:pPr>
            <a:r>
              <a:rPr lang="en-GB" b="1">
                <a:solidFill>
                  <a:srgbClr val="339933"/>
                </a:solidFill>
              </a:rPr>
              <a:t>Deliberate deviations from software requirements</a:t>
            </a:r>
          </a:p>
          <a:p>
            <a:pPr marL="457200" indent="-457200">
              <a:spcBef>
                <a:spcPct val="25000"/>
              </a:spcBef>
              <a:buFontTx/>
              <a:buAutoNum type="arabicPeriod"/>
            </a:pPr>
            <a:r>
              <a:rPr lang="en-GB" b="1">
                <a:solidFill>
                  <a:srgbClr val="CC00CC"/>
                </a:solidFill>
              </a:rPr>
              <a:t>Logical design errors</a:t>
            </a:r>
          </a:p>
          <a:p>
            <a:pPr marL="457200" indent="-457200">
              <a:spcBef>
                <a:spcPct val="25000"/>
              </a:spcBef>
              <a:buFontTx/>
              <a:buAutoNum type="arabicPeriod"/>
            </a:pPr>
            <a:r>
              <a:rPr lang="en-GB" b="1">
                <a:solidFill>
                  <a:srgbClr val="FF0066"/>
                </a:solidFill>
              </a:rPr>
              <a:t>Coding errors</a:t>
            </a:r>
          </a:p>
          <a:p>
            <a:pPr marL="457200" indent="-457200">
              <a:spcBef>
                <a:spcPct val="25000"/>
              </a:spcBef>
              <a:buFontTx/>
              <a:buAutoNum type="arabicPeriod"/>
            </a:pPr>
            <a:r>
              <a:rPr lang="en-GB" b="1">
                <a:solidFill>
                  <a:srgbClr val="008080"/>
                </a:solidFill>
              </a:rPr>
              <a:t>Non-compliance with documentation and coding instructions</a:t>
            </a:r>
          </a:p>
          <a:p>
            <a:pPr marL="457200" indent="-457200">
              <a:spcBef>
                <a:spcPct val="25000"/>
              </a:spcBef>
              <a:buFontTx/>
              <a:buAutoNum type="arabicPeriod"/>
            </a:pPr>
            <a:r>
              <a:rPr lang="en-GB" b="1">
                <a:solidFill>
                  <a:srgbClr val="990033"/>
                </a:solidFill>
              </a:rPr>
              <a:t>Shortcomings of the testing process</a:t>
            </a:r>
          </a:p>
          <a:p>
            <a:pPr marL="457200" indent="-457200">
              <a:spcBef>
                <a:spcPct val="25000"/>
              </a:spcBef>
              <a:buFontTx/>
              <a:buAutoNum type="arabicPeriod"/>
            </a:pPr>
            <a:r>
              <a:rPr lang="en-GB" b="1">
                <a:solidFill>
                  <a:srgbClr val="9900CC"/>
                </a:solidFill>
              </a:rPr>
              <a:t>User interface and procedure errors</a:t>
            </a:r>
          </a:p>
          <a:p>
            <a:pPr marL="457200" indent="-457200">
              <a:spcBef>
                <a:spcPct val="25000"/>
              </a:spcBef>
              <a:buFontTx/>
              <a:buAutoNum type="arabicPeriod"/>
            </a:pPr>
            <a:r>
              <a:rPr lang="en-GB" b="1">
                <a:solidFill>
                  <a:srgbClr val="FF9966"/>
                </a:solidFill>
              </a:rPr>
              <a:t>Documentation errors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7" name="WordArt 15"/>
          <p:cNvSpPr>
            <a:spLocks noChangeArrowheads="1" noChangeShapeType="1" noTextEdit="1"/>
          </p:cNvSpPr>
          <p:nvPr/>
        </p:nvSpPr>
        <p:spPr bwMode="auto">
          <a:xfrm>
            <a:off x="430213" y="1125538"/>
            <a:ext cx="8258175" cy="503237"/>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Software quality - IEEE definition</a:t>
            </a:r>
            <a:endParaRPr lang="ar-SA" sz="3600" kern="10">
              <a:ln w="12700">
                <a:solidFill>
                  <a:srgbClr val="000000"/>
                </a:solidFill>
                <a:round/>
                <a:headEnd/>
                <a:tailEnd/>
              </a:ln>
              <a:solidFill>
                <a:srgbClr val="33CC33"/>
              </a:solidFill>
              <a:latin typeface="Arial Black"/>
            </a:endParaRPr>
          </a:p>
        </p:txBody>
      </p:sp>
      <p:sp>
        <p:nvSpPr>
          <p:cNvPr id="8208" name="Text Box 16"/>
          <p:cNvSpPr txBox="1">
            <a:spLocks noChangeArrowheads="1"/>
          </p:cNvSpPr>
          <p:nvPr/>
        </p:nvSpPr>
        <p:spPr bwMode="auto">
          <a:xfrm>
            <a:off x="395288" y="2205038"/>
            <a:ext cx="8397875" cy="3157537"/>
          </a:xfrm>
          <a:prstGeom prst="rect">
            <a:avLst/>
          </a:prstGeom>
          <a:noFill/>
          <a:ln w="76200">
            <a:solidFill>
              <a:srgbClr val="99CC00"/>
            </a:solidFill>
            <a:miter lim="800000"/>
            <a:headEnd/>
            <a:tailEnd/>
          </a:ln>
          <a:effectLst/>
        </p:spPr>
        <p:txBody>
          <a:bodyPr>
            <a:spAutoFit/>
          </a:bodyPr>
          <a:lstStyle/>
          <a:p>
            <a:pPr marL="720725" indent="-720725"/>
            <a:r>
              <a:rPr lang="en-US" sz="2800"/>
              <a:t> </a:t>
            </a:r>
            <a:r>
              <a:rPr lang="en-US" sz="2800" b="1">
                <a:solidFill>
                  <a:srgbClr val="000000"/>
                </a:solidFill>
              </a:rPr>
              <a:t>Software quality is:</a:t>
            </a:r>
            <a:endParaRPr lang="en-US" sz="2800" b="1"/>
          </a:p>
          <a:p>
            <a:pPr marL="720725" indent="-720725"/>
            <a:r>
              <a:rPr lang="en-US" sz="2800">
                <a:solidFill>
                  <a:srgbClr val="000000"/>
                </a:solidFill>
              </a:rPr>
              <a:t> </a:t>
            </a:r>
            <a:endParaRPr lang="en-US" sz="2800"/>
          </a:p>
          <a:p>
            <a:pPr marL="720725" indent="-720725"/>
            <a:r>
              <a:rPr lang="en-US" sz="2800" b="1">
                <a:solidFill>
                  <a:schemeClr val="accent2"/>
                </a:solidFill>
              </a:rPr>
              <a:t>(1)	The degree to which a system, component, or process meets specified requirements.</a:t>
            </a:r>
          </a:p>
          <a:p>
            <a:pPr marL="720725" indent="-720725"/>
            <a:r>
              <a:rPr lang="en-US" sz="2800" b="1">
                <a:solidFill>
                  <a:schemeClr val="accent2"/>
                </a:solidFill>
              </a:rPr>
              <a:t>(2)	The degree to which a system, component, or process meets customer or user needs or expectations</a:t>
            </a:r>
            <a:r>
              <a:rPr lang="en-US" sz="2800" b="1">
                <a:solidFill>
                  <a:srgbClr val="000000"/>
                </a:solidFill>
              </a:rPr>
              <a:t>.  </a:t>
            </a:r>
            <a:endParaRPr lang="en-GB" sz="2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407988" y="1622425"/>
            <a:ext cx="8328025" cy="4470400"/>
          </a:xfrm>
          <a:prstGeom prst="rect">
            <a:avLst/>
          </a:prstGeom>
          <a:noFill/>
          <a:ln w="57150">
            <a:solidFill>
              <a:srgbClr val="993366"/>
            </a:solidFill>
            <a:miter lim="800000"/>
            <a:headEnd/>
            <a:tailEnd/>
          </a:ln>
          <a:effectLst/>
        </p:spPr>
        <p:txBody>
          <a:bodyPr/>
          <a:lstStyle/>
          <a:p>
            <a:pPr>
              <a:tabLst>
                <a:tab pos="457200" algn="r"/>
                <a:tab pos="2636838" algn="ctr"/>
                <a:tab pos="5273675" algn="r"/>
              </a:tabLst>
            </a:pPr>
            <a:r>
              <a:rPr lang="en-US" sz="3200" b="1">
                <a:solidFill>
                  <a:srgbClr val="000000"/>
                </a:solidFill>
              </a:rPr>
              <a:t>Software quality assurance is:</a:t>
            </a:r>
            <a:endParaRPr lang="en-US" sz="3200" b="1"/>
          </a:p>
          <a:p>
            <a:pPr eaLnBrk="0" hangingPunct="0">
              <a:tabLst>
                <a:tab pos="457200" algn="r"/>
                <a:tab pos="2636838" algn="ctr"/>
                <a:tab pos="5273675" algn="r"/>
              </a:tabLst>
            </a:pPr>
            <a:r>
              <a:rPr lang="en-US" sz="3200" b="1">
                <a:solidFill>
                  <a:srgbClr val="000000"/>
                </a:solidFill>
              </a:rPr>
              <a:t> </a:t>
            </a:r>
            <a:endParaRPr lang="en-US" sz="3200" b="1"/>
          </a:p>
          <a:p>
            <a:pPr eaLnBrk="0" hangingPunct="0">
              <a:tabLst>
                <a:tab pos="457200" algn="r"/>
                <a:tab pos="2636838" algn="ctr"/>
                <a:tab pos="5273675" algn="r"/>
              </a:tabLst>
            </a:pPr>
            <a:r>
              <a:rPr lang="en-US" sz="2800" b="1">
                <a:solidFill>
                  <a:srgbClr val="D60093"/>
                </a:solidFill>
              </a:rPr>
              <a:t>A systematic, planned set of actions necessary to provide adequate confidence that the software development process or the maintenance process of a software system product conforms to established functional technical requirements as well as with the managerial requirements of keeping the schedule and operating within the budgetary confines.</a:t>
            </a:r>
          </a:p>
          <a:p>
            <a:pPr eaLnBrk="0" hangingPunct="0">
              <a:tabLst>
                <a:tab pos="457200" algn="r"/>
                <a:tab pos="2636838" algn="ctr"/>
                <a:tab pos="5273675" algn="r"/>
              </a:tabLst>
            </a:pPr>
            <a:r>
              <a:rPr lang="en-US" sz="1200"/>
              <a:t> </a:t>
            </a:r>
          </a:p>
          <a:p>
            <a:pPr eaLnBrk="0" hangingPunct="0">
              <a:tabLst>
                <a:tab pos="457200" algn="r"/>
                <a:tab pos="2636838" algn="ctr"/>
                <a:tab pos="5273675" algn="r"/>
              </a:tabLst>
            </a:pPr>
            <a:endParaRPr lang="en-US">
              <a:solidFill>
                <a:srgbClr val="FF3300"/>
              </a:solidFill>
            </a:endParaRPr>
          </a:p>
        </p:txBody>
      </p:sp>
      <p:sp>
        <p:nvSpPr>
          <p:cNvPr id="11274" name="WordArt 10"/>
          <p:cNvSpPr>
            <a:spLocks noChangeArrowheads="1" noChangeShapeType="1" noTextEdit="1"/>
          </p:cNvSpPr>
          <p:nvPr/>
        </p:nvSpPr>
        <p:spPr bwMode="auto">
          <a:xfrm>
            <a:off x="1358900" y="908050"/>
            <a:ext cx="6477000" cy="503238"/>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SQA - expanded definition</a:t>
            </a:r>
            <a:endParaRPr lang="ar-SA" sz="3600" kern="10">
              <a:ln w="12700">
                <a:solidFill>
                  <a:srgbClr val="000000"/>
                </a:solidFill>
                <a:round/>
                <a:headEnd/>
                <a:tailEnd/>
              </a:ln>
              <a:solidFill>
                <a:srgbClr val="33CC33"/>
              </a:solidFill>
              <a:latin typeface="Arial Black"/>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0" name="WordArt 12"/>
          <p:cNvSpPr>
            <a:spLocks noChangeArrowheads="1" noChangeShapeType="1" noTextEdit="1"/>
          </p:cNvSpPr>
          <p:nvPr/>
        </p:nvSpPr>
        <p:spPr bwMode="auto">
          <a:xfrm>
            <a:off x="552450" y="908050"/>
            <a:ext cx="8010525" cy="1295400"/>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The objectives of SQA activities</a:t>
            </a:r>
          </a:p>
          <a:p>
            <a:pPr algn="ctr"/>
            <a:r>
              <a:rPr lang="en-US" sz="3600" kern="10">
                <a:ln w="12700">
                  <a:solidFill>
                    <a:srgbClr val="000000"/>
                  </a:solidFill>
                  <a:round/>
                  <a:headEnd/>
                  <a:tailEnd/>
                </a:ln>
                <a:solidFill>
                  <a:srgbClr val="33CC33"/>
                </a:solidFill>
                <a:latin typeface="Arial Black"/>
              </a:rPr>
              <a:t>in software development</a:t>
            </a:r>
            <a:endParaRPr lang="ar-SA" sz="3600" kern="10">
              <a:ln w="12700">
                <a:solidFill>
                  <a:srgbClr val="000000"/>
                </a:solidFill>
                <a:round/>
                <a:headEnd/>
                <a:tailEnd/>
              </a:ln>
              <a:solidFill>
                <a:srgbClr val="33CC33"/>
              </a:solidFill>
              <a:latin typeface="Arial Black"/>
            </a:endParaRPr>
          </a:p>
        </p:txBody>
      </p:sp>
      <p:sp>
        <p:nvSpPr>
          <p:cNvPr id="12301" name="Text Box 13"/>
          <p:cNvSpPr txBox="1">
            <a:spLocks noChangeArrowheads="1"/>
          </p:cNvSpPr>
          <p:nvPr/>
        </p:nvSpPr>
        <p:spPr bwMode="auto">
          <a:xfrm>
            <a:off x="395288" y="2420938"/>
            <a:ext cx="8397875" cy="3740150"/>
          </a:xfrm>
          <a:prstGeom prst="rect">
            <a:avLst/>
          </a:prstGeom>
          <a:noFill/>
          <a:ln w="76200">
            <a:solidFill>
              <a:srgbClr val="33CCCC"/>
            </a:solidFill>
            <a:miter lim="800000"/>
            <a:headEnd/>
            <a:tailEnd/>
          </a:ln>
          <a:effectLst/>
        </p:spPr>
        <p:txBody>
          <a:bodyPr>
            <a:spAutoFit/>
          </a:bodyPr>
          <a:lstStyle/>
          <a:p>
            <a:pPr marL="536575" indent="-536575"/>
            <a:r>
              <a:rPr lang="en-US" sz="2600" b="1">
                <a:solidFill>
                  <a:srgbClr val="990099"/>
                </a:solidFill>
              </a:rPr>
              <a:t>(1)	Assuring an acceptable level of confidence that the software  will conform to functional technical requirements.</a:t>
            </a:r>
          </a:p>
          <a:p>
            <a:pPr marL="536575" indent="-536575"/>
            <a:r>
              <a:rPr lang="en-US" sz="2600" b="1">
                <a:solidFill>
                  <a:srgbClr val="006600"/>
                </a:solidFill>
              </a:rPr>
              <a:t>(2)	Assuring an acceptable level of confidence that the software will conform to managerial scheduling and budgetary requirements.</a:t>
            </a:r>
          </a:p>
          <a:p>
            <a:pPr marL="536575" indent="-536575"/>
            <a:r>
              <a:rPr lang="en-US" sz="2600" b="1">
                <a:solidFill>
                  <a:srgbClr val="FF3300"/>
                </a:solidFill>
              </a:rPr>
              <a:t>(3)	Initiation and management of activities for the improvement and greater efficiency of  software development and SQA activities.</a:t>
            </a:r>
            <a:endParaRPr lang="en-GB" sz="26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quality perspectives</a:t>
            </a:r>
            <a:endParaRPr lang="ar-SA" dirty="0"/>
          </a:p>
        </p:txBody>
      </p:sp>
      <p:sp>
        <p:nvSpPr>
          <p:cNvPr id="3" name="Content Placeholder 2"/>
          <p:cNvSpPr>
            <a:spLocks noGrp="1"/>
          </p:cNvSpPr>
          <p:nvPr>
            <p:ph idx="1"/>
          </p:nvPr>
        </p:nvSpPr>
        <p:spPr/>
        <p:txBody>
          <a:bodyPr/>
          <a:lstStyle/>
          <a:p>
            <a:pPr>
              <a:buNone/>
            </a:pPr>
            <a:r>
              <a:rPr lang="en-US" dirty="0" smtClean="0"/>
              <a:t>Software quality can be seen from different perspectives: </a:t>
            </a:r>
          </a:p>
          <a:p>
            <a:pPr>
              <a:buNone/>
            </a:pPr>
            <a:r>
              <a:rPr lang="en-US" dirty="0" smtClean="0"/>
              <a:t>	</a:t>
            </a:r>
            <a:r>
              <a:rPr lang="en-US" sz="2400" dirty="0" smtClean="0"/>
              <a:t>- </a:t>
            </a:r>
            <a:r>
              <a:rPr lang="en-US" sz="2400" b="1" dirty="0" smtClean="0"/>
              <a:t>Customer</a:t>
            </a:r>
            <a:r>
              <a:rPr lang="en-US" sz="2400" dirty="0" smtClean="0"/>
              <a:t> : Complete requirements (Functional and non functional)</a:t>
            </a:r>
          </a:p>
          <a:p>
            <a:pPr>
              <a:buNone/>
            </a:pPr>
            <a:endParaRPr lang="en-US" sz="2400" dirty="0" smtClean="0"/>
          </a:p>
          <a:p>
            <a:pPr>
              <a:buNone/>
            </a:pPr>
            <a:r>
              <a:rPr lang="en-US" sz="2400" dirty="0" smtClean="0"/>
              <a:t>	- </a:t>
            </a:r>
            <a:r>
              <a:rPr lang="en-US" sz="2400" b="1" dirty="0" smtClean="0"/>
              <a:t>Project manager</a:t>
            </a:r>
            <a:r>
              <a:rPr lang="en-US" sz="2400" dirty="0" smtClean="0"/>
              <a:t>: Cost  and schedule</a:t>
            </a:r>
          </a:p>
          <a:p>
            <a:pPr>
              <a:buNone/>
            </a:pPr>
            <a:endParaRPr lang="en-US" sz="2400" dirty="0" smtClean="0"/>
          </a:p>
          <a:p>
            <a:pPr>
              <a:buNone/>
            </a:pPr>
            <a:r>
              <a:rPr lang="en-US" sz="2400" dirty="0" smtClean="0"/>
              <a:t>	- </a:t>
            </a:r>
            <a:r>
              <a:rPr lang="en-US" sz="2400" b="1" dirty="0" smtClean="0"/>
              <a:t>Maintenance engineer:</a:t>
            </a:r>
            <a:r>
              <a:rPr lang="en-US" sz="2400" dirty="0" smtClean="0"/>
              <a:t> Detection and correction times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buNone/>
            </a:pPr>
            <a:endParaRPr lang="en-US" dirty="0" smtClean="0"/>
          </a:p>
          <a:p>
            <a:pPr>
              <a:buNone/>
            </a:pPr>
            <a:r>
              <a:rPr lang="en-US" dirty="0" smtClean="0"/>
              <a:t>This software is of high quality because . </a:t>
            </a:r>
            <a:r>
              <a:rPr lang="en-US" sz="8800" dirty="0" smtClean="0"/>
              <a:t>?</a:t>
            </a:r>
            <a:endParaRPr lang="ar-SA" sz="8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Software quality should be considered in:</a:t>
            </a:r>
            <a:endParaRPr lang="ar-SA" dirty="0"/>
          </a:p>
        </p:txBody>
      </p:sp>
      <p:sp>
        <p:nvSpPr>
          <p:cNvPr id="3" name="Content Placeholder 2"/>
          <p:cNvSpPr>
            <a:spLocks noGrp="1"/>
          </p:cNvSpPr>
          <p:nvPr>
            <p:ph idx="1"/>
          </p:nvPr>
        </p:nvSpPr>
        <p:spPr/>
        <p:txBody>
          <a:bodyPr/>
          <a:lstStyle/>
          <a:p>
            <a:pPr marL="514350" indent="-514350"/>
            <a:r>
              <a:rPr lang="en-US" sz="2800" smtClean="0"/>
              <a:t>Infrastructure and tools</a:t>
            </a:r>
            <a:endParaRPr lang="en-US" sz="2800" dirty="0" smtClean="0"/>
          </a:p>
          <a:p>
            <a:pPr marL="514350" indent="-514350"/>
            <a:r>
              <a:rPr lang="en-US" sz="2800" dirty="0" smtClean="0"/>
              <a:t>Staff</a:t>
            </a:r>
          </a:p>
          <a:p>
            <a:pPr marL="514350" indent="-514350"/>
            <a:r>
              <a:rPr lang="en-US" sz="2800" dirty="0" smtClean="0"/>
              <a:t>Contract </a:t>
            </a:r>
          </a:p>
          <a:p>
            <a:pPr marL="514350" indent="-514350"/>
            <a:r>
              <a:rPr lang="en-US" sz="2800" dirty="0" smtClean="0"/>
              <a:t>SDLC ( Requirements, design, implementation, .. and etc</a:t>
            </a:r>
          </a:p>
          <a:p>
            <a:pPr marL="514350" indent="-514350"/>
            <a:r>
              <a:rPr lang="en-US" sz="2800" dirty="0" smtClean="0"/>
              <a:t>Budget</a:t>
            </a:r>
          </a:p>
          <a:p>
            <a:pPr marL="514350" indent="-514350"/>
            <a:r>
              <a:rPr lang="en-US" sz="2800" dirty="0" smtClean="0"/>
              <a:t>Schedule</a:t>
            </a:r>
          </a:p>
          <a:p>
            <a:pPr marL="514350" indent="-514350"/>
            <a:r>
              <a:rPr lang="en-US" sz="2800" dirty="0" smtClean="0"/>
              <a:t>Maintenance  </a:t>
            </a:r>
          </a:p>
          <a:p>
            <a:pPr>
              <a:buNone/>
            </a:pPr>
            <a:endParaRPr lang="ar-SA" sz="8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Versus Detection</a:t>
            </a:r>
            <a:br>
              <a:rPr lang="en-US" dirty="0" smtClean="0"/>
            </a:br>
            <a:endParaRPr lang="ar-SA" dirty="0"/>
          </a:p>
        </p:txBody>
      </p:sp>
      <p:sp>
        <p:nvSpPr>
          <p:cNvPr id="3" name="Content Placeholder 2"/>
          <p:cNvSpPr>
            <a:spLocks noGrp="1"/>
          </p:cNvSpPr>
          <p:nvPr>
            <p:ph idx="1"/>
          </p:nvPr>
        </p:nvSpPr>
        <p:spPr/>
        <p:txBody>
          <a:bodyPr/>
          <a:lstStyle/>
          <a:p>
            <a:r>
              <a:rPr lang="en-US" dirty="0" smtClean="0"/>
              <a:t>Detection : </a:t>
            </a:r>
          </a:p>
          <a:p>
            <a:pPr>
              <a:buNone/>
            </a:pPr>
            <a:r>
              <a:rPr lang="en-US" dirty="0" smtClean="0"/>
              <a:t>	- Identify</a:t>
            </a:r>
          </a:p>
          <a:p>
            <a:pPr>
              <a:buNone/>
            </a:pPr>
            <a:r>
              <a:rPr lang="en-US" dirty="0" smtClean="0"/>
              <a:t>    - Correct</a:t>
            </a:r>
          </a:p>
          <a:p>
            <a:pPr>
              <a:buNone/>
            </a:pPr>
            <a:endParaRPr lang="en-US" dirty="0" smtClean="0"/>
          </a:p>
          <a:p>
            <a:r>
              <a:rPr lang="en-US" dirty="0" smtClean="0"/>
              <a:t>Prevention</a:t>
            </a:r>
          </a:p>
          <a:p>
            <a:pPr lvl="1"/>
            <a:r>
              <a:rPr lang="en-US" dirty="0" smtClean="0"/>
              <a:t> Train</a:t>
            </a:r>
          </a:p>
          <a:p>
            <a:pPr lvl="1"/>
            <a:r>
              <a:rPr lang="en-US" dirty="0" smtClean="0"/>
              <a:t>Do it right from the first time</a:t>
            </a:r>
          </a:p>
          <a:p>
            <a:pPr>
              <a:buNone/>
            </a:pP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en-US" dirty="0" smtClean="0"/>
          </a:p>
          <a:p>
            <a:endParaRPr lang="en-US" dirty="0" smtClean="0"/>
          </a:p>
          <a:p>
            <a:pPr algn="ctr">
              <a:buNone/>
            </a:pPr>
            <a:r>
              <a:rPr lang="en-US" sz="4400" dirty="0" smtClean="0"/>
              <a:t>Several disasters because of inadequate software quality !!</a:t>
            </a:r>
            <a:endParaRPr lang="ar-SA" sz="4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eaLnBrk="1" hangingPunct="1"/>
            <a:r>
              <a:rPr lang="en-US" dirty="0" smtClean="0"/>
              <a:t>Patriot Missile System</a:t>
            </a:r>
          </a:p>
        </p:txBody>
      </p:sp>
      <p:sp>
        <p:nvSpPr>
          <p:cNvPr id="14339" name="Rectangle 3"/>
          <p:cNvSpPr>
            <a:spLocks noGrp="1" noChangeArrowheads="1"/>
          </p:cNvSpPr>
          <p:nvPr>
            <p:ph type="body" idx="1"/>
          </p:nvPr>
        </p:nvSpPr>
        <p:spPr>
          <a:xfrm>
            <a:off x="0" y="1676400"/>
            <a:ext cx="9144000" cy="4632920"/>
          </a:xfrm>
        </p:spPr>
        <p:txBody>
          <a:bodyPr/>
          <a:lstStyle/>
          <a:p>
            <a:pPr eaLnBrk="1" hangingPunct="1"/>
            <a:r>
              <a:rPr lang="en-US" sz="2500" dirty="0" smtClean="0"/>
              <a:t>On February 25, 1991, the Patriot missile battery at </a:t>
            </a:r>
            <a:r>
              <a:rPr lang="en-US" sz="2500" dirty="0" err="1" smtClean="0"/>
              <a:t>Dharan</a:t>
            </a:r>
            <a:r>
              <a:rPr lang="en-US" sz="2500" dirty="0" smtClean="0"/>
              <a:t>, Saudi Arabia had been in operation for 100 hours, by which time </a:t>
            </a:r>
            <a:r>
              <a:rPr lang="en-US" sz="2500" dirty="0" smtClean="0">
                <a:solidFill>
                  <a:srgbClr val="FF0000"/>
                </a:solidFill>
              </a:rPr>
              <a:t>the system's internal clock had drifted by one third of a second</a:t>
            </a:r>
            <a:r>
              <a:rPr lang="en-US" sz="2500" dirty="0" smtClean="0"/>
              <a:t>. For a target moving as fast as an inbound TBM, this was equivalent to a position error of 600 meters.</a:t>
            </a:r>
          </a:p>
          <a:p>
            <a:pPr eaLnBrk="1" hangingPunct="1"/>
            <a:r>
              <a:rPr lang="en-US" sz="2500" dirty="0" smtClean="0"/>
              <a:t>The radar system had successfully detected the Scud and predicted where to look for it next, but because of the time error, looked in the wrong part of the sky and found no missile. With no missile, the initial detection was assumed to be a spurious track and the missile was removed from the system. No interception was attempted, and the missile impacted on a barracks killing 28 soldiers.</a:t>
            </a:r>
          </a:p>
        </p:txBody>
      </p:sp>
      <p:pic>
        <p:nvPicPr>
          <p:cNvPr id="14340" name="Picture 4" descr="dvic451">
            <a:hlinkClick r:id="rId2"/>
          </p:cNvPr>
          <p:cNvPicPr>
            <a:picLocks noChangeAspect="1" noChangeArrowheads="1"/>
          </p:cNvPicPr>
          <p:nvPr/>
        </p:nvPicPr>
        <p:blipFill>
          <a:blip r:embed="rId3" cstate="print"/>
          <a:srcRect/>
          <a:stretch>
            <a:fillRect/>
          </a:stretch>
        </p:blipFill>
        <p:spPr bwMode="auto">
          <a:xfrm>
            <a:off x="6705600" y="152400"/>
            <a:ext cx="2257425" cy="15049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838200" y="2057400"/>
            <a:ext cx="7543800" cy="4323928"/>
          </a:xfrm>
          <a:prstGeom prst="rect">
            <a:avLst/>
          </a:prstGeom>
          <a:noFill/>
          <a:ln w="76200" cmpd="tri">
            <a:solidFill>
              <a:srgbClr val="9900FF"/>
            </a:solidFill>
            <a:miter lim="800000"/>
            <a:headEnd/>
            <a:tailEnd/>
          </a:ln>
          <a:effectLst/>
        </p:spPr>
        <p:txBody>
          <a:bodyPr/>
          <a:lstStyle/>
          <a:p>
            <a:pPr marL="342900" indent="-342900">
              <a:lnSpc>
                <a:spcPct val="90000"/>
              </a:lnSpc>
              <a:spcBef>
                <a:spcPct val="20000"/>
              </a:spcBef>
              <a:buFontTx/>
              <a:buChar char="•"/>
            </a:pPr>
            <a:r>
              <a:rPr lang="en-US" sz="2800" b="1" dirty="0">
                <a:solidFill>
                  <a:srgbClr val="FF0066"/>
                </a:solidFill>
              </a:rPr>
              <a:t>What is software</a:t>
            </a:r>
            <a:r>
              <a:rPr lang="en-US" sz="2800" b="1" dirty="0" smtClean="0">
                <a:solidFill>
                  <a:srgbClr val="FF0066"/>
                </a:solidFill>
              </a:rPr>
              <a:t>?</a:t>
            </a:r>
          </a:p>
          <a:p>
            <a:pPr marL="342900" indent="-342900">
              <a:lnSpc>
                <a:spcPct val="90000"/>
              </a:lnSpc>
              <a:spcBef>
                <a:spcPct val="20000"/>
              </a:spcBef>
              <a:buFontTx/>
              <a:buChar char="•"/>
            </a:pPr>
            <a:r>
              <a:rPr lang="en-US" sz="2800" b="1" dirty="0" smtClean="0">
                <a:solidFill>
                  <a:srgbClr val="FF0066"/>
                </a:solidFill>
              </a:rPr>
              <a:t>Definition of quality</a:t>
            </a:r>
            <a:endParaRPr lang="en-US" sz="2800" b="1" dirty="0">
              <a:solidFill>
                <a:srgbClr val="FF0066"/>
              </a:solidFill>
            </a:endParaRPr>
          </a:p>
          <a:p>
            <a:pPr marL="342900" indent="-342900">
              <a:lnSpc>
                <a:spcPct val="90000"/>
              </a:lnSpc>
              <a:spcBef>
                <a:spcPct val="20000"/>
              </a:spcBef>
              <a:buFontTx/>
              <a:buChar char="•"/>
            </a:pPr>
            <a:r>
              <a:rPr lang="en-US" sz="2800" b="1" dirty="0">
                <a:solidFill>
                  <a:srgbClr val="339966"/>
                </a:solidFill>
              </a:rPr>
              <a:t>Software errors, faults and failures</a:t>
            </a:r>
          </a:p>
          <a:p>
            <a:pPr marL="342900" indent="-342900">
              <a:lnSpc>
                <a:spcPct val="90000"/>
              </a:lnSpc>
              <a:spcBef>
                <a:spcPct val="20000"/>
              </a:spcBef>
              <a:buFontTx/>
              <a:buChar char="•"/>
            </a:pPr>
            <a:r>
              <a:rPr lang="en-US" sz="2800" b="1" dirty="0">
                <a:solidFill>
                  <a:srgbClr val="996633"/>
                </a:solidFill>
              </a:rPr>
              <a:t>Classification of the causes of software errors</a:t>
            </a:r>
          </a:p>
          <a:p>
            <a:pPr marL="342900" indent="-342900">
              <a:lnSpc>
                <a:spcPct val="90000"/>
              </a:lnSpc>
              <a:spcBef>
                <a:spcPct val="20000"/>
              </a:spcBef>
              <a:buFontTx/>
              <a:buChar char="•"/>
            </a:pPr>
            <a:r>
              <a:rPr lang="en-US" sz="2800" b="1" dirty="0">
                <a:solidFill>
                  <a:srgbClr val="CC3300"/>
                </a:solidFill>
              </a:rPr>
              <a:t>Software quality – definition</a:t>
            </a:r>
          </a:p>
          <a:p>
            <a:pPr marL="342900" indent="-342900">
              <a:lnSpc>
                <a:spcPct val="90000"/>
              </a:lnSpc>
              <a:spcBef>
                <a:spcPct val="20000"/>
              </a:spcBef>
              <a:buFontTx/>
              <a:buChar char="•"/>
            </a:pPr>
            <a:r>
              <a:rPr lang="en-US" sz="2800" b="1" dirty="0">
                <a:solidFill>
                  <a:srgbClr val="000099"/>
                </a:solidFill>
              </a:rPr>
              <a:t>Software quality assurance – definition and objectives</a:t>
            </a:r>
          </a:p>
          <a:p>
            <a:pPr marL="342900" indent="-342900">
              <a:lnSpc>
                <a:spcPct val="90000"/>
              </a:lnSpc>
              <a:spcBef>
                <a:spcPct val="20000"/>
              </a:spcBef>
              <a:buFontTx/>
              <a:buChar char="•"/>
            </a:pPr>
            <a:r>
              <a:rPr lang="en-US" sz="2800" b="1" dirty="0">
                <a:solidFill>
                  <a:srgbClr val="9900FF"/>
                </a:solidFill>
              </a:rPr>
              <a:t>Software quality assurance and software engineering</a:t>
            </a:r>
          </a:p>
        </p:txBody>
      </p:sp>
      <p:sp>
        <p:nvSpPr>
          <p:cNvPr id="16388" name="WordArt 4"/>
          <p:cNvSpPr>
            <a:spLocks noChangeArrowheads="1" noChangeShapeType="1" noTextEdit="1"/>
          </p:cNvSpPr>
          <p:nvPr/>
        </p:nvSpPr>
        <p:spPr bwMode="auto">
          <a:xfrm>
            <a:off x="3414713" y="363538"/>
            <a:ext cx="2286000" cy="3810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B2B2B2">
                    <a:alpha val="50000"/>
                  </a:srgbClr>
                </a:solidFill>
                <a:effectLst>
                  <a:outerShdw dist="45791" dir="2021404" algn="ctr" rotWithShape="0">
                    <a:srgbClr val="9999FF"/>
                  </a:outerShdw>
                </a:effectLst>
                <a:latin typeface="Arial Black"/>
              </a:rPr>
              <a:t>Presentation 2</a:t>
            </a:r>
            <a:endParaRPr lang="ar-SA" sz="3600" kern="10">
              <a:ln w="12700">
                <a:solidFill>
                  <a:srgbClr val="3333CC"/>
                </a:solidFill>
                <a:round/>
                <a:headEnd/>
                <a:tailEnd/>
              </a:ln>
              <a:solidFill>
                <a:srgbClr val="B2B2B2">
                  <a:alpha val="50000"/>
                </a:srgbClr>
              </a:solidFill>
              <a:effectLst>
                <a:outerShdw dist="45791" dir="2021404" algn="ctr" rotWithShape="0">
                  <a:srgbClr val="9999FF"/>
                </a:outerShdw>
              </a:effectLst>
              <a:latin typeface="Arial Black"/>
            </a:endParaRPr>
          </a:p>
        </p:txBody>
      </p:sp>
      <p:sp>
        <p:nvSpPr>
          <p:cNvPr id="16390" name="WordArt 6"/>
          <p:cNvSpPr>
            <a:spLocks noChangeArrowheads="1" noChangeShapeType="1" noTextEdit="1"/>
          </p:cNvSpPr>
          <p:nvPr/>
        </p:nvSpPr>
        <p:spPr bwMode="auto">
          <a:xfrm>
            <a:off x="1401763" y="1023938"/>
            <a:ext cx="6324600" cy="460375"/>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What is software quality?</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Denver International Airport </a:t>
            </a:r>
          </a:p>
        </p:txBody>
      </p:sp>
      <p:sp>
        <p:nvSpPr>
          <p:cNvPr id="3" name="Content Placeholder 2"/>
          <p:cNvSpPr>
            <a:spLocks noGrp="1"/>
          </p:cNvSpPr>
          <p:nvPr>
            <p:ph idx="1"/>
          </p:nvPr>
        </p:nvSpPr>
        <p:spPr/>
        <p:txBody>
          <a:bodyPr/>
          <a:lstStyle/>
          <a:p>
            <a:pPr marL="0" indent="0">
              <a:buNone/>
            </a:pPr>
            <a:r>
              <a:rPr lang="en-US" sz="2400" dirty="0"/>
              <a:t>The opening of the new Denver International Airport (DIA) in February 1995 was a day of celebration for Colorado citizens but it was certainly the end of a traumatic period for the information technology industry. DIA was planned to be the largest airport in the United States, to serve 110 000 000 passengers annually by 2020, to handle 1750 flights daily through 200 gates and 12 operating runways. Operations at DIA were delayed by 16 months, mainly due to the failure of the software-based baggage handling system, causing estimated total losses of $2 billion. Moreover, the </a:t>
            </a:r>
            <a:r>
              <a:rPr lang="en-US" sz="2400" dirty="0" smtClean="0"/>
              <a:t>baggage handling </a:t>
            </a:r>
            <a:r>
              <a:rPr lang="en-US" sz="2400" dirty="0"/>
              <a:t>system finally </a:t>
            </a:r>
            <a:r>
              <a:rPr lang="en-US" dirty="0"/>
              <a:t> </a:t>
            </a:r>
          </a:p>
          <a:p>
            <a:endParaRPr lang="en-US" dirty="0"/>
          </a:p>
        </p:txBody>
      </p:sp>
    </p:spTree>
    <p:extLst>
      <p:ext uri="{BB962C8B-B14F-4D97-AF65-F5344CB8AC3E}">
        <p14:creationId xmlns:p14="http://schemas.microsoft.com/office/powerpoint/2010/main" val="646827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Denver International Airport </a:t>
            </a:r>
          </a:p>
        </p:txBody>
      </p:sp>
      <p:sp>
        <p:nvSpPr>
          <p:cNvPr id="3" name="Content Placeholder 2"/>
          <p:cNvSpPr>
            <a:spLocks noGrp="1"/>
          </p:cNvSpPr>
          <p:nvPr>
            <p:ph idx="1"/>
          </p:nvPr>
        </p:nvSpPr>
        <p:spPr/>
        <p:txBody>
          <a:bodyPr/>
          <a:lstStyle/>
          <a:p>
            <a:pPr marL="0" indent="0">
              <a:buNone/>
            </a:pPr>
            <a:r>
              <a:rPr lang="en-US" sz="2400" dirty="0"/>
              <a:t>put into service was substantially downscaled in comparison to the system originally specified. Although several other colossal failures of software systems unfortunately have been recorded since 1995, the failure of IT technology at DIA was especially traumatic to the profession, whether due to the scale of the losses or the public interest and criticism it </a:t>
            </a:r>
            <a:r>
              <a:rPr lang="en-US" sz="2400" dirty="0" err="1" smtClean="0"/>
              <a:t>raised.Many</a:t>
            </a:r>
            <a:r>
              <a:rPr lang="en-US" sz="2400" dirty="0" smtClean="0"/>
              <a:t> </a:t>
            </a:r>
            <a:r>
              <a:rPr lang="en-US" sz="2400" dirty="0"/>
              <a:t>SQA professionals, including the author, believe that had appropriate software quality assurance systems been applied to the project at its start, a failure of this scale would not have occurred or, at least, its losses would have been dramatically reduced. </a:t>
            </a:r>
          </a:p>
          <a:p>
            <a:endParaRPr lang="en-US" sz="2400" dirty="0"/>
          </a:p>
        </p:txBody>
      </p:sp>
    </p:spTree>
    <p:extLst>
      <p:ext uri="{BB962C8B-B14F-4D97-AF65-F5344CB8AC3E}">
        <p14:creationId xmlns:p14="http://schemas.microsoft.com/office/powerpoint/2010/main" val="231550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762000" y="2514600"/>
            <a:ext cx="6477000" cy="2971800"/>
          </a:xfrm>
        </p:spPr>
        <p:txBody>
          <a:bodyPr/>
          <a:lstStyle/>
          <a:p>
            <a:pPr>
              <a:buFontTx/>
              <a:buNone/>
            </a:pPr>
            <a:r>
              <a:rPr lang="en-US"/>
              <a:t>Software is:</a:t>
            </a:r>
          </a:p>
          <a:p>
            <a:pPr>
              <a:buFontTx/>
              <a:buNone/>
            </a:pPr>
            <a:r>
              <a:rPr lang="en-US"/>
              <a:t>Computer programs, procedures, and possibly associated documentation and data pertaining to the operation of a computer system.  </a:t>
            </a:r>
          </a:p>
        </p:txBody>
      </p:sp>
      <p:sp>
        <p:nvSpPr>
          <p:cNvPr id="4105" name="WordArt 9"/>
          <p:cNvSpPr>
            <a:spLocks noChangeArrowheads="1" noChangeShapeType="1" noTextEdit="1"/>
          </p:cNvSpPr>
          <p:nvPr/>
        </p:nvSpPr>
        <p:spPr bwMode="auto">
          <a:xfrm>
            <a:off x="1358900" y="1196975"/>
            <a:ext cx="6410325" cy="360363"/>
          </a:xfrm>
          <a:prstGeom prst="rect">
            <a:avLst/>
          </a:prstGeom>
        </p:spPr>
        <p:txBody>
          <a:bodyPr wrap="none" fromWordArt="1">
            <a:prstTxWarp prst="textPlain">
              <a:avLst>
                <a:gd name="adj" fmla="val 50000"/>
              </a:avLst>
            </a:prstTxWarp>
          </a:bodyPr>
          <a:lstStyle/>
          <a:p>
            <a:pPr algn="ctr"/>
            <a:r>
              <a:rPr lang="en-US" sz="3600" kern="10">
                <a:ln w="12700">
                  <a:solidFill>
                    <a:srgbClr val="000000"/>
                  </a:solidFill>
                  <a:round/>
                  <a:headEnd/>
                  <a:tailEnd/>
                </a:ln>
                <a:solidFill>
                  <a:srgbClr val="33CC33"/>
                </a:solidFill>
                <a:latin typeface="Arial Black"/>
              </a:rPr>
              <a:t>Software - IEEE definition</a:t>
            </a:r>
            <a:endParaRPr lang="ar-SA" sz="3600" kern="10">
              <a:ln w="12700">
                <a:solidFill>
                  <a:srgbClr val="000000"/>
                </a:solidFill>
                <a:round/>
                <a:headEnd/>
                <a:tailEnd/>
              </a:ln>
              <a:solidFill>
                <a:srgbClr val="33CC33"/>
              </a:solidFill>
              <a:latin typeface="Arial Black"/>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fontAlgn="auto">
              <a:spcAft>
                <a:spcPts val="0"/>
              </a:spcAft>
              <a:defRPr/>
            </a:pPr>
            <a:r>
              <a:rPr lang="en-US" dirty="0" smtClean="0">
                <a:latin typeface="+mn-lt"/>
              </a:rPr>
              <a:t>What is quality ?</a:t>
            </a:r>
            <a:endParaRPr lang="en-US" dirty="0">
              <a:latin typeface="+mn-lt"/>
            </a:endParaRPr>
          </a:p>
        </p:txBody>
      </p:sp>
      <p:sp>
        <p:nvSpPr>
          <p:cNvPr id="3" name="Content Placeholder 2"/>
          <p:cNvSpPr>
            <a:spLocks noGrp="1"/>
          </p:cNvSpPr>
          <p:nvPr>
            <p:ph idx="1"/>
          </p:nvPr>
        </p:nvSpPr>
        <p:spPr>
          <a:xfrm>
            <a:off x="304800" y="1905000"/>
            <a:ext cx="5410200" cy="4800600"/>
          </a:xfrm>
        </p:spPr>
        <p:txBody>
          <a:bodyPr>
            <a:normAutofit fontScale="62500" lnSpcReduction="20000"/>
          </a:bodyPr>
          <a:lstStyle/>
          <a:p>
            <a:pPr marL="274320" indent="-274320" fontAlgn="auto">
              <a:spcAft>
                <a:spcPts val="0"/>
              </a:spcAft>
              <a:buClr>
                <a:schemeClr val="accent3"/>
              </a:buClr>
              <a:buFont typeface="Wingdings 2"/>
              <a:buNone/>
              <a:defRPr/>
            </a:pPr>
            <a:r>
              <a:rPr lang="en-US" b="1" dirty="0" smtClean="0"/>
              <a:t>Quality popular view:</a:t>
            </a:r>
          </a:p>
          <a:p>
            <a:pPr marL="640080" lvl="1" indent="-246888" fontAlgn="auto">
              <a:spcAft>
                <a:spcPts val="0"/>
              </a:spcAft>
              <a:buFont typeface="Wingdings 2"/>
              <a:buNone/>
              <a:defRPr/>
            </a:pPr>
            <a:r>
              <a:rPr lang="en-US" dirty="0" smtClean="0"/>
              <a:t>– Something “good” but not quantifiable</a:t>
            </a:r>
          </a:p>
          <a:p>
            <a:pPr marL="640080" lvl="1" indent="-246888" fontAlgn="auto">
              <a:spcAft>
                <a:spcPts val="0"/>
              </a:spcAft>
              <a:buFont typeface="Wingdings 2"/>
              <a:buNone/>
              <a:defRPr/>
            </a:pPr>
            <a:r>
              <a:rPr lang="en-US" dirty="0" smtClean="0"/>
              <a:t>– Something luxury and classy</a:t>
            </a:r>
          </a:p>
          <a:p>
            <a:pPr marL="274320" indent="-274320" fontAlgn="auto">
              <a:spcAft>
                <a:spcPts val="0"/>
              </a:spcAft>
              <a:buClr>
                <a:schemeClr val="accent3"/>
              </a:buClr>
              <a:buFont typeface="Wingdings 2"/>
              <a:buNone/>
              <a:defRPr/>
            </a:pPr>
            <a:endParaRPr lang="en-US" dirty="0" smtClean="0"/>
          </a:p>
          <a:p>
            <a:pPr marL="274320" indent="-274320" fontAlgn="auto">
              <a:spcAft>
                <a:spcPts val="0"/>
              </a:spcAft>
              <a:buClr>
                <a:schemeClr val="accent3"/>
              </a:buClr>
              <a:buFont typeface="Wingdings 2"/>
              <a:buNone/>
              <a:defRPr/>
            </a:pPr>
            <a:r>
              <a:rPr lang="en-US" b="1" dirty="0" smtClean="0"/>
              <a:t>Quality professional view:</a:t>
            </a:r>
          </a:p>
          <a:p>
            <a:pPr marL="640080" lvl="1" indent="-246888" fontAlgn="auto">
              <a:spcAft>
                <a:spcPts val="0"/>
              </a:spcAft>
              <a:buFont typeface="Wingdings 2"/>
              <a:buNone/>
              <a:defRPr/>
            </a:pPr>
            <a:r>
              <a:rPr lang="en-US" dirty="0" smtClean="0"/>
              <a:t>– Conformance to requirement</a:t>
            </a:r>
          </a:p>
          <a:p>
            <a:pPr marL="640080" lvl="1" indent="-246888" fontAlgn="auto">
              <a:spcAft>
                <a:spcPts val="0"/>
              </a:spcAft>
              <a:buFont typeface="Wingdings 2"/>
              <a:buNone/>
              <a:defRPr/>
            </a:pPr>
            <a:r>
              <a:rPr lang="en-US" dirty="0" smtClean="0"/>
              <a:t>(Crosby, 1979)</a:t>
            </a:r>
          </a:p>
          <a:p>
            <a:pPr lvl="2" indent="-246888" fontAlgn="auto">
              <a:spcAft>
                <a:spcPts val="0"/>
              </a:spcAft>
              <a:buFont typeface="Wingdings 2"/>
              <a:buChar char=""/>
              <a:defRPr/>
            </a:pPr>
            <a:r>
              <a:rPr lang="en-US" dirty="0" smtClean="0"/>
              <a:t>The requirements are clearly stated and the product must conform to it</a:t>
            </a:r>
          </a:p>
          <a:p>
            <a:pPr lvl="2" indent="-246888" fontAlgn="auto">
              <a:spcAft>
                <a:spcPts val="0"/>
              </a:spcAft>
              <a:buFont typeface="Wingdings 2"/>
              <a:buChar char=""/>
              <a:defRPr/>
            </a:pPr>
            <a:r>
              <a:rPr lang="en-US" dirty="0" smtClean="0"/>
              <a:t>Any deviation from the requirements is regarded as a defect</a:t>
            </a:r>
          </a:p>
          <a:p>
            <a:pPr lvl="2" indent="-246888" fontAlgn="auto">
              <a:spcAft>
                <a:spcPts val="0"/>
              </a:spcAft>
              <a:buFont typeface="Wingdings 2"/>
              <a:buChar char=""/>
              <a:defRPr/>
            </a:pPr>
            <a:r>
              <a:rPr lang="en-US" sz="1700" dirty="0" smtClean="0"/>
              <a:t> </a:t>
            </a:r>
            <a:r>
              <a:rPr lang="en-US" dirty="0" smtClean="0"/>
              <a:t>A good quality product </a:t>
            </a:r>
            <a:r>
              <a:rPr lang="en-US" b="1" dirty="0" smtClean="0"/>
              <a:t>contains fewer defects</a:t>
            </a:r>
          </a:p>
          <a:p>
            <a:pPr lvl="2" indent="-246888" fontAlgn="auto">
              <a:spcAft>
                <a:spcPts val="0"/>
              </a:spcAft>
              <a:buFont typeface="Wingdings 2"/>
              <a:buChar char=""/>
              <a:defRPr/>
            </a:pPr>
            <a:endParaRPr lang="en-US" dirty="0" smtClean="0"/>
          </a:p>
          <a:p>
            <a:pPr marL="640080" lvl="1" indent="-246888" fontAlgn="auto">
              <a:spcAft>
                <a:spcPts val="0"/>
              </a:spcAft>
              <a:buFont typeface="Wingdings 2"/>
              <a:buNone/>
              <a:defRPr/>
            </a:pPr>
            <a:r>
              <a:rPr lang="en-US" dirty="0" smtClean="0"/>
              <a:t>– Fitness for use (</a:t>
            </a:r>
            <a:r>
              <a:rPr lang="en-US" dirty="0" err="1" smtClean="0"/>
              <a:t>Juran</a:t>
            </a:r>
            <a:r>
              <a:rPr lang="en-US" dirty="0" smtClean="0"/>
              <a:t>, 1970):</a:t>
            </a:r>
          </a:p>
          <a:p>
            <a:pPr lvl="2" indent="-246888" fontAlgn="auto">
              <a:spcAft>
                <a:spcPts val="0"/>
              </a:spcAft>
              <a:buFont typeface="Wingdings 2"/>
              <a:buChar char=""/>
              <a:defRPr/>
            </a:pPr>
            <a:r>
              <a:rPr lang="en-US" dirty="0" smtClean="0"/>
              <a:t>Fit to user expectations: meet user’s needs</a:t>
            </a:r>
          </a:p>
          <a:p>
            <a:pPr lvl="2" indent="-246888" fontAlgn="auto">
              <a:spcAft>
                <a:spcPts val="0"/>
              </a:spcAft>
              <a:buFont typeface="Wingdings 2"/>
              <a:buChar char=""/>
              <a:defRPr/>
            </a:pPr>
            <a:r>
              <a:rPr lang="en-US" dirty="0" smtClean="0"/>
              <a:t>A good quality product </a:t>
            </a:r>
            <a:r>
              <a:rPr lang="en-US" b="1" dirty="0" smtClean="0"/>
              <a:t>provides better user satisfaction</a:t>
            </a:r>
            <a:endParaRPr lang="en-US" dirty="0"/>
          </a:p>
        </p:txBody>
      </p:sp>
      <p:sp>
        <p:nvSpPr>
          <p:cNvPr id="6148" name="Slide Number Placeholder 3"/>
          <p:cNvSpPr>
            <a:spLocks noGrp="1"/>
          </p:cNvSpPr>
          <p:nvPr>
            <p:ph type="sldNum" sz="quarter" idx="4294967295"/>
          </p:nvPr>
        </p:nvSpPr>
        <p:spPr>
          <a:xfrm>
            <a:off x="6553200" y="6245225"/>
            <a:ext cx="2133600" cy="476250"/>
          </a:xfrm>
          <a:prstGeom prst="rect">
            <a:avLst/>
          </a:prstGeom>
          <a:noFill/>
        </p:spPr>
        <p:txBody>
          <a:bodyPr/>
          <a:lstStyle/>
          <a:p>
            <a:fld id="{748B4C32-E80A-4B3D-BD6E-2719A1E16F22}" type="slidenum">
              <a:rPr lang="en-US" smtClean="0"/>
              <a:pPr/>
              <a:t>4</a:t>
            </a:fld>
            <a:endParaRPr lang="en-US" smtClean="0"/>
          </a:p>
        </p:txBody>
      </p:sp>
      <p:pic>
        <p:nvPicPr>
          <p:cNvPr id="6149" name="Picture 6" descr="IS_C_F-Sport-c.jpg"/>
          <p:cNvPicPr>
            <a:picLocks noChangeAspect="1"/>
          </p:cNvPicPr>
          <p:nvPr/>
        </p:nvPicPr>
        <p:blipFill>
          <a:blip r:embed="rId2" cstate="print"/>
          <a:srcRect/>
          <a:stretch>
            <a:fillRect/>
          </a:stretch>
        </p:blipFill>
        <p:spPr bwMode="auto">
          <a:xfrm>
            <a:off x="5334000" y="1295400"/>
            <a:ext cx="3586163" cy="2438400"/>
          </a:xfrm>
          <a:prstGeom prst="rect">
            <a:avLst/>
          </a:prstGeom>
          <a:noFill/>
          <a:ln w="9525">
            <a:noFill/>
            <a:miter lim="800000"/>
            <a:headEnd/>
            <a:tailEnd/>
          </a:ln>
        </p:spPr>
      </p:pic>
      <p:pic>
        <p:nvPicPr>
          <p:cNvPr id="6150" name="Picture 7" descr="myhorse.jpg"/>
          <p:cNvPicPr>
            <a:picLocks noChangeAspect="1"/>
          </p:cNvPicPr>
          <p:nvPr/>
        </p:nvPicPr>
        <p:blipFill>
          <a:blip r:embed="rId3" cstate="print"/>
          <a:srcRect/>
          <a:stretch>
            <a:fillRect/>
          </a:stretch>
        </p:blipFill>
        <p:spPr bwMode="auto">
          <a:xfrm>
            <a:off x="5867400" y="3505200"/>
            <a:ext cx="2870200" cy="2370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fontAlgn="auto">
              <a:spcAft>
                <a:spcPts val="0"/>
              </a:spcAft>
              <a:defRPr/>
            </a:pPr>
            <a:r>
              <a:rPr lang="en-US" dirty="0" smtClean="0">
                <a:latin typeface="+mn-lt"/>
              </a:rPr>
              <a:t>What is quality ?</a:t>
            </a:r>
            <a:endParaRPr lang="en-US" dirty="0">
              <a:latin typeface="+mn-lt"/>
            </a:endParaRPr>
          </a:p>
        </p:txBody>
      </p:sp>
      <p:sp>
        <p:nvSpPr>
          <p:cNvPr id="3" name="Content Placeholder 2"/>
          <p:cNvSpPr>
            <a:spLocks noGrp="1"/>
          </p:cNvSpPr>
          <p:nvPr>
            <p:ph idx="1"/>
          </p:nvPr>
        </p:nvSpPr>
        <p:spPr>
          <a:xfrm>
            <a:off x="304800" y="1905000"/>
            <a:ext cx="8515672" cy="4800600"/>
          </a:xfrm>
        </p:spPr>
        <p:txBody>
          <a:bodyPr>
            <a:normAutofit/>
          </a:bodyPr>
          <a:lstStyle/>
          <a:p>
            <a:pPr fontAlgn="auto">
              <a:spcAft>
                <a:spcPts val="0"/>
              </a:spcAft>
              <a:buClr>
                <a:schemeClr val="accent3"/>
              </a:buClr>
              <a:buFont typeface="Wingdings" panose="05000000000000000000" pitchFamily="2" charset="2"/>
              <a:buChar char="§"/>
              <a:defRPr/>
            </a:pPr>
            <a:r>
              <a:rPr lang="en-US" dirty="0" smtClean="0"/>
              <a:t>What you see of high quality others do not see it like that.</a:t>
            </a:r>
          </a:p>
          <a:p>
            <a:pPr fontAlgn="auto">
              <a:spcAft>
                <a:spcPts val="0"/>
              </a:spcAft>
              <a:buClr>
                <a:schemeClr val="accent3"/>
              </a:buClr>
              <a:buFont typeface="Wingdings" panose="05000000000000000000" pitchFamily="2" charset="2"/>
              <a:buChar char="§"/>
              <a:defRPr/>
            </a:pPr>
            <a:r>
              <a:rPr lang="en-US" dirty="0" smtClean="0"/>
              <a:t>I depends on your requirements.</a:t>
            </a:r>
          </a:p>
          <a:p>
            <a:pPr fontAlgn="auto">
              <a:spcAft>
                <a:spcPts val="0"/>
              </a:spcAft>
              <a:buClr>
                <a:schemeClr val="accent3"/>
              </a:buClr>
              <a:buFont typeface="Wingdings" panose="05000000000000000000" pitchFamily="2" charset="2"/>
              <a:buChar char="§"/>
              <a:defRPr/>
            </a:pPr>
            <a:r>
              <a:rPr lang="en-US" dirty="0" smtClean="0"/>
              <a:t>For example a university perfect registration system is not necessarily suitable to a schools.</a:t>
            </a:r>
            <a:endParaRPr lang="en-US" dirty="0"/>
          </a:p>
        </p:txBody>
      </p:sp>
      <p:sp>
        <p:nvSpPr>
          <p:cNvPr id="6148" name="Slide Number Placeholder 3"/>
          <p:cNvSpPr>
            <a:spLocks noGrp="1"/>
          </p:cNvSpPr>
          <p:nvPr>
            <p:ph type="sldNum" sz="quarter" idx="4294967295"/>
          </p:nvPr>
        </p:nvSpPr>
        <p:spPr>
          <a:xfrm>
            <a:off x="6553200" y="6245225"/>
            <a:ext cx="2133600" cy="476250"/>
          </a:xfrm>
          <a:prstGeom prst="rect">
            <a:avLst/>
          </a:prstGeom>
          <a:noFill/>
        </p:spPr>
        <p:txBody>
          <a:bodyPr/>
          <a:lstStyle/>
          <a:p>
            <a:fld id="{748B4C32-E80A-4B3D-BD6E-2719A1E16F22}" type="slidenum">
              <a:rPr lang="en-US" smtClean="0"/>
              <a:pPr/>
              <a:t>5</a:t>
            </a:fld>
            <a:endParaRPr lang="en-US" smtClean="0"/>
          </a:p>
        </p:txBody>
      </p:sp>
    </p:spTree>
    <p:extLst>
      <p:ext uri="{BB962C8B-B14F-4D97-AF65-F5344CB8AC3E}">
        <p14:creationId xmlns:p14="http://schemas.microsoft.com/office/powerpoint/2010/main" val="770310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pPr fontAlgn="auto">
              <a:spcAft>
                <a:spcPts val="0"/>
              </a:spcAft>
              <a:defRPr/>
            </a:pPr>
            <a:r>
              <a:rPr lang="en-US" dirty="0" smtClean="0">
                <a:latin typeface="+mn-lt"/>
              </a:rPr>
              <a:t>ISO Definition </a:t>
            </a:r>
            <a:r>
              <a:rPr lang="en-US" dirty="0" smtClean="0">
                <a:latin typeface="+mn-lt"/>
              </a:rPr>
              <a:t>of Quality</a:t>
            </a:r>
            <a:endParaRPr lang="en-US" dirty="0">
              <a:latin typeface="+mn-lt"/>
            </a:endParaRPr>
          </a:p>
        </p:txBody>
      </p:sp>
      <p:sp>
        <p:nvSpPr>
          <p:cNvPr id="7171" name="Content Placeholder 2"/>
          <p:cNvSpPr>
            <a:spLocks noGrp="1"/>
          </p:cNvSpPr>
          <p:nvPr>
            <p:ph idx="1"/>
          </p:nvPr>
        </p:nvSpPr>
        <p:spPr>
          <a:xfrm>
            <a:off x="457200" y="1600200"/>
            <a:ext cx="4038600" cy="4389438"/>
          </a:xfrm>
        </p:spPr>
        <p:txBody>
          <a:bodyPr/>
          <a:lstStyle/>
          <a:p>
            <a:pPr>
              <a:buFont typeface="Wingdings 2" pitchFamily="18" charset="2"/>
              <a:buNone/>
            </a:pPr>
            <a:r>
              <a:rPr lang="en-US" b="1" dirty="0" smtClean="0"/>
              <a:t>ISO 8402 definition</a:t>
            </a:r>
          </a:p>
          <a:p>
            <a:pPr>
              <a:buFont typeface="Wingdings 2" pitchFamily="18" charset="2"/>
              <a:buNone/>
            </a:pPr>
            <a:r>
              <a:rPr lang="en-US" b="1" dirty="0" smtClean="0"/>
              <a:t>of QUALITY:</a:t>
            </a:r>
          </a:p>
          <a:p>
            <a:pPr>
              <a:buFont typeface="Wingdings 2" pitchFamily="18" charset="2"/>
              <a:buNone/>
            </a:pPr>
            <a:endParaRPr lang="en-US" b="1" dirty="0" smtClean="0"/>
          </a:p>
          <a:p>
            <a:pPr>
              <a:buFont typeface="Wingdings 2" pitchFamily="18" charset="2"/>
              <a:buNone/>
            </a:pPr>
            <a:r>
              <a:rPr lang="en-US" sz="2400" i="1" dirty="0" smtClean="0"/>
              <a:t>The totality of features and</a:t>
            </a:r>
          </a:p>
          <a:p>
            <a:pPr>
              <a:buFont typeface="Wingdings 2" pitchFamily="18" charset="2"/>
              <a:buNone/>
            </a:pPr>
            <a:r>
              <a:rPr lang="en-US" sz="2400" i="1" dirty="0" smtClean="0"/>
              <a:t>characteristics of a product </a:t>
            </a:r>
          </a:p>
          <a:p>
            <a:pPr>
              <a:buFont typeface="Wingdings 2" pitchFamily="18" charset="2"/>
              <a:buNone/>
            </a:pPr>
            <a:r>
              <a:rPr lang="en-US" sz="2400" i="1" dirty="0" smtClean="0"/>
              <a:t>or a service that bear on</a:t>
            </a:r>
          </a:p>
          <a:p>
            <a:pPr>
              <a:buFont typeface="Wingdings 2" pitchFamily="18" charset="2"/>
              <a:buNone/>
            </a:pPr>
            <a:r>
              <a:rPr lang="en-US" sz="2400" i="1" dirty="0" smtClean="0"/>
              <a:t>its ability to satisfy stated </a:t>
            </a:r>
          </a:p>
          <a:p>
            <a:pPr>
              <a:buFont typeface="Wingdings 2" pitchFamily="18" charset="2"/>
              <a:buNone/>
            </a:pPr>
            <a:r>
              <a:rPr lang="en-US" sz="2400" i="1" dirty="0" smtClean="0"/>
              <a:t>or implied needs</a:t>
            </a:r>
            <a:endParaRPr lang="en-US" sz="2400" dirty="0" smtClean="0"/>
          </a:p>
        </p:txBody>
      </p:sp>
      <p:sp>
        <p:nvSpPr>
          <p:cNvPr id="7172" name="Slide Number Placeholder 3"/>
          <p:cNvSpPr>
            <a:spLocks noGrp="1"/>
          </p:cNvSpPr>
          <p:nvPr>
            <p:ph type="sldNum" sz="quarter" idx="4294967295"/>
          </p:nvPr>
        </p:nvSpPr>
        <p:spPr>
          <a:xfrm>
            <a:off x="6553200" y="6245225"/>
            <a:ext cx="2133600" cy="476250"/>
          </a:xfrm>
          <a:prstGeom prst="rect">
            <a:avLst/>
          </a:prstGeom>
          <a:noFill/>
        </p:spPr>
        <p:txBody>
          <a:bodyPr/>
          <a:lstStyle/>
          <a:p>
            <a:fld id="{D48E545A-0FF9-44EE-8158-5FFA0EF02A72}" type="slidenum">
              <a:rPr lang="en-US" smtClean="0"/>
              <a:pPr/>
              <a:t>6</a:t>
            </a:fld>
            <a:endParaRPr lang="en-US" smtClean="0"/>
          </a:p>
        </p:txBody>
      </p:sp>
      <p:sp>
        <p:nvSpPr>
          <p:cNvPr id="6" name="TextBox 5"/>
          <p:cNvSpPr txBox="1"/>
          <p:nvPr/>
        </p:nvSpPr>
        <p:spPr>
          <a:xfrm>
            <a:off x="5105400" y="1905000"/>
            <a:ext cx="3810000" cy="4370388"/>
          </a:xfrm>
          <a:prstGeom prst="rect">
            <a:avLst/>
          </a:prstGeom>
          <a:noFill/>
        </p:spPr>
        <p:txBody>
          <a:bodyPr>
            <a:spAutoFit/>
          </a:bodyPr>
          <a:lstStyle/>
          <a:p>
            <a:pPr fontAlgn="auto">
              <a:spcBef>
                <a:spcPts val="0"/>
              </a:spcBef>
              <a:spcAft>
                <a:spcPts val="0"/>
              </a:spcAft>
              <a:defRPr/>
            </a:pPr>
            <a:r>
              <a:rPr lang="en-US" sz="2600" b="1" dirty="0">
                <a:latin typeface="+mn-lt"/>
              </a:rPr>
              <a:t>ISO 9216 Model:</a:t>
            </a:r>
          </a:p>
          <a:p>
            <a:pPr fontAlgn="auto">
              <a:spcBef>
                <a:spcPts val="0"/>
              </a:spcBef>
              <a:spcAft>
                <a:spcPts val="0"/>
              </a:spcAft>
              <a:defRPr/>
            </a:pPr>
            <a:endParaRPr lang="en-US" sz="2600" b="1" dirty="0">
              <a:latin typeface="+mn-lt"/>
            </a:endParaRPr>
          </a:p>
          <a:p>
            <a:pPr fontAlgn="auto">
              <a:spcBef>
                <a:spcPts val="0"/>
              </a:spcBef>
              <a:spcAft>
                <a:spcPts val="0"/>
              </a:spcAft>
              <a:defRPr/>
            </a:pPr>
            <a:r>
              <a:rPr lang="en-US" sz="2600" dirty="0">
                <a:latin typeface="Comic Sans MS" pitchFamily="66" charset="0"/>
              </a:rPr>
              <a:t>Quality characteristics</a:t>
            </a:r>
          </a:p>
          <a:p>
            <a:pPr fontAlgn="auto">
              <a:spcBef>
                <a:spcPts val="0"/>
              </a:spcBef>
              <a:spcAft>
                <a:spcPts val="0"/>
              </a:spcAft>
              <a:defRPr/>
            </a:pPr>
            <a:endParaRPr lang="en-US" sz="2600" dirty="0">
              <a:latin typeface="+mn-lt"/>
            </a:endParaRPr>
          </a:p>
          <a:p>
            <a:pPr marL="514350" indent="-514350" fontAlgn="auto">
              <a:spcBef>
                <a:spcPts val="0"/>
              </a:spcBef>
              <a:spcAft>
                <a:spcPts val="0"/>
              </a:spcAft>
              <a:buFont typeface="+mj-lt"/>
              <a:buAutoNum type="arabicPeriod"/>
              <a:defRPr/>
            </a:pPr>
            <a:r>
              <a:rPr lang="en-US" sz="2600" dirty="0">
                <a:latin typeface="+mn-lt"/>
              </a:rPr>
              <a:t>Functionality</a:t>
            </a:r>
          </a:p>
          <a:p>
            <a:pPr marL="514350" indent="-514350" fontAlgn="auto">
              <a:spcBef>
                <a:spcPts val="0"/>
              </a:spcBef>
              <a:spcAft>
                <a:spcPts val="0"/>
              </a:spcAft>
              <a:buFont typeface="+mj-lt"/>
              <a:buAutoNum type="arabicPeriod"/>
              <a:defRPr/>
            </a:pPr>
            <a:r>
              <a:rPr lang="en-US" sz="2600" dirty="0">
                <a:latin typeface="+mn-lt"/>
              </a:rPr>
              <a:t>Reliability</a:t>
            </a:r>
          </a:p>
          <a:p>
            <a:pPr marL="514350" indent="-514350" fontAlgn="auto">
              <a:spcBef>
                <a:spcPts val="0"/>
              </a:spcBef>
              <a:spcAft>
                <a:spcPts val="0"/>
              </a:spcAft>
              <a:buFont typeface="+mj-lt"/>
              <a:buAutoNum type="arabicPeriod"/>
              <a:defRPr/>
            </a:pPr>
            <a:r>
              <a:rPr lang="en-US" sz="2600" dirty="0">
                <a:latin typeface="+mn-lt"/>
              </a:rPr>
              <a:t>Usability</a:t>
            </a:r>
          </a:p>
          <a:p>
            <a:pPr marL="514350" indent="-514350" fontAlgn="auto">
              <a:spcBef>
                <a:spcPts val="0"/>
              </a:spcBef>
              <a:spcAft>
                <a:spcPts val="0"/>
              </a:spcAft>
              <a:buFont typeface="+mj-lt"/>
              <a:buAutoNum type="arabicPeriod"/>
              <a:defRPr/>
            </a:pPr>
            <a:r>
              <a:rPr lang="en-US" sz="2600" dirty="0">
                <a:latin typeface="+mn-lt"/>
              </a:rPr>
              <a:t>Efficiency</a:t>
            </a:r>
          </a:p>
          <a:p>
            <a:pPr marL="514350" indent="-514350" fontAlgn="auto">
              <a:spcBef>
                <a:spcPts val="0"/>
              </a:spcBef>
              <a:spcAft>
                <a:spcPts val="0"/>
              </a:spcAft>
              <a:buFont typeface="+mj-lt"/>
              <a:buAutoNum type="arabicPeriod"/>
              <a:defRPr/>
            </a:pPr>
            <a:r>
              <a:rPr lang="en-US" sz="2600" dirty="0">
                <a:latin typeface="+mn-lt"/>
              </a:rPr>
              <a:t>Maintainability</a:t>
            </a:r>
          </a:p>
          <a:p>
            <a:pPr marL="514350" indent="-514350" fontAlgn="auto">
              <a:spcBef>
                <a:spcPts val="0"/>
              </a:spcBef>
              <a:spcAft>
                <a:spcPts val="0"/>
              </a:spcAft>
              <a:buFont typeface="+mj-lt"/>
              <a:buAutoNum type="arabicPeriod"/>
              <a:defRPr/>
            </a:pPr>
            <a:r>
              <a:rPr lang="en-US" sz="2600" dirty="0">
                <a:latin typeface="+mn-lt"/>
              </a:rPr>
              <a:t>Portability</a:t>
            </a:r>
          </a:p>
          <a:p>
            <a:pPr fontAlgn="auto">
              <a:spcBef>
                <a:spcPts val="0"/>
              </a:spcBef>
              <a:spcAft>
                <a:spcPts val="0"/>
              </a:spcAft>
              <a:defRPr/>
            </a:pPr>
            <a:endParaRPr lang="en-US"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definition and concept</a:t>
            </a:r>
            <a:endParaRPr lang="ar-SA" dirty="0"/>
          </a:p>
        </p:txBody>
      </p:sp>
      <p:sp>
        <p:nvSpPr>
          <p:cNvPr id="3" name="Content Placeholder 2"/>
          <p:cNvSpPr>
            <a:spLocks noGrp="1"/>
          </p:cNvSpPr>
          <p:nvPr>
            <p:ph idx="1"/>
          </p:nvPr>
        </p:nvSpPr>
        <p:spPr/>
        <p:txBody>
          <a:bodyPr/>
          <a:lstStyle/>
          <a:p>
            <a:pPr>
              <a:buNone/>
            </a:pPr>
            <a:r>
              <a:rPr lang="en-US" sz="3600" dirty="0" smtClean="0"/>
              <a:t>• Four Absolutes:</a:t>
            </a:r>
          </a:p>
          <a:p>
            <a:pPr>
              <a:buNone/>
            </a:pPr>
            <a:endParaRPr lang="en-US" sz="3600" dirty="0" smtClean="0"/>
          </a:p>
          <a:p>
            <a:pPr>
              <a:buNone/>
            </a:pPr>
            <a:r>
              <a:rPr lang="en-US" sz="2800" dirty="0" smtClean="0"/>
              <a:t>– Quality Means Conformance to </a:t>
            </a:r>
            <a:r>
              <a:rPr lang="en-US" sz="2800" dirty="0" smtClean="0"/>
              <a:t>Requirements. Both functional and non functional</a:t>
            </a:r>
            <a:endParaRPr lang="en-US" sz="2800" dirty="0" smtClean="0"/>
          </a:p>
          <a:p>
            <a:pPr>
              <a:buNone/>
            </a:pPr>
            <a:r>
              <a:rPr lang="en-US" sz="2800" dirty="0" smtClean="0"/>
              <a:t> - Quality Comes from Prevention</a:t>
            </a:r>
          </a:p>
          <a:p>
            <a:pPr>
              <a:buNone/>
            </a:pPr>
            <a:r>
              <a:rPr lang="en-US" sz="2800" dirty="0" smtClean="0"/>
              <a:t>- Quality is never ending improvement</a:t>
            </a:r>
          </a:p>
          <a:p>
            <a:pPr>
              <a:buNone/>
            </a:pPr>
            <a:r>
              <a:rPr lang="en-US" sz="2800" dirty="0" smtClean="0"/>
              <a:t>– Quality is Zero Defects</a:t>
            </a:r>
          </a:p>
          <a:p>
            <a:pPr>
              <a:buNone/>
            </a:pPr>
            <a:endParaRPr lang="en-US" sz="2800" dirty="0" smtClean="0"/>
          </a:p>
          <a:p>
            <a:pPr>
              <a:buNone/>
            </a:pPr>
            <a:endParaRPr lang="en-US" sz="2800" dirty="0" smtClean="0"/>
          </a:p>
          <a:p>
            <a:pPr>
              <a:buNone/>
            </a:pPr>
            <a:endParaRPr lang="en-US"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software quality</a:t>
            </a:r>
            <a:endParaRPr lang="en-US" dirty="0"/>
          </a:p>
        </p:txBody>
      </p:sp>
      <p:sp>
        <p:nvSpPr>
          <p:cNvPr id="3" name="Content Placeholder 2"/>
          <p:cNvSpPr>
            <a:spLocks noGrp="1"/>
          </p:cNvSpPr>
          <p:nvPr>
            <p:ph idx="1"/>
          </p:nvPr>
        </p:nvSpPr>
        <p:spPr/>
        <p:txBody>
          <a:bodyPr/>
          <a:lstStyle/>
          <a:p>
            <a:r>
              <a:rPr lang="en-US" sz="2800" dirty="0" smtClean="0"/>
              <a:t>Decreased number of defects and errors in software</a:t>
            </a:r>
          </a:p>
          <a:p>
            <a:r>
              <a:rPr lang="en-US" sz="2800" dirty="0" smtClean="0"/>
              <a:t>Less rework as a result of less software defects</a:t>
            </a:r>
          </a:p>
          <a:p>
            <a:r>
              <a:rPr lang="en-US" sz="2800" dirty="0" smtClean="0"/>
              <a:t>Reduced development and maintenance cost</a:t>
            </a:r>
          </a:p>
          <a:p>
            <a:r>
              <a:rPr lang="en-US" sz="2800" dirty="0" smtClean="0"/>
              <a:t>Increased software reliability</a:t>
            </a:r>
          </a:p>
          <a:p>
            <a:r>
              <a:rPr lang="en-US" sz="2800" dirty="0" smtClean="0"/>
              <a:t>Increased customer satisfaction</a:t>
            </a:r>
          </a:p>
          <a:p>
            <a:r>
              <a:rPr lang="en-US" sz="2800" dirty="0" smtClean="0"/>
              <a:t>Happier software practitioners</a:t>
            </a:r>
            <a:endParaRPr lang="en-US" sz="2800" dirty="0"/>
          </a:p>
        </p:txBody>
      </p:sp>
    </p:spTree>
    <p:extLst>
      <p:ext uri="{BB962C8B-B14F-4D97-AF65-F5344CB8AC3E}">
        <p14:creationId xmlns:p14="http://schemas.microsoft.com/office/powerpoint/2010/main" val="732880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Engineers and quality</a:t>
            </a:r>
            <a:endParaRPr lang="en-US" dirty="0"/>
          </a:p>
        </p:txBody>
      </p:sp>
      <p:sp>
        <p:nvSpPr>
          <p:cNvPr id="3" name="Content Placeholder 2"/>
          <p:cNvSpPr>
            <a:spLocks noGrp="1"/>
          </p:cNvSpPr>
          <p:nvPr>
            <p:ph idx="1"/>
          </p:nvPr>
        </p:nvSpPr>
        <p:spPr/>
        <p:txBody>
          <a:bodyPr/>
          <a:lstStyle/>
          <a:p>
            <a:r>
              <a:rPr lang="en-US" altLang="en-US" sz="2800" dirty="0" smtClean="0">
                <a:cs typeface="Arial" charset="0"/>
              </a:rPr>
              <a:t>Software </a:t>
            </a:r>
            <a:r>
              <a:rPr lang="en-US" altLang="en-US" sz="2800" dirty="0">
                <a:cs typeface="Arial" charset="0"/>
              </a:rPr>
              <a:t>engineers strive to control the</a:t>
            </a:r>
          </a:p>
          <a:p>
            <a:pPr lvl="1"/>
            <a:r>
              <a:rPr lang="en-US" altLang="en-US" sz="2400" dirty="0">
                <a:cs typeface="Arial" charset="0"/>
              </a:rPr>
              <a:t> </a:t>
            </a:r>
            <a:r>
              <a:rPr lang="en-US" altLang="en-US" sz="2400" b="1" dirty="0">
                <a:cs typeface="Arial" charset="0"/>
              </a:rPr>
              <a:t>process </a:t>
            </a:r>
            <a:r>
              <a:rPr lang="en-US" altLang="en-US" sz="2400" b="1" dirty="0" smtClean="0">
                <a:cs typeface="Arial" charset="0"/>
              </a:rPr>
              <a:t>applied: </a:t>
            </a:r>
            <a:r>
              <a:rPr lang="en-US" altLang="en-US" sz="2400" dirty="0" smtClean="0">
                <a:cs typeface="Arial" charset="0"/>
              </a:rPr>
              <a:t>What is the best process (</a:t>
            </a:r>
            <a:r>
              <a:rPr lang="en-US" altLang="en-US" sz="2400" dirty="0" err="1" smtClean="0">
                <a:cs typeface="Arial" charset="0"/>
              </a:rPr>
              <a:t>i.e</a:t>
            </a:r>
            <a:r>
              <a:rPr lang="en-US" altLang="en-US" sz="2400" dirty="0" smtClean="0">
                <a:cs typeface="Arial" charset="0"/>
              </a:rPr>
              <a:t> SDLC) to be used for the development of software</a:t>
            </a:r>
            <a:endParaRPr lang="en-US" altLang="en-US" sz="2400" dirty="0">
              <a:cs typeface="Arial" charset="0"/>
            </a:endParaRPr>
          </a:p>
          <a:p>
            <a:pPr lvl="1"/>
            <a:r>
              <a:rPr lang="en-US" altLang="en-US" sz="2400" b="1" dirty="0">
                <a:cs typeface="Arial" charset="0"/>
              </a:rPr>
              <a:t>resources </a:t>
            </a:r>
            <a:r>
              <a:rPr lang="en-US" altLang="en-US" sz="2400" b="1" dirty="0" smtClean="0">
                <a:cs typeface="Arial" charset="0"/>
              </a:rPr>
              <a:t>expended: </a:t>
            </a:r>
            <a:r>
              <a:rPr lang="en-US" altLang="en-US" sz="2400" dirty="0" smtClean="0">
                <a:cs typeface="Arial" charset="0"/>
              </a:rPr>
              <a:t>Make sure software development is finished in expected time and also using the estimated budget</a:t>
            </a:r>
            <a:endParaRPr lang="en-US" altLang="en-US" sz="2400" dirty="0">
              <a:cs typeface="Arial" charset="0"/>
            </a:endParaRPr>
          </a:p>
          <a:p>
            <a:pPr lvl="1"/>
            <a:r>
              <a:rPr lang="en-US" altLang="en-US" sz="2400" b="1" dirty="0">
                <a:cs typeface="Arial" charset="0"/>
              </a:rPr>
              <a:t>end product quality </a:t>
            </a:r>
            <a:r>
              <a:rPr lang="en-US" altLang="en-US" sz="2400" b="1" dirty="0" smtClean="0">
                <a:cs typeface="Arial" charset="0"/>
              </a:rPr>
              <a:t>attributes: </a:t>
            </a:r>
            <a:r>
              <a:rPr lang="en-US" altLang="en-US" sz="2400" dirty="0" smtClean="0">
                <a:cs typeface="Arial" charset="0"/>
              </a:rPr>
              <a:t>Make sure that the software it self is of a high quality and contains all features and requirements (functional and non functional)</a:t>
            </a:r>
            <a:endParaRPr lang="en-US" altLang="en-US" sz="2400" dirty="0">
              <a:cs typeface="Times New Roman" charset="0"/>
            </a:endParaRPr>
          </a:p>
          <a:p>
            <a:pPr marL="0" indent="0">
              <a:buNone/>
            </a:pPr>
            <a:endParaRPr lang="en-US" dirty="0"/>
          </a:p>
        </p:txBody>
      </p:sp>
    </p:spTree>
    <p:extLst>
      <p:ext uri="{BB962C8B-B14F-4D97-AF65-F5344CB8AC3E}">
        <p14:creationId xmlns:p14="http://schemas.microsoft.com/office/powerpoint/2010/main" val="3807275943"/>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3241</TotalTime>
  <Words>905</Words>
  <Application>Microsoft Office PowerPoint</Application>
  <PresentationFormat>On-screen Show (4:3)</PresentationFormat>
  <Paragraphs>139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Software Quality assurance (SQA)   SWE 333</vt:lpstr>
      <vt:lpstr>PowerPoint Presentation</vt:lpstr>
      <vt:lpstr>PowerPoint Presentation</vt:lpstr>
      <vt:lpstr>What is quality ?</vt:lpstr>
      <vt:lpstr>What is quality ?</vt:lpstr>
      <vt:lpstr>ISO Definition of Quality</vt:lpstr>
      <vt:lpstr>Other definition and concept</vt:lpstr>
      <vt:lpstr>Benefits of software quality</vt:lpstr>
      <vt:lpstr>Software Engineers and quality</vt:lpstr>
      <vt:lpstr>PowerPoint Presentation</vt:lpstr>
      <vt:lpstr>PowerPoint Presentation</vt:lpstr>
      <vt:lpstr>PowerPoint Presentation</vt:lpstr>
      <vt:lpstr>PowerPoint Presentation</vt:lpstr>
      <vt:lpstr>Software quality perspectives</vt:lpstr>
      <vt:lpstr>PowerPoint Presentation</vt:lpstr>
      <vt:lpstr>Software quality should be considered in:</vt:lpstr>
      <vt:lpstr>Prevention Versus Detection </vt:lpstr>
      <vt:lpstr>PowerPoint Presentation</vt:lpstr>
      <vt:lpstr>Patriot Missile System</vt:lpstr>
      <vt:lpstr>Denver International Airport </vt:lpstr>
      <vt:lpstr>Denver International Airport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BOSS</dc:creator>
  <cp:lastModifiedBy>Dr.Khalid</cp:lastModifiedBy>
  <cp:revision>73</cp:revision>
  <dcterms:created xsi:type="dcterms:W3CDTF">2003-09-08T05:13:45Z</dcterms:created>
  <dcterms:modified xsi:type="dcterms:W3CDTF">2014-02-04T08:02:30Z</dcterms:modified>
</cp:coreProperties>
</file>