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2" r:id="rId16"/>
    <p:sldId id="273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F178BB-8C6A-420A-8918-CC7E3B5789C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5DCD1-94A0-4BAE-AF93-AE770CCAA1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REPETITION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rinda" panose="020B0502040204020203" pitchFamily="34" charset="0"/>
                <a:cs typeface="Vrinda" panose="020B0502040204020203" pitchFamily="34" charset="0"/>
              </a:rPr>
              <a:t>DO…WHILE </a:t>
            </a:r>
            <a:endParaRPr lang="en-US" dirty="0"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Consider the following code:</a:t>
            </a: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 fontScale="90000"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break statement within loops – Example 1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539552" y="1268760"/>
            <a:ext cx="6912768" cy="3744416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CC"/>
                </a:solidFill>
              </a:rPr>
              <a:t>#include &lt;</a:t>
            </a:r>
            <a:r>
              <a:rPr lang="en-US" dirty="0" err="1" smtClean="0">
                <a:solidFill>
                  <a:srgbClr val="0000CC"/>
                </a:solidFill>
              </a:rPr>
              <a:t>stdio.h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</a:p>
          <a:p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 err="1" smtClean="0">
                <a:solidFill>
                  <a:srgbClr val="0000CC"/>
                </a:solidFill>
              </a:rPr>
              <a:t>nt</a:t>
            </a:r>
            <a:r>
              <a:rPr lang="en-US" dirty="0" smtClean="0">
                <a:solidFill>
                  <a:srgbClr val="0000CC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{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x; </a:t>
            </a:r>
            <a:r>
              <a:rPr lang="en-US" dirty="0" smtClean="0">
                <a:solidFill>
                  <a:srgbClr val="00B0F0"/>
                </a:solidFill>
              </a:rPr>
              <a:t>// to be used as a counter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smtClean="0">
                <a:solidFill>
                  <a:srgbClr val="0000CC"/>
                </a:solidFill>
              </a:rPr>
              <a:t>for (x = 1; x &lt;= 10; x++)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{ if (x == 5)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   break; </a:t>
            </a:r>
            <a:r>
              <a:rPr lang="en-US" dirty="0" smtClean="0">
                <a:solidFill>
                  <a:srgbClr val="00B0F0"/>
                </a:solidFill>
              </a:rPr>
              <a:t>// break loop only when x equals 5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(“%d”, x); 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} </a:t>
            </a:r>
            <a:r>
              <a:rPr lang="en-US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(“\</a:t>
            </a:r>
            <a:r>
              <a:rPr lang="en-US" dirty="0" err="1" smtClean="0">
                <a:solidFill>
                  <a:srgbClr val="0000CC"/>
                </a:solidFill>
              </a:rPr>
              <a:t>nBroke</a:t>
            </a:r>
            <a:r>
              <a:rPr lang="en-US" dirty="0" smtClean="0">
                <a:solidFill>
                  <a:srgbClr val="0000CC"/>
                </a:solidFill>
              </a:rPr>
              <a:t> out of loop at x equals %d\n”, x);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return (0);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of main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5013176"/>
            <a:ext cx="6840760" cy="43204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OUTPUT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5445224"/>
            <a:ext cx="6840760" cy="1008112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F0"/>
                </a:solidFill>
              </a:rPr>
              <a:t>1 2 3 4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Broke out of loop at x equals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2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Consider the following code:</a:t>
            </a: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36904" cy="444664"/>
          </a:xfrm>
        </p:spPr>
        <p:txBody>
          <a:bodyPr>
            <a:normAutofit fontScale="90000"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break statement within loops – Example 2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539552" y="1268760"/>
            <a:ext cx="7488832" cy="5184576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CC"/>
                </a:solidFill>
              </a:rPr>
              <a:t>#include &lt;</a:t>
            </a:r>
            <a:r>
              <a:rPr lang="en-US" dirty="0" err="1" smtClean="0">
                <a:solidFill>
                  <a:srgbClr val="0000CC"/>
                </a:solidFill>
              </a:rPr>
              <a:t>stdio.h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</a:p>
          <a:p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 err="1" smtClean="0">
                <a:solidFill>
                  <a:srgbClr val="0000CC"/>
                </a:solidFill>
              </a:rPr>
              <a:t>nt</a:t>
            </a:r>
            <a:r>
              <a:rPr lang="en-US" dirty="0" smtClean="0">
                <a:solidFill>
                  <a:srgbClr val="0000CC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{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x, number; 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for (x = 1; x &lt;= 10; x++)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{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(“Enter an integer, 0 exits the program\n”);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</a:t>
            </a:r>
            <a:r>
              <a:rPr lang="en-US" dirty="0" err="1" smtClean="0">
                <a:solidFill>
                  <a:srgbClr val="0000CC"/>
                </a:solidFill>
              </a:rPr>
              <a:t>scanf</a:t>
            </a:r>
            <a:r>
              <a:rPr lang="en-US" dirty="0" smtClean="0">
                <a:solidFill>
                  <a:srgbClr val="0000CC"/>
                </a:solidFill>
              </a:rPr>
              <a:t> (“%d”, &amp;number);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if (number == 0)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break;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// break loop only user enters 0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 sum += number; </a:t>
            </a:r>
            <a:r>
              <a:rPr lang="en-US" dirty="0" smtClean="0">
                <a:solidFill>
                  <a:srgbClr val="00B0F0"/>
                </a:solidFill>
              </a:rPr>
              <a:t>// executes if number != 0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(“%</a:t>
            </a:r>
            <a:r>
              <a:rPr lang="en-US" dirty="0" err="1" smtClean="0">
                <a:solidFill>
                  <a:srgbClr val="0000CC"/>
                </a:solidFill>
              </a:rPr>
              <a:t>d%d</a:t>
            </a:r>
            <a:r>
              <a:rPr lang="en-US" dirty="0" smtClean="0">
                <a:solidFill>
                  <a:srgbClr val="0000CC"/>
                </a:solidFill>
              </a:rPr>
              <a:t>”, x, number); 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}</a:t>
            </a:r>
            <a:r>
              <a:rPr lang="en-US" dirty="0" smtClean="0">
                <a:solidFill>
                  <a:srgbClr val="00B0F0"/>
                </a:solidFill>
              </a:rPr>
              <a:t> // end for</a:t>
            </a:r>
          </a:p>
          <a:p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// if loop is broken, then x &lt;= 10, and number = 0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(“\n sum = %d, x = %d, number = %d”, sum, x, number);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return (0);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of main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     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  <a:cs typeface="Vrinda" panose="020B0502040204020203" pitchFamily="34" charset="0"/>
              </a:rPr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continue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statement is executed within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for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do…while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loops.</a:t>
            </a:r>
          </a:p>
          <a:p>
            <a:pPr algn="just"/>
            <a:r>
              <a:rPr lang="en-US" dirty="0" smtClean="0">
                <a:latin typeface="+mj-lt"/>
                <a:cs typeface="Vrinda" panose="020B0502040204020203" pitchFamily="34" charset="0"/>
              </a:rPr>
              <a:t>In all cases, it skips the remaining of the statements in the body loop, checks the condition and starts a new iteration if the condition is true.</a:t>
            </a:r>
          </a:p>
          <a:p>
            <a:pPr algn="just"/>
            <a:r>
              <a:rPr lang="en-US" dirty="0" smtClean="0">
                <a:latin typeface="+mj-lt"/>
                <a:cs typeface="Vrinda" panose="020B0502040204020203" pitchFamily="34" charset="0"/>
              </a:rPr>
              <a:t>Like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break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statement, it is generally coupled with 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if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statement.</a:t>
            </a:r>
          </a:p>
          <a:p>
            <a:pPr algn="just"/>
            <a:endParaRPr lang="en-US" dirty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continue statement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511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  <a:cs typeface="Vrinda" panose="020B0502040204020203" pitchFamily="34" charset="0"/>
              </a:rPr>
              <a:t>Consider the following code fragment:</a:t>
            </a:r>
            <a:endParaRPr lang="en-US" dirty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continue statement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611560" y="1268760"/>
            <a:ext cx="7272808" cy="4104456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CC"/>
                </a:solidFill>
              </a:rPr>
              <a:t>#include &lt;</a:t>
            </a:r>
            <a:r>
              <a:rPr lang="en-US" dirty="0" err="1" smtClean="0">
                <a:solidFill>
                  <a:srgbClr val="0000CC"/>
                </a:solidFill>
              </a:rPr>
              <a:t>stdio.h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{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x; </a:t>
            </a:r>
            <a:r>
              <a:rPr lang="en-US" dirty="0" smtClean="0">
                <a:solidFill>
                  <a:srgbClr val="00B0F0"/>
                </a:solidFill>
              </a:rPr>
              <a:t>// counter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for (x = 1; x &lt;= 10; x++)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{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if (x == 5)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continue;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// restart a new iteration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(“%d”, x);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} </a:t>
            </a:r>
            <a:r>
              <a:rPr lang="en-US" dirty="0" smtClean="0">
                <a:solidFill>
                  <a:srgbClr val="00B0F0"/>
                </a:solidFill>
              </a:rPr>
              <a:t>// end for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(\n Used continue to skip printing the value 5 \n”);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return (0);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 end of main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5373216"/>
            <a:ext cx="7272808" cy="32257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OUTPUT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11560" y="5695794"/>
            <a:ext cx="7272808" cy="752682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F0"/>
                </a:solidFill>
              </a:rPr>
              <a:t>1 2 3 4 6 7 8 9 10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Used continue to skip printing the value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7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179512" y="476672"/>
            <a:ext cx="7920880" cy="1152128"/>
          </a:xfrm>
          <a:prstGeom prst="round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>
                <a:solidFill>
                  <a:srgbClr val="0000CC"/>
                </a:solidFill>
                <a:cs typeface="Vrinda" panose="020B0502040204020203" pitchFamily="34" charset="0"/>
              </a:rPr>
              <a:t>Write a complete program that outputs the sum of odd numbers, and the sum of even numbers. If the number is negative skip it. The user should enter 0 to end his data entry.</a:t>
            </a:r>
            <a:endParaRPr lang="en-US" sz="2000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9512" y="1700808"/>
            <a:ext cx="7920880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cs typeface="Vrinda" panose="020B0502040204020203" pitchFamily="34" charset="0"/>
              </a:rPr>
              <a:t>How to recognize that a number x is even?</a:t>
            </a:r>
            <a:endParaRPr lang="en-US" sz="2000" b="1" dirty="0">
              <a:solidFill>
                <a:schemeClr val="bg1"/>
              </a:solidFill>
              <a:cs typeface="Vrinda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2276872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x % 2 = 0</a:t>
            </a:r>
            <a:endParaRPr lang="en-US" sz="2000" b="1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9512" y="2924944"/>
            <a:ext cx="7920880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cs typeface="Vrinda" panose="020B0502040204020203" pitchFamily="34" charset="0"/>
              </a:rPr>
              <a:t>How to recognize that a number x is odd?</a:t>
            </a:r>
            <a:endParaRPr lang="en-US" sz="2000" b="1" dirty="0">
              <a:solidFill>
                <a:schemeClr val="bg1"/>
              </a:solidFill>
              <a:cs typeface="Vrinda" panose="020B05020402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9512" y="3501008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x % 2 != 0</a:t>
            </a:r>
            <a:endParaRPr lang="en-US" sz="2000" b="1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9512" y="4149080"/>
            <a:ext cx="7920880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cs typeface="Vrinda" panose="020B0502040204020203" pitchFamily="34" charset="0"/>
              </a:rPr>
              <a:t>How to recognize that a number x is positive?</a:t>
            </a:r>
            <a:endParaRPr lang="en-US" sz="2000" b="1" dirty="0">
              <a:solidFill>
                <a:schemeClr val="bg1"/>
              </a:solidFill>
              <a:cs typeface="Vrinda" panose="020B05020402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9512" y="4725144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x &gt; 0</a:t>
            </a:r>
            <a:endParaRPr lang="en-US" sz="2000" b="1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79512" y="5373216"/>
            <a:ext cx="7920880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cs typeface="Vrinda" panose="020B0502040204020203" pitchFamily="34" charset="0"/>
              </a:rPr>
              <a:t>How to recognize that a number x is negative?</a:t>
            </a:r>
            <a:endParaRPr lang="en-US" sz="2000" b="1" dirty="0">
              <a:solidFill>
                <a:schemeClr val="bg1"/>
              </a:solidFill>
              <a:cs typeface="Vrinda" panose="020B05020402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9512" y="5949280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x &lt; 0</a:t>
            </a:r>
            <a:endParaRPr lang="en-US" sz="2000" b="1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179512" y="476672"/>
            <a:ext cx="7920880" cy="1152128"/>
          </a:xfrm>
          <a:prstGeom prst="round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dirty="0">
                <a:solidFill>
                  <a:srgbClr val="0000CC"/>
                </a:solidFill>
                <a:cs typeface="Vrinda" panose="020B0502040204020203" pitchFamily="34" charset="0"/>
              </a:rPr>
              <a:t>Write a complete program that </a:t>
            </a:r>
            <a:r>
              <a:rPr lang="en-US" sz="2000" dirty="0" smtClean="0">
                <a:solidFill>
                  <a:srgbClr val="0000CC"/>
                </a:solidFill>
                <a:cs typeface="Vrinda" panose="020B0502040204020203" pitchFamily="34" charset="0"/>
              </a:rPr>
              <a:t>outputs </a:t>
            </a:r>
            <a:r>
              <a:rPr lang="en-US" sz="2000" dirty="0">
                <a:solidFill>
                  <a:srgbClr val="0000CC"/>
                </a:solidFill>
                <a:cs typeface="Vrinda" panose="020B0502040204020203" pitchFamily="34" charset="0"/>
              </a:rPr>
              <a:t>the sum of odd numbers, and the sum of even numbers. If the number is negative skip it. The user should enter 0 to end his data entry.</a:t>
            </a:r>
            <a:endParaRPr lang="en-US" sz="2000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9512" y="1700808"/>
            <a:ext cx="7920880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cs typeface="Vrinda" panose="020B0502040204020203" pitchFamily="34" charset="0"/>
              </a:rPr>
              <a:t>The user should enter 0 to end his data entry</a:t>
            </a:r>
            <a:endParaRPr lang="en-US" sz="2000" b="1" dirty="0">
              <a:solidFill>
                <a:schemeClr val="bg1"/>
              </a:solidFill>
              <a:cs typeface="Vrinda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2276872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while (x != 0)</a:t>
            </a:r>
            <a:endParaRPr lang="en-US" sz="2000" b="1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9512" y="2924944"/>
            <a:ext cx="7920880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cs typeface="Vrinda" panose="020B0502040204020203" pitchFamily="34" charset="0"/>
              </a:rPr>
              <a:t>If the number is negative skip it</a:t>
            </a:r>
            <a:endParaRPr lang="en-US" sz="2000" b="1" dirty="0">
              <a:solidFill>
                <a:schemeClr val="bg1"/>
              </a:solidFill>
              <a:cs typeface="Vrinda" panose="020B05020402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9512" y="3501008"/>
            <a:ext cx="7920880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20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if (x &lt; 0) continue;</a:t>
            </a:r>
            <a:endParaRPr lang="en-US" sz="2000" b="1" dirty="0">
              <a:solidFill>
                <a:srgbClr val="0000CC"/>
              </a:solidFill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 –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548680"/>
            <a:ext cx="8208912" cy="6093850"/>
          </a:xfrm>
          <a:prstGeom prst="roundRect">
            <a:avLst/>
          </a:prstGeom>
          <a:solidFill>
            <a:schemeClr val="bg2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dirty="0" smtClean="0">
                <a:solidFill>
                  <a:srgbClr val="0000CC"/>
                </a:solidFill>
              </a:rPr>
              <a:t>#include &lt;</a:t>
            </a:r>
            <a:r>
              <a:rPr lang="en-US" dirty="0" err="1" smtClean="0">
                <a:solidFill>
                  <a:srgbClr val="0000CC"/>
                </a:solidFill>
              </a:rPr>
              <a:t>stdio.h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</a:p>
          <a:p>
            <a:pPr algn="just"/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main (void)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{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number = -1; </a:t>
            </a:r>
            <a:r>
              <a:rPr lang="en-US" dirty="0" smtClean="0">
                <a:solidFill>
                  <a:srgbClr val="00B0F0"/>
                </a:solidFill>
              </a:rPr>
              <a:t>// initialize with a non-zero value to enter the loop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sumodd</a:t>
            </a:r>
            <a:r>
              <a:rPr lang="en-US" dirty="0" smtClean="0">
                <a:solidFill>
                  <a:srgbClr val="0000CC"/>
                </a:solidFill>
              </a:rPr>
              <a:t> = 0, </a:t>
            </a:r>
            <a:r>
              <a:rPr lang="en-US" dirty="0" err="1" smtClean="0">
                <a:solidFill>
                  <a:srgbClr val="0000CC"/>
                </a:solidFill>
              </a:rPr>
              <a:t>sumeven</a:t>
            </a:r>
            <a:r>
              <a:rPr lang="en-US" dirty="0" smtClean="0">
                <a:solidFill>
                  <a:srgbClr val="0000CC"/>
                </a:solidFill>
              </a:rPr>
              <a:t> = 0;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 while (number != 0)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dirty="0" smtClean="0">
                <a:solidFill>
                  <a:srgbClr val="0000CC"/>
                </a:solidFill>
              </a:rPr>
              <a:t>   {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(“Enter number\n”);		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err="1" smtClean="0">
                <a:solidFill>
                  <a:srgbClr val="0000CC"/>
                </a:solidFill>
              </a:rPr>
              <a:t>scanf</a:t>
            </a:r>
            <a:r>
              <a:rPr lang="en-US" dirty="0" smtClean="0">
                <a:solidFill>
                  <a:srgbClr val="0000CC"/>
                </a:solidFill>
              </a:rPr>
              <a:t> (“%d”, &amp;number);</a:t>
            </a:r>
            <a:r>
              <a:rPr lang="en-US" dirty="0" smtClean="0">
                <a:solidFill>
                  <a:srgbClr val="0000CC"/>
                </a:solidFill>
              </a:rPr>
              <a:t>       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if (number &lt; 0)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continue;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if ((number % 2) == 0)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err="1" smtClean="0">
                <a:solidFill>
                  <a:srgbClr val="0000CC"/>
                </a:solidFill>
              </a:rPr>
              <a:t>sumeven</a:t>
            </a:r>
            <a:r>
              <a:rPr lang="en-US" dirty="0" smtClean="0">
                <a:solidFill>
                  <a:srgbClr val="0000CC"/>
                </a:solidFill>
              </a:rPr>
              <a:t> += number;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else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err="1" smtClean="0">
                <a:solidFill>
                  <a:srgbClr val="0000CC"/>
                </a:solidFill>
              </a:rPr>
              <a:t>sumodd</a:t>
            </a:r>
            <a:r>
              <a:rPr lang="en-US" dirty="0" smtClean="0">
                <a:solidFill>
                  <a:srgbClr val="0000CC"/>
                </a:solidFill>
              </a:rPr>
              <a:t> += number;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} // end while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(“Sum odd = %d, sum even = %d”, </a:t>
            </a:r>
            <a:r>
              <a:rPr lang="en-US" dirty="0" err="1" smtClean="0">
                <a:solidFill>
                  <a:srgbClr val="0000CC"/>
                </a:solidFill>
              </a:rPr>
              <a:t>sumodd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sumeven</a:t>
            </a:r>
            <a:r>
              <a:rPr lang="en-US" dirty="0" smtClean="0">
                <a:solidFill>
                  <a:srgbClr val="0000CC"/>
                </a:solidFill>
              </a:rPr>
              <a:t>);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return (0);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} // end main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  <a:cs typeface="Vrinda" panose="020B0502040204020203" pitchFamily="34" charset="0"/>
              </a:rPr>
              <a:t>An infinite loop is a loop whose condition is never satisfied.</a:t>
            </a:r>
          </a:p>
          <a:p>
            <a:pPr algn="just"/>
            <a:r>
              <a:rPr lang="en-US" dirty="0" smtClean="0">
                <a:latin typeface="+mj-lt"/>
                <a:cs typeface="Vrinda" panose="020B0502040204020203" pitchFamily="34" charset="0"/>
              </a:rPr>
              <a:t>The previous example could be rewritten as follows:</a:t>
            </a:r>
          </a:p>
          <a:p>
            <a:pPr algn="just"/>
            <a:endParaRPr lang="en-US" dirty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pPr algn="just"/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Infinite loops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063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Example 2 – another solution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179512" y="620688"/>
            <a:ext cx="7920880" cy="6051558"/>
          </a:xfrm>
          <a:prstGeom prst="roundRect">
            <a:avLst/>
          </a:prstGeom>
          <a:solidFill>
            <a:schemeClr val="bg2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dirty="0" smtClean="0">
                <a:solidFill>
                  <a:srgbClr val="0000CC"/>
                </a:solidFill>
              </a:rPr>
              <a:t>#include &lt;</a:t>
            </a:r>
            <a:r>
              <a:rPr lang="en-US" dirty="0" err="1" smtClean="0">
                <a:solidFill>
                  <a:srgbClr val="0000CC"/>
                </a:solidFill>
              </a:rPr>
              <a:t>stdio.h</a:t>
            </a:r>
            <a:r>
              <a:rPr lang="en-US" dirty="0" smtClean="0">
                <a:solidFill>
                  <a:srgbClr val="0000CC"/>
                </a:solidFill>
              </a:rPr>
              <a:t>&gt;</a:t>
            </a:r>
          </a:p>
          <a:p>
            <a:pPr algn="just"/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main (void)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{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 number, </a:t>
            </a:r>
            <a:r>
              <a:rPr lang="en-US" dirty="0" err="1" smtClean="0">
                <a:solidFill>
                  <a:srgbClr val="0000CC"/>
                </a:solidFill>
              </a:rPr>
              <a:t>sumodd</a:t>
            </a:r>
            <a:r>
              <a:rPr lang="en-US" dirty="0" smtClean="0">
                <a:solidFill>
                  <a:srgbClr val="0000CC"/>
                </a:solidFill>
              </a:rPr>
              <a:t> = 0, </a:t>
            </a:r>
            <a:r>
              <a:rPr lang="en-US" dirty="0" err="1" smtClean="0">
                <a:solidFill>
                  <a:srgbClr val="0000CC"/>
                </a:solidFill>
              </a:rPr>
              <a:t>sumeven</a:t>
            </a:r>
            <a:r>
              <a:rPr lang="en-US" dirty="0" smtClean="0">
                <a:solidFill>
                  <a:srgbClr val="0000CC"/>
                </a:solidFill>
              </a:rPr>
              <a:t> = 0;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loop = 1;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// used to enter the loop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 while </a:t>
            </a:r>
            <a:r>
              <a:rPr lang="en-US" dirty="0" smtClean="0">
                <a:solidFill>
                  <a:srgbClr val="FF0000"/>
                </a:solidFill>
              </a:rPr>
              <a:t>(loop == 1)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 </a:t>
            </a:r>
            <a:r>
              <a:rPr lang="en-US" dirty="0" smtClean="0">
                <a:solidFill>
                  <a:srgbClr val="0000CC"/>
                </a:solidFill>
              </a:rPr>
              <a:t>   {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(“Enter number&gt; ”);		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       </a:t>
            </a:r>
            <a:r>
              <a:rPr lang="en-US" dirty="0" err="1" smtClean="0">
                <a:solidFill>
                  <a:srgbClr val="0000CC"/>
                </a:solidFill>
              </a:rPr>
              <a:t>scanf</a:t>
            </a:r>
            <a:r>
              <a:rPr lang="en-US" dirty="0" smtClean="0">
                <a:solidFill>
                  <a:srgbClr val="0000CC"/>
                </a:solidFill>
              </a:rPr>
              <a:t> (“%d”, &amp;number);</a:t>
            </a:r>
            <a:r>
              <a:rPr lang="en-US" dirty="0" smtClean="0">
                <a:solidFill>
                  <a:srgbClr val="0000CC"/>
                </a:solidFill>
              </a:rPr>
              <a:t>       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if (number == 0)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break;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if (number &lt; 0)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continue;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if ((number % 2) == 0)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err="1" smtClean="0">
                <a:solidFill>
                  <a:srgbClr val="0000CC"/>
                </a:solidFill>
              </a:rPr>
              <a:t>sumeven</a:t>
            </a:r>
            <a:r>
              <a:rPr lang="en-US" dirty="0" smtClean="0">
                <a:solidFill>
                  <a:srgbClr val="0000CC"/>
                </a:solidFill>
              </a:rPr>
              <a:t> += number;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else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</a:t>
            </a:r>
            <a:r>
              <a:rPr lang="en-US" dirty="0" err="1" smtClean="0">
                <a:solidFill>
                  <a:srgbClr val="0000CC"/>
                </a:solidFill>
              </a:rPr>
              <a:t>sumodd</a:t>
            </a:r>
            <a:r>
              <a:rPr lang="en-US" dirty="0" smtClean="0">
                <a:solidFill>
                  <a:srgbClr val="0000CC"/>
                </a:solidFill>
              </a:rPr>
              <a:t> += number;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} // end while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(“Sum odd = %d, sum even = %d”, </a:t>
            </a:r>
            <a:r>
              <a:rPr lang="en-US" dirty="0" err="1" smtClean="0">
                <a:solidFill>
                  <a:srgbClr val="0000CC"/>
                </a:solidFill>
              </a:rPr>
              <a:t>sumodd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sumeven</a:t>
            </a:r>
            <a:r>
              <a:rPr lang="en-US" dirty="0" smtClean="0">
                <a:solidFill>
                  <a:srgbClr val="0000CC"/>
                </a:solidFill>
              </a:rPr>
              <a:t>); </a:t>
            </a:r>
          </a:p>
          <a:p>
            <a:pPr algn="just"/>
            <a:r>
              <a:rPr lang="en-US" dirty="0" smtClean="0">
                <a:solidFill>
                  <a:srgbClr val="0000CC"/>
                </a:solidFill>
              </a:rPr>
              <a:t>} // end main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</a:t>
            </a:r>
          </a:p>
          <a:p>
            <a:pPr algn="just"/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self-check exercise 2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692696"/>
            <a:ext cx="8352928" cy="1152128"/>
          </a:xfrm>
          <a:prstGeom prst="round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CC"/>
                </a:solidFill>
              </a:rPr>
              <a:t>Write a complete program that allows the user to enter values and prints out number of positive values, and the number of negative values entered. In your program, use a sentinel-controlled loop using zero as the sentinel value.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do</a:t>
            </a:r>
            <a:endParaRPr lang="en-US" dirty="0" smtClean="0">
              <a:solidFill>
                <a:srgbClr val="0000FF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statement 1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statement 2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}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while (condition)</a:t>
            </a:r>
            <a:endParaRPr lang="en-US" dirty="0" smtClean="0">
              <a:solidFill>
                <a:srgbClr val="0000FF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statement n</a:t>
            </a:r>
          </a:p>
          <a:p>
            <a:pPr marL="0" indent="0">
              <a:buNone/>
            </a:pPr>
            <a:endParaRPr lang="en-US" dirty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do…while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executes the body loop </a:t>
            </a:r>
            <a:r>
              <a:rPr lang="en-US" u="sng" dirty="0" smtClean="0">
                <a:latin typeface="+mj-lt"/>
                <a:cs typeface="Vrinda" panose="020B0502040204020203" pitchFamily="34" charset="0"/>
              </a:rPr>
              <a:t>then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it evaluates the condition.</a:t>
            </a:r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If the condition is true, the execution of the body loop repeats. Otherwise, it goes to </a:t>
            </a:r>
            <a:r>
              <a:rPr lang="en-US" i="1" dirty="0" smtClean="0">
                <a:latin typeface="+mj-lt"/>
                <a:cs typeface="Vrinda" panose="020B0502040204020203" pitchFamily="34" charset="0"/>
              </a:rPr>
              <a:t>statement n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.</a:t>
            </a:r>
            <a:endParaRPr lang="en-US" dirty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DO…WHILE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STATEMENT – SYNTAX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345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do…while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statement is used in case you want the loop body to execute at least once.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Example displaying a menu, and waiting the input from the user.</a:t>
            </a:r>
            <a:r>
              <a:rPr lang="en-US" dirty="0">
                <a:latin typeface="+mj-lt"/>
                <a:cs typeface="Vrinda" panose="020B0502040204020203" pitchFamily="34" charset="0"/>
              </a:rPr>
              <a:t>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Consider the following example:</a:t>
            </a: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 above menu should be displayed to the user at least once </a:t>
            </a:r>
            <a:r>
              <a:rPr lang="en-US" dirty="0" smtClean="0">
                <a:latin typeface="+mj-lt"/>
                <a:cs typeface="Vrinda" panose="020B0502040204020203" pitchFamily="34" charset="0"/>
                <a:sym typeface="Wingdings" panose="05000000000000000000" pitchFamily="2" charset="2"/>
              </a:rPr>
              <a:t> Use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  <a:sym typeface="Wingdings" panose="05000000000000000000" pitchFamily="2" charset="2"/>
              </a:rPr>
              <a:t>do…while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DO…WHILE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STATEMENT –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why??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971600" y="2204864"/>
            <a:ext cx="6552728" cy="2592288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F0"/>
                </a:solidFill>
              </a:rPr>
              <a:t>// Display a menu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// These are the available options: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(“R: Residential Customer\n”);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(“C: Commercial Customer\n”);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(“I: Industrial Customer\n”);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// Instruct the user to enter his option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(“Enter the user code&gt; “);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scanf</a:t>
            </a:r>
            <a:r>
              <a:rPr lang="en-US" dirty="0" smtClean="0">
                <a:solidFill>
                  <a:srgbClr val="0000CC"/>
                </a:solidFill>
              </a:rPr>
              <a:t> (“%c”, &amp;code);</a:t>
            </a: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An option should be also added as a SENTINEL to exit from the loop.</a:t>
            </a:r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DO…WHILE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STATEMENT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971600" y="1916832"/>
            <a:ext cx="6552728" cy="3888432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 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// Display a menu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// These are the available options: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(“R: Residential Customer\n”);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(“C: Commercial Customer\n”);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(“I: Industrial Customer\n”);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r>
              <a:rPr lang="en-US" dirty="0" smtClean="0">
                <a:solidFill>
                  <a:srgbClr val="FF0000"/>
                </a:solidFill>
              </a:rPr>
              <a:t> (“X: to exit \n”);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// Instruct the user to enter his option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(“Enter the user code&gt; “);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scanf</a:t>
            </a:r>
            <a:r>
              <a:rPr lang="en-US" dirty="0" smtClean="0">
                <a:solidFill>
                  <a:srgbClr val="0000CC"/>
                </a:solidFill>
              </a:rPr>
              <a:t> (“%c”, &amp;code);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} while ((code != ‘X’) ||(code != ‘x’))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3367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#include &lt;</a:t>
            </a:r>
            <a:r>
              <a:rPr lang="en-US" sz="1400" dirty="0" err="1">
                <a:solidFill>
                  <a:srgbClr val="0000CC"/>
                </a:solidFill>
              </a:rPr>
              <a:t>stdio.h</a:t>
            </a:r>
            <a:r>
              <a:rPr lang="en-US" sz="1400" dirty="0">
                <a:solidFill>
                  <a:srgbClr val="0000CC"/>
                </a:solidFill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err="1" smtClean="0">
                <a:solidFill>
                  <a:srgbClr val="00B050"/>
                </a:solidFill>
              </a:rPr>
              <a:t>int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>
                <a:solidFill>
                  <a:srgbClr val="00B050"/>
                </a:solidFill>
              </a:rPr>
              <a:t>main (void</a:t>
            </a:r>
            <a:r>
              <a:rPr lang="en-US" sz="1400" dirty="0" smtClean="0">
                <a:solidFill>
                  <a:srgbClr val="00B050"/>
                </a:solidFill>
              </a:rPr>
              <a:t>) {</a:t>
            </a:r>
            <a:endParaRPr lang="en-US" sz="1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char </a:t>
            </a:r>
            <a:r>
              <a:rPr lang="en-US" sz="1400" dirty="0">
                <a:solidFill>
                  <a:srgbClr val="0000CC"/>
                </a:solidFill>
              </a:rPr>
              <a:t>code;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double </a:t>
            </a:r>
            <a:r>
              <a:rPr lang="en-US" sz="1400" dirty="0">
                <a:solidFill>
                  <a:srgbClr val="0000CC"/>
                </a:solidFill>
              </a:rPr>
              <a:t>consumption, </a:t>
            </a:r>
            <a:r>
              <a:rPr lang="en-US" sz="1400" dirty="0" err="1">
                <a:solidFill>
                  <a:srgbClr val="0000CC"/>
                </a:solidFill>
              </a:rPr>
              <a:t>amount_due</a:t>
            </a:r>
            <a:r>
              <a:rPr lang="en-US" sz="1400" dirty="0">
                <a:solidFill>
                  <a:srgbClr val="0000CC"/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do {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printf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(“R: Residential Customer\n”);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     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printf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(“C: Commercial Customer\n”);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     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printf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(“I: Industrial Customer\n”);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     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 err="1" smtClean="0">
                <a:solidFill>
                  <a:srgbClr val="0000CC"/>
                </a:solidFill>
              </a:rPr>
              <a:t>printf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(“X: to exit \n”);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</a:t>
            </a:r>
            <a:r>
              <a:rPr lang="en-US" sz="1400" dirty="0" err="1" smtClean="0">
                <a:solidFill>
                  <a:srgbClr val="0000CC"/>
                </a:solidFill>
              </a:rPr>
              <a:t>printf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(“Enter the user code&gt; </a:t>
            </a:r>
            <a:r>
              <a:rPr lang="en-US" sz="1400" dirty="0" smtClean="0">
                <a:solidFill>
                  <a:srgbClr val="0000CC"/>
                </a:solidFill>
              </a:rPr>
              <a:t>“); 		</a:t>
            </a:r>
            <a:r>
              <a:rPr lang="en-US" sz="1400" dirty="0" err="1" smtClean="0">
                <a:solidFill>
                  <a:srgbClr val="0000CC"/>
                </a:solidFill>
              </a:rPr>
              <a:t>scanf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(“%c”, &amp;code);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</a:t>
            </a:r>
            <a:r>
              <a:rPr lang="en-US" sz="1400" dirty="0" err="1" smtClean="0">
                <a:solidFill>
                  <a:srgbClr val="0000CC"/>
                </a:solidFill>
              </a:rPr>
              <a:t>printf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en-US" sz="1400" dirty="0">
                <a:solidFill>
                  <a:srgbClr val="0000CC"/>
                </a:solidFill>
              </a:rPr>
              <a:t>(“Enter consumption in KWH&gt; </a:t>
            </a:r>
            <a:r>
              <a:rPr lang="en-US" sz="1400" dirty="0" smtClean="0">
                <a:solidFill>
                  <a:srgbClr val="0000CC"/>
                </a:solidFill>
              </a:rPr>
              <a:t>“);	</a:t>
            </a:r>
            <a:r>
              <a:rPr lang="en-US" sz="1400" dirty="0" err="1">
                <a:solidFill>
                  <a:srgbClr val="0000CC"/>
                </a:solidFill>
              </a:rPr>
              <a:t>scanf</a:t>
            </a:r>
            <a:r>
              <a:rPr lang="en-US" sz="1400" dirty="0">
                <a:solidFill>
                  <a:srgbClr val="0000CC"/>
                </a:solidFill>
              </a:rPr>
              <a:t> (“%f”, &amp;consumption);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</a:t>
            </a:r>
            <a:r>
              <a:rPr lang="en-US" sz="1400" dirty="0" smtClean="0">
                <a:solidFill>
                  <a:srgbClr val="00B0F0"/>
                </a:solidFill>
              </a:rPr>
              <a:t>switch </a:t>
            </a:r>
            <a:r>
              <a:rPr lang="en-US" sz="1400" dirty="0">
                <a:solidFill>
                  <a:srgbClr val="00B0F0"/>
                </a:solidFill>
              </a:rPr>
              <a:t>(code</a:t>
            </a:r>
            <a:r>
              <a:rPr lang="en-US" sz="1400" dirty="0" smtClean="0">
                <a:solidFill>
                  <a:srgbClr val="00B0F0"/>
                </a:solidFill>
              </a:rPr>
              <a:t>) {</a:t>
            </a:r>
            <a:endParaRPr lang="en-US" sz="1400" dirty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   case </a:t>
            </a:r>
            <a:r>
              <a:rPr lang="en-US" sz="1400" dirty="0">
                <a:solidFill>
                  <a:srgbClr val="0000CC"/>
                </a:solidFill>
              </a:rPr>
              <a:t>‘R’: </a:t>
            </a:r>
            <a:r>
              <a:rPr lang="en-US" sz="1400" dirty="0" err="1">
                <a:solidFill>
                  <a:srgbClr val="0000CC"/>
                </a:solidFill>
              </a:rPr>
              <a:t>amount_due</a:t>
            </a:r>
            <a:r>
              <a:rPr lang="en-US" sz="1400" dirty="0">
                <a:solidFill>
                  <a:srgbClr val="0000CC"/>
                </a:solidFill>
              </a:rPr>
              <a:t> = 5 * consumption</a:t>
            </a:r>
            <a:r>
              <a:rPr lang="en-US" sz="1400" dirty="0" smtClean="0">
                <a:solidFill>
                  <a:srgbClr val="0000CC"/>
                </a:solidFill>
              </a:rPr>
              <a:t>;	</a:t>
            </a:r>
            <a:r>
              <a:rPr lang="en-US" sz="1400" dirty="0">
                <a:solidFill>
                  <a:srgbClr val="0000CC"/>
                </a:solidFill>
              </a:rPr>
              <a:t> break;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   case </a:t>
            </a:r>
            <a:r>
              <a:rPr lang="en-US" sz="1400" dirty="0">
                <a:solidFill>
                  <a:srgbClr val="0000CC"/>
                </a:solidFill>
              </a:rPr>
              <a:t>‘C’: </a:t>
            </a:r>
            <a:r>
              <a:rPr lang="en-US" sz="1400" dirty="0" err="1">
                <a:solidFill>
                  <a:srgbClr val="0000CC"/>
                </a:solidFill>
              </a:rPr>
              <a:t>amount_due</a:t>
            </a:r>
            <a:r>
              <a:rPr lang="en-US" sz="1400" dirty="0">
                <a:solidFill>
                  <a:srgbClr val="0000CC"/>
                </a:solidFill>
              </a:rPr>
              <a:t> = 10 * consumption</a:t>
            </a:r>
            <a:r>
              <a:rPr lang="en-US" sz="1400" dirty="0" smtClean="0">
                <a:solidFill>
                  <a:srgbClr val="0000CC"/>
                </a:solidFill>
              </a:rPr>
              <a:t>;	</a:t>
            </a:r>
            <a:r>
              <a:rPr lang="en-US" sz="1400" dirty="0">
                <a:solidFill>
                  <a:srgbClr val="0000CC"/>
                </a:solidFill>
              </a:rPr>
              <a:t>break;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    case </a:t>
            </a:r>
            <a:r>
              <a:rPr lang="en-US" sz="1400" dirty="0">
                <a:solidFill>
                  <a:srgbClr val="0000CC"/>
                </a:solidFill>
              </a:rPr>
              <a:t>‘I’: </a:t>
            </a:r>
            <a:r>
              <a:rPr lang="en-US" sz="1400" dirty="0" err="1">
                <a:solidFill>
                  <a:srgbClr val="0000CC"/>
                </a:solidFill>
              </a:rPr>
              <a:t>amount_due</a:t>
            </a:r>
            <a:r>
              <a:rPr lang="en-US" sz="1400" dirty="0">
                <a:solidFill>
                  <a:srgbClr val="0000CC"/>
                </a:solidFill>
              </a:rPr>
              <a:t> = 15 * consumption</a:t>
            </a:r>
            <a:r>
              <a:rPr lang="en-US" sz="1400" dirty="0" smtClean="0">
                <a:solidFill>
                  <a:srgbClr val="0000CC"/>
                </a:solidFill>
              </a:rPr>
              <a:t>;	</a:t>
            </a:r>
            <a:r>
              <a:rPr lang="en-US" sz="1400" dirty="0">
                <a:solidFill>
                  <a:srgbClr val="0000CC"/>
                </a:solidFill>
              </a:rPr>
              <a:t>break;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    case </a:t>
            </a:r>
            <a:r>
              <a:rPr lang="en-US" sz="1400" dirty="0">
                <a:solidFill>
                  <a:srgbClr val="0000CC"/>
                </a:solidFill>
              </a:rPr>
              <a:t>‘X’: break;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         default : </a:t>
            </a:r>
            <a:r>
              <a:rPr lang="en-US" sz="1400" dirty="0" err="1">
                <a:solidFill>
                  <a:srgbClr val="0000CC"/>
                </a:solidFill>
              </a:rPr>
              <a:t>printf</a:t>
            </a:r>
            <a:r>
              <a:rPr lang="en-US" sz="1400" dirty="0">
                <a:solidFill>
                  <a:srgbClr val="0000CC"/>
                </a:solidFill>
              </a:rPr>
              <a:t> (“Invalid input \n</a:t>
            </a:r>
            <a:r>
              <a:rPr lang="en-US" sz="1400" dirty="0" smtClean="0">
                <a:solidFill>
                  <a:srgbClr val="0000CC"/>
                </a:solidFill>
              </a:rPr>
              <a:t>”);	</a:t>
            </a:r>
            <a:r>
              <a:rPr lang="en-US" sz="1400" dirty="0">
                <a:solidFill>
                  <a:srgbClr val="0000CC"/>
                </a:solidFill>
              </a:rPr>
              <a:t>break;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>
                <a:solidFill>
                  <a:srgbClr val="0000CC"/>
                </a:solidFill>
              </a:rPr>
              <a:t>       </a:t>
            </a:r>
            <a:r>
              <a:rPr lang="en-US" sz="1400" dirty="0" smtClean="0">
                <a:solidFill>
                  <a:srgbClr val="00B0F0"/>
                </a:solidFill>
              </a:rPr>
              <a:t>} </a:t>
            </a:r>
            <a:r>
              <a:rPr lang="en-US" sz="1400" dirty="0">
                <a:solidFill>
                  <a:srgbClr val="00B0F0"/>
                </a:solidFill>
              </a:rPr>
              <a:t>// end of switch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       </a:t>
            </a:r>
            <a:r>
              <a:rPr lang="en-US" sz="1400" dirty="0" err="1">
                <a:solidFill>
                  <a:srgbClr val="0000CC"/>
                </a:solidFill>
              </a:rPr>
              <a:t>printf</a:t>
            </a:r>
            <a:r>
              <a:rPr lang="en-US" sz="1400" dirty="0">
                <a:solidFill>
                  <a:srgbClr val="0000CC"/>
                </a:solidFill>
              </a:rPr>
              <a:t> (“Due amount = SR 6.1%f\n”, </a:t>
            </a:r>
            <a:r>
              <a:rPr lang="en-US" sz="1400" dirty="0" err="1">
                <a:solidFill>
                  <a:srgbClr val="0000CC"/>
                </a:solidFill>
              </a:rPr>
              <a:t>amount_due</a:t>
            </a:r>
            <a:r>
              <a:rPr lang="en-US" sz="1400" dirty="0">
                <a:solidFill>
                  <a:srgbClr val="0000CC"/>
                </a:solidFill>
              </a:rPr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} </a:t>
            </a:r>
            <a:r>
              <a:rPr lang="en-US" sz="1400" dirty="0">
                <a:solidFill>
                  <a:srgbClr val="FF0000"/>
                </a:solidFill>
              </a:rPr>
              <a:t>while ((code != ‘X’) ||(code != ‘x’))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00CC"/>
                </a:solidFill>
              </a:rPr>
              <a:t> </a:t>
            </a:r>
            <a:r>
              <a:rPr lang="en-US" sz="1400" dirty="0" smtClean="0">
                <a:solidFill>
                  <a:srgbClr val="0000CC"/>
                </a:solidFill>
              </a:rPr>
              <a:t>  return </a:t>
            </a:r>
            <a:r>
              <a:rPr lang="en-US" sz="1400" dirty="0">
                <a:solidFill>
                  <a:srgbClr val="0000CC"/>
                </a:solidFill>
              </a:rPr>
              <a:t>(0);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>
                <a:solidFill>
                  <a:srgbClr val="00B050"/>
                </a:solidFill>
              </a:rPr>
              <a:t>}// end of main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>
              <a:solidFill>
                <a:srgbClr val="0000CC"/>
              </a:solidFill>
            </a:endParaRPr>
          </a:p>
          <a:p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32008"/>
            <a:ext cx="9001000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3. example (1) - complete solution  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87624" y="3501008"/>
            <a:ext cx="14401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3501008"/>
            <a:ext cx="0" cy="17281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87624" y="5229200"/>
            <a:ext cx="14401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99592" y="1772816"/>
            <a:ext cx="1440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9592" y="1772816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99592" y="5805264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55576" y="836712"/>
            <a:ext cx="21602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576" y="836712"/>
            <a:ext cx="0" cy="554461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5576" y="6381328"/>
            <a:ext cx="216024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5400000">
            <a:off x="5622113" y="2691687"/>
            <a:ext cx="5303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Note the braces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853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Both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for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statements evaluate the condition before deciding to execute the loop body or not.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do…while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statement executes the loop body then evaluates the condition to check if it should be re-executed or not.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If you don’t know the number of iterations, use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do…while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A problem solved with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for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, can also be solved using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.</a:t>
            </a:r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DO…WHILE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STATEMENT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– </a:t>
            </a:r>
            <a:r>
              <a:rPr lang="en-US" sz="2300" cap="none" dirty="0" smtClean="0">
                <a:solidFill>
                  <a:srgbClr val="24B5A1"/>
                </a:solidFill>
                <a:latin typeface="Arial"/>
              </a:rPr>
              <a:t>vs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for &amp; while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405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self-check exercise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179512" y="692696"/>
            <a:ext cx="8784976" cy="1224136"/>
          </a:xfrm>
          <a:prstGeom prst="round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CC"/>
                </a:solidFill>
              </a:rPr>
              <a:t>Write a complete program that displays a menu to perform an arithmetic operation between two non-integer numbers. The user should select one of the following symbols: +, -, *, /, and %. The menu should contain a sentinel to exit from the program.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break statement – revisited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467544" y="764704"/>
            <a:ext cx="6264696" cy="4752528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>
                <a:solidFill>
                  <a:srgbClr val="0000CC"/>
                </a:solidFill>
              </a:rPr>
              <a:t>p</a:t>
            </a:r>
            <a:r>
              <a:rPr lang="en-US" dirty="0" err="1" smtClean="0">
                <a:solidFill>
                  <a:srgbClr val="0000CC"/>
                </a:solidFill>
              </a:rPr>
              <a:t>rintf</a:t>
            </a:r>
            <a:r>
              <a:rPr lang="en-US" dirty="0" smtClean="0">
                <a:solidFill>
                  <a:srgbClr val="0000CC"/>
                </a:solidFill>
              </a:rPr>
              <a:t> (“Enter customer code&gt; “);</a:t>
            </a:r>
          </a:p>
          <a:p>
            <a:r>
              <a:rPr lang="en-US" dirty="0" err="1">
                <a:solidFill>
                  <a:srgbClr val="0000CC"/>
                </a:solidFill>
              </a:rPr>
              <a:t>s</a:t>
            </a:r>
            <a:r>
              <a:rPr lang="en-US" dirty="0" err="1" smtClean="0">
                <a:solidFill>
                  <a:srgbClr val="0000CC"/>
                </a:solidFill>
              </a:rPr>
              <a:t>canf</a:t>
            </a:r>
            <a:r>
              <a:rPr lang="en-US" dirty="0" smtClean="0">
                <a:solidFill>
                  <a:srgbClr val="0000CC"/>
                </a:solidFill>
              </a:rPr>
              <a:t> (“%c”, &amp;code);</a:t>
            </a:r>
          </a:p>
          <a:p>
            <a:r>
              <a:rPr lang="en-US" dirty="0">
                <a:solidFill>
                  <a:srgbClr val="0000CC"/>
                </a:solidFill>
              </a:rPr>
              <a:t>s</a:t>
            </a:r>
            <a:r>
              <a:rPr lang="en-US" dirty="0" smtClean="0">
                <a:solidFill>
                  <a:srgbClr val="0000CC"/>
                </a:solidFill>
              </a:rPr>
              <a:t>witch (code)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case ‘R’: </a:t>
            </a:r>
            <a:r>
              <a:rPr lang="en-US" dirty="0" err="1" smtClean="0">
                <a:solidFill>
                  <a:srgbClr val="0000CC"/>
                </a:solidFill>
              </a:rPr>
              <a:t>amount_due</a:t>
            </a:r>
            <a:r>
              <a:rPr lang="en-US" dirty="0" smtClean="0">
                <a:solidFill>
                  <a:srgbClr val="0000CC"/>
                </a:solidFill>
              </a:rPr>
              <a:t> = 5 * consumption;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break;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case ‘C’: </a:t>
            </a:r>
            <a:r>
              <a:rPr lang="en-US" dirty="0" err="1" smtClean="0">
                <a:solidFill>
                  <a:srgbClr val="0000CC"/>
                </a:solidFill>
              </a:rPr>
              <a:t>amount_due</a:t>
            </a:r>
            <a:r>
              <a:rPr lang="en-US" dirty="0" smtClean="0">
                <a:solidFill>
                  <a:srgbClr val="0000CC"/>
                </a:solidFill>
              </a:rPr>
              <a:t> = 10 * consumption;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 break;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case ‘I’: </a:t>
            </a:r>
            <a:r>
              <a:rPr lang="en-US" dirty="0" err="1" smtClean="0">
                <a:solidFill>
                  <a:srgbClr val="0000CC"/>
                </a:solidFill>
              </a:rPr>
              <a:t>amount_due</a:t>
            </a:r>
            <a:r>
              <a:rPr lang="en-US" dirty="0" smtClean="0">
                <a:solidFill>
                  <a:srgbClr val="0000CC"/>
                </a:solidFill>
              </a:rPr>
              <a:t> = 15 * consumption;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break;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case ‘X’: break;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default: </a:t>
            </a:r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(“invalid input\n”);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             break;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printf</a:t>
            </a:r>
            <a:r>
              <a:rPr lang="en-US" dirty="0" smtClean="0">
                <a:solidFill>
                  <a:srgbClr val="0000CC"/>
                </a:solidFill>
              </a:rPr>
              <a:t> (“Due amount = SR 6.1%f\n”, </a:t>
            </a:r>
            <a:r>
              <a:rPr lang="en-US" dirty="0" err="1" smtClean="0">
                <a:solidFill>
                  <a:srgbClr val="0000CC"/>
                </a:solidFill>
              </a:rPr>
              <a:t>amount_due</a:t>
            </a:r>
            <a:r>
              <a:rPr lang="en-US" dirty="0" smtClean="0">
                <a:solidFill>
                  <a:srgbClr val="0000CC"/>
                </a:solidFill>
              </a:rPr>
              <a:t>);</a:t>
            </a:r>
            <a:endParaRPr lang="en-US" dirty="0">
              <a:solidFill>
                <a:srgbClr val="0000CC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83568" y="25649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3568" y="2564904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50851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9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break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statement may be executed in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for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do…while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,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switch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commands.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In all cases, it causes an </a:t>
            </a:r>
            <a:r>
              <a:rPr lang="en-US" u="sng" dirty="0" smtClean="0">
                <a:latin typeface="+mj-lt"/>
                <a:cs typeface="Vrinda" panose="020B0502040204020203" pitchFamily="34" charset="0"/>
              </a:rPr>
              <a:t>immediate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exit from that statement.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Execution continues with the next statement immediately.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Therefore,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break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 statement is used to exit early from a loop (or a switch).</a:t>
            </a:r>
            <a:endParaRPr lang="en-US" dirty="0">
              <a:latin typeface="+mj-lt"/>
              <a:cs typeface="Vrinda" panose="020B0502040204020203" pitchFamily="34" charset="0"/>
            </a:endParaRP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In general,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break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statement is executed after checking a specific condition. Therefore, it is found with 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Vrinda" panose="020B0502040204020203" pitchFamily="34" charset="0"/>
              </a:rPr>
              <a:t>if </a:t>
            </a:r>
            <a:r>
              <a:rPr lang="en-US" dirty="0" smtClean="0">
                <a:latin typeface="+mj-lt"/>
                <a:cs typeface="Vrinda" panose="020B0502040204020203" pitchFamily="34" charset="0"/>
              </a:rPr>
              <a:t>statement in a loop.</a:t>
            </a: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  <a:p>
            <a:endParaRPr lang="en-US" dirty="0" smtClean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The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break statement within loops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306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351</TotalTime>
  <Words>1602</Words>
  <Application>Microsoft Office PowerPoint</Application>
  <PresentationFormat>On-screen Show (4:3)</PresentationFormat>
  <Paragraphs>280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REPETITION STATEMENTS</vt:lpstr>
      <vt:lpstr>1. The DO…WHILE STATEMENT – SYNTAX </vt:lpstr>
      <vt:lpstr>2. The DO…WHILE STATEMENT – why??</vt:lpstr>
      <vt:lpstr>3. The DO…WHILE STATEMENT – example (1)</vt:lpstr>
      <vt:lpstr>3. example (1) - complete solution   </vt:lpstr>
      <vt:lpstr>4. The DO…WHILE STATEMENT – vs. for &amp; while</vt:lpstr>
      <vt:lpstr>5. self-check exercise</vt:lpstr>
      <vt:lpstr>6. The break statement – revisited </vt:lpstr>
      <vt:lpstr>7. The break statement within loops</vt:lpstr>
      <vt:lpstr>8. The break statement within loops – Example 1</vt:lpstr>
      <vt:lpstr>9. The break statement within loops – Example 2</vt:lpstr>
      <vt:lpstr>10. The continue statement</vt:lpstr>
      <vt:lpstr>11. The continue statement – example (1)</vt:lpstr>
      <vt:lpstr>12. example (2)</vt:lpstr>
      <vt:lpstr>12. Example 2 – cnt’d</vt:lpstr>
      <vt:lpstr>12. Example 2 – cnt’d</vt:lpstr>
      <vt:lpstr>13. Infinite loops</vt:lpstr>
      <vt:lpstr>14. Example 2 – another solution</vt:lpstr>
      <vt:lpstr>15. self-check exercise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 S.Zaghloul</dc:creator>
  <cp:lastModifiedBy>Soha S.Zaghloul</cp:lastModifiedBy>
  <cp:revision>26</cp:revision>
  <dcterms:created xsi:type="dcterms:W3CDTF">2014-10-15T14:04:41Z</dcterms:created>
  <dcterms:modified xsi:type="dcterms:W3CDTF">2014-10-15T19:55:47Z</dcterms:modified>
</cp:coreProperties>
</file>