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0" r:id="rId21"/>
    <p:sldId id="279" r:id="rId22"/>
    <p:sldId id="282" r:id="rId23"/>
    <p:sldId id="284" r:id="rId24"/>
    <p:sldId id="278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9EA"/>
    <a:srgbClr val="0931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6194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0076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356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5627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5433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5912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9189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5277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725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625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581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D4EE-651F-47C2-8428-509D0C585EAD}" type="datetimeFigureOut">
              <a:rPr lang="ar-SA" smtClean="0"/>
              <a:pPr/>
              <a:t>24/06/34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354F-127A-437F-BCBB-FAF65F675F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985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04782" y="1657400"/>
            <a:ext cx="667201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Carboxylic Acids</a:t>
            </a:r>
          </a:p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</a:t>
            </a:r>
          </a:p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Their Derivatives</a:t>
            </a:r>
            <a:endParaRPr lang="ar-SA" sz="72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1785" y="692696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20386" y="5548064"/>
            <a:ext cx="25667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Chapter </a:t>
            </a:r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11</a:t>
            </a:r>
            <a:endParaRPr lang="ar-SA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07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895" y="16495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Boiling Point 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545" y="94181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Carboxylic acids are polar compounds and form very strong intermolecular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hydrogen bonds to form a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147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41"/>
          <a:stretch/>
        </p:blipFill>
        <p:spPr bwMode="auto">
          <a:xfrm>
            <a:off x="5796136" y="2017059"/>
            <a:ext cx="2390775" cy="177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3434" y="4437112"/>
            <a:ext cx="8705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As the number of carbons in a carboxylic acid series becomes greater, the boiling point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increases.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43934"/>
            <a:ext cx="3976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Acidity and Acid Strength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966374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important chemical property of carboxylic acids chemistry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acidic nature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mineral acids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HI,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defined as "strong acids" because they undergo complete dissociation.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Carboxylic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acids are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strong organic acids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much more acidic than alcohols.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Carboxylic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acids are stronger acids than phenols.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58493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8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8123" y="17040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Carboxylic acids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632302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Oxidation: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59632" y="106790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primary alcohols and aldehydes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" y="4067754"/>
            <a:ext cx="3204000" cy="10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096000" cy="16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74001" y="1857364"/>
            <a:ext cx="8969999" cy="1827042"/>
            <a:chOff x="174001" y="1857364"/>
            <a:chExt cx="8969999" cy="1827042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4803705" y="1857364"/>
              <a:ext cx="4340295" cy="1827042"/>
              <a:chOff x="1379308" y="3039218"/>
              <a:chExt cx="4340295" cy="182704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75006" b="1999"/>
              <a:stretch/>
            </p:blipFill>
            <p:spPr bwMode="auto">
              <a:xfrm>
                <a:off x="1379308" y="3174260"/>
                <a:ext cx="1548147" cy="169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8453"/>
              <a:stretch/>
            </p:blipFill>
            <p:spPr bwMode="auto">
              <a:xfrm>
                <a:off x="4355975" y="3039218"/>
                <a:ext cx="1363628" cy="176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مجموعة 15"/>
              <p:cNvGrpSpPr/>
              <p:nvPr/>
            </p:nvGrpSpPr>
            <p:grpSpPr>
              <a:xfrm>
                <a:off x="2748135" y="3987275"/>
                <a:ext cx="1620000" cy="454325"/>
                <a:chOff x="2748135" y="3937508"/>
                <a:chExt cx="1620000" cy="454325"/>
              </a:xfrm>
            </p:grpSpPr>
            <p:pic>
              <p:nvPicPr>
                <p:cNvPr id="20" name="Picture 3" descr="C:\Users\VIP\Pictures\صورة1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40429" b="41625"/>
                <a:stretch/>
              </p:blipFill>
              <p:spPr bwMode="auto">
                <a:xfrm>
                  <a:off x="2748135" y="3937508"/>
                  <a:ext cx="1620000" cy="1095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3" descr="C:\Users\VIP\Pictures\صورة1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8035" t="59201" r="81173" b="10406"/>
                <a:stretch/>
              </p:blipFill>
              <p:spPr bwMode="auto">
                <a:xfrm>
                  <a:off x="2855967" y="4086070"/>
                  <a:ext cx="288000" cy="3057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Rectangle 23"/>
            <p:cNvSpPr/>
            <p:nvPr/>
          </p:nvSpPr>
          <p:spPr>
            <a:xfrm>
              <a:off x="6215074" y="2500306"/>
              <a:ext cx="14927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KMnO</a:t>
              </a:r>
              <a:r>
                <a:rPr lang="en-US" altLang="en-US" sz="1600" kern="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H</a:t>
              </a:r>
              <a:r>
                <a:rPr lang="en-US" altLang="en-US" sz="1600" kern="0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l-GR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0826" y="2857496"/>
              <a:ext cx="12586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en-US" sz="1600" kern="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Cr</a:t>
              </a:r>
              <a:r>
                <a:rPr lang="en-US" altLang="en-US" sz="1600" kern="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en-US" sz="1600" kern="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en-US" sz="1600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H</a:t>
              </a:r>
              <a:r>
                <a:rPr lang="en-US" altLang="en-US" sz="1600" kern="0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1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4001" y="2340137"/>
              <a:ext cx="4229496" cy="1152000"/>
              <a:chOff x="174001" y="2340137"/>
              <a:chExt cx="4229496" cy="1152000"/>
            </a:xfrm>
          </p:grpSpPr>
          <p:grpSp>
            <p:nvGrpSpPr>
              <p:cNvPr id="15" name="مجموعة 14"/>
              <p:cNvGrpSpPr/>
              <p:nvPr/>
            </p:nvGrpSpPr>
            <p:grpSpPr>
              <a:xfrm>
                <a:off x="174001" y="2340137"/>
                <a:ext cx="4229496" cy="1152000"/>
                <a:chOff x="1536889" y="2708920"/>
                <a:chExt cx="4229496" cy="11520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11715" r="77960" b="11714"/>
                <a:stretch/>
              </p:blipFill>
              <p:spPr bwMode="auto">
                <a:xfrm>
                  <a:off x="1536889" y="2780928"/>
                  <a:ext cx="1406436" cy="93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80555" t="2797"/>
                <a:stretch/>
              </p:blipFill>
              <p:spPr bwMode="auto">
                <a:xfrm>
                  <a:off x="4563325" y="2708920"/>
                  <a:ext cx="1203060" cy="115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" name="مجموعة 10"/>
                <p:cNvGrpSpPr/>
                <p:nvPr/>
              </p:nvGrpSpPr>
              <p:grpSpPr>
                <a:xfrm>
                  <a:off x="2943325" y="3202123"/>
                  <a:ext cx="1620000" cy="454325"/>
                  <a:chOff x="2519952" y="4509124"/>
                  <a:chExt cx="1620000" cy="454325"/>
                </a:xfrm>
              </p:grpSpPr>
              <p:pic>
                <p:nvPicPr>
                  <p:cNvPr id="1027" name="Picture 3" descr="C:\Users\VIP\Pictures\صورة1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t="40429" b="41625"/>
                  <a:stretch/>
                </p:blipFill>
                <p:spPr bwMode="auto">
                  <a:xfrm>
                    <a:off x="2519952" y="4509124"/>
                    <a:ext cx="1620000" cy="1095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" name="Picture 3" descr="C:\Users\VIP\Pictures\صورة1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8035" t="59201" r="81173" b="10406"/>
                  <a:stretch/>
                </p:blipFill>
                <p:spPr bwMode="auto">
                  <a:xfrm>
                    <a:off x="2627784" y="4657686"/>
                    <a:ext cx="288000" cy="3057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26" name="Rectangle 25"/>
              <p:cNvSpPr/>
              <p:nvPr/>
            </p:nvSpPr>
            <p:spPr>
              <a:xfrm>
                <a:off x="1643042" y="2571744"/>
                <a:ext cx="14927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KMnO</a:t>
                </a:r>
                <a:r>
                  <a:rPr lang="en-US" altLang="en-US" sz="1600" kern="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/ H</a:t>
                </a:r>
                <a:r>
                  <a:rPr lang="en-US" altLang="en-US" sz="1600" kern="0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l-GR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884562" y="2928934"/>
                <a:ext cx="12586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en-US" sz="1600" kern="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Cr</a:t>
                </a:r>
                <a:r>
                  <a:rPr lang="en-US" altLang="en-US" sz="1600" kern="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en-US" sz="1600" kern="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altLang="en-US" sz="16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/ H</a:t>
                </a:r>
                <a:r>
                  <a:rPr lang="en-US" altLang="en-US" sz="1600" kern="0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553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8255" y="43934"/>
            <a:ext cx="3950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Alkylbenzene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0036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4000504"/>
            <a:ext cx="4102949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71802" y="4714884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altLang="en-US" sz="1400" kern="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/ OH</a:t>
            </a:r>
            <a:r>
              <a:rPr lang="en-US" altLang="en-US" sz="1400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5000636"/>
            <a:ext cx="622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400" kern="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400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14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5786" y="838686"/>
            <a:ext cx="6674540" cy="2394546"/>
            <a:chOff x="785786" y="838686"/>
            <a:chExt cx="6674540" cy="2394546"/>
          </a:xfrm>
        </p:grpSpPr>
        <p:sp>
          <p:nvSpPr>
            <p:cNvPr id="11" name="Rectangle 10"/>
            <p:cNvSpPr/>
            <p:nvPr/>
          </p:nvSpPr>
          <p:spPr>
            <a:xfrm>
              <a:off x="3714744" y="1928802"/>
              <a:ext cx="6222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sz="1400" kern="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alt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en-US" sz="1400" kern="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85786" y="838686"/>
              <a:ext cx="6674540" cy="2394546"/>
              <a:chOff x="785786" y="838686"/>
              <a:chExt cx="6674540" cy="2394546"/>
            </a:xfrm>
          </p:grpSpPr>
          <p:pic>
            <p:nvPicPr>
              <p:cNvPr id="4" name="Picture 2" descr="C:\Users\VIP\Pictures\صورة1.jpg"/>
              <p:cNvPicPr>
                <a:picLocks noChangeAspect="1" noChangeArrowheads="1"/>
              </p:cNvPicPr>
              <p:nvPr/>
            </p:nvPicPr>
            <p:blipFill>
              <a:blip r:embed="rId3"/>
              <a:srcRect r="57917"/>
              <a:stretch>
                <a:fillRect/>
              </a:stretch>
            </p:blipFill>
            <p:spPr bwMode="auto">
              <a:xfrm>
                <a:off x="785786" y="857232"/>
                <a:ext cx="2714644" cy="23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VIP\Pictures\صورة1.jpg"/>
              <p:cNvPicPr>
                <a:picLocks noChangeAspect="1" noChangeArrowheads="1"/>
              </p:cNvPicPr>
              <p:nvPr/>
            </p:nvPicPr>
            <p:blipFill>
              <a:blip r:embed="rId3"/>
              <a:srcRect l="50795"/>
              <a:stretch>
                <a:fillRect/>
              </a:stretch>
            </p:blipFill>
            <p:spPr bwMode="auto">
              <a:xfrm>
                <a:off x="4286248" y="838686"/>
                <a:ext cx="3174078" cy="23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3500430" y="1928802"/>
                <a:ext cx="785818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3428992" y="1571612"/>
              <a:ext cx="11544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KMnO</a:t>
              </a:r>
              <a:r>
                <a:rPr lang="en-US" altLang="en-US" sz="1400" kern="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en-US" sz="1200" kern="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 OH</a:t>
              </a:r>
              <a:r>
                <a:rPr lang="en-US" altLang="en-US" sz="1200" kern="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en-US" sz="12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805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16632"/>
            <a:ext cx="489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Carbonation of Grignard Reagents: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60818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addition of Grignard reagents to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of dry ice gives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more carbon more than the original Grignard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reagent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ar-S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653135"/>
            <a:ext cx="699213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34416" y="402518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987" y="2117180"/>
            <a:ext cx="7049318" cy="1908000"/>
            <a:chOff x="1006987" y="2117180"/>
            <a:chExt cx="7049318" cy="1908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006987" y="2117180"/>
              <a:ext cx="7049318" cy="19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66947" y="2214554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srgbClr val="1059EA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000" dirty="0" smtClean="0">
                  <a:solidFill>
                    <a:srgbClr val="1059EA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000" dirty="0">
                <a:solidFill>
                  <a:srgbClr val="1059EA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3483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Hydrolysis of Nitriles: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2584" y="836712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Nitriles: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8225"/>
            <a:ext cx="2688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0" y="1681973"/>
            <a:ext cx="10116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prepared by reacting a 1° or 2° alkyl halide with cyanide salt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 hydrolysis of a nitriles yields a carboxylic acids.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62358" y="4005064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71538" y="2714620"/>
            <a:ext cx="7412655" cy="4015702"/>
            <a:chOff x="1071538" y="2714620"/>
            <a:chExt cx="7412655" cy="40157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428728" y="2857496"/>
              <a:ext cx="5857916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289642" y="2714620"/>
              <a:ext cx="9140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+  NH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71538" y="4630175"/>
              <a:ext cx="7412655" cy="2100147"/>
              <a:chOff x="1071538" y="4630175"/>
              <a:chExt cx="7412655" cy="2100147"/>
            </a:xfrm>
          </p:grpSpPr>
          <p:pic>
            <p:nvPicPr>
              <p:cNvPr id="3" name="Picture 2" descr="C:\Users\haltalassi\Pictures\Picture5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1538" y="4786322"/>
                <a:ext cx="6809540" cy="19440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643834" y="5344555"/>
                <a:ext cx="84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 smtClean="0"/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 NH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43834" y="4630175"/>
                <a:ext cx="8403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 smtClean="0"/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 NH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2775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7704" y="-27384"/>
            <a:ext cx="5123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Carboxylic acids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785917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Reaction with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Bases : Salt formation</a:t>
            </a:r>
            <a:r>
              <a:rPr lang="en-US" b="1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034261" y="1620616"/>
            <a:ext cx="6682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carboxyl hydrogen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replaced by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metal 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2967335"/>
            <a:ext cx="2814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With strong base: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62"/>
          <a:stretch/>
        </p:blipFill>
        <p:spPr bwMode="auto">
          <a:xfrm>
            <a:off x="755576" y="5157192"/>
            <a:ext cx="7517725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971600" y="4007224"/>
            <a:ext cx="6624736" cy="789928"/>
            <a:chOff x="971600" y="4007224"/>
            <a:chExt cx="6624736" cy="789928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1034261" y="4007224"/>
              <a:ext cx="6562075" cy="443754"/>
              <a:chOff x="1034261" y="4007224"/>
              <a:chExt cx="6562075" cy="443754"/>
            </a:xfrm>
          </p:grpSpPr>
          <p:grpSp>
            <p:nvGrpSpPr>
              <p:cNvPr id="12" name="مجموعة 11"/>
              <p:cNvGrpSpPr/>
              <p:nvPr/>
            </p:nvGrpSpPr>
            <p:grpSpPr>
              <a:xfrm>
                <a:off x="1034261" y="4007224"/>
                <a:ext cx="5553963" cy="443754"/>
                <a:chOff x="1034261" y="4007224"/>
                <a:chExt cx="5553963" cy="44375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896" t="4629" r="23145" b="73646"/>
                <a:stretch/>
              </p:blipFill>
              <p:spPr bwMode="auto">
                <a:xfrm>
                  <a:off x="1034261" y="4007224"/>
                  <a:ext cx="5338484" cy="4437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مستطيل 9"/>
                <p:cNvSpPr/>
                <p:nvPr/>
              </p:nvSpPr>
              <p:spPr>
                <a:xfrm>
                  <a:off x="6307378" y="4139595"/>
                  <a:ext cx="28084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solidFill>
                        <a:srgbClr val="6F2F9F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ar-SA" b="1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6622" t="8678" r="11689" b="75182"/>
              <a:stretch/>
            </p:blipFill>
            <p:spPr bwMode="auto">
              <a:xfrm>
                <a:off x="6691437" y="4077072"/>
                <a:ext cx="904899" cy="329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896" t="20821" r="17071" b="62988"/>
            <a:stretch/>
          </p:blipFill>
          <p:spPr bwMode="auto">
            <a:xfrm>
              <a:off x="971600" y="4466427"/>
              <a:ext cx="5808699" cy="33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7168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88640"/>
            <a:ext cx="251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With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weak base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" y="836712"/>
            <a:ext cx="7740765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2414262"/>
            <a:ext cx="7764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0">
              <a:buSzPct val="132000"/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Weaker acids like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react only with strong bases like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KOH)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not react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526093" y="3613119"/>
            <a:ext cx="6276662" cy="2939894"/>
            <a:chOff x="1248761" y="548680"/>
            <a:chExt cx="6276662" cy="293989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655"/>
            <a:stretch/>
          </p:blipFill>
          <p:spPr bwMode="auto">
            <a:xfrm>
              <a:off x="1259632" y="548680"/>
              <a:ext cx="6265791" cy="1301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892" t="64676"/>
            <a:stretch/>
          </p:blipFill>
          <p:spPr bwMode="auto">
            <a:xfrm>
              <a:off x="4644008" y="2492896"/>
              <a:ext cx="1588668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6591" r="80227"/>
            <a:stretch/>
          </p:blipFill>
          <p:spPr bwMode="auto">
            <a:xfrm>
              <a:off x="1248761" y="1988840"/>
              <a:ext cx="1238945" cy="1499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45" t="13822" r="45275" b="53656"/>
            <a:stretch/>
          </p:blipFill>
          <p:spPr bwMode="auto">
            <a:xfrm>
              <a:off x="2618275" y="2564904"/>
              <a:ext cx="2097741" cy="91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047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0170" y="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Reaction with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Nucleophiles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form acid derivatives: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-140514" y="629110"/>
            <a:ext cx="9136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 carboxylic acid is replaced by 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nucleophile, :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carboxylic acid derivative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produced.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076424" y="1437899"/>
            <a:ext cx="6902069" cy="5421599"/>
            <a:chOff x="982299" y="692696"/>
            <a:chExt cx="6902069" cy="5667997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982299" y="692696"/>
              <a:ext cx="6513513" cy="4533900"/>
              <a:chOff x="1314450" y="1162050"/>
              <a:chExt cx="6513513" cy="4533900"/>
            </a:xfrm>
          </p:grpSpPr>
          <p:pic>
            <p:nvPicPr>
              <p:cNvPr id="25" name="Picture 3" descr="C:\Users\VIP\Pictures\صورة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14450" y="1162050"/>
                <a:ext cx="6513513" cy="4533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مجموعة 25"/>
              <p:cNvGrpSpPr/>
              <p:nvPr/>
            </p:nvGrpSpPr>
            <p:grpSpPr>
              <a:xfrm>
                <a:off x="3950858" y="1236674"/>
                <a:ext cx="2781382" cy="968190"/>
                <a:chOff x="1366955" y="694763"/>
                <a:chExt cx="2781382" cy="968190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453" t="18337" r="38750" b="77609"/>
                <a:stretch/>
              </p:blipFill>
              <p:spPr bwMode="auto">
                <a:xfrm>
                  <a:off x="1763688" y="1479178"/>
                  <a:ext cx="833718" cy="183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2707" t="1629" r="14601" b="81663"/>
                <a:stretch/>
              </p:blipFill>
              <p:spPr bwMode="auto">
                <a:xfrm>
                  <a:off x="1366955" y="694763"/>
                  <a:ext cx="2781382" cy="757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6239" t="21078" r="12502" b="53361"/>
              <a:stretch/>
            </p:blipFill>
            <p:spPr bwMode="auto">
              <a:xfrm>
                <a:off x="5537830" y="2021088"/>
                <a:ext cx="1338426" cy="111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8807" r="80407" b="32065"/>
            <a:stretch/>
          </p:blipFill>
          <p:spPr bwMode="auto">
            <a:xfrm>
              <a:off x="2555776" y="3573015"/>
              <a:ext cx="1332431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53" t="16342" r="63383" b="77133"/>
            <a:stretch/>
          </p:blipFill>
          <p:spPr bwMode="auto">
            <a:xfrm>
              <a:off x="2555776" y="1439674"/>
              <a:ext cx="766483" cy="295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35" t="85434" r="50000" b="7283"/>
            <a:stretch/>
          </p:blipFill>
          <p:spPr bwMode="auto">
            <a:xfrm>
              <a:off x="2136989" y="4581127"/>
              <a:ext cx="2062602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242" y="3212976"/>
              <a:ext cx="10858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مجموعة 9"/>
            <p:cNvGrpSpPr/>
            <p:nvPr/>
          </p:nvGrpSpPr>
          <p:grpSpPr>
            <a:xfrm>
              <a:off x="3940451" y="2780928"/>
              <a:ext cx="3655885" cy="1149353"/>
              <a:chOff x="1277269" y="4509120"/>
              <a:chExt cx="3655885" cy="1149353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1615" t="54522" b="30176"/>
              <a:stretch/>
            </p:blipFill>
            <p:spPr bwMode="auto">
              <a:xfrm>
                <a:off x="3735323" y="4797152"/>
                <a:ext cx="1197831" cy="693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847" t="64924" r="26732" b="30176"/>
              <a:stretch/>
            </p:blipFill>
            <p:spPr bwMode="auto">
              <a:xfrm>
                <a:off x="1714730" y="5406473"/>
                <a:ext cx="1583131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081" t="50000" r="22703" b="34233"/>
              <a:stretch/>
            </p:blipFill>
            <p:spPr bwMode="auto">
              <a:xfrm>
                <a:off x="1277269" y="4509120"/>
                <a:ext cx="2458054" cy="86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مجموعة 10"/>
            <p:cNvGrpSpPr/>
            <p:nvPr/>
          </p:nvGrpSpPr>
          <p:grpSpPr>
            <a:xfrm>
              <a:off x="4197788" y="3963652"/>
              <a:ext cx="3686580" cy="2397041"/>
              <a:chOff x="2300700" y="1479176"/>
              <a:chExt cx="3686580" cy="2397041"/>
            </a:xfrm>
          </p:grpSpPr>
          <p:grpSp>
            <p:nvGrpSpPr>
              <p:cNvPr id="12" name="مجموعة 11"/>
              <p:cNvGrpSpPr/>
              <p:nvPr/>
            </p:nvGrpSpPr>
            <p:grpSpPr>
              <a:xfrm>
                <a:off x="2300700" y="1479176"/>
                <a:ext cx="3686580" cy="833598"/>
                <a:chOff x="2300700" y="1479176"/>
                <a:chExt cx="3686580" cy="83359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68393" t="76976" r="1895" b="15547"/>
                <a:stretch/>
              </p:blipFill>
              <p:spPr bwMode="auto">
                <a:xfrm>
                  <a:off x="3931636" y="1844774"/>
                  <a:ext cx="2055644" cy="36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5255" t="71959" r="31195" b="12848"/>
                <a:stretch/>
              </p:blipFill>
              <p:spPr bwMode="auto">
                <a:xfrm>
                  <a:off x="2300700" y="1479176"/>
                  <a:ext cx="1856737" cy="833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رابط كسهم مستقيم 12"/>
              <p:cNvCxnSpPr/>
              <p:nvPr/>
            </p:nvCxnSpPr>
            <p:spPr>
              <a:xfrm>
                <a:off x="3131840" y="2312774"/>
                <a:ext cx="0" cy="48926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مثلث متساوي الساقين 13"/>
              <p:cNvSpPr>
                <a:spLocks noChangeAspect="1"/>
              </p:cNvSpPr>
              <p:nvPr/>
            </p:nvSpPr>
            <p:spPr>
              <a:xfrm>
                <a:off x="3203848" y="2452447"/>
                <a:ext cx="167040" cy="144000"/>
              </a:xfrm>
              <a:prstGeom prst="triangl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70876" r="46125"/>
              <a:stretch/>
            </p:blipFill>
            <p:spPr bwMode="auto">
              <a:xfrm>
                <a:off x="2412999" y="3624217"/>
                <a:ext cx="1222897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مجموعة 15"/>
              <p:cNvGrpSpPr>
                <a:grpSpLocks noChangeAspect="1"/>
              </p:cNvGrpSpPr>
              <p:nvPr/>
            </p:nvGrpSpPr>
            <p:grpSpPr>
              <a:xfrm>
                <a:off x="2339752" y="2822288"/>
                <a:ext cx="1714142" cy="756001"/>
                <a:chOff x="1780132" y="3762685"/>
                <a:chExt cx="1632516" cy="724400"/>
              </a:xfrm>
            </p:grpSpPr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8374" r="63251" b="75427"/>
                <a:stretch/>
              </p:blipFill>
              <p:spPr bwMode="auto">
                <a:xfrm>
                  <a:off x="2267744" y="3762685"/>
                  <a:ext cx="485878" cy="2476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23834" r="38264" b="28141"/>
                <a:stretch/>
              </p:blipFill>
              <p:spPr bwMode="auto">
                <a:xfrm>
                  <a:off x="1780132" y="4002991"/>
                  <a:ext cx="1632516" cy="4840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0813" t="9983" r="14601" b="81663"/>
              <a:stretch/>
            </p:blipFill>
            <p:spPr bwMode="auto">
              <a:xfrm>
                <a:off x="4157437" y="3271650"/>
                <a:ext cx="950277" cy="378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39498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64080" y="574921"/>
            <a:ext cx="581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Derivatives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 Carboxylic acids 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nomenclature_of_car_tb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19" b="14155"/>
          <a:stretch/>
        </p:blipFill>
        <p:spPr bwMode="auto">
          <a:xfrm>
            <a:off x="319989" y="1844824"/>
            <a:ext cx="8305800" cy="35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34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6024" y="197849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Times New Roman"/>
              </a:rPr>
              <a:t>Carboxylic acids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are strong organic acids which contain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     the </a:t>
            </a:r>
            <a:r>
              <a:rPr lang="en-US" sz="2400" dirty="0" smtClean="0">
                <a:solidFill>
                  <a:srgbClr val="00B050"/>
                </a:solidFill>
                <a:latin typeface="Times New Roman"/>
              </a:rPr>
              <a:t>carboxyl group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2400" dirty="0" smtClean="0">
                <a:solidFill>
                  <a:srgbClr val="00B050"/>
                </a:solidFill>
                <a:latin typeface="Times New Roman"/>
              </a:rPr>
              <a:t>-COOH, -CO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ar-S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01" t="8413" r="26470" b="28112"/>
          <a:stretch/>
        </p:blipFill>
        <p:spPr bwMode="auto">
          <a:xfrm>
            <a:off x="2444519" y="467678"/>
            <a:ext cx="1401534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0194" y="4066019"/>
            <a:ext cx="874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Carboxylic acids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classified as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aliphatic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</a:t>
            </a:r>
            <a:r>
              <a:rPr lang="en-US" sz="2400" dirty="0" smtClean="0">
                <a:solidFill>
                  <a:srgbClr val="DE2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depending       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whether R or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attached to the carboxylic group 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R-COOH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305678"/>
            <a:ext cx="1904540" cy="144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86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576839" y="38109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1170" y="52890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2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Nomenclature: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the functional derivatives’ names are derived from the common or IUPAC names of the corresponding carboxylic acids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5797" y="1780554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Esters: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1531" y="3085509"/>
            <a:ext cx="827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preceded by the alkyl is derived from the alcohol, R'OH</a:t>
            </a:r>
            <a:r>
              <a:rPr lang="en-US" sz="2400" dirty="0" smtClean="0"/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7137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25" y="1684650"/>
            <a:ext cx="18383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2051720" y="2303774"/>
            <a:ext cx="2052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alkanoate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0463" y="4119463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76" y="4941168"/>
            <a:ext cx="2988604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3" y="4941168"/>
            <a:ext cx="21660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941168"/>
            <a:ext cx="2663457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320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7155" y="238035"/>
            <a:ext cx="3379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 Acid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Chlorides:</a:t>
            </a:r>
            <a:r>
              <a:rPr lang="en-US" sz="3200" dirty="0" smtClean="0"/>
              <a:t> </a:t>
            </a:r>
            <a:endParaRPr lang="ar-SA" sz="3200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3940842" y="920463"/>
            <a:ext cx="1223687" cy="1044000"/>
            <a:chOff x="4025153" y="584775"/>
            <a:chExt cx="1223687" cy="10440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153" y="584775"/>
              <a:ext cx="112896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32775"/>
              <a:ext cx="3168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مستطيل 2"/>
          <p:cNvSpPr/>
          <p:nvPr/>
        </p:nvSpPr>
        <p:spPr>
          <a:xfrm>
            <a:off x="2028717" y="23940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chloride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80" y="4098542"/>
            <a:ext cx="1774646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3466413" y="4042972"/>
            <a:ext cx="2223311" cy="1927570"/>
            <a:chOff x="3563888" y="2545510"/>
            <a:chExt cx="2223311" cy="19275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323" y="2545510"/>
              <a:ext cx="1252350" cy="16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149080"/>
              <a:ext cx="2223311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مجموعة 3"/>
          <p:cNvGrpSpPr/>
          <p:nvPr/>
        </p:nvGrpSpPr>
        <p:grpSpPr>
          <a:xfrm>
            <a:off x="465669" y="4494450"/>
            <a:ext cx="2456471" cy="1476092"/>
            <a:chOff x="546351" y="2989510"/>
            <a:chExt cx="2456471" cy="14760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50" y="2989510"/>
              <a:ext cx="161568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51" y="4105602"/>
              <a:ext cx="245647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مستطيل 7"/>
          <p:cNvSpPr/>
          <p:nvPr/>
        </p:nvSpPr>
        <p:spPr>
          <a:xfrm>
            <a:off x="546351" y="3329593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380603" y="2967334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Alkanoyl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chloride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7707" y="98793"/>
            <a:ext cx="331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Acid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Anhydride: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40" y="836712"/>
            <a:ext cx="2066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23683" y="2448689"/>
            <a:ext cx="331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anhydride</a:t>
            </a:r>
            <a:endParaRPr lang="ar-S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85304"/>
            <a:ext cx="2924307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94" y="4221280"/>
            <a:ext cx="2154917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6505" y="341108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22901" y="2978550"/>
            <a:ext cx="271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anhydrides </a:t>
            </a:r>
          </a:p>
        </p:txBody>
      </p:sp>
    </p:spTree>
    <p:extLst>
      <p:ext uri="{BB962C8B-B14F-4D97-AF65-F5344CB8AC3E}">
        <p14:creationId xmlns="" xmlns:p14="http://schemas.microsoft.com/office/powerpoint/2010/main" val="409527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9950" y="101370"/>
            <a:ext cx="206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Amides: 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0" y="415842"/>
            <a:ext cx="1219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2816" y="1559297"/>
            <a:ext cx="451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4" y="3789039"/>
            <a:ext cx="1409426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72" y="3284984"/>
            <a:ext cx="1438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99" y="3442145"/>
            <a:ext cx="2344245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89453" y="2119681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alkanamide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539552" y="2747718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56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VIP\Pictures\صورة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13"/>
          <a:stretch/>
        </p:blipFill>
        <p:spPr bwMode="auto">
          <a:xfrm>
            <a:off x="827584" y="379021"/>
            <a:ext cx="7591869" cy="57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3316" y="148189"/>
            <a:ext cx="231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Esters Reactions: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1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9" y="836712"/>
            <a:ext cx="6997054" cy="55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52444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 Chlorides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386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IP\Pictures\صورة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9774"/>
            <a:ext cx="7001104" cy="54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7504" y="38109"/>
            <a:ext cx="3842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Anhydride Reactions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39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89718" y="34969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Amides Reactions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Users\VIP\Pictures\صورة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084"/>
          <a:stretch/>
        </p:blipFill>
        <p:spPr bwMode="auto">
          <a:xfrm>
            <a:off x="1216036" y="724507"/>
            <a:ext cx="6723063" cy="3214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45" y="1772816"/>
            <a:ext cx="1400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66" y="1772816"/>
            <a:ext cx="133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2843808" y="1986302"/>
            <a:ext cx="1368152" cy="432048"/>
            <a:chOff x="2915816" y="2132856"/>
            <a:chExt cx="1368152" cy="43204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132856"/>
              <a:ext cx="762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993" y="2216671"/>
              <a:ext cx="5619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8"/>
            <p:cNvSpPr txBox="1"/>
            <p:nvPr/>
          </p:nvSpPr>
          <p:spPr>
            <a:xfrm>
              <a:off x="3577485" y="2195572"/>
              <a:ext cx="27443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/</a:t>
              </a:r>
              <a:endParaRPr lang="ar-SA" dirty="0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4" y="1315616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71" y="215576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61" y="3284984"/>
            <a:ext cx="1306091" cy="46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83" y="3142109"/>
            <a:ext cx="857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68" y="3573016"/>
            <a:ext cx="169112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68" y="2636912"/>
            <a:ext cx="22176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75"/>
          <a:stretch/>
        </p:blipFill>
        <p:spPr bwMode="auto">
          <a:xfrm>
            <a:off x="1483196" y="5115854"/>
            <a:ext cx="5753100" cy="13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802456" y="4638964"/>
            <a:ext cx="6819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amines containing one less carbon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788" y="4170023"/>
            <a:ext cx="7098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Reaction of amides with alkaline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hypohalite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solution: </a:t>
            </a:r>
            <a:endParaRPr lang="ar-S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3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4249" y="1484784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Formula		 IUPAC 		   Common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	   prefix –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HCOOH		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methanoic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	    formic acid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COOH  		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	    acetic acid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COOH	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propanoic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 	    propionic acid	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COOH  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butanoic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acid               butyric acid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03848" y="188640"/>
            <a:ext cx="251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8981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9552" y="548680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Identify longest chain</a:t>
            </a: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(IUPAC) Number carboxyl carbon as 1</a:t>
            </a: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(Common) Assign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 carbon atoms adjacent to carboxyl carbon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509656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3563888" y="25914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Naming Rules</a:t>
            </a:r>
            <a:endParaRPr kumimoji="0" lang="ar-SA" sz="28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24"/>
          <a:stretch/>
        </p:blipFill>
        <p:spPr bwMode="auto">
          <a:xfrm>
            <a:off x="1043608" y="4397188"/>
            <a:ext cx="750190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539552" y="4077072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1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6025" y="83671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Cyclic compounds containing one or more COOH groups attached to the ring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named by identifying the name of the ring followed by the word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carboxylic acid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dicarboxylic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acids etc.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2211" y="13447"/>
            <a:ext cx="504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Naming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Cyclic Carboxylic Acids 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" y="2348880"/>
            <a:ext cx="3069982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1871"/>
            <a:ext cx="2658033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4" y="4653136"/>
            <a:ext cx="28765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99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998" y="692696"/>
            <a:ext cx="845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carbon atom bearing the carboxylic group is numbered 1 and the substituents are numbered relative to it.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3"/>
          <p:cNvGrpSpPr>
            <a:grpSpLocks noChangeAspect="1"/>
          </p:cNvGrpSpPr>
          <p:nvPr/>
        </p:nvGrpSpPr>
        <p:grpSpPr>
          <a:xfrm>
            <a:off x="467544" y="2434828"/>
            <a:ext cx="3716950" cy="2052000"/>
            <a:chOff x="2802591" y="1369899"/>
            <a:chExt cx="3390900" cy="19111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06" r="30568" b="28683"/>
            <a:stretch/>
          </p:blipFill>
          <p:spPr bwMode="auto">
            <a:xfrm>
              <a:off x="3765176" y="1369899"/>
              <a:ext cx="1465730" cy="148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3471" b="7749"/>
            <a:stretch/>
          </p:blipFill>
          <p:spPr bwMode="auto">
            <a:xfrm>
              <a:off x="2802591" y="2891117"/>
              <a:ext cx="3390900" cy="38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2624388"/>
            <a:ext cx="4284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6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86300" y="-435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Naming Aromatic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Carboxylic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cids</a:t>
            </a:r>
            <a:r>
              <a:rPr lang="en-US" dirty="0" smtClean="0">
                <a:solidFill>
                  <a:srgbClr val="FF0000"/>
                </a:solidFill>
                <a:latin typeface="Lucida Console"/>
              </a:rPr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6968" y="692696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simplest aromatic carboxylic acid is benzoic acid.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benzoic acids are named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benzoic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parent name.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Derivatives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named using numbers to show the location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substituents relative to the carboxyl group.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ring carbon attached to the carboxyl group is the #1 position. </a:t>
            </a:r>
          </a:p>
        </p:txBody>
      </p:sp>
      <p:grpSp>
        <p:nvGrpSpPr>
          <p:cNvPr id="21" name="مجموعة 20"/>
          <p:cNvGrpSpPr/>
          <p:nvPr/>
        </p:nvGrpSpPr>
        <p:grpSpPr>
          <a:xfrm>
            <a:off x="539552" y="3140968"/>
            <a:ext cx="2552818" cy="1809608"/>
            <a:chOff x="539552" y="3140968"/>
            <a:chExt cx="2552818" cy="1809608"/>
          </a:xfrm>
        </p:grpSpPr>
        <p:pic>
          <p:nvPicPr>
            <p:cNvPr id="14" name="Picture 12" descr="0015b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60" t="55283" r="67715"/>
            <a:stretch/>
          </p:blipFill>
          <p:spPr bwMode="auto">
            <a:xfrm>
              <a:off x="782505" y="3140968"/>
              <a:ext cx="1546225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539552" y="4211912"/>
              <a:ext cx="255281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Benzoic acid </a:t>
              </a:r>
            </a:p>
            <a:p>
              <a:pPr algn="l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Benzene carboxylic acid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4653123" y="2923391"/>
            <a:ext cx="2506465" cy="2181206"/>
            <a:chOff x="4081759" y="3429000"/>
            <a:chExt cx="2506465" cy="218120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955" y="3429000"/>
              <a:ext cx="1485900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ستطيل 18"/>
            <p:cNvSpPr/>
            <p:nvPr/>
          </p:nvSpPr>
          <p:spPr>
            <a:xfrm>
              <a:off x="4081759" y="4686876"/>
              <a:ext cx="25064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Salicylic acid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2-Hydroxybenzoic acid 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" y="5085184"/>
            <a:ext cx="3130024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مجموعة 6"/>
          <p:cNvGrpSpPr/>
          <p:nvPr/>
        </p:nvGrpSpPr>
        <p:grpSpPr>
          <a:xfrm>
            <a:off x="4014719" y="4885159"/>
            <a:ext cx="3731025" cy="1865501"/>
            <a:chOff x="4014719" y="4885159"/>
            <a:chExt cx="3731025" cy="1865501"/>
          </a:xfrm>
        </p:grpSpPr>
        <p:pic>
          <p:nvPicPr>
            <p:cNvPr id="5126" name="Picture 6" descr="C:\Users\VIP\Pictures\صورة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0736"/>
            <a:stretch/>
          </p:blipFill>
          <p:spPr bwMode="auto">
            <a:xfrm>
              <a:off x="4112591" y="4885159"/>
              <a:ext cx="3633153" cy="15694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/>
            <p:cNvSpPr/>
            <p:nvPr/>
          </p:nvSpPr>
          <p:spPr>
            <a:xfrm>
              <a:off x="4014719" y="6381328"/>
              <a:ext cx="3437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4-hydroxy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3-methoxy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benzoic acid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828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48801" y="188640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1,2-dicarboxylic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212050" y="1036461"/>
            <a:ext cx="3456384" cy="2352257"/>
            <a:chOff x="212050" y="473879"/>
            <a:chExt cx="3456384" cy="235225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1728" b="65098"/>
            <a:stretch/>
          </p:blipFill>
          <p:spPr bwMode="auto">
            <a:xfrm>
              <a:off x="395536" y="473879"/>
              <a:ext cx="2046194" cy="177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ستطيل 4"/>
            <p:cNvSpPr/>
            <p:nvPr/>
          </p:nvSpPr>
          <p:spPr>
            <a:xfrm>
              <a:off x="212050" y="1841251"/>
              <a:ext cx="34563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Phthalic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acid</a:t>
              </a:r>
            </a:p>
            <a:p>
              <a:pPr algn="l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Benzene-1,2-dicarboxylic acid </a:t>
              </a:r>
            </a:p>
            <a:p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5680776" y="1036461"/>
            <a:ext cx="3385863" cy="2104204"/>
            <a:chOff x="3779912" y="1009783"/>
            <a:chExt cx="3385863" cy="21042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560" r="36594" b="65098"/>
            <a:stretch/>
          </p:blipFill>
          <p:spPr bwMode="auto">
            <a:xfrm>
              <a:off x="4169176" y="1009783"/>
              <a:ext cx="1942929" cy="177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ستطيل 5"/>
            <p:cNvSpPr/>
            <p:nvPr/>
          </p:nvSpPr>
          <p:spPr>
            <a:xfrm>
              <a:off x="3779912" y="2406101"/>
              <a:ext cx="33858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isophthalic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acid</a:t>
              </a:r>
            </a:p>
            <a:p>
              <a:pPr algn="l" rtl="0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Benzene-1,3-dicarboxylic acid </a:t>
              </a:r>
              <a:endPara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3203848" y="3031477"/>
            <a:ext cx="3328220" cy="2756814"/>
            <a:chOff x="2251892" y="3263115"/>
            <a:chExt cx="3328220" cy="275681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7786" r="12334" b="65098"/>
            <a:stretch/>
          </p:blipFill>
          <p:spPr bwMode="auto">
            <a:xfrm>
              <a:off x="2949016" y="3263115"/>
              <a:ext cx="1438836" cy="177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ستطيل 8"/>
            <p:cNvSpPr/>
            <p:nvPr/>
          </p:nvSpPr>
          <p:spPr>
            <a:xfrm>
              <a:off x="2251892" y="5035044"/>
              <a:ext cx="3328220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Terephthalic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acid</a:t>
              </a:r>
            </a:p>
            <a:p>
              <a:pPr algn="l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Benzene-1,4-dicarboxylic acid</a:t>
              </a:r>
              <a:endPara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335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57381"/>
            <a:ext cx="6804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 of Carboxylic Acids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251520" y="836712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Solubility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1351" y="1556792"/>
            <a:ext cx="8105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carboxylic acid are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highly polar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organic compounds.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polarity results from the presence of a strongly polarized carbonyl (C=O) group and hydroxyl (O-H) group.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2868"/>
            <a:ext cx="30194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06"/>
          <a:stretch/>
        </p:blipFill>
        <p:spPr bwMode="auto">
          <a:xfrm>
            <a:off x="3425831" y="3284984"/>
            <a:ext cx="2591592" cy="2124075"/>
          </a:xfrm>
          <a:prstGeom prst="round2DiagRect">
            <a:avLst>
              <a:gd name="adj1" fmla="val 41358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8524" y="5395592"/>
            <a:ext cx="870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As the number of carbons in a carboxylic acid series becomes greater,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solubility in water decreases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carboxylic acids are insoluble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286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49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757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haltalassi</cp:lastModifiedBy>
  <cp:revision>49</cp:revision>
  <dcterms:created xsi:type="dcterms:W3CDTF">2012-04-29T20:48:26Z</dcterms:created>
  <dcterms:modified xsi:type="dcterms:W3CDTF">2013-05-04T05:27:33Z</dcterms:modified>
</cp:coreProperties>
</file>