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6" r:id="rId9"/>
    <p:sldId id="265" r:id="rId10"/>
    <p:sldId id="267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7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37" autoAdjust="0"/>
    <p:restoredTop sz="94660"/>
  </p:normalViewPr>
  <p:slideViewPr>
    <p:cSldViewPr>
      <p:cViewPr varScale="1">
        <p:scale>
          <a:sx n="43" d="100"/>
          <a:sy n="4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7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319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6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235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93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3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8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3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88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4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18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CB1D-BD3C-4CB7-B7C2-FED43C453571}" type="datetimeFigureOut">
              <a:rPr lang="ar-SA" smtClean="0"/>
              <a:pPr/>
              <a:t>28/04/34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E39B-5122-4C79-966D-02DE7ABD6F9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7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4.wmf"/><Relationship Id="rId4" Type="http://schemas.openxmlformats.org/officeDocument/2006/relationships/image" Target="../media/image29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73835" y="1739071"/>
            <a:ext cx="705674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Benzene 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 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Aromatic Compounds</a:t>
            </a:r>
            <a:endParaRPr lang="ar-SA" sz="6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84694" y="558058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23542" y="5517232"/>
            <a:ext cx="22829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Chapter 5</a:t>
            </a:r>
            <a:endParaRPr lang="ar-SA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7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2844" y="0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7290" y="142852"/>
            <a:ext cx="2286016" cy="2052000"/>
            <a:chOff x="1214414" y="1000108"/>
            <a:chExt cx="2500330" cy="2357454"/>
          </a:xfrm>
        </p:grpSpPr>
        <p:pic>
          <p:nvPicPr>
            <p:cNvPr id="512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5519" r="73530" b="69365"/>
            <a:stretch>
              <a:fillRect/>
            </a:stretch>
          </p:blipFill>
          <p:spPr bwMode="auto">
            <a:xfrm>
              <a:off x="1714480" y="1000108"/>
              <a:ext cx="142876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39704" t="7535" r="23726" b="74884"/>
            <a:stretch>
              <a:fillRect/>
            </a:stretch>
          </p:blipFill>
          <p:spPr bwMode="auto">
            <a:xfrm>
              <a:off x="1214414" y="2357430"/>
              <a:ext cx="2500330" cy="100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00628" y="214290"/>
            <a:ext cx="2214578" cy="1944000"/>
            <a:chOff x="1214414" y="2428868"/>
            <a:chExt cx="2500330" cy="2214578"/>
          </a:xfrm>
        </p:grpSpPr>
        <p:pic>
          <p:nvPicPr>
            <p:cNvPr id="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30635" r="68306" b="44249"/>
            <a:stretch>
              <a:fillRect/>
            </a:stretch>
          </p:blipFill>
          <p:spPr bwMode="auto">
            <a:xfrm>
              <a:off x="1714480" y="2428868"/>
              <a:ext cx="178595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35658" r="22682" b="48016"/>
            <a:stretch>
              <a:fillRect/>
            </a:stretch>
          </p:blipFill>
          <p:spPr bwMode="auto">
            <a:xfrm>
              <a:off x="1214414" y="3714752"/>
              <a:ext cx="2500330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00100" y="2500306"/>
            <a:ext cx="2952000" cy="1944000"/>
            <a:chOff x="1428728" y="1643050"/>
            <a:chExt cx="3357586" cy="2071702"/>
          </a:xfrm>
        </p:grpSpPr>
        <p:pic>
          <p:nvPicPr>
            <p:cNvPr id="10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60774" r="10143" b="22901"/>
            <a:stretch>
              <a:fillRect/>
            </a:stretch>
          </p:blipFill>
          <p:spPr bwMode="auto">
            <a:xfrm>
              <a:off x="1428728" y="2786058"/>
              <a:ext cx="3357586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6269" t="54495" r="68655" b="24156"/>
            <a:stretch>
              <a:fillRect/>
            </a:stretch>
          </p:blipFill>
          <p:spPr bwMode="auto">
            <a:xfrm>
              <a:off x="2285984" y="1643050"/>
              <a:ext cx="1714512" cy="121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29190" y="2571744"/>
            <a:ext cx="2376000" cy="1836000"/>
            <a:chOff x="2285984" y="714356"/>
            <a:chExt cx="2571768" cy="2000264"/>
          </a:xfrm>
        </p:grpSpPr>
        <p:pic>
          <p:nvPicPr>
            <p:cNvPr id="13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2143" t="79611" r="20243" b="4063"/>
            <a:stretch>
              <a:fillRect/>
            </a:stretch>
          </p:blipFill>
          <p:spPr bwMode="auto">
            <a:xfrm>
              <a:off x="2285984" y="1785926"/>
              <a:ext cx="2571768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7314" t="79611" r="70744"/>
            <a:stretch>
              <a:fillRect/>
            </a:stretch>
          </p:blipFill>
          <p:spPr bwMode="auto">
            <a:xfrm>
              <a:off x="2928926" y="714356"/>
              <a:ext cx="1500198" cy="115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00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43446"/>
            <a:ext cx="559900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talassi\Pictur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70011" cy="1692000"/>
          </a:xfrm>
          <a:prstGeom prst="rect">
            <a:avLst/>
          </a:prstGeom>
          <a:noFill/>
        </p:spPr>
      </p:pic>
      <p:pic>
        <p:nvPicPr>
          <p:cNvPr id="1027" name="Picture 3" descr="C:\Users\haltalassi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548253" cy="1620000"/>
          </a:xfrm>
          <a:prstGeom prst="rect">
            <a:avLst/>
          </a:prstGeom>
          <a:noFill/>
        </p:spPr>
      </p:pic>
      <p:pic>
        <p:nvPicPr>
          <p:cNvPr id="1028" name="Picture 4" descr="C:\Users\haltalassi\Pictures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6"/>
            <a:ext cx="6497800" cy="23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0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VIP\Pictures\صورة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04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14-021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" y="836712"/>
            <a:ext cx="176071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4-022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2"/>
          <a:stretch/>
        </p:blipFill>
        <p:spPr bwMode="auto">
          <a:xfrm>
            <a:off x="179512" y="2204864"/>
            <a:ext cx="159165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14-020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685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59632" y="16895"/>
            <a:ext cx="668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endParaRPr lang="ar-SA" dirty="0"/>
          </a:p>
        </p:txBody>
      </p:sp>
      <p:pic>
        <p:nvPicPr>
          <p:cNvPr id="4" name="Picture 8" descr="00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03" y="4320356"/>
            <a:ext cx="55562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03874" y="1268760"/>
            <a:ext cx="7594564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a benzene ring is a substituent, the term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phenyl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used (for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kern="0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also see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2400" dirty="0">
                <a:latin typeface="Symbol" pitchFamily="1" charset="0"/>
                <a:cs typeface="Arial" charset="0"/>
              </a:rPr>
              <a:t>f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place of “C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refers to “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-”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-594702" y="0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 is the parent name for some </a:t>
            </a:r>
            <a:r>
              <a:rPr lang="en-US" alt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benzenes; the substituent name is added as a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prefix.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14-P0624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41" y="814919"/>
            <a:ext cx="52509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-566483" y="2662465"/>
            <a:ext cx="9847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-468560" y="2348880"/>
            <a:ext cx="96125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91000"/>
              <a:buFont typeface="Wingdings" pitchFamily="2" charset="2"/>
              <a:buChar char="q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group is called phenyl when it is a substituent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hydrocarbon with a saturated chain and a benzene ring is named by choosing the larger structural unit as the parent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chain is unsaturated then it must be the parent and the benzene is then a phenyl substituent </a:t>
            </a:r>
          </a:p>
        </p:txBody>
      </p:sp>
      <p:grpSp>
        <p:nvGrpSpPr>
          <p:cNvPr id="30" name="مجموعة 29"/>
          <p:cNvGrpSpPr/>
          <p:nvPr/>
        </p:nvGrpSpPr>
        <p:grpSpPr>
          <a:xfrm>
            <a:off x="714348" y="4357694"/>
            <a:ext cx="7901236" cy="1512000"/>
            <a:chOff x="761166" y="4496707"/>
            <a:chExt cx="7901236" cy="151200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lum bright="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0" r="50443"/>
            <a:stretch/>
          </p:blipFill>
          <p:spPr bwMode="auto">
            <a:xfrm>
              <a:off x="761166" y="4496707"/>
              <a:ext cx="1605413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9641"/>
            <a:stretch/>
          </p:blipFill>
          <p:spPr bwMode="auto">
            <a:xfrm>
              <a:off x="2747235" y="4621565"/>
              <a:ext cx="1760537" cy="129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0" t="-222" r="-3898" b="39370"/>
            <a:stretch/>
          </p:blipFill>
          <p:spPr bwMode="auto">
            <a:xfrm>
              <a:off x="6747013" y="4665399"/>
              <a:ext cx="1915389" cy="130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8" t="60958" r="22548"/>
            <a:stretch/>
          </p:blipFill>
          <p:spPr bwMode="auto">
            <a:xfrm>
              <a:off x="4716016" y="5011518"/>
              <a:ext cx="2003613" cy="84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4" descr="C14-P0626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682"/>
          <a:stretch/>
        </p:blipFill>
        <p:spPr bwMode="auto">
          <a:xfrm>
            <a:off x="3868687" y="5877272"/>
            <a:ext cx="1694657" cy="84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090663" y="1898848"/>
            <a:ext cx="7017107" cy="3217333"/>
            <a:chOff x="1342488" y="3524035"/>
            <a:chExt cx="7017107" cy="3217333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1342488" y="3524035"/>
              <a:ext cx="6636793" cy="3217333"/>
              <a:chOff x="1475656" y="872881"/>
              <a:chExt cx="6636793" cy="333396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58"/>
              <a:stretch/>
            </p:blipFill>
            <p:spPr bwMode="auto">
              <a:xfrm>
                <a:off x="1475656" y="2730846"/>
                <a:ext cx="4635138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 descr="C14-P0624-3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39" b="12276"/>
              <a:stretch/>
            </p:blipFill>
            <p:spPr bwMode="auto">
              <a:xfrm>
                <a:off x="6305436" y="2490623"/>
                <a:ext cx="1807013" cy="135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C14-P0624-2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69" b="12264"/>
              <a:stretch/>
            </p:blipFill>
            <p:spPr bwMode="auto">
              <a:xfrm>
                <a:off x="1979712" y="872881"/>
                <a:ext cx="800696" cy="129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77"/>
              <a:stretch/>
            </p:blipFill>
            <p:spPr bwMode="auto">
              <a:xfrm>
                <a:off x="3275856" y="908720"/>
                <a:ext cx="1385029" cy="15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840"/>
              <a:stretch/>
            </p:blipFill>
            <p:spPr bwMode="auto">
              <a:xfrm>
                <a:off x="5076056" y="944720"/>
                <a:ext cx="108536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78" r="66590"/>
              <a:stretch/>
            </p:blipFill>
            <p:spPr bwMode="auto">
              <a:xfrm>
                <a:off x="6405990" y="944720"/>
                <a:ext cx="126235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5" descr="C14-P0624-3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57" r="68839"/>
            <a:stretch/>
          </p:blipFill>
          <p:spPr bwMode="auto">
            <a:xfrm>
              <a:off x="6073416" y="6345360"/>
              <a:ext cx="2286179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C14-P0624-2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29" r="74769"/>
            <a:stretch/>
          </p:blipFill>
          <p:spPr bwMode="auto">
            <a:xfrm>
              <a:off x="1735682" y="4765726"/>
              <a:ext cx="102241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-491860" y="415498"/>
            <a:ext cx="889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other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benzenes, the presence of the substituent results in a new parent name.</a:t>
            </a:r>
          </a:p>
        </p:txBody>
      </p:sp>
    </p:spTree>
    <p:extLst>
      <p:ext uri="{BB962C8B-B14F-4D97-AF65-F5344CB8AC3E}">
        <p14:creationId xmlns:p14="http://schemas.microsoft.com/office/powerpoint/2010/main" val="10947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828600" y="1845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substituents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present their position may be indicated by the prefixes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meta,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or by the corresponding numerical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positions.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5" b="8446"/>
          <a:stretch/>
        </p:blipFill>
        <p:spPr bwMode="auto">
          <a:xfrm>
            <a:off x="3476273" y="1502250"/>
            <a:ext cx="2078462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19060" y="3392560"/>
            <a:ext cx="799288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groups on the benzene ring are different, alphabetize the names of the substituents preceding the word benzene.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one substituent is part of a common root,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06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14-P0625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54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4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8" y="50609"/>
            <a:ext cx="439867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763688" y="4535677"/>
            <a:ext cx="2137124" cy="1594666"/>
            <a:chOff x="1907704" y="570075"/>
            <a:chExt cx="2137124" cy="1594666"/>
          </a:xfrm>
        </p:grpSpPr>
        <p:pic>
          <p:nvPicPr>
            <p:cNvPr id="7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 r="86448" b="22519"/>
            <a:stretch/>
          </p:blipFill>
          <p:spPr bwMode="auto">
            <a:xfrm>
              <a:off x="2549469" y="570075"/>
              <a:ext cx="1115271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1907704" y="1826187"/>
              <a:ext cx="213712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bromochlorobenzene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788024" y="4451039"/>
            <a:ext cx="2656944" cy="1631487"/>
            <a:chOff x="4644008" y="551891"/>
            <a:chExt cx="2656944" cy="1631487"/>
          </a:xfrm>
        </p:grpSpPr>
        <p:sp>
          <p:nvSpPr>
            <p:cNvPr id="10" name="مستطيل 9"/>
            <p:cNvSpPr/>
            <p:nvPr/>
          </p:nvSpPr>
          <p:spPr>
            <a:xfrm>
              <a:off x="4644008" y="1844824"/>
              <a:ext cx="19672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fluoronitrobenzene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5686" r="50000" b="22519"/>
            <a:stretch/>
          </p:blipFill>
          <p:spPr bwMode="auto">
            <a:xfrm>
              <a:off x="5243552" y="551891"/>
              <a:ext cx="2057400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8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00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13602" b="6529"/>
          <a:stretch/>
        </p:blipFill>
        <p:spPr bwMode="auto">
          <a:xfrm>
            <a:off x="2267744" y="260648"/>
            <a:ext cx="3859306" cy="18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14-P0625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907704" y="2931214"/>
            <a:ext cx="5014450" cy="19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5189" y="404664"/>
            <a:ext cx="871296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three or more substituents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a benzene ring: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give the lowest possible numbers around the ring.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Alphabetize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substituent names.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substituents are part of common roots,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benzene. The substituent that comprises the common root is located at C1.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5368898" y="3654900"/>
            <a:ext cx="1707776" cy="1991245"/>
            <a:chOff x="5273444" y="3093903"/>
            <a:chExt cx="1707776" cy="199124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2" t="7582" r="14978" b="44182"/>
            <a:stretch/>
          </p:blipFill>
          <p:spPr bwMode="auto">
            <a:xfrm>
              <a:off x="5273444" y="3093903"/>
              <a:ext cx="1707776" cy="165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3" t="86405" r="16910" b="3399"/>
            <a:stretch/>
          </p:blipFill>
          <p:spPr bwMode="auto">
            <a:xfrm>
              <a:off x="5327232" y="4735523"/>
              <a:ext cx="1653988" cy="34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037816" y="3949116"/>
            <a:ext cx="2893769" cy="1640542"/>
            <a:chOff x="1191487" y="3140968"/>
            <a:chExt cx="2893769" cy="1640542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6601" r="60651" b="45752"/>
            <a:stretch/>
          </p:blipFill>
          <p:spPr bwMode="auto">
            <a:xfrm>
              <a:off x="1691680" y="3140968"/>
              <a:ext cx="2393576" cy="129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86797" r="59246" b="3007"/>
            <a:stretch/>
          </p:blipFill>
          <p:spPr bwMode="auto">
            <a:xfrm>
              <a:off x="1191487" y="4431886"/>
              <a:ext cx="2823884" cy="349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6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412" y="116632"/>
            <a:ext cx="880561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 used to designate compounds with spicy or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sweet-smelling odors.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504" y="1128833"/>
            <a:ext cx="872963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Today the expressing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 to mean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derivatives of  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6279" y="2204864"/>
            <a:ext cx="76658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of Benzene: Resonance Description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59559" y="4541508"/>
            <a:ext cx="1847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523464" y="3241839"/>
            <a:ext cx="1897972" cy="851066"/>
            <a:chOff x="1525543" y="3921276"/>
            <a:chExt cx="1897972" cy="851066"/>
          </a:xfrm>
        </p:grpSpPr>
        <p:sp>
          <p:nvSpPr>
            <p:cNvPr id="9" name="مربع نص 8"/>
            <p:cNvSpPr txBox="1"/>
            <p:nvPr/>
          </p:nvSpPr>
          <p:spPr>
            <a:xfrm>
              <a:off x="2605663" y="4115976"/>
              <a:ext cx="81785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ar-SA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8" descr="0002b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5" t="22945" r="56757" b="36715"/>
            <a:stretch/>
          </p:blipFill>
          <p:spPr bwMode="auto">
            <a:xfrm>
              <a:off x="1525543" y="3921276"/>
              <a:ext cx="764546" cy="85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مستطيل 13"/>
          <p:cNvSpPr/>
          <p:nvPr/>
        </p:nvSpPr>
        <p:spPr>
          <a:xfrm>
            <a:off x="586279" y="4531545"/>
            <a:ext cx="73020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contains a six-membered ring and three additional degrees of unsaturation.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planar.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C—C bond lengths are equal.</a:t>
            </a:r>
          </a:p>
        </p:txBody>
      </p:sp>
    </p:spTree>
    <p:extLst>
      <p:ext uri="{BB962C8B-B14F-4D97-AF65-F5344CB8AC3E}">
        <p14:creationId xmlns:p14="http://schemas.microsoft.com/office/powerpoint/2010/main" val="19338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5661" y="141476"/>
            <a:ext cx="2314771" cy="200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1"/>
          <a:stretch/>
        </p:blipFill>
        <p:spPr bwMode="auto">
          <a:xfrm>
            <a:off x="3491880" y="325890"/>
            <a:ext cx="2142409" cy="20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4"/>
          <a:stretch/>
        </p:blipFill>
        <p:spPr bwMode="auto">
          <a:xfrm>
            <a:off x="6417350" y="2474800"/>
            <a:ext cx="21357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9"/>
          <a:stretch/>
        </p:blipFill>
        <p:spPr bwMode="auto">
          <a:xfrm>
            <a:off x="3073363" y="2492904"/>
            <a:ext cx="2818677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/>
          <a:stretch/>
        </p:blipFill>
        <p:spPr bwMode="auto">
          <a:xfrm>
            <a:off x="292431" y="2309179"/>
            <a:ext cx="239599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r="35787"/>
          <a:stretch/>
        </p:blipFill>
        <p:spPr bwMode="auto">
          <a:xfrm>
            <a:off x="3359871" y="4654550"/>
            <a:ext cx="2245659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r="64162" b="5292"/>
          <a:stretch/>
        </p:blipFill>
        <p:spPr bwMode="auto">
          <a:xfrm>
            <a:off x="292431" y="301202"/>
            <a:ext cx="2780931" cy="18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4149"/>
            <a:ext cx="512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Polynuclear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Aromatic Hydrocarbons: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331640" y="956642"/>
            <a:ext cx="6480720" cy="4632597"/>
            <a:chOff x="827584" y="884403"/>
            <a:chExt cx="6480720" cy="4632597"/>
          </a:xfrm>
        </p:grpSpPr>
        <p:pic>
          <p:nvPicPr>
            <p:cNvPr id="5" name="Picture 3" descr="F14-014.jpg                                                    000E08E9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03"/>
            <a:stretch/>
          </p:blipFill>
          <p:spPr bwMode="auto">
            <a:xfrm>
              <a:off x="827584" y="884403"/>
              <a:ext cx="6048672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مجموعة 9"/>
            <p:cNvGrpSpPr/>
            <p:nvPr/>
          </p:nvGrpSpPr>
          <p:grpSpPr>
            <a:xfrm>
              <a:off x="1043608" y="3429000"/>
              <a:ext cx="6264696" cy="2088000"/>
              <a:chOff x="1043608" y="3429000"/>
              <a:chExt cx="6264696" cy="2088000"/>
            </a:xfrm>
          </p:grpSpPr>
          <p:pic>
            <p:nvPicPr>
              <p:cNvPr id="7" name="Picture 3" descr="F14-014.jpg                                                    000E08E9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70860"/>
              <a:stretch/>
            </p:blipFill>
            <p:spPr bwMode="auto">
              <a:xfrm>
                <a:off x="1043608" y="3429000"/>
                <a:ext cx="1840390" cy="20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37" t="56829" r="54586" b="7677"/>
              <a:stretch/>
            </p:blipFill>
            <p:spPr bwMode="auto">
              <a:xfrm>
                <a:off x="3240567" y="3771000"/>
                <a:ext cx="1926674" cy="14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5" b="62880"/>
              <a:stretch/>
            </p:blipFill>
            <p:spPr bwMode="auto">
              <a:xfrm>
                <a:off x="5372053" y="3717192"/>
                <a:ext cx="1936251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412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19672" y="-727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09609" y="1412776"/>
            <a:ext cx="838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Benzene does not undergo addition reactions like other unsaturated hydrocarbons, because addition would yield a product that is not aromatic. 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Substitution of a hydrogen keeps the aromatic ring intact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41" charset="-128"/>
              <a:cs typeface="Times New Roman" pitchFamily="18" charset="0"/>
            </a:endParaRPr>
          </a:p>
        </p:txBody>
      </p:sp>
      <p:pic>
        <p:nvPicPr>
          <p:cNvPr id="7" name="Picture 7" descr="00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3284984"/>
            <a:ext cx="8001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773324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Halogenation, Alkylation, Nitration,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Sulfonation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the typical electrophilic aromatic substitution reactions.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60900" y="775977"/>
            <a:ext cx="72433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Specific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Electrophilic 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Substitution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/>
        </p:blipFill>
        <p:spPr bwMode="auto">
          <a:xfrm>
            <a:off x="683568" y="-27384"/>
            <a:ext cx="8136903" cy="68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6" y="836712"/>
            <a:ext cx="5181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 bwMode="auto">
          <a:xfrm>
            <a:off x="1779748" y="4005064"/>
            <a:ext cx="5169804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8178" y="116632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6" y="404664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153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107921"/>
            <a:ext cx="63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Side-Chain Reactions of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692696"/>
            <a:ext cx="5164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Halogenation 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0" y="1556968"/>
            <a:ext cx="434057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/>
          <a:stretch/>
        </p:blipFill>
        <p:spPr bwMode="auto">
          <a:xfrm>
            <a:off x="1115616" y="3897208"/>
            <a:ext cx="6987939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43608" y="188529"/>
            <a:ext cx="468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Oxidation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1627780" y="1124744"/>
            <a:ext cx="6502313" cy="2376000"/>
            <a:chOff x="1627780" y="1124744"/>
            <a:chExt cx="6502313" cy="2376000"/>
          </a:xfrm>
        </p:grpSpPr>
        <p:pic>
          <p:nvPicPr>
            <p:cNvPr id="2050" name="Picture 2" descr="C:\Users\VIP\Pictures\صورة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780" y="1124744"/>
              <a:ext cx="6502313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ربع نص 4"/>
            <p:cNvSpPr txBox="1"/>
            <p:nvPr/>
          </p:nvSpPr>
          <p:spPr>
            <a:xfrm>
              <a:off x="4442411" y="1700808"/>
              <a:ext cx="461985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hot</a:t>
              </a:r>
              <a:endParaRPr lang="ar-S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3851920" y="429309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2051720" y="4509120"/>
            <a:ext cx="4116068" cy="1332016"/>
            <a:chOff x="2051720" y="4509120"/>
            <a:chExt cx="4116068" cy="1332016"/>
          </a:xfrm>
        </p:grpSpPr>
        <p:pic>
          <p:nvPicPr>
            <p:cNvPr id="6" name="Picture 10" descr="0036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27"/>
            <a:stretch/>
          </p:blipFill>
          <p:spPr bwMode="auto">
            <a:xfrm>
              <a:off x="2051720" y="4653136"/>
              <a:ext cx="4116068" cy="11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3805658" y="4509120"/>
              <a:ext cx="46198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hot</a:t>
              </a:r>
              <a:endParaRPr lang="ar-S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22941" y="0"/>
            <a:ext cx="61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Disubstituted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Benzenes: Orientation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1" y="908720"/>
            <a:ext cx="67774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3091486" y="6021288"/>
            <a:ext cx="3240360" cy="681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Product ratio conclusion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40% </a:t>
            </a:r>
            <a:r>
              <a:rPr lang="en-US" dirty="0" err="1">
                <a:solidFill>
                  <a:schemeClr val="tx1"/>
                </a:solidFill>
              </a:rPr>
              <a:t>ortho</a:t>
            </a:r>
            <a:r>
              <a:rPr lang="en-US" dirty="0">
                <a:solidFill>
                  <a:schemeClr val="tx1"/>
                </a:solidFill>
              </a:rPr>
              <a:t>, 40% meta, 20%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/>
          <p:cNvSpPr txBox="1"/>
          <p:nvPr/>
        </p:nvSpPr>
        <p:spPr>
          <a:xfrm>
            <a:off x="1146762" y="32399"/>
            <a:ext cx="675582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 of Substitutions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VIP\Pictures\صورة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/>
          <a:stretch/>
        </p:blipFill>
        <p:spPr bwMode="auto">
          <a:xfrm>
            <a:off x="1331639" y="1118890"/>
            <a:ext cx="6578297" cy="554355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17630" y="2814027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Kekule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structure suggests alternating double and single carbon-carbon bonds.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13447"/>
            <a:ext cx="99005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for Benzene</a:t>
            </a:r>
          </a:p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was the first to formulate a reasonable representation 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benzene:</a:t>
            </a:r>
          </a:p>
        </p:txBody>
      </p:sp>
      <p:pic>
        <p:nvPicPr>
          <p:cNvPr id="11" name="Picture 3" descr="C14-P0627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02" y="908720"/>
            <a:ext cx="3096344" cy="17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-614877" y="3825933"/>
            <a:ext cx="975887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Based on 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would expect there to be </a:t>
            </a:r>
          </a:p>
          <a:p>
            <a:pPr lvl="3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different 1,2-dibromobenzenes but there is only one.</a:t>
            </a:r>
          </a:p>
        </p:txBody>
      </p:sp>
      <p:pic>
        <p:nvPicPr>
          <p:cNvPr id="17" name="Picture 4" descr="C14-P0627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7" y="5229200"/>
            <a:ext cx="347109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2264718" y="611427"/>
            <a:ext cx="5081867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b="22276"/>
          <a:stretch/>
        </p:blipFill>
        <p:spPr bwMode="auto">
          <a:xfrm>
            <a:off x="2587333" y="4619967"/>
            <a:ext cx="3560199" cy="1476000"/>
          </a:xfrm>
          <a:prstGeom prst="snip1Rect">
            <a:avLst>
              <a:gd name="adj" fmla="val 2559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11560" y="332656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028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6" t="66740" r="16218"/>
          <a:stretch/>
        </p:blipFill>
        <p:spPr bwMode="auto">
          <a:xfrm>
            <a:off x="2262976" y="2601079"/>
            <a:ext cx="4145026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053" y="0"/>
            <a:ext cx="2204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Blackadder ITC" pitchFamily="82" charset="0"/>
              </a:rPr>
              <a:t>Homework</a:t>
            </a:r>
            <a:endParaRPr lang="ar-SA" sz="4400" b="1" dirty="0">
              <a:solidFill>
                <a:srgbClr val="00B050"/>
              </a:solidFill>
              <a:latin typeface="Blackadder IT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622" y="816748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Name the following compounds.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1" y="1700808"/>
            <a:ext cx="76328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841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Write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structures of the following compounds.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132076" y="510081"/>
            <a:ext cx="3595856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Nitroethylbenzene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2,2-Dimethyl-1-phenylbutane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Ehtylaniline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1,5-Dimethylnaphthalene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 9-Bromoanthracene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F) 2,4-Dinitroflurorbenzene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G) 2-Benzyl-3-nitro-5-bromophenol </a:t>
            </a:r>
          </a:p>
          <a:p>
            <a:pPr marL="342900" indent="-342900" algn="l" rtl="0">
              <a:buAutoNum type="alphaUcParenR" startAt="3"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76" y="3429000"/>
            <a:ext cx="3960440" cy="333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-468560" y="2799909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Complete the following reactions.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363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19325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Kekule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structures satisfy the first two criteria but not the third, because having three alternating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 means that benzene should have three short double bonds alternating with three longer single bonds.</a:t>
            </a:r>
            <a:endParaRPr lang="ar-SA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00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 bwMode="auto">
          <a:xfrm>
            <a:off x="2494901" y="1844824"/>
            <a:ext cx="4129046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10952" y="34290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true structure of benzene is a resonance hybrid of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Lewis structures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with the dashed lines of the hybrid indicating the position of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bonds.</a:t>
            </a:r>
          </a:p>
        </p:txBody>
      </p:sp>
      <p:pic>
        <p:nvPicPr>
          <p:cNvPr id="7" name="Picture 8" descr="000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5"/>
          <a:stretch/>
        </p:blipFill>
        <p:spPr bwMode="auto">
          <a:xfrm>
            <a:off x="1043608" y="4615596"/>
            <a:ext cx="240187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3694507" y="4610107"/>
            <a:ext cx="4184122" cy="2109788"/>
            <a:chOff x="3361075" y="4598552"/>
            <a:chExt cx="4184122" cy="210978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38105" r="31935" b="36718"/>
            <a:stretch/>
          </p:blipFill>
          <p:spPr bwMode="auto">
            <a:xfrm>
              <a:off x="6537085" y="5075058"/>
              <a:ext cx="1008112" cy="81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0002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0"/>
            <a:stretch/>
          </p:blipFill>
          <p:spPr bwMode="auto">
            <a:xfrm>
              <a:off x="3361075" y="4598552"/>
              <a:ext cx="3141930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5786568" y="5295669"/>
              <a:ext cx="4171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Or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00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1"/>
          <a:stretch/>
        </p:blipFill>
        <p:spPr bwMode="auto">
          <a:xfrm>
            <a:off x="2227357" y="1388969"/>
            <a:ext cx="4739589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32656" y="1886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benzene, the actual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 length (1.39 Å)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intermediate between the carbon—carbon single bond (1.53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Å) and the carbon—carbon double bond (1.34 Å).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0483" y="2708920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Benzene-Molecular Orbital Description: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88" y="3263474"/>
            <a:ext cx="6791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99592" y="1963160"/>
            <a:ext cx="7427851" cy="2302004"/>
            <a:chOff x="914328" y="908720"/>
            <a:chExt cx="7427851" cy="2302004"/>
          </a:xfrm>
        </p:grpSpPr>
        <p:pic>
          <p:nvPicPr>
            <p:cNvPr id="3" name="Picture 8" descr="0004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3"/>
            <a:stretch/>
          </p:blipFill>
          <p:spPr bwMode="auto">
            <a:xfrm>
              <a:off x="914328" y="908720"/>
              <a:ext cx="4792915" cy="230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210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4030"/>
            <a:stretch/>
          </p:blipFill>
          <p:spPr bwMode="auto">
            <a:xfrm>
              <a:off x="6012160" y="1100190"/>
              <a:ext cx="2330019" cy="191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2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0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Stability of Benzene: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7804150" cy="23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IP\Pictures\صورة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97" y="461665"/>
            <a:ext cx="587692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48129"/>
            <a:ext cx="84249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low heat of hydrogenation of benzene means that benzene is especially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stable even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so than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polyenes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This unusual stability is characteristic of aromatic compounds.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Benzene’s unusual behavior is not limited to hydrogenation. Benzene does not undergo addition reactions typical of other highly unsaturated compounds, including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P\Pictures\صورة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87" y="3212976"/>
            <a:ext cx="5057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17222" y="502004"/>
            <a:ext cx="540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Character: The (4n + 2 ) </a:t>
            </a:r>
            <a:r>
              <a:rPr lang="el-G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084168" y="1196752"/>
            <a:ext cx="195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Hückel’s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Rule</a:t>
            </a:r>
            <a:endParaRPr kumimoji="0" lang="ar-SA" sz="2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19" y="2060848"/>
            <a:ext cx="83420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cyclic.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planar.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completely conjugated.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satisfy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Hückel’s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contain a particular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number of  electrons.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4n+2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electrons ( n= 0, 1, 2, 3, ….= 2, 6, 10, 14, ….) </a:t>
            </a:r>
          </a:p>
        </p:txBody>
      </p:sp>
    </p:spTree>
    <p:extLst>
      <p:ext uri="{BB962C8B-B14F-4D97-AF65-F5344CB8AC3E}">
        <p14:creationId xmlns:p14="http://schemas.microsoft.com/office/powerpoint/2010/main" val="40784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783</Words>
  <Application>Microsoft Office PowerPoint</Application>
  <PresentationFormat>عرض على الشاشة (3:4)‏</PresentationFormat>
  <Paragraphs>86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hessa</cp:lastModifiedBy>
  <cp:revision>100</cp:revision>
  <dcterms:created xsi:type="dcterms:W3CDTF">2012-03-06T14:07:21Z</dcterms:created>
  <dcterms:modified xsi:type="dcterms:W3CDTF">2013-03-10T21:01:50Z</dcterms:modified>
</cp:coreProperties>
</file>