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8" r:id="rId18"/>
    <p:sldId id="271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6B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80" d="100"/>
          <a:sy n="80" d="100"/>
        </p:scale>
        <p:origin x="-3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29D2C5-A8DD-4812-9015-BC3E1742DDEF}" type="datetimeFigureOut">
              <a:rPr lang="ar-SA" smtClean="0"/>
              <a:pPr/>
              <a:t>29/05/34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9D7C19-0B54-4568-A161-E6C2BF98862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42235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D7C19-0B54-4568-A161-E6C2BF98862F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3604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83D-A33A-44A1-85E0-09A6D5BA3A61}" type="datetimeFigureOut">
              <a:rPr lang="ar-SA" smtClean="0"/>
              <a:pPr/>
              <a:t>29/05/34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71C0-73C0-4F50-8BB1-DB7F14BBFD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4387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83D-A33A-44A1-85E0-09A6D5BA3A61}" type="datetimeFigureOut">
              <a:rPr lang="ar-SA" smtClean="0"/>
              <a:pPr/>
              <a:t>29/05/34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71C0-73C0-4F50-8BB1-DB7F14BBFD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91834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83D-A33A-44A1-85E0-09A6D5BA3A61}" type="datetimeFigureOut">
              <a:rPr lang="ar-SA" smtClean="0"/>
              <a:pPr/>
              <a:t>29/05/34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71C0-73C0-4F50-8BB1-DB7F14BBFD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20834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83D-A33A-44A1-85E0-09A6D5BA3A61}" type="datetimeFigureOut">
              <a:rPr lang="ar-SA" smtClean="0"/>
              <a:pPr/>
              <a:t>29/05/34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71C0-73C0-4F50-8BB1-DB7F14BBFD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67220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83D-A33A-44A1-85E0-09A6D5BA3A61}" type="datetimeFigureOut">
              <a:rPr lang="ar-SA" smtClean="0"/>
              <a:pPr/>
              <a:t>29/05/34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71C0-73C0-4F50-8BB1-DB7F14BBFD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14103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83D-A33A-44A1-85E0-09A6D5BA3A61}" type="datetimeFigureOut">
              <a:rPr lang="ar-SA" smtClean="0"/>
              <a:pPr/>
              <a:t>29/05/34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71C0-73C0-4F50-8BB1-DB7F14BBFD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43066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83D-A33A-44A1-85E0-09A6D5BA3A61}" type="datetimeFigureOut">
              <a:rPr lang="ar-SA" smtClean="0"/>
              <a:pPr/>
              <a:t>29/05/34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71C0-73C0-4F50-8BB1-DB7F14BBFD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92560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83D-A33A-44A1-85E0-09A6D5BA3A61}" type="datetimeFigureOut">
              <a:rPr lang="ar-SA" smtClean="0"/>
              <a:pPr/>
              <a:t>29/05/34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71C0-73C0-4F50-8BB1-DB7F14BBFD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33881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83D-A33A-44A1-85E0-09A6D5BA3A61}" type="datetimeFigureOut">
              <a:rPr lang="ar-SA" smtClean="0"/>
              <a:pPr/>
              <a:t>29/05/34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71C0-73C0-4F50-8BB1-DB7F14BBFD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70267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83D-A33A-44A1-85E0-09A6D5BA3A61}" type="datetimeFigureOut">
              <a:rPr lang="ar-SA" smtClean="0"/>
              <a:pPr/>
              <a:t>29/05/34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71C0-73C0-4F50-8BB1-DB7F14BBFD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45380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B83D-A33A-44A1-85E0-09A6D5BA3A61}" type="datetimeFigureOut">
              <a:rPr lang="ar-SA" smtClean="0"/>
              <a:pPr/>
              <a:t>29/05/34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71C0-73C0-4F50-8BB1-DB7F14BBFD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32240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9B83D-A33A-44A1-85E0-09A6D5BA3A61}" type="datetimeFigureOut">
              <a:rPr lang="ar-SA" smtClean="0"/>
              <a:pPr/>
              <a:t>29/05/34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D71C0-73C0-4F50-8BB1-DB7F14BBFD9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0055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850533" y="2204864"/>
            <a:ext cx="739016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Organic Halogen</a:t>
            </a:r>
          </a:p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Compounds</a:t>
            </a:r>
            <a:endParaRPr lang="ar-SA" sz="80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71785" y="692696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Chem. 108</a:t>
            </a:r>
            <a:endParaRPr lang="en-US" sz="4000" dirty="0" smtClean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404117" y="5548064"/>
            <a:ext cx="228299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Chapter 6</a:t>
            </a:r>
            <a:endParaRPr lang="ar-SA" sz="40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3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78197" y="3501008"/>
            <a:ext cx="7187606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06631" y="523220"/>
            <a:ext cx="7632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boiling point of the organic halides increase, as the size of the halogen increase. </a:t>
            </a:r>
            <a:endParaRPr lang="ar-S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76" y="1363017"/>
            <a:ext cx="6332286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042607" y="0"/>
            <a:ext cx="3058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The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boiling point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73933" y="2944832"/>
            <a:ext cx="8369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boiling point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also increase regularly with molecular weight.</a:t>
            </a:r>
            <a:endParaRPr lang="ar-S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89" b="9429"/>
          <a:stretch/>
        </p:blipFill>
        <p:spPr bwMode="auto">
          <a:xfrm>
            <a:off x="1608369" y="5381150"/>
            <a:ext cx="6888366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147899" y="4214124"/>
            <a:ext cx="9077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expected, within a series of isomers, the straight-chain compounds </a:t>
            </a:r>
          </a:p>
          <a:p>
            <a:pPr algn="l" rt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has the highest boiling points, and the most branched isomer the lowest boiling point. 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41174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15616" y="27275"/>
            <a:ext cx="6750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Preparation of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Halogen Compounds</a:t>
            </a:r>
            <a:endParaRPr lang="ar-SA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-252536" y="543944"/>
            <a:ext cx="7065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Chloro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Iodo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Compounds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396552" y="1094022"/>
            <a:ext cx="6966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Direct Halogenation of Hydrocarbons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9512" y="1700808"/>
            <a:ext cx="5391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Halogenation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alkanes: alkyl halides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-972616" y="3456871"/>
            <a:ext cx="58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Halogenation of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alkenes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67" t="5018" r="4739" b="10412"/>
          <a:stretch/>
        </p:blipFill>
        <p:spPr bwMode="auto">
          <a:xfrm>
            <a:off x="1394520" y="4077072"/>
            <a:ext cx="61926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7506"/>
            <a:ext cx="66960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79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39552" y="51556"/>
            <a:ext cx="3608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(c) Halogenation of alkynes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83" y="513221"/>
            <a:ext cx="5501725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539552" y="2296113"/>
            <a:ext cx="6748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Halogenation of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aromatic ring and alkyl benzenes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735"/>
          <a:stretch/>
        </p:blipFill>
        <p:spPr bwMode="auto">
          <a:xfrm>
            <a:off x="998341" y="2852936"/>
            <a:ext cx="6729738" cy="135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 descr="C:\Users\haltalassi\Pictures\Picture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500570"/>
            <a:ext cx="6826815" cy="1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74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86" y="0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Addition of  HX to Unsaturated Hydrocarbons</a:t>
            </a:r>
            <a:endParaRPr lang="ar-SA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3794" y="1039962"/>
            <a:ext cx="4011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(a) Addition of  HX to alkenes: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0" y="1719082"/>
            <a:ext cx="6373113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05402"/>
            <a:ext cx="16632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9409" y="3317560"/>
            <a:ext cx="3969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Addition of HX to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alkynes: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311"/>
          <a:stretch/>
        </p:blipFill>
        <p:spPr bwMode="auto">
          <a:xfrm>
            <a:off x="980314" y="4115707"/>
            <a:ext cx="6775693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279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4" y="116632"/>
            <a:ext cx="3500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Conversion of Alcohols:</a:t>
            </a: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14019" y="836712"/>
            <a:ext cx="9113392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hydroxyl group of an alcohol is replaced by halogen on reaction 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concentrated halogen acid (HX), phosphorus halides (PX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PX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thionylchlorid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(SOCl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2910" y="2285992"/>
            <a:ext cx="8114953" cy="3413817"/>
            <a:chOff x="642910" y="2285992"/>
            <a:chExt cx="8114953" cy="3413817"/>
          </a:xfrm>
        </p:grpSpPr>
        <p:pic>
          <p:nvPicPr>
            <p:cNvPr id="5121" name="Picture 1" descr="C:\Users\haltalassi\Pictures\Picture2.png"/>
            <p:cNvPicPr>
              <a:picLocks noChangeAspect="1" noChangeArrowheads="1"/>
            </p:cNvPicPr>
            <p:nvPr/>
          </p:nvPicPr>
          <p:blipFill>
            <a:blip r:embed="rId2"/>
            <a:srcRect t="78832"/>
            <a:stretch>
              <a:fillRect/>
            </a:stretch>
          </p:blipFill>
          <p:spPr bwMode="auto">
            <a:xfrm>
              <a:off x="642910" y="5143512"/>
              <a:ext cx="7918960" cy="556297"/>
            </a:xfrm>
            <a:prstGeom prst="rect">
              <a:avLst/>
            </a:prstGeom>
            <a:noFill/>
          </p:spPr>
        </p:pic>
        <p:pic>
          <p:nvPicPr>
            <p:cNvPr id="5122" name="Picture 2" descr="C:\Users\haltalassi\Pictures\Picture3.png"/>
            <p:cNvPicPr>
              <a:picLocks noChangeAspect="1" noChangeArrowheads="1"/>
            </p:cNvPicPr>
            <p:nvPr/>
          </p:nvPicPr>
          <p:blipFill>
            <a:blip r:embed="rId3"/>
            <a:srcRect b="25585"/>
            <a:stretch>
              <a:fillRect/>
            </a:stretch>
          </p:blipFill>
          <p:spPr bwMode="auto">
            <a:xfrm>
              <a:off x="642910" y="4071942"/>
              <a:ext cx="8114953" cy="864000"/>
            </a:xfrm>
            <a:prstGeom prst="rect">
              <a:avLst/>
            </a:prstGeom>
            <a:noFill/>
          </p:spPr>
        </p:pic>
        <p:pic>
          <p:nvPicPr>
            <p:cNvPr id="11" name="Picture 1" descr="C:\Users\haltalassi\Pictures\Picture2.png"/>
            <p:cNvPicPr>
              <a:picLocks noChangeAspect="1" noChangeArrowheads="1"/>
            </p:cNvPicPr>
            <p:nvPr/>
          </p:nvPicPr>
          <p:blipFill>
            <a:blip r:embed="rId2"/>
            <a:srcRect b="73179"/>
            <a:stretch>
              <a:fillRect/>
            </a:stretch>
          </p:blipFill>
          <p:spPr bwMode="auto">
            <a:xfrm>
              <a:off x="714348" y="2285992"/>
              <a:ext cx="7918960" cy="704856"/>
            </a:xfrm>
            <a:prstGeom prst="rect">
              <a:avLst/>
            </a:prstGeom>
            <a:noFill/>
          </p:spPr>
        </p:pic>
        <p:pic>
          <p:nvPicPr>
            <p:cNvPr id="12" name="Picture 1" descr="C:\Users\haltalassi\Pictures\Picture2.png"/>
            <p:cNvPicPr>
              <a:picLocks noChangeAspect="1" noChangeArrowheads="1"/>
            </p:cNvPicPr>
            <p:nvPr/>
          </p:nvPicPr>
          <p:blipFill>
            <a:blip r:embed="rId2"/>
            <a:srcRect t="37694" b="26967"/>
            <a:stretch>
              <a:fillRect/>
            </a:stretch>
          </p:blipFill>
          <p:spPr bwMode="auto">
            <a:xfrm>
              <a:off x="642910" y="3214686"/>
              <a:ext cx="7918960" cy="92869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3100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63688" y="40722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Reactions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Halogen Compounds</a:t>
            </a:r>
            <a:endParaRPr lang="ar-SA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0774" y="1052736"/>
            <a:ext cx="2375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539552" y="908720"/>
            <a:ext cx="864134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 rtl="0">
              <a:buSzPct val="90000"/>
              <a:buFont typeface="Wingdings" pitchFamily="2" charset="2"/>
              <a:buChar char="q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Nucleophilic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substitution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rtl="0">
              <a:buSzPct val="90000"/>
              <a:buFont typeface="Wingdings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Elimination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0" indent="-342900" algn="l" rtl="0">
              <a:buSzPct val="90000"/>
              <a:buFont typeface="Wingdings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Reaction with certain metals to form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Organometallic compounds</a:t>
            </a:r>
            <a:endParaRPr lang="ar-SA" dirty="0">
              <a:solidFill>
                <a:prstClr val="black"/>
              </a:solidFill>
            </a:endParaRPr>
          </a:p>
          <a:p>
            <a:pPr marL="285750" lvl="0" indent="-285750" algn="l" rtl="0">
              <a:buSzPct val="90000"/>
              <a:buFont typeface="Wingdings" pitchFamily="2" charset="2"/>
              <a:buChar char="q"/>
            </a:pPr>
            <a:endParaRPr lang="ar-SA" dirty="0" smtClean="0">
              <a:solidFill>
                <a:prstClr val="black"/>
              </a:solidFill>
            </a:endParaRPr>
          </a:p>
          <a:p>
            <a:pPr marL="285750" indent="-285750" algn="l">
              <a:buSzPct val="90000"/>
              <a:buFont typeface="Arial" pitchFamily="34" charset="0"/>
              <a:buChar char="•"/>
            </a:pP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0" y="2564904"/>
            <a:ext cx="7216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buSzPct val="90000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Nucleophilic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substitution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( S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80" r="8484" b="66354"/>
          <a:stretch/>
        </p:blipFill>
        <p:spPr bwMode="auto">
          <a:xfrm>
            <a:off x="2018311" y="3284984"/>
            <a:ext cx="505094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992"/>
          <a:stretch/>
        </p:blipFill>
        <p:spPr bwMode="auto">
          <a:xfrm>
            <a:off x="4836913" y="4513249"/>
            <a:ext cx="4038365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97277" y="4282416"/>
            <a:ext cx="473559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Examples of Common Nucleophiles: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6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>
            <a:off x="1763688" y="1124744"/>
            <a:ext cx="6096000" cy="4500000"/>
            <a:chOff x="1763688" y="1124744"/>
            <a:chExt cx="6096000" cy="3956050"/>
          </a:xfrm>
        </p:grpSpPr>
        <p:graphicFrame>
          <p:nvGraphicFramePr>
            <p:cNvPr id="2" name="كائن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956645772"/>
                </p:ext>
              </p:extLst>
            </p:nvPr>
          </p:nvGraphicFramePr>
          <p:xfrm>
            <a:off x="1763688" y="1124744"/>
            <a:ext cx="6096000" cy="3956050"/>
          </p:xfrm>
          <a:graphic>
            <a:graphicData uri="http://schemas.openxmlformats.org/presentationml/2006/ole">
              <p:oleObj spid="_x0000_s3086" name="Document" r:id="rId3" imgW="5629656" imgH="2764536" progId="Word.Document.8">
                <p:embed/>
              </p:oleObj>
            </a:graphicData>
          </a:graphic>
        </p:graphicFrame>
        <p:cxnSp>
          <p:nvCxnSpPr>
            <p:cNvPr id="6" name="رابط مستقيم 5"/>
            <p:cNvCxnSpPr/>
            <p:nvPr/>
          </p:nvCxnSpPr>
          <p:spPr>
            <a:xfrm>
              <a:off x="1763688" y="4797152"/>
              <a:ext cx="5724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0559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55032" y="197771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haltalassi\Pictures\Pictur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18"/>
            <a:ext cx="5522358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90" t="34961"/>
          <a:stretch/>
        </p:blipFill>
        <p:spPr bwMode="auto">
          <a:xfrm>
            <a:off x="2208078" y="4509120"/>
            <a:ext cx="4846334" cy="14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251520" y="320679"/>
            <a:ext cx="4379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>
              <a:buSzPct val="90000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Elimination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reactions ( E )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95656" y="1500174"/>
            <a:ext cx="5294021" cy="179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52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24291" y="2769410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VIP\Pictures\صورة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857232"/>
            <a:ext cx="4429288" cy="19080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7385" y="116632"/>
            <a:ext cx="6715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 basis used in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dehydrohalogenation</a:t>
            </a:r>
            <a:endParaRPr lang="ar-S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8596" y="3714752"/>
            <a:ext cx="8389237" cy="2133600"/>
            <a:chOff x="500034" y="3714752"/>
            <a:chExt cx="8389237" cy="21336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19"/>
            <a:stretch/>
          </p:blipFill>
          <p:spPr bwMode="auto">
            <a:xfrm>
              <a:off x="500034" y="3714752"/>
              <a:ext cx="6275014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02" name="Picture 10" descr="C:\Users\haltalassi\Pictures\Picture3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72330" y="3929066"/>
              <a:ext cx="1816941" cy="7920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6715140" y="392906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43570" y="4572008"/>
              <a:ext cx="6126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90 %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58082" y="4500570"/>
              <a:ext cx="6126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10 %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857759"/>
            <a:ext cx="149678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786446" y="5072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5786454"/>
            <a:ext cx="612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90 %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388" y="5786454"/>
            <a:ext cx="612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10 %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5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25007" y="632393"/>
            <a:ext cx="669674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 organic compound containing at least one </a:t>
            </a:r>
          </a:p>
          <a:p>
            <a:pPr lvl="0" algn="l" rtl="0" fontAlgn="base">
              <a:spcBef>
                <a:spcPct val="20000"/>
              </a:spcBef>
              <a:spcAft>
                <a:spcPct val="0"/>
              </a:spcAft>
              <a:buSzPct val="90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carbon-halogen bond (C-X)</a:t>
            </a:r>
          </a:p>
          <a:p>
            <a:pPr marL="800100" lvl="1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 (F,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Br, I) replaces H</a:t>
            </a:r>
          </a:p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q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Can contain many C-X bonds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619672" y="8184"/>
            <a:ext cx="58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Organic Halogen Compounds</a:t>
            </a:r>
            <a:endParaRPr lang="ar-SA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223628" y="2898749"/>
            <a:ext cx="6678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Classes and Names of Halogen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Compounds</a:t>
            </a:r>
            <a:endParaRPr lang="ar-SA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0" y="3501315"/>
            <a:ext cx="327467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Alkyl halides, R-X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27584" y="4041846"/>
            <a:ext cx="763284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compound containing a halogen covalently bonded to an </a:t>
            </a:r>
            <a:r>
              <a:rPr lang="en-US" sz="2400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2400" kern="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hybridized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carbon.</a:t>
            </a:r>
          </a:p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q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Alkyl halides are subdivided into </a:t>
            </a:r>
            <a:r>
              <a:rPr lang="en-US" sz="24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primary (1</a:t>
            </a:r>
            <a:r>
              <a:rPr lang="en-US" sz="2400" kern="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24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secondary (2</a:t>
            </a:r>
            <a:r>
              <a:rPr lang="en-US" sz="2400" kern="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24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tertiary (3</a:t>
            </a:r>
            <a:r>
              <a:rPr lang="en-US" sz="2400" kern="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24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depending on the type of carbon to which the halogen is attached.</a:t>
            </a:r>
            <a:r>
              <a:rPr lang="en-US" sz="24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kern="0" baseline="3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16586" y="126812"/>
            <a:ext cx="9145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>
              <a:buSzPct val="90000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Reaction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certain metals to form Organometallic compounds</a:t>
            </a:r>
            <a:endParaRPr lang="ar-SA" dirty="0">
              <a:solidFill>
                <a:srgbClr val="C00000"/>
              </a:solidFill>
            </a:endParaRPr>
          </a:p>
          <a:p>
            <a:pPr marL="285750" lvl="0" indent="-285750" algn="l" rtl="0">
              <a:buSzPct val="90000"/>
              <a:buFont typeface="Wingdings" pitchFamily="2" charset="2"/>
              <a:buChar char="q"/>
            </a:pP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6031" y="879268"/>
            <a:ext cx="4540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0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A- Reduction with Mg and Zn</a:t>
            </a:r>
            <a:endParaRPr lang="ar-SA" dirty="0"/>
          </a:p>
        </p:txBody>
      </p:sp>
      <p:pic>
        <p:nvPicPr>
          <p:cNvPr id="5" name="Picture 2" descr="http://clem.mscd.edu/~wiederm/oc1chp/oc1chptopic1/grignar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27" y="1916832"/>
            <a:ext cx="5472608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6137194" y="2276872"/>
            <a:ext cx="2844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Grignard Reaction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4892" t="23364" r="5116" b="50379"/>
          <a:stretch/>
        </p:blipFill>
        <p:spPr bwMode="auto">
          <a:xfrm>
            <a:off x="956758" y="5087693"/>
            <a:ext cx="4587745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013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lem.mscd.edu/~wiederm/oc1chp/oc1chptopic1/coreyhou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386" y="3429000"/>
            <a:ext cx="4940841" cy="241200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5132965" y="4071818"/>
            <a:ext cx="401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Corey-House (Gilman reagent)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20488"/>
            <a:ext cx="7308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B- Reduction with alkali metals ( Li, Na, or K)</a:t>
            </a:r>
            <a:endParaRPr lang="ar-SA" dirty="0"/>
          </a:p>
        </p:txBody>
      </p:sp>
      <p:pic>
        <p:nvPicPr>
          <p:cNvPr id="8" name="Picture 2" descr="http://clem.mscd.edu/~wiederm/oc1chp/oc1chptopic1/wurt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68679"/>
            <a:ext cx="4079901" cy="1116000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5652120" y="1929376"/>
            <a:ext cx="2108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Wurtz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Reaction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5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563888" y="25116"/>
            <a:ext cx="237276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lgerian" pitchFamily="82" charset="0"/>
              </a:rPr>
              <a:t>Homework</a:t>
            </a:r>
            <a:endParaRPr lang="ar-SA" sz="32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9512" y="764704"/>
            <a:ext cx="865307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Write the structure and name the following compounds according 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the IUPAC system.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989411" y="1484784"/>
            <a:ext cx="348364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 rtl="0"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Bromoform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rtl="0">
              <a:buAutoNum type="alphaL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Vinyl bromide</a:t>
            </a:r>
          </a:p>
          <a:p>
            <a:pPr marL="342900" indent="-342900" algn="just" rtl="0"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t.Butyl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iodide</a:t>
            </a:r>
          </a:p>
          <a:p>
            <a:pPr marL="342900" indent="-342900" algn="just" rtl="0"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Allyl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chloride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4268" y="3228275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Complete the following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reactions.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60323"/>
            <a:ext cx="3168352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58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9512" y="38109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441149" y="33221"/>
            <a:ext cx="2286000" cy="1624012"/>
            <a:chOff x="3382241" y="1612807"/>
            <a:chExt cx="2286000" cy="162401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704" y="1612807"/>
              <a:ext cx="1743075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241" y="2360519"/>
              <a:ext cx="2286000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109"/>
            <a:ext cx="16859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مجموعة 7"/>
          <p:cNvGrpSpPr/>
          <p:nvPr/>
        </p:nvGrpSpPr>
        <p:grpSpPr>
          <a:xfrm>
            <a:off x="2279179" y="2135650"/>
            <a:ext cx="1790700" cy="1709746"/>
            <a:chOff x="920259" y="2492896"/>
            <a:chExt cx="1790700" cy="170974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259" y="2492896"/>
              <a:ext cx="1790700" cy="136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732" y="3914642"/>
              <a:ext cx="501333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مجموعة 8"/>
          <p:cNvGrpSpPr/>
          <p:nvPr/>
        </p:nvGrpSpPr>
        <p:grpSpPr>
          <a:xfrm>
            <a:off x="6064011" y="1973650"/>
            <a:ext cx="1638300" cy="2178574"/>
            <a:chOff x="3699062" y="2316692"/>
            <a:chExt cx="1638300" cy="217857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062" y="2316692"/>
              <a:ext cx="1638300" cy="188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798" y="4171266"/>
              <a:ext cx="42525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مجموعة 9"/>
          <p:cNvGrpSpPr/>
          <p:nvPr/>
        </p:nvGrpSpPr>
        <p:grpSpPr>
          <a:xfrm>
            <a:off x="2121656" y="4484641"/>
            <a:ext cx="2276475" cy="2286000"/>
            <a:chOff x="6327973" y="1695333"/>
            <a:chExt cx="2276475" cy="228600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695333"/>
              <a:ext cx="1809750" cy="1314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973" y="3009783"/>
              <a:ext cx="2276475" cy="97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12" y="4303666"/>
            <a:ext cx="26765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533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07504" y="116632"/>
            <a:ext cx="3965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Vinylic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halides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C=C-X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27584" y="639852"/>
            <a:ext cx="7110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4929C"/>
              </a:buClr>
              <a:buSzPct val="75000"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compound  containing a halogen bonded to an </a:t>
            </a:r>
            <a:r>
              <a:rPr lang="en-US" sz="2400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2400" kern="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hybridized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carbon.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524"/>
          <a:stretch/>
        </p:blipFill>
        <p:spPr bwMode="auto">
          <a:xfrm>
            <a:off x="1835696" y="1641922"/>
            <a:ext cx="1901589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87960" y="3861048"/>
            <a:ext cx="425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Allylic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halides, C=C-C-X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827584" y="4453661"/>
            <a:ext cx="7271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compound containing a halogen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bonded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an </a:t>
            </a:r>
            <a:r>
              <a:rPr lang="en-US" sz="2400" i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2400" kern="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hybridized </a:t>
            </a:r>
            <a:r>
              <a:rPr lang="en-US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carbon next to doubly bonded carbon C=C .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017"/>
          <a:stretch/>
        </p:blipFill>
        <p:spPr bwMode="auto">
          <a:xfrm>
            <a:off x="1558409" y="5325941"/>
            <a:ext cx="2456161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983"/>
          <a:stretch/>
        </p:blipFill>
        <p:spPr bwMode="auto">
          <a:xfrm>
            <a:off x="4714862" y="5310284"/>
            <a:ext cx="2111543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مجموعة 3"/>
          <p:cNvGrpSpPr/>
          <p:nvPr/>
        </p:nvGrpSpPr>
        <p:grpSpPr>
          <a:xfrm>
            <a:off x="4693641" y="1638045"/>
            <a:ext cx="2401145" cy="1652892"/>
            <a:chOff x="4693641" y="1638045"/>
            <a:chExt cx="2401145" cy="16528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0000" b="17127"/>
            <a:stretch/>
          </p:blipFill>
          <p:spPr bwMode="auto">
            <a:xfrm>
              <a:off x="5004048" y="1638045"/>
              <a:ext cx="2090738" cy="1468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مربع نص 1"/>
            <p:cNvSpPr txBox="1"/>
            <p:nvPr/>
          </p:nvSpPr>
          <p:spPr>
            <a:xfrm>
              <a:off x="4693641" y="2921605"/>
              <a:ext cx="213276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1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-Chloro</a:t>
              </a:r>
              <a:r>
                <a:rPr lang="en-US" dirty="0" smtClean="0">
                  <a:solidFill>
                    <a:srgbClr val="736B41"/>
                  </a:solidFill>
                  <a:latin typeface="Times New Roman" pitchFamily="18" charset="0"/>
                  <a:cs typeface="Times New Roman" pitchFamily="18" charset="0"/>
                </a:rPr>
                <a:t>cyclobutene</a:t>
              </a:r>
              <a:endParaRPr lang="ar-SA" dirty="0">
                <a:solidFill>
                  <a:srgbClr val="736B4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031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9512" y="22503"/>
            <a:ext cx="3230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Aryl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halides,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-X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1560" y="545723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compound containing a halogen bonded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aromatic ring.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1"/>
            <a:ext cx="1615182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7" y="1244377"/>
            <a:ext cx="1965245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082451"/>
            <a:ext cx="1879512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79512" y="2909425"/>
            <a:ext cx="422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Benzylic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halides,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-C-X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5952" y="3757388"/>
            <a:ext cx="7552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compound containing a halogen bonded to an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hybridized carbon next to an aromatic ring.</a:t>
            </a:r>
            <a:endParaRPr lang="ar-SA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10" y="4869159"/>
            <a:ext cx="2185745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99" y="4840583"/>
            <a:ext cx="2423677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96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95536" y="404664"/>
            <a:ext cx="2507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Polyhalogens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1124744"/>
            <a:ext cx="8855309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 algn="l" rtl="0">
              <a:buSzPct val="90000"/>
              <a:buFont typeface="Wingdings" pitchFamily="2" charset="2"/>
              <a:buChar char="q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Haloalkane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Haloarene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be classified on the basis of number </a:t>
            </a:r>
          </a:p>
          <a:p>
            <a:pPr algn="l" rtl="0">
              <a:buSzPct val="95000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of Halogen atoms.</a:t>
            </a:r>
          </a:p>
          <a:p>
            <a:pPr marL="342900" indent="-342900" algn="l" rtl="0">
              <a:buSzPct val="90000"/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maybe classified as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tetra-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atoms </a:t>
            </a:r>
          </a:p>
          <a:p>
            <a:pPr algn="l" rtl="0">
              <a:buSzPct val="95000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in their structure.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VIP\Pictures\صورة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86455"/>
            <a:ext cx="6796452" cy="338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0" y="269440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 algn="l" rtl="0">
              <a:buSzPct val="90000"/>
            </a:pP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16584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17" y="939769"/>
            <a:ext cx="58007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07504" y="188639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SzPct val="90000"/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Common names of alkyl halides are used only.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654"/>
          <a:stretch/>
        </p:blipFill>
        <p:spPr bwMode="auto">
          <a:xfrm>
            <a:off x="1320012" y="3356992"/>
            <a:ext cx="6438900" cy="171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48911" y="2245598"/>
            <a:ext cx="1481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6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51620" y="126485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Nomenclature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Halogen Compounds</a:t>
            </a:r>
            <a:endParaRPr lang="ar-SA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45"/>
          <a:stretch/>
        </p:blipFill>
        <p:spPr bwMode="auto">
          <a:xfrm>
            <a:off x="781953" y="836712"/>
            <a:ext cx="7580094" cy="16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17"/>
          <a:stretch/>
        </p:blipFill>
        <p:spPr bwMode="auto">
          <a:xfrm>
            <a:off x="3530982" y="5222722"/>
            <a:ext cx="2082035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44"/>
          <a:stretch/>
        </p:blipFill>
        <p:spPr bwMode="auto">
          <a:xfrm>
            <a:off x="4716016" y="3194784"/>
            <a:ext cx="4090639" cy="13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157"/>
          <a:stretch/>
        </p:blipFill>
        <p:spPr bwMode="auto">
          <a:xfrm>
            <a:off x="718295" y="3078136"/>
            <a:ext cx="3500560" cy="139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02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19571" y="52322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Physical Properties of Halogen Compounds</a:t>
            </a:r>
            <a:endParaRPr lang="ar-SA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3527" y="232391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All organic halides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 soluble in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nonpolar solvents such as carbon tetrachloride (CCl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benzene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but they are insoluble in polar solvents such as water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403648" y="1412776"/>
            <a:ext cx="1989648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 algn="l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Solubility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8066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568</Words>
  <Application>Microsoft Office PowerPoint</Application>
  <PresentationFormat>On-screen Show (4:3)</PresentationFormat>
  <Paragraphs>85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نسق Office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VIP</dc:creator>
  <cp:lastModifiedBy>haltalassi</cp:lastModifiedBy>
  <cp:revision>68</cp:revision>
  <dcterms:created xsi:type="dcterms:W3CDTF">2012-03-20T19:55:18Z</dcterms:created>
  <dcterms:modified xsi:type="dcterms:W3CDTF">2013-04-09T09:25:12Z</dcterms:modified>
</cp:coreProperties>
</file>