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4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5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2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29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2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5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18A9-A195-4F34-91EF-0CD9C19C2DB0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98489-F2A7-4175-A858-0629C82E0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4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mseleem@ksu.edu.s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97046" y="1761890"/>
            <a:ext cx="4876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ts val="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المملكة العربية السعودية</a:t>
            </a:r>
          </a:p>
          <a:p>
            <a:pPr algn="ctr" rtl="1" eaLnBrk="1" hangingPunct="1">
              <a:spcBef>
                <a:spcPts val="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وزارة التعليم ـ جامعة الملك سعود</a:t>
            </a:r>
          </a:p>
          <a:p>
            <a:pPr algn="ctr" rtl="1" eaLnBrk="1" hangingPunct="1">
              <a:spcBef>
                <a:spcPts val="0"/>
              </a:spcBef>
              <a:buFontTx/>
              <a:buNone/>
            </a:pPr>
            <a:r>
              <a:rPr lang="ar-SA" altLang="en-US" sz="1800" b="1" dirty="0">
                <a:solidFill>
                  <a:srgbClr val="0033CC"/>
                </a:solidFill>
              </a:rPr>
              <a:t>كلية علوم الأغذية والزراعة ـ قسم وقاية النبات</a:t>
            </a:r>
            <a:endParaRPr lang="en-US" altLang="en-US" sz="1800" b="1" dirty="0">
              <a:solidFill>
                <a:srgbClr val="0033CC"/>
              </a:solidFill>
            </a:endParaRPr>
          </a:p>
        </p:txBody>
      </p:sp>
      <p:pic>
        <p:nvPicPr>
          <p:cNvPr id="7" name="Picture 14" descr="Basmalla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196" y="695090"/>
            <a:ext cx="95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87496" y="2832229"/>
            <a:ext cx="5486400" cy="2277547"/>
          </a:xfrm>
          <a:prstGeom prst="rect">
            <a:avLst/>
          </a:prstGeom>
          <a:solidFill>
            <a:schemeClr val="accent1">
              <a:alpha val="43137"/>
            </a:schemeClr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/>
              <a:t>المحاضرات النظرية</a:t>
            </a:r>
          </a:p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/>
              <a:t>لمقرر </a:t>
            </a:r>
            <a:r>
              <a:rPr lang="ar-SA" altLang="en-US" sz="2800" b="1" dirty="0" smtClean="0"/>
              <a:t>200 </a:t>
            </a:r>
            <a:r>
              <a:rPr lang="ar-SA" altLang="en-US" sz="2800" b="1" dirty="0"/>
              <a:t>وقن </a:t>
            </a:r>
            <a:endParaRPr lang="ar-SA" altLang="en-US" sz="2800" b="1" dirty="0" smtClean="0"/>
          </a:p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 smtClean="0"/>
              <a:t>(مقدمة في وقاية النبات)</a:t>
            </a:r>
          </a:p>
          <a:p>
            <a:pPr algn="ctr" rtl="1" eaLnBrk="1" hangingPunct="1">
              <a:spcBef>
                <a:spcPts val="1200"/>
              </a:spcBef>
              <a:buFontTx/>
              <a:buNone/>
            </a:pPr>
            <a:r>
              <a:rPr lang="ar-SA" altLang="en-US" sz="2800" b="1" dirty="0" smtClean="0"/>
              <a:t>الجزء الثاني: علوم الحشرات</a:t>
            </a:r>
            <a:endParaRPr lang="en-US" altLang="en-US" sz="2800" b="1" dirty="0"/>
          </a:p>
        </p:txBody>
      </p:sp>
      <p:sp>
        <p:nvSpPr>
          <p:cNvPr id="9" name="Text Box 10" descr="Parchment"/>
          <p:cNvSpPr txBox="1">
            <a:spLocks noChangeArrowheads="1"/>
          </p:cNvSpPr>
          <p:nvPr/>
        </p:nvSpPr>
        <p:spPr bwMode="auto">
          <a:xfrm>
            <a:off x="3187496" y="5256785"/>
            <a:ext cx="5464029" cy="1323439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tile tx="0" ty="0" sx="100000" sy="100000" flip="none" algn="tl"/>
          </a:blip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sz="2000" b="1" dirty="0" smtClean="0"/>
              <a:t>أستاذ المادة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ar-SA" altLang="en-US" sz="2000" b="1" dirty="0" smtClean="0">
                <a:solidFill>
                  <a:srgbClr val="0033CC"/>
                </a:solidFill>
              </a:rPr>
              <a:t>محمود صالح سليم</a:t>
            </a:r>
            <a:endParaRPr lang="ar-SA" altLang="en-US" sz="2000" b="1" dirty="0">
              <a:solidFill>
                <a:srgbClr val="0033CC"/>
              </a:solidFill>
            </a:endParaRPr>
          </a:p>
          <a:p>
            <a:pPr algn="ctr" rtl="0" eaLnBrk="1" hangingPunct="1">
              <a:spcBef>
                <a:spcPct val="50000"/>
              </a:spcBef>
              <a:defRPr/>
            </a:pP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	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mseleem@ksu.edu.sa</a:t>
            </a:r>
            <a:r>
              <a:rPr lang="en-US" alt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467- </a:t>
            </a:r>
            <a:r>
              <a:rPr lang="en-US" altLang="en-US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0292</a:t>
            </a:r>
            <a:endParaRPr lang="ar-SA" altLang="en-US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338" y="610837"/>
            <a:ext cx="1512000" cy="75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1" y="215784"/>
            <a:ext cx="1512000" cy="15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884903" y="608422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الحشرات ذات الأهمية الطبية والبيطرية</a:t>
            </a:r>
            <a:endParaRPr lang="en-US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82086" y="1270409"/>
            <a:ext cx="9721234" cy="461665"/>
          </a:xfrm>
          <a:prstGeom prst="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>
              <a:buNone/>
            </a:pPr>
            <a:r>
              <a:rPr lang="ar-SA" altLang="en-US" sz="2400" b="1" dirty="0">
                <a:solidFill>
                  <a:schemeClr val="bg1"/>
                </a:solidFill>
                <a:latin typeface="+mj-lt"/>
                <a:cs typeface="+mn-cs"/>
              </a:rPr>
              <a:t>معظم </a:t>
            </a:r>
            <a:r>
              <a:rPr lang="ar-SA" altLang="en-US" sz="2400" b="1" dirty="0" smtClean="0">
                <a:solidFill>
                  <a:schemeClr val="bg1"/>
                </a:solidFill>
                <a:latin typeface="+mj-lt"/>
                <a:cs typeface="+mn-cs"/>
              </a:rPr>
              <a:t>الحشرات ذات </a:t>
            </a:r>
            <a:r>
              <a:rPr lang="ar-SA" altLang="en-US" sz="2400" b="1" dirty="0">
                <a:solidFill>
                  <a:schemeClr val="bg1"/>
                </a:solidFill>
                <a:latin typeface="+mj-lt"/>
                <a:cs typeface="+mn-cs"/>
              </a:rPr>
              <a:t>الأهمية الطبية والبيطرية تنتمي إلى رتبة ذات </a:t>
            </a:r>
            <a:r>
              <a:rPr lang="ar-SA" altLang="en-US" sz="2400" b="1" dirty="0" smtClean="0">
                <a:solidFill>
                  <a:schemeClr val="bg1"/>
                </a:solidFill>
                <a:latin typeface="+mj-lt"/>
                <a:cs typeface="+mn-cs"/>
              </a:rPr>
              <a:t>الجناحية (</a:t>
            </a:r>
            <a:r>
              <a:rPr lang="en-US" altLang="en-US" sz="2400" b="1" dirty="0">
                <a:solidFill>
                  <a:schemeClr val="bg1"/>
                </a:solidFill>
              </a:rPr>
              <a:t>Diptera</a:t>
            </a:r>
            <a:r>
              <a:rPr lang="ar-SA" altLang="en-US" sz="2400" b="1" dirty="0" smtClean="0">
                <a:solidFill>
                  <a:schemeClr val="bg1"/>
                </a:solidFill>
                <a:latin typeface="+mj-lt"/>
                <a:cs typeface="+mn-cs"/>
              </a:rPr>
              <a:t>)</a:t>
            </a:r>
            <a:endParaRPr lang="en-US" alt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6667" y="4125192"/>
            <a:ext cx="269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rtl="1"/>
            <a:r>
              <a:rPr lang="ar-SA" sz="2400" b="1" dirty="0"/>
              <a:t>الأضرار الطبية </a:t>
            </a:r>
            <a:r>
              <a:rPr lang="ar-SA" sz="2400" b="1" dirty="0" smtClean="0"/>
              <a:t>والبيطرية</a:t>
            </a:r>
          </a:p>
          <a:p>
            <a:pPr lvl="0" algn="r" rtl="1"/>
            <a:r>
              <a:rPr lang="ar-SA" sz="2400" b="1" dirty="0" smtClean="0"/>
              <a:t>التي تسببها الحشرات</a:t>
            </a:r>
            <a:endParaRPr lang="en-US" sz="2400" b="1" dirty="0"/>
          </a:p>
        </p:txBody>
      </p:sp>
      <p:cxnSp>
        <p:nvCxnSpPr>
          <p:cNvPr id="25" name="Elbow Connector 24"/>
          <p:cNvCxnSpPr>
            <a:stCxn id="19" idx="1"/>
            <a:endCxn id="30" idx="3"/>
          </p:cNvCxnSpPr>
          <p:nvPr/>
        </p:nvCxnSpPr>
        <p:spPr>
          <a:xfrm rot="10800000">
            <a:off x="7145209" y="2712853"/>
            <a:ext cx="1151459" cy="182783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47784" y="2482019"/>
            <a:ext cx="2297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rtl="1"/>
            <a:r>
              <a:rPr lang="ar-SA" sz="2400" dirty="0">
                <a:solidFill>
                  <a:srgbClr val="FF0000"/>
                </a:solidFill>
              </a:rPr>
              <a:t>نقل مسببات الأمراض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3746" y="5717517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rtl="1"/>
            <a:r>
              <a:rPr lang="ar-SA" sz="2400" dirty="0">
                <a:solidFill>
                  <a:srgbClr val="FF0000"/>
                </a:solidFill>
              </a:rPr>
              <a:t>التغذية عل جسم الإنسان والحيوان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066" y="2357907"/>
            <a:ext cx="4007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000" b="1" dirty="0"/>
              <a:t>مسبب المرض هو كائن دقيق يسبب المرض في جسم العائل (إنسان أو حيوان</a:t>
            </a:r>
            <a:r>
              <a:rPr lang="ar-SA" sz="2000" b="1" dirty="0" smtClean="0"/>
              <a:t>)، مثل:</a:t>
            </a:r>
            <a:endParaRPr lang="en-US" sz="2000" b="1" dirty="0"/>
          </a:p>
        </p:txBody>
      </p:sp>
      <p:cxnSp>
        <p:nvCxnSpPr>
          <p:cNvPr id="37" name="Elbow Connector 36"/>
          <p:cNvCxnSpPr>
            <a:stCxn id="19" idx="1"/>
            <a:endCxn id="35" idx="3"/>
          </p:cNvCxnSpPr>
          <p:nvPr/>
        </p:nvCxnSpPr>
        <p:spPr>
          <a:xfrm rot="10800000" flipV="1">
            <a:off x="7148539" y="4540690"/>
            <a:ext cx="1148129" cy="1407659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0" idx="1"/>
            <a:endCxn id="36" idx="3"/>
          </p:cNvCxnSpPr>
          <p:nvPr/>
        </p:nvCxnSpPr>
        <p:spPr>
          <a:xfrm flipH="1" flipV="1">
            <a:off x="4091920" y="2711850"/>
            <a:ext cx="755864" cy="10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2"/>
            <a:endCxn id="44" idx="0"/>
          </p:cNvCxnSpPr>
          <p:nvPr/>
        </p:nvCxnSpPr>
        <p:spPr>
          <a:xfrm>
            <a:off x="2087993" y="3065793"/>
            <a:ext cx="1231233" cy="3611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797226" y="3426902"/>
            <a:ext cx="1044000" cy="3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000" dirty="0" smtClean="0"/>
              <a:t>الفيروسات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693574" y="3485894"/>
            <a:ext cx="792000" cy="3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000" dirty="0" smtClean="0"/>
              <a:t>البكتريا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04258" y="3426902"/>
            <a:ext cx="1044000" cy="3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000" dirty="0" smtClean="0"/>
              <a:t>الفطريات</a:t>
            </a:r>
            <a:endParaRPr lang="en-US" sz="2000" dirty="0"/>
          </a:p>
        </p:txBody>
      </p:sp>
      <p:cxnSp>
        <p:nvCxnSpPr>
          <p:cNvPr id="52" name="Straight Arrow Connector 51"/>
          <p:cNvCxnSpPr>
            <a:stCxn id="36" idx="2"/>
            <a:endCxn id="50" idx="0"/>
          </p:cNvCxnSpPr>
          <p:nvPr/>
        </p:nvCxnSpPr>
        <p:spPr>
          <a:xfrm>
            <a:off x="2087993" y="3065793"/>
            <a:ext cx="1581" cy="420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6" idx="2"/>
            <a:endCxn id="51" idx="0"/>
          </p:cNvCxnSpPr>
          <p:nvPr/>
        </p:nvCxnSpPr>
        <p:spPr>
          <a:xfrm flipH="1">
            <a:off x="726258" y="3065793"/>
            <a:ext cx="1361735" cy="3611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553207" y="5948349"/>
            <a:ext cx="104400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/>
            <a:r>
              <a:rPr lang="ar-SA" sz="2400" b="1" dirty="0" smtClean="0">
                <a:solidFill>
                  <a:srgbClr val="FF0000"/>
                </a:solidFill>
              </a:rPr>
              <a:t>ناقل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086" y="3943995"/>
            <a:ext cx="1622243" cy="107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ight Arrow 59"/>
          <p:cNvSpPr/>
          <p:nvPr/>
        </p:nvSpPr>
        <p:spPr>
          <a:xfrm rot="16200000" flipH="1">
            <a:off x="1661207" y="5339116"/>
            <a:ext cx="828000" cy="216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912151" y="4318562"/>
            <a:ext cx="169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000" dirty="0" smtClean="0"/>
              <a:t>الحشرات</a:t>
            </a:r>
            <a:endParaRPr lang="en-US" sz="2000" dirty="0"/>
          </a:p>
        </p:txBody>
      </p:sp>
      <p:pic>
        <p:nvPicPr>
          <p:cNvPr id="64" name="Picture 6" descr="ØµÙØ±Ø© Ø°Ø§Øª ØµÙØ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01" y="2190467"/>
            <a:ext cx="4136817" cy="15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3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30" grpId="0"/>
      <p:bldP spid="35" grpId="0"/>
      <p:bldP spid="36" grpId="0"/>
      <p:bldP spid="44" grpId="0"/>
      <p:bldP spid="50" grpId="0"/>
      <p:bldP spid="51" grpId="0"/>
      <p:bldP spid="59" grpId="0" animBg="1"/>
      <p:bldP spid="60" grpId="1" animBg="1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47136" y="365698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/>
              <a:t>الحشرات ذات الأهمية الطبية والبيطرية</a:t>
            </a:r>
            <a:endParaRPr lang="ar-SA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026309" y="1190136"/>
            <a:ext cx="3901757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10000"/>
              </a:lnSpc>
            </a:pPr>
            <a:r>
              <a:rPr lang="ar-SA" sz="3200" b="1" dirty="0" smtClean="0"/>
              <a:t>طرق نقل مسببات الأمراض</a:t>
            </a:r>
            <a:endParaRPr lang="ar-SA" sz="3200" b="1" dirty="0"/>
          </a:p>
        </p:txBody>
      </p:sp>
      <p:cxnSp>
        <p:nvCxnSpPr>
          <p:cNvPr id="7" name="Curved Connector 6"/>
          <p:cNvCxnSpPr>
            <a:stCxn id="5" idx="2"/>
            <a:endCxn id="8" idx="0"/>
          </p:cNvCxnSpPr>
          <p:nvPr/>
        </p:nvCxnSpPr>
        <p:spPr>
          <a:xfrm rot="5400000">
            <a:off x="4344339" y="799469"/>
            <a:ext cx="594111" cy="267158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84889" y="2432319"/>
            <a:ext cx="14414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نقل ميكانيكي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6" name="Curved Connector 15"/>
          <p:cNvCxnSpPr>
            <a:stCxn id="5" idx="2"/>
            <a:endCxn id="17" idx="0"/>
          </p:cNvCxnSpPr>
          <p:nvPr/>
        </p:nvCxnSpPr>
        <p:spPr>
          <a:xfrm rot="16200000" flipH="1">
            <a:off x="7236340" y="579056"/>
            <a:ext cx="594110" cy="311241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928066" y="2432318"/>
            <a:ext cx="23230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ar-SA" sz="2400" b="1" dirty="0" smtClean="0">
                <a:solidFill>
                  <a:schemeClr val="tx1"/>
                </a:solidFill>
              </a:rPr>
              <a:t>نقل حيوي (بيولوجي)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7918" y="3146564"/>
            <a:ext cx="504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dirty="0" smtClean="0"/>
              <a:t>مسبب المرض ينمو (ينضج) أو يتكاثر أو الإثنين معاً في جسم الناقل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456374" y="3146564"/>
            <a:ext cx="369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dirty="0" smtClean="0"/>
              <a:t>مسبب المرض لا ينمو أو يتكاثر على جسم الناقل</a:t>
            </a:r>
            <a:endParaRPr lang="en-US" dirty="0"/>
          </a:p>
        </p:txBody>
      </p:sp>
      <p:pic>
        <p:nvPicPr>
          <p:cNvPr id="2050" name="Picture 2" descr="Image result for ‫الملاريا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521" y="3402874"/>
            <a:ext cx="2942690" cy="313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064829" y="6322421"/>
            <a:ext cx="424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400" b="1" dirty="0" smtClean="0">
                <a:solidFill>
                  <a:srgbClr val="FF0000"/>
                </a:solidFill>
              </a:rPr>
              <a:t>الملاريا (عائل – مسبب مرض – ناقل)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Image result for House fly as diseases transm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16" y="3689874"/>
            <a:ext cx="3460494" cy="229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50301" y="6309601"/>
            <a:ext cx="352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A" sz="2400" b="1" dirty="0" smtClean="0">
                <a:solidFill>
                  <a:srgbClr val="FF0000"/>
                </a:solidFill>
              </a:rPr>
              <a:t>دور الذباب في نقل الميكروبات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7" grpId="0" animBg="1"/>
      <p:bldP spid="20" grpId="0"/>
      <p:bldP spid="23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7136" y="487618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الحشرات ذات الأهمية الطبية والبيطرية</a:t>
            </a:r>
            <a:endParaRPr lang="ar-SA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393097" y="2319342"/>
            <a:ext cx="3083143" cy="518400"/>
          </a:xfrm>
          <a:custGeom>
            <a:avLst/>
            <a:gdLst>
              <a:gd name="connsiteX0" fmla="*/ 0 w 3083143"/>
              <a:gd name="connsiteY0" fmla="*/ 0 h 518400"/>
              <a:gd name="connsiteX1" fmla="*/ 3083143 w 3083143"/>
              <a:gd name="connsiteY1" fmla="*/ 0 h 518400"/>
              <a:gd name="connsiteX2" fmla="*/ 3083143 w 3083143"/>
              <a:gd name="connsiteY2" fmla="*/ 518400 h 518400"/>
              <a:gd name="connsiteX3" fmla="*/ 0 w 3083143"/>
              <a:gd name="connsiteY3" fmla="*/ 518400 h 518400"/>
              <a:gd name="connsiteX4" fmla="*/ 0 w 3083143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143" h="518400">
                <a:moveTo>
                  <a:pt x="0" y="0"/>
                </a:moveTo>
                <a:lnTo>
                  <a:pt x="3083143" y="0"/>
                </a:lnTo>
                <a:lnTo>
                  <a:pt x="3083143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الأمراض المنقولة </a:t>
            </a:r>
            <a:r>
              <a:rPr lang="ar-SA" sz="2400" b="1" kern="1200" dirty="0" smtClean="0">
                <a:solidFill>
                  <a:srgbClr val="FF0000"/>
                </a:solidFill>
              </a:rPr>
              <a:t>حيوياً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393097" y="2837742"/>
            <a:ext cx="3083143" cy="2865779"/>
          </a:xfrm>
          <a:custGeom>
            <a:avLst/>
            <a:gdLst>
              <a:gd name="connsiteX0" fmla="*/ 0 w 3083143"/>
              <a:gd name="connsiteY0" fmla="*/ 0 h 2865779"/>
              <a:gd name="connsiteX1" fmla="*/ 3083143 w 3083143"/>
              <a:gd name="connsiteY1" fmla="*/ 0 h 2865779"/>
              <a:gd name="connsiteX2" fmla="*/ 3083143 w 3083143"/>
              <a:gd name="connsiteY2" fmla="*/ 2865779 h 2865779"/>
              <a:gd name="connsiteX3" fmla="*/ 0 w 3083143"/>
              <a:gd name="connsiteY3" fmla="*/ 2865779 h 2865779"/>
              <a:gd name="connsiteX4" fmla="*/ 0 w 3083143"/>
              <a:gd name="connsiteY4" fmla="*/ 0 h 28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143" h="2865779">
                <a:moveTo>
                  <a:pt x="0" y="0"/>
                </a:moveTo>
                <a:lnTo>
                  <a:pt x="3083143" y="0"/>
                </a:lnTo>
                <a:lnTo>
                  <a:pt x="3083143" y="2865779"/>
                </a:lnTo>
                <a:lnTo>
                  <a:pt x="0" y="2865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الملاريا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الحمى الصفراء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حمى الضنك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حمى غرب النيل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EG" sz="2000" kern="1200" dirty="0" smtClean="0"/>
              <a:t>حمى </a:t>
            </a:r>
            <a:r>
              <a:rPr lang="ar-EG" sz="2000" kern="1200" dirty="0" err="1" smtClean="0"/>
              <a:t>سندبيس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الطاعون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الليشمانيا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err="1" smtClean="0"/>
              <a:t>زيكا</a:t>
            </a:r>
            <a:endParaRPr lang="en-US" sz="20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5907881" y="2319342"/>
            <a:ext cx="3083143" cy="518400"/>
          </a:xfrm>
          <a:custGeom>
            <a:avLst/>
            <a:gdLst>
              <a:gd name="connsiteX0" fmla="*/ 0 w 3083143"/>
              <a:gd name="connsiteY0" fmla="*/ 0 h 518400"/>
              <a:gd name="connsiteX1" fmla="*/ 3083143 w 3083143"/>
              <a:gd name="connsiteY1" fmla="*/ 0 h 518400"/>
              <a:gd name="connsiteX2" fmla="*/ 3083143 w 3083143"/>
              <a:gd name="connsiteY2" fmla="*/ 518400 h 518400"/>
              <a:gd name="connsiteX3" fmla="*/ 0 w 3083143"/>
              <a:gd name="connsiteY3" fmla="*/ 518400 h 518400"/>
              <a:gd name="connsiteX4" fmla="*/ 0 w 3083143"/>
              <a:gd name="connsiteY4" fmla="*/ 0 h 5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143" h="518400">
                <a:moveTo>
                  <a:pt x="0" y="0"/>
                </a:moveTo>
                <a:lnTo>
                  <a:pt x="3083143" y="0"/>
                </a:lnTo>
                <a:lnTo>
                  <a:pt x="3083143" y="518400"/>
                </a:lnTo>
                <a:lnTo>
                  <a:pt x="0" y="5184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kern="1200" dirty="0" smtClean="0"/>
              <a:t>الأمراض المنقولة </a:t>
            </a:r>
            <a:r>
              <a:rPr lang="ar-SA" sz="2400" b="1" kern="1200" dirty="0" smtClean="0">
                <a:solidFill>
                  <a:srgbClr val="FF0000"/>
                </a:solidFill>
              </a:rPr>
              <a:t>ميكانيكياً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907881" y="2837742"/>
            <a:ext cx="3083143" cy="2865779"/>
          </a:xfrm>
          <a:custGeom>
            <a:avLst/>
            <a:gdLst>
              <a:gd name="connsiteX0" fmla="*/ 0 w 3083143"/>
              <a:gd name="connsiteY0" fmla="*/ 0 h 2865779"/>
              <a:gd name="connsiteX1" fmla="*/ 3083143 w 3083143"/>
              <a:gd name="connsiteY1" fmla="*/ 0 h 2865779"/>
              <a:gd name="connsiteX2" fmla="*/ 3083143 w 3083143"/>
              <a:gd name="connsiteY2" fmla="*/ 2865779 h 2865779"/>
              <a:gd name="connsiteX3" fmla="*/ 0 w 3083143"/>
              <a:gd name="connsiteY3" fmla="*/ 2865779 h 2865779"/>
              <a:gd name="connsiteX4" fmla="*/ 0 w 3083143"/>
              <a:gd name="connsiteY4" fmla="*/ 0 h 28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143" h="2865779">
                <a:moveTo>
                  <a:pt x="0" y="0"/>
                </a:moveTo>
                <a:lnTo>
                  <a:pt x="3083143" y="0"/>
                </a:lnTo>
                <a:lnTo>
                  <a:pt x="3083143" y="2865779"/>
                </a:lnTo>
                <a:lnTo>
                  <a:pt x="0" y="28657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الكوليرا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الرمد الصديدي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الجمرة الخبيثة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التراخوما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الأمراض المعوية</a:t>
            </a:r>
            <a:endParaRPr lang="en-US" sz="2000" kern="1200" dirty="0"/>
          </a:p>
          <a:p>
            <a:pPr marL="228600" lvl="1" indent="-228600" algn="r" defTabSz="889000" rt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ar-SA" sz="2000" kern="1200" dirty="0" smtClean="0"/>
              <a:t>التسمم الغذائي</a:t>
            </a:r>
            <a:endParaRPr lang="en-US" sz="2000" kern="1200" dirty="0"/>
          </a:p>
        </p:txBody>
      </p:sp>
      <p:pic>
        <p:nvPicPr>
          <p:cNvPr id="5" name="Picture 9" descr="ØµÙØ±Ø© Ø°Ø§Øª ØµÙØ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312" y="1603587"/>
            <a:ext cx="2880000" cy="141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9070526" y="3109185"/>
            <a:ext cx="2806786" cy="1478055"/>
            <a:chOff x="9341779" y="3054602"/>
            <a:chExt cx="2806786" cy="1478055"/>
          </a:xfrm>
        </p:grpSpPr>
        <p:pic>
          <p:nvPicPr>
            <p:cNvPr id="6" name="Picture 11" descr="ØµÙØ±Ø© Ø°Ø§Øª ØµÙØ©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779" y="3054602"/>
              <a:ext cx="1970739" cy="1478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1311476" y="3470569"/>
              <a:ext cx="8370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/>
              <a:r>
                <a:rPr lang="ar-SA" b="1" dirty="0" smtClean="0">
                  <a:solidFill>
                    <a:srgbClr val="FF0000"/>
                  </a:solidFill>
                </a:rPr>
                <a:t>الرمد</a:t>
              </a:r>
            </a:p>
            <a:p>
              <a:pPr lvl="0" algn="ctr" rtl="1"/>
              <a:r>
                <a:rPr lang="ar-SA" b="1" dirty="0" smtClean="0">
                  <a:solidFill>
                    <a:srgbClr val="FF0000"/>
                  </a:solidFill>
                </a:rPr>
                <a:t>الصديدي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073817" y="4630286"/>
            <a:ext cx="2737410" cy="1518655"/>
            <a:chOff x="9341779" y="4587240"/>
            <a:chExt cx="2737410" cy="1518655"/>
          </a:xfrm>
        </p:grpSpPr>
        <p:pic>
          <p:nvPicPr>
            <p:cNvPr id="4098" name="Picture 2" descr="Image result for الجمرة الخبيثة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779" y="4587240"/>
              <a:ext cx="2024872" cy="1518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1386371" y="5023401"/>
              <a:ext cx="69281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rtl="1"/>
              <a:r>
                <a:rPr lang="ar-SA" b="1" dirty="0" smtClean="0">
                  <a:solidFill>
                    <a:srgbClr val="FF0000"/>
                  </a:solidFill>
                </a:rPr>
                <a:t>الجمرة</a:t>
              </a:r>
            </a:p>
            <a:p>
              <a:pPr lvl="0" algn="ctr" rtl="1"/>
              <a:r>
                <a:rPr lang="ar-SA" b="1" dirty="0" smtClean="0">
                  <a:solidFill>
                    <a:srgbClr val="FF0000"/>
                  </a:solidFill>
                </a:rPr>
                <a:t>الخبيثة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6720" y="4326828"/>
            <a:ext cx="1966345" cy="1693605"/>
            <a:chOff x="259080" y="4326828"/>
            <a:chExt cx="1966345" cy="1693605"/>
          </a:xfrm>
        </p:grpSpPr>
        <p:pic>
          <p:nvPicPr>
            <p:cNvPr id="4100" name="Picture 4" descr="Image result for zika viru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4326828"/>
              <a:ext cx="1966345" cy="1324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139994" y="5651101"/>
              <a:ext cx="497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b="1" dirty="0" err="1">
                  <a:solidFill>
                    <a:srgbClr val="FF0000"/>
                  </a:solidFill>
                </a:rPr>
                <a:t>زيكا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720" y="2695146"/>
            <a:ext cx="1695685" cy="1577040"/>
            <a:chOff x="259080" y="2695146"/>
            <a:chExt cx="1695685" cy="1577040"/>
          </a:xfrm>
        </p:grpSpPr>
        <p:pic>
          <p:nvPicPr>
            <p:cNvPr id="4102" name="Picture 6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" y="2695146"/>
              <a:ext cx="1695685" cy="1153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798510" y="3902854"/>
              <a:ext cx="8931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ar-SA" b="1" dirty="0" smtClean="0">
                  <a:solidFill>
                    <a:srgbClr val="FF0000"/>
                  </a:solidFill>
                </a:rPr>
                <a:t>الليشمانيا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9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uiExpand="1" build="allAtOnce" animBg="1"/>
      <p:bldP spid="24" grpId="0" animBg="1"/>
      <p:bldP spid="2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2520" y="1149605"/>
            <a:ext cx="67718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حمى الوادي المتصدع (</a:t>
            </a:r>
            <a:r>
              <a:rPr lang="en-US" sz="2400" b="1" dirty="0" smtClean="0">
                <a:solidFill>
                  <a:srgbClr val="FF0000"/>
                </a:solidFill>
              </a:rPr>
              <a:t>RVF</a:t>
            </a:r>
            <a:r>
              <a:rPr lang="ar-SA" sz="2400" b="1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هو </a:t>
            </a:r>
            <a:r>
              <a:rPr lang="ar-SA" sz="2400" dirty="0"/>
              <a:t>مرض حيواني فيروسي يصيب الحيوانات في المقام الأول </a:t>
            </a:r>
            <a:r>
              <a:rPr lang="ar-SA" sz="2400" dirty="0" smtClean="0"/>
              <a:t>عن طريق بعوضة أيدس (</a:t>
            </a:r>
            <a:r>
              <a:rPr lang="en-US" sz="2400" i="1" dirty="0" err="1" smtClean="0"/>
              <a:t>Aedes</a:t>
            </a:r>
            <a:r>
              <a:rPr lang="ar-SA" sz="2400" dirty="0" smtClean="0"/>
              <a:t>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يمكن </a:t>
            </a:r>
            <a:r>
              <a:rPr lang="ar-SA" sz="2400" dirty="0"/>
              <a:t>أن يصيب البشر </a:t>
            </a:r>
            <a:r>
              <a:rPr lang="ar-SA" sz="2400" dirty="0" smtClean="0"/>
              <a:t>أيضًا.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غالبية </a:t>
            </a:r>
            <a:r>
              <a:rPr lang="ar-SA" sz="2400" dirty="0"/>
              <a:t>الإصابات البشرية الناتجة عن ملامسة الدم أو أعضاء الحيوانات المصابة</a:t>
            </a:r>
            <a:r>
              <a:rPr lang="ar-SA" sz="2400" dirty="0" smtClean="0"/>
              <a:t>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كما </a:t>
            </a:r>
            <a:r>
              <a:rPr lang="ar-SA" sz="2400" dirty="0"/>
              <a:t>نتجت الإصابات البشرية عن لدغات البعوض المصابة</a:t>
            </a:r>
            <a:r>
              <a:rPr lang="ar-SA" sz="2400" dirty="0" smtClean="0"/>
              <a:t>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400" dirty="0" smtClean="0"/>
              <a:t>حتى الآن، </a:t>
            </a:r>
            <a:r>
              <a:rPr lang="ar-SA" sz="2400" dirty="0"/>
              <a:t>لم يتم توثيق انتقال فيروس حمى الوادي المتصدع من إنسان لآخر</a:t>
            </a:r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7136" y="487618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الحشرات ذات الأهمية الطبية والبيطرية</a:t>
            </a:r>
            <a:endParaRPr lang="ar-SA" sz="4000" b="1" dirty="0">
              <a:latin typeface="Arabic Typesetting" pitchFamily="66" charset="-78"/>
              <a:cs typeface="+mn-cs"/>
            </a:endParaRPr>
          </a:p>
        </p:txBody>
      </p:sp>
      <p:pic>
        <p:nvPicPr>
          <p:cNvPr id="3074" name="Picture 2" descr="Image result for ‫حمى الوادي المتصدع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5" y="3561287"/>
            <a:ext cx="3607611" cy="25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1/15/Rift_valley_fever_distrib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66" y="4364233"/>
            <a:ext cx="4762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‫حمى الوادي المتصدع‬‎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35" y="1450922"/>
            <a:ext cx="36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7136" y="487618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الحشرات ذات الأهمية الطبية والبيطرية</a:t>
            </a:r>
            <a:endParaRPr lang="ar-SA" sz="4000" b="1" dirty="0">
              <a:latin typeface="Arabic Typesetting" pitchFamily="66" charset="-7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6" y="956459"/>
            <a:ext cx="4424024" cy="5890875"/>
          </a:xfrm>
          <a:prstGeom prst="rect">
            <a:avLst/>
          </a:prstGeom>
        </p:spPr>
      </p:pic>
      <p:pic>
        <p:nvPicPr>
          <p:cNvPr id="5122" name="Picture 2" descr="https://cdn.vox-cdn.com/thumbor/PuetRWAlfTkxiVGmb8w3ARMPAms=/0x0:3200x1454/1200x0/filters:focal(0x0:3200x1454):no_upscale()/cdn.vox-cdn.com/uploads/chorus_asset/file/3717844/press_v2.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905" y="4413524"/>
            <a:ext cx="5399717" cy="24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0120" y="1593312"/>
            <a:ext cx="694285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البعوض</a:t>
            </a:r>
            <a:r>
              <a:rPr lang="ar-SA" sz="2400" dirty="0" smtClean="0"/>
              <a:t> تبع رتبة </a:t>
            </a:r>
            <a:r>
              <a:rPr lang="ar-SA" sz="2400" b="1" dirty="0" smtClean="0">
                <a:solidFill>
                  <a:srgbClr val="FF0000"/>
                </a:solidFill>
              </a:rPr>
              <a:t>ذات الجناحين </a:t>
            </a:r>
            <a:r>
              <a:rPr lang="ar-SA" sz="2400" dirty="0" smtClean="0"/>
              <a:t>(</a:t>
            </a:r>
            <a:r>
              <a:rPr lang="en-US" sz="2400" dirty="0" smtClean="0"/>
              <a:t>Diptera</a:t>
            </a:r>
            <a:r>
              <a:rPr lang="ar-SA" sz="2400" dirty="0" smtClean="0"/>
              <a:t>)</a:t>
            </a:r>
          </a:p>
          <a:p>
            <a:pPr algn="r" rtl="1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الأنثى</a:t>
            </a:r>
            <a:r>
              <a:rPr lang="ar-SA" sz="2400" dirty="0" smtClean="0"/>
              <a:t> </a:t>
            </a:r>
            <a:r>
              <a:rPr lang="ar-SA" sz="2400" dirty="0" smtClean="0"/>
              <a:t>وهي </a:t>
            </a:r>
            <a:r>
              <a:rPr lang="ar-SA" sz="2400" b="1" dirty="0" smtClean="0">
                <a:solidFill>
                  <a:srgbClr val="FF0000"/>
                </a:solidFill>
              </a:rPr>
              <a:t>الطور الضار</a:t>
            </a:r>
            <a:r>
              <a:rPr lang="ar-SA" sz="2400" dirty="0" smtClean="0"/>
              <a:t>، لها </a:t>
            </a:r>
            <a:r>
              <a:rPr lang="ar-SA" sz="2400" dirty="0" smtClean="0"/>
              <a:t>أجزاء فم ثاقبة الماصة. </a:t>
            </a:r>
            <a:r>
              <a:rPr lang="ar-SA" sz="2400" dirty="0"/>
              <a:t>تتغذى على الدم </a:t>
            </a:r>
            <a:r>
              <a:rPr lang="ar-SA" sz="2400" dirty="0" smtClean="0"/>
              <a:t>ورحيق النباتات.</a:t>
            </a:r>
          </a:p>
          <a:p>
            <a:pPr algn="r" rtl="1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الذكر</a:t>
            </a:r>
            <a:r>
              <a:rPr lang="ar-SA" sz="2400" dirty="0" smtClean="0"/>
              <a:t> له أجزاء فم ماصة. </a:t>
            </a:r>
            <a:r>
              <a:rPr lang="ar-SA" sz="2400" dirty="0" smtClean="0">
                <a:solidFill>
                  <a:srgbClr val="FF0000"/>
                </a:solidFill>
              </a:rPr>
              <a:t>يتغذى على رحيق النباتات فقط</a:t>
            </a:r>
            <a:r>
              <a:rPr lang="ar-SA" sz="2400" dirty="0" smtClean="0"/>
              <a:t>.</a:t>
            </a:r>
          </a:p>
          <a:p>
            <a:pPr algn="r" rtl="1">
              <a:spcBef>
                <a:spcPts val="600"/>
              </a:spcBef>
            </a:pPr>
            <a:r>
              <a:rPr lang="ar-SA" sz="2400" dirty="0" smtClean="0"/>
              <a:t>التحول كامل: البيض واليرقات والعذارى تتواجد في المياه، بينما الحشرات البالغة تعيش على اليابسة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3905" y="1149605"/>
            <a:ext cx="1252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البعوض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3434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47136" y="487618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الحشرات ذات الأهمية الطبية والبيطرية</a:t>
            </a:r>
            <a:endParaRPr lang="ar-SA" sz="4000" b="1" dirty="0">
              <a:latin typeface="Arabic Typesetting" pitchFamily="66" charset="-78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4284341"/>
            <a:ext cx="71531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الذبابة المنزلية</a:t>
            </a:r>
            <a:r>
              <a:rPr lang="ar-SA" sz="2400" dirty="0" smtClean="0"/>
              <a:t> </a:t>
            </a:r>
          </a:p>
          <a:p>
            <a:pPr algn="r" rtl="1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الأنثى و</a:t>
            </a:r>
            <a:r>
              <a:rPr lang="ar-SA" sz="2400" b="1" dirty="0">
                <a:solidFill>
                  <a:srgbClr val="FF0000"/>
                </a:solidFill>
              </a:rPr>
              <a:t> الذكر</a:t>
            </a:r>
            <a:r>
              <a:rPr lang="ar-SA" sz="2400" dirty="0" smtClean="0"/>
              <a:t> لهما أجزاء فم لاعقة. </a:t>
            </a:r>
            <a:r>
              <a:rPr lang="ar-SA" sz="2400" dirty="0"/>
              <a:t>تتغذى على </a:t>
            </a:r>
            <a:r>
              <a:rPr lang="ar-SA" sz="2400" dirty="0" smtClean="0"/>
              <a:t>السوائل وعلى المواد الغذائية المسالة.</a:t>
            </a:r>
          </a:p>
          <a:p>
            <a:pPr algn="r" rtl="1">
              <a:spcBef>
                <a:spcPts val="600"/>
              </a:spcBef>
            </a:pPr>
            <a:r>
              <a:rPr lang="ar-SA" sz="2400" dirty="0" smtClean="0"/>
              <a:t>تضع </a:t>
            </a:r>
            <a:r>
              <a:rPr lang="ar-SA" sz="2400" dirty="0"/>
              <a:t>أنثى الذباب بيضها في المادة العضوية أو في القمامة أو نحو ذلك  البيض واليرقات والعذارى في نفس </a:t>
            </a:r>
            <a:r>
              <a:rPr lang="ar-SA" sz="2400" dirty="0" smtClean="0"/>
              <a:t>المكان.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3905" y="1149605"/>
            <a:ext cx="986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الذباب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3170637"/>
            <a:ext cx="3444240" cy="36873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65320" y="1564691"/>
            <a:ext cx="741226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Bef>
                <a:spcPts val="600"/>
              </a:spcBef>
            </a:pPr>
            <a:r>
              <a:rPr lang="ar-SA" sz="2300" b="1" dirty="0">
                <a:solidFill>
                  <a:srgbClr val="FF0000"/>
                </a:solidFill>
              </a:rPr>
              <a:t>الذباب</a:t>
            </a:r>
            <a:r>
              <a:rPr lang="ar-SA" sz="2300" dirty="0"/>
              <a:t> </a:t>
            </a:r>
            <a:r>
              <a:rPr lang="ar-SA" sz="2300" dirty="0" smtClean="0"/>
              <a:t>يتبع </a:t>
            </a:r>
            <a:r>
              <a:rPr lang="ar-SA" sz="2300" dirty="0"/>
              <a:t>رتبة </a:t>
            </a:r>
            <a:r>
              <a:rPr lang="ar-SA" sz="2300" b="1" dirty="0">
                <a:solidFill>
                  <a:srgbClr val="FF0000"/>
                </a:solidFill>
              </a:rPr>
              <a:t>ذات </a:t>
            </a:r>
            <a:r>
              <a:rPr lang="ar-SA" sz="2300" b="1" dirty="0" smtClean="0">
                <a:solidFill>
                  <a:srgbClr val="FF0000"/>
                </a:solidFill>
              </a:rPr>
              <a:t>الجناحين </a:t>
            </a:r>
            <a:r>
              <a:rPr lang="ar-SA" sz="2300" dirty="0" smtClean="0"/>
              <a:t>(</a:t>
            </a:r>
            <a:r>
              <a:rPr lang="en-US" sz="2300" dirty="0"/>
              <a:t>Diptera</a:t>
            </a:r>
            <a:r>
              <a:rPr lang="ar-SA" sz="2300" dirty="0" smtClean="0"/>
              <a:t>)</a:t>
            </a:r>
            <a:endParaRPr lang="en-US" sz="2300" dirty="0"/>
          </a:p>
          <a:p>
            <a:pPr algn="r" rtl="1">
              <a:spcBef>
                <a:spcPts val="600"/>
              </a:spcBef>
            </a:pPr>
            <a:r>
              <a:rPr lang="ar-SA" sz="2300" b="1" dirty="0" smtClean="0"/>
              <a:t>الذباب</a:t>
            </a:r>
            <a:r>
              <a:rPr lang="ar-SA" sz="2300" dirty="0" smtClean="0"/>
              <a:t> ينقل </a:t>
            </a:r>
            <a:r>
              <a:rPr lang="ar-SA" sz="2300" dirty="0"/>
              <a:t>مسببات الأمراض </a:t>
            </a:r>
            <a:r>
              <a:rPr lang="ar-SA" sz="2300" b="1" dirty="0" smtClean="0">
                <a:solidFill>
                  <a:srgbClr val="FF0000"/>
                </a:solidFill>
              </a:rPr>
              <a:t>نقلاً </a:t>
            </a:r>
            <a:r>
              <a:rPr lang="ar-SA" sz="2300" b="1" dirty="0">
                <a:solidFill>
                  <a:srgbClr val="FF0000"/>
                </a:solidFill>
              </a:rPr>
              <a:t>ميكانيكيا</a:t>
            </a:r>
            <a:r>
              <a:rPr lang="ar-SA" sz="2300" dirty="0"/>
              <a:t>.</a:t>
            </a:r>
          </a:p>
          <a:p>
            <a:pPr algn="r" rtl="1">
              <a:spcBef>
                <a:spcPts val="600"/>
              </a:spcBef>
            </a:pPr>
            <a:r>
              <a:rPr lang="ar-SA" sz="2300" dirty="0" smtClean="0"/>
              <a:t>جميع الامراض التي ينقل مسببها الذباب تعتبر من أ</a:t>
            </a:r>
            <a:r>
              <a:rPr lang="ar-SA" sz="2300" b="1" dirty="0" smtClean="0">
                <a:solidFill>
                  <a:srgbClr val="FF0000"/>
                </a:solidFill>
              </a:rPr>
              <a:t>مراض القاذورات </a:t>
            </a:r>
            <a:r>
              <a:rPr lang="en-US" sz="2300" dirty="0"/>
              <a:t>Filth Diseases </a:t>
            </a:r>
            <a:r>
              <a:rPr lang="ar-SA" sz="2300" dirty="0" smtClean="0"/>
              <a:t> ومسببات </a:t>
            </a:r>
            <a:r>
              <a:rPr lang="ar-SA" sz="2300" dirty="0"/>
              <a:t>هذه </a:t>
            </a:r>
            <a:r>
              <a:rPr lang="ar-SA" sz="2300" dirty="0" smtClean="0"/>
              <a:t>الامراض </a:t>
            </a:r>
            <a:r>
              <a:rPr lang="ar-SA" sz="2300" dirty="0"/>
              <a:t>يمكن ان </a:t>
            </a:r>
            <a:r>
              <a:rPr lang="ar-SA" sz="2300" dirty="0" smtClean="0"/>
              <a:t>تصيب الانسان او الحيوان السليم بطرق </a:t>
            </a:r>
            <a:r>
              <a:rPr lang="ar-SA" sz="2300" dirty="0"/>
              <a:t>اخرى بدون واسطة </a:t>
            </a:r>
            <a:r>
              <a:rPr lang="ar-SA" sz="2300" dirty="0" smtClean="0"/>
              <a:t>الحشرات مثل </a:t>
            </a:r>
            <a:r>
              <a:rPr lang="ar-SA" sz="2300" dirty="0"/>
              <a:t>التلامس </a:t>
            </a:r>
            <a:r>
              <a:rPr lang="ar-SA" sz="2300" dirty="0" smtClean="0"/>
              <a:t>و التغذية و الماء </a:t>
            </a:r>
            <a:r>
              <a:rPr lang="ar-SA" sz="2300" dirty="0"/>
              <a:t>وقطع الاثاث و </a:t>
            </a:r>
            <a:r>
              <a:rPr lang="ar-SA" sz="2300" dirty="0" smtClean="0"/>
              <a:t>غير ذلك.</a:t>
            </a:r>
            <a:endParaRPr lang="en-US" sz="2300" dirty="0"/>
          </a:p>
        </p:txBody>
      </p:sp>
      <p:pic>
        <p:nvPicPr>
          <p:cNvPr id="9" name="Picture 2" descr="ÙØªÙØ¬Ø© Ø¨Ø­Ø« Ø§ÙØµÙØ± Ø¹Ù âªflyâ¬â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35" y="1149604"/>
            <a:ext cx="2881358" cy="189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8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4571" y="1001794"/>
            <a:ext cx="846690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علم </a:t>
            </a:r>
            <a:r>
              <a:rPr lang="ar-SA" sz="2400" b="1" dirty="0">
                <a:solidFill>
                  <a:srgbClr val="FF0000"/>
                </a:solidFill>
              </a:rPr>
              <a:t>الحشرات </a:t>
            </a:r>
            <a:r>
              <a:rPr lang="ar-SA" sz="2400" b="1" dirty="0" smtClean="0">
                <a:solidFill>
                  <a:srgbClr val="FF0000"/>
                </a:solidFill>
              </a:rPr>
              <a:t>الجنائي</a:t>
            </a:r>
            <a:r>
              <a:rPr lang="en-US" sz="2400" b="1" dirty="0">
                <a:solidFill>
                  <a:srgbClr val="FF0000"/>
                </a:solidFill>
              </a:rPr>
              <a:t>Forensic Entomology </a:t>
            </a:r>
            <a:endParaRPr lang="ar-SA" sz="2400" b="1" dirty="0">
              <a:solidFill>
                <a:srgbClr val="FF0000"/>
              </a:solidFill>
            </a:endParaRPr>
          </a:p>
          <a:p>
            <a:pPr algn="r" rtl="1" fontAlgn="base">
              <a:spcBef>
                <a:spcPts val="600"/>
              </a:spcBef>
            </a:pPr>
            <a:r>
              <a:rPr lang="ar-SA" sz="2400" dirty="0"/>
              <a:t>هو العلم الذي </a:t>
            </a:r>
            <a:r>
              <a:rPr lang="ar-SA" sz="2400" dirty="0" smtClean="0"/>
              <a:t>يطبق </a:t>
            </a:r>
            <a:r>
              <a:rPr lang="ar-SA" sz="2400" dirty="0"/>
              <a:t>علم أحياء الحشرات في التحقيقات </a:t>
            </a:r>
            <a:r>
              <a:rPr lang="ar-SA" sz="2400" dirty="0" smtClean="0"/>
              <a:t>الجنائية؛ حيث تستخدم </a:t>
            </a:r>
            <a:r>
              <a:rPr lang="ar-SA" sz="2400" dirty="0"/>
              <a:t>الحشرات للكشف عن ملابسات القضايا </a:t>
            </a:r>
            <a:r>
              <a:rPr lang="ar-SA" sz="2400" dirty="0" smtClean="0"/>
              <a:t>الجنائية </a:t>
            </a:r>
            <a:r>
              <a:rPr lang="ar-SA" sz="2400" dirty="0"/>
              <a:t>للمساعدة </a:t>
            </a:r>
            <a:r>
              <a:rPr lang="ar-SA" sz="2400" dirty="0" smtClean="0"/>
              <a:t>في حلّ </a:t>
            </a:r>
            <a:r>
              <a:rPr lang="ar-SA" sz="2400" dirty="0"/>
              <a:t>غموض </a:t>
            </a:r>
            <a:r>
              <a:rPr lang="ar-SA" sz="2400" dirty="0" smtClean="0"/>
              <a:t>الجرائم.</a:t>
            </a:r>
            <a:endParaRPr lang="ar-SA" sz="2400" dirty="0"/>
          </a:p>
        </p:txBody>
      </p:sp>
      <p:sp>
        <p:nvSpPr>
          <p:cNvPr id="3" name="Rectangle 2"/>
          <p:cNvSpPr/>
          <p:nvPr/>
        </p:nvSpPr>
        <p:spPr>
          <a:xfrm>
            <a:off x="3886200" y="5447226"/>
            <a:ext cx="8051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dirty="0" smtClean="0">
                <a:solidFill>
                  <a:srgbClr val="0070C0"/>
                </a:solidFill>
              </a:rPr>
              <a:t>أول </a:t>
            </a:r>
            <a:r>
              <a:rPr lang="ar-SA" sz="2400" dirty="0">
                <a:solidFill>
                  <a:srgbClr val="0070C0"/>
                </a:solidFill>
              </a:rPr>
              <a:t>استخدام للحشرات في التحقيقات الجنائية كان في الصين عام </a:t>
            </a:r>
            <a:r>
              <a:rPr lang="ar-SA" sz="2400" dirty="0" smtClean="0">
                <a:solidFill>
                  <a:srgbClr val="0070C0"/>
                </a:solidFill>
              </a:rPr>
              <a:t>1235م. تم </a:t>
            </a:r>
            <a:r>
              <a:rPr lang="ar-SA" sz="2400" dirty="0">
                <a:solidFill>
                  <a:srgbClr val="0070C0"/>
                </a:solidFill>
              </a:rPr>
              <a:t>كشف غموض قضية مقتل مزارع </a:t>
            </a:r>
            <a:r>
              <a:rPr lang="ar-SA" sz="2400" dirty="0" smtClean="0">
                <a:solidFill>
                  <a:srgbClr val="0070C0"/>
                </a:solidFill>
              </a:rPr>
              <a:t>بضربة </a:t>
            </a:r>
            <a:r>
              <a:rPr lang="ar-SA" sz="2400" dirty="0">
                <a:solidFill>
                  <a:srgbClr val="0070C0"/>
                </a:solidFill>
              </a:rPr>
              <a:t>منجل عميقة، </a:t>
            </a:r>
            <a:r>
              <a:rPr lang="ar-SA" sz="2400" dirty="0" smtClean="0">
                <a:solidFill>
                  <a:srgbClr val="0070C0"/>
                </a:solidFill>
              </a:rPr>
              <a:t>حين تجمع </a:t>
            </a:r>
            <a:r>
              <a:rPr lang="ar-SA" sz="2400" dirty="0">
                <a:solidFill>
                  <a:srgbClr val="0070C0"/>
                </a:solidFill>
              </a:rPr>
              <a:t>الذباب على </a:t>
            </a:r>
            <a:r>
              <a:rPr lang="ar-SA" sz="2400" dirty="0" smtClean="0">
                <a:solidFill>
                  <a:srgbClr val="0070C0"/>
                </a:solidFill>
              </a:rPr>
              <a:t>أداة الجريمة وانكشف القاتل</a:t>
            </a:r>
            <a:r>
              <a:rPr lang="ar-SA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72840" y="2572197"/>
            <a:ext cx="816864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 fontAlgn="base">
              <a:spcBef>
                <a:spcPts val="600"/>
              </a:spcBef>
            </a:pPr>
            <a:r>
              <a:rPr lang="ar-SA" sz="2400" b="1" dirty="0" smtClean="0">
                <a:solidFill>
                  <a:srgbClr val="FF0000"/>
                </a:solidFill>
              </a:rPr>
              <a:t>من </a:t>
            </a:r>
            <a:r>
              <a:rPr lang="ar-EG" sz="2400" b="1" dirty="0" smtClean="0">
                <a:solidFill>
                  <a:srgbClr val="FF0000"/>
                </a:solidFill>
              </a:rPr>
              <a:t>التطبيقات </a:t>
            </a:r>
            <a:r>
              <a:rPr lang="ar-EG" sz="2400" b="1" dirty="0">
                <a:solidFill>
                  <a:srgbClr val="FF0000"/>
                </a:solidFill>
              </a:rPr>
              <a:t>المتعلقة </a:t>
            </a:r>
            <a:r>
              <a:rPr lang="ar-SA" sz="2400" b="1" dirty="0" smtClean="0">
                <a:solidFill>
                  <a:srgbClr val="FF0000"/>
                </a:solidFill>
              </a:rPr>
              <a:t>بهذا العلم</a:t>
            </a:r>
            <a:r>
              <a:rPr lang="ar-EG" sz="2400" b="1" dirty="0" smtClean="0">
                <a:solidFill>
                  <a:srgbClr val="FF0000"/>
                </a:solidFill>
              </a:rPr>
              <a:t>:</a:t>
            </a:r>
            <a:endParaRPr lang="ar-SA" sz="2400" b="1" dirty="0" smtClean="0">
              <a:solidFill>
                <a:srgbClr val="FF0000"/>
              </a:solidFill>
            </a:endParaRPr>
          </a:p>
          <a:p>
            <a:pPr marL="342900" indent="-342900" algn="r" rt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2400" dirty="0" smtClean="0"/>
              <a:t>وقت </a:t>
            </a:r>
            <a:r>
              <a:rPr lang="ar-EG" sz="2400" dirty="0"/>
              <a:t>وسبب وكيفية ومكان </a:t>
            </a:r>
            <a:r>
              <a:rPr lang="ar-EG" sz="2400" dirty="0" smtClean="0"/>
              <a:t>الوفاة.</a:t>
            </a:r>
            <a:endParaRPr lang="ar-SA" sz="2400" dirty="0" smtClean="0"/>
          </a:p>
          <a:p>
            <a:pPr marL="342900" indent="-342900" algn="r" rt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2400" dirty="0" smtClean="0"/>
              <a:t>معرفة </a:t>
            </a:r>
            <a:r>
              <a:rPr lang="ar-EG" sz="2400" dirty="0"/>
              <a:t>ما إذا كان قد تم نقل الجثة بعد الوفاة أو تحريكها بعد </a:t>
            </a:r>
            <a:r>
              <a:rPr lang="ar-EG" sz="2400" dirty="0" smtClean="0"/>
              <a:t>اكتشافها.</a:t>
            </a:r>
            <a:endParaRPr lang="ar-SA" sz="2400" dirty="0" smtClean="0"/>
          </a:p>
          <a:p>
            <a:pPr marL="342900" indent="-342900" algn="r" rt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2400" dirty="0" smtClean="0"/>
              <a:t>معرفة </a:t>
            </a:r>
            <a:r>
              <a:rPr lang="ar-EG" sz="2400" dirty="0"/>
              <a:t>ما إذا كان على الجثة جروح وأماكنها. </a:t>
            </a:r>
            <a:endParaRPr lang="ar-SA" sz="2400" dirty="0" smtClean="0"/>
          </a:p>
          <a:p>
            <a:pPr marL="342900" indent="-342900" algn="r" rt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2400" dirty="0"/>
              <a:t>معرفة ما إذا تواجدت مواد سامة أو مخدرة أو أدوية خاصة </a:t>
            </a:r>
            <a:r>
              <a:rPr lang="ar-EG" sz="2400" dirty="0" smtClean="0"/>
              <a:t>في</a:t>
            </a:r>
            <a:r>
              <a:rPr lang="ar-SA" sz="2400" dirty="0" smtClean="0"/>
              <a:t> </a:t>
            </a:r>
            <a:r>
              <a:rPr lang="ar-EG" sz="2400" dirty="0" smtClean="0"/>
              <a:t>الجثة </a:t>
            </a:r>
            <a:r>
              <a:rPr lang="ar-EG" sz="2400" dirty="0"/>
              <a:t>قبل الوفاة .</a:t>
            </a:r>
          </a:p>
          <a:p>
            <a:pPr marL="342900" indent="-342900" algn="r" rtl="1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EG" sz="2400" dirty="0" smtClean="0"/>
              <a:t>تحديد </a:t>
            </a:r>
            <a:r>
              <a:rPr lang="ar-EG" sz="2400" dirty="0"/>
              <a:t>مكان المشتبه به في مسرح الجريمة .</a:t>
            </a:r>
            <a:endParaRPr lang="en-US" sz="2400" dirty="0"/>
          </a:p>
        </p:txBody>
      </p:sp>
      <p:pic>
        <p:nvPicPr>
          <p:cNvPr id="5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5" y="925592"/>
            <a:ext cx="2697155" cy="151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5" y="2572197"/>
            <a:ext cx="2238897" cy="204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4" y="4701837"/>
            <a:ext cx="3586102" cy="21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47136" y="294582"/>
            <a:ext cx="10515600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1" anchor="ctr">
            <a:sp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b="1" dirty="0" smtClean="0"/>
              <a:t>الحشرات ذات الأهمية الطبية والبيطرية</a:t>
            </a:r>
            <a:endParaRPr lang="ar-SA" sz="4000" b="1" dirty="0">
              <a:latin typeface="Arabic Typesetting" pitchFamily="66" charset="-7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  <p:bldP spid="3" grpId="0"/>
      <p:bldP spid="4" grpId="0" uiExpan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</TotalTime>
  <Words>540</Words>
  <Application>Microsoft Office PowerPoint</Application>
  <PresentationFormat>Widescreen</PresentationFormat>
  <Paragraphs>84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Arabic Typesetting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الحشرات ذات الأهمية الطبية والبيطرية</vt:lpstr>
      <vt:lpstr>الحشرات ذات الأهمية الطبية والبيطرية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Mahmoud S. Abdel-Dayem</dc:creator>
  <cp:lastModifiedBy>mona</cp:lastModifiedBy>
  <cp:revision>477</cp:revision>
  <dcterms:created xsi:type="dcterms:W3CDTF">2019-10-06T06:40:00Z</dcterms:created>
  <dcterms:modified xsi:type="dcterms:W3CDTF">2020-03-18T07:42:14Z</dcterms:modified>
</cp:coreProperties>
</file>