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1CD7C54-A514-BAFB-AB1D-433F646EFD64}"/>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ED217217-97B4-60D7-92C1-45CF61B319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BA85AEA5-27ED-35E0-F8DD-D3D7ED5D8ECC}"/>
              </a:ext>
            </a:extLst>
          </p:cNvPr>
          <p:cNvSpPr>
            <a:spLocks noGrp="1"/>
          </p:cNvSpPr>
          <p:nvPr>
            <p:ph type="dt" sz="half" idx="10"/>
          </p:nvPr>
        </p:nvSpPr>
        <p:spPr/>
        <p:txBody>
          <a:bodyPr/>
          <a:lstStyle/>
          <a:p>
            <a:fld id="{0103A42A-7C6C-410B-B418-C04B14A6AB0A}" type="datetimeFigureOut">
              <a:rPr lang="ar-SA" smtClean="0"/>
              <a:t>23/10/43</a:t>
            </a:fld>
            <a:endParaRPr lang="ar-SA"/>
          </a:p>
        </p:txBody>
      </p:sp>
      <p:sp>
        <p:nvSpPr>
          <p:cNvPr id="5" name="عنصر نائب للتذييل 4">
            <a:extLst>
              <a:ext uri="{FF2B5EF4-FFF2-40B4-BE49-F238E27FC236}">
                <a16:creationId xmlns:a16="http://schemas.microsoft.com/office/drawing/2014/main" id="{0C67AF89-6AEE-464E-BF48-598A0B779C97}"/>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BEBA36C2-2FE7-A035-31A7-3AC3B0FE11FB}"/>
              </a:ext>
            </a:extLst>
          </p:cNvPr>
          <p:cNvSpPr>
            <a:spLocks noGrp="1"/>
          </p:cNvSpPr>
          <p:nvPr>
            <p:ph type="sldNum" sz="quarter" idx="12"/>
          </p:nvPr>
        </p:nvSpPr>
        <p:spPr/>
        <p:txBody>
          <a:bodyPr/>
          <a:lstStyle/>
          <a:p>
            <a:fld id="{1DD58809-9F8B-4214-A266-38560424B067}" type="slidenum">
              <a:rPr lang="ar-SA" smtClean="0"/>
              <a:t>‹#›</a:t>
            </a:fld>
            <a:endParaRPr lang="ar-SA"/>
          </a:p>
        </p:txBody>
      </p:sp>
    </p:spTree>
    <p:extLst>
      <p:ext uri="{BB962C8B-B14F-4D97-AF65-F5344CB8AC3E}">
        <p14:creationId xmlns:p14="http://schemas.microsoft.com/office/powerpoint/2010/main" val="1050475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F08B3D1-7C1E-E2F7-DF35-579200716FD4}"/>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DE2C0141-F98D-0E49-1E6A-938B50CE545A}"/>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08A44A94-4478-5189-AEE8-C13FC39B34BA}"/>
              </a:ext>
            </a:extLst>
          </p:cNvPr>
          <p:cNvSpPr>
            <a:spLocks noGrp="1"/>
          </p:cNvSpPr>
          <p:nvPr>
            <p:ph type="dt" sz="half" idx="10"/>
          </p:nvPr>
        </p:nvSpPr>
        <p:spPr/>
        <p:txBody>
          <a:bodyPr/>
          <a:lstStyle/>
          <a:p>
            <a:fld id="{0103A42A-7C6C-410B-B418-C04B14A6AB0A}" type="datetimeFigureOut">
              <a:rPr lang="ar-SA" smtClean="0"/>
              <a:t>23/10/43</a:t>
            </a:fld>
            <a:endParaRPr lang="ar-SA"/>
          </a:p>
        </p:txBody>
      </p:sp>
      <p:sp>
        <p:nvSpPr>
          <p:cNvPr id="5" name="عنصر نائب للتذييل 4">
            <a:extLst>
              <a:ext uri="{FF2B5EF4-FFF2-40B4-BE49-F238E27FC236}">
                <a16:creationId xmlns:a16="http://schemas.microsoft.com/office/drawing/2014/main" id="{7A5BA08E-DAED-5649-E33D-DC34911F918B}"/>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0CC3B3B3-9F3C-B6BB-CAF6-1A8625238C6E}"/>
              </a:ext>
            </a:extLst>
          </p:cNvPr>
          <p:cNvSpPr>
            <a:spLocks noGrp="1"/>
          </p:cNvSpPr>
          <p:nvPr>
            <p:ph type="sldNum" sz="quarter" idx="12"/>
          </p:nvPr>
        </p:nvSpPr>
        <p:spPr/>
        <p:txBody>
          <a:bodyPr/>
          <a:lstStyle/>
          <a:p>
            <a:fld id="{1DD58809-9F8B-4214-A266-38560424B067}" type="slidenum">
              <a:rPr lang="ar-SA" smtClean="0"/>
              <a:t>‹#›</a:t>
            </a:fld>
            <a:endParaRPr lang="ar-SA"/>
          </a:p>
        </p:txBody>
      </p:sp>
    </p:spTree>
    <p:extLst>
      <p:ext uri="{BB962C8B-B14F-4D97-AF65-F5344CB8AC3E}">
        <p14:creationId xmlns:p14="http://schemas.microsoft.com/office/powerpoint/2010/main" val="1696909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55A7AF4C-7D4D-B7E2-65B0-9FBEDFC103A4}"/>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ADC6BE59-8864-603B-C601-E6D753D1913A}"/>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0FFE3876-999A-3F1E-BFC8-A7D4E7CB5649}"/>
              </a:ext>
            </a:extLst>
          </p:cNvPr>
          <p:cNvSpPr>
            <a:spLocks noGrp="1"/>
          </p:cNvSpPr>
          <p:nvPr>
            <p:ph type="dt" sz="half" idx="10"/>
          </p:nvPr>
        </p:nvSpPr>
        <p:spPr/>
        <p:txBody>
          <a:bodyPr/>
          <a:lstStyle/>
          <a:p>
            <a:fld id="{0103A42A-7C6C-410B-B418-C04B14A6AB0A}" type="datetimeFigureOut">
              <a:rPr lang="ar-SA" smtClean="0"/>
              <a:t>23/10/43</a:t>
            </a:fld>
            <a:endParaRPr lang="ar-SA"/>
          </a:p>
        </p:txBody>
      </p:sp>
      <p:sp>
        <p:nvSpPr>
          <p:cNvPr id="5" name="عنصر نائب للتذييل 4">
            <a:extLst>
              <a:ext uri="{FF2B5EF4-FFF2-40B4-BE49-F238E27FC236}">
                <a16:creationId xmlns:a16="http://schemas.microsoft.com/office/drawing/2014/main" id="{314121B2-A275-451C-DBB1-D1B64388E42E}"/>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0252C324-25DE-332E-54EC-A13D3FF9A308}"/>
              </a:ext>
            </a:extLst>
          </p:cNvPr>
          <p:cNvSpPr>
            <a:spLocks noGrp="1"/>
          </p:cNvSpPr>
          <p:nvPr>
            <p:ph type="sldNum" sz="quarter" idx="12"/>
          </p:nvPr>
        </p:nvSpPr>
        <p:spPr/>
        <p:txBody>
          <a:bodyPr/>
          <a:lstStyle/>
          <a:p>
            <a:fld id="{1DD58809-9F8B-4214-A266-38560424B067}" type="slidenum">
              <a:rPr lang="ar-SA" smtClean="0"/>
              <a:t>‹#›</a:t>
            </a:fld>
            <a:endParaRPr lang="ar-SA"/>
          </a:p>
        </p:txBody>
      </p:sp>
    </p:spTree>
    <p:extLst>
      <p:ext uri="{BB962C8B-B14F-4D97-AF65-F5344CB8AC3E}">
        <p14:creationId xmlns:p14="http://schemas.microsoft.com/office/powerpoint/2010/main" val="131735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0AFB57A-436F-01EA-1A1E-8F9816C072EB}"/>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595DB284-E6C9-3B67-CE3C-4485FACEC469}"/>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117A55CB-1E23-AB8C-620E-891425784B56}"/>
              </a:ext>
            </a:extLst>
          </p:cNvPr>
          <p:cNvSpPr>
            <a:spLocks noGrp="1"/>
          </p:cNvSpPr>
          <p:nvPr>
            <p:ph type="dt" sz="half" idx="10"/>
          </p:nvPr>
        </p:nvSpPr>
        <p:spPr/>
        <p:txBody>
          <a:bodyPr/>
          <a:lstStyle/>
          <a:p>
            <a:fld id="{0103A42A-7C6C-410B-B418-C04B14A6AB0A}" type="datetimeFigureOut">
              <a:rPr lang="ar-SA" smtClean="0"/>
              <a:t>23/10/43</a:t>
            </a:fld>
            <a:endParaRPr lang="ar-SA"/>
          </a:p>
        </p:txBody>
      </p:sp>
      <p:sp>
        <p:nvSpPr>
          <p:cNvPr id="5" name="عنصر نائب للتذييل 4">
            <a:extLst>
              <a:ext uri="{FF2B5EF4-FFF2-40B4-BE49-F238E27FC236}">
                <a16:creationId xmlns:a16="http://schemas.microsoft.com/office/drawing/2014/main" id="{860B9757-1DCB-4754-3925-B72CE9395403}"/>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D33E6D76-2928-0233-DC5C-03A143A5F994}"/>
              </a:ext>
            </a:extLst>
          </p:cNvPr>
          <p:cNvSpPr>
            <a:spLocks noGrp="1"/>
          </p:cNvSpPr>
          <p:nvPr>
            <p:ph type="sldNum" sz="quarter" idx="12"/>
          </p:nvPr>
        </p:nvSpPr>
        <p:spPr/>
        <p:txBody>
          <a:bodyPr/>
          <a:lstStyle/>
          <a:p>
            <a:fld id="{1DD58809-9F8B-4214-A266-38560424B067}" type="slidenum">
              <a:rPr lang="ar-SA" smtClean="0"/>
              <a:t>‹#›</a:t>
            </a:fld>
            <a:endParaRPr lang="ar-SA"/>
          </a:p>
        </p:txBody>
      </p:sp>
    </p:spTree>
    <p:extLst>
      <p:ext uri="{BB962C8B-B14F-4D97-AF65-F5344CB8AC3E}">
        <p14:creationId xmlns:p14="http://schemas.microsoft.com/office/powerpoint/2010/main" val="1732527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6E335C1-9E90-67CD-F007-50C827D2E829}"/>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B4AF5F3F-2DDF-6CCB-9CBC-1A12238E3D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7131E638-05D5-17E7-D907-9688D99D4E0E}"/>
              </a:ext>
            </a:extLst>
          </p:cNvPr>
          <p:cNvSpPr>
            <a:spLocks noGrp="1"/>
          </p:cNvSpPr>
          <p:nvPr>
            <p:ph type="dt" sz="half" idx="10"/>
          </p:nvPr>
        </p:nvSpPr>
        <p:spPr/>
        <p:txBody>
          <a:bodyPr/>
          <a:lstStyle/>
          <a:p>
            <a:fld id="{0103A42A-7C6C-410B-B418-C04B14A6AB0A}" type="datetimeFigureOut">
              <a:rPr lang="ar-SA" smtClean="0"/>
              <a:t>23/10/43</a:t>
            </a:fld>
            <a:endParaRPr lang="ar-SA"/>
          </a:p>
        </p:txBody>
      </p:sp>
      <p:sp>
        <p:nvSpPr>
          <p:cNvPr id="5" name="عنصر نائب للتذييل 4">
            <a:extLst>
              <a:ext uri="{FF2B5EF4-FFF2-40B4-BE49-F238E27FC236}">
                <a16:creationId xmlns:a16="http://schemas.microsoft.com/office/drawing/2014/main" id="{5694F7D3-3ED5-3065-2F88-00B527FB02A3}"/>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566D1D82-821B-C6CA-FE7F-84760093FD3C}"/>
              </a:ext>
            </a:extLst>
          </p:cNvPr>
          <p:cNvSpPr>
            <a:spLocks noGrp="1"/>
          </p:cNvSpPr>
          <p:nvPr>
            <p:ph type="sldNum" sz="quarter" idx="12"/>
          </p:nvPr>
        </p:nvSpPr>
        <p:spPr/>
        <p:txBody>
          <a:bodyPr/>
          <a:lstStyle/>
          <a:p>
            <a:fld id="{1DD58809-9F8B-4214-A266-38560424B067}" type="slidenum">
              <a:rPr lang="ar-SA" smtClean="0"/>
              <a:t>‹#›</a:t>
            </a:fld>
            <a:endParaRPr lang="ar-SA"/>
          </a:p>
        </p:txBody>
      </p:sp>
    </p:spTree>
    <p:extLst>
      <p:ext uri="{BB962C8B-B14F-4D97-AF65-F5344CB8AC3E}">
        <p14:creationId xmlns:p14="http://schemas.microsoft.com/office/powerpoint/2010/main" val="416920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A1F6488-3FCA-4A68-DDA8-BD903F5F73BB}"/>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48BB0C8E-E7D8-CD64-1DC9-2E335C55771D}"/>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7293A78E-0507-468F-E3D8-C9BF55BEEC1A}"/>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18F52C53-9098-676D-2247-0B97A54DE4F5}"/>
              </a:ext>
            </a:extLst>
          </p:cNvPr>
          <p:cNvSpPr>
            <a:spLocks noGrp="1"/>
          </p:cNvSpPr>
          <p:nvPr>
            <p:ph type="dt" sz="half" idx="10"/>
          </p:nvPr>
        </p:nvSpPr>
        <p:spPr/>
        <p:txBody>
          <a:bodyPr/>
          <a:lstStyle/>
          <a:p>
            <a:fld id="{0103A42A-7C6C-410B-B418-C04B14A6AB0A}" type="datetimeFigureOut">
              <a:rPr lang="ar-SA" smtClean="0"/>
              <a:t>23/10/43</a:t>
            </a:fld>
            <a:endParaRPr lang="ar-SA"/>
          </a:p>
        </p:txBody>
      </p:sp>
      <p:sp>
        <p:nvSpPr>
          <p:cNvPr id="6" name="عنصر نائب للتذييل 5">
            <a:extLst>
              <a:ext uri="{FF2B5EF4-FFF2-40B4-BE49-F238E27FC236}">
                <a16:creationId xmlns:a16="http://schemas.microsoft.com/office/drawing/2014/main" id="{D7105D7B-8DA0-E66C-1593-9DB2B72D33CE}"/>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EA39430F-96D3-9836-D893-921EEC4EF69D}"/>
              </a:ext>
            </a:extLst>
          </p:cNvPr>
          <p:cNvSpPr>
            <a:spLocks noGrp="1"/>
          </p:cNvSpPr>
          <p:nvPr>
            <p:ph type="sldNum" sz="quarter" idx="12"/>
          </p:nvPr>
        </p:nvSpPr>
        <p:spPr/>
        <p:txBody>
          <a:bodyPr/>
          <a:lstStyle/>
          <a:p>
            <a:fld id="{1DD58809-9F8B-4214-A266-38560424B067}" type="slidenum">
              <a:rPr lang="ar-SA" smtClean="0"/>
              <a:t>‹#›</a:t>
            </a:fld>
            <a:endParaRPr lang="ar-SA"/>
          </a:p>
        </p:txBody>
      </p:sp>
    </p:spTree>
    <p:extLst>
      <p:ext uri="{BB962C8B-B14F-4D97-AF65-F5344CB8AC3E}">
        <p14:creationId xmlns:p14="http://schemas.microsoft.com/office/powerpoint/2010/main" val="447295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BCC3C02-3C26-15F4-3755-00C24DE8B75F}"/>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7F5D89AC-CE2E-AF93-DC70-368C5A4FD5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02F21206-513D-CCAA-0CD1-9ACA6BAA0FF7}"/>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06569B73-D5BB-7308-AF45-7890476564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742C85DD-C50D-A828-C126-661763EBE6E2}"/>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8F8992CF-F6B7-A130-F05F-58AE93D4787A}"/>
              </a:ext>
            </a:extLst>
          </p:cNvPr>
          <p:cNvSpPr>
            <a:spLocks noGrp="1"/>
          </p:cNvSpPr>
          <p:nvPr>
            <p:ph type="dt" sz="half" idx="10"/>
          </p:nvPr>
        </p:nvSpPr>
        <p:spPr/>
        <p:txBody>
          <a:bodyPr/>
          <a:lstStyle/>
          <a:p>
            <a:fld id="{0103A42A-7C6C-410B-B418-C04B14A6AB0A}" type="datetimeFigureOut">
              <a:rPr lang="ar-SA" smtClean="0"/>
              <a:t>23/10/43</a:t>
            </a:fld>
            <a:endParaRPr lang="ar-SA"/>
          </a:p>
        </p:txBody>
      </p:sp>
      <p:sp>
        <p:nvSpPr>
          <p:cNvPr id="8" name="عنصر نائب للتذييل 7">
            <a:extLst>
              <a:ext uri="{FF2B5EF4-FFF2-40B4-BE49-F238E27FC236}">
                <a16:creationId xmlns:a16="http://schemas.microsoft.com/office/drawing/2014/main" id="{E3E7911A-49AF-CF1D-5AF5-53AB38D544CB}"/>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93ACFABA-1850-FFEA-E1C0-27B48AB9F95E}"/>
              </a:ext>
            </a:extLst>
          </p:cNvPr>
          <p:cNvSpPr>
            <a:spLocks noGrp="1"/>
          </p:cNvSpPr>
          <p:nvPr>
            <p:ph type="sldNum" sz="quarter" idx="12"/>
          </p:nvPr>
        </p:nvSpPr>
        <p:spPr/>
        <p:txBody>
          <a:bodyPr/>
          <a:lstStyle/>
          <a:p>
            <a:fld id="{1DD58809-9F8B-4214-A266-38560424B067}" type="slidenum">
              <a:rPr lang="ar-SA" smtClean="0"/>
              <a:t>‹#›</a:t>
            </a:fld>
            <a:endParaRPr lang="ar-SA"/>
          </a:p>
        </p:txBody>
      </p:sp>
    </p:spTree>
    <p:extLst>
      <p:ext uri="{BB962C8B-B14F-4D97-AF65-F5344CB8AC3E}">
        <p14:creationId xmlns:p14="http://schemas.microsoft.com/office/powerpoint/2010/main" val="1085527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A17E48-3075-41D3-4CF0-27FC7E4C358C}"/>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E3D55208-2B86-CC20-EE07-23227F9E17C3}"/>
              </a:ext>
            </a:extLst>
          </p:cNvPr>
          <p:cNvSpPr>
            <a:spLocks noGrp="1"/>
          </p:cNvSpPr>
          <p:nvPr>
            <p:ph type="dt" sz="half" idx="10"/>
          </p:nvPr>
        </p:nvSpPr>
        <p:spPr/>
        <p:txBody>
          <a:bodyPr/>
          <a:lstStyle/>
          <a:p>
            <a:fld id="{0103A42A-7C6C-410B-B418-C04B14A6AB0A}" type="datetimeFigureOut">
              <a:rPr lang="ar-SA" smtClean="0"/>
              <a:t>23/10/43</a:t>
            </a:fld>
            <a:endParaRPr lang="ar-SA"/>
          </a:p>
        </p:txBody>
      </p:sp>
      <p:sp>
        <p:nvSpPr>
          <p:cNvPr id="4" name="عنصر نائب للتذييل 3">
            <a:extLst>
              <a:ext uri="{FF2B5EF4-FFF2-40B4-BE49-F238E27FC236}">
                <a16:creationId xmlns:a16="http://schemas.microsoft.com/office/drawing/2014/main" id="{70203764-8B6E-EE68-1E8C-F16DC3E9934B}"/>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34D03C1A-E3F3-0A80-333D-55ECB8232DB3}"/>
              </a:ext>
            </a:extLst>
          </p:cNvPr>
          <p:cNvSpPr>
            <a:spLocks noGrp="1"/>
          </p:cNvSpPr>
          <p:nvPr>
            <p:ph type="sldNum" sz="quarter" idx="12"/>
          </p:nvPr>
        </p:nvSpPr>
        <p:spPr/>
        <p:txBody>
          <a:bodyPr/>
          <a:lstStyle/>
          <a:p>
            <a:fld id="{1DD58809-9F8B-4214-A266-38560424B067}" type="slidenum">
              <a:rPr lang="ar-SA" smtClean="0"/>
              <a:t>‹#›</a:t>
            </a:fld>
            <a:endParaRPr lang="ar-SA"/>
          </a:p>
        </p:txBody>
      </p:sp>
    </p:spTree>
    <p:extLst>
      <p:ext uri="{BB962C8B-B14F-4D97-AF65-F5344CB8AC3E}">
        <p14:creationId xmlns:p14="http://schemas.microsoft.com/office/powerpoint/2010/main" val="4015356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648393C0-F14F-8C4C-682A-117F4B53F356}"/>
              </a:ext>
            </a:extLst>
          </p:cNvPr>
          <p:cNvSpPr>
            <a:spLocks noGrp="1"/>
          </p:cNvSpPr>
          <p:nvPr>
            <p:ph type="dt" sz="half" idx="10"/>
          </p:nvPr>
        </p:nvSpPr>
        <p:spPr/>
        <p:txBody>
          <a:bodyPr/>
          <a:lstStyle/>
          <a:p>
            <a:fld id="{0103A42A-7C6C-410B-B418-C04B14A6AB0A}" type="datetimeFigureOut">
              <a:rPr lang="ar-SA" smtClean="0"/>
              <a:t>23/10/43</a:t>
            </a:fld>
            <a:endParaRPr lang="ar-SA"/>
          </a:p>
        </p:txBody>
      </p:sp>
      <p:sp>
        <p:nvSpPr>
          <p:cNvPr id="3" name="عنصر نائب للتذييل 2">
            <a:extLst>
              <a:ext uri="{FF2B5EF4-FFF2-40B4-BE49-F238E27FC236}">
                <a16:creationId xmlns:a16="http://schemas.microsoft.com/office/drawing/2014/main" id="{7EECAC97-5E3A-EFAC-60A7-C72CE59B1F75}"/>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F9F30DC4-7C4B-B7FB-FB9E-B57272647CAD}"/>
              </a:ext>
            </a:extLst>
          </p:cNvPr>
          <p:cNvSpPr>
            <a:spLocks noGrp="1"/>
          </p:cNvSpPr>
          <p:nvPr>
            <p:ph type="sldNum" sz="quarter" idx="12"/>
          </p:nvPr>
        </p:nvSpPr>
        <p:spPr/>
        <p:txBody>
          <a:bodyPr/>
          <a:lstStyle/>
          <a:p>
            <a:fld id="{1DD58809-9F8B-4214-A266-38560424B067}" type="slidenum">
              <a:rPr lang="ar-SA" smtClean="0"/>
              <a:t>‹#›</a:t>
            </a:fld>
            <a:endParaRPr lang="ar-SA"/>
          </a:p>
        </p:txBody>
      </p:sp>
    </p:spTree>
    <p:extLst>
      <p:ext uri="{BB962C8B-B14F-4D97-AF65-F5344CB8AC3E}">
        <p14:creationId xmlns:p14="http://schemas.microsoft.com/office/powerpoint/2010/main" val="4090067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2E25686-3F53-7992-3E50-D80BFBDE21F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76158D3B-23F4-5E6A-7CC2-D38D1F3935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1F095D4F-EBB9-77A1-71EE-D3BEC2AD9E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7297AD5F-FA34-AF60-DA62-5CC191AC602F}"/>
              </a:ext>
            </a:extLst>
          </p:cNvPr>
          <p:cNvSpPr>
            <a:spLocks noGrp="1"/>
          </p:cNvSpPr>
          <p:nvPr>
            <p:ph type="dt" sz="half" idx="10"/>
          </p:nvPr>
        </p:nvSpPr>
        <p:spPr/>
        <p:txBody>
          <a:bodyPr/>
          <a:lstStyle/>
          <a:p>
            <a:fld id="{0103A42A-7C6C-410B-B418-C04B14A6AB0A}" type="datetimeFigureOut">
              <a:rPr lang="ar-SA" smtClean="0"/>
              <a:t>23/10/43</a:t>
            </a:fld>
            <a:endParaRPr lang="ar-SA"/>
          </a:p>
        </p:txBody>
      </p:sp>
      <p:sp>
        <p:nvSpPr>
          <p:cNvPr id="6" name="عنصر نائب للتذييل 5">
            <a:extLst>
              <a:ext uri="{FF2B5EF4-FFF2-40B4-BE49-F238E27FC236}">
                <a16:creationId xmlns:a16="http://schemas.microsoft.com/office/drawing/2014/main" id="{D74E36FF-9C07-C8A3-63D6-856FB3C61BA5}"/>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A2FFC38E-ACC7-8AAF-8B24-CA1D97C8D214}"/>
              </a:ext>
            </a:extLst>
          </p:cNvPr>
          <p:cNvSpPr>
            <a:spLocks noGrp="1"/>
          </p:cNvSpPr>
          <p:nvPr>
            <p:ph type="sldNum" sz="quarter" idx="12"/>
          </p:nvPr>
        </p:nvSpPr>
        <p:spPr/>
        <p:txBody>
          <a:bodyPr/>
          <a:lstStyle/>
          <a:p>
            <a:fld id="{1DD58809-9F8B-4214-A266-38560424B067}" type="slidenum">
              <a:rPr lang="ar-SA" smtClean="0"/>
              <a:t>‹#›</a:t>
            </a:fld>
            <a:endParaRPr lang="ar-SA"/>
          </a:p>
        </p:txBody>
      </p:sp>
    </p:spTree>
    <p:extLst>
      <p:ext uri="{BB962C8B-B14F-4D97-AF65-F5344CB8AC3E}">
        <p14:creationId xmlns:p14="http://schemas.microsoft.com/office/powerpoint/2010/main" val="4024573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70D7155-BCF3-15D5-4A31-4A70AAC59614}"/>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217DAD49-AD74-86CB-64C0-7BBECBC31A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9119E9BA-4468-3524-6EEE-4D259BA3B2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3D575602-A5B9-B1C9-BB4A-4B42C6B1849A}"/>
              </a:ext>
            </a:extLst>
          </p:cNvPr>
          <p:cNvSpPr>
            <a:spLocks noGrp="1"/>
          </p:cNvSpPr>
          <p:nvPr>
            <p:ph type="dt" sz="half" idx="10"/>
          </p:nvPr>
        </p:nvSpPr>
        <p:spPr/>
        <p:txBody>
          <a:bodyPr/>
          <a:lstStyle/>
          <a:p>
            <a:fld id="{0103A42A-7C6C-410B-B418-C04B14A6AB0A}" type="datetimeFigureOut">
              <a:rPr lang="ar-SA" smtClean="0"/>
              <a:t>23/10/43</a:t>
            </a:fld>
            <a:endParaRPr lang="ar-SA"/>
          </a:p>
        </p:txBody>
      </p:sp>
      <p:sp>
        <p:nvSpPr>
          <p:cNvPr id="6" name="عنصر نائب للتذييل 5">
            <a:extLst>
              <a:ext uri="{FF2B5EF4-FFF2-40B4-BE49-F238E27FC236}">
                <a16:creationId xmlns:a16="http://schemas.microsoft.com/office/drawing/2014/main" id="{00E8F1C1-A4BF-A8AF-532A-64EC730F22FC}"/>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3C0F649D-CF87-68EC-C297-A5FFF2AE9410}"/>
              </a:ext>
            </a:extLst>
          </p:cNvPr>
          <p:cNvSpPr>
            <a:spLocks noGrp="1"/>
          </p:cNvSpPr>
          <p:nvPr>
            <p:ph type="sldNum" sz="quarter" idx="12"/>
          </p:nvPr>
        </p:nvSpPr>
        <p:spPr/>
        <p:txBody>
          <a:bodyPr/>
          <a:lstStyle/>
          <a:p>
            <a:fld id="{1DD58809-9F8B-4214-A266-38560424B067}" type="slidenum">
              <a:rPr lang="ar-SA" smtClean="0"/>
              <a:t>‹#›</a:t>
            </a:fld>
            <a:endParaRPr lang="ar-SA"/>
          </a:p>
        </p:txBody>
      </p:sp>
    </p:spTree>
    <p:extLst>
      <p:ext uri="{BB962C8B-B14F-4D97-AF65-F5344CB8AC3E}">
        <p14:creationId xmlns:p14="http://schemas.microsoft.com/office/powerpoint/2010/main" val="208060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A8745FA3-F1DF-DA34-FEEB-7A77FBB30E03}"/>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68FD2EA4-C325-1960-D72F-965F1B5ACF12}"/>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A87F8752-45D0-78B1-74D6-9F7D27E67CF9}"/>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103A42A-7C6C-410B-B418-C04B14A6AB0A}" type="datetimeFigureOut">
              <a:rPr lang="ar-SA" smtClean="0"/>
              <a:t>23/10/43</a:t>
            </a:fld>
            <a:endParaRPr lang="ar-SA"/>
          </a:p>
        </p:txBody>
      </p:sp>
      <p:sp>
        <p:nvSpPr>
          <p:cNvPr id="5" name="عنصر نائب للتذييل 4">
            <a:extLst>
              <a:ext uri="{FF2B5EF4-FFF2-40B4-BE49-F238E27FC236}">
                <a16:creationId xmlns:a16="http://schemas.microsoft.com/office/drawing/2014/main" id="{9967AE94-1DEC-B4B7-AFB8-A496BA0ADD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7B8FC12D-2371-DE31-F96B-D566E8117DE4}"/>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DD58809-9F8B-4214-A266-38560424B067}" type="slidenum">
              <a:rPr lang="ar-SA" smtClean="0"/>
              <a:t>‹#›</a:t>
            </a:fld>
            <a:endParaRPr lang="ar-SA"/>
          </a:p>
        </p:txBody>
      </p:sp>
    </p:spTree>
    <p:extLst>
      <p:ext uri="{BB962C8B-B14F-4D97-AF65-F5344CB8AC3E}">
        <p14:creationId xmlns:p14="http://schemas.microsoft.com/office/powerpoint/2010/main" val="4214755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19B5180B-B27D-11D0-E4EF-E97E90B9E5EC}"/>
              </a:ext>
            </a:extLst>
          </p:cNvPr>
          <p:cNvSpPr>
            <a:spLocks noGrp="1"/>
          </p:cNvSpPr>
          <p:nvPr>
            <p:ph type="ctrTitle"/>
          </p:nvPr>
        </p:nvSpPr>
        <p:spPr>
          <a:xfrm>
            <a:off x="890337" y="2607498"/>
            <a:ext cx="4039471" cy="1598742"/>
          </a:xfrm>
        </p:spPr>
        <p:txBody>
          <a:bodyPr anchor="b">
            <a:normAutofit/>
          </a:bodyPr>
          <a:lstStyle/>
          <a:p>
            <a:pPr algn="l"/>
            <a:r>
              <a:rPr lang="ar-SA" sz="5400" dirty="0"/>
              <a:t>حساسية الحشرات</a:t>
            </a:r>
          </a:p>
        </p:txBody>
      </p:sp>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صورة 4" descr="صورة تحتوي على شخص&#10;&#10;تم إنشاء الوصف تلقائياً">
            <a:extLst>
              <a:ext uri="{FF2B5EF4-FFF2-40B4-BE49-F238E27FC236}">
                <a16:creationId xmlns:a16="http://schemas.microsoft.com/office/drawing/2014/main" id="{129E6180-ABDD-CC79-E2D9-14FE504F064A}"/>
              </a:ext>
            </a:extLst>
          </p:cNvPr>
          <p:cNvPicPr>
            <a:picLocks noChangeAspect="1"/>
          </p:cNvPicPr>
          <p:nvPr/>
        </p:nvPicPr>
        <p:blipFill rotWithShape="1">
          <a:blip r:embed="rId2">
            <a:extLst>
              <a:ext uri="{28A0092B-C50C-407E-A947-70E740481C1C}">
                <a14:useLocalDpi xmlns:a14="http://schemas.microsoft.com/office/drawing/2010/main" val="0"/>
              </a:ext>
            </a:extLst>
          </a:blip>
          <a:srcRect l="16667" r="16632"/>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4223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CF20D5-BFCB-D116-C88D-C2BBAEE684CB}"/>
              </a:ext>
            </a:extLst>
          </p:cNvPr>
          <p:cNvSpPr>
            <a:spLocks noGrp="1"/>
          </p:cNvSpPr>
          <p:nvPr>
            <p:ph type="title"/>
          </p:nvPr>
        </p:nvSpPr>
        <p:spPr/>
        <p:txBody>
          <a:bodyPr>
            <a:normAutofit/>
          </a:bodyPr>
          <a:lstStyle/>
          <a:p>
            <a:r>
              <a:rPr lang="ar-SA" sz="2400" b="1" dirty="0">
                <a:latin typeface="Calibri Light" panose="020F0302020204030204" pitchFamily="34" charset="0"/>
                <a:cs typeface="Calibri Light" panose="020F0302020204030204" pitchFamily="34" charset="0"/>
              </a:rPr>
              <a:t>تدخل المواد المسببة للحساسية التي تنتجها الحشرات للإنسان بعدة طرق: </a:t>
            </a:r>
          </a:p>
        </p:txBody>
      </p:sp>
      <p:sp>
        <p:nvSpPr>
          <p:cNvPr id="3" name="عنصر نائب للمحتوى 2">
            <a:extLst>
              <a:ext uri="{FF2B5EF4-FFF2-40B4-BE49-F238E27FC236}">
                <a16:creationId xmlns:a16="http://schemas.microsoft.com/office/drawing/2014/main" id="{E3C053BA-EC23-3EE8-C09A-1CBD06A8230F}"/>
              </a:ext>
            </a:extLst>
          </p:cNvPr>
          <p:cNvSpPr>
            <a:spLocks noGrp="1"/>
          </p:cNvSpPr>
          <p:nvPr>
            <p:ph idx="1"/>
          </p:nvPr>
        </p:nvSpPr>
        <p:spPr>
          <a:xfrm>
            <a:off x="2663686" y="1242529"/>
            <a:ext cx="8955157" cy="2759627"/>
          </a:xfrm>
        </p:spPr>
        <p:txBody>
          <a:bodyPr>
            <a:normAutofit lnSpcReduction="10000"/>
          </a:bodyPr>
          <a:lstStyle/>
          <a:p>
            <a:r>
              <a:rPr lang="ar-SA" sz="2000" dirty="0">
                <a:latin typeface="Calibri Light" panose="020F0302020204030204" pitchFamily="34" charset="0"/>
                <a:cs typeface="Calibri Light" panose="020F0302020204030204" pitchFamily="34" charset="0"/>
              </a:rPr>
              <a:t>عن طريق السم من لسعات حشرات غشائية الأجنحة: (الزنابير والنحل والزنابير الكبيرة والنحل الطنان والنمل).</a:t>
            </a:r>
          </a:p>
          <a:p>
            <a:r>
              <a:rPr lang="ar-SA" sz="2000" dirty="0">
                <a:latin typeface="Calibri Light" panose="020F0302020204030204" pitchFamily="34" charset="0"/>
                <a:cs typeface="Calibri Light" panose="020F0302020204030204" pitchFamily="34" charset="0"/>
              </a:rPr>
              <a:t>عن طريق اللعاب أثناء وخز الحشرات: (البعوض وذباب الرمل والذباب الأسود والبراغيش اللادغة والبق والبراغيث والقمل) وكذلك العنكبوتيات (القراد والعناكب).</a:t>
            </a:r>
          </a:p>
          <a:p>
            <a:r>
              <a:rPr lang="ar-SA" sz="2000" dirty="0">
                <a:latin typeface="Calibri Light" panose="020F0302020204030204" pitchFamily="34" charset="0"/>
                <a:cs typeface="Calibri Light" panose="020F0302020204030204" pitchFamily="34" charset="0"/>
              </a:rPr>
              <a:t>من خلال استنشاق جزيئات أجسام الحشرات وأيضها كونها جزء من الغبار المنزلي.</a:t>
            </a:r>
          </a:p>
          <a:p>
            <a:r>
              <a:rPr lang="ar-SA" sz="2000" dirty="0">
                <a:latin typeface="Calibri Light" panose="020F0302020204030204" pitchFamily="34" charset="0"/>
                <a:cs typeface="Calibri Light" panose="020F0302020204030204" pitchFamily="34" charset="0"/>
              </a:rPr>
              <a:t>من خلال ملامسة الجلد.</a:t>
            </a:r>
          </a:p>
          <a:p>
            <a:r>
              <a:rPr lang="ar-SA" sz="2000" dirty="0">
                <a:latin typeface="Calibri Light" panose="020F0302020204030204" pitchFamily="34" charset="0"/>
                <a:cs typeface="Calibri Light" panose="020F0302020204030204" pitchFamily="34" charset="0"/>
              </a:rPr>
              <a:t>من خلال الجهاز الهضمي عند تناول أي جزيئات من أجسام الحشرات وأيضها أو الأطعمة المصابة بالحشرات.</a:t>
            </a:r>
          </a:p>
          <a:p>
            <a:pPr marL="0" indent="0">
              <a:buNone/>
            </a:pPr>
            <a:endParaRPr lang="ar-SA" dirty="0"/>
          </a:p>
        </p:txBody>
      </p:sp>
      <p:pic>
        <p:nvPicPr>
          <p:cNvPr id="5" name="صورة 4" descr="صورة تحتوي على ثياب, ملابس داخلية, سروال داخلي&#10;&#10;تم إنشاء الوصف تلقائياً">
            <a:extLst>
              <a:ext uri="{FF2B5EF4-FFF2-40B4-BE49-F238E27FC236}">
                <a16:creationId xmlns:a16="http://schemas.microsoft.com/office/drawing/2014/main" id="{60134DFF-8ACB-0ACC-7346-AB77840959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3035" y="3977170"/>
            <a:ext cx="4279625" cy="2520875"/>
          </a:xfrm>
          <a:prstGeom prst="rect">
            <a:avLst/>
          </a:prstGeom>
        </p:spPr>
      </p:pic>
      <p:pic>
        <p:nvPicPr>
          <p:cNvPr id="7" name="صورة 6" descr="صورة تحتوي على مفصليات الأرجل, قراديات, اللافقاريات&#10;&#10;تم إنشاء الوصف تلقائياً">
            <a:extLst>
              <a:ext uri="{FF2B5EF4-FFF2-40B4-BE49-F238E27FC236}">
                <a16:creationId xmlns:a16="http://schemas.microsoft.com/office/drawing/2014/main" id="{E0BD769F-6B8E-6B2A-88A2-CA17E35CC7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9342" y="3956090"/>
            <a:ext cx="4352867" cy="2536786"/>
          </a:xfrm>
          <a:prstGeom prst="rect">
            <a:avLst/>
          </a:prstGeom>
        </p:spPr>
      </p:pic>
    </p:spTree>
    <p:extLst>
      <p:ext uri="{BB962C8B-B14F-4D97-AF65-F5344CB8AC3E}">
        <p14:creationId xmlns:p14="http://schemas.microsoft.com/office/powerpoint/2010/main" val="4116578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22382F1F-BF74-8DA5-DDF8-654863A25AC3}"/>
              </a:ext>
            </a:extLst>
          </p:cNvPr>
          <p:cNvSpPr>
            <a:spLocks noGrp="1"/>
          </p:cNvSpPr>
          <p:nvPr>
            <p:ph idx="1"/>
          </p:nvPr>
        </p:nvSpPr>
        <p:spPr>
          <a:xfrm>
            <a:off x="1537253" y="394391"/>
            <a:ext cx="10267120" cy="5794374"/>
          </a:xfrm>
        </p:spPr>
        <p:txBody>
          <a:bodyPr>
            <a:normAutofit fontScale="77500" lnSpcReduction="20000"/>
          </a:bodyPr>
          <a:lstStyle/>
          <a:p>
            <a:pPr marL="0" indent="0">
              <a:buNone/>
            </a:pPr>
            <a:endParaRPr lang="ar-SA" sz="2000" dirty="0"/>
          </a:p>
          <a:p>
            <a:pPr marL="0" indent="0">
              <a:buNone/>
            </a:pPr>
            <a:r>
              <a:rPr lang="ar-SA" sz="3100" b="1" dirty="0">
                <a:latin typeface="Calibri Light" panose="020F0302020204030204" pitchFamily="34" charset="0"/>
                <a:cs typeface="Calibri Light" panose="020F0302020204030204" pitchFamily="34" charset="0"/>
              </a:rPr>
              <a:t>حساسية لسعة الحشرات:</a:t>
            </a:r>
          </a:p>
          <a:p>
            <a:pPr marL="0" indent="0">
              <a:buNone/>
            </a:pPr>
            <a:endParaRPr lang="ar-SA" sz="2400" b="1" dirty="0">
              <a:latin typeface="Calibri Light" panose="020F0302020204030204" pitchFamily="34" charset="0"/>
              <a:cs typeface="Calibri Light" panose="020F0302020204030204" pitchFamily="34" charset="0"/>
            </a:endParaRPr>
          </a:p>
          <a:p>
            <a:pPr marL="0" indent="0">
              <a:lnSpc>
                <a:spcPct val="170000"/>
              </a:lnSpc>
              <a:buNone/>
            </a:pPr>
            <a:r>
              <a:rPr lang="ar-SA" sz="2000" dirty="0">
                <a:latin typeface="Calibri Light" panose="020F0302020204030204" pitchFamily="34" charset="0"/>
                <a:cs typeface="Calibri Light" panose="020F0302020204030204" pitchFamily="34" charset="0"/>
              </a:rPr>
              <a:t> تنتمي الحشرات اللاسعة إلى رتبة غشائية الأجنحة، ونتيجة مراقبة الحساسية التي تسببها فالمجموعات الأكثر أهمية هي زنابير سفيكويد</a:t>
            </a:r>
            <a:r>
              <a:rPr lang="en-US" sz="2000" dirty="0">
                <a:latin typeface="Calibri Light" panose="020F0302020204030204" pitchFamily="34" charset="0"/>
                <a:cs typeface="Calibri Light" panose="020F0302020204030204" pitchFamily="34" charset="0"/>
              </a:rPr>
              <a:t>، </a:t>
            </a:r>
            <a:r>
              <a:rPr lang="ar-SA" sz="2000" dirty="0">
                <a:latin typeface="Calibri Light" panose="020F0302020204030204" pitchFamily="34" charset="0"/>
                <a:cs typeface="Calibri Light" panose="020F0302020204030204" pitchFamily="34" charset="0"/>
              </a:rPr>
              <a:t>والنحل (</a:t>
            </a:r>
            <a:r>
              <a:rPr lang="en-US" sz="2000" dirty="0">
                <a:latin typeface="Calibri Light" panose="020F0302020204030204" pitchFamily="34" charset="0"/>
                <a:cs typeface="Calibri Light" panose="020F0302020204030204" pitchFamily="34" charset="0"/>
              </a:rPr>
              <a:t> </a:t>
            </a:r>
            <a:r>
              <a:rPr lang="ar-SA" sz="2000" dirty="0">
                <a:latin typeface="Calibri Light" panose="020F0302020204030204" pitchFamily="34" charset="0"/>
                <a:cs typeface="Calibri Light" panose="020F0302020204030204" pitchFamily="34" charset="0"/>
              </a:rPr>
              <a:t>۲۰۰۰۰ نوع) وزنابير فيسبين (1500 نوع)، والنمل (</a:t>
            </a:r>
            <a:r>
              <a:rPr lang="en-US" sz="2000" dirty="0">
                <a:latin typeface="Calibri Light" panose="020F0302020204030204" pitchFamily="34" charset="0"/>
                <a:cs typeface="Calibri Light" panose="020F0302020204030204" pitchFamily="34" charset="0"/>
              </a:rPr>
              <a:t> </a:t>
            </a:r>
            <a:r>
              <a:rPr lang="ar-SA" sz="2000" dirty="0">
                <a:latin typeface="Calibri Light" panose="020F0302020204030204" pitchFamily="34" charset="0"/>
                <a:cs typeface="Calibri Light" panose="020F0302020204030204" pitchFamily="34" charset="0"/>
              </a:rPr>
              <a:t>15000 نوع)</a:t>
            </a:r>
            <a:r>
              <a:rPr lang="en-US" sz="2000" dirty="0">
                <a:latin typeface="Calibri Light" panose="020F0302020204030204" pitchFamily="34" charset="0"/>
                <a:cs typeface="Calibri Light" panose="020F0302020204030204" pitchFamily="34" charset="0"/>
              </a:rPr>
              <a:t> ، </a:t>
            </a:r>
            <a:r>
              <a:rPr lang="ar-SA" sz="2000" dirty="0">
                <a:latin typeface="Calibri Light" panose="020F0302020204030204" pitchFamily="34" charset="0"/>
                <a:cs typeface="Calibri Light" panose="020F0302020204030204" pitchFamily="34" charset="0"/>
              </a:rPr>
              <a:t>وأكثر من 10٪ من جميع حالات صدمات الحساسية ناتجة عن الحشرات اللاسعة.</a:t>
            </a:r>
          </a:p>
          <a:p>
            <a:pPr marL="0" indent="0">
              <a:buNone/>
            </a:pPr>
            <a:endParaRPr lang="ar-SA" sz="2400" dirty="0">
              <a:latin typeface="Calibri Light" panose="020F0302020204030204" pitchFamily="34" charset="0"/>
              <a:cs typeface="Calibri Light" panose="020F0302020204030204" pitchFamily="34" charset="0"/>
            </a:endParaRPr>
          </a:p>
          <a:p>
            <a:pPr marL="0" indent="0">
              <a:buNone/>
            </a:pPr>
            <a:r>
              <a:rPr lang="ar-SA" sz="2400" dirty="0">
                <a:latin typeface="Calibri Light" panose="020F0302020204030204" pitchFamily="34" charset="0"/>
                <a:cs typeface="Calibri Light" panose="020F0302020204030204" pitchFamily="34" charset="0"/>
              </a:rPr>
              <a:t>أهم الحشرات اللاسعة وأنواع ردود الفعل على لسعاتها تشمل أهم وأغلب الحشرات اللاسعة المسببة للحساسية على النطاق العالمي الأنواع التالية:</a:t>
            </a:r>
          </a:p>
          <a:p>
            <a:pPr marL="0" indent="0">
              <a:buNone/>
            </a:pPr>
            <a:endParaRPr lang="ar-SA" sz="2400" dirty="0">
              <a:latin typeface="Calibri Light" panose="020F0302020204030204" pitchFamily="34" charset="0"/>
              <a:cs typeface="Calibri Light" panose="020F0302020204030204" pitchFamily="34" charset="0"/>
            </a:endParaRPr>
          </a:p>
          <a:p>
            <a:pPr marL="457200" indent="-457200">
              <a:buFont typeface="+mj-lt"/>
              <a:buAutoNum type="arabicParenR"/>
            </a:pPr>
            <a:r>
              <a:rPr lang="ar-SA" sz="2300" dirty="0">
                <a:latin typeface="Calibri Light" panose="020F0302020204030204" pitchFamily="34" charset="0"/>
                <a:cs typeface="Calibri Light" panose="020F0302020204030204" pitchFamily="34" charset="0"/>
              </a:rPr>
              <a:t>الزنابير جنس الزنبور الشائع </a:t>
            </a:r>
            <a:r>
              <a:rPr lang="en-US" sz="2300" dirty="0">
                <a:latin typeface="Calibri Light" panose="020F0302020204030204" pitchFamily="34" charset="0"/>
                <a:cs typeface="Calibri Light" panose="020F0302020204030204" pitchFamily="34" charset="0"/>
              </a:rPr>
              <a:t> </a:t>
            </a:r>
            <a:r>
              <a:rPr lang="ar-SA" sz="2300" dirty="0">
                <a:latin typeface="Calibri Light" panose="020F0302020204030204" pitchFamily="34" charset="0"/>
                <a:cs typeface="Calibri Light" panose="020F0302020204030204" pitchFamily="34" charset="0"/>
              </a:rPr>
              <a:t>والزنبور الألماني والزنبور الشرقي الأصفر.</a:t>
            </a:r>
          </a:p>
          <a:p>
            <a:pPr marL="457200" indent="-457200">
              <a:buFont typeface="+mj-lt"/>
              <a:buAutoNum type="arabicParenR"/>
            </a:pPr>
            <a:r>
              <a:rPr lang="ar-SA" sz="2300" dirty="0">
                <a:latin typeface="Calibri Light" panose="020F0302020204030204" pitchFamily="34" charset="0"/>
                <a:cs typeface="Calibri Light" panose="020F0302020204030204" pitchFamily="34" charset="0"/>
              </a:rPr>
              <a:t>الزنابير الشجرية</a:t>
            </a:r>
            <a:r>
              <a:rPr lang="en-US" sz="2300" dirty="0">
                <a:latin typeface="Calibri Light" panose="020F0302020204030204" pitchFamily="34" charset="0"/>
                <a:cs typeface="Calibri Light" panose="020F0302020204030204" pitchFamily="34" charset="0"/>
              </a:rPr>
              <a:t>: </a:t>
            </a:r>
            <a:r>
              <a:rPr lang="ar-SA" sz="2300" dirty="0">
                <a:latin typeface="Calibri Light" panose="020F0302020204030204" pitchFamily="34" charset="0"/>
                <a:cs typeface="Calibri Light" panose="020F0302020204030204" pitchFamily="34" charset="0"/>
              </a:rPr>
              <a:t>زنبور أملس الوجه</a:t>
            </a:r>
            <a:r>
              <a:rPr lang="en-US" sz="2300" dirty="0">
                <a:latin typeface="Calibri Light" panose="020F0302020204030204" pitchFamily="34" charset="0"/>
                <a:cs typeface="Calibri Light" panose="020F0302020204030204" pitchFamily="34" charset="0"/>
              </a:rPr>
              <a:t>، </a:t>
            </a:r>
            <a:r>
              <a:rPr lang="ar-SA" sz="2300" dirty="0">
                <a:latin typeface="Calibri Light" panose="020F0302020204030204" pitchFamily="34" charset="0"/>
                <a:cs typeface="Calibri Light" panose="020F0302020204030204" pitchFamily="34" charset="0"/>
              </a:rPr>
              <a:t>الوسيط.</a:t>
            </a:r>
          </a:p>
          <a:p>
            <a:pPr marL="457200" indent="-457200">
              <a:buFont typeface="+mj-lt"/>
              <a:buAutoNum type="arabicParenR"/>
            </a:pPr>
            <a:r>
              <a:rPr lang="ar-SA" sz="2300" dirty="0">
                <a:latin typeface="Calibri Light" panose="020F0302020204030204" pitchFamily="34" charset="0"/>
                <a:cs typeface="Calibri Light" panose="020F0302020204030204" pitchFamily="34" charset="0"/>
              </a:rPr>
              <a:t>زنابير الورق:</a:t>
            </a:r>
            <a:r>
              <a:rPr lang="en-US" sz="2300" dirty="0">
                <a:latin typeface="Calibri Light" panose="020F0302020204030204" pitchFamily="34" charset="0"/>
                <a:cs typeface="Calibri Light" panose="020F0302020204030204" pitchFamily="34" charset="0"/>
              </a:rPr>
              <a:t> </a:t>
            </a:r>
            <a:r>
              <a:rPr lang="ar-SA" sz="2300" dirty="0">
                <a:latin typeface="Calibri Light" panose="020F0302020204030204" pitchFamily="34" charset="0"/>
                <a:cs typeface="Calibri Light" panose="020F0302020204030204" pitchFamily="34" charset="0"/>
              </a:rPr>
              <a:t>زنبور الورق الأوروبي والدبور الاجتماعي.</a:t>
            </a:r>
          </a:p>
          <a:p>
            <a:pPr marL="457200" indent="-457200">
              <a:buFont typeface="+mj-lt"/>
              <a:buAutoNum type="arabicParenR"/>
            </a:pPr>
            <a:r>
              <a:rPr lang="ar-SA" sz="2300" dirty="0">
                <a:latin typeface="Calibri Light" panose="020F0302020204030204" pitchFamily="34" charset="0"/>
                <a:cs typeface="Calibri Light" panose="020F0302020204030204" pitchFamily="34" charset="0"/>
              </a:rPr>
              <a:t>الزنابير الكبيرة: جنس فيسبا الزنبور الكبير الأوروبي.</a:t>
            </a:r>
          </a:p>
          <a:p>
            <a:pPr marL="457200" indent="-457200">
              <a:buFont typeface="+mj-lt"/>
              <a:buAutoNum type="arabicParenR"/>
            </a:pPr>
            <a:r>
              <a:rPr lang="ar-SA" sz="2300" dirty="0">
                <a:latin typeface="Calibri Light" panose="020F0302020204030204" pitchFamily="34" charset="0"/>
                <a:cs typeface="Calibri Light" panose="020F0302020204030204" pitchFamily="34" charset="0"/>
              </a:rPr>
              <a:t>النحل: نحل العسل الأوروبي</a:t>
            </a:r>
            <a:r>
              <a:rPr lang="en-US" sz="2300" dirty="0">
                <a:latin typeface="Calibri Light" panose="020F0302020204030204" pitchFamily="34" charset="0"/>
                <a:cs typeface="Calibri Light" panose="020F0302020204030204" pitchFamily="34" charset="0"/>
              </a:rPr>
              <a:t>، </a:t>
            </a:r>
            <a:r>
              <a:rPr lang="ar-SA" sz="2300" dirty="0">
                <a:latin typeface="Calibri Light" panose="020F0302020204030204" pitchFamily="34" charset="0"/>
                <a:cs typeface="Calibri Light" panose="020F0302020204030204" pitchFamily="34" charset="0"/>
              </a:rPr>
              <a:t>ونحل العسل الآسيوي</a:t>
            </a:r>
            <a:r>
              <a:rPr lang="en-US" sz="2300" dirty="0">
                <a:latin typeface="Calibri Light" panose="020F0302020204030204" pitchFamily="34" charset="0"/>
                <a:cs typeface="Calibri Light" panose="020F0302020204030204" pitchFamily="34" charset="0"/>
              </a:rPr>
              <a:t>، </a:t>
            </a:r>
            <a:r>
              <a:rPr lang="ar-SA" sz="2300" dirty="0">
                <a:latin typeface="Calibri Light" panose="020F0302020204030204" pitchFamily="34" charset="0"/>
                <a:cs typeface="Calibri Light" panose="020F0302020204030204" pitchFamily="34" charset="0"/>
              </a:rPr>
              <a:t>ونحلة العسل العملاقة.</a:t>
            </a:r>
          </a:p>
          <a:p>
            <a:pPr marL="457200" indent="-457200">
              <a:buFont typeface="+mj-lt"/>
              <a:buAutoNum type="arabicParenR"/>
            </a:pPr>
            <a:r>
              <a:rPr lang="ar-SA" sz="2300" dirty="0">
                <a:latin typeface="Calibri Light" panose="020F0302020204030204" pitchFamily="34" charset="0"/>
                <a:cs typeface="Calibri Light" panose="020F0302020204030204" pitchFamily="34" charset="0"/>
              </a:rPr>
              <a:t>النحل الطنان: النحل الطنان الأرضي الكبير</a:t>
            </a:r>
            <a:r>
              <a:rPr lang="en-US" sz="2300" dirty="0">
                <a:latin typeface="Calibri Light" panose="020F0302020204030204" pitchFamily="34" charset="0"/>
                <a:cs typeface="Calibri Light" panose="020F0302020204030204" pitchFamily="34" charset="0"/>
              </a:rPr>
              <a:t>، </a:t>
            </a:r>
            <a:r>
              <a:rPr lang="ar-SA" sz="2300" dirty="0">
                <a:latin typeface="Calibri Light" panose="020F0302020204030204" pitchFamily="34" charset="0"/>
                <a:cs typeface="Calibri Light" panose="020F0302020204030204" pitchFamily="34" charset="0"/>
              </a:rPr>
              <a:t>والنحل الطنان الأمريكي.</a:t>
            </a:r>
          </a:p>
          <a:p>
            <a:pPr marL="457200" indent="-457200">
              <a:buFont typeface="+mj-lt"/>
              <a:buAutoNum type="arabicParenR"/>
            </a:pPr>
            <a:r>
              <a:rPr lang="ar-SA" sz="2300" dirty="0">
                <a:latin typeface="Calibri Light" panose="020F0302020204030204" pitchFamily="34" charset="0"/>
                <a:cs typeface="Calibri Light" panose="020F0302020204030204" pitchFamily="34" charset="0"/>
              </a:rPr>
              <a:t>النمل: النملة النارية المدخلة الحمراء</a:t>
            </a:r>
            <a:r>
              <a:rPr lang="en-US" sz="2300" dirty="0">
                <a:latin typeface="Calibri Light" panose="020F0302020204030204" pitchFamily="34" charset="0"/>
                <a:cs typeface="Calibri Light" panose="020F0302020204030204" pitchFamily="34" charset="0"/>
              </a:rPr>
              <a:t>، </a:t>
            </a:r>
            <a:r>
              <a:rPr lang="ar-SA" sz="2300" dirty="0">
                <a:latin typeface="Calibri Light" panose="020F0302020204030204" pitchFamily="34" charset="0"/>
                <a:cs typeface="Calibri Light" panose="020F0302020204030204" pitchFamily="34" charset="0"/>
              </a:rPr>
              <a:t>والنملة النارية الآسيوية الاستوائية.</a:t>
            </a:r>
          </a:p>
        </p:txBody>
      </p:sp>
      <p:pic>
        <p:nvPicPr>
          <p:cNvPr id="5" name="صورة 4" descr="صورة تحتوي على شخص, وشم, إغلاق&#10;&#10;تم إنشاء الوصف تلقائياً">
            <a:extLst>
              <a:ext uri="{FF2B5EF4-FFF2-40B4-BE49-F238E27FC236}">
                <a16:creationId xmlns:a16="http://schemas.microsoft.com/office/drawing/2014/main" id="{4D1BD967-D395-6584-24E3-2E2891E681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664" y="3213448"/>
            <a:ext cx="4834890" cy="2975317"/>
          </a:xfrm>
          <a:prstGeom prst="rect">
            <a:avLst/>
          </a:prstGeom>
          <a:ln>
            <a:noFill/>
          </a:ln>
          <a:effectLst>
            <a:softEdge rad="112500"/>
          </a:effectLst>
        </p:spPr>
      </p:pic>
    </p:spTree>
    <p:extLst>
      <p:ext uri="{BB962C8B-B14F-4D97-AF65-F5344CB8AC3E}">
        <p14:creationId xmlns:p14="http://schemas.microsoft.com/office/powerpoint/2010/main" val="3573054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B4A87EDE-5121-A13C-D68C-16EA5028E398}"/>
              </a:ext>
            </a:extLst>
          </p:cNvPr>
          <p:cNvSpPr txBox="1"/>
          <p:nvPr/>
        </p:nvSpPr>
        <p:spPr>
          <a:xfrm>
            <a:off x="1828799" y="225287"/>
            <a:ext cx="9978887" cy="5324535"/>
          </a:xfrm>
          <a:prstGeom prst="rect">
            <a:avLst/>
          </a:prstGeom>
          <a:noFill/>
        </p:spPr>
        <p:txBody>
          <a:bodyPr wrap="square" rtlCol="1">
            <a:spAutoFit/>
          </a:bodyPr>
          <a:lstStyle/>
          <a:p>
            <a:r>
              <a:rPr lang="ar-SA" sz="2000" dirty="0">
                <a:latin typeface="Calibri Light" panose="020F0302020204030204" pitchFamily="34" charset="0"/>
                <a:cs typeface="Calibri Light" panose="020F0302020204030204" pitchFamily="34" charset="0"/>
              </a:rPr>
              <a:t>تنشأ ردود الفعل التحسسية غالبا من لسعات الحشرات اللاسعة الطائرة، معظمها من النملة النارية المدخلة من نوع النحل والزنابير، وفي كثير من المناطق تأتي نسبة كبيرة من الحساسية من النمل. وفي هذا الصدد تعد </a:t>
            </a:r>
            <a:r>
              <a:rPr lang="en-US" sz="2000" i="1" dirty="0" err="1">
                <a:latin typeface="Calibri Light" panose="020F0302020204030204" pitchFamily="34" charset="0"/>
                <a:cs typeface="Calibri Light" panose="020F0302020204030204" pitchFamily="34" charset="0"/>
              </a:rPr>
              <a:t>Solenopsis</a:t>
            </a:r>
            <a:r>
              <a:rPr lang="en-US" sz="2000" i="1" dirty="0">
                <a:latin typeface="Calibri Light" panose="020F0302020204030204" pitchFamily="34" charset="0"/>
                <a:cs typeface="Calibri Light" panose="020F0302020204030204" pitchFamily="34" charset="0"/>
              </a:rPr>
              <a:t> </a:t>
            </a:r>
            <a:r>
              <a:rPr lang="en-US" sz="2000" i="1" dirty="0" err="1">
                <a:latin typeface="Calibri Light" panose="020F0302020204030204" pitchFamily="34" charset="0"/>
                <a:cs typeface="Calibri Light" panose="020F0302020204030204" pitchFamily="34" charset="0"/>
              </a:rPr>
              <a:t>invicta</a:t>
            </a:r>
            <a:r>
              <a:rPr lang="en-US" sz="2000" i="1" dirty="0">
                <a:latin typeface="Calibri Light" panose="020F0302020204030204" pitchFamily="34" charset="0"/>
                <a:cs typeface="Calibri Light" panose="020F0302020204030204" pitchFamily="34" charset="0"/>
              </a:rPr>
              <a:t> </a:t>
            </a:r>
            <a:r>
              <a:rPr lang="ar-SA" sz="2000" dirty="0">
                <a:latin typeface="Calibri Light" panose="020F0302020204030204" pitchFamily="34" charset="0"/>
                <a:cs typeface="Calibri Light" panose="020F0302020204030204" pitchFamily="34" charset="0"/>
              </a:rPr>
              <a:t>ومن نوع </a:t>
            </a:r>
            <a:r>
              <a:rPr lang="en-US" sz="2000" i="1" dirty="0">
                <a:latin typeface="Calibri Light" panose="020F0302020204030204" pitchFamily="34" charset="0"/>
                <a:cs typeface="Calibri Light" panose="020F0302020204030204" pitchFamily="34" charset="0"/>
              </a:rPr>
              <a:t>S. </a:t>
            </a:r>
            <a:r>
              <a:rPr lang="en-US" sz="2000" i="1" dirty="0" err="1">
                <a:latin typeface="Calibri Light" panose="020F0302020204030204" pitchFamily="34" charset="0"/>
                <a:cs typeface="Calibri Light" panose="020F0302020204030204" pitchFamily="34" charset="0"/>
              </a:rPr>
              <a:t>geminata</a:t>
            </a:r>
            <a:r>
              <a:rPr lang="en-US" sz="2000" i="1" dirty="0">
                <a:latin typeface="Calibri Light" panose="020F0302020204030204" pitchFamily="34" charset="0"/>
                <a:cs typeface="Calibri Light" panose="020F0302020204030204" pitchFamily="34" charset="0"/>
              </a:rPr>
              <a:t> </a:t>
            </a:r>
            <a:r>
              <a:rPr lang="ar-SA" sz="2000" dirty="0">
                <a:latin typeface="Calibri Light" panose="020F0302020204030204" pitchFamily="34" charset="0"/>
                <a:cs typeface="Calibri Light" panose="020F0302020204030204" pitchFamily="34" charset="0"/>
              </a:rPr>
              <a:t>هما الأكثر أهمية، وتسببان معظم  المشكلات في الولايات المتحدة، حيث يعاني مليون شخص سنويا منها.</a:t>
            </a:r>
          </a:p>
          <a:p>
            <a:r>
              <a:rPr lang="ar-SA" sz="2000" dirty="0">
                <a:latin typeface="Calibri Light" panose="020F0302020204030204" pitchFamily="34" charset="0"/>
                <a:cs typeface="Calibri Light" panose="020F0302020204030204" pitchFamily="34" charset="0"/>
              </a:rPr>
              <a:t>وتعد نمل جاك النطاط أكثر الأنواع خطورة في أستراليا، والمسؤولة عن أكثر من 90% من حالات الحساسية السامة.</a:t>
            </a:r>
          </a:p>
          <a:p>
            <a:r>
              <a:rPr lang="ar-SA" sz="2000" dirty="0">
                <a:latin typeface="Calibri Light" panose="020F0302020204030204" pitchFamily="34" charset="0"/>
                <a:cs typeface="Calibri Light" panose="020F0302020204030204" pitchFamily="34" charset="0"/>
              </a:rPr>
              <a:t>وعادة تسبب السعة الأنواع التالية من الحساسية:</a:t>
            </a:r>
          </a:p>
          <a:p>
            <a:endParaRPr lang="ar-SA" sz="2000"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ar-SA" sz="2000" dirty="0">
                <a:latin typeface="Calibri Light" panose="020F0302020204030204" pitchFamily="34" charset="0"/>
                <a:cs typeface="Calibri Light" panose="020F0302020204030204" pitchFamily="34" charset="0"/>
              </a:rPr>
              <a:t>الحساسية الطبيعية.</a:t>
            </a:r>
          </a:p>
          <a:p>
            <a:pPr marL="285750" indent="-285750">
              <a:buFont typeface="Arial" panose="020B0604020202020204" pitchFamily="34" charset="0"/>
              <a:buChar char="•"/>
            </a:pPr>
            <a:r>
              <a:rPr lang="ar-SA" sz="2000" dirty="0">
                <a:latin typeface="Calibri Light" panose="020F0302020204030204" pitchFamily="34" charset="0"/>
                <a:cs typeface="Calibri Light" panose="020F0302020204030204" pitchFamily="34" charset="0"/>
              </a:rPr>
              <a:t>الحساسية الموضعية.</a:t>
            </a:r>
          </a:p>
          <a:p>
            <a:pPr marL="285750" indent="-285750">
              <a:buFont typeface="Arial" panose="020B0604020202020204" pitchFamily="34" charset="0"/>
              <a:buChar char="•"/>
            </a:pPr>
            <a:r>
              <a:rPr lang="ar-SA" sz="2000" dirty="0">
                <a:latin typeface="Calibri Light" panose="020F0302020204030204" pitchFamily="34" charset="0"/>
                <a:cs typeface="Calibri Light" panose="020F0302020204030204" pitchFamily="34" charset="0"/>
              </a:rPr>
              <a:t>الحساسية الجهازية.</a:t>
            </a:r>
          </a:p>
          <a:p>
            <a:pPr marL="285750" indent="-285750">
              <a:buFont typeface="Arial" panose="020B0604020202020204" pitchFamily="34" charset="0"/>
              <a:buChar char="•"/>
            </a:pPr>
            <a:r>
              <a:rPr lang="ar-SA" sz="2000" dirty="0">
                <a:latin typeface="Calibri Light" panose="020F0302020204030204" pitchFamily="34" charset="0"/>
                <a:cs typeface="Calibri Light" panose="020F0302020204030204" pitchFamily="34" charset="0"/>
              </a:rPr>
              <a:t>صدمة الحساسية.</a:t>
            </a:r>
          </a:p>
          <a:p>
            <a:pPr marL="285750" indent="-285750">
              <a:buFont typeface="Arial" panose="020B0604020202020204" pitchFamily="34" charset="0"/>
              <a:buChar char="•"/>
            </a:pPr>
            <a:r>
              <a:rPr lang="ar-SA" sz="2000" dirty="0">
                <a:latin typeface="Calibri Light" panose="020F0302020204030204" pitchFamily="34" charset="0"/>
                <a:cs typeface="Calibri Light" panose="020F0302020204030204" pitchFamily="34" charset="0"/>
              </a:rPr>
              <a:t>الحساسية السامة.</a:t>
            </a:r>
          </a:p>
          <a:p>
            <a:endParaRPr lang="ar-SA" sz="2000" dirty="0">
              <a:latin typeface="Calibri Light" panose="020F0302020204030204" pitchFamily="34" charset="0"/>
              <a:cs typeface="Calibri Light" panose="020F0302020204030204" pitchFamily="34" charset="0"/>
            </a:endParaRPr>
          </a:p>
          <a:p>
            <a:r>
              <a:rPr lang="ar-SA" sz="2000" dirty="0">
                <a:latin typeface="Calibri Light" panose="020F0302020204030204" pitchFamily="34" charset="0"/>
                <a:cs typeface="Calibri Light" panose="020F0302020204030204" pitchFamily="34" charset="0"/>
              </a:rPr>
              <a:t> وردود الفعل الجهازية الخفيفة عادة ما تكون أعراض جلدية عامة مثل الاحمرار والشرى والوذمة الوعائية، وعادة ما تكون الدوخة وضيق التنفس والغثيان من أعراض رد فعل للاسعة المعتدلة، بينما تمثل صدمة الحساسية أو الربو أو فقدان الوعي أو السكتة القلبية أو التنفسية إلى رد فعل اللسعة الشديدة.</a:t>
            </a:r>
          </a:p>
          <a:p>
            <a:r>
              <a:rPr lang="ar-SA" sz="2000" dirty="0">
                <a:latin typeface="Calibri Light" panose="020F0302020204030204" pitchFamily="34" charset="0"/>
                <a:cs typeface="Calibri Light" panose="020F0302020204030204" pitchFamily="34" charset="0"/>
              </a:rPr>
              <a:t>تكون ردود الفعل التحسسية للسعات مبكرة أو متأخرة، وتبدأ المبكرة فورا أو خلال الساعة الأولى بعد اللدغة، وتمثل 95-٩٨٪ من الحالات، وتتطور التفاعلات المتأخرة في غضون 6 إلى ١٢ ساعة بعد اللدغة وتمثل ٢-٥ ٪.</a:t>
            </a:r>
          </a:p>
        </p:txBody>
      </p:sp>
      <p:pic>
        <p:nvPicPr>
          <p:cNvPr id="4" name="صورة 3" descr="صورة تحتوي على حشرة&#10;&#10;تم إنشاء الوصف تلقائياً">
            <a:extLst>
              <a:ext uri="{FF2B5EF4-FFF2-40B4-BE49-F238E27FC236}">
                <a16:creationId xmlns:a16="http://schemas.microsoft.com/office/drawing/2014/main" id="{0E287194-3765-BD7C-916F-8F8DC357AF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163" y="1787387"/>
            <a:ext cx="3619500" cy="1905000"/>
          </a:xfrm>
          <a:prstGeom prst="rect">
            <a:avLst/>
          </a:prstGeom>
          <a:ln>
            <a:noFill/>
          </a:ln>
          <a:effectLst>
            <a:softEdge rad="112500"/>
          </a:effectLst>
        </p:spPr>
      </p:pic>
    </p:spTree>
    <p:extLst>
      <p:ext uri="{BB962C8B-B14F-4D97-AF65-F5344CB8AC3E}">
        <p14:creationId xmlns:p14="http://schemas.microsoft.com/office/powerpoint/2010/main" val="2040372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1046AB30-E5B7-E98B-0178-F2718E8774AD}"/>
              </a:ext>
            </a:extLst>
          </p:cNvPr>
          <p:cNvSpPr txBox="1"/>
          <p:nvPr/>
        </p:nvSpPr>
        <p:spPr>
          <a:xfrm>
            <a:off x="2928731" y="360459"/>
            <a:ext cx="8640418" cy="3600986"/>
          </a:xfrm>
          <a:prstGeom prst="rect">
            <a:avLst/>
          </a:prstGeom>
          <a:noFill/>
        </p:spPr>
        <p:txBody>
          <a:bodyPr wrap="square" rtlCol="1">
            <a:spAutoFit/>
          </a:bodyPr>
          <a:lstStyle/>
          <a:p>
            <a:r>
              <a:rPr lang="ar-SA" sz="2400" b="1" dirty="0">
                <a:latin typeface="Calibri Light" panose="020F0302020204030204" pitchFamily="34" charset="0"/>
                <a:cs typeface="Calibri Light" panose="020F0302020204030204" pitchFamily="34" charset="0"/>
              </a:rPr>
              <a:t>السكان المعرضون لخطر الحساسية:</a:t>
            </a:r>
          </a:p>
          <a:p>
            <a:endParaRPr lang="ar-SA" sz="2400" b="1" dirty="0">
              <a:latin typeface="Calibri Light" panose="020F0302020204030204" pitchFamily="34" charset="0"/>
              <a:cs typeface="Calibri Light" panose="020F0302020204030204" pitchFamily="34" charset="0"/>
            </a:endParaRPr>
          </a:p>
          <a:p>
            <a:r>
              <a:rPr lang="ar-SA" sz="2000" dirty="0">
                <a:latin typeface="Calibri Light" panose="020F0302020204030204" pitchFamily="34" charset="0"/>
                <a:cs typeface="Calibri Light" panose="020F0302020204030204" pitchFamily="34" charset="0"/>
              </a:rPr>
              <a:t>هل يستطيع الناس المتحسسين لسم النحل استخدام منتجات النحل؟ أمر بالغ الأهمية.</a:t>
            </a:r>
          </a:p>
          <a:p>
            <a:r>
              <a:rPr lang="ar-SA" sz="2000" dirty="0">
                <a:latin typeface="Calibri Light" panose="020F0302020204030204" pitchFamily="34" charset="0"/>
                <a:cs typeface="Calibri Light" panose="020F0302020204030204" pitchFamily="34" charset="0"/>
              </a:rPr>
              <a:t>فنظرا لأن العسل وسم النحل ليس لها مستضدات مشتركة فيمكن استخدام العسل، ومن ناحية أخرى لا ينبغي استخدام لأنه يحتوي على مستضدات مشتركة.</a:t>
            </a:r>
          </a:p>
          <a:p>
            <a:endParaRPr lang="ar-SA" sz="2000" dirty="0">
              <a:latin typeface="Calibri Light" panose="020F0302020204030204" pitchFamily="34" charset="0"/>
              <a:cs typeface="Calibri Light" panose="020F0302020204030204" pitchFamily="34" charset="0"/>
            </a:endParaRPr>
          </a:p>
          <a:p>
            <a:r>
              <a:rPr lang="ar-SA" sz="2000" dirty="0">
                <a:latin typeface="Calibri Light" panose="020F0302020204030204" pitchFamily="34" charset="0"/>
                <a:cs typeface="Calibri Light" panose="020F0302020204030204" pitchFamily="34" charset="0"/>
              </a:rPr>
              <a:t>تحدد احتمالية إصابة الحشرة اللاسعة للإنسان بواسطة بيئة معيشتها، فمثلاً الزنبور الأصفر عادة ما يبني أعشاشه في الأرض فإن خطر الإصابة بلسعاته أكبر للأشخاص العاملين في الحدائق أو حول الفناء، وعموماً تقع أعشاش الزنابير على الأشجار أو الشجيرات وبالتالي فإن احتمال مواجهتها أعلى للأشخاص الذين يمشون في الغابة، ولذلك يجب توخي الحذر وغالبا ما تقوم الزنابير الحافرة ببناء أعشاشها تحت زوايا البيوت والحظائر، مما يزيد من خطر الاصابة بلسعاته للأشخاص الذين يكونون قريبين منها.</a:t>
            </a:r>
          </a:p>
        </p:txBody>
      </p:sp>
      <p:pic>
        <p:nvPicPr>
          <p:cNvPr id="4" name="صورة 3" descr="صورة تحتوي على حشرة&#10;&#10;تم إنشاء الوصف تلقائياً">
            <a:extLst>
              <a:ext uri="{FF2B5EF4-FFF2-40B4-BE49-F238E27FC236}">
                <a16:creationId xmlns:a16="http://schemas.microsoft.com/office/drawing/2014/main" id="{58439695-C0EC-9BF5-C93F-99677F29F6E8}"/>
              </a:ext>
            </a:extLst>
          </p:cNvPr>
          <p:cNvPicPr>
            <a:picLocks noChangeAspect="1"/>
          </p:cNvPicPr>
          <p:nvPr/>
        </p:nvPicPr>
        <p:blipFill rotWithShape="1">
          <a:blip r:embed="rId2">
            <a:extLst>
              <a:ext uri="{28A0092B-C50C-407E-A947-70E740481C1C}">
                <a14:useLocalDpi xmlns:a14="http://schemas.microsoft.com/office/drawing/2010/main" val="0"/>
              </a:ext>
            </a:extLst>
          </a:blip>
          <a:srcRect t="11053" b="7280"/>
          <a:stretch/>
        </p:blipFill>
        <p:spPr>
          <a:xfrm>
            <a:off x="754540" y="3961445"/>
            <a:ext cx="4348382" cy="2536096"/>
          </a:xfrm>
          <a:prstGeom prst="rect">
            <a:avLst/>
          </a:prstGeom>
          <a:ln>
            <a:noFill/>
          </a:ln>
          <a:effectLst>
            <a:softEdge rad="112500"/>
          </a:effectLst>
        </p:spPr>
      </p:pic>
      <p:pic>
        <p:nvPicPr>
          <p:cNvPr id="6" name="صورة 5" descr="صورة تحتوي على عنصر في الخارج, عش دبور, قرص العسل, خارجي&#10;&#10;تم إنشاء الوصف تلقائياً">
            <a:extLst>
              <a:ext uri="{FF2B5EF4-FFF2-40B4-BE49-F238E27FC236}">
                <a16:creationId xmlns:a16="http://schemas.microsoft.com/office/drawing/2014/main" id="{3BFF244D-B068-2BB7-B624-6FBF716AAC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9080" y="3961445"/>
            <a:ext cx="4454769" cy="2536096"/>
          </a:xfrm>
          <a:prstGeom prst="rect">
            <a:avLst/>
          </a:prstGeom>
          <a:ln>
            <a:noFill/>
          </a:ln>
          <a:effectLst>
            <a:softEdge rad="112500"/>
          </a:effectLst>
        </p:spPr>
      </p:pic>
    </p:spTree>
    <p:extLst>
      <p:ext uri="{BB962C8B-B14F-4D97-AF65-F5344CB8AC3E}">
        <p14:creationId xmlns:p14="http://schemas.microsoft.com/office/powerpoint/2010/main" val="2061061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028884BB-F9A4-CE02-57AC-4F46D821631B}"/>
              </a:ext>
            </a:extLst>
          </p:cNvPr>
          <p:cNvSpPr txBox="1"/>
          <p:nvPr/>
        </p:nvSpPr>
        <p:spPr>
          <a:xfrm>
            <a:off x="2809461" y="556591"/>
            <a:ext cx="8521148" cy="4524315"/>
          </a:xfrm>
          <a:prstGeom prst="rect">
            <a:avLst/>
          </a:prstGeom>
          <a:noFill/>
        </p:spPr>
        <p:txBody>
          <a:bodyPr wrap="square" rtlCol="1">
            <a:spAutoFit/>
          </a:bodyPr>
          <a:lstStyle/>
          <a:p>
            <a:r>
              <a:rPr lang="ar-SA" sz="2400" b="1" dirty="0">
                <a:latin typeface="Calibri Light" panose="020F0302020204030204" pitchFamily="34" charset="0"/>
                <a:cs typeface="Calibri Light" panose="020F0302020204030204" pitchFamily="34" charset="0"/>
              </a:rPr>
              <a:t>الوفيات الناجمة عن الحساسية:</a:t>
            </a:r>
          </a:p>
          <a:p>
            <a:endParaRPr lang="ar-SA" sz="2400" b="1" dirty="0">
              <a:latin typeface="Calibri Light" panose="020F0302020204030204" pitchFamily="34" charset="0"/>
              <a:cs typeface="Calibri Light" panose="020F0302020204030204" pitchFamily="34" charset="0"/>
            </a:endParaRPr>
          </a:p>
          <a:p>
            <a:r>
              <a:rPr lang="ar-SA" sz="2000" dirty="0">
                <a:latin typeface="Calibri Light" panose="020F0302020204030204" pitchFamily="34" charset="0"/>
                <a:cs typeface="Calibri Light" panose="020F0302020204030204" pitchFamily="34" charset="0"/>
              </a:rPr>
              <a:t>الموت من صدمة الحساسية نتيجة ملامسة الحشرات اللاسعة أمر شائع إلى حد ما.</a:t>
            </a:r>
          </a:p>
          <a:p>
            <a:r>
              <a:rPr lang="ar-SA" sz="2000" dirty="0">
                <a:latin typeface="Calibri Light" panose="020F0302020204030204" pitchFamily="34" charset="0"/>
                <a:cs typeface="Calibri Light" panose="020F0302020204030204" pitchFamily="34" charset="0"/>
              </a:rPr>
              <a:t> لذلك، فإن ما يقرب من خمس حالات صدمة الحساسية مرتبط بالحشرات اللاسعة، وتبلغ نسبة الوفيات الناجمة عن ردود الفعل صدمة الحساسية على السم 46-84%.</a:t>
            </a:r>
          </a:p>
          <a:p>
            <a:r>
              <a:rPr lang="ar-SA" sz="2000" dirty="0">
                <a:latin typeface="Calibri Light" panose="020F0302020204030204" pitchFamily="34" charset="0"/>
                <a:cs typeface="Calibri Light" panose="020F0302020204030204" pitchFamily="34" charset="0"/>
              </a:rPr>
              <a:t>وكانت أول حالة وفاة مسجلة بسبب صدمة الحساسية هي وفاة الفرعون المصري </a:t>
            </a:r>
            <a:r>
              <a:rPr lang="ar-SA" sz="2000" dirty="0" err="1">
                <a:latin typeface="Calibri Light" panose="020F0302020204030204" pitchFamily="34" charset="0"/>
                <a:cs typeface="Calibri Light" panose="020F0302020204030204" pitchFamily="34" charset="0"/>
              </a:rPr>
              <a:t>مينيس</a:t>
            </a:r>
            <a:r>
              <a:rPr lang="ar-SA" sz="2000" dirty="0">
                <a:latin typeface="Calibri Light" panose="020F0302020204030204" pitchFamily="34" charset="0"/>
                <a:cs typeface="Calibri Light" panose="020F0302020204030204" pitchFamily="34" charset="0"/>
              </a:rPr>
              <a:t> أول حاكم لمملكتين </a:t>
            </a:r>
            <a:r>
              <a:rPr lang="ar-SA" sz="2000" dirty="0" err="1">
                <a:latin typeface="Calibri Light" panose="020F0302020204030204" pitchFamily="34" charset="0"/>
                <a:cs typeface="Calibri Light" panose="020F0302020204030204" pitchFamily="34" charset="0"/>
              </a:rPr>
              <a:t>نيلويتين</a:t>
            </a:r>
            <a:r>
              <a:rPr lang="ar-SA" sz="2000" dirty="0">
                <a:latin typeface="Calibri Light" panose="020F0302020204030204" pitchFamily="34" charset="0"/>
                <a:cs typeface="Calibri Light" panose="020F0302020204030204" pitchFamily="34" charset="0"/>
              </a:rPr>
              <a:t> في عام ٢٦٤١ قبل الميلاد وكان سببها لسعات الدبور .وقد يرجع انخفاض معدل الوفيات بسبب الحساسية من الحشرات اللاسعة إلى أن العديد من الوفيات التي لم تفسر ترتبط بهذه الحساسية، ويقدر معدل الوفيات العالمية من الحساسية من الحشرات اللاسعة بين۱۰۰۰ و۱۲۰۰ شخص سنويا.</a:t>
            </a:r>
          </a:p>
          <a:p>
            <a:r>
              <a:rPr lang="ar-SA" sz="2000" dirty="0">
                <a:latin typeface="Calibri Light" panose="020F0302020204030204" pitchFamily="34" charset="0"/>
                <a:cs typeface="Calibri Light" panose="020F0302020204030204" pitchFamily="34" charset="0"/>
              </a:rPr>
              <a:t>وتعتمد خطورة أنواع الحشرات اللاسعة على نوع السم، وتكرار اللسعات والتي تعتمد بدورها على عدوانية الحشرات، وعددها والكثافة السكانية.</a:t>
            </a:r>
          </a:p>
          <a:p>
            <a:r>
              <a:rPr lang="ar-SA" sz="2000" dirty="0">
                <a:latin typeface="Calibri Light" panose="020F0302020204030204" pitchFamily="34" charset="0"/>
                <a:cs typeface="Calibri Light" panose="020F0302020204030204" pitchFamily="34" charset="0"/>
              </a:rPr>
              <a:t>وبناء على هذه العوامل فإن أكثر أنواع الحشرات اللاسعة خطورة هي: الزنابير  وتتمثل في الأنواع التالية: الزنبور الشائع ، والزنبور الألماني ، والزنبور الأصفر.</a:t>
            </a:r>
          </a:p>
        </p:txBody>
      </p:sp>
    </p:spTree>
    <p:extLst>
      <p:ext uri="{BB962C8B-B14F-4D97-AF65-F5344CB8AC3E}">
        <p14:creationId xmlns:p14="http://schemas.microsoft.com/office/powerpoint/2010/main" val="424033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6F48C031-217D-52A2-D34C-9915C9C1DF85}"/>
              </a:ext>
            </a:extLst>
          </p:cNvPr>
          <p:cNvSpPr txBox="1"/>
          <p:nvPr/>
        </p:nvSpPr>
        <p:spPr>
          <a:xfrm>
            <a:off x="4937760" y="468300"/>
            <a:ext cx="6790822" cy="4832092"/>
          </a:xfrm>
          <a:prstGeom prst="rect">
            <a:avLst/>
          </a:prstGeom>
          <a:noFill/>
        </p:spPr>
        <p:txBody>
          <a:bodyPr wrap="square" rtlCol="1">
            <a:spAutoFit/>
          </a:bodyPr>
          <a:lstStyle/>
          <a:p>
            <a:r>
              <a:rPr lang="ar-SA" sz="2400" b="1" dirty="0">
                <a:latin typeface="Calibri Light" panose="020F0302020204030204" pitchFamily="34" charset="0"/>
                <a:cs typeface="Calibri Light" panose="020F0302020204030204" pitchFamily="34" charset="0"/>
              </a:rPr>
              <a:t>حساسية لدغة الحشرات:</a:t>
            </a:r>
          </a:p>
          <a:p>
            <a:endParaRPr lang="ar-SA" sz="2400" b="1" dirty="0">
              <a:latin typeface="Calibri Light" panose="020F0302020204030204" pitchFamily="34" charset="0"/>
              <a:cs typeface="Calibri Light" panose="020F0302020204030204" pitchFamily="34" charset="0"/>
            </a:endParaRPr>
          </a:p>
          <a:p>
            <a:r>
              <a:rPr lang="ar-SA" sz="2000" dirty="0">
                <a:latin typeface="Calibri Light" panose="020F0302020204030204" pitchFamily="34" charset="0"/>
                <a:cs typeface="Calibri Light" panose="020F0302020204030204" pitchFamily="34" charset="0"/>
              </a:rPr>
              <a:t>بصرف النظر عن ردود الفعل التحسسية التي تسببها لسعات الحشرات، فإن الحساسية للدغاتها غالباً ما يجري ملاحظتها أيضا، وتحقن الحشرات اللاسعة (بشكل رئيس، غشائية الأجنحة) السم في ضحاياه، بينها الحشرات الماصة (غالبا تمتص الدم) وتضخ لعابها في الجرح، وغالبا ما تؤدي مضادات التخثر الموجودة في هذا اللعاب إلى حدوث رد فعل تحسسي، وتتجلى تفاعلات الحساسية بشكل رئيس في تلف الجلد.</a:t>
            </a:r>
          </a:p>
          <a:p>
            <a:r>
              <a:rPr lang="ar-SA" sz="2000" dirty="0">
                <a:latin typeface="Calibri Light" panose="020F0302020204030204" pitchFamily="34" charset="0"/>
                <a:cs typeface="Calibri Light" panose="020F0302020204030204" pitchFamily="34" charset="0"/>
              </a:rPr>
              <a:t>يمكن أن تكون تفاعلات الحساسية تجاه اللدغات موضعية أو جهازية أو صدمة الحساسية كما في حالة اللسعات، وتتطور تفاعلات الحساسية الموضعية عادة بعد حدوث اللدغة مباشرة وتظهر البثرات والانتفاخ والاحمرار، وتظهر ردود الفعل الجهازية كخلايا (بقع حمراء في جميع أنحاء الجسم)، مصحوبة بحكة شديدة، والتشنج القصبي، ويظهر تطور الحساسية المفرطة في الغثيان والقيء وعدم انتظام ضربات القلب، وضيق التنفس وانخفاض ضغط الدم وفقدان الوعي، ويمكن أن تؤدي الحساسية المفرطة بدون مساعدة طبية طارئة إلى الوفاة.</a:t>
            </a:r>
          </a:p>
        </p:txBody>
      </p:sp>
      <p:pic>
        <p:nvPicPr>
          <p:cNvPr id="4" name="صورة 3" descr="صورة تحتوي على نص&#10;&#10;تم إنشاء الوصف تلقائياً">
            <a:extLst>
              <a:ext uri="{FF2B5EF4-FFF2-40B4-BE49-F238E27FC236}">
                <a16:creationId xmlns:a16="http://schemas.microsoft.com/office/drawing/2014/main" id="{EF19367A-4AE4-5A2F-990F-50D416E14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948" y="2505375"/>
            <a:ext cx="4853354" cy="3640016"/>
          </a:xfrm>
          <a:prstGeom prst="rect">
            <a:avLst/>
          </a:prstGeom>
          <a:ln>
            <a:noFill/>
          </a:ln>
          <a:effectLst>
            <a:softEdge rad="112500"/>
          </a:effectLst>
        </p:spPr>
      </p:pic>
    </p:spTree>
    <p:extLst>
      <p:ext uri="{BB962C8B-B14F-4D97-AF65-F5344CB8AC3E}">
        <p14:creationId xmlns:p14="http://schemas.microsoft.com/office/powerpoint/2010/main" val="3988862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2F6F1FBC-1FD5-31EA-AF7B-BB96125615DC}"/>
              </a:ext>
            </a:extLst>
          </p:cNvPr>
          <p:cNvSpPr txBox="1"/>
          <p:nvPr/>
        </p:nvSpPr>
        <p:spPr>
          <a:xfrm>
            <a:off x="2955234" y="649357"/>
            <a:ext cx="8600661" cy="3600986"/>
          </a:xfrm>
          <a:prstGeom prst="rect">
            <a:avLst/>
          </a:prstGeom>
          <a:noFill/>
        </p:spPr>
        <p:txBody>
          <a:bodyPr wrap="square" rtlCol="1">
            <a:spAutoFit/>
          </a:bodyPr>
          <a:lstStyle/>
          <a:p>
            <a:r>
              <a:rPr lang="ar-SA" sz="2400" b="1" dirty="0">
                <a:latin typeface="Calibri Light" panose="020F0302020204030204" pitchFamily="34" charset="0"/>
                <a:cs typeface="Calibri Light" panose="020F0302020204030204" pitchFamily="34" charset="0"/>
              </a:rPr>
              <a:t>الحساسية </a:t>
            </a:r>
            <a:r>
              <a:rPr lang="ar-SA" sz="2400" b="1" dirty="0" err="1">
                <a:latin typeface="Calibri Light" panose="020F0302020204030204" pitchFamily="34" charset="0"/>
                <a:cs typeface="Calibri Light" panose="020F0302020204030204" pitchFamily="34" charset="0"/>
              </a:rPr>
              <a:t>الاستنشاقية</a:t>
            </a:r>
            <a:r>
              <a:rPr lang="ar-SA" sz="2400" b="1" dirty="0">
                <a:latin typeface="Calibri Light" panose="020F0302020204030204" pitchFamily="34" charset="0"/>
                <a:cs typeface="Calibri Light" panose="020F0302020204030204" pitchFamily="34" charset="0"/>
              </a:rPr>
              <a:t> بالحشرات:</a:t>
            </a:r>
          </a:p>
          <a:p>
            <a:endParaRPr lang="ar-SA" sz="2400" b="1" dirty="0">
              <a:latin typeface="Calibri Light" panose="020F0302020204030204" pitchFamily="34" charset="0"/>
              <a:cs typeface="Calibri Light" panose="020F0302020204030204" pitchFamily="34" charset="0"/>
            </a:endParaRPr>
          </a:p>
          <a:p>
            <a:r>
              <a:rPr lang="ar-SA" sz="2000" dirty="0">
                <a:latin typeface="Calibri Light" panose="020F0302020204030204" pitchFamily="34" charset="0"/>
                <a:cs typeface="Calibri Light" panose="020F0302020204030204" pitchFamily="34" charset="0"/>
              </a:rPr>
              <a:t>تحدث الحساسية </a:t>
            </a:r>
            <a:r>
              <a:rPr lang="ar-SA" sz="2000" dirty="0" err="1">
                <a:latin typeface="Calibri Light" panose="020F0302020204030204" pitchFamily="34" charset="0"/>
                <a:cs typeface="Calibri Light" panose="020F0302020204030204" pitchFamily="34" charset="0"/>
              </a:rPr>
              <a:t>الاستنشاقية</a:t>
            </a:r>
            <a:r>
              <a:rPr lang="ar-SA" sz="2000" dirty="0">
                <a:latin typeface="Calibri Light" panose="020F0302020204030204" pitchFamily="34" charset="0"/>
                <a:cs typeface="Calibri Light" panose="020F0302020204030204" pitchFamily="34" charset="0"/>
              </a:rPr>
              <a:t> بالحشرات عندما يستنشق الشخص حراشيف الجسم ، وايض الحشرات والعناكب التي تشكل جزءا من الأتربة المنزلية، وعند ملامسته للحشرات بشكل مباشر، مما يسمح لمسببات الحساسية بدخول جسم الإنسان.</a:t>
            </a:r>
          </a:p>
          <a:p>
            <a:endParaRPr lang="ar-SA" sz="2000" dirty="0">
              <a:latin typeface="Calibri Light" panose="020F0302020204030204" pitchFamily="34" charset="0"/>
              <a:cs typeface="Calibri Light" panose="020F0302020204030204" pitchFamily="34" charset="0"/>
            </a:endParaRPr>
          </a:p>
          <a:p>
            <a:r>
              <a:rPr lang="ar-SA" sz="2000" dirty="0">
                <a:latin typeface="Calibri Light" panose="020F0302020204030204" pitchFamily="34" charset="0"/>
                <a:cs typeface="Calibri Light" panose="020F0302020204030204" pitchFamily="34" charset="0"/>
              </a:rPr>
              <a:t>اهم مصدر للحساسية عن طريق الاستنشاق هو حلم غبار المنزل الذي يعيش في مساكن الإنسان، ويتراوح حجمه من 0.1 إلى 0.5 ملم موزع في جميع أنحاء العالم ويعيش في الكتب والأثاث والسجاد والمراتب والوسائد والأغطية والأحذية، ويتغذى على رقائق جلد الإنسان والتي تسقط كل يوم ويحتوي غبار المنزل في كل مكان على حلم هذا الجنس، و يعد حلم غبار المنزل أحد أكثر الأسباب شيوعا للربو القصبي والتهاب الجلد ، والتهاب الأنف التحسسي والتهاب الملتحمة في جميع أنحاء العالم.</a:t>
            </a:r>
          </a:p>
        </p:txBody>
      </p:sp>
      <p:pic>
        <p:nvPicPr>
          <p:cNvPr id="4" name="صورة 3" descr="صورة تحتوي على عشب, خارجي, قراديات, مفصليات الأرجل&#10;&#10;تم إنشاء الوصف تلقائياً">
            <a:extLst>
              <a:ext uri="{FF2B5EF4-FFF2-40B4-BE49-F238E27FC236}">
                <a16:creationId xmlns:a16="http://schemas.microsoft.com/office/drawing/2014/main" id="{AC14599B-4FF8-53AC-6511-8F65F715F9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459" y="3924885"/>
            <a:ext cx="4664797" cy="2605161"/>
          </a:xfrm>
          <a:prstGeom prst="rect">
            <a:avLst/>
          </a:prstGeom>
          <a:ln>
            <a:noFill/>
          </a:ln>
          <a:effectLst>
            <a:softEdge rad="112500"/>
          </a:effectLst>
        </p:spPr>
      </p:pic>
    </p:spTree>
    <p:extLst>
      <p:ext uri="{BB962C8B-B14F-4D97-AF65-F5344CB8AC3E}">
        <p14:creationId xmlns:p14="http://schemas.microsoft.com/office/powerpoint/2010/main" val="1446793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C23C90C5-DEA8-0D80-059D-968574BDD3A6}"/>
              </a:ext>
            </a:extLst>
          </p:cNvPr>
          <p:cNvSpPr txBox="1"/>
          <p:nvPr/>
        </p:nvSpPr>
        <p:spPr>
          <a:xfrm>
            <a:off x="3379305" y="503583"/>
            <a:ext cx="8216348" cy="3293209"/>
          </a:xfrm>
          <a:prstGeom prst="rect">
            <a:avLst/>
          </a:prstGeom>
          <a:noFill/>
        </p:spPr>
        <p:txBody>
          <a:bodyPr wrap="square" rtlCol="1">
            <a:spAutoFit/>
          </a:bodyPr>
          <a:lstStyle/>
          <a:p>
            <a:r>
              <a:rPr lang="ar-SA" sz="2400" b="1" dirty="0">
                <a:latin typeface="Calibri Light" panose="020F0302020204030204" pitchFamily="34" charset="0"/>
                <a:cs typeface="Calibri Light" panose="020F0302020204030204" pitchFamily="34" charset="0"/>
              </a:rPr>
              <a:t>انواع أخرى من الحساسية للحشرات:</a:t>
            </a:r>
          </a:p>
          <a:p>
            <a:endParaRPr lang="ar-SA" sz="2400" dirty="0">
              <a:latin typeface="Calibri Light" panose="020F0302020204030204" pitchFamily="34" charset="0"/>
              <a:cs typeface="Calibri Light" panose="020F0302020204030204" pitchFamily="34" charset="0"/>
            </a:endParaRPr>
          </a:p>
          <a:p>
            <a:r>
              <a:rPr lang="ar-SA" sz="2000" dirty="0">
                <a:latin typeface="Calibri Light" panose="020F0302020204030204" pitchFamily="34" charset="0"/>
                <a:cs typeface="Calibri Light" panose="020F0302020204030204" pitchFamily="34" charset="0"/>
              </a:rPr>
              <a:t>بالإضافة إلى أنواع الحساسية السابقة، هناك عدد من الطرق الأخرى لإيصال مسببات الحساسية من الحشرات والعناكب إلى الإنسان.</a:t>
            </a:r>
          </a:p>
          <a:p>
            <a:endParaRPr lang="ar-SA" sz="2000" dirty="0">
              <a:latin typeface="Calibri Light" panose="020F0302020204030204" pitchFamily="34" charset="0"/>
              <a:cs typeface="Calibri Light" panose="020F0302020204030204" pitchFamily="34" charset="0"/>
            </a:endParaRPr>
          </a:p>
          <a:p>
            <a:r>
              <a:rPr lang="ar-SA" sz="2000" dirty="0">
                <a:latin typeface="Calibri Light" panose="020F0302020204030204" pitchFamily="34" charset="0"/>
                <a:cs typeface="Calibri Light" panose="020F0302020204030204" pitchFamily="34" charset="0"/>
              </a:rPr>
              <a:t>أولاً: عن طريقة الملامسة (عندما تخترق المواد المثيرة للحساسية الكائنات الحية من خلال غطاء الجلد).</a:t>
            </a:r>
          </a:p>
          <a:p>
            <a:endParaRPr lang="ar-SA" sz="2000" dirty="0">
              <a:latin typeface="Calibri Light" panose="020F0302020204030204" pitchFamily="34" charset="0"/>
              <a:cs typeface="Calibri Light" panose="020F0302020204030204" pitchFamily="34" charset="0"/>
            </a:endParaRPr>
          </a:p>
          <a:p>
            <a:r>
              <a:rPr lang="ar-SA" sz="2000" dirty="0">
                <a:latin typeface="Calibri Light" panose="020F0302020204030204" pitchFamily="34" charset="0"/>
                <a:cs typeface="Calibri Light" panose="020F0302020204030204" pitchFamily="34" charset="0"/>
              </a:rPr>
              <a:t>ثانيا: دخولها من خلال الجهاز الهضمي، فمن الممكن في حالة الابتلاع غير المقصود للأيض وأجزاء من أجسام الحشرات، واستخدام المنتجات المصابة بالحشرات والحشرات نفسها كغذاء.</a:t>
            </a:r>
          </a:p>
        </p:txBody>
      </p:sp>
      <p:pic>
        <p:nvPicPr>
          <p:cNvPr id="8" name="صورة 7" descr="صورة تحتوي على قطعة, تحلية, إغلاق, مأكول&#10;&#10;تم إنشاء الوصف تلقائياً">
            <a:extLst>
              <a:ext uri="{FF2B5EF4-FFF2-40B4-BE49-F238E27FC236}">
                <a16:creationId xmlns:a16="http://schemas.microsoft.com/office/drawing/2014/main" id="{C2F446A7-E9EA-35AD-978C-4B51409682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4184" y="3910819"/>
            <a:ext cx="4607818" cy="2580779"/>
          </a:xfrm>
          <a:prstGeom prst="rect">
            <a:avLst/>
          </a:prstGeom>
          <a:ln>
            <a:noFill/>
          </a:ln>
          <a:effectLst>
            <a:softEdge rad="112500"/>
          </a:effectLst>
        </p:spPr>
      </p:pic>
      <p:pic>
        <p:nvPicPr>
          <p:cNvPr id="10" name="صورة 9">
            <a:extLst>
              <a:ext uri="{FF2B5EF4-FFF2-40B4-BE49-F238E27FC236}">
                <a16:creationId xmlns:a16="http://schemas.microsoft.com/office/drawing/2014/main" id="{DEA8578D-31E9-C240-1213-D81F458BD0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352" y="3910819"/>
            <a:ext cx="5012202" cy="2580779"/>
          </a:xfrm>
          <a:prstGeom prst="rect">
            <a:avLst/>
          </a:prstGeom>
          <a:ln>
            <a:noFill/>
          </a:ln>
          <a:effectLst>
            <a:softEdge rad="112500"/>
          </a:effectLst>
        </p:spPr>
      </p:pic>
    </p:spTree>
    <p:extLst>
      <p:ext uri="{BB962C8B-B14F-4D97-AF65-F5344CB8AC3E}">
        <p14:creationId xmlns:p14="http://schemas.microsoft.com/office/powerpoint/2010/main" val="123016231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1073</Words>
  <Application>Microsoft Office PowerPoint</Application>
  <PresentationFormat>شاشة عريضة</PresentationFormat>
  <Paragraphs>62</Paragraphs>
  <Slides>9</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9</vt:i4>
      </vt:variant>
    </vt:vector>
  </HeadingPairs>
  <TitlesOfParts>
    <vt:vector size="13" baseType="lpstr">
      <vt:lpstr>Arial</vt:lpstr>
      <vt:lpstr>Calibri</vt:lpstr>
      <vt:lpstr>Calibri Light</vt:lpstr>
      <vt:lpstr>نسق Office</vt:lpstr>
      <vt:lpstr>حساسية الحشرات</vt:lpstr>
      <vt:lpstr>تدخل المواد المسببة للحساسية التي تنتجها الحشرات للإنسان بعدة طرق: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حساسية الحشرات</dc:title>
  <dc:creator>i s</dc:creator>
  <cp:lastModifiedBy>i s</cp:lastModifiedBy>
  <cp:revision>3</cp:revision>
  <dcterms:created xsi:type="dcterms:W3CDTF">2022-05-23T22:26:55Z</dcterms:created>
  <dcterms:modified xsi:type="dcterms:W3CDTF">2022-05-24T00:13:54Z</dcterms:modified>
</cp:coreProperties>
</file>