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7" r:id="rId4"/>
    <p:sldId id="258" r:id="rId5"/>
    <p:sldId id="285" r:id="rId6"/>
    <p:sldId id="259" r:id="rId7"/>
    <p:sldId id="260" r:id="rId8"/>
    <p:sldId id="262" r:id="rId9"/>
    <p:sldId id="286" r:id="rId10"/>
    <p:sldId id="281" r:id="rId11"/>
    <p:sldId id="282" r:id="rId12"/>
    <p:sldId id="263" r:id="rId13"/>
    <p:sldId id="264" r:id="rId14"/>
    <p:sldId id="265" r:id="rId15"/>
    <p:sldId id="266" r:id="rId16"/>
    <p:sldId id="279" r:id="rId17"/>
    <p:sldId id="287" r:id="rId18"/>
    <p:sldId id="268" r:id="rId19"/>
    <p:sldId id="283" r:id="rId20"/>
    <p:sldId id="284" r:id="rId21"/>
    <p:sldId id="269" r:id="rId22"/>
    <p:sldId id="270" r:id="rId23"/>
    <p:sldId id="267" r:id="rId24"/>
    <p:sldId id="280" r:id="rId25"/>
    <p:sldId id="288" r:id="rId26"/>
    <p:sldId id="271" r:id="rId27"/>
    <p:sldId id="273" r:id="rId28"/>
    <p:sldId id="274" r:id="rId29"/>
    <p:sldId id="272" r:id="rId30"/>
    <p:sldId id="275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32EA-6C22-4596-A0DD-91A8B4F77E6C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C57C-A4D6-4F1E-8EA4-80B1B90C48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Chapter 13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Form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r="9222" b="37168"/>
          <a:stretch>
            <a:fillRect/>
          </a:stretch>
        </p:blipFill>
        <p:spPr bwMode="auto">
          <a:xfrm>
            <a:off x="880726" y="228600"/>
            <a:ext cx="750127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6056"/>
            <a:ext cx="7772400" cy="65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 Design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3656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 Design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2072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 Design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30820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Deflection governs in this case and the maximum allowable span is 27.7 in</a:t>
            </a:r>
            <a:r>
              <a:rPr lang="en-US" dirty="0" smtClean="0"/>
              <a:t>. (</a:t>
            </a:r>
            <a:r>
              <a:rPr lang="en-US" dirty="0"/>
              <a:t>703 mm).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select a 24-in. (610-mm) joist spacing as a modular </a:t>
            </a:r>
            <a:r>
              <a:rPr lang="en-US" dirty="0" smtClean="0"/>
              <a:t>value for </a:t>
            </a:r>
            <a:r>
              <a:rPr lang="en-US" dirty="0"/>
              <a:t>the design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Consider </a:t>
            </a:r>
            <a:r>
              <a:rPr lang="en-US" i="1" dirty="0"/>
              <a:t>the joist as a uniformly loaded beam supporting </a:t>
            </a:r>
            <a:r>
              <a:rPr lang="en-US" i="1" dirty="0" smtClean="0"/>
              <a:t>a </a:t>
            </a:r>
            <a:r>
              <a:rPr lang="en-US" dirty="0" smtClean="0"/>
              <a:t>strip </a:t>
            </a:r>
            <a:r>
              <a:rPr lang="en-US" dirty="0"/>
              <a:t>of design load 24 in. (610 mm) wide (same as joist spacing; see </a:t>
            </a:r>
            <a:r>
              <a:rPr lang="en-US" dirty="0" smtClean="0"/>
              <a:t>Figure 13-1b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Joists </a:t>
            </a:r>
            <a:r>
              <a:rPr lang="en-US" dirty="0"/>
              <a:t>are 2 x 8 in. (50 x 200 mm) lumber.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the joists </a:t>
            </a:r>
            <a:r>
              <a:rPr lang="en-US" dirty="0" smtClean="0"/>
              <a:t>are continuous </a:t>
            </a:r>
            <a:r>
              <a:rPr lang="en-US" dirty="0"/>
              <a:t>over three spans.</a:t>
            </a:r>
          </a:p>
          <a:p>
            <a:r>
              <a:rPr lang="en-US" i="1" dirty="0"/>
              <a:t>w =(2 ft) x (1) x (130 lb/sq ft) =260 lb/ft</a:t>
            </a:r>
          </a:p>
          <a:p>
            <a:r>
              <a:rPr lang="pl-PL" dirty="0"/>
              <a:t>[ </a:t>
            </a:r>
            <a:r>
              <a:rPr lang="pl-PL" i="1" dirty="0"/>
              <a:t>w =(0.610 m) x (1) x (6.22 kPa) = 3.79 kN/m]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13-1 </a:t>
            </a:r>
            <a:br>
              <a:rPr lang="en-US" dirty="0" smtClean="0"/>
            </a:br>
            <a:r>
              <a:rPr lang="en-US" dirty="0" smtClean="0"/>
              <a:t>Design Analysis for form member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68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Joist design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0047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010400" cy="68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Form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SLAB </a:t>
            </a:r>
            <a:r>
              <a:rPr lang="en-US" dirty="0"/>
              <a:t>FORM </a:t>
            </a:r>
            <a:r>
              <a:rPr lang="en-US" dirty="0" smtClean="0"/>
              <a:t>DESIGN Method</a:t>
            </a:r>
          </a:p>
          <a:p>
            <a:r>
              <a:rPr lang="en-US" dirty="0" smtClean="0"/>
              <a:t>WALL AND COLUMN FORM DESIGN</a:t>
            </a:r>
          </a:p>
          <a:p>
            <a:r>
              <a:rPr lang="en-US" dirty="0" smtClean="0"/>
              <a:t>DESIGN OF LATERAL BRACING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6477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Joist design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6784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Joist design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3494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Thus bending governs and the maximum joist span is 87 in. (2213 mm). </a:t>
            </a:r>
            <a:endParaRPr lang="en-US" dirty="0" smtClean="0"/>
          </a:p>
          <a:p>
            <a:r>
              <a:rPr lang="en-US" dirty="0" smtClean="0"/>
              <a:t>We will </a:t>
            </a:r>
            <a:r>
              <a:rPr lang="en-US" dirty="0"/>
              <a:t>select a stringer spacing (joist span) of 84 in. (2134 mm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To </a:t>
            </a:r>
            <a:r>
              <a:rPr lang="en-US" i="1" dirty="0"/>
              <a:t>analyze stringer design, consider a strip of </a:t>
            </a:r>
            <a:r>
              <a:rPr lang="en-US" i="1" dirty="0" smtClean="0"/>
              <a:t>design </a:t>
            </a:r>
            <a:r>
              <a:rPr lang="en-US" dirty="0" smtClean="0"/>
              <a:t>load </a:t>
            </a:r>
            <a:r>
              <a:rPr lang="en-US" dirty="0"/>
              <a:t>7 ft (2.13 m) wide (equal to stringer spacing) as resting directly on </a:t>
            </a:r>
            <a:r>
              <a:rPr lang="en-US" dirty="0" smtClean="0"/>
              <a:t>the stringer </a:t>
            </a:r>
            <a:r>
              <a:rPr lang="en-US" dirty="0"/>
              <a:t>(Figure </a:t>
            </a:r>
            <a:r>
              <a:rPr lang="en-US" dirty="0" smtClean="0"/>
              <a:t>13-1c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the stringer to be continuous over </a:t>
            </a:r>
            <a:r>
              <a:rPr lang="en-US" dirty="0" smtClean="0"/>
              <a:t>three spans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Stringers </a:t>
            </a:r>
            <a:r>
              <a:rPr lang="en-US" dirty="0"/>
              <a:t>are 4 x 8 (100 x 200 mm) lumber.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/>
              <a:t>analyze the </a:t>
            </a:r>
            <a:r>
              <a:rPr lang="en-US" dirty="0" smtClean="0"/>
              <a:t>stringer as </a:t>
            </a:r>
            <a:r>
              <a:rPr lang="en-US" dirty="0"/>
              <a:t>a beam and determine the maximum allowable span.</a:t>
            </a:r>
          </a:p>
          <a:p>
            <a:r>
              <a:rPr lang="pl-PL" i="1" dirty="0"/>
              <a:t>w =(7) (130) =910 lb/ft</a:t>
            </a:r>
          </a:p>
          <a:p>
            <a:r>
              <a:rPr lang="pl-PL" i="1" dirty="0"/>
              <a:t>[w =(2.13) (1) (6.22) = 13.25 kN/m</a:t>
            </a:r>
            <a:r>
              <a:rPr lang="pl-PL" i="1" dirty="0" smtClean="0"/>
              <a:t>]</a:t>
            </a:r>
            <a:endParaRPr lang="pl-PL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13-1 </a:t>
            </a:r>
            <a:br>
              <a:rPr lang="en-US" dirty="0" smtClean="0"/>
            </a:br>
            <a:r>
              <a:rPr lang="en-US" dirty="0" smtClean="0"/>
              <a:t>Design Analysis for form member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676400"/>
            <a:ext cx="8538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Stringer Design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3229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Stringer Design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1854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Stringer Design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175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5562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Bending governs and the maximum span is 71.1 in. (1808 mm).</a:t>
            </a:r>
            <a:endParaRPr lang="en-US" sz="3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Shore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Now </a:t>
            </a:r>
            <a:r>
              <a:rPr lang="en-US" dirty="0"/>
              <a:t>we must check shore strength before selecting the stringer </a:t>
            </a:r>
            <a:r>
              <a:rPr lang="en-US" dirty="0" smtClean="0"/>
              <a:t>span (shore </a:t>
            </a:r>
            <a:r>
              <a:rPr lang="en-US" dirty="0"/>
              <a:t>spacing).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maximum stringer span based on shore strength is </a:t>
            </a:r>
            <a:r>
              <a:rPr lang="en-US" dirty="0" smtClean="0"/>
              <a:t>equal to </a:t>
            </a:r>
            <a:r>
              <a:rPr lang="en-US" dirty="0"/>
              <a:t>the shore strength divided by the load per unit length of stringer.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657600"/>
            <a:ext cx="2667000" cy="13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5029200"/>
            <a:ext cx="8534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Thus the maximum stringer span is limited by shore strength to 52.7 in. (1.343 m).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We select a shore spacing of 4 ft (1.22 m) as a modular value.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13-1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Design </a:t>
            </a:r>
            <a:r>
              <a:rPr lang="en-US" dirty="0"/>
              <a:t>the formwork (Figure </a:t>
            </a:r>
            <a:r>
              <a:rPr lang="en-US" dirty="0" smtClean="0"/>
              <a:t>13-2</a:t>
            </a:r>
            <a:r>
              <a:rPr lang="en-US" dirty="0"/>
              <a:t>) for an elevated concrete floor slab 6 in</a:t>
            </a:r>
            <a:r>
              <a:rPr lang="en-US" dirty="0" smtClean="0"/>
              <a:t>. (</a:t>
            </a:r>
            <a:r>
              <a:rPr lang="en-US" dirty="0"/>
              <a:t>152 mm) thick. </a:t>
            </a:r>
            <a:endParaRPr lang="en-US" dirty="0" smtClean="0"/>
          </a:p>
          <a:p>
            <a:r>
              <a:rPr lang="en-US" dirty="0" smtClean="0"/>
              <a:t>Sheathing </a:t>
            </a:r>
            <a:r>
              <a:rPr lang="en-US" dirty="0"/>
              <a:t>will be nominal I-in. (25-mm) lumber </a:t>
            </a:r>
            <a:r>
              <a:rPr lang="en-US" dirty="0" smtClean="0"/>
              <a:t>while 2 </a:t>
            </a:r>
            <a:r>
              <a:rPr lang="en-US" dirty="0"/>
              <a:t>x 8 in. (50 x 200 mm) lumber will be used for joists. </a:t>
            </a:r>
            <a:endParaRPr lang="en-US" dirty="0" smtClean="0"/>
          </a:p>
          <a:p>
            <a:r>
              <a:rPr lang="en-US" dirty="0" smtClean="0"/>
              <a:t>Stringers </a:t>
            </a:r>
            <a:r>
              <a:rPr lang="en-US" dirty="0"/>
              <a:t>will </a:t>
            </a:r>
            <a:r>
              <a:rPr lang="en-US" dirty="0" smtClean="0"/>
              <a:t>be 4 </a:t>
            </a:r>
            <a:r>
              <a:rPr lang="en-US" dirty="0"/>
              <a:t>x 8 in. (100 x 200 mm) lumber.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all members are </a:t>
            </a:r>
            <a:r>
              <a:rPr lang="en-US" dirty="0" smtClean="0"/>
              <a:t>continuous over </a:t>
            </a:r>
            <a:r>
              <a:rPr lang="en-US" dirty="0"/>
              <a:t>three or more spans. </a:t>
            </a:r>
            <a:endParaRPr lang="en-US" dirty="0" smtClean="0"/>
          </a:p>
          <a:p>
            <a:r>
              <a:rPr lang="en-US" dirty="0" smtClean="0"/>
              <a:t>Commercial </a:t>
            </a:r>
            <a:r>
              <a:rPr lang="en-US" dirty="0"/>
              <a:t>4000-lb (17.8-kN) shores will </a:t>
            </a:r>
            <a:r>
              <a:rPr lang="en-US" dirty="0" smtClean="0"/>
              <a:t>be used.</a:t>
            </a:r>
          </a:p>
          <a:p>
            <a:r>
              <a:rPr lang="en-US" dirty="0" smtClean="0"/>
              <a:t>It </a:t>
            </a:r>
            <a:r>
              <a:rPr lang="en-US" dirty="0"/>
              <a:t>is estimated that the weight of the formwork will be 5 lb/sq ft</a:t>
            </a:r>
          </a:p>
          <a:p>
            <a:r>
              <a:rPr lang="en-US" dirty="0"/>
              <a:t>(0.24 </a:t>
            </a:r>
            <a:r>
              <a:rPr lang="en-US" dirty="0" err="1"/>
              <a:t>kPa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The adjusted allowable stresses for the lumber being used </a:t>
            </a:r>
            <a:r>
              <a:rPr lang="en-US" dirty="0" smtClean="0"/>
              <a:t>are as </a:t>
            </a:r>
            <a:r>
              <a:rPr lang="en-US" dirty="0"/>
              <a:t>follows: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Crushing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7584942" cy="315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600200"/>
            <a:ext cx="8382000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Before completing our design, we should check for crushing at the </a:t>
            </a:r>
            <a:r>
              <a:rPr lang="en-US" sz="2500" dirty="0" smtClean="0"/>
              <a:t>point where </a:t>
            </a:r>
            <a:r>
              <a:rPr lang="en-US" sz="2500" dirty="0"/>
              <a:t>each joist rests on a stringer. </a:t>
            </a:r>
            <a:endParaRPr lang="en-US" sz="25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The </a:t>
            </a:r>
            <a:r>
              <a:rPr lang="en-US" sz="2500" dirty="0"/>
              <a:t>load at this point is the load per </a:t>
            </a:r>
            <a:r>
              <a:rPr lang="en-US" sz="2500" dirty="0" smtClean="0"/>
              <a:t>unit length </a:t>
            </a:r>
            <a:r>
              <a:rPr lang="en-US" sz="2500" dirty="0"/>
              <a:t>of joist multiplied by the joist span.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Final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Decking</a:t>
            </a:r>
            <a:r>
              <a:rPr lang="en-US" dirty="0"/>
              <a:t>: nominal1-in. (25-mm) lumber</a:t>
            </a:r>
          </a:p>
          <a:p>
            <a:r>
              <a:rPr lang="en-US" dirty="0"/>
              <a:t>Joists: 2 x 8's (50 x 200-mm) at 24-in. (610-mm) spacing</a:t>
            </a:r>
          </a:p>
          <a:p>
            <a:r>
              <a:rPr lang="en-US" dirty="0"/>
              <a:t>Stringers: 4 x 8's (100 x 200-mm) at 84-in. (2.13-m) spacing</a:t>
            </a:r>
          </a:p>
          <a:p>
            <a:r>
              <a:rPr lang="en-US" dirty="0"/>
              <a:t>Shore: 4000-lb (17.8-kN) commercial shores at 48-in. (1.22-m) intervals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13-1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86729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257800"/>
            <a:ext cx="8686800" cy="113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Maximum deflection of form members will be limited to 11360.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Use the minimum value of live load permitted by ACI.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Determine joist spacing, stringer spacing, and shore spacing.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24" y="762000"/>
            <a:ext cx="892407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3377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399" y="3962400"/>
            <a:ext cx="675860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13-2 Slab form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7864"/>
          <a:stretch>
            <a:fillRect/>
          </a:stretch>
        </p:blipFill>
        <p:spPr bwMode="auto">
          <a:xfrm>
            <a:off x="152400" y="2133600"/>
            <a:ext cx="4876801" cy="30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81200"/>
            <a:ext cx="368236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Consider </a:t>
            </a:r>
            <a:r>
              <a:rPr lang="en-US" i="1" dirty="0"/>
              <a:t>a uniformly loaded strip of decking (sheathing) </a:t>
            </a:r>
            <a:r>
              <a:rPr lang="en-US" i="1" dirty="0" smtClean="0"/>
              <a:t>12 </a:t>
            </a:r>
            <a:r>
              <a:rPr lang="en-US" dirty="0" smtClean="0"/>
              <a:t>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or 1 m) wide placed perpendicular to the joists (Figure </a:t>
            </a:r>
            <a:r>
              <a:rPr lang="en-US" dirty="0" smtClean="0"/>
              <a:t>13-1a</a:t>
            </a:r>
            <a:r>
              <a:rPr lang="en-US" dirty="0"/>
              <a:t>) and </a:t>
            </a:r>
            <a:r>
              <a:rPr lang="en-US" dirty="0" smtClean="0"/>
              <a:t>analyze it </a:t>
            </a:r>
            <a:r>
              <a:rPr lang="en-US" dirty="0"/>
              <a:t>as a beam.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the strip is continuous over three or </a:t>
            </a:r>
            <a:r>
              <a:rPr lang="en-US" dirty="0" smtClean="0"/>
              <a:t>more spans </a:t>
            </a:r>
            <a:r>
              <a:rPr lang="en-US" dirty="0"/>
              <a:t>and use the appropriate equations of Table </a:t>
            </a:r>
            <a:r>
              <a:rPr lang="en-US" dirty="0" smtClean="0"/>
              <a:t>13-5 </a:t>
            </a:r>
            <a:r>
              <a:rPr lang="en-US" dirty="0"/>
              <a:t>and </a:t>
            </a:r>
            <a:r>
              <a:rPr lang="en-US" dirty="0" smtClean="0"/>
              <a:t>13-5A.</a:t>
            </a:r>
          </a:p>
          <a:p>
            <a:r>
              <a:rPr lang="en-US" i="1" dirty="0"/>
              <a:t>w =(1 sq </a:t>
            </a:r>
            <a:r>
              <a:rPr lang="en-US" i="1" dirty="0" smtClean="0"/>
              <a:t>ft/</a:t>
            </a:r>
            <a:r>
              <a:rPr lang="en-US" i="1" dirty="0" err="1" smtClean="0"/>
              <a:t>lin</a:t>
            </a:r>
            <a:r>
              <a:rPr lang="en-US" i="1" dirty="0" smtClean="0"/>
              <a:t> </a:t>
            </a:r>
            <a:r>
              <a:rPr lang="en-US" i="1" dirty="0"/>
              <a:t>ft) x (130 lb/sq ft) = 130 lb/ft</a:t>
            </a:r>
          </a:p>
          <a:p>
            <a:r>
              <a:rPr lang="pl-PL" i="1" dirty="0"/>
              <a:t>[w =(1 m2/m) x (6.21 kN/m2) =6.21 kN/m]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13-1 </a:t>
            </a:r>
            <a:br>
              <a:rPr lang="en-US" dirty="0" smtClean="0"/>
            </a:br>
            <a:r>
              <a:rPr lang="en-US" dirty="0" smtClean="0"/>
              <a:t>Design Analysis for form member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878351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525F2FF-A917-431E-BFCF-A71717EE412E}"/>
</file>

<file path=customXml/itemProps2.xml><?xml version="1.0" encoding="utf-8"?>
<ds:datastoreItem xmlns:ds="http://schemas.openxmlformats.org/officeDocument/2006/customXml" ds:itemID="{2394E1E1-397B-4CB2-9217-E70D98DC797E}"/>
</file>

<file path=customXml/itemProps3.xml><?xml version="1.0" encoding="utf-8"?>
<ds:datastoreItem xmlns:ds="http://schemas.openxmlformats.org/officeDocument/2006/customXml" ds:itemID="{EA363410-A2DF-423D-823F-ECEE17A0C1BA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758</Words>
  <Application>Microsoft Office PowerPoint</Application>
  <PresentationFormat>On-screen Show (4:3)</PresentationFormat>
  <Paragraphs>71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13</vt:lpstr>
      <vt:lpstr>Concrete Form Design</vt:lpstr>
      <vt:lpstr>EXAMPLE 13-1</vt:lpstr>
      <vt:lpstr>EXAMPLE 13-1</vt:lpstr>
      <vt:lpstr>Slide 5</vt:lpstr>
      <vt:lpstr>Solution</vt:lpstr>
      <vt:lpstr>Figure 13-2 Slab form</vt:lpstr>
      <vt:lpstr>Deck Design</vt:lpstr>
      <vt:lpstr>Figure 13-1  Design Analysis for form member</vt:lpstr>
      <vt:lpstr>Slide 10</vt:lpstr>
      <vt:lpstr>Slide 11</vt:lpstr>
      <vt:lpstr>Deck Design</vt:lpstr>
      <vt:lpstr>Deck Design</vt:lpstr>
      <vt:lpstr>Deck Design</vt:lpstr>
      <vt:lpstr>Slide 15</vt:lpstr>
      <vt:lpstr>Joist design</vt:lpstr>
      <vt:lpstr>Figure 13-1  Design Analysis for form member</vt:lpstr>
      <vt:lpstr>Joist design</vt:lpstr>
      <vt:lpstr>Slide 19</vt:lpstr>
      <vt:lpstr>Slide 20</vt:lpstr>
      <vt:lpstr>Joist design</vt:lpstr>
      <vt:lpstr>Joist design</vt:lpstr>
      <vt:lpstr>Joist design</vt:lpstr>
      <vt:lpstr>Stringer Design</vt:lpstr>
      <vt:lpstr>Figure 13-1  Design Analysis for form member</vt:lpstr>
      <vt:lpstr>Stringer Design</vt:lpstr>
      <vt:lpstr>Stringer Design</vt:lpstr>
      <vt:lpstr>Stringer Design</vt:lpstr>
      <vt:lpstr>Check Shore Strength</vt:lpstr>
      <vt:lpstr>Check for Crushing</vt:lpstr>
      <vt:lpstr>Final Design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kgahtani</dc:creator>
  <cp:lastModifiedBy>kgahtani</cp:lastModifiedBy>
  <cp:revision>14</cp:revision>
  <dcterms:created xsi:type="dcterms:W3CDTF">2011-04-30T08:48:31Z</dcterms:created>
  <dcterms:modified xsi:type="dcterms:W3CDTF">2011-04-30T09:53:57Z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