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7"/>
  </p:notesMasterIdLst>
  <p:handoutMasterIdLst>
    <p:handoutMasterId r:id="rId78"/>
  </p:handoutMasterIdLst>
  <p:sldIdLst>
    <p:sldId id="327" r:id="rId2"/>
    <p:sldId id="266" r:id="rId3"/>
    <p:sldId id="280" r:id="rId4"/>
    <p:sldId id="281" r:id="rId5"/>
    <p:sldId id="355" r:id="rId6"/>
    <p:sldId id="282" r:id="rId7"/>
    <p:sldId id="328" r:id="rId8"/>
    <p:sldId id="284" r:id="rId9"/>
    <p:sldId id="329" r:id="rId10"/>
    <p:sldId id="286" r:id="rId11"/>
    <p:sldId id="285" r:id="rId12"/>
    <p:sldId id="330" r:id="rId13"/>
    <p:sldId id="287" r:id="rId14"/>
    <p:sldId id="288" r:id="rId15"/>
    <p:sldId id="331" r:id="rId16"/>
    <p:sldId id="289" r:id="rId17"/>
    <p:sldId id="290" r:id="rId18"/>
    <p:sldId id="291" r:id="rId19"/>
    <p:sldId id="332" r:id="rId20"/>
    <p:sldId id="293" r:id="rId21"/>
    <p:sldId id="333" r:id="rId22"/>
    <p:sldId id="292" r:id="rId23"/>
    <p:sldId id="334" r:id="rId24"/>
    <p:sldId id="301" r:id="rId25"/>
    <p:sldId id="295" r:id="rId26"/>
    <p:sldId id="296" r:id="rId27"/>
    <p:sldId id="335" r:id="rId28"/>
    <p:sldId id="300" r:id="rId29"/>
    <p:sldId id="299" r:id="rId30"/>
    <p:sldId id="298" r:id="rId31"/>
    <p:sldId id="297" r:id="rId32"/>
    <p:sldId id="302" r:id="rId33"/>
    <p:sldId id="336" r:id="rId34"/>
    <p:sldId id="360" r:id="rId35"/>
    <p:sldId id="303" r:id="rId36"/>
    <p:sldId id="337" r:id="rId37"/>
    <p:sldId id="306" r:id="rId38"/>
    <p:sldId id="338" r:id="rId39"/>
    <p:sldId id="305" r:id="rId40"/>
    <p:sldId id="356" r:id="rId41"/>
    <p:sldId id="339" r:id="rId42"/>
    <p:sldId id="310" r:id="rId43"/>
    <p:sldId id="340" r:id="rId44"/>
    <p:sldId id="309" r:id="rId45"/>
    <p:sldId id="341" r:id="rId46"/>
    <p:sldId id="308" r:id="rId47"/>
    <p:sldId id="307" r:id="rId48"/>
    <p:sldId id="342" r:id="rId49"/>
    <p:sldId id="343" r:id="rId50"/>
    <p:sldId id="316" r:id="rId51"/>
    <p:sldId id="344" r:id="rId52"/>
    <p:sldId id="357" r:id="rId53"/>
    <p:sldId id="359" r:id="rId54"/>
    <p:sldId id="315" r:id="rId55"/>
    <p:sldId id="314" r:id="rId56"/>
    <p:sldId id="313" r:id="rId57"/>
    <p:sldId id="345" r:id="rId58"/>
    <p:sldId id="346" r:id="rId59"/>
    <p:sldId id="319" r:id="rId60"/>
    <p:sldId id="358" r:id="rId61"/>
    <p:sldId id="347" r:id="rId62"/>
    <p:sldId id="318" r:id="rId63"/>
    <p:sldId id="348" r:id="rId64"/>
    <p:sldId id="325" r:id="rId65"/>
    <p:sldId id="311" r:id="rId66"/>
    <p:sldId id="349" r:id="rId67"/>
    <p:sldId id="324" r:id="rId68"/>
    <p:sldId id="350" r:id="rId69"/>
    <p:sldId id="323" r:id="rId70"/>
    <p:sldId id="351" r:id="rId71"/>
    <p:sldId id="322" r:id="rId72"/>
    <p:sldId id="352" r:id="rId73"/>
    <p:sldId id="320" r:id="rId74"/>
    <p:sldId id="353" r:id="rId75"/>
    <p:sldId id="267" r:id="rId76"/>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E0C1"/>
    <a:srgbClr val="EFDE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83" d="100"/>
          <a:sy n="83" d="100"/>
        </p:scale>
        <p:origin x="1203"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1CCC8-225E-45EC-8FC8-8AAA85087AC0}" type="doc">
      <dgm:prSet loTypeId="urn:microsoft.com/office/officeart/2005/8/layout/orgChart1" loCatId="hierarchy" qsTypeId="urn:microsoft.com/office/officeart/2005/8/quickstyle/simple1" qsCatId="simple" csTypeId="urn:microsoft.com/office/officeart/2005/8/colors/accent1_2" csCatId="accent1"/>
      <dgm:spPr/>
    </dgm:pt>
    <dgm:pt modelId="{364F1A9D-3465-42D6-B97D-7BB24622DDF6}">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a:ln>
                <a:noFill/>
              </a:ln>
              <a:solidFill>
                <a:srgbClr val="FF0000"/>
              </a:solidFill>
              <a:effectLst/>
              <a:latin typeface="Arial" pitchFamily="34" charset="0"/>
              <a:cs typeface="Arial" pitchFamily="34" charset="0"/>
            </a:rPr>
            <a:t>النمو بالمضاعفة الخلوية</a:t>
          </a:r>
          <a:endParaRPr kumimoji="0" lang="en-US" sz="1600" b="1" i="0" u="none" strike="noStrike" cap="none" normalizeH="0" baseline="0" dirty="0">
            <a:ln>
              <a:noFill/>
            </a:ln>
            <a:solidFill>
              <a:srgbClr val="FF0000"/>
            </a:solidFill>
            <a:effectLst/>
            <a:latin typeface="Arial" pitchFamily="34" charset="0"/>
            <a:cs typeface="Arial" pitchFamily="34" charset="0"/>
          </a:endParaRPr>
        </a:p>
      </dgm:t>
    </dgm:pt>
    <dgm:pt modelId="{18E19372-1DB0-4EEC-9147-3C32FEA451CD}" type="parTrans" cxnId="{3FDE78F4-16DB-4DEA-BE75-8A8BFDDB7973}">
      <dgm:prSet/>
      <dgm:spPr/>
      <dgm:t>
        <a:bodyPr/>
        <a:lstStyle/>
        <a:p>
          <a:pPr rtl="1"/>
          <a:endParaRPr lang="ar-SA"/>
        </a:p>
      </dgm:t>
    </dgm:pt>
    <dgm:pt modelId="{DA886D06-9AE2-440A-AE3C-84AB583399D1}" type="sibTrans" cxnId="{3FDE78F4-16DB-4DEA-BE75-8A8BFDDB7973}">
      <dgm:prSet/>
      <dgm:spPr/>
      <dgm:t>
        <a:bodyPr/>
        <a:lstStyle/>
        <a:p>
          <a:pPr rtl="1"/>
          <a:endParaRPr lang="ar-SA"/>
        </a:p>
      </dgm:t>
    </dgm:pt>
    <dgm:pt modelId="{67A6A67B-E7AE-468B-BBB2-4C413506DF8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accent2"/>
              </a:solidFill>
              <a:effectLst/>
              <a:latin typeface="Arial" pitchFamily="34" charset="0"/>
              <a:cs typeface="Arial" pitchFamily="34" charset="0"/>
            </a:rPr>
            <a:t>خلايا متجددة</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b="1" i="0" u="none" strike="noStrike" cap="none" normalizeH="0" baseline="0">
            <a:ln>
              <a:noFill/>
            </a:ln>
            <a:solidFill>
              <a:schemeClr val="accent2"/>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خلايا الدم    خلايا الجلد</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4B34FE8F-7678-4C45-9E6B-D929B7010972}" type="parTrans" cxnId="{0CD4D532-0366-496A-9B0B-DEC2B3A48950}">
      <dgm:prSet/>
      <dgm:spPr/>
      <dgm:t>
        <a:bodyPr/>
        <a:lstStyle/>
        <a:p>
          <a:pPr rtl="1"/>
          <a:endParaRPr lang="ar-SA"/>
        </a:p>
      </dgm:t>
    </dgm:pt>
    <dgm:pt modelId="{A40DC5D8-7B8E-4B68-9150-66D74520F18B}" type="sibTrans" cxnId="{0CD4D532-0366-496A-9B0B-DEC2B3A48950}">
      <dgm:prSet/>
      <dgm:spPr/>
      <dgm:t>
        <a:bodyPr/>
        <a:lstStyle/>
        <a:p>
          <a:pPr rtl="1"/>
          <a:endParaRPr lang="ar-SA"/>
        </a:p>
      </dgm:t>
    </dgm:pt>
    <dgm:pt modelId="{40845E91-28DF-4DF0-8971-84F3F02DBB8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accent2"/>
              </a:solidFill>
              <a:effectLst/>
              <a:latin typeface="Arial" pitchFamily="34" charset="0"/>
              <a:cs typeface="Arial" pitchFamily="34" charset="0"/>
            </a:rPr>
            <a:t>خلايا مستمرة التكوين</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ا               ا           ا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 خلايا الكبد   خلايا الغدد خلايا العضلات</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592F5B9D-5403-4577-8809-7079A5181116}" type="parTrans" cxnId="{C7C34996-70DE-407C-9A58-203C8F435D00}">
      <dgm:prSet/>
      <dgm:spPr/>
      <dgm:t>
        <a:bodyPr/>
        <a:lstStyle/>
        <a:p>
          <a:pPr rtl="1"/>
          <a:endParaRPr lang="ar-SA"/>
        </a:p>
      </dgm:t>
    </dgm:pt>
    <dgm:pt modelId="{B8D0F989-EB46-4614-9430-189C8A584B61}" type="sibTrans" cxnId="{C7C34996-70DE-407C-9A58-203C8F435D00}">
      <dgm:prSet/>
      <dgm:spPr/>
      <dgm:t>
        <a:bodyPr/>
        <a:lstStyle/>
        <a:p>
          <a:pPr rtl="1"/>
          <a:endParaRPr lang="ar-SA"/>
        </a:p>
      </dgm:t>
    </dgm:pt>
    <dgm:pt modelId="{EE093601-A480-46B8-A122-5BC9F72101F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accent2"/>
              </a:solidFill>
              <a:effectLst/>
              <a:latin typeface="Arial" pitchFamily="34" charset="0"/>
              <a:cs typeface="Arial" pitchFamily="34" charset="0"/>
            </a:rPr>
            <a:t>خلايا مستقرة التكوين</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b="1" i="0" u="none" strike="noStrike" cap="none" normalizeH="0" baseline="0">
            <a:ln>
              <a:noFill/>
            </a:ln>
            <a:solidFill>
              <a:schemeClr val="accent2"/>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الخلايا العصبية</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28388D5E-BACF-4477-BF7E-A2F67CE79D3B}" type="parTrans" cxnId="{8ECBA98F-297D-4C3E-B18D-2611D753FE7F}">
      <dgm:prSet/>
      <dgm:spPr/>
      <dgm:t>
        <a:bodyPr/>
        <a:lstStyle/>
        <a:p>
          <a:pPr rtl="1"/>
          <a:endParaRPr lang="ar-SA"/>
        </a:p>
      </dgm:t>
    </dgm:pt>
    <dgm:pt modelId="{2A0B1918-5A82-4EF3-9F4C-86792FA2258B}" type="sibTrans" cxnId="{8ECBA98F-297D-4C3E-B18D-2611D753FE7F}">
      <dgm:prSet/>
      <dgm:spPr/>
      <dgm:t>
        <a:bodyPr/>
        <a:lstStyle/>
        <a:p>
          <a:pPr rtl="1"/>
          <a:endParaRPr lang="ar-SA"/>
        </a:p>
      </dgm:t>
    </dgm:pt>
    <dgm:pt modelId="{7BD093DC-0444-4922-8415-A5920C85F8AF}" type="pres">
      <dgm:prSet presAssocID="{6CF1CCC8-225E-45EC-8FC8-8AAA85087AC0}" presName="hierChild1" presStyleCnt="0">
        <dgm:presLayoutVars>
          <dgm:orgChart val="1"/>
          <dgm:chPref val="1"/>
          <dgm:dir/>
          <dgm:animOne val="branch"/>
          <dgm:animLvl val="lvl"/>
          <dgm:resizeHandles/>
        </dgm:presLayoutVars>
      </dgm:prSet>
      <dgm:spPr/>
    </dgm:pt>
    <dgm:pt modelId="{84DAA7D6-FD5D-41B5-ADDA-10DE43EAF60A}" type="pres">
      <dgm:prSet presAssocID="{364F1A9D-3465-42D6-B97D-7BB24622DDF6}" presName="hierRoot1" presStyleCnt="0">
        <dgm:presLayoutVars>
          <dgm:hierBranch/>
        </dgm:presLayoutVars>
      </dgm:prSet>
      <dgm:spPr/>
    </dgm:pt>
    <dgm:pt modelId="{E5374129-320C-4165-B61F-E23428A9BFB3}" type="pres">
      <dgm:prSet presAssocID="{364F1A9D-3465-42D6-B97D-7BB24622DDF6}" presName="rootComposite1" presStyleCnt="0"/>
      <dgm:spPr/>
    </dgm:pt>
    <dgm:pt modelId="{6AF25749-ABD6-4A71-8B68-63162A129BB1}" type="pres">
      <dgm:prSet presAssocID="{364F1A9D-3465-42D6-B97D-7BB24622DDF6}" presName="rootText1" presStyleLbl="node0" presStyleIdx="0" presStyleCnt="1">
        <dgm:presLayoutVars>
          <dgm:chPref val="3"/>
        </dgm:presLayoutVars>
      </dgm:prSet>
      <dgm:spPr/>
    </dgm:pt>
    <dgm:pt modelId="{8B4D4B48-83A5-4BFF-9361-E8772A6E5447}" type="pres">
      <dgm:prSet presAssocID="{364F1A9D-3465-42D6-B97D-7BB24622DDF6}" presName="rootConnector1" presStyleLbl="node1" presStyleIdx="0" presStyleCnt="0"/>
      <dgm:spPr/>
    </dgm:pt>
    <dgm:pt modelId="{31C692FE-D231-45E2-B1EC-A24B7A670833}" type="pres">
      <dgm:prSet presAssocID="{364F1A9D-3465-42D6-B97D-7BB24622DDF6}" presName="hierChild2" presStyleCnt="0"/>
      <dgm:spPr/>
    </dgm:pt>
    <dgm:pt modelId="{5B3379F1-5EE7-4D9A-8A92-08EFD5EEBC79}" type="pres">
      <dgm:prSet presAssocID="{4B34FE8F-7678-4C45-9E6B-D929B7010972}" presName="Name35" presStyleLbl="parChTrans1D2" presStyleIdx="0" presStyleCnt="3"/>
      <dgm:spPr/>
    </dgm:pt>
    <dgm:pt modelId="{FCAB6666-5FEF-45B2-8B0A-81B72B0DF19C}" type="pres">
      <dgm:prSet presAssocID="{67A6A67B-E7AE-468B-BBB2-4C413506DF8F}" presName="hierRoot2" presStyleCnt="0">
        <dgm:presLayoutVars>
          <dgm:hierBranch/>
        </dgm:presLayoutVars>
      </dgm:prSet>
      <dgm:spPr/>
    </dgm:pt>
    <dgm:pt modelId="{A8CCC5B4-C997-486B-8D06-4E2162229E62}" type="pres">
      <dgm:prSet presAssocID="{67A6A67B-E7AE-468B-BBB2-4C413506DF8F}" presName="rootComposite" presStyleCnt="0"/>
      <dgm:spPr/>
    </dgm:pt>
    <dgm:pt modelId="{CB037369-D0D0-4E6F-8773-727F5F791EB7}" type="pres">
      <dgm:prSet presAssocID="{67A6A67B-E7AE-468B-BBB2-4C413506DF8F}" presName="rootText" presStyleLbl="node2" presStyleIdx="0" presStyleCnt="3">
        <dgm:presLayoutVars>
          <dgm:chPref val="3"/>
        </dgm:presLayoutVars>
      </dgm:prSet>
      <dgm:spPr/>
    </dgm:pt>
    <dgm:pt modelId="{14AC6DEA-E48C-454F-9047-8D5FF31F1C5E}" type="pres">
      <dgm:prSet presAssocID="{67A6A67B-E7AE-468B-BBB2-4C413506DF8F}" presName="rootConnector" presStyleLbl="node2" presStyleIdx="0" presStyleCnt="3"/>
      <dgm:spPr/>
    </dgm:pt>
    <dgm:pt modelId="{8A0F4418-51BA-4DCA-ADC3-CE71E1F28015}" type="pres">
      <dgm:prSet presAssocID="{67A6A67B-E7AE-468B-BBB2-4C413506DF8F}" presName="hierChild4" presStyleCnt="0"/>
      <dgm:spPr/>
    </dgm:pt>
    <dgm:pt modelId="{D5FEB8C5-D8DE-4C4D-BBFE-F59B7700C2CC}" type="pres">
      <dgm:prSet presAssocID="{67A6A67B-E7AE-468B-BBB2-4C413506DF8F}" presName="hierChild5" presStyleCnt="0"/>
      <dgm:spPr/>
    </dgm:pt>
    <dgm:pt modelId="{1D4243CB-1082-4356-8522-204882F3493C}" type="pres">
      <dgm:prSet presAssocID="{592F5B9D-5403-4577-8809-7079A5181116}" presName="Name35" presStyleLbl="parChTrans1D2" presStyleIdx="1" presStyleCnt="3"/>
      <dgm:spPr/>
    </dgm:pt>
    <dgm:pt modelId="{484932B9-D8BD-40C1-99D6-93F10CA49B0A}" type="pres">
      <dgm:prSet presAssocID="{40845E91-28DF-4DF0-8971-84F3F02DBB8B}" presName="hierRoot2" presStyleCnt="0">
        <dgm:presLayoutVars>
          <dgm:hierBranch/>
        </dgm:presLayoutVars>
      </dgm:prSet>
      <dgm:spPr/>
    </dgm:pt>
    <dgm:pt modelId="{3A469750-E240-4E68-B823-C0BE89D61149}" type="pres">
      <dgm:prSet presAssocID="{40845E91-28DF-4DF0-8971-84F3F02DBB8B}" presName="rootComposite" presStyleCnt="0"/>
      <dgm:spPr/>
    </dgm:pt>
    <dgm:pt modelId="{9648295C-98AA-4F81-B383-E618B79F09F2}" type="pres">
      <dgm:prSet presAssocID="{40845E91-28DF-4DF0-8971-84F3F02DBB8B}" presName="rootText" presStyleLbl="node2" presStyleIdx="1" presStyleCnt="3">
        <dgm:presLayoutVars>
          <dgm:chPref val="3"/>
        </dgm:presLayoutVars>
      </dgm:prSet>
      <dgm:spPr/>
    </dgm:pt>
    <dgm:pt modelId="{847573BC-DCD2-453D-BD41-5F923B11ADAF}" type="pres">
      <dgm:prSet presAssocID="{40845E91-28DF-4DF0-8971-84F3F02DBB8B}" presName="rootConnector" presStyleLbl="node2" presStyleIdx="1" presStyleCnt="3"/>
      <dgm:spPr/>
    </dgm:pt>
    <dgm:pt modelId="{7495936A-81DE-4BD8-AEF5-77FF8FA572FD}" type="pres">
      <dgm:prSet presAssocID="{40845E91-28DF-4DF0-8971-84F3F02DBB8B}" presName="hierChild4" presStyleCnt="0"/>
      <dgm:spPr/>
    </dgm:pt>
    <dgm:pt modelId="{3F29E8EE-1AF3-4351-8A6B-79E6C2B40742}" type="pres">
      <dgm:prSet presAssocID="{40845E91-28DF-4DF0-8971-84F3F02DBB8B}" presName="hierChild5" presStyleCnt="0"/>
      <dgm:spPr/>
    </dgm:pt>
    <dgm:pt modelId="{4C331FBE-FF7F-4065-9D3E-8092FBD7C8CD}" type="pres">
      <dgm:prSet presAssocID="{28388D5E-BACF-4477-BF7E-A2F67CE79D3B}" presName="Name35" presStyleLbl="parChTrans1D2" presStyleIdx="2" presStyleCnt="3"/>
      <dgm:spPr/>
    </dgm:pt>
    <dgm:pt modelId="{ECC667FB-70DE-4A89-84CD-0E3DDA00C8F5}" type="pres">
      <dgm:prSet presAssocID="{EE093601-A480-46B8-A122-5BC9F72101FF}" presName="hierRoot2" presStyleCnt="0">
        <dgm:presLayoutVars>
          <dgm:hierBranch/>
        </dgm:presLayoutVars>
      </dgm:prSet>
      <dgm:spPr/>
    </dgm:pt>
    <dgm:pt modelId="{DEF717BA-5A44-4E4B-8FB2-415A5132C0E6}" type="pres">
      <dgm:prSet presAssocID="{EE093601-A480-46B8-A122-5BC9F72101FF}" presName="rootComposite" presStyleCnt="0"/>
      <dgm:spPr/>
    </dgm:pt>
    <dgm:pt modelId="{A3764196-A8D5-4544-9552-5CC9F04DD23B}" type="pres">
      <dgm:prSet presAssocID="{EE093601-A480-46B8-A122-5BC9F72101FF}" presName="rootText" presStyleLbl="node2" presStyleIdx="2" presStyleCnt="3">
        <dgm:presLayoutVars>
          <dgm:chPref val="3"/>
        </dgm:presLayoutVars>
      </dgm:prSet>
      <dgm:spPr/>
    </dgm:pt>
    <dgm:pt modelId="{5A2CAB3E-2A95-46E4-AFC0-0203BB69A56E}" type="pres">
      <dgm:prSet presAssocID="{EE093601-A480-46B8-A122-5BC9F72101FF}" presName="rootConnector" presStyleLbl="node2" presStyleIdx="2" presStyleCnt="3"/>
      <dgm:spPr/>
    </dgm:pt>
    <dgm:pt modelId="{8D9CEDA3-A4C8-4EAF-B3DD-4441E10E90F4}" type="pres">
      <dgm:prSet presAssocID="{EE093601-A480-46B8-A122-5BC9F72101FF}" presName="hierChild4" presStyleCnt="0"/>
      <dgm:spPr/>
    </dgm:pt>
    <dgm:pt modelId="{2360998F-F0BF-442F-A6AE-350905D039B7}" type="pres">
      <dgm:prSet presAssocID="{EE093601-A480-46B8-A122-5BC9F72101FF}" presName="hierChild5" presStyleCnt="0"/>
      <dgm:spPr/>
    </dgm:pt>
    <dgm:pt modelId="{28820320-69F2-4F3A-9F6C-829BE5F494CD}" type="pres">
      <dgm:prSet presAssocID="{364F1A9D-3465-42D6-B97D-7BB24622DDF6}" presName="hierChild3" presStyleCnt="0"/>
      <dgm:spPr/>
    </dgm:pt>
  </dgm:ptLst>
  <dgm:cxnLst>
    <dgm:cxn modelId="{F3949122-98FD-42EF-A520-4D2FF571CBB8}" type="presOf" srcId="{364F1A9D-3465-42D6-B97D-7BB24622DDF6}" destId="{8B4D4B48-83A5-4BFF-9361-E8772A6E5447}" srcOrd="1" destOrd="0" presId="urn:microsoft.com/office/officeart/2005/8/layout/orgChart1"/>
    <dgm:cxn modelId="{0CD4D532-0366-496A-9B0B-DEC2B3A48950}" srcId="{364F1A9D-3465-42D6-B97D-7BB24622DDF6}" destId="{67A6A67B-E7AE-468B-BBB2-4C413506DF8F}" srcOrd="0" destOrd="0" parTransId="{4B34FE8F-7678-4C45-9E6B-D929B7010972}" sibTransId="{A40DC5D8-7B8E-4B68-9150-66D74520F18B}"/>
    <dgm:cxn modelId="{07E21D34-AB8E-49D0-A45B-73663CFA6A1D}" type="presOf" srcId="{EE093601-A480-46B8-A122-5BC9F72101FF}" destId="{A3764196-A8D5-4544-9552-5CC9F04DD23B}" srcOrd="0" destOrd="0" presId="urn:microsoft.com/office/officeart/2005/8/layout/orgChart1"/>
    <dgm:cxn modelId="{49A98F36-9507-4A45-8AF0-63E84C61930A}" type="presOf" srcId="{28388D5E-BACF-4477-BF7E-A2F67CE79D3B}" destId="{4C331FBE-FF7F-4065-9D3E-8092FBD7C8CD}" srcOrd="0" destOrd="0" presId="urn:microsoft.com/office/officeart/2005/8/layout/orgChart1"/>
    <dgm:cxn modelId="{F473C736-79FA-4243-8404-1A41ACD661C1}" type="presOf" srcId="{364F1A9D-3465-42D6-B97D-7BB24622DDF6}" destId="{6AF25749-ABD6-4A71-8B68-63162A129BB1}" srcOrd="0" destOrd="0" presId="urn:microsoft.com/office/officeart/2005/8/layout/orgChart1"/>
    <dgm:cxn modelId="{9553933D-F5B2-401F-B807-2AB2285F0544}" type="presOf" srcId="{67A6A67B-E7AE-468B-BBB2-4C413506DF8F}" destId="{CB037369-D0D0-4E6F-8773-727F5F791EB7}" srcOrd="0" destOrd="0" presId="urn:microsoft.com/office/officeart/2005/8/layout/orgChart1"/>
    <dgm:cxn modelId="{D2C2BF86-CBC2-4F51-B5E8-BC0BED5B7D59}" type="presOf" srcId="{67A6A67B-E7AE-468B-BBB2-4C413506DF8F}" destId="{14AC6DEA-E48C-454F-9047-8D5FF31F1C5E}" srcOrd="1" destOrd="0" presId="urn:microsoft.com/office/officeart/2005/8/layout/orgChart1"/>
    <dgm:cxn modelId="{2C622987-DC61-443F-B611-83E76AAC8053}" type="presOf" srcId="{4B34FE8F-7678-4C45-9E6B-D929B7010972}" destId="{5B3379F1-5EE7-4D9A-8A92-08EFD5EEBC79}" srcOrd="0" destOrd="0" presId="urn:microsoft.com/office/officeart/2005/8/layout/orgChart1"/>
    <dgm:cxn modelId="{8ECBA98F-297D-4C3E-B18D-2611D753FE7F}" srcId="{364F1A9D-3465-42D6-B97D-7BB24622DDF6}" destId="{EE093601-A480-46B8-A122-5BC9F72101FF}" srcOrd="2" destOrd="0" parTransId="{28388D5E-BACF-4477-BF7E-A2F67CE79D3B}" sibTransId="{2A0B1918-5A82-4EF3-9F4C-86792FA2258B}"/>
    <dgm:cxn modelId="{C7C34996-70DE-407C-9A58-203C8F435D00}" srcId="{364F1A9D-3465-42D6-B97D-7BB24622DDF6}" destId="{40845E91-28DF-4DF0-8971-84F3F02DBB8B}" srcOrd="1" destOrd="0" parTransId="{592F5B9D-5403-4577-8809-7079A5181116}" sibTransId="{B8D0F989-EB46-4614-9430-189C8A584B61}"/>
    <dgm:cxn modelId="{7450259A-9A5A-4590-88E8-0C34B7AF20AA}" type="presOf" srcId="{EE093601-A480-46B8-A122-5BC9F72101FF}" destId="{5A2CAB3E-2A95-46E4-AFC0-0203BB69A56E}" srcOrd="1" destOrd="0" presId="urn:microsoft.com/office/officeart/2005/8/layout/orgChart1"/>
    <dgm:cxn modelId="{E862D5B7-A824-4BD0-B16D-3F45C2AA1FC1}" type="presOf" srcId="{40845E91-28DF-4DF0-8971-84F3F02DBB8B}" destId="{9648295C-98AA-4F81-B383-E618B79F09F2}" srcOrd="0" destOrd="0" presId="urn:microsoft.com/office/officeart/2005/8/layout/orgChart1"/>
    <dgm:cxn modelId="{3B2654EB-CAEC-4B5F-9008-CA3657F2DF7B}" type="presOf" srcId="{6CF1CCC8-225E-45EC-8FC8-8AAA85087AC0}" destId="{7BD093DC-0444-4922-8415-A5920C85F8AF}" srcOrd="0" destOrd="0" presId="urn:microsoft.com/office/officeart/2005/8/layout/orgChart1"/>
    <dgm:cxn modelId="{3FDE78F4-16DB-4DEA-BE75-8A8BFDDB7973}" srcId="{6CF1CCC8-225E-45EC-8FC8-8AAA85087AC0}" destId="{364F1A9D-3465-42D6-B97D-7BB24622DDF6}" srcOrd="0" destOrd="0" parTransId="{18E19372-1DB0-4EEC-9147-3C32FEA451CD}" sibTransId="{DA886D06-9AE2-440A-AE3C-84AB583399D1}"/>
    <dgm:cxn modelId="{50BCEEF6-7F2B-4E78-B7A2-C103122DAD4F}" type="presOf" srcId="{592F5B9D-5403-4577-8809-7079A5181116}" destId="{1D4243CB-1082-4356-8522-204882F3493C}" srcOrd="0" destOrd="0" presId="urn:microsoft.com/office/officeart/2005/8/layout/orgChart1"/>
    <dgm:cxn modelId="{BD7748F9-A665-4C8F-A532-7A323B440714}" type="presOf" srcId="{40845E91-28DF-4DF0-8971-84F3F02DBB8B}" destId="{847573BC-DCD2-453D-BD41-5F923B11ADAF}" srcOrd="1" destOrd="0" presId="urn:microsoft.com/office/officeart/2005/8/layout/orgChart1"/>
    <dgm:cxn modelId="{2B3635F7-8507-4B83-8079-08366004E0B8}" type="presParOf" srcId="{7BD093DC-0444-4922-8415-A5920C85F8AF}" destId="{84DAA7D6-FD5D-41B5-ADDA-10DE43EAF60A}" srcOrd="0" destOrd="0" presId="urn:microsoft.com/office/officeart/2005/8/layout/orgChart1"/>
    <dgm:cxn modelId="{5BE43FFE-0EE8-489D-A14C-57F5850725A3}" type="presParOf" srcId="{84DAA7D6-FD5D-41B5-ADDA-10DE43EAF60A}" destId="{E5374129-320C-4165-B61F-E23428A9BFB3}" srcOrd="0" destOrd="0" presId="urn:microsoft.com/office/officeart/2005/8/layout/orgChart1"/>
    <dgm:cxn modelId="{C42EEEBF-BDBC-43A0-88F6-BE9342057B3C}" type="presParOf" srcId="{E5374129-320C-4165-B61F-E23428A9BFB3}" destId="{6AF25749-ABD6-4A71-8B68-63162A129BB1}" srcOrd="0" destOrd="0" presId="urn:microsoft.com/office/officeart/2005/8/layout/orgChart1"/>
    <dgm:cxn modelId="{9947C4D2-F786-4906-BEEB-465288ABC68F}" type="presParOf" srcId="{E5374129-320C-4165-B61F-E23428A9BFB3}" destId="{8B4D4B48-83A5-4BFF-9361-E8772A6E5447}" srcOrd="1" destOrd="0" presId="urn:microsoft.com/office/officeart/2005/8/layout/orgChart1"/>
    <dgm:cxn modelId="{F39BAAEE-4887-41AE-B2AF-84A867AF28E1}" type="presParOf" srcId="{84DAA7D6-FD5D-41B5-ADDA-10DE43EAF60A}" destId="{31C692FE-D231-45E2-B1EC-A24B7A670833}" srcOrd="1" destOrd="0" presId="urn:microsoft.com/office/officeart/2005/8/layout/orgChart1"/>
    <dgm:cxn modelId="{8944B8EA-4370-4C32-A0A5-CF0ECFE2969C}" type="presParOf" srcId="{31C692FE-D231-45E2-B1EC-A24B7A670833}" destId="{5B3379F1-5EE7-4D9A-8A92-08EFD5EEBC79}" srcOrd="0" destOrd="0" presId="urn:microsoft.com/office/officeart/2005/8/layout/orgChart1"/>
    <dgm:cxn modelId="{F1A6C817-3879-4A34-98FE-B61032F45DED}" type="presParOf" srcId="{31C692FE-D231-45E2-B1EC-A24B7A670833}" destId="{FCAB6666-5FEF-45B2-8B0A-81B72B0DF19C}" srcOrd="1" destOrd="0" presId="urn:microsoft.com/office/officeart/2005/8/layout/orgChart1"/>
    <dgm:cxn modelId="{61904C27-4BB9-4724-9D08-4D825ACFD95A}" type="presParOf" srcId="{FCAB6666-5FEF-45B2-8B0A-81B72B0DF19C}" destId="{A8CCC5B4-C997-486B-8D06-4E2162229E62}" srcOrd="0" destOrd="0" presId="urn:microsoft.com/office/officeart/2005/8/layout/orgChart1"/>
    <dgm:cxn modelId="{A704C734-034C-44CA-8530-F61B703E7C09}" type="presParOf" srcId="{A8CCC5B4-C997-486B-8D06-4E2162229E62}" destId="{CB037369-D0D0-4E6F-8773-727F5F791EB7}" srcOrd="0" destOrd="0" presId="urn:microsoft.com/office/officeart/2005/8/layout/orgChart1"/>
    <dgm:cxn modelId="{22FA7191-6F59-4D92-8BD1-2F820A47142F}" type="presParOf" srcId="{A8CCC5B4-C997-486B-8D06-4E2162229E62}" destId="{14AC6DEA-E48C-454F-9047-8D5FF31F1C5E}" srcOrd="1" destOrd="0" presId="urn:microsoft.com/office/officeart/2005/8/layout/orgChart1"/>
    <dgm:cxn modelId="{7249F0A7-4315-4351-9E1D-84E4762CF65A}" type="presParOf" srcId="{FCAB6666-5FEF-45B2-8B0A-81B72B0DF19C}" destId="{8A0F4418-51BA-4DCA-ADC3-CE71E1F28015}" srcOrd="1" destOrd="0" presId="urn:microsoft.com/office/officeart/2005/8/layout/orgChart1"/>
    <dgm:cxn modelId="{D31206A5-929F-4C96-8FC9-83F344742B52}" type="presParOf" srcId="{FCAB6666-5FEF-45B2-8B0A-81B72B0DF19C}" destId="{D5FEB8C5-D8DE-4C4D-BBFE-F59B7700C2CC}" srcOrd="2" destOrd="0" presId="urn:microsoft.com/office/officeart/2005/8/layout/orgChart1"/>
    <dgm:cxn modelId="{CD434936-4099-4089-BFB2-32830BD9C86F}" type="presParOf" srcId="{31C692FE-D231-45E2-B1EC-A24B7A670833}" destId="{1D4243CB-1082-4356-8522-204882F3493C}" srcOrd="2" destOrd="0" presId="urn:microsoft.com/office/officeart/2005/8/layout/orgChart1"/>
    <dgm:cxn modelId="{D2D77367-44B6-4293-B4F3-F3BA0016F412}" type="presParOf" srcId="{31C692FE-D231-45E2-B1EC-A24B7A670833}" destId="{484932B9-D8BD-40C1-99D6-93F10CA49B0A}" srcOrd="3" destOrd="0" presId="urn:microsoft.com/office/officeart/2005/8/layout/orgChart1"/>
    <dgm:cxn modelId="{4DEF0E50-3CBA-4FBC-B101-CFD95805522A}" type="presParOf" srcId="{484932B9-D8BD-40C1-99D6-93F10CA49B0A}" destId="{3A469750-E240-4E68-B823-C0BE89D61149}" srcOrd="0" destOrd="0" presId="urn:microsoft.com/office/officeart/2005/8/layout/orgChart1"/>
    <dgm:cxn modelId="{D1F9E5B1-F847-4E34-A619-C6D91FA82653}" type="presParOf" srcId="{3A469750-E240-4E68-B823-C0BE89D61149}" destId="{9648295C-98AA-4F81-B383-E618B79F09F2}" srcOrd="0" destOrd="0" presId="urn:microsoft.com/office/officeart/2005/8/layout/orgChart1"/>
    <dgm:cxn modelId="{ABF2EE77-8873-4644-BD1C-47A361FE060B}" type="presParOf" srcId="{3A469750-E240-4E68-B823-C0BE89D61149}" destId="{847573BC-DCD2-453D-BD41-5F923B11ADAF}" srcOrd="1" destOrd="0" presId="urn:microsoft.com/office/officeart/2005/8/layout/orgChart1"/>
    <dgm:cxn modelId="{20428693-ED62-4273-B03D-356CDD7C4554}" type="presParOf" srcId="{484932B9-D8BD-40C1-99D6-93F10CA49B0A}" destId="{7495936A-81DE-4BD8-AEF5-77FF8FA572FD}" srcOrd="1" destOrd="0" presId="urn:microsoft.com/office/officeart/2005/8/layout/orgChart1"/>
    <dgm:cxn modelId="{31A95A4B-369F-47D3-81BA-9EEC9B296262}" type="presParOf" srcId="{484932B9-D8BD-40C1-99D6-93F10CA49B0A}" destId="{3F29E8EE-1AF3-4351-8A6B-79E6C2B40742}" srcOrd="2" destOrd="0" presId="urn:microsoft.com/office/officeart/2005/8/layout/orgChart1"/>
    <dgm:cxn modelId="{128185DE-4156-4EE0-BD06-9176F7BFC1A9}" type="presParOf" srcId="{31C692FE-D231-45E2-B1EC-A24B7A670833}" destId="{4C331FBE-FF7F-4065-9D3E-8092FBD7C8CD}" srcOrd="4" destOrd="0" presId="urn:microsoft.com/office/officeart/2005/8/layout/orgChart1"/>
    <dgm:cxn modelId="{7E230968-075E-4D34-BF34-3698A277B72F}" type="presParOf" srcId="{31C692FE-D231-45E2-B1EC-A24B7A670833}" destId="{ECC667FB-70DE-4A89-84CD-0E3DDA00C8F5}" srcOrd="5" destOrd="0" presId="urn:microsoft.com/office/officeart/2005/8/layout/orgChart1"/>
    <dgm:cxn modelId="{9E48A44B-F9E3-41D6-BDE0-A54B2187056D}" type="presParOf" srcId="{ECC667FB-70DE-4A89-84CD-0E3DDA00C8F5}" destId="{DEF717BA-5A44-4E4B-8FB2-415A5132C0E6}" srcOrd="0" destOrd="0" presId="urn:microsoft.com/office/officeart/2005/8/layout/orgChart1"/>
    <dgm:cxn modelId="{09BAFBBA-9235-447A-A9AB-0C29C3E436B3}" type="presParOf" srcId="{DEF717BA-5A44-4E4B-8FB2-415A5132C0E6}" destId="{A3764196-A8D5-4544-9552-5CC9F04DD23B}" srcOrd="0" destOrd="0" presId="urn:microsoft.com/office/officeart/2005/8/layout/orgChart1"/>
    <dgm:cxn modelId="{2310F93C-B908-4A88-8B31-51BF81F3C2B5}" type="presParOf" srcId="{DEF717BA-5A44-4E4B-8FB2-415A5132C0E6}" destId="{5A2CAB3E-2A95-46E4-AFC0-0203BB69A56E}" srcOrd="1" destOrd="0" presId="urn:microsoft.com/office/officeart/2005/8/layout/orgChart1"/>
    <dgm:cxn modelId="{D85FC00A-005B-4857-A22A-D8A87A186827}" type="presParOf" srcId="{ECC667FB-70DE-4A89-84CD-0E3DDA00C8F5}" destId="{8D9CEDA3-A4C8-4EAF-B3DD-4441E10E90F4}" srcOrd="1" destOrd="0" presId="urn:microsoft.com/office/officeart/2005/8/layout/orgChart1"/>
    <dgm:cxn modelId="{1408A984-A7E2-483E-9322-1C43DC0EC699}" type="presParOf" srcId="{ECC667FB-70DE-4A89-84CD-0E3DDA00C8F5}" destId="{2360998F-F0BF-442F-A6AE-350905D039B7}" srcOrd="2" destOrd="0" presId="urn:microsoft.com/office/officeart/2005/8/layout/orgChart1"/>
    <dgm:cxn modelId="{EF5AFD03-DDDE-4B9E-9BEF-2B695CFE8EA1}" type="presParOf" srcId="{84DAA7D6-FD5D-41B5-ADDA-10DE43EAF60A}" destId="{28820320-69F2-4F3A-9F6C-829BE5F494C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9F28CF-3B75-4A75-B987-1A2128518321}" type="doc">
      <dgm:prSet loTypeId="urn:microsoft.com/office/officeart/2005/8/layout/orgChart1" loCatId="hierarchy" qsTypeId="urn:microsoft.com/office/officeart/2005/8/quickstyle/simple1" qsCatId="simple" csTypeId="urn:microsoft.com/office/officeart/2005/8/colors/accent1_2" csCatId="accent1"/>
      <dgm:spPr/>
    </dgm:pt>
    <dgm:pt modelId="{C80DCF5F-C05D-4F3F-9057-6EAB35B9031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التكوين</a:t>
          </a:r>
          <a:endPar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Development</a:t>
          </a:r>
        </a:p>
      </dgm:t>
    </dgm:pt>
    <dgm:pt modelId="{8E24D8D2-D5C0-46CA-8B5B-10EF7E89DBCD}" type="parTrans" cxnId="{6E762F0D-9D57-41EE-A8DD-6F45CC72632B}">
      <dgm:prSet/>
      <dgm:spPr/>
      <dgm:t>
        <a:bodyPr/>
        <a:lstStyle/>
        <a:p>
          <a:pPr rtl="1"/>
          <a:endParaRPr lang="ar-SA"/>
        </a:p>
      </dgm:t>
    </dgm:pt>
    <dgm:pt modelId="{A39DAFBF-4105-405F-9769-EFFA00BB0B37}" type="sibTrans" cxnId="{6E762F0D-9D57-41EE-A8DD-6F45CC72632B}">
      <dgm:prSet/>
      <dgm:spPr/>
      <dgm:t>
        <a:bodyPr/>
        <a:lstStyle/>
        <a:p>
          <a:pPr rtl="1"/>
          <a:endParaRPr lang="ar-SA"/>
        </a:p>
      </dgm:t>
    </dgm:pt>
    <dgm:pt modelId="{A6762E55-AE48-4489-965E-6055DC80CA2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cs typeface="Arial" pitchFamily="34" charset="0"/>
            </a:rPr>
            <a:t>Cell Differentiation</a:t>
          </a:r>
          <a:r>
            <a:rPr kumimoji="0" lang="ar-SA" b="0" i="0" u="none" strike="noStrike" cap="none" normalizeH="0" baseline="0" dirty="0">
              <a:ln>
                <a:noFill/>
              </a:ln>
              <a:solidFill>
                <a:schemeClr val="tx1"/>
              </a:solidFill>
              <a:effectLst/>
              <a:latin typeface="Arial" pitchFamily="34" charset="0"/>
              <a:cs typeface="Arial" pitchFamily="34" charset="0"/>
            </a:rPr>
            <a:t>التمايز الخلوي</a:t>
          </a:r>
          <a:r>
            <a:rPr kumimoji="0" lang="en-US" b="0" i="0" u="none" strike="noStrike" cap="none" normalizeH="0" baseline="0" dirty="0">
              <a:ln>
                <a:noFill/>
              </a:ln>
              <a:solidFill>
                <a:schemeClr val="tx1"/>
              </a:solidFill>
              <a:effectLst/>
              <a:latin typeface="Arial" pitchFamily="34" charset="0"/>
              <a:cs typeface="Arial" pitchFamily="34" charset="0"/>
            </a:rPr>
            <a:t> </a:t>
          </a:r>
        </a:p>
      </dgm:t>
    </dgm:pt>
    <dgm:pt modelId="{EDE6A71B-C644-46B2-92EB-02C9D1BE913C}" type="parTrans" cxnId="{4F35F46E-E5FB-47D4-95D6-D99D35EF3848}">
      <dgm:prSet/>
      <dgm:spPr/>
      <dgm:t>
        <a:bodyPr/>
        <a:lstStyle/>
        <a:p>
          <a:pPr rtl="1"/>
          <a:endParaRPr lang="ar-SA"/>
        </a:p>
      </dgm:t>
    </dgm:pt>
    <dgm:pt modelId="{29179228-4B15-4A94-A934-3E7DBF2BA3F4}" type="sibTrans" cxnId="{4F35F46E-E5FB-47D4-95D6-D99D35EF3848}">
      <dgm:prSet/>
      <dgm:spPr/>
      <dgm:t>
        <a:bodyPr/>
        <a:lstStyle/>
        <a:p>
          <a:pPr rtl="1"/>
          <a:endParaRPr lang="ar-SA"/>
        </a:p>
      </dgm:t>
    </dgm:pt>
    <dgm:pt modelId="{210B002B-73B8-489E-8CE0-47FB44F8541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pitchFamily="34" charset="0"/>
              <a:cs typeface="Arial" pitchFamily="34" charset="0"/>
            </a:rPr>
            <a:t> Growth</a:t>
          </a:r>
          <a:r>
            <a:rPr kumimoji="0" lang="ar-SA" b="0" i="0" u="none" strike="noStrike" cap="none" normalizeH="0" baseline="0">
              <a:ln>
                <a:noFill/>
              </a:ln>
              <a:solidFill>
                <a:schemeClr val="tx1"/>
              </a:solidFill>
              <a:effectLst/>
              <a:latin typeface="Arial" pitchFamily="34" charset="0"/>
              <a:cs typeface="Arial" pitchFamily="34" charset="0"/>
            </a:rPr>
            <a:t>النمو </a:t>
          </a:r>
          <a:endParaRPr kumimoji="0" lang="en-US" b="0" i="0" u="none" strike="noStrike" cap="none" normalizeH="0" baseline="0">
            <a:ln>
              <a:noFill/>
            </a:ln>
            <a:solidFill>
              <a:schemeClr val="tx1"/>
            </a:solidFill>
            <a:effectLst/>
            <a:latin typeface="Arial" pitchFamily="34" charset="0"/>
            <a:cs typeface="Arial" pitchFamily="34" charset="0"/>
          </a:endParaRPr>
        </a:p>
      </dgm:t>
    </dgm:pt>
    <dgm:pt modelId="{197760BA-9BED-49DC-BB7B-052081DA6BE2}" type="parTrans" cxnId="{5A581867-0271-4127-B8F5-284F93331FB1}">
      <dgm:prSet/>
      <dgm:spPr/>
      <dgm:t>
        <a:bodyPr/>
        <a:lstStyle/>
        <a:p>
          <a:pPr rtl="1"/>
          <a:endParaRPr lang="ar-SA"/>
        </a:p>
      </dgm:t>
    </dgm:pt>
    <dgm:pt modelId="{90C2AF26-E99C-4860-BC19-C84F623E9A12}" type="sibTrans" cxnId="{5A581867-0271-4127-B8F5-284F93331FB1}">
      <dgm:prSet/>
      <dgm:spPr/>
      <dgm:t>
        <a:bodyPr/>
        <a:lstStyle/>
        <a:p>
          <a:pPr rtl="1"/>
          <a:endParaRPr lang="ar-SA"/>
        </a:p>
      </dgm:t>
    </dgm:pt>
    <dgm:pt modelId="{1717A0C7-BA34-4C44-AA5C-B378F1DD42D2}" type="pres">
      <dgm:prSet presAssocID="{D29F28CF-3B75-4A75-B987-1A2128518321}" presName="hierChild1" presStyleCnt="0">
        <dgm:presLayoutVars>
          <dgm:orgChart val="1"/>
          <dgm:chPref val="1"/>
          <dgm:dir/>
          <dgm:animOne val="branch"/>
          <dgm:animLvl val="lvl"/>
          <dgm:resizeHandles/>
        </dgm:presLayoutVars>
      </dgm:prSet>
      <dgm:spPr/>
    </dgm:pt>
    <dgm:pt modelId="{47B31272-3648-4639-BC1C-749E585638D5}" type="pres">
      <dgm:prSet presAssocID="{C80DCF5F-C05D-4F3F-9057-6EAB35B9031D}" presName="hierRoot1" presStyleCnt="0">
        <dgm:presLayoutVars>
          <dgm:hierBranch/>
        </dgm:presLayoutVars>
      </dgm:prSet>
      <dgm:spPr/>
    </dgm:pt>
    <dgm:pt modelId="{879CB7F9-B924-4156-962B-72C9753E5A71}" type="pres">
      <dgm:prSet presAssocID="{C80DCF5F-C05D-4F3F-9057-6EAB35B9031D}" presName="rootComposite1" presStyleCnt="0"/>
      <dgm:spPr/>
    </dgm:pt>
    <dgm:pt modelId="{565C5383-2BC3-4093-A49D-21D03D03600F}" type="pres">
      <dgm:prSet presAssocID="{C80DCF5F-C05D-4F3F-9057-6EAB35B9031D}" presName="rootText1" presStyleLbl="node0" presStyleIdx="0" presStyleCnt="1">
        <dgm:presLayoutVars>
          <dgm:chPref val="3"/>
        </dgm:presLayoutVars>
      </dgm:prSet>
      <dgm:spPr/>
    </dgm:pt>
    <dgm:pt modelId="{A76DE08E-C338-460A-90AC-4ADE307FFBB8}" type="pres">
      <dgm:prSet presAssocID="{C80DCF5F-C05D-4F3F-9057-6EAB35B9031D}" presName="rootConnector1" presStyleLbl="node1" presStyleIdx="0" presStyleCnt="0"/>
      <dgm:spPr/>
    </dgm:pt>
    <dgm:pt modelId="{D16F09B0-AA3A-4FBE-9304-C7E3E0030BFF}" type="pres">
      <dgm:prSet presAssocID="{C80DCF5F-C05D-4F3F-9057-6EAB35B9031D}" presName="hierChild2" presStyleCnt="0"/>
      <dgm:spPr/>
    </dgm:pt>
    <dgm:pt modelId="{CF160853-91EC-4FC0-B8C9-8C05DAC08E18}" type="pres">
      <dgm:prSet presAssocID="{EDE6A71B-C644-46B2-92EB-02C9D1BE913C}" presName="Name35" presStyleLbl="parChTrans1D2" presStyleIdx="0" presStyleCnt="2"/>
      <dgm:spPr/>
    </dgm:pt>
    <dgm:pt modelId="{DFC99A7F-4D98-4795-9214-3D4862D37B18}" type="pres">
      <dgm:prSet presAssocID="{A6762E55-AE48-4489-965E-6055DC80CA23}" presName="hierRoot2" presStyleCnt="0">
        <dgm:presLayoutVars>
          <dgm:hierBranch/>
        </dgm:presLayoutVars>
      </dgm:prSet>
      <dgm:spPr/>
    </dgm:pt>
    <dgm:pt modelId="{05F11FE8-BBB3-416F-A64A-3B5D6CAB0293}" type="pres">
      <dgm:prSet presAssocID="{A6762E55-AE48-4489-965E-6055DC80CA23}" presName="rootComposite" presStyleCnt="0"/>
      <dgm:spPr/>
    </dgm:pt>
    <dgm:pt modelId="{3FAA30FA-1025-4361-BF4D-C88E912F4F03}" type="pres">
      <dgm:prSet presAssocID="{A6762E55-AE48-4489-965E-6055DC80CA23}" presName="rootText" presStyleLbl="node2" presStyleIdx="0" presStyleCnt="2">
        <dgm:presLayoutVars>
          <dgm:chPref val="3"/>
        </dgm:presLayoutVars>
      </dgm:prSet>
      <dgm:spPr/>
    </dgm:pt>
    <dgm:pt modelId="{F2ADE8B5-A4FB-4348-AED4-7D19274AD751}" type="pres">
      <dgm:prSet presAssocID="{A6762E55-AE48-4489-965E-6055DC80CA23}" presName="rootConnector" presStyleLbl="node2" presStyleIdx="0" presStyleCnt="2"/>
      <dgm:spPr/>
    </dgm:pt>
    <dgm:pt modelId="{8A39ECBF-3FBF-4942-8996-1AEFCE387CC3}" type="pres">
      <dgm:prSet presAssocID="{A6762E55-AE48-4489-965E-6055DC80CA23}" presName="hierChild4" presStyleCnt="0"/>
      <dgm:spPr/>
    </dgm:pt>
    <dgm:pt modelId="{BCC4A1C5-D258-4FE0-A708-E6CAA4488213}" type="pres">
      <dgm:prSet presAssocID="{A6762E55-AE48-4489-965E-6055DC80CA23}" presName="hierChild5" presStyleCnt="0"/>
      <dgm:spPr/>
    </dgm:pt>
    <dgm:pt modelId="{4FE64196-990D-427E-843C-BCF7DE677068}" type="pres">
      <dgm:prSet presAssocID="{197760BA-9BED-49DC-BB7B-052081DA6BE2}" presName="Name35" presStyleLbl="parChTrans1D2" presStyleIdx="1" presStyleCnt="2"/>
      <dgm:spPr/>
    </dgm:pt>
    <dgm:pt modelId="{B857D96A-025A-4C0D-B3B1-79D74688B4A1}" type="pres">
      <dgm:prSet presAssocID="{210B002B-73B8-489E-8CE0-47FB44F85411}" presName="hierRoot2" presStyleCnt="0">
        <dgm:presLayoutVars>
          <dgm:hierBranch/>
        </dgm:presLayoutVars>
      </dgm:prSet>
      <dgm:spPr/>
    </dgm:pt>
    <dgm:pt modelId="{B941A5C9-86A3-4678-8ED5-AE027E039FEC}" type="pres">
      <dgm:prSet presAssocID="{210B002B-73B8-489E-8CE0-47FB44F85411}" presName="rootComposite" presStyleCnt="0"/>
      <dgm:spPr/>
    </dgm:pt>
    <dgm:pt modelId="{6FE1D09C-8C49-437C-9885-4111DAF442BA}" type="pres">
      <dgm:prSet presAssocID="{210B002B-73B8-489E-8CE0-47FB44F85411}" presName="rootText" presStyleLbl="node2" presStyleIdx="1" presStyleCnt="2">
        <dgm:presLayoutVars>
          <dgm:chPref val="3"/>
        </dgm:presLayoutVars>
      </dgm:prSet>
      <dgm:spPr/>
    </dgm:pt>
    <dgm:pt modelId="{B2D9AA75-C62A-43E6-94E5-DE8E8EC46271}" type="pres">
      <dgm:prSet presAssocID="{210B002B-73B8-489E-8CE0-47FB44F85411}" presName="rootConnector" presStyleLbl="node2" presStyleIdx="1" presStyleCnt="2"/>
      <dgm:spPr/>
    </dgm:pt>
    <dgm:pt modelId="{53E85A43-9DDF-4C26-8B96-0865C30BC3CB}" type="pres">
      <dgm:prSet presAssocID="{210B002B-73B8-489E-8CE0-47FB44F85411}" presName="hierChild4" presStyleCnt="0"/>
      <dgm:spPr/>
    </dgm:pt>
    <dgm:pt modelId="{67E81C3F-87BB-4D53-8798-2C791A99FE2A}" type="pres">
      <dgm:prSet presAssocID="{210B002B-73B8-489E-8CE0-47FB44F85411}" presName="hierChild5" presStyleCnt="0"/>
      <dgm:spPr/>
    </dgm:pt>
    <dgm:pt modelId="{0F6D14C6-2CA0-4E2C-82CD-BC4D9CA4AD01}" type="pres">
      <dgm:prSet presAssocID="{C80DCF5F-C05D-4F3F-9057-6EAB35B9031D}" presName="hierChild3" presStyleCnt="0"/>
      <dgm:spPr/>
    </dgm:pt>
  </dgm:ptLst>
  <dgm:cxnLst>
    <dgm:cxn modelId="{6E762F0D-9D57-41EE-A8DD-6F45CC72632B}" srcId="{D29F28CF-3B75-4A75-B987-1A2128518321}" destId="{C80DCF5F-C05D-4F3F-9057-6EAB35B9031D}" srcOrd="0" destOrd="0" parTransId="{8E24D8D2-D5C0-46CA-8B5B-10EF7E89DBCD}" sibTransId="{A39DAFBF-4105-405F-9769-EFFA00BB0B37}"/>
    <dgm:cxn modelId="{86DF1A27-82BE-47D2-8741-AA71C14CD34A}" type="presOf" srcId="{D29F28CF-3B75-4A75-B987-1A2128518321}" destId="{1717A0C7-BA34-4C44-AA5C-B378F1DD42D2}" srcOrd="0" destOrd="0" presId="urn:microsoft.com/office/officeart/2005/8/layout/orgChart1"/>
    <dgm:cxn modelId="{5A581867-0271-4127-B8F5-284F93331FB1}" srcId="{C80DCF5F-C05D-4F3F-9057-6EAB35B9031D}" destId="{210B002B-73B8-489E-8CE0-47FB44F85411}" srcOrd="1" destOrd="0" parTransId="{197760BA-9BED-49DC-BB7B-052081DA6BE2}" sibTransId="{90C2AF26-E99C-4860-BC19-C84F623E9A12}"/>
    <dgm:cxn modelId="{4F35F46E-E5FB-47D4-95D6-D99D35EF3848}" srcId="{C80DCF5F-C05D-4F3F-9057-6EAB35B9031D}" destId="{A6762E55-AE48-4489-965E-6055DC80CA23}" srcOrd="0" destOrd="0" parTransId="{EDE6A71B-C644-46B2-92EB-02C9D1BE913C}" sibTransId="{29179228-4B15-4A94-A934-3E7DBF2BA3F4}"/>
    <dgm:cxn modelId="{83061874-C0CF-4E40-A002-823CAC613663}" type="presOf" srcId="{EDE6A71B-C644-46B2-92EB-02C9D1BE913C}" destId="{CF160853-91EC-4FC0-B8C9-8C05DAC08E18}" srcOrd="0" destOrd="0" presId="urn:microsoft.com/office/officeart/2005/8/layout/orgChart1"/>
    <dgm:cxn modelId="{354B9575-FC5A-47FB-B1F6-21C21482ACC4}" type="presOf" srcId="{210B002B-73B8-489E-8CE0-47FB44F85411}" destId="{6FE1D09C-8C49-437C-9885-4111DAF442BA}" srcOrd="0" destOrd="0" presId="urn:microsoft.com/office/officeart/2005/8/layout/orgChart1"/>
    <dgm:cxn modelId="{8AFA0D58-F9DB-44C8-A1DC-687E18E1DC8C}" type="presOf" srcId="{A6762E55-AE48-4489-965E-6055DC80CA23}" destId="{3FAA30FA-1025-4361-BF4D-C88E912F4F03}" srcOrd="0" destOrd="0" presId="urn:microsoft.com/office/officeart/2005/8/layout/orgChart1"/>
    <dgm:cxn modelId="{5A356D9C-F69A-40D6-9F5D-F9B544BDDAED}" type="presOf" srcId="{C80DCF5F-C05D-4F3F-9057-6EAB35B9031D}" destId="{A76DE08E-C338-460A-90AC-4ADE307FFBB8}" srcOrd="1" destOrd="0" presId="urn:microsoft.com/office/officeart/2005/8/layout/orgChart1"/>
    <dgm:cxn modelId="{25741C9D-4216-477D-A09E-7E7CFD61FCA1}" type="presOf" srcId="{210B002B-73B8-489E-8CE0-47FB44F85411}" destId="{B2D9AA75-C62A-43E6-94E5-DE8E8EC46271}" srcOrd="1" destOrd="0" presId="urn:microsoft.com/office/officeart/2005/8/layout/orgChart1"/>
    <dgm:cxn modelId="{E86641DF-C9FC-4193-9AC8-A6C9A70B1876}" type="presOf" srcId="{197760BA-9BED-49DC-BB7B-052081DA6BE2}" destId="{4FE64196-990D-427E-843C-BCF7DE677068}" srcOrd="0" destOrd="0" presId="urn:microsoft.com/office/officeart/2005/8/layout/orgChart1"/>
    <dgm:cxn modelId="{F42B2DEB-BAC0-4D61-BEE0-C8B3EB910CE5}" type="presOf" srcId="{A6762E55-AE48-4489-965E-6055DC80CA23}" destId="{F2ADE8B5-A4FB-4348-AED4-7D19274AD751}" srcOrd="1" destOrd="0" presId="urn:microsoft.com/office/officeart/2005/8/layout/orgChart1"/>
    <dgm:cxn modelId="{CC2DF0F8-CA49-4442-9837-A14F0B244AF3}" type="presOf" srcId="{C80DCF5F-C05D-4F3F-9057-6EAB35B9031D}" destId="{565C5383-2BC3-4093-A49D-21D03D03600F}" srcOrd="0" destOrd="0" presId="urn:microsoft.com/office/officeart/2005/8/layout/orgChart1"/>
    <dgm:cxn modelId="{E5766E9F-BA52-4022-A342-E460538B365E}" type="presParOf" srcId="{1717A0C7-BA34-4C44-AA5C-B378F1DD42D2}" destId="{47B31272-3648-4639-BC1C-749E585638D5}" srcOrd="0" destOrd="0" presId="urn:microsoft.com/office/officeart/2005/8/layout/orgChart1"/>
    <dgm:cxn modelId="{01FF91E2-EC7C-40B1-A3BE-332EA92830E8}" type="presParOf" srcId="{47B31272-3648-4639-BC1C-749E585638D5}" destId="{879CB7F9-B924-4156-962B-72C9753E5A71}" srcOrd="0" destOrd="0" presId="urn:microsoft.com/office/officeart/2005/8/layout/orgChart1"/>
    <dgm:cxn modelId="{3225548B-FBA4-4CC6-9E65-D71A40C5632D}" type="presParOf" srcId="{879CB7F9-B924-4156-962B-72C9753E5A71}" destId="{565C5383-2BC3-4093-A49D-21D03D03600F}" srcOrd="0" destOrd="0" presId="urn:microsoft.com/office/officeart/2005/8/layout/orgChart1"/>
    <dgm:cxn modelId="{CAF61A3C-2E82-446C-B3E0-558DEED3C5EF}" type="presParOf" srcId="{879CB7F9-B924-4156-962B-72C9753E5A71}" destId="{A76DE08E-C338-460A-90AC-4ADE307FFBB8}" srcOrd="1" destOrd="0" presId="urn:microsoft.com/office/officeart/2005/8/layout/orgChart1"/>
    <dgm:cxn modelId="{ABD8548E-228D-4899-A939-10475BBA996C}" type="presParOf" srcId="{47B31272-3648-4639-BC1C-749E585638D5}" destId="{D16F09B0-AA3A-4FBE-9304-C7E3E0030BFF}" srcOrd="1" destOrd="0" presId="urn:microsoft.com/office/officeart/2005/8/layout/orgChart1"/>
    <dgm:cxn modelId="{BD38B936-DAFA-4941-AD66-2C8D7E2A211C}" type="presParOf" srcId="{D16F09B0-AA3A-4FBE-9304-C7E3E0030BFF}" destId="{CF160853-91EC-4FC0-B8C9-8C05DAC08E18}" srcOrd="0" destOrd="0" presId="urn:microsoft.com/office/officeart/2005/8/layout/orgChart1"/>
    <dgm:cxn modelId="{D6F33BAC-326A-4A96-BBCE-032EF36B1DB8}" type="presParOf" srcId="{D16F09B0-AA3A-4FBE-9304-C7E3E0030BFF}" destId="{DFC99A7F-4D98-4795-9214-3D4862D37B18}" srcOrd="1" destOrd="0" presId="urn:microsoft.com/office/officeart/2005/8/layout/orgChart1"/>
    <dgm:cxn modelId="{3989E406-03E7-4561-8278-0A28762779FC}" type="presParOf" srcId="{DFC99A7F-4D98-4795-9214-3D4862D37B18}" destId="{05F11FE8-BBB3-416F-A64A-3B5D6CAB0293}" srcOrd="0" destOrd="0" presId="urn:microsoft.com/office/officeart/2005/8/layout/orgChart1"/>
    <dgm:cxn modelId="{0E4F8F97-8196-4710-87F3-C5A4AE872C9A}" type="presParOf" srcId="{05F11FE8-BBB3-416F-A64A-3B5D6CAB0293}" destId="{3FAA30FA-1025-4361-BF4D-C88E912F4F03}" srcOrd="0" destOrd="0" presId="urn:microsoft.com/office/officeart/2005/8/layout/orgChart1"/>
    <dgm:cxn modelId="{4760F79E-85BC-45E3-B110-E1E906BEF13D}" type="presParOf" srcId="{05F11FE8-BBB3-416F-A64A-3B5D6CAB0293}" destId="{F2ADE8B5-A4FB-4348-AED4-7D19274AD751}" srcOrd="1" destOrd="0" presId="urn:microsoft.com/office/officeart/2005/8/layout/orgChart1"/>
    <dgm:cxn modelId="{45C6A147-F42D-4E92-8318-0F9DCF3FE126}" type="presParOf" srcId="{DFC99A7F-4D98-4795-9214-3D4862D37B18}" destId="{8A39ECBF-3FBF-4942-8996-1AEFCE387CC3}" srcOrd="1" destOrd="0" presId="urn:microsoft.com/office/officeart/2005/8/layout/orgChart1"/>
    <dgm:cxn modelId="{68EF8B6B-3E2E-467A-8B8C-00FDCF4B375D}" type="presParOf" srcId="{DFC99A7F-4D98-4795-9214-3D4862D37B18}" destId="{BCC4A1C5-D258-4FE0-A708-E6CAA4488213}" srcOrd="2" destOrd="0" presId="urn:microsoft.com/office/officeart/2005/8/layout/orgChart1"/>
    <dgm:cxn modelId="{5C3E67B1-0D25-4B7A-8052-4E8D815C703E}" type="presParOf" srcId="{D16F09B0-AA3A-4FBE-9304-C7E3E0030BFF}" destId="{4FE64196-990D-427E-843C-BCF7DE677068}" srcOrd="2" destOrd="0" presId="urn:microsoft.com/office/officeart/2005/8/layout/orgChart1"/>
    <dgm:cxn modelId="{118064DB-894F-4901-9CC6-762970BB33E8}" type="presParOf" srcId="{D16F09B0-AA3A-4FBE-9304-C7E3E0030BFF}" destId="{B857D96A-025A-4C0D-B3B1-79D74688B4A1}" srcOrd="3" destOrd="0" presId="urn:microsoft.com/office/officeart/2005/8/layout/orgChart1"/>
    <dgm:cxn modelId="{B1A7C5A8-1CDE-4544-958E-BD7749C42F95}" type="presParOf" srcId="{B857D96A-025A-4C0D-B3B1-79D74688B4A1}" destId="{B941A5C9-86A3-4678-8ED5-AE027E039FEC}" srcOrd="0" destOrd="0" presId="urn:microsoft.com/office/officeart/2005/8/layout/orgChart1"/>
    <dgm:cxn modelId="{7B7163C7-2A15-4A2A-B268-722E16FA1985}" type="presParOf" srcId="{B941A5C9-86A3-4678-8ED5-AE027E039FEC}" destId="{6FE1D09C-8C49-437C-9885-4111DAF442BA}" srcOrd="0" destOrd="0" presId="urn:microsoft.com/office/officeart/2005/8/layout/orgChart1"/>
    <dgm:cxn modelId="{E04A13C7-8084-45F7-88AF-F80DE8734654}" type="presParOf" srcId="{B941A5C9-86A3-4678-8ED5-AE027E039FEC}" destId="{B2D9AA75-C62A-43E6-94E5-DE8E8EC46271}" srcOrd="1" destOrd="0" presId="urn:microsoft.com/office/officeart/2005/8/layout/orgChart1"/>
    <dgm:cxn modelId="{8E2EF910-9927-4EF5-B2A5-E750D3981AAF}" type="presParOf" srcId="{B857D96A-025A-4C0D-B3B1-79D74688B4A1}" destId="{53E85A43-9DDF-4C26-8B96-0865C30BC3CB}" srcOrd="1" destOrd="0" presId="urn:microsoft.com/office/officeart/2005/8/layout/orgChart1"/>
    <dgm:cxn modelId="{9C3F1D0E-18A0-46E6-8EB0-DE31C3ED79C0}" type="presParOf" srcId="{B857D96A-025A-4C0D-B3B1-79D74688B4A1}" destId="{67E81C3F-87BB-4D53-8798-2C791A99FE2A}" srcOrd="2" destOrd="0" presId="urn:microsoft.com/office/officeart/2005/8/layout/orgChart1"/>
    <dgm:cxn modelId="{F784707F-6479-44A0-8A5A-FF9F5303FF84}" type="presParOf" srcId="{47B31272-3648-4639-BC1C-749E585638D5}" destId="{0F6D14C6-2CA0-4E2C-82CD-BC4D9CA4AD01}"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C3B90-2E81-4F35-B08D-6AA28B9B56DF}" type="doc">
      <dgm:prSet loTypeId="urn:microsoft.com/office/officeart/2005/8/layout/orgChart1" loCatId="hierarchy" qsTypeId="urn:microsoft.com/office/officeart/2005/8/quickstyle/simple1" qsCatId="simple" csTypeId="urn:microsoft.com/office/officeart/2005/8/colors/accent1_2" csCatId="accent1"/>
      <dgm:spPr/>
    </dgm:pt>
    <dgm:pt modelId="{0AB7551F-01F0-4981-AD13-0D46298FF8D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a:ln>
                <a:noFill/>
              </a:ln>
              <a:solidFill>
                <a:srgbClr val="FF0000"/>
              </a:solidFill>
              <a:effectLst/>
              <a:latin typeface="Arial" pitchFamily="34" charset="0"/>
              <a:cs typeface="Arial" pitchFamily="34" charset="0"/>
            </a:rPr>
            <a:t>النمو الخلالي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300" b="1" i="0" u="none" strike="noStrike" cap="none" normalizeH="0" baseline="0" dirty="0">
              <a:ln>
                <a:noFill/>
              </a:ln>
              <a:solidFill>
                <a:schemeClr val="tx1"/>
              </a:solidFill>
              <a:effectLst/>
              <a:latin typeface="Arial" pitchFamily="34" charset="0"/>
              <a:cs typeface="Arial" pitchFamily="34" charset="0"/>
            </a:rPr>
            <a:t>الزيادة في  المادة بين خلوية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300" b="1" i="0" u="none" strike="noStrike" cap="none" normalizeH="0" baseline="0" dirty="0">
              <a:ln>
                <a:noFill/>
              </a:ln>
              <a:solidFill>
                <a:schemeClr val="tx1"/>
              </a:solidFill>
              <a:effectLst/>
              <a:latin typeface="Arial" pitchFamily="34" charset="0"/>
              <a:cs typeface="Arial" pitchFamily="34" charset="0"/>
            </a:rPr>
            <a:t>الأنسجة الضامه كالغضاريف)</a:t>
          </a:r>
          <a:endParaRPr kumimoji="0" lang="en-US" sz="1300" b="1" i="0" u="none" strike="noStrike" cap="none" normalizeH="0" baseline="0" dirty="0">
            <a:ln>
              <a:noFill/>
            </a:ln>
            <a:solidFill>
              <a:schemeClr val="tx1"/>
            </a:solidFill>
            <a:effectLst/>
            <a:latin typeface="Arial" pitchFamily="34" charset="0"/>
            <a:cs typeface="Arial" pitchFamily="34" charset="0"/>
          </a:endParaRPr>
        </a:p>
      </dgm:t>
    </dgm:pt>
    <dgm:pt modelId="{03A553E8-27F8-4959-9813-125986FFB094}" type="parTrans" cxnId="{877CEBB2-FA5E-4FA9-B830-5A0D673A7A5D}">
      <dgm:prSet/>
      <dgm:spPr/>
      <dgm:t>
        <a:bodyPr/>
        <a:lstStyle/>
        <a:p>
          <a:pPr rtl="1"/>
          <a:endParaRPr lang="ar-SA"/>
        </a:p>
      </dgm:t>
    </dgm:pt>
    <dgm:pt modelId="{F0D6F479-E6C0-4896-8DD7-AC4AD3F1E9B5}" type="sibTrans" cxnId="{877CEBB2-FA5E-4FA9-B830-5A0D673A7A5D}">
      <dgm:prSet/>
      <dgm:spPr/>
      <dgm:t>
        <a:bodyPr/>
        <a:lstStyle/>
        <a:p>
          <a:pPr rtl="1"/>
          <a:endParaRPr lang="ar-SA"/>
        </a:p>
      </dgm:t>
    </dgm:pt>
    <dgm:pt modelId="{DD8076F2-755D-4DB1-95DE-9C94078D4E95}" type="pres">
      <dgm:prSet presAssocID="{843C3B90-2E81-4F35-B08D-6AA28B9B56DF}" presName="hierChild1" presStyleCnt="0">
        <dgm:presLayoutVars>
          <dgm:orgChart val="1"/>
          <dgm:chPref val="1"/>
          <dgm:dir/>
          <dgm:animOne val="branch"/>
          <dgm:animLvl val="lvl"/>
          <dgm:resizeHandles/>
        </dgm:presLayoutVars>
      </dgm:prSet>
      <dgm:spPr/>
    </dgm:pt>
    <dgm:pt modelId="{5A889EF8-7FD6-4B2C-B155-35838B50FD5F}" type="pres">
      <dgm:prSet presAssocID="{0AB7551F-01F0-4981-AD13-0D46298FF8D0}" presName="hierRoot1" presStyleCnt="0">
        <dgm:presLayoutVars>
          <dgm:hierBranch/>
        </dgm:presLayoutVars>
      </dgm:prSet>
      <dgm:spPr/>
    </dgm:pt>
    <dgm:pt modelId="{1096D7AA-0E53-48A8-9E68-11C10BE95728}" type="pres">
      <dgm:prSet presAssocID="{0AB7551F-01F0-4981-AD13-0D46298FF8D0}" presName="rootComposite1" presStyleCnt="0"/>
      <dgm:spPr/>
    </dgm:pt>
    <dgm:pt modelId="{59F50F54-6F19-4F72-A3B1-126A302A1420}" type="pres">
      <dgm:prSet presAssocID="{0AB7551F-01F0-4981-AD13-0D46298FF8D0}" presName="rootText1" presStyleLbl="node0" presStyleIdx="0" presStyleCnt="1" custAng="0" custLinFactNeighborX="4616" custLinFactNeighborY="4184">
        <dgm:presLayoutVars>
          <dgm:chPref val="3"/>
        </dgm:presLayoutVars>
      </dgm:prSet>
      <dgm:spPr/>
    </dgm:pt>
    <dgm:pt modelId="{F454168C-A529-4B3F-889C-A8AE48F4CF8E}" type="pres">
      <dgm:prSet presAssocID="{0AB7551F-01F0-4981-AD13-0D46298FF8D0}" presName="rootConnector1" presStyleLbl="node1" presStyleIdx="0" presStyleCnt="0"/>
      <dgm:spPr/>
    </dgm:pt>
    <dgm:pt modelId="{A6B896B1-55D0-449D-B36E-AADBFF4C89B9}" type="pres">
      <dgm:prSet presAssocID="{0AB7551F-01F0-4981-AD13-0D46298FF8D0}" presName="hierChild2" presStyleCnt="0"/>
      <dgm:spPr/>
    </dgm:pt>
    <dgm:pt modelId="{E92AD476-5AD6-4AE4-A013-1CFE44F000C3}" type="pres">
      <dgm:prSet presAssocID="{0AB7551F-01F0-4981-AD13-0D46298FF8D0}" presName="hierChild3" presStyleCnt="0"/>
      <dgm:spPr/>
    </dgm:pt>
  </dgm:ptLst>
  <dgm:cxnLst>
    <dgm:cxn modelId="{C8D6720C-39F0-4E62-9E2F-E53C5560F83A}" type="presOf" srcId="{843C3B90-2E81-4F35-B08D-6AA28B9B56DF}" destId="{DD8076F2-755D-4DB1-95DE-9C94078D4E95}" srcOrd="0" destOrd="0" presId="urn:microsoft.com/office/officeart/2005/8/layout/orgChart1"/>
    <dgm:cxn modelId="{19169072-7104-4EE7-9D87-58A92253C5FF}" type="presOf" srcId="{0AB7551F-01F0-4981-AD13-0D46298FF8D0}" destId="{F454168C-A529-4B3F-889C-A8AE48F4CF8E}" srcOrd="1" destOrd="0" presId="urn:microsoft.com/office/officeart/2005/8/layout/orgChart1"/>
    <dgm:cxn modelId="{877CEBB2-FA5E-4FA9-B830-5A0D673A7A5D}" srcId="{843C3B90-2E81-4F35-B08D-6AA28B9B56DF}" destId="{0AB7551F-01F0-4981-AD13-0D46298FF8D0}" srcOrd="0" destOrd="0" parTransId="{03A553E8-27F8-4959-9813-125986FFB094}" sibTransId="{F0D6F479-E6C0-4896-8DD7-AC4AD3F1E9B5}"/>
    <dgm:cxn modelId="{B37563C4-A365-4328-955B-4AB70190E460}" type="presOf" srcId="{0AB7551F-01F0-4981-AD13-0D46298FF8D0}" destId="{59F50F54-6F19-4F72-A3B1-126A302A1420}" srcOrd="0" destOrd="0" presId="urn:microsoft.com/office/officeart/2005/8/layout/orgChart1"/>
    <dgm:cxn modelId="{BD48DC57-B321-43D9-B1E9-148ACD52575E}" type="presParOf" srcId="{DD8076F2-755D-4DB1-95DE-9C94078D4E95}" destId="{5A889EF8-7FD6-4B2C-B155-35838B50FD5F}" srcOrd="0" destOrd="0" presId="urn:microsoft.com/office/officeart/2005/8/layout/orgChart1"/>
    <dgm:cxn modelId="{DE7719A8-91D8-411D-BC78-770C434C50E8}" type="presParOf" srcId="{5A889EF8-7FD6-4B2C-B155-35838B50FD5F}" destId="{1096D7AA-0E53-48A8-9E68-11C10BE95728}" srcOrd="0" destOrd="0" presId="urn:microsoft.com/office/officeart/2005/8/layout/orgChart1"/>
    <dgm:cxn modelId="{96D0DD02-EF92-41FC-9E19-9112A8B65201}" type="presParOf" srcId="{1096D7AA-0E53-48A8-9E68-11C10BE95728}" destId="{59F50F54-6F19-4F72-A3B1-126A302A1420}" srcOrd="0" destOrd="0" presId="urn:microsoft.com/office/officeart/2005/8/layout/orgChart1"/>
    <dgm:cxn modelId="{752AC7E2-8152-4904-AE5C-43A6AE8065E1}" type="presParOf" srcId="{1096D7AA-0E53-48A8-9E68-11C10BE95728}" destId="{F454168C-A529-4B3F-889C-A8AE48F4CF8E}" srcOrd="1" destOrd="0" presId="urn:microsoft.com/office/officeart/2005/8/layout/orgChart1"/>
    <dgm:cxn modelId="{AFD38181-3EEF-440E-B2EB-A1202FB8DFAB}" type="presParOf" srcId="{5A889EF8-7FD6-4B2C-B155-35838B50FD5F}" destId="{A6B896B1-55D0-449D-B36E-AADBFF4C89B9}" srcOrd="1" destOrd="0" presId="urn:microsoft.com/office/officeart/2005/8/layout/orgChart1"/>
    <dgm:cxn modelId="{17F19E52-424F-4A9D-A0C0-3AB08E27C798}" type="presParOf" srcId="{5A889EF8-7FD6-4B2C-B155-35838B50FD5F}" destId="{E92AD476-5AD6-4AE4-A013-1CFE44F000C3}"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619DEA-CE88-4E80-932D-C9E418031826}" type="doc">
      <dgm:prSet loTypeId="urn:microsoft.com/office/officeart/2005/8/layout/orgChart1" loCatId="hierarchy" qsTypeId="urn:microsoft.com/office/officeart/2005/8/quickstyle/simple1" qsCatId="simple" csTypeId="urn:microsoft.com/office/officeart/2005/8/colors/accent1_2" csCatId="accent1"/>
      <dgm:spPr/>
    </dgm:pt>
    <dgm:pt modelId="{633B9E1F-67AF-4A26-A52D-3C05CBD2665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rgbClr val="FF5050"/>
              </a:solidFill>
              <a:effectLst/>
              <a:latin typeface="Arial" pitchFamily="34" charset="0"/>
              <a:cs typeface="Arial" pitchFamily="34" charset="0"/>
            </a:rPr>
            <a:t>نمو الخلايا المفردة</a:t>
          </a:r>
          <a:r>
            <a:rPr kumimoji="0" lang="ar-SA" b="0" i="0" u="none" strike="noStrike" cap="none" normalizeH="0" baseline="0">
              <a:ln>
                <a:noFill/>
              </a:ln>
              <a:solidFill>
                <a:schemeClr val="tx1"/>
              </a:solidFill>
              <a:effectLst/>
              <a:latin typeface="Arial" pitchFamily="34" charset="0"/>
              <a:cs typeface="Arial" pitchFamily="34"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a:ln>
                <a:noFill/>
              </a:ln>
              <a:solidFill>
                <a:schemeClr val="tx1"/>
              </a:solidFill>
              <a:effectLst/>
              <a:latin typeface="Arial" pitchFamily="34" charset="0"/>
              <a:cs typeface="Arial" pitchFamily="34" charset="0"/>
            </a:rPr>
            <a:t>البويضات </a:t>
          </a:r>
          <a:endParaRPr kumimoji="0" lang="en-US" b="1" i="0" u="none" strike="noStrike" cap="none" normalizeH="0" baseline="0">
            <a:ln>
              <a:noFill/>
            </a:ln>
            <a:solidFill>
              <a:schemeClr val="tx1"/>
            </a:solidFill>
            <a:effectLst/>
            <a:latin typeface="Arial" pitchFamily="34" charset="0"/>
            <a:cs typeface="Arial" pitchFamily="34" charset="0"/>
          </a:endParaRPr>
        </a:p>
      </dgm:t>
    </dgm:pt>
    <dgm:pt modelId="{717CC8BD-F0CF-4193-A25A-AE66183C0A2E}" type="parTrans" cxnId="{D79A5052-C019-4718-83BD-50E74597F6B5}">
      <dgm:prSet/>
      <dgm:spPr/>
      <dgm:t>
        <a:bodyPr/>
        <a:lstStyle/>
        <a:p>
          <a:endParaRPr lang="en-US"/>
        </a:p>
      </dgm:t>
    </dgm:pt>
    <dgm:pt modelId="{843B1D9D-BC53-49A9-9AA2-B8D3BF33BD25}" type="sibTrans" cxnId="{D79A5052-C019-4718-83BD-50E74597F6B5}">
      <dgm:prSet/>
      <dgm:spPr/>
      <dgm:t>
        <a:bodyPr/>
        <a:lstStyle/>
        <a:p>
          <a:endParaRPr lang="en-US"/>
        </a:p>
      </dgm:t>
    </dgm:pt>
    <dgm:pt modelId="{D302EFD6-5B5A-4735-A36D-93692A60AAF0}" type="pres">
      <dgm:prSet presAssocID="{EE619DEA-CE88-4E80-932D-C9E418031826}" presName="hierChild1" presStyleCnt="0">
        <dgm:presLayoutVars>
          <dgm:orgChart val="1"/>
          <dgm:chPref val="1"/>
          <dgm:dir/>
          <dgm:animOne val="branch"/>
          <dgm:animLvl val="lvl"/>
          <dgm:resizeHandles/>
        </dgm:presLayoutVars>
      </dgm:prSet>
      <dgm:spPr/>
    </dgm:pt>
    <dgm:pt modelId="{946BDB46-6E62-4026-8420-C177B1B3A1DA}" type="pres">
      <dgm:prSet presAssocID="{633B9E1F-67AF-4A26-A52D-3C05CBD26659}" presName="hierRoot1" presStyleCnt="0">
        <dgm:presLayoutVars>
          <dgm:hierBranch/>
        </dgm:presLayoutVars>
      </dgm:prSet>
      <dgm:spPr/>
    </dgm:pt>
    <dgm:pt modelId="{CC3BB19C-757B-432F-B812-67E39AEEF483}" type="pres">
      <dgm:prSet presAssocID="{633B9E1F-67AF-4A26-A52D-3C05CBD26659}" presName="rootComposite1" presStyleCnt="0"/>
      <dgm:spPr/>
    </dgm:pt>
    <dgm:pt modelId="{49684A12-1475-4606-91D2-DE8A08FB1CF2}" type="pres">
      <dgm:prSet presAssocID="{633B9E1F-67AF-4A26-A52D-3C05CBD26659}" presName="rootText1" presStyleLbl="node0" presStyleIdx="0" presStyleCnt="1">
        <dgm:presLayoutVars>
          <dgm:chPref val="3"/>
        </dgm:presLayoutVars>
      </dgm:prSet>
      <dgm:spPr/>
    </dgm:pt>
    <dgm:pt modelId="{FA9C593B-AB3C-4C44-AD7E-D3D8E612C86A}" type="pres">
      <dgm:prSet presAssocID="{633B9E1F-67AF-4A26-A52D-3C05CBD26659}" presName="rootConnector1" presStyleLbl="node1" presStyleIdx="0" presStyleCnt="0"/>
      <dgm:spPr/>
    </dgm:pt>
    <dgm:pt modelId="{5C209024-F2AE-4F77-91B2-22F0109A7885}" type="pres">
      <dgm:prSet presAssocID="{633B9E1F-67AF-4A26-A52D-3C05CBD26659}" presName="hierChild2" presStyleCnt="0"/>
      <dgm:spPr/>
    </dgm:pt>
    <dgm:pt modelId="{D7A2561A-9CF0-4D7F-981F-1D3710605516}" type="pres">
      <dgm:prSet presAssocID="{633B9E1F-67AF-4A26-A52D-3C05CBD26659}" presName="hierChild3" presStyleCnt="0"/>
      <dgm:spPr/>
    </dgm:pt>
  </dgm:ptLst>
  <dgm:cxnLst>
    <dgm:cxn modelId="{2FB95062-BA27-4497-90E2-D094085DA02E}" type="presOf" srcId="{633B9E1F-67AF-4A26-A52D-3C05CBD26659}" destId="{FA9C593B-AB3C-4C44-AD7E-D3D8E612C86A}" srcOrd="1" destOrd="0" presId="urn:microsoft.com/office/officeart/2005/8/layout/orgChart1"/>
    <dgm:cxn modelId="{D79A5052-C019-4718-83BD-50E74597F6B5}" srcId="{EE619DEA-CE88-4E80-932D-C9E418031826}" destId="{633B9E1F-67AF-4A26-A52D-3C05CBD26659}" srcOrd="0" destOrd="0" parTransId="{717CC8BD-F0CF-4193-A25A-AE66183C0A2E}" sibTransId="{843B1D9D-BC53-49A9-9AA2-B8D3BF33BD25}"/>
    <dgm:cxn modelId="{A7D17453-7224-444F-A8D7-3CA44850AD90}" type="presOf" srcId="{EE619DEA-CE88-4E80-932D-C9E418031826}" destId="{D302EFD6-5B5A-4735-A36D-93692A60AAF0}" srcOrd="0" destOrd="0" presId="urn:microsoft.com/office/officeart/2005/8/layout/orgChart1"/>
    <dgm:cxn modelId="{30DA70A7-4670-4292-8EC3-336DE4B30995}" type="presOf" srcId="{633B9E1F-67AF-4A26-A52D-3C05CBD26659}" destId="{49684A12-1475-4606-91D2-DE8A08FB1CF2}" srcOrd="0" destOrd="0" presId="urn:microsoft.com/office/officeart/2005/8/layout/orgChart1"/>
    <dgm:cxn modelId="{0FE43D0A-257E-4D4B-9F62-FA96542CE60F}" type="presParOf" srcId="{D302EFD6-5B5A-4735-A36D-93692A60AAF0}" destId="{946BDB46-6E62-4026-8420-C177B1B3A1DA}" srcOrd="0" destOrd="0" presId="urn:microsoft.com/office/officeart/2005/8/layout/orgChart1"/>
    <dgm:cxn modelId="{5C56A4A7-043D-441B-829D-21036C6ED904}" type="presParOf" srcId="{946BDB46-6E62-4026-8420-C177B1B3A1DA}" destId="{CC3BB19C-757B-432F-B812-67E39AEEF483}" srcOrd="0" destOrd="0" presId="urn:microsoft.com/office/officeart/2005/8/layout/orgChart1"/>
    <dgm:cxn modelId="{36C51729-F2F6-48E5-9164-CA2348856B0A}" type="presParOf" srcId="{CC3BB19C-757B-432F-B812-67E39AEEF483}" destId="{49684A12-1475-4606-91D2-DE8A08FB1CF2}" srcOrd="0" destOrd="0" presId="urn:microsoft.com/office/officeart/2005/8/layout/orgChart1"/>
    <dgm:cxn modelId="{ECC4BBDB-4AC1-4289-9753-8BB47CC357AC}" type="presParOf" srcId="{CC3BB19C-757B-432F-B812-67E39AEEF483}" destId="{FA9C593B-AB3C-4C44-AD7E-D3D8E612C86A}" srcOrd="1" destOrd="0" presId="urn:microsoft.com/office/officeart/2005/8/layout/orgChart1"/>
    <dgm:cxn modelId="{DBFE227D-0497-488F-BE50-ACE9BFC93502}" type="presParOf" srcId="{946BDB46-6E62-4026-8420-C177B1B3A1DA}" destId="{5C209024-F2AE-4F77-91B2-22F0109A7885}" srcOrd="1" destOrd="0" presId="urn:microsoft.com/office/officeart/2005/8/layout/orgChart1"/>
    <dgm:cxn modelId="{C56C3792-56E1-41DE-9750-B938AF538260}" type="presParOf" srcId="{946BDB46-6E62-4026-8420-C177B1B3A1DA}" destId="{D7A2561A-9CF0-4D7F-981F-1D3710605516}" srcOrd="2" destOrd="0" presId="urn:microsoft.com/office/officeart/2005/8/layout/orgChar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31FBE-FF7F-4065-9D3E-8092FBD7C8CD}">
      <dsp:nvSpPr>
        <dsp:cNvPr id="0" name=""/>
        <dsp:cNvSpPr/>
      </dsp:nvSpPr>
      <dsp:spPr>
        <a:xfrm>
          <a:off x="3168649" y="1088159"/>
          <a:ext cx="2241843" cy="389080"/>
        </a:xfrm>
        <a:custGeom>
          <a:avLst/>
          <a:gdLst/>
          <a:ahLst/>
          <a:cxnLst/>
          <a:rect l="0" t="0" r="0" b="0"/>
          <a:pathLst>
            <a:path>
              <a:moveTo>
                <a:pt x="0" y="0"/>
              </a:moveTo>
              <a:lnTo>
                <a:pt x="0" y="194540"/>
              </a:lnTo>
              <a:lnTo>
                <a:pt x="2241843" y="194540"/>
              </a:lnTo>
              <a:lnTo>
                <a:pt x="2241843" y="389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243CB-1082-4356-8522-204882F3493C}">
      <dsp:nvSpPr>
        <dsp:cNvPr id="0" name=""/>
        <dsp:cNvSpPr/>
      </dsp:nvSpPr>
      <dsp:spPr>
        <a:xfrm>
          <a:off x="3122929" y="1088159"/>
          <a:ext cx="91440" cy="389080"/>
        </a:xfrm>
        <a:custGeom>
          <a:avLst/>
          <a:gdLst/>
          <a:ahLst/>
          <a:cxnLst/>
          <a:rect l="0" t="0" r="0" b="0"/>
          <a:pathLst>
            <a:path>
              <a:moveTo>
                <a:pt x="45720" y="0"/>
              </a:moveTo>
              <a:lnTo>
                <a:pt x="45720" y="389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3379F1-5EE7-4D9A-8A92-08EFD5EEBC79}">
      <dsp:nvSpPr>
        <dsp:cNvPr id="0" name=""/>
        <dsp:cNvSpPr/>
      </dsp:nvSpPr>
      <dsp:spPr>
        <a:xfrm>
          <a:off x="926806" y="1088159"/>
          <a:ext cx="2241843" cy="389080"/>
        </a:xfrm>
        <a:custGeom>
          <a:avLst/>
          <a:gdLst/>
          <a:ahLst/>
          <a:cxnLst/>
          <a:rect l="0" t="0" r="0" b="0"/>
          <a:pathLst>
            <a:path>
              <a:moveTo>
                <a:pt x="2241843" y="0"/>
              </a:moveTo>
              <a:lnTo>
                <a:pt x="2241843" y="194540"/>
              </a:lnTo>
              <a:lnTo>
                <a:pt x="0" y="194540"/>
              </a:lnTo>
              <a:lnTo>
                <a:pt x="0" y="389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25749-ABD6-4A71-8B68-63162A129BB1}">
      <dsp:nvSpPr>
        <dsp:cNvPr id="0" name=""/>
        <dsp:cNvSpPr/>
      </dsp:nvSpPr>
      <dsp:spPr>
        <a:xfrm>
          <a:off x="2242268" y="161778"/>
          <a:ext cx="1852762" cy="926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kern="1200" cap="none" normalizeH="0" baseline="0" dirty="0">
              <a:ln>
                <a:noFill/>
              </a:ln>
              <a:solidFill>
                <a:srgbClr val="FF0000"/>
              </a:solidFill>
              <a:effectLst/>
              <a:latin typeface="Arial" pitchFamily="34" charset="0"/>
              <a:cs typeface="Arial" pitchFamily="34" charset="0"/>
            </a:rPr>
            <a:t>النمو بالمضاعفة الخلوية</a:t>
          </a:r>
          <a:endParaRPr kumimoji="0" lang="en-US" sz="1600" b="1" i="0" u="none" strike="noStrike" kern="1200" cap="none" normalizeH="0" baseline="0" dirty="0">
            <a:ln>
              <a:noFill/>
            </a:ln>
            <a:solidFill>
              <a:srgbClr val="FF0000"/>
            </a:solidFill>
            <a:effectLst/>
            <a:latin typeface="Arial" pitchFamily="34" charset="0"/>
            <a:cs typeface="Arial" pitchFamily="34" charset="0"/>
          </a:endParaRPr>
        </a:p>
      </dsp:txBody>
      <dsp:txXfrm>
        <a:off x="2242268" y="161778"/>
        <a:ext cx="1852762" cy="926381"/>
      </dsp:txXfrm>
    </dsp:sp>
    <dsp:sp modelId="{CB037369-D0D0-4E6F-8773-727F5F791EB7}">
      <dsp:nvSpPr>
        <dsp:cNvPr id="0" name=""/>
        <dsp:cNvSpPr/>
      </dsp:nvSpPr>
      <dsp:spPr>
        <a:xfrm>
          <a:off x="425" y="1477240"/>
          <a:ext cx="1852762" cy="926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kern="1200" cap="none" normalizeH="0" baseline="0">
              <a:ln>
                <a:noFill/>
              </a:ln>
              <a:solidFill>
                <a:schemeClr val="accent2"/>
              </a:solidFill>
              <a:effectLst/>
              <a:latin typeface="Arial" pitchFamily="34" charset="0"/>
              <a:cs typeface="Arial" pitchFamily="34" charset="0"/>
            </a:rPr>
            <a:t>خلايا متجددة</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200" b="1" i="0" u="none" strike="noStrike" kern="1200" cap="none" normalizeH="0" baseline="0">
            <a:ln>
              <a:noFill/>
            </a:ln>
            <a:solidFill>
              <a:schemeClr val="accent2"/>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kern="1200" cap="none" normalizeH="0" baseline="0">
              <a:ln>
                <a:noFill/>
              </a:ln>
              <a:solidFill>
                <a:schemeClr val="tx1"/>
              </a:solidFill>
              <a:effectLst/>
              <a:latin typeface="Arial" pitchFamily="34" charset="0"/>
              <a:cs typeface="Arial" pitchFamily="34" charset="0"/>
            </a:rPr>
            <a:t>خلايا الدم    خلايا الجلد</a:t>
          </a:r>
          <a:endParaRPr kumimoji="0" lang="en-US" sz="1200" b="1" i="0" u="none" strike="noStrike" kern="1200" cap="none" normalizeH="0" baseline="0">
            <a:ln>
              <a:noFill/>
            </a:ln>
            <a:solidFill>
              <a:schemeClr val="tx1"/>
            </a:solidFill>
            <a:effectLst/>
            <a:latin typeface="Arial" pitchFamily="34" charset="0"/>
            <a:cs typeface="Arial" pitchFamily="34" charset="0"/>
          </a:endParaRPr>
        </a:p>
      </dsp:txBody>
      <dsp:txXfrm>
        <a:off x="425" y="1477240"/>
        <a:ext cx="1852762" cy="926381"/>
      </dsp:txXfrm>
    </dsp:sp>
    <dsp:sp modelId="{9648295C-98AA-4F81-B383-E618B79F09F2}">
      <dsp:nvSpPr>
        <dsp:cNvPr id="0" name=""/>
        <dsp:cNvSpPr/>
      </dsp:nvSpPr>
      <dsp:spPr>
        <a:xfrm>
          <a:off x="2242268" y="1477240"/>
          <a:ext cx="1852762" cy="926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kern="1200" cap="none" normalizeH="0" baseline="0">
              <a:ln>
                <a:noFill/>
              </a:ln>
              <a:solidFill>
                <a:schemeClr val="accent2"/>
              </a:solidFill>
              <a:effectLst/>
              <a:latin typeface="Arial" pitchFamily="34" charset="0"/>
              <a:cs typeface="Arial" pitchFamily="34" charset="0"/>
            </a:rPr>
            <a:t>خلايا مستمرة التكوين</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kern="1200" cap="none" normalizeH="0" baseline="0">
              <a:ln>
                <a:noFill/>
              </a:ln>
              <a:solidFill>
                <a:schemeClr val="tx1"/>
              </a:solidFill>
              <a:effectLst/>
              <a:latin typeface="Arial" pitchFamily="34" charset="0"/>
              <a:cs typeface="Arial" pitchFamily="34" charset="0"/>
            </a:rPr>
            <a:t>--------------------------</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kern="1200" cap="none" normalizeH="0" baseline="0">
              <a:ln>
                <a:noFill/>
              </a:ln>
              <a:solidFill>
                <a:schemeClr val="tx1"/>
              </a:solidFill>
              <a:effectLst/>
              <a:latin typeface="Arial" pitchFamily="34" charset="0"/>
              <a:cs typeface="Arial" pitchFamily="34" charset="0"/>
            </a:rPr>
            <a:t>ا               ا           ا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kern="1200" cap="none" normalizeH="0" baseline="0">
              <a:ln>
                <a:noFill/>
              </a:ln>
              <a:solidFill>
                <a:schemeClr val="tx1"/>
              </a:solidFill>
              <a:effectLst/>
              <a:latin typeface="Arial" pitchFamily="34" charset="0"/>
              <a:cs typeface="Arial" pitchFamily="34" charset="0"/>
            </a:rPr>
            <a:t> خلايا الكبد   خلايا الغدد خلايا العضلات</a:t>
          </a:r>
          <a:endParaRPr kumimoji="0" lang="en-US" sz="1200" b="1" i="0" u="none" strike="noStrike" kern="1200" cap="none" normalizeH="0" baseline="0">
            <a:ln>
              <a:noFill/>
            </a:ln>
            <a:solidFill>
              <a:schemeClr val="tx1"/>
            </a:solidFill>
            <a:effectLst/>
            <a:latin typeface="Arial" pitchFamily="34" charset="0"/>
            <a:cs typeface="Arial" pitchFamily="34" charset="0"/>
          </a:endParaRPr>
        </a:p>
      </dsp:txBody>
      <dsp:txXfrm>
        <a:off x="2242268" y="1477240"/>
        <a:ext cx="1852762" cy="926381"/>
      </dsp:txXfrm>
    </dsp:sp>
    <dsp:sp modelId="{A3764196-A8D5-4544-9552-5CC9F04DD23B}">
      <dsp:nvSpPr>
        <dsp:cNvPr id="0" name=""/>
        <dsp:cNvSpPr/>
      </dsp:nvSpPr>
      <dsp:spPr>
        <a:xfrm>
          <a:off x="4484111" y="1477240"/>
          <a:ext cx="1852762" cy="926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kern="1200" cap="none" normalizeH="0" baseline="0">
              <a:ln>
                <a:noFill/>
              </a:ln>
              <a:solidFill>
                <a:schemeClr val="accent2"/>
              </a:solidFill>
              <a:effectLst/>
              <a:latin typeface="Arial" pitchFamily="34" charset="0"/>
              <a:cs typeface="Arial" pitchFamily="34" charset="0"/>
            </a:rPr>
            <a:t>خلايا مستقرة التكوين</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1200" b="1" i="0" u="none" strike="noStrike" kern="1200" cap="none" normalizeH="0" baseline="0">
            <a:ln>
              <a:noFill/>
            </a:ln>
            <a:solidFill>
              <a:schemeClr val="accent2"/>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kern="1200" cap="none" normalizeH="0" baseline="0">
              <a:ln>
                <a:noFill/>
              </a:ln>
              <a:solidFill>
                <a:schemeClr val="tx1"/>
              </a:solidFill>
              <a:effectLst/>
              <a:latin typeface="Arial" pitchFamily="34" charset="0"/>
              <a:cs typeface="Arial" pitchFamily="34" charset="0"/>
            </a:rPr>
            <a:t>الخلايا العصبية</a:t>
          </a:r>
          <a:endParaRPr kumimoji="0" lang="en-US" sz="1200" b="1" i="0" u="none" strike="noStrike" kern="1200" cap="none" normalizeH="0" baseline="0">
            <a:ln>
              <a:noFill/>
            </a:ln>
            <a:solidFill>
              <a:schemeClr val="tx1"/>
            </a:solidFill>
            <a:effectLst/>
            <a:latin typeface="Arial" pitchFamily="34" charset="0"/>
            <a:cs typeface="Arial" pitchFamily="34" charset="0"/>
          </a:endParaRPr>
        </a:p>
      </dsp:txBody>
      <dsp:txXfrm>
        <a:off x="4484111" y="1477240"/>
        <a:ext cx="1852762" cy="926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64196-990D-427E-843C-BCF7DE677068}">
      <dsp:nvSpPr>
        <dsp:cNvPr id="0" name=""/>
        <dsp:cNvSpPr/>
      </dsp:nvSpPr>
      <dsp:spPr>
        <a:xfrm>
          <a:off x="4073524" y="892853"/>
          <a:ext cx="1080016" cy="374881"/>
        </a:xfrm>
        <a:custGeom>
          <a:avLst/>
          <a:gdLst/>
          <a:ahLst/>
          <a:cxnLst/>
          <a:rect l="0" t="0" r="0" b="0"/>
          <a:pathLst>
            <a:path>
              <a:moveTo>
                <a:pt x="0" y="0"/>
              </a:moveTo>
              <a:lnTo>
                <a:pt x="0" y="187440"/>
              </a:lnTo>
              <a:lnTo>
                <a:pt x="1080016" y="187440"/>
              </a:lnTo>
              <a:lnTo>
                <a:pt x="1080016" y="374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60853-91EC-4FC0-B8C9-8C05DAC08E18}">
      <dsp:nvSpPr>
        <dsp:cNvPr id="0" name=""/>
        <dsp:cNvSpPr/>
      </dsp:nvSpPr>
      <dsp:spPr>
        <a:xfrm>
          <a:off x="2993508" y="892853"/>
          <a:ext cx="1080016" cy="374881"/>
        </a:xfrm>
        <a:custGeom>
          <a:avLst/>
          <a:gdLst/>
          <a:ahLst/>
          <a:cxnLst/>
          <a:rect l="0" t="0" r="0" b="0"/>
          <a:pathLst>
            <a:path>
              <a:moveTo>
                <a:pt x="1080016" y="0"/>
              </a:moveTo>
              <a:lnTo>
                <a:pt x="1080016" y="187440"/>
              </a:lnTo>
              <a:lnTo>
                <a:pt x="0" y="187440"/>
              </a:lnTo>
              <a:lnTo>
                <a:pt x="0" y="374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5C5383-2BC3-4093-A49D-21D03D03600F}">
      <dsp:nvSpPr>
        <dsp:cNvPr id="0" name=""/>
        <dsp:cNvSpPr/>
      </dsp:nvSpPr>
      <dsp:spPr>
        <a:xfrm>
          <a:off x="3180949" y="277"/>
          <a:ext cx="1785150" cy="892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700" b="1" i="0" u="none" strike="noStrike" kern="1200"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التكوين</a:t>
          </a:r>
          <a:endParaRPr kumimoji="0" lang="en-US" sz="1700" b="1" i="0" u="none" strike="noStrike" kern="1200"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Development</a:t>
          </a:r>
        </a:p>
      </dsp:txBody>
      <dsp:txXfrm>
        <a:off x="3180949" y="277"/>
        <a:ext cx="1785150" cy="892575"/>
      </dsp:txXfrm>
    </dsp:sp>
    <dsp:sp modelId="{3FAA30FA-1025-4361-BF4D-C88E912F4F03}">
      <dsp:nvSpPr>
        <dsp:cNvPr id="0" name=""/>
        <dsp:cNvSpPr/>
      </dsp:nvSpPr>
      <dsp:spPr>
        <a:xfrm>
          <a:off x="2100933" y="1267734"/>
          <a:ext cx="1785150" cy="892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dirty="0">
              <a:ln>
                <a:noFill/>
              </a:ln>
              <a:solidFill>
                <a:schemeClr val="tx1"/>
              </a:solidFill>
              <a:effectLst/>
              <a:latin typeface="Arial" pitchFamily="34" charset="0"/>
              <a:cs typeface="Arial" pitchFamily="34" charset="0"/>
            </a:rPr>
            <a:t>Cell Differentiation</a:t>
          </a:r>
          <a:r>
            <a:rPr kumimoji="0" lang="ar-SA" sz="1700" b="0" i="0" u="none" strike="noStrike" kern="1200" cap="none" normalizeH="0" baseline="0" dirty="0">
              <a:ln>
                <a:noFill/>
              </a:ln>
              <a:solidFill>
                <a:schemeClr val="tx1"/>
              </a:solidFill>
              <a:effectLst/>
              <a:latin typeface="Arial" pitchFamily="34" charset="0"/>
              <a:cs typeface="Arial" pitchFamily="34" charset="0"/>
            </a:rPr>
            <a:t>التمايز الخلوي</a:t>
          </a:r>
          <a:r>
            <a:rPr kumimoji="0" lang="en-US" sz="1700" b="0" i="0" u="none" strike="noStrike" kern="1200" cap="none" normalizeH="0" baseline="0" dirty="0">
              <a:ln>
                <a:noFill/>
              </a:ln>
              <a:solidFill>
                <a:schemeClr val="tx1"/>
              </a:solidFill>
              <a:effectLst/>
              <a:latin typeface="Arial" pitchFamily="34" charset="0"/>
              <a:cs typeface="Arial" pitchFamily="34" charset="0"/>
            </a:rPr>
            <a:t> </a:t>
          </a:r>
        </a:p>
      </dsp:txBody>
      <dsp:txXfrm>
        <a:off x="2100933" y="1267734"/>
        <a:ext cx="1785150" cy="892575"/>
      </dsp:txXfrm>
    </dsp:sp>
    <dsp:sp modelId="{6FE1D09C-8C49-437C-9885-4111DAF442BA}">
      <dsp:nvSpPr>
        <dsp:cNvPr id="0" name=""/>
        <dsp:cNvSpPr/>
      </dsp:nvSpPr>
      <dsp:spPr>
        <a:xfrm>
          <a:off x="4260965" y="1267734"/>
          <a:ext cx="1785150" cy="892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700" b="0" i="0" u="none" strike="noStrike" kern="1200" cap="none" normalizeH="0" baseline="0">
              <a:ln>
                <a:noFill/>
              </a:ln>
              <a:solidFill>
                <a:schemeClr val="tx1"/>
              </a:solidFill>
              <a:effectLst/>
              <a:latin typeface="Arial" pitchFamily="34" charset="0"/>
              <a:cs typeface="Arial" pitchFamily="34" charset="0"/>
            </a:rPr>
            <a:t> Growth</a:t>
          </a:r>
          <a:r>
            <a:rPr kumimoji="0" lang="ar-SA" sz="1700" b="0" i="0" u="none" strike="noStrike" kern="1200" cap="none" normalizeH="0" baseline="0">
              <a:ln>
                <a:noFill/>
              </a:ln>
              <a:solidFill>
                <a:schemeClr val="tx1"/>
              </a:solidFill>
              <a:effectLst/>
              <a:latin typeface="Arial" pitchFamily="34" charset="0"/>
              <a:cs typeface="Arial" pitchFamily="34" charset="0"/>
            </a:rPr>
            <a:t>النمو </a:t>
          </a:r>
          <a:endParaRPr kumimoji="0" lang="en-US" sz="1700" b="0" i="0" u="none" strike="noStrike" kern="1200" cap="none" normalizeH="0" baseline="0">
            <a:ln>
              <a:noFill/>
            </a:ln>
            <a:solidFill>
              <a:schemeClr val="tx1"/>
            </a:solidFill>
            <a:effectLst/>
            <a:latin typeface="Arial" pitchFamily="34" charset="0"/>
            <a:cs typeface="Arial" pitchFamily="34" charset="0"/>
          </a:endParaRPr>
        </a:p>
      </dsp:txBody>
      <dsp:txXfrm>
        <a:off x="4260965" y="1267734"/>
        <a:ext cx="1785150" cy="892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50F54-6F19-4F72-A3B1-126A302A1420}">
      <dsp:nvSpPr>
        <dsp:cNvPr id="0" name=""/>
        <dsp:cNvSpPr/>
      </dsp:nvSpPr>
      <dsp:spPr>
        <a:xfrm>
          <a:off x="404" y="69258"/>
          <a:ext cx="1655357" cy="8276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800" b="1" i="0" u="none" strike="noStrike" kern="1200" cap="none" normalizeH="0" baseline="0" dirty="0">
              <a:ln>
                <a:noFill/>
              </a:ln>
              <a:solidFill>
                <a:srgbClr val="FF0000"/>
              </a:solidFill>
              <a:effectLst/>
              <a:latin typeface="Arial" pitchFamily="34" charset="0"/>
              <a:cs typeface="Arial" pitchFamily="34" charset="0"/>
            </a:rPr>
            <a:t>النمو الخلالي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300" b="1" i="0" u="none" strike="noStrike" kern="1200" cap="none" normalizeH="0" baseline="0" dirty="0">
              <a:ln>
                <a:noFill/>
              </a:ln>
              <a:solidFill>
                <a:schemeClr val="tx1"/>
              </a:solidFill>
              <a:effectLst/>
              <a:latin typeface="Arial" pitchFamily="34" charset="0"/>
              <a:cs typeface="Arial" pitchFamily="34" charset="0"/>
            </a:rPr>
            <a:t>الزيادة في  المادة بين خلوية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1300" b="1" i="0" u="none" strike="noStrike" kern="1200" cap="none" normalizeH="0" baseline="0" dirty="0">
              <a:ln>
                <a:noFill/>
              </a:ln>
              <a:solidFill>
                <a:schemeClr val="tx1"/>
              </a:solidFill>
              <a:effectLst/>
              <a:latin typeface="Arial" pitchFamily="34" charset="0"/>
              <a:cs typeface="Arial" pitchFamily="34" charset="0"/>
            </a:rPr>
            <a:t>الأنسجة الضامه كالغضاريف)</a:t>
          </a:r>
          <a:endParaRPr kumimoji="0" lang="en-US" sz="1300" b="1" i="0" u="none" strike="noStrike" kern="1200" cap="none" normalizeH="0" baseline="0" dirty="0">
            <a:ln>
              <a:noFill/>
            </a:ln>
            <a:solidFill>
              <a:schemeClr val="tx1"/>
            </a:solidFill>
            <a:effectLst/>
            <a:latin typeface="Arial" pitchFamily="34" charset="0"/>
            <a:cs typeface="Arial" pitchFamily="34" charset="0"/>
          </a:endParaRPr>
        </a:p>
      </dsp:txBody>
      <dsp:txXfrm>
        <a:off x="404" y="69258"/>
        <a:ext cx="1655357" cy="827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84A12-1475-4606-91D2-DE8A08FB1CF2}">
      <dsp:nvSpPr>
        <dsp:cNvPr id="0" name=""/>
        <dsp:cNvSpPr/>
      </dsp:nvSpPr>
      <dsp:spPr>
        <a:xfrm>
          <a:off x="37577" y="532"/>
          <a:ext cx="1725069" cy="8625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200" b="1" i="0" u="none" strike="noStrike" kern="1200" cap="none" normalizeH="0" baseline="0">
              <a:ln>
                <a:noFill/>
              </a:ln>
              <a:solidFill>
                <a:srgbClr val="FF5050"/>
              </a:solidFill>
              <a:effectLst/>
              <a:latin typeface="Arial" pitchFamily="34" charset="0"/>
              <a:cs typeface="Arial" pitchFamily="34" charset="0"/>
            </a:rPr>
            <a:t>نمو الخلايا المفردة</a:t>
          </a:r>
          <a:r>
            <a:rPr kumimoji="0" lang="ar-SA" sz="2200" b="0" i="0" u="none" strike="noStrike" kern="1200" cap="none" normalizeH="0" baseline="0">
              <a:ln>
                <a:noFill/>
              </a:ln>
              <a:solidFill>
                <a:schemeClr val="tx1"/>
              </a:solidFill>
              <a:effectLst/>
              <a:latin typeface="Arial" pitchFamily="34" charset="0"/>
              <a:cs typeface="Arial" pitchFamily="34"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200" b="1" i="0" u="none" strike="noStrike" kern="1200" cap="none" normalizeH="0" baseline="0">
              <a:ln>
                <a:noFill/>
              </a:ln>
              <a:solidFill>
                <a:schemeClr val="tx1"/>
              </a:solidFill>
              <a:effectLst/>
              <a:latin typeface="Arial" pitchFamily="34" charset="0"/>
              <a:cs typeface="Arial" pitchFamily="34" charset="0"/>
            </a:rPr>
            <a:t>البويضات </a:t>
          </a:r>
          <a:endParaRPr kumimoji="0" lang="en-US" sz="2200" b="1" i="0" u="none" strike="noStrike" kern="1200" cap="none" normalizeH="0" baseline="0">
            <a:ln>
              <a:noFill/>
            </a:ln>
            <a:solidFill>
              <a:schemeClr val="tx1"/>
            </a:solidFill>
            <a:effectLst/>
            <a:latin typeface="Arial" pitchFamily="34" charset="0"/>
            <a:cs typeface="Arial" pitchFamily="34" charset="0"/>
          </a:endParaRPr>
        </a:p>
      </dsp:txBody>
      <dsp:txXfrm>
        <a:off x="37577" y="532"/>
        <a:ext cx="1725069" cy="8625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04192" y="0"/>
            <a:ext cx="2985558" cy="501094"/>
          </a:xfrm>
          <a:prstGeom prst="rect">
            <a:avLst/>
          </a:prstGeom>
        </p:spPr>
        <p:txBody>
          <a:bodyPr vert="horz" lIns="96634" tIns="48317" rIns="96634" bIns="48317" rtlCol="1"/>
          <a:lstStyle>
            <a:lvl1pPr algn="r">
              <a:defRPr sz="1300"/>
            </a:lvl1pPr>
          </a:lstStyle>
          <a:p>
            <a:endParaRPr lang="ar-SA"/>
          </a:p>
        </p:txBody>
      </p:sp>
      <p:sp>
        <p:nvSpPr>
          <p:cNvPr id="3" name="عنصر نائب للتاريخ 2"/>
          <p:cNvSpPr>
            <a:spLocks noGrp="1"/>
          </p:cNvSpPr>
          <p:nvPr>
            <p:ph type="dt" sz="quarter" idx="1"/>
          </p:nvPr>
        </p:nvSpPr>
        <p:spPr>
          <a:xfrm>
            <a:off x="1596" y="0"/>
            <a:ext cx="2985558" cy="501094"/>
          </a:xfrm>
          <a:prstGeom prst="rect">
            <a:avLst/>
          </a:prstGeom>
        </p:spPr>
        <p:txBody>
          <a:bodyPr vert="horz" lIns="96634" tIns="48317" rIns="96634" bIns="48317" rtlCol="1"/>
          <a:lstStyle>
            <a:lvl1pPr algn="l">
              <a:defRPr sz="1300"/>
            </a:lvl1pPr>
          </a:lstStyle>
          <a:p>
            <a:fld id="{06133D9C-431F-4FD2-9F2B-4D1FDFA20F23}" type="datetimeFigureOut">
              <a:rPr lang="ar-SA" smtClean="0"/>
              <a:t>25/02/1445</a:t>
            </a:fld>
            <a:endParaRPr lang="ar-SA"/>
          </a:p>
        </p:txBody>
      </p:sp>
      <p:sp>
        <p:nvSpPr>
          <p:cNvPr id="4" name="عنصر نائب للتذييل 3"/>
          <p:cNvSpPr>
            <a:spLocks noGrp="1"/>
          </p:cNvSpPr>
          <p:nvPr>
            <p:ph type="ftr" sz="quarter" idx="2"/>
          </p:nvPr>
        </p:nvSpPr>
        <p:spPr>
          <a:xfrm>
            <a:off x="3904192" y="9519054"/>
            <a:ext cx="2985558" cy="501094"/>
          </a:xfrm>
          <a:prstGeom prst="rect">
            <a:avLst/>
          </a:prstGeom>
        </p:spPr>
        <p:txBody>
          <a:bodyPr vert="horz" lIns="96634" tIns="48317" rIns="96634" bIns="48317" rtlCol="1" anchor="b"/>
          <a:lstStyle>
            <a:lvl1pPr algn="r">
              <a:defRPr sz="1300"/>
            </a:lvl1pPr>
          </a:lstStyle>
          <a:p>
            <a:endParaRPr lang="ar-SA"/>
          </a:p>
        </p:txBody>
      </p:sp>
      <p:sp>
        <p:nvSpPr>
          <p:cNvPr id="5" name="عنصر نائب لرقم الشريحة 4"/>
          <p:cNvSpPr>
            <a:spLocks noGrp="1"/>
          </p:cNvSpPr>
          <p:nvPr>
            <p:ph type="sldNum" sz="quarter" idx="3"/>
          </p:nvPr>
        </p:nvSpPr>
        <p:spPr>
          <a:xfrm>
            <a:off x="1596" y="9519054"/>
            <a:ext cx="2985558" cy="501094"/>
          </a:xfrm>
          <a:prstGeom prst="rect">
            <a:avLst/>
          </a:prstGeom>
        </p:spPr>
        <p:txBody>
          <a:bodyPr vert="horz" lIns="96634" tIns="48317" rIns="96634" bIns="48317" rtlCol="1" anchor="b"/>
          <a:lstStyle>
            <a:lvl1pPr algn="l">
              <a:defRPr sz="1300"/>
            </a:lvl1pPr>
          </a:lstStyle>
          <a:p>
            <a:fld id="{0FBD47AA-3AE1-4131-BE98-AB88AF6DEC4D}" type="slidenum">
              <a:rPr lang="ar-SA" smtClean="0"/>
              <a:t>‹#›</a:t>
            </a:fld>
            <a:endParaRPr lang="ar-SA"/>
          </a:p>
        </p:txBody>
      </p:sp>
    </p:spTree>
    <p:extLst>
      <p:ext uri="{BB962C8B-B14F-4D97-AF65-F5344CB8AC3E}">
        <p14:creationId xmlns:p14="http://schemas.microsoft.com/office/powerpoint/2010/main" val="1034731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15BA5389-0651-405A-AE23-6D6185152671}" type="datetimeFigureOut">
              <a:rPr lang="en-US" smtClean="0"/>
              <a:pPr/>
              <a:t>9/10/2023</a:t>
            </a:fld>
            <a:endParaRPr lang="en-US"/>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914F0F0E-5B9F-4E7B-BF97-4D47D8A90CDB}" type="slidenum">
              <a:rPr lang="en-US" smtClean="0"/>
              <a:pPr/>
              <a:t>‹#›</a:t>
            </a:fld>
            <a:endParaRPr lang="en-US"/>
          </a:p>
        </p:txBody>
      </p:sp>
    </p:spTree>
    <p:extLst>
      <p:ext uri="{BB962C8B-B14F-4D97-AF65-F5344CB8AC3E}">
        <p14:creationId xmlns:p14="http://schemas.microsoft.com/office/powerpoint/2010/main" val="49520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55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62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64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65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67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69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71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73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75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10150" cy="37592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9/10/2023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1"/>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ar-SA"/>
              <a:t>التحديد والتمايز الخلوي والحث الجنيني والمنظمات الجنينية الأجنة التجريبي 422حين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2E58A2-8461-4B27-B701-44313C3BA5ED}"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ar-SA"/>
              <a:t>التحديد والتمايز الخلوي والحث الجنيني والمنظمات الجنينية الأجنة التجريبي 422حين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755CFB-DC3B-4D52-8266-B6A81350706C}"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9/10/2023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file:///C:\DOCUME~1\FREEUS~1\LOCALS~1\Temp\~LWF00211.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file:///C:\DOCUME~1\FREEUS~1\LOCALS~1\Temp\~LWF00231.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file:///C:\DOCUME~1\FREEUS~1\LOCALS~1\Temp\~LWF00301.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file:///C:\DOCUME~1\FREEUS~1\LOCALS~1\Temp\~LWF00381.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file:///C:\DOCUME~1\FREEUS~1\LOCALS~1\Temp\~LWF0041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file:///C:\DOCUME~1\FREEUS~1\LOCALS~1\Temp\~LWF00401.jpg" TargetMode="External"/><Relationship Id="rId5" Type="http://schemas.openxmlformats.org/officeDocument/2006/relationships/image" Target="../media/image11.jpeg"/><Relationship Id="rId4" Type="http://schemas.openxmlformats.org/officeDocument/2006/relationships/image" Target="file:///C:\DOCUME~1\FREEUS~1\LOCALS~1\Temp\~LWF00391.jp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file:///C:\DOCUME~1\FREEUS~1\LOCALS~1\Temp\~LWF00451.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file:///C:\DOCUME~1\FREEUS~1\LOCALS~1\Temp\~LWF00461.jpg" TargetMode="Externa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image" Target="file:///C:\DOCUME~1\FREEUS~1\LOCALS~1\Temp\~LWF00551.jpg" TargetMode="Externa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slide" Target="slide29.xml"/><Relationship Id="rId4" Type="http://schemas.openxmlformats.org/officeDocument/2006/relationships/image" Target="file:///C:\DOCUME~1\FREEUS~1\LOCALS~1\Temp\~LWF00541.jp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file:///C:\DOCUME~1\FREEUS~1\LOCALS~1\Temp\~LWF00571.jp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file:///C:\DOCUME~1\FREEUS~1\LOCALS~1\Temp\~LWF00631.jpg"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file:///C:\DOCUME~1\FREEUS~1\LOCALS~1\Temp\~LWF00621.jpg" TargetMode="External"/><Relationship Id="rId5" Type="http://schemas.openxmlformats.org/officeDocument/2006/relationships/image" Target="../media/image23.jpeg"/><Relationship Id="rId4" Type="http://schemas.openxmlformats.org/officeDocument/2006/relationships/image" Target="file:///C:\DOCUME~1\FREEUS~1\LOCALS~1\Temp\~LWF00611.jp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file:///C:\DOCUME~1\sa\LOCALS~1\Temp\~LWF00071.jpg" TargetMode="External"/><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file:///C:\DOCUME~1\sa\LOCALS~1\Temp\~LWF00111.jpg" TargetMode="Externa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image" Target="file:///C:\DOCUME~1\FREEUS~1\LOCALS~1\Temp\~LWF00001.jpg" TargetMode="External"/><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file:///C:\DOCUME~1\FREEUS~1\LOCALS~1\Temp\~LWF00011.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file:///C:\DOCUME~1\FREEUS~1\LOCALS~1\Temp\~LWF00031.jp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file:///C:\DOCUME~1\FREEUS~1\LOCALS~1\Temp\~LWF00051.jpg" TargetMode="External"/><Relationship Id="rId5" Type="http://schemas.openxmlformats.org/officeDocument/2006/relationships/image" Target="../media/image32.jpeg"/><Relationship Id="rId4" Type="http://schemas.openxmlformats.org/officeDocument/2006/relationships/image" Target="file:///C:\DOCUME~1\FREEUS~1\LOCALS~1\Temp\~LWF00041.jpg"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file:///C:\DOCUME~1\FREEUS~1\LOCALS~1\Temp\~LWF00071.jpg" TargetMode="External"/><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file:///C:\DOCUME~1\FREEUS~1\LOCALS~1\Temp\~LWF00141.jpg" TargetMode="External"/><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file:///C:\DOCUME~1\FREEUS~1\LOCALS~1\Temp\~LWF00081.jpg" TargetMode="External"/><Relationship Id="rId5" Type="http://schemas.openxmlformats.org/officeDocument/2006/relationships/image" Target="../media/image36.jpeg"/><Relationship Id="rId4" Type="http://schemas.openxmlformats.org/officeDocument/2006/relationships/image" Target="file:///C:\DOCUME~1\FREEUS~1\LOCALS~1\Temp\~LWF00091.jp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file:///C:\DOCUME~1\FREEUS~1\LOCALS~1\Temp\~LWF00131.jpg"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file:///C:\DOCUME~1\FREEUS~1\LOCALS~1\Temp\~LWF00681.jpg"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BISMI_17"/>
          <p:cNvPicPr>
            <a:picLocks noChangeAspect="1" noChangeArrowheads="1"/>
          </p:cNvPicPr>
          <p:nvPr/>
        </p:nvPicPr>
        <p:blipFill>
          <a:blip r:embed="rId3"/>
          <a:srcRect/>
          <a:stretch>
            <a:fillRect/>
          </a:stretch>
        </p:blipFill>
        <p:spPr bwMode="auto">
          <a:xfrm>
            <a:off x="1066800" y="152400"/>
            <a:ext cx="8001000" cy="6553199"/>
          </a:xfrm>
          <a:prstGeom prst="rect">
            <a:avLst/>
          </a:prstGeom>
          <a:noFill/>
          <a:ln w="9525">
            <a:noFill/>
            <a:miter lim="800000"/>
            <a:headEnd/>
            <a:tailEnd/>
          </a:ln>
        </p:spPr>
      </p:pic>
      <p:sp>
        <p:nvSpPr>
          <p:cNvPr id="5" name="TextBox 4"/>
          <p:cNvSpPr txBox="1"/>
          <p:nvPr/>
        </p:nvSpPr>
        <p:spPr>
          <a:xfrm>
            <a:off x="990600" y="6257836"/>
            <a:ext cx="7848600" cy="473206"/>
          </a:xfrm>
          <a:prstGeom prst="rect">
            <a:avLst/>
          </a:prstGeom>
          <a:noFill/>
        </p:spPr>
        <p:txBody>
          <a:bodyPr wrap="square" rtlCol="0">
            <a:spAutoFit/>
          </a:bodyPr>
          <a:lstStyle/>
          <a:p>
            <a:pPr algn="ctr">
              <a:lnSpc>
                <a:spcPct val="150000"/>
              </a:lnSpc>
            </a:pPr>
            <a:r>
              <a:rPr lang="en-US" b="1" dirty="0">
                <a:solidFill>
                  <a:srgbClr val="0000FF"/>
                </a:solidFill>
                <a:latin typeface="Simplified Arabic" pitchFamily="18" charset="-78"/>
                <a:cs typeface="Simplified Arabic" pitchFamily="18" charset="-78"/>
              </a:rPr>
              <a:t>Zoo 424 Experimental embryology Lecture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09800" y="1767822"/>
            <a:ext cx="5714999" cy="2270778"/>
            <a:chOff x="1371600" y="600002"/>
            <a:chExt cx="7491281" cy="3930447"/>
          </a:xfrm>
        </p:grpSpPr>
        <p:pic>
          <p:nvPicPr>
            <p:cNvPr id="2" name="Picture 16" descr="C:\DOCUME~1\FREEUS~1\LOCALS~1\Temp\~LWF00211.jpg"/>
            <p:cNvPicPr>
              <a:picLocks noChangeAspect="1" noChangeArrowheads="1"/>
            </p:cNvPicPr>
            <p:nvPr/>
          </p:nvPicPr>
          <p:blipFill>
            <a:blip r:embed="rId3" r:link="rId4" cstate="print"/>
            <a:srcRect/>
            <a:stretch>
              <a:fillRect/>
            </a:stretch>
          </p:blipFill>
          <p:spPr bwMode="auto">
            <a:xfrm>
              <a:off x="1371600" y="1276290"/>
              <a:ext cx="6934200" cy="2520950"/>
            </a:xfrm>
            <a:prstGeom prst="rect">
              <a:avLst/>
            </a:prstGeom>
            <a:noFill/>
            <a:ln w="9525">
              <a:noFill/>
              <a:miter lim="800000"/>
              <a:headEnd/>
              <a:tailEnd/>
            </a:ln>
          </p:spPr>
        </p:pic>
        <p:sp>
          <p:nvSpPr>
            <p:cNvPr id="3" name="TextBox 2"/>
            <p:cNvSpPr txBox="1"/>
            <p:nvPr/>
          </p:nvSpPr>
          <p:spPr>
            <a:xfrm>
              <a:off x="5566718" y="705548"/>
              <a:ext cx="3296163" cy="639270"/>
            </a:xfrm>
            <a:prstGeom prst="rect">
              <a:avLst/>
            </a:prstGeom>
            <a:noFill/>
          </p:spPr>
          <p:txBody>
            <a:bodyPr wrap="square" rtlCol="0">
              <a:spAutoFit/>
            </a:bodyPr>
            <a:lstStyle/>
            <a:p>
              <a:pPr algn="r"/>
              <a:r>
                <a:rPr lang="ar-SA" b="1" dirty="0">
                  <a:latin typeface="Simplified Arabic" pitchFamily="18" charset="-78"/>
                  <a:cs typeface="Simplified Arabic" pitchFamily="18" charset="-78"/>
                </a:rPr>
                <a:t>نسيج متوقع للأنبوبة العصبية</a:t>
              </a:r>
              <a:endParaRPr lang="en-US" b="1" dirty="0">
                <a:latin typeface="Simplified Arabic" pitchFamily="18" charset="-78"/>
                <a:cs typeface="Simplified Arabic" pitchFamily="18" charset="-78"/>
              </a:endParaRPr>
            </a:p>
          </p:txBody>
        </p:sp>
        <p:sp>
          <p:nvSpPr>
            <p:cNvPr id="4" name="TextBox 3"/>
            <p:cNvSpPr txBox="1"/>
            <p:nvPr/>
          </p:nvSpPr>
          <p:spPr>
            <a:xfrm>
              <a:off x="2666999" y="600002"/>
              <a:ext cx="2514600" cy="369332"/>
            </a:xfrm>
            <a:prstGeom prst="rect">
              <a:avLst/>
            </a:prstGeom>
            <a:noFill/>
          </p:spPr>
          <p:txBody>
            <a:bodyPr wrap="square" rtlCol="0">
              <a:spAutoFit/>
            </a:bodyPr>
            <a:lstStyle/>
            <a:p>
              <a:pPr algn="r"/>
              <a:r>
                <a:rPr lang="ar-SA" b="1" dirty="0">
                  <a:latin typeface="Simplified Arabic" pitchFamily="18" charset="-78"/>
                  <a:cs typeface="Simplified Arabic" pitchFamily="18" charset="-78"/>
                </a:rPr>
                <a:t>نسيج متوقع للأدمة</a:t>
              </a:r>
              <a:endParaRPr lang="en-US" b="1" dirty="0">
                <a:latin typeface="Simplified Arabic" pitchFamily="18" charset="-78"/>
                <a:cs typeface="Simplified Arabic" pitchFamily="18" charset="-78"/>
              </a:endParaRPr>
            </a:p>
          </p:txBody>
        </p:sp>
        <p:sp>
          <p:nvSpPr>
            <p:cNvPr id="5" name="TextBox 4"/>
            <p:cNvSpPr txBox="1"/>
            <p:nvPr/>
          </p:nvSpPr>
          <p:spPr>
            <a:xfrm>
              <a:off x="2784230" y="4019489"/>
              <a:ext cx="5031155" cy="510960"/>
            </a:xfrm>
            <a:prstGeom prst="rect">
              <a:avLst/>
            </a:prstGeom>
            <a:noFill/>
          </p:spPr>
          <p:txBody>
            <a:bodyPr wrap="square" rtlCol="0">
              <a:spAutoFit/>
            </a:bodyPr>
            <a:lstStyle/>
            <a:p>
              <a:pPr algn="ctr"/>
              <a:r>
                <a:rPr lang="ar-SA" sz="2000" b="1" dirty="0">
                  <a:solidFill>
                    <a:srgbClr val="FF0000"/>
                  </a:solidFill>
                  <a:latin typeface="Simplified Arabic" pitchFamily="18" charset="-78"/>
                  <a:cs typeface="Simplified Arabic" pitchFamily="18" charset="-78"/>
                </a:rPr>
                <a:t>جنين النيوت فى مرحلة المبطنة المبكرة</a:t>
              </a:r>
              <a:endParaRPr lang="en-US" sz="2000" b="1" dirty="0">
                <a:solidFill>
                  <a:srgbClr val="FF0000"/>
                </a:solidFill>
                <a:latin typeface="Simplified Arabic" pitchFamily="18" charset="-78"/>
                <a:cs typeface="Simplified Arabic" pitchFamily="18" charset="-78"/>
              </a:endParaRPr>
            </a:p>
          </p:txBody>
        </p:sp>
      </p:grpSp>
      <p:sp>
        <p:nvSpPr>
          <p:cNvPr id="6" name="TextBox 5"/>
          <p:cNvSpPr txBox="1"/>
          <p:nvPr/>
        </p:nvSpPr>
        <p:spPr>
          <a:xfrm>
            <a:off x="1143000" y="324390"/>
            <a:ext cx="7315200" cy="1047210"/>
          </a:xfrm>
          <a:prstGeom prst="rect">
            <a:avLst/>
          </a:prstGeom>
          <a:noFill/>
        </p:spPr>
        <p:txBody>
          <a:bodyPr wrap="square" rtlCol="0">
            <a:spAutoFit/>
          </a:bodyPr>
          <a:lstStyle/>
          <a:p>
            <a:pPr algn="ctr">
              <a:lnSpc>
                <a:spcPct val="150000"/>
              </a:lnSpc>
            </a:pPr>
            <a:r>
              <a:rPr lang="en-US" sz="2200" dirty="0">
                <a:latin typeface="Times New Roman" pitchFamily="18" charset="0"/>
                <a:cs typeface="Times New Roman" pitchFamily="18" charset="0"/>
              </a:rPr>
              <a:t>Schematic drawing illustrates the process of cellular determination process of embryos</a:t>
            </a:r>
            <a:endParaRPr lang="en-US" sz="2200" b="1" dirty="0">
              <a:solidFill>
                <a:srgbClr val="0000FF"/>
              </a:solidFill>
              <a:latin typeface="Times New Roman" pitchFamily="18" charset="0"/>
              <a:cs typeface="Times New Roman" pitchFamily="18" charset="0"/>
            </a:endParaRPr>
          </a:p>
        </p:txBody>
      </p:sp>
      <p:sp>
        <p:nvSpPr>
          <p:cNvPr id="8" name="TextBox 7"/>
          <p:cNvSpPr txBox="1"/>
          <p:nvPr/>
        </p:nvSpPr>
        <p:spPr>
          <a:xfrm>
            <a:off x="1219200" y="4461808"/>
            <a:ext cx="7543800" cy="1938992"/>
          </a:xfrm>
          <a:prstGeom prst="rect">
            <a:avLst/>
          </a:prstGeom>
          <a:noFill/>
        </p:spPr>
        <p:txBody>
          <a:bodyPr wrap="square" rtlCol="0">
            <a:spAutoFit/>
          </a:bodyPr>
          <a:lstStyle/>
          <a:p>
            <a:pPr algn="just" rtl="1">
              <a:lnSpc>
                <a:spcPct val="150000"/>
              </a:lnSpc>
            </a:pPr>
            <a:r>
              <a:rPr lang="ar-SA" sz="2000" b="1" dirty="0">
                <a:solidFill>
                  <a:srgbClr val="FF0000"/>
                </a:solidFill>
                <a:latin typeface="Simplified Arabic" pitchFamily="18" charset="-78"/>
                <a:cs typeface="Simplified Arabic" pitchFamily="18" charset="-78"/>
              </a:rPr>
              <a:t>أ) </a:t>
            </a:r>
            <a:r>
              <a:rPr lang="ar-SA" sz="2000" b="1" dirty="0">
                <a:latin typeface="Simplified Arabic" pitchFamily="18" charset="-78"/>
                <a:cs typeface="Simplified Arabic" pitchFamily="18" charset="-78"/>
              </a:rPr>
              <a:t>نقل الأنسجة وزراعة قبل حدوث عملية التحديد :</a:t>
            </a:r>
          </a:p>
          <a:p>
            <a:pPr algn="just" rtl="1">
              <a:lnSpc>
                <a:spcPct val="150000"/>
              </a:lnSpc>
            </a:pPr>
            <a:r>
              <a:rPr lang="ar-SA" sz="2000" b="1" dirty="0">
                <a:latin typeface="Simplified Arabic" pitchFamily="18" charset="-78"/>
                <a:cs typeface="Simplified Arabic" pitchFamily="18" charset="-78"/>
              </a:rPr>
              <a:t>عند نقل أجزاء من نسيج منطقة الأنبوبة العصبية فى مرحلة المبطنة أو الجاسترولا المبكرة لجنين النيوت داكن اللون وزراعتها على جنين آخر فاتح اللون مكان نسيج منطقة الأدمة </a:t>
            </a:r>
            <a:r>
              <a:rPr lang="ar-SA" sz="2000" b="1" dirty="0">
                <a:solidFill>
                  <a:srgbClr val="FF0000"/>
                </a:solidFill>
                <a:latin typeface="Simplified Arabic" pitchFamily="18" charset="-78"/>
                <a:cs typeface="Simplified Arabic" pitchFamily="18" charset="-78"/>
              </a:rPr>
              <a:t>فإن </a:t>
            </a:r>
            <a:r>
              <a:rPr lang="ar-SA" sz="2000" b="1" dirty="0">
                <a:solidFill>
                  <a:srgbClr val="0000FF"/>
                </a:solidFill>
                <a:latin typeface="Simplified Arabic" pitchFamily="18" charset="-78"/>
                <a:cs typeface="Simplified Arabic" pitchFamily="18" charset="-78"/>
              </a:rPr>
              <a:t>نسيج الأنبوبة العصبية نما كجزء من منطقة الجلد (الداكن) ولم يكون نسيج عصبي.</a:t>
            </a:r>
            <a:endParaRPr lang="en-US" sz="20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026110"/>
            <a:ext cx="7543800" cy="2795958"/>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Each part moved grew as the place which transfer to and did not grow according to what is destined to, that is, the tissue destined that is neural tube grew as part from skin area and the skin grew as part of the neural tube in the embryo who was transferred to it (Figure 4).</a:t>
            </a:r>
          </a:p>
        </p:txBody>
      </p:sp>
      <p:sp>
        <p:nvSpPr>
          <p:cNvPr id="3" name="TextBox 2"/>
          <p:cNvSpPr txBox="1"/>
          <p:nvPr/>
        </p:nvSpPr>
        <p:spPr>
          <a:xfrm>
            <a:off x="1219200" y="3810000"/>
            <a:ext cx="7543800" cy="2795958"/>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But, when transfer these parts between tow late gastrula, each part grew as it is estimated, that is, neural tube tissue give neural tube on the embryo which transferred to and the skin give skin on the embryo transferred to. </a:t>
            </a:r>
            <a:endParaRPr lang="ar-SA" sz="2400" b="1" dirty="0">
              <a:latin typeface="Times New Roman" pitchFamily="18" charset="0"/>
              <a:cs typeface="Times New Roman" pitchFamily="18" charset="0"/>
            </a:endParaRPr>
          </a:p>
        </p:txBody>
      </p:sp>
      <p:sp>
        <p:nvSpPr>
          <p:cNvPr id="4" name="Rectangle 3"/>
          <p:cNvSpPr/>
          <p:nvPr/>
        </p:nvSpPr>
        <p:spPr>
          <a:xfrm>
            <a:off x="1295400" y="533400"/>
            <a:ext cx="6832833" cy="369332"/>
          </a:xfrm>
          <a:prstGeom prst="rect">
            <a:avLst/>
          </a:prstGeom>
        </p:spPr>
        <p:txBody>
          <a:bodyPr wrap="none">
            <a:spAutoFit/>
          </a:bodyPr>
          <a:lstStyle/>
          <a:p>
            <a:r>
              <a:rPr lang="en-US" b="1" dirty="0"/>
              <a:t>cont. Cellular Determination experiment   </a:t>
            </a:r>
            <a:r>
              <a:rPr lang="ar-SA" b="1" dirty="0"/>
              <a:t>تكملة  تجارب التحديد الخلوي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3505200"/>
            <a:ext cx="7543800" cy="224196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But when it transfer </a:t>
            </a:r>
            <a:r>
              <a:rPr lang="en-US" sz="2400" u="sng" dirty="0">
                <a:latin typeface="Times New Roman" pitchFamily="18" charset="0"/>
                <a:cs typeface="Times New Roman" pitchFamily="18" charset="0"/>
              </a:rPr>
              <a:t>from late gastrula stage</a:t>
            </a:r>
            <a:r>
              <a:rPr lang="en-US" sz="2400" dirty="0">
                <a:latin typeface="Times New Roman" pitchFamily="18" charset="0"/>
                <a:cs typeface="Times New Roman" pitchFamily="18" charset="0"/>
              </a:rPr>
              <a:t>, the tissue cells transferred have been </a:t>
            </a:r>
            <a:r>
              <a:rPr lang="en-US" sz="2400" u="sng" dirty="0">
                <a:latin typeface="Times New Roman" pitchFamily="18" charset="0"/>
                <a:cs typeface="Times New Roman" pitchFamily="18" charset="0"/>
              </a:rPr>
              <a:t>determine</a:t>
            </a:r>
            <a:r>
              <a:rPr lang="en-US" sz="2400" dirty="0">
                <a:latin typeface="Times New Roman" pitchFamily="18" charset="0"/>
                <a:cs typeface="Times New Roman" pitchFamily="18" charset="0"/>
              </a:rPr>
              <a:t> its fate ,and thus grew according to what is destined to not according to the place which transferred to.</a:t>
            </a:r>
            <a:endParaRPr lang="ar-SA" sz="2400" b="1" dirty="0">
              <a:latin typeface="Times New Roman" pitchFamily="18" charset="0"/>
              <a:cs typeface="Times New Roman" pitchFamily="18" charset="0"/>
            </a:endParaRPr>
          </a:p>
        </p:txBody>
      </p:sp>
      <p:sp>
        <p:nvSpPr>
          <p:cNvPr id="5" name="TextBox 4"/>
          <p:cNvSpPr txBox="1"/>
          <p:nvPr/>
        </p:nvSpPr>
        <p:spPr>
          <a:xfrm>
            <a:off x="1295400" y="1295400"/>
            <a:ext cx="7543800" cy="224196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This indicates that, determination process of the transferred tissue before transfer did not occur in the early gastrula and thus grew as according to the region which transferred to.</a:t>
            </a:r>
            <a:endParaRPr lang="ar-SA" sz="2400" b="1" dirty="0">
              <a:latin typeface="Times New Roman" pitchFamily="18" charset="0"/>
              <a:cs typeface="Times New Roman" pitchFamily="18" charset="0"/>
            </a:endParaRPr>
          </a:p>
        </p:txBody>
      </p:sp>
      <p:sp>
        <p:nvSpPr>
          <p:cNvPr id="2" name="Rectangle 1"/>
          <p:cNvSpPr/>
          <p:nvPr/>
        </p:nvSpPr>
        <p:spPr>
          <a:xfrm>
            <a:off x="2258226" y="533400"/>
            <a:ext cx="4627549" cy="369332"/>
          </a:xfrm>
          <a:prstGeom prst="rect">
            <a:avLst/>
          </a:prstGeom>
        </p:spPr>
        <p:txBody>
          <a:bodyPr wrap="none">
            <a:spAutoFit/>
          </a:bodyPr>
          <a:lstStyle/>
          <a:p>
            <a:r>
              <a:rPr lang="en-US" dirty="0"/>
              <a:t>cont. Cellular Determination   </a:t>
            </a:r>
            <a:r>
              <a:rPr lang="ar-SA" dirty="0"/>
              <a:t>تكملة التحديد الخلوي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71600" y="609600"/>
            <a:ext cx="7162800" cy="2819400"/>
            <a:chOff x="1143000" y="838200"/>
            <a:chExt cx="7620000" cy="3200400"/>
          </a:xfrm>
        </p:grpSpPr>
        <p:pic>
          <p:nvPicPr>
            <p:cNvPr id="3" name="Picture 5" descr="C:\DOCUME~1\FREEUS~1\LOCALS~1\Temp\~LWF00231.jpg"/>
            <p:cNvPicPr>
              <a:picLocks noChangeAspect="1" noChangeArrowheads="1"/>
            </p:cNvPicPr>
            <p:nvPr/>
          </p:nvPicPr>
          <p:blipFill>
            <a:blip r:embed="rId3" r:link="rId4" cstate="print"/>
            <a:srcRect/>
            <a:stretch>
              <a:fillRect/>
            </a:stretch>
          </p:blipFill>
          <p:spPr bwMode="auto">
            <a:xfrm>
              <a:off x="1752600" y="838200"/>
              <a:ext cx="7010400" cy="2614613"/>
            </a:xfrm>
            <a:prstGeom prst="rect">
              <a:avLst/>
            </a:prstGeom>
            <a:noFill/>
            <a:ln w="9525">
              <a:noFill/>
              <a:miter lim="800000"/>
              <a:headEnd/>
              <a:tailEnd/>
            </a:ln>
          </p:spPr>
        </p:pic>
        <p:sp>
          <p:nvSpPr>
            <p:cNvPr id="4" name="TextBox 3"/>
            <p:cNvSpPr txBox="1"/>
            <p:nvPr/>
          </p:nvSpPr>
          <p:spPr>
            <a:xfrm>
              <a:off x="1143000" y="1123890"/>
              <a:ext cx="2819400" cy="400110"/>
            </a:xfrm>
            <a:prstGeom prst="rect">
              <a:avLst/>
            </a:prstGeom>
            <a:noFill/>
          </p:spPr>
          <p:txBody>
            <a:bodyPr wrap="square" rtlCol="0">
              <a:spAutoFit/>
            </a:bodyPr>
            <a:lstStyle/>
            <a:p>
              <a:pPr algn="r"/>
              <a:r>
                <a:rPr lang="ar-SA" sz="2000" b="1" dirty="0">
                  <a:latin typeface="Simplified Arabic" pitchFamily="18" charset="-78"/>
                  <a:cs typeface="Simplified Arabic" pitchFamily="18" charset="-78"/>
                </a:rPr>
                <a:t>جنين فى طور الأنبوبة العصبية</a:t>
              </a:r>
              <a:endParaRPr lang="en-US" sz="2000" b="1" dirty="0">
                <a:latin typeface="Simplified Arabic" pitchFamily="18" charset="-78"/>
                <a:cs typeface="Simplified Arabic" pitchFamily="18" charset="-78"/>
              </a:endParaRPr>
            </a:p>
          </p:txBody>
        </p:sp>
        <p:sp>
          <p:nvSpPr>
            <p:cNvPr id="5" name="TextBox 4"/>
            <p:cNvSpPr txBox="1"/>
            <p:nvPr/>
          </p:nvSpPr>
          <p:spPr>
            <a:xfrm>
              <a:off x="3276600" y="3638490"/>
              <a:ext cx="3657600" cy="400110"/>
            </a:xfrm>
            <a:prstGeom prst="rect">
              <a:avLst/>
            </a:prstGeom>
            <a:noFill/>
          </p:spPr>
          <p:txBody>
            <a:bodyPr wrap="square" rtlCol="0">
              <a:spAutoFit/>
            </a:bodyPr>
            <a:lstStyle/>
            <a:p>
              <a:pPr algn="ctr"/>
              <a:r>
                <a:rPr lang="ar-SA" sz="2000" b="1" dirty="0">
                  <a:solidFill>
                    <a:srgbClr val="FF0000"/>
                  </a:solidFill>
                  <a:latin typeface="Simplified Arabic" pitchFamily="18" charset="-78"/>
                  <a:cs typeface="Simplified Arabic" pitchFamily="18" charset="-78"/>
                </a:rPr>
                <a:t>جنين النيوت فى مرحلة المبطنة المتأخرة</a:t>
              </a:r>
              <a:endParaRPr lang="en-US" sz="2000" b="1" dirty="0">
                <a:solidFill>
                  <a:srgbClr val="FF0000"/>
                </a:solidFill>
                <a:latin typeface="Simplified Arabic" pitchFamily="18" charset="-78"/>
                <a:cs typeface="Simplified Arabic" pitchFamily="18" charset="-78"/>
              </a:endParaRPr>
            </a:p>
          </p:txBody>
        </p:sp>
        <p:sp>
          <p:nvSpPr>
            <p:cNvPr id="7" name="TextBox 6"/>
            <p:cNvSpPr txBox="1"/>
            <p:nvPr/>
          </p:nvSpPr>
          <p:spPr>
            <a:xfrm>
              <a:off x="1143000" y="3181290"/>
              <a:ext cx="2819400" cy="400110"/>
            </a:xfrm>
            <a:prstGeom prst="rect">
              <a:avLst/>
            </a:prstGeom>
            <a:noFill/>
          </p:spPr>
          <p:txBody>
            <a:bodyPr wrap="square" rtlCol="0">
              <a:spAutoFit/>
            </a:bodyPr>
            <a:lstStyle/>
            <a:p>
              <a:pPr algn="ctr"/>
              <a:r>
                <a:rPr lang="ar-SA" sz="2000" b="1" dirty="0">
                  <a:latin typeface="Simplified Arabic" pitchFamily="18" charset="-78"/>
                  <a:cs typeface="Simplified Arabic" pitchFamily="18" charset="-78"/>
                </a:rPr>
                <a:t>الصفيحة العصبية الثانوية</a:t>
              </a:r>
              <a:endParaRPr lang="en-US" sz="2000" b="1" dirty="0">
                <a:latin typeface="Simplified Arabic" pitchFamily="18" charset="-78"/>
                <a:cs typeface="Simplified Arabic" pitchFamily="18" charset="-78"/>
              </a:endParaRPr>
            </a:p>
          </p:txBody>
        </p:sp>
      </p:grpSp>
      <p:sp>
        <p:nvSpPr>
          <p:cNvPr id="9" name="TextBox 8"/>
          <p:cNvSpPr txBox="1"/>
          <p:nvPr/>
        </p:nvSpPr>
        <p:spPr>
          <a:xfrm>
            <a:off x="1295400" y="3733800"/>
            <a:ext cx="7391400" cy="2862322"/>
          </a:xfrm>
          <a:prstGeom prst="rect">
            <a:avLst/>
          </a:prstGeom>
          <a:noFill/>
        </p:spPr>
        <p:txBody>
          <a:bodyPr wrap="square" rtlCol="0">
            <a:spAutoFit/>
          </a:bodyPr>
          <a:lstStyle/>
          <a:p>
            <a:pPr algn="r">
              <a:lnSpc>
                <a:spcPct val="150000"/>
              </a:lnSpc>
            </a:pPr>
            <a:r>
              <a:rPr lang="ar-SA" sz="2000" b="1" dirty="0">
                <a:solidFill>
                  <a:srgbClr val="FF0000"/>
                </a:solidFill>
                <a:latin typeface="Simplified Arabic" pitchFamily="18" charset="-78"/>
                <a:cs typeface="Simplified Arabic" pitchFamily="18" charset="-78"/>
              </a:rPr>
              <a:t>ب)</a:t>
            </a:r>
            <a:r>
              <a:rPr lang="ar-SA" sz="2000" b="1" dirty="0">
                <a:latin typeface="Simplified Arabic" pitchFamily="18" charset="-78"/>
                <a:cs typeface="Simplified Arabic" pitchFamily="18" charset="-78"/>
              </a:rPr>
              <a:t> نقل الأنسجة وزراعتها بعد حدوث عملية التحديد:</a:t>
            </a:r>
          </a:p>
          <a:p>
            <a:pPr algn="just" rtl="1">
              <a:lnSpc>
                <a:spcPct val="150000"/>
              </a:lnSpc>
            </a:pPr>
            <a:r>
              <a:rPr lang="ar-SA" sz="2000" b="1" dirty="0">
                <a:latin typeface="Simplified Arabic" pitchFamily="18" charset="-78"/>
                <a:cs typeface="Simplified Arabic" pitchFamily="18" charset="-78"/>
              </a:rPr>
              <a:t>عند نقل نسيج الأنبوبة العصبية من جنين النيوت (الداكن) فى مرحلة المبطنة او الجاسترولا المتأخرة (وبعد حدوث عملية التحديد) وزراعتها </a:t>
            </a:r>
            <a:r>
              <a:rPr lang="ar-SA" sz="2000" b="1" dirty="0">
                <a:solidFill>
                  <a:srgbClr val="FF0000"/>
                </a:solidFill>
                <a:latin typeface="Simplified Arabic" pitchFamily="18" charset="-78"/>
                <a:cs typeface="Simplified Arabic" pitchFamily="18" charset="-78"/>
              </a:rPr>
              <a:t>فإن </a:t>
            </a:r>
            <a:r>
              <a:rPr lang="ar-SA" sz="2000" b="1" dirty="0">
                <a:solidFill>
                  <a:srgbClr val="0000FF"/>
                </a:solidFill>
                <a:latin typeface="Simplified Arabic" pitchFamily="18" charset="-78"/>
                <a:cs typeface="Simplified Arabic" pitchFamily="18" charset="-78"/>
              </a:rPr>
              <a:t>النسيج المنقول نما وأعطى أنبوبة عصبية ثانوية أخرى على الجنين المنقول إليه وذلك لأنه عند نقله كان النسيج قد </a:t>
            </a:r>
            <a:r>
              <a:rPr lang="ar-SA" sz="2000" b="1" dirty="0">
                <a:solidFill>
                  <a:schemeClr val="accent3"/>
                </a:solidFill>
                <a:latin typeface="Simplified Arabic" pitchFamily="18" charset="-78"/>
                <a:cs typeface="Simplified Arabic" pitchFamily="18" charset="-78"/>
              </a:rPr>
              <a:t>تحدد</a:t>
            </a:r>
            <a:r>
              <a:rPr lang="ar-SA" sz="2000" b="1" dirty="0">
                <a:solidFill>
                  <a:srgbClr val="0000FF"/>
                </a:solidFill>
                <a:latin typeface="Simplified Arabic" pitchFamily="18" charset="-78"/>
                <a:cs typeface="Simplified Arabic" pitchFamily="18" charset="-78"/>
              </a:rPr>
              <a:t> مصيره على المستوى </a:t>
            </a:r>
            <a:r>
              <a:rPr lang="ar-SA" sz="2000" b="1" dirty="0" err="1">
                <a:solidFill>
                  <a:srgbClr val="0000FF"/>
                </a:solidFill>
                <a:latin typeface="Simplified Arabic" pitchFamily="18" charset="-78"/>
                <a:cs typeface="Simplified Arabic" pitchFamily="18" charset="-78"/>
              </a:rPr>
              <a:t>الجزيئى</a:t>
            </a:r>
            <a:r>
              <a:rPr lang="ar-SA" sz="2000" b="1" dirty="0">
                <a:solidFill>
                  <a:srgbClr val="0000FF"/>
                </a:solidFill>
                <a:latin typeface="Simplified Arabic" pitchFamily="18" charset="-78"/>
                <a:cs typeface="Simplified Arabic" pitchFamily="18" charset="-78"/>
              </a:rPr>
              <a:t>.</a:t>
            </a:r>
          </a:p>
          <a:p>
            <a:pPr algn="ctr" rtl="1">
              <a:lnSpc>
                <a:spcPct val="150000"/>
              </a:lnSpc>
            </a:pPr>
            <a:r>
              <a:rPr lang="ar-SA" sz="20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والسؤال الذي يطرح نفسه </a:t>
            </a:r>
            <a:r>
              <a:rPr lang="ar-SA" sz="2000" b="1" dirty="0" err="1">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الأن</a:t>
            </a:r>
            <a:r>
              <a:rPr lang="ar-SA" sz="20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من المسئول عن عملية التحديد؟</a:t>
            </a:r>
            <a:endParaRPr lang="en-US" sz="20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02513"/>
            <a:ext cx="7543800" cy="461665"/>
          </a:xfrm>
          <a:prstGeom prst="rect">
            <a:avLst/>
          </a:prstGeom>
          <a:noFill/>
        </p:spPr>
        <p:txBody>
          <a:bodyPr wrap="square" rtlCol="0">
            <a:spAutoFit/>
          </a:bodyPr>
          <a:lstStyle/>
          <a:p>
            <a:pPr algn="ct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Embryonic Induction</a:t>
            </a:r>
            <a:r>
              <a:rPr lang="ar-SA"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التحفيز الجنيني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4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990600" y="381000"/>
            <a:ext cx="7848600" cy="341632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Cellular or embryonic induction is determines the fate of cells to give a differentiated tissue or organ. Cellular or </a:t>
            </a:r>
            <a:r>
              <a:rPr lang="en-US" sz="2400" dirty="0">
                <a:effectLst>
                  <a:outerShdw blurRad="38100" dist="38100" dir="2700000" algn="tl">
                    <a:srgbClr val="000000">
                      <a:alpha val="43137"/>
                    </a:srgbClr>
                  </a:outerShdw>
                </a:effectLst>
                <a:latin typeface="Times New Roman" pitchFamily="18" charset="0"/>
                <a:cs typeface="Times New Roman" pitchFamily="18" charset="0"/>
              </a:rPr>
              <a:t>embryonic induction</a:t>
            </a:r>
            <a:r>
              <a:rPr lang="en-US" sz="2400" dirty="0">
                <a:latin typeface="Times New Roman" pitchFamily="18" charset="0"/>
                <a:cs typeface="Times New Roman" pitchFamily="18" charset="0"/>
              </a:rPr>
              <a:t>: is the ability of certain cells in the embryo to identify and convert other cells. If the process of cellular differentiation required the determination process, the determination is doing through the induction of embryo cells.</a:t>
            </a:r>
            <a:endParaRPr lang="ar-SA" sz="2400" b="1" dirty="0">
              <a:latin typeface="Times New Roman" pitchFamily="18" charset="0"/>
              <a:cs typeface="Times New Roman" pitchFamily="18" charset="0"/>
            </a:endParaRPr>
          </a:p>
        </p:txBody>
      </p:sp>
      <p:sp>
        <p:nvSpPr>
          <p:cNvPr id="4" name="TextBox 3"/>
          <p:cNvSpPr txBox="1"/>
          <p:nvPr/>
        </p:nvSpPr>
        <p:spPr>
          <a:xfrm>
            <a:off x="1219200" y="1981200"/>
            <a:ext cx="7620000" cy="515526"/>
          </a:xfrm>
          <a:prstGeom prst="rect">
            <a:avLst/>
          </a:prstGeom>
          <a:noFill/>
        </p:spPr>
        <p:txBody>
          <a:bodyPr wrap="square" rtlCol="0">
            <a:spAutoFit/>
          </a:bodyPr>
          <a:lstStyle/>
          <a:p>
            <a:pPr algn="just" rtl="1">
              <a:lnSpc>
                <a:spcPct val="150000"/>
              </a:lnSpc>
            </a:pPr>
            <a:r>
              <a:rPr lang="ar-SA" sz="2000" b="1" dirty="0">
                <a:latin typeface="Simplified Arabic" pitchFamily="18" charset="-78"/>
                <a:cs typeface="Simplified Arabic" pitchFamily="18" charset="-78"/>
              </a:rPr>
              <a:t>	</a:t>
            </a:r>
          </a:p>
        </p:txBody>
      </p:sp>
      <p:sp>
        <p:nvSpPr>
          <p:cNvPr id="5" name="TextBox 4"/>
          <p:cNvSpPr txBox="1"/>
          <p:nvPr/>
        </p:nvSpPr>
        <p:spPr>
          <a:xfrm>
            <a:off x="1066800" y="3581400"/>
            <a:ext cx="7696200" cy="341632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Embryo induction is that determines the fate of the cells to differentiate and give us the tissues and organs and different organs. Then, If the inducing tissue issued a catalyst message leading to cellular differentiation at the molecular level in the responding tissue which leads to cellular or embryonic differentiation on the latter.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68282"/>
            <a:ext cx="7620000" cy="3970318"/>
          </a:xfrm>
          <a:prstGeom prst="rect">
            <a:avLst/>
          </a:prstGeom>
          <a:noFill/>
        </p:spPr>
        <p:txBody>
          <a:bodyPr wrap="square" rtlCol="0">
            <a:spAutoFit/>
          </a:bodyPr>
          <a:lstStyle/>
          <a:p>
            <a:pPr algn="just">
              <a:lnSpc>
                <a:spcPct val="150000"/>
              </a:lnSpc>
            </a:pPr>
            <a:r>
              <a:rPr lang="ar-SA"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As it is known, the chromosomes and genes that carry in all the cells of the embryo are the same that came from a fertilized egg, but the stimulation of fetal works to activate the genes for the formation of muscle cells in form and function, for example, while the remaining genes which not related to muscle tissue as genes of hearing or eyes remain inactive, and vice versa.</a:t>
            </a:r>
            <a:r>
              <a:rPr lang="ar-SA" sz="2400" dirty="0">
                <a:latin typeface="Times New Roman" pitchFamily="18" charset="0"/>
                <a:cs typeface="Times New Roman" pitchFamily="18" charset="0"/>
              </a:rPr>
              <a:t>وبالعكس </a:t>
            </a:r>
            <a:endParaRPr lang="en-US" sz="2400" dirty="0">
              <a:latin typeface="Times New Roman" pitchFamily="18" charset="0"/>
              <a:cs typeface="Times New Roman" pitchFamily="18" charset="0"/>
            </a:endParaRPr>
          </a:p>
        </p:txBody>
      </p:sp>
      <p:sp>
        <p:nvSpPr>
          <p:cNvPr id="3" name="TextBox 2"/>
          <p:cNvSpPr txBox="1"/>
          <p:nvPr/>
        </p:nvSpPr>
        <p:spPr>
          <a:xfrm>
            <a:off x="1066800" y="3919478"/>
            <a:ext cx="7696200" cy="2862322"/>
          </a:xfrm>
          <a:prstGeom prst="rect">
            <a:avLst/>
          </a:prstGeom>
          <a:solidFill>
            <a:srgbClr val="FFE0C1"/>
          </a:solid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effectLst>
                  <a:outerShdw blurRad="38100" dist="38100" dir="2700000" algn="tl">
                    <a:srgbClr val="000000">
                      <a:alpha val="43137"/>
                    </a:srgbClr>
                  </a:outerShdw>
                </a:effectLst>
                <a:latin typeface="Times New Roman" pitchFamily="18" charset="0"/>
                <a:cs typeface="Times New Roman" pitchFamily="18" charset="0"/>
              </a:rPr>
              <a:t>The question that comes to mind now is how is the process of induction of the cell or embryonic cells? </a:t>
            </a:r>
          </a:p>
          <a:p>
            <a:pPr algn="just">
              <a:lnSpc>
                <a:spcPct val="150000"/>
              </a:lnSpc>
            </a:pPr>
            <a:r>
              <a:rPr lang="en-US" sz="2400" dirty="0">
                <a:effectLst>
                  <a:outerShdw blurRad="38100" dist="38100" dir="2700000" algn="tl">
                    <a:srgbClr val="000000">
                      <a:alpha val="43137"/>
                    </a:srgbClr>
                  </a:outerShdw>
                </a:effectLst>
                <a:latin typeface="Times New Roman" pitchFamily="18" charset="0"/>
                <a:cs typeface="Times New Roman" pitchFamily="18" charset="0"/>
              </a:rPr>
              <a:t>But to understand it has to be knowledge and clarify the role of some cellular components and factors that control the process of cellular differentiation</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457200"/>
            <a:ext cx="9144000" cy="430887"/>
          </a:xfrm>
          <a:prstGeom prst="rect">
            <a:avLst/>
          </a:prstGeom>
          <a:noFill/>
        </p:spPr>
        <p:txBody>
          <a:bodyPr wrap="square" rtlCol="0">
            <a:spAutoFit/>
          </a:bodyPr>
          <a:lstStyle/>
          <a:p>
            <a:pPr algn="just"/>
            <a:r>
              <a:rPr lang="en-US" sz="2200" b="1" u="sng" dirty="0">
                <a:effectLst>
                  <a:outerShdw blurRad="38100" dist="38100" dir="2700000" algn="tl">
                    <a:srgbClr val="000000">
                      <a:alpha val="43137"/>
                    </a:srgbClr>
                  </a:outerShdw>
                </a:effectLst>
                <a:latin typeface="Times New Roman" pitchFamily="18" charset="0"/>
                <a:cs typeface="Times New Roman" pitchFamily="18" charset="0"/>
              </a:rPr>
              <a:t>Factors control the process of cellular or embryonic differentiation</a:t>
            </a:r>
          </a:p>
        </p:txBody>
      </p:sp>
      <p:sp>
        <p:nvSpPr>
          <p:cNvPr id="4" name="TextBox 3"/>
          <p:cNvSpPr txBox="1"/>
          <p:nvPr/>
        </p:nvSpPr>
        <p:spPr>
          <a:xfrm>
            <a:off x="1219200" y="1066800"/>
            <a:ext cx="7467600" cy="5565947"/>
          </a:xfrm>
          <a:prstGeom prst="rect">
            <a:avLst/>
          </a:prstGeom>
          <a:noFill/>
        </p:spPr>
        <p:txBody>
          <a:bodyPr wrap="square" rtlCol="0">
            <a:spAutoFit/>
          </a:bodyPr>
          <a:lstStyle/>
          <a:p>
            <a:pPr algn="just">
              <a:lnSpc>
                <a:spcPct val="150000"/>
              </a:lnSpc>
            </a:pPr>
            <a:r>
              <a:rPr lang="en-US" sz="2200" b="1" dirty="0">
                <a:latin typeface="Times New Roman" pitchFamily="18" charset="0"/>
                <a:cs typeface="Times New Roman" pitchFamily="18" charset="0"/>
              </a:rPr>
              <a:t>1- </a:t>
            </a:r>
            <a:r>
              <a:rPr lang="en-US" sz="2400" dirty="0">
                <a:latin typeface="Times New Roman" pitchFamily="18" charset="0"/>
                <a:cs typeface="Times New Roman" pitchFamily="18" charset="0"/>
              </a:rPr>
              <a:t>The role of the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nucleus</a:t>
            </a:r>
            <a:r>
              <a:rPr lang="en-US" sz="2400" dirty="0">
                <a:latin typeface="Times New Roman" pitchFamily="18" charset="0"/>
                <a:cs typeface="Times New Roman" pitchFamily="18" charset="0"/>
              </a:rPr>
              <a:t> in the cellular differentiation process</a:t>
            </a:r>
          </a:p>
          <a:p>
            <a:pPr marL="354013" indent="-354013" algn="just">
              <a:lnSpc>
                <a:spcPct val="150000"/>
              </a:lnSpc>
            </a:pPr>
            <a:r>
              <a:rPr lang="en-US" sz="2400" b="1" dirty="0">
                <a:latin typeface="Times New Roman" pitchFamily="18" charset="0"/>
                <a:cs typeface="Times New Roman" pitchFamily="18" charset="0"/>
              </a:rPr>
              <a:t>2- </a:t>
            </a:r>
            <a:r>
              <a:rPr lang="en-US" sz="2400" dirty="0">
                <a:latin typeface="Times New Roman" pitchFamily="18" charset="0"/>
                <a:cs typeface="Times New Roman" pitchFamily="18" charset="0"/>
              </a:rPr>
              <a:t>The role of the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cytoplasm</a:t>
            </a:r>
            <a:r>
              <a:rPr lang="en-US" sz="2400" dirty="0">
                <a:latin typeface="Times New Roman" pitchFamily="18" charset="0"/>
                <a:cs typeface="Times New Roman" pitchFamily="18" charset="0"/>
              </a:rPr>
              <a:t> in the cellular differentiation process</a:t>
            </a:r>
            <a:endParaRPr lang="ar-SA" sz="2400" b="1" dirty="0">
              <a:latin typeface="Times New Roman" pitchFamily="18" charset="0"/>
              <a:cs typeface="Times New Roman" pitchFamily="18" charset="0"/>
            </a:endParaRPr>
          </a:p>
          <a:p>
            <a:pPr marL="354013" indent="-354013" algn="just">
              <a:lnSpc>
                <a:spcPct val="150000"/>
              </a:lnSpc>
            </a:pPr>
            <a:r>
              <a:rPr lang="en-US" sz="2400" b="1" dirty="0">
                <a:latin typeface="Times New Roman" pitchFamily="18" charset="0"/>
                <a:cs typeface="Times New Roman" pitchFamily="18" charset="0"/>
              </a:rPr>
              <a:t>3- </a:t>
            </a:r>
            <a:r>
              <a:rPr lang="en-US" sz="2400" dirty="0">
                <a:latin typeface="Times New Roman" pitchFamily="18" charset="0"/>
                <a:cs typeface="Times New Roman" pitchFamily="18" charset="0"/>
              </a:rPr>
              <a:t>The role of the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hormones</a:t>
            </a:r>
            <a:r>
              <a:rPr lang="en-US" sz="2400" dirty="0">
                <a:latin typeface="Times New Roman" pitchFamily="18" charset="0"/>
                <a:cs typeface="Times New Roman" pitchFamily="18" charset="0"/>
              </a:rPr>
              <a:t> in the cellular differentiation process</a:t>
            </a:r>
            <a:endParaRPr lang="en-US" sz="2400" b="1" dirty="0">
              <a:latin typeface="Times New Roman" pitchFamily="18" charset="0"/>
              <a:cs typeface="Times New Roman" pitchFamily="18" charset="0"/>
            </a:endParaRPr>
          </a:p>
          <a:p>
            <a:pPr marL="354013" indent="-354013" algn="just">
              <a:lnSpc>
                <a:spcPct val="150000"/>
              </a:lnSpc>
            </a:pPr>
            <a:r>
              <a:rPr lang="en-US" sz="2400" b="1" dirty="0">
                <a:latin typeface="Times New Roman" pitchFamily="18" charset="0"/>
                <a:cs typeface="Times New Roman" pitchFamily="18" charset="0"/>
              </a:rPr>
              <a:t>4- </a:t>
            </a:r>
            <a:r>
              <a:rPr lang="en-US" sz="2400" dirty="0">
                <a:latin typeface="Times New Roman" pitchFamily="18" charset="0"/>
                <a:cs typeface="Times New Roman" pitchFamily="18" charset="0"/>
              </a:rPr>
              <a:t>The role of the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environment</a:t>
            </a:r>
            <a:r>
              <a:rPr lang="en-US" sz="2400" dirty="0">
                <a:latin typeface="Times New Roman" pitchFamily="18" charset="0"/>
                <a:cs typeface="Times New Roman" pitchFamily="18" charset="0"/>
              </a:rPr>
              <a:t> in the cellular differentiation process</a:t>
            </a:r>
            <a:endParaRPr lang="ar-SA" sz="2400" b="1" dirty="0">
              <a:latin typeface="Times New Roman" pitchFamily="18" charset="0"/>
              <a:cs typeface="Times New Roman" pitchFamily="18" charset="0"/>
            </a:endParaRPr>
          </a:p>
          <a:p>
            <a:pPr algn="just">
              <a:lnSpc>
                <a:spcPct val="150000"/>
              </a:lnSpc>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4-1- Internal Environment</a:t>
            </a:r>
          </a:p>
          <a:p>
            <a:pPr algn="just">
              <a:lnSpc>
                <a:spcPct val="150000"/>
              </a:lnSpc>
            </a:pPr>
            <a:r>
              <a:rPr lang="en-US" sz="2400" dirty="0">
                <a:latin typeface="Times New Roman" pitchFamily="18" charset="0"/>
                <a:cs typeface="Times New Roman" pitchFamily="18" charset="0"/>
              </a:rPr>
              <a:t>	4-2- External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19200"/>
            <a:ext cx="7315200" cy="5170646"/>
          </a:xfrm>
          <a:prstGeom prst="rect">
            <a:avLst/>
          </a:prstGeom>
          <a:noFill/>
        </p:spPr>
        <p:txBody>
          <a:bodyPr wrap="square" rtlCol="0">
            <a:spAutoFit/>
          </a:bodyPr>
          <a:lstStyle/>
          <a:p>
            <a:pPr algn="just">
              <a:lnSpc>
                <a:spcPct val="150000"/>
              </a:lnSpc>
              <a:defRPr/>
            </a:pPr>
            <a:r>
              <a:rPr lang="en-US" sz="2200" dirty="0">
                <a:latin typeface="Times New Roman" pitchFamily="18" charset="0"/>
                <a:cs typeface="Times New Roman" pitchFamily="18" charset="0"/>
              </a:rPr>
              <a:t>* As it is well known that the nucleus is the control center in the cell and that the experiments proceeded to remove the nuclei from embryonic cells, or even delay the arrival of the nucleus to the cytoplasm lead to not differentiation properly.</a:t>
            </a:r>
          </a:p>
          <a:p>
            <a:pPr algn="just" fontAlgn="t">
              <a:lnSpc>
                <a:spcPct val="150000"/>
              </a:lnSpc>
            </a:pPr>
            <a:r>
              <a:rPr lang="en-US" sz="2200" dirty="0">
                <a:latin typeface="Times New Roman" pitchFamily="18" charset="0"/>
                <a:cs typeface="Times New Roman" pitchFamily="18" charset="0"/>
              </a:rPr>
              <a:t>* Where work has been held by a thread on the fertilized egg so that one part contains the nucleus and other part contains the cytoplasm only and leave to period for developing, the part that contains the nucleus grows, while the other part not grows and if node opened to allow with transfer some of the nuclei to the other part (without nucleus) so it is grow .</a:t>
            </a:r>
          </a:p>
        </p:txBody>
      </p:sp>
      <p:sp>
        <p:nvSpPr>
          <p:cNvPr id="6" name="TextBox 5"/>
          <p:cNvSpPr txBox="1"/>
          <p:nvPr/>
        </p:nvSpPr>
        <p:spPr>
          <a:xfrm>
            <a:off x="990600" y="527422"/>
            <a:ext cx="7772400" cy="539378"/>
          </a:xfrm>
          <a:prstGeom prst="rect">
            <a:avLst/>
          </a:prstGeom>
          <a:noFill/>
        </p:spPr>
        <p:txBody>
          <a:bodyPr wrap="square" rtlCol="0">
            <a:spAutoFit/>
          </a:bodyPr>
          <a:lstStyle/>
          <a:p>
            <a:pPr algn="ctr">
              <a:lnSpc>
                <a:spcPct val="150000"/>
              </a:lnSpc>
            </a:pPr>
            <a:r>
              <a:rPr lang="en-US" sz="2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The role of the nucleus in the cellular differentiation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DOCUME~1\FREEUS~1\LOCALS~1\Temp\~LWF00301.jpg"/>
          <p:cNvPicPr>
            <a:picLocks noChangeAspect="1" noChangeArrowheads="1"/>
          </p:cNvPicPr>
          <p:nvPr/>
        </p:nvPicPr>
        <p:blipFill>
          <a:blip r:embed="rId3" r:link="rId4" cstate="print"/>
          <a:srcRect/>
          <a:stretch>
            <a:fillRect/>
          </a:stretch>
        </p:blipFill>
        <p:spPr bwMode="auto">
          <a:xfrm>
            <a:off x="1219200" y="533400"/>
            <a:ext cx="7315200" cy="3569909"/>
          </a:xfrm>
          <a:prstGeom prst="rect">
            <a:avLst/>
          </a:prstGeom>
          <a:noFill/>
          <a:ln w="9525">
            <a:noFill/>
            <a:miter lim="800000"/>
            <a:headEnd/>
            <a:tailEnd/>
          </a:ln>
        </p:spPr>
      </p:pic>
      <p:sp>
        <p:nvSpPr>
          <p:cNvPr id="7" name="TextBox 6"/>
          <p:cNvSpPr txBox="1"/>
          <p:nvPr/>
        </p:nvSpPr>
        <p:spPr>
          <a:xfrm>
            <a:off x="1371600" y="76200"/>
            <a:ext cx="7086600" cy="553998"/>
          </a:xfrm>
          <a:prstGeom prst="rect">
            <a:avLst/>
          </a:prstGeom>
          <a:noFill/>
        </p:spPr>
        <p:txBody>
          <a:bodyPr wrap="square" rtlCol="0">
            <a:spAutoFit/>
          </a:bodyPr>
          <a:lstStyle/>
          <a:p>
            <a:pPr algn="ctr" rtl="1">
              <a:lnSpc>
                <a:spcPct val="150000"/>
              </a:lnSpc>
            </a:pPr>
            <a:r>
              <a:rPr lang="ar-SA" sz="2000" b="1" dirty="0">
                <a:solidFill>
                  <a:srgbClr val="FF0000"/>
                </a:solidFill>
                <a:latin typeface="Simplified Arabic" pitchFamily="18" charset="-78"/>
                <a:cs typeface="Simplified Arabic" pitchFamily="18" charset="-78"/>
              </a:rPr>
              <a:t>رسم توضيحى يوضح دور النواة فى عملية التمايز الخلوى للأجنة</a:t>
            </a:r>
            <a:endParaRPr lang="en-US" sz="2000" b="1" dirty="0">
              <a:solidFill>
                <a:srgbClr val="FF0000"/>
              </a:solidFill>
              <a:latin typeface="Simplified Arabic" pitchFamily="18" charset="-78"/>
              <a:cs typeface="Simplified Arabic" pitchFamily="18" charset="-78"/>
            </a:endParaRPr>
          </a:p>
        </p:txBody>
      </p:sp>
      <p:sp>
        <p:nvSpPr>
          <p:cNvPr id="4" name="Rectangle 3"/>
          <p:cNvSpPr/>
          <p:nvPr/>
        </p:nvSpPr>
        <p:spPr>
          <a:xfrm>
            <a:off x="1143000" y="3810000"/>
            <a:ext cx="7239000" cy="507831"/>
          </a:xfrm>
          <a:prstGeom prst="rect">
            <a:avLst/>
          </a:prstGeom>
        </p:spPr>
        <p:txBody>
          <a:bodyPr wrap="square">
            <a:spAutoFit/>
          </a:bodyPr>
          <a:lstStyle/>
          <a:p>
            <a:pPr algn="ctr">
              <a:lnSpc>
                <a:spcPct val="150000"/>
              </a:lnSpc>
            </a:pPr>
            <a:r>
              <a:rPr lang="en-US"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The role of the nucleus in the cellular differentiation process</a:t>
            </a:r>
          </a:p>
        </p:txBody>
      </p:sp>
      <p:sp>
        <p:nvSpPr>
          <p:cNvPr id="6" name="Rectangle 5"/>
          <p:cNvSpPr/>
          <p:nvPr/>
        </p:nvSpPr>
        <p:spPr>
          <a:xfrm>
            <a:off x="1143000" y="4191000"/>
            <a:ext cx="7543800" cy="2308324"/>
          </a:xfrm>
          <a:prstGeom prst="rect">
            <a:avLst/>
          </a:prstGeom>
        </p:spPr>
        <p:txBody>
          <a:bodyPr wrap="square">
            <a:spAutoFit/>
          </a:bodyPr>
          <a:lstStyle/>
          <a:p>
            <a:r>
              <a:rPr lang="en-US" sz="2400" dirty="0">
                <a:latin typeface="Times New Roman" pitchFamily="18" charset="0"/>
                <a:cs typeface="Times New Roman" pitchFamily="18" charset="0"/>
              </a:rPr>
              <a:t>1- A thread on the fertilized ova, so that one part contains the nucleus and other part contains the cytoplasm only and leave to period for developing, the part that contains the nucleus grows, while the other part not grows </a:t>
            </a:r>
          </a:p>
          <a:p>
            <a:r>
              <a:rPr lang="en-US" sz="2400" dirty="0">
                <a:latin typeface="Times New Roman" pitchFamily="18" charset="0"/>
                <a:cs typeface="Times New Roman" pitchFamily="18" charset="0"/>
              </a:rPr>
              <a:t>and if node opened to allow with transfer some of the nuclei to the other part (without nucleus) so it is  grow.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28600"/>
            <a:ext cx="7772400" cy="2862322"/>
          </a:xfrm>
          <a:prstGeom prst="rect">
            <a:avLst/>
          </a:prstGeom>
          <a:noFill/>
        </p:spPr>
        <p:txBody>
          <a:bodyPr wrap="square" rtlCol="0">
            <a:spAutoFit/>
          </a:bodyPr>
          <a:lstStyle/>
          <a:p>
            <a:pPr algn="just">
              <a:lnSpc>
                <a:spcPct val="150000"/>
              </a:lnSpc>
              <a:defRPr/>
            </a:pPr>
            <a:r>
              <a:rPr lang="en-US" sz="2200" dirty="0">
                <a:latin typeface="Times New Roman" pitchFamily="18" charset="0"/>
                <a:cs typeface="Times New Roman" pitchFamily="18" charset="0"/>
              </a:rPr>
              <a:t>	2-</a:t>
            </a:r>
            <a:r>
              <a:rPr lang="en-US" sz="2400" dirty="0">
                <a:latin typeface="Times New Roman" pitchFamily="18" charset="0"/>
                <a:cs typeface="Times New Roman" pitchFamily="18" charset="0"/>
              </a:rPr>
              <a:t>The removal or destructing the nucleus of a fertilized ova (by ultraviolet light or needle acupuncture) leads to the un-differentiation and when transferring the nucleus from embryo cells in the blastocyst stage, they give the entire embryo .</a:t>
            </a:r>
          </a:p>
        </p:txBody>
      </p:sp>
      <p:pic>
        <p:nvPicPr>
          <p:cNvPr id="6" name="Picture 11" descr="C:\DOCUME~1\FREEUS~1\LOCALS~1\Temp\~LWF00381.jpg"/>
          <p:cNvPicPr>
            <a:picLocks noChangeAspect="1" noChangeArrowheads="1"/>
          </p:cNvPicPr>
          <p:nvPr/>
        </p:nvPicPr>
        <p:blipFill>
          <a:blip r:embed="rId3" r:link="rId4" cstate="print"/>
          <a:srcRect/>
          <a:stretch>
            <a:fillRect/>
          </a:stretch>
        </p:blipFill>
        <p:spPr bwMode="auto">
          <a:xfrm>
            <a:off x="4419601" y="2482850"/>
            <a:ext cx="4419600" cy="3384550"/>
          </a:xfrm>
          <a:prstGeom prst="rect">
            <a:avLst/>
          </a:prstGeom>
          <a:noFill/>
          <a:ln w="9525">
            <a:noFill/>
            <a:miter lim="800000"/>
            <a:headEnd/>
            <a:tailEnd/>
          </a:ln>
        </p:spPr>
      </p:pic>
      <p:sp>
        <p:nvSpPr>
          <p:cNvPr id="7" name="TextBox 6"/>
          <p:cNvSpPr txBox="1"/>
          <p:nvPr/>
        </p:nvSpPr>
        <p:spPr>
          <a:xfrm>
            <a:off x="1066800" y="3238143"/>
            <a:ext cx="3505200" cy="2400657"/>
          </a:xfrm>
          <a:prstGeom prst="rect">
            <a:avLst/>
          </a:prstGeom>
          <a:noFill/>
        </p:spPr>
        <p:txBody>
          <a:bodyPr wrap="square" rtlCol="0">
            <a:spAutoFit/>
          </a:bodyPr>
          <a:lstStyle/>
          <a:p>
            <a:pPr algn="just" rtl="1">
              <a:lnSpc>
                <a:spcPct val="150000"/>
              </a:lnSpc>
            </a:pPr>
            <a:r>
              <a:rPr lang="ar-SA" sz="2000" b="1" dirty="0">
                <a:solidFill>
                  <a:srgbClr val="FF0000"/>
                </a:solidFill>
                <a:latin typeface="Simplified Arabic" pitchFamily="18" charset="-78"/>
                <a:cs typeface="Simplified Arabic" pitchFamily="18" charset="-78"/>
              </a:rPr>
              <a:t>رسم توضيحى يوضح دور النواة فى عملية التمايز الخلوى للأجنة</a:t>
            </a:r>
          </a:p>
          <a:p>
            <a:pPr algn="just" rtl="1">
              <a:lnSpc>
                <a:spcPct val="150000"/>
              </a:lnSpc>
            </a:pPr>
            <a:r>
              <a:rPr lang="ar-SA" sz="2000" b="1" dirty="0">
                <a:solidFill>
                  <a:srgbClr val="0000FF"/>
                </a:solidFill>
                <a:latin typeface="Simplified Arabic" pitchFamily="18" charset="-78"/>
                <a:cs typeface="Simplified Arabic" pitchFamily="18" charset="-78"/>
              </a:rPr>
              <a:t>2- تتجربة نقل النواة من إحدى الفلجات لجنين الضفدعة وحقنها داخل بويضة غير مخصبة بعد إزالة نواتها تكون جنبن</a:t>
            </a:r>
            <a:endParaRPr lang="en-US" sz="2000" b="1" dirty="0">
              <a:solidFill>
                <a:srgbClr val="0000FF"/>
              </a:solidFill>
              <a:latin typeface="Simplified Arabic" pitchFamily="18" charset="-78"/>
              <a:cs typeface="Simplified Arabic" pitchFamily="18" charset="-78"/>
            </a:endParaRPr>
          </a:p>
        </p:txBody>
      </p:sp>
      <p:sp>
        <p:nvSpPr>
          <p:cNvPr id="8" name="Rectangle 7"/>
          <p:cNvSpPr/>
          <p:nvPr/>
        </p:nvSpPr>
        <p:spPr>
          <a:xfrm>
            <a:off x="838200" y="6045369"/>
            <a:ext cx="7315200" cy="507831"/>
          </a:xfrm>
          <a:prstGeom prst="rect">
            <a:avLst/>
          </a:prstGeom>
        </p:spPr>
        <p:txBody>
          <a:bodyPr wrap="square">
            <a:spAutoFit/>
          </a:bodyPr>
          <a:lstStyle/>
          <a:p>
            <a:pPr algn="ctr">
              <a:lnSpc>
                <a:spcPct val="150000"/>
              </a:lnSpc>
            </a:pPr>
            <a:r>
              <a:rPr lang="en-US"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The role of the nucleus in the cellular differentiation 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524000"/>
            <a:ext cx="7924800" cy="4985980"/>
          </a:xfrm>
          <a:prstGeom prst="rect">
            <a:avLst/>
          </a:prstGeom>
          <a:noFill/>
          <a:ln>
            <a:noFill/>
          </a:ln>
          <a:effectLst>
            <a:outerShdw blurRad="50800" dist="38100" dir="5400000" algn="t" rotWithShape="0">
              <a:prstClr val="black">
                <a:alpha val="40000"/>
              </a:prstClr>
            </a:outerShdw>
          </a:effectLst>
          <a:scene3d>
            <a:camera prst="isometricOffAxis1Right"/>
            <a:lightRig rig="balanced" dir="t">
              <a:rot lat="0" lon="0" rev="8700000"/>
            </a:lightRig>
          </a:scene3d>
          <a:sp3d>
            <a:bevelT w="190500" h="38100" prst="angle"/>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en-US" sz="4400" b="1" dirty="0">
                <a:ln w="11430"/>
                <a:blipFill>
                  <a:blip r:embed="rId3"/>
                  <a:tile tx="0" ty="0" sx="100000" sy="100000" flip="none" algn="tl"/>
                </a:blip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Lecture 2 and 3</a:t>
            </a:r>
          </a:p>
          <a:p>
            <a:pPr algn="ctr" rtl="1"/>
            <a:r>
              <a:rPr lang="en-US" sz="4400" b="1" dirty="0">
                <a:ln w="11430"/>
                <a:blipFill>
                  <a:blip r:embed="rId3"/>
                  <a:tile tx="0" ty="0" sx="100000" sy="100000" flip="none" algn="tl"/>
                </a:blip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Cellular and Embryonic Determination, Induction and</a:t>
            </a:r>
          </a:p>
          <a:p>
            <a:pPr algn="ctr" rtl="1"/>
            <a:r>
              <a:rPr lang="en-US" sz="4400" b="1" dirty="0">
                <a:ln w="11430"/>
                <a:blipFill>
                  <a:blip r:embed="rId3"/>
                  <a:tile tx="0" ty="0" sx="100000" sy="100000" flip="none" algn="tl"/>
                </a:blip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Differentiation</a:t>
            </a:r>
          </a:p>
          <a:p>
            <a:pPr algn="ctr" rtl="1"/>
            <a:r>
              <a:rPr lang="ar-SA" sz="4400" b="1" dirty="0">
                <a:ln w="11430"/>
                <a:blipFill>
                  <a:blip r:embed="rId3"/>
                  <a:tile tx="0" ty="0" sx="100000" sy="100000" flip="none" algn="tl"/>
                </a:blip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التحديد والحث الجنيني</a:t>
            </a:r>
          </a:p>
          <a:p>
            <a:pPr algn="ctr" rtl="1"/>
            <a:r>
              <a:rPr lang="ar-SA" sz="4400" b="1" dirty="0">
                <a:ln w="11430"/>
                <a:blipFill>
                  <a:blip r:embed="rId3"/>
                  <a:tile tx="0" ty="0" sx="100000" sy="100000" flip="none" algn="tl"/>
                </a:blip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والتمايز الخلوي</a:t>
            </a:r>
          </a:p>
          <a:p>
            <a:pPr algn="ctr" rtl="1"/>
            <a:endParaRPr lang="en-US" sz="5400" b="1" cap="none" spc="0" dirty="0">
              <a:ln w="11430"/>
              <a:blipFill>
                <a:blip r:embed="rId3"/>
                <a:tile tx="0" ty="0" sx="100000" sy="100000" flip="none" algn="tl"/>
              </a:blipFill>
              <a:effectLst>
                <a:outerShdw blurRad="80000" dist="40000" dir="5040000" algn="tl">
                  <a:srgbClr val="000000">
                    <a:alpha val="30000"/>
                  </a:srgbClr>
                </a:outerShdw>
              </a:effectLst>
            </a:endParaRPr>
          </a:p>
        </p:txBody>
      </p:sp>
      <p:sp>
        <p:nvSpPr>
          <p:cNvPr id="4" name="TextBox 3"/>
          <p:cNvSpPr txBox="1"/>
          <p:nvPr/>
        </p:nvSpPr>
        <p:spPr>
          <a:xfrm>
            <a:off x="990600" y="6257836"/>
            <a:ext cx="7848600" cy="473206"/>
          </a:xfrm>
          <a:prstGeom prst="rect">
            <a:avLst/>
          </a:prstGeom>
          <a:noFill/>
        </p:spPr>
        <p:txBody>
          <a:bodyPr wrap="square" rtlCol="0">
            <a:spAutoFit/>
          </a:bodyPr>
          <a:lstStyle/>
          <a:p>
            <a:pPr algn="ctr">
              <a:lnSpc>
                <a:spcPct val="150000"/>
              </a:lnSpc>
            </a:pPr>
            <a:r>
              <a:rPr lang="en-US" b="1" dirty="0">
                <a:solidFill>
                  <a:srgbClr val="0000FF"/>
                </a:solidFill>
                <a:latin typeface="Simplified Arabic" pitchFamily="18" charset="-78"/>
                <a:cs typeface="Simplified Arabic" pitchFamily="18" charset="-78"/>
              </a:rPr>
              <a:t>Zoo 424 Experimental embryology Lecture 2</a:t>
            </a:r>
          </a:p>
        </p:txBody>
      </p:sp>
      <p:sp>
        <p:nvSpPr>
          <p:cNvPr id="5" name="TextBox 4">
            <a:extLst>
              <a:ext uri="{FF2B5EF4-FFF2-40B4-BE49-F238E27FC236}">
                <a16:creationId xmlns:a16="http://schemas.microsoft.com/office/drawing/2014/main" id="{C97A0478-9306-9ADF-3284-705E6B861BBA}"/>
              </a:ext>
            </a:extLst>
          </p:cNvPr>
          <p:cNvSpPr txBox="1"/>
          <p:nvPr/>
        </p:nvSpPr>
        <p:spPr>
          <a:xfrm>
            <a:off x="1219200" y="228600"/>
            <a:ext cx="7772400" cy="1138773"/>
          </a:xfrm>
          <a:prstGeom prst="rect">
            <a:avLst/>
          </a:prstGeom>
          <a:noFill/>
        </p:spPr>
        <p:txBody>
          <a:bodyPr wrap="square">
            <a:spAutoFit/>
          </a:bodyPr>
          <a:lstStyle/>
          <a:p>
            <a:pPr algn="ctr"/>
            <a:r>
              <a:rPr lang="en-US" sz="3600" b="1" dirty="0">
                <a:solidFill>
                  <a:srgbClr val="FF3399"/>
                </a:solidFill>
                <a:latin typeface="Times New Roman" panose="02020603050405020304" pitchFamily="18" charset="0"/>
                <a:cs typeface="Times New Roman" panose="02020603050405020304" pitchFamily="18" charset="0"/>
              </a:rPr>
              <a:t>Principle of Experimental Embryology</a:t>
            </a:r>
            <a:r>
              <a:rPr lang="en-US" sz="1800" b="1" dirty="0">
                <a:solidFill>
                  <a:srgbClr val="FF3399"/>
                </a:solidFill>
                <a:latin typeface="Castellar" pitchFamily="18" charset="0"/>
                <a:cs typeface="Andalus" pitchFamily="2" charset="-78"/>
              </a:rPr>
              <a:t> </a:t>
            </a:r>
            <a:endParaRPr lang="ar-SA" sz="1800" b="1" dirty="0">
              <a:solidFill>
                <a:srgbClr val="FF3399"/>
              </a:solidFill>
              <a:latin typeface="Castellar" pitchFamily="18" charset="0"/>
              <a:cs typeface="Andalus" pitchFamily="2" charset="-78"/>
            </a:endParaRPr>
          </a:p>
          <a:p>
            <a:pPr algn="ctr"/>
            <a:r>
              <a:rPr lang="en-US" sz="3200" b="1" dirty="0">
                <a:solidFill>
                  <a:srgbClr val="FF3399"/>
                </a:solidFill>
                <a:latin typeface="Times New Roman" panose="02020603050405020304" pitchFamily="18" charset="0"/>
                <a:cs typeface="Times New Roman" panose="02020603050405020304" pitchFamily="18" charset="0"/>
              </a:rPr>
              <a:t>ZOO 424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1335"/>
            <a:ext cx="76200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Explanation</a:t>
            </a:r>
            <a:endParaRPr lang="ar-SA" sz="2400" b="1" dirty="0">
              <a:solidFill>
                <a:srgbClr val="FF0000"/>
              </a:solidFill>
              <a:latin typeface="Times New Roman" pitchFamily="18" charset="0"/>
              <a:cs typeface="Times New Roman" pitchFamily="18" charset="0"/>
            </a:endParaRPr>
          </a:p>
        </p:txBody>
      </p:sp>
      <p:sp>
        <p:nvSpPr>
          <p:cNvPr id="3" name="TextBox 2"/>
          <p:cNvSpPr txBox="1"/>
          <p:nvPr/>
        </p:nvSpPr>
        <p:spPr>
          <a:xfrm>
            <a:off x="1447800" y="1407616"/>
            <a:ext cx="7162800" cy="5011949"/>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All nuclei of organism cells contain the same number of chromosomes, both in the embryonic stage or adult, and that these chromosomes are carry the genes, as these genes can be Coding, this mean that, produce genetic code through the formation of nucleic acids (mRNA), these  nucleic acids in cellular differentiation stage are carry genetic code for specific differentiation or DNA with a special type for tissue that will be differentiated.</a:t>
            </a:r>
            <a:endParaRPr lang="ar-SA"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39720"/>
            <a:ext cx="7772400" cy="341632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That this gene in these cells is will be activated, while other genes are not activated. For example, muscle cells encode for a protein myosin (a protein muscle contraction), while the nerve cells carrying this gene, but not be an active gene, so these genes are specific with active tissue specific differentiation genes. </a:t>
            </a:r>
          </a:p>
        </p:txBody>
      </p:sp>
      <p:sp>
        <p:nvSpPr>
          <p:cNvPr id="5" name="TextBox 4"/>
          <p:cNvSpPr txBox="1"/>
          <p:nvPr/>
        </p:nvSpPr>
        <p:spPr>
          <a:xfrm>
            <a:off x="1066800" y="2963882"/>
            <a:ext cx="7848600" cy="3970318"/>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Also found that during the process of cellular differentiation, there is a differentiation of nucleic acids. These difference of messages of </a:t>
            </a:r>
            <a:r>
              <a:rPr lang="en-US" sz="2400" dirty="0" err="1">
                <a:latin typeface="Times New Roman" pitchFamily="18" charset="0"/>
                <a:cs typeface="Times New Roman" pitchFamily="18" charset="0"/>
              </a:rPr>
              <a:t>ribonucleotides</a:t>
            </a:r>
            <a:r>
              <a:rPr lang="en-US" sz="2400" dirty="0">
                <a:latin typeface="Times New Roman" pitchFamily="18" charset="0"/>
                <a:cs typeface="Times New Roman" pitchFamily="18" charset="0"/>
              </a:rPr>
              <a:t> nucleic acids (mRNA) of the tissue to other tissue is a pointer to the role of the genetic material (DNA) and is the role played by the nucleus in the process of cellular and embryonic differentiation</a:t>
            </a:r>
            <a:r>
              <a:rPr lang="en-US" sz="2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93003"/>
            <a:ext cx="8305800" cy="954107"/>
          </a:xfrm>
          <a:prstGeom prst="rect">
            <a:avLst/>
          </a:prstGeom>
          <a:noFill/>
        </p:spPr>
        <p:txBody>
          <a:bodyPr wrap="square" rtlCol="0">
            <a:spAutoFit/>
          </a:bodyPr>
          <a:lstStyle/>
          <a:p>
            <a:pPr algn="ctr"/>
            <a:r>
              <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The role of the cytoplasm in the cellular differentiation</a:t>
            </a:r>
            <a:endParaRPr lang="ar-SA"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143000" y="1820882"/>
            <a:ext cx="7543800" cy="3970318"/>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It is known that the ova be of large size in terms of the amount of cytoplasm and that are stored materials and components within the cytoplasm are necessary to the process of cellular differentiation and gene later. If that is the nucleus produce the orders and control in cell activities,  the cell cytoplasm is the one who the implementation of instructions produced from the nucleus</a:t>
            </a:r>
            <a:r>
              <a:rPr lang="en-US" sz="2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508373"/>
            <a:ext cx="7391400" cy="1687963"/>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That the tests conducted to demonstrate the role of cytoplasm in the process of cellular differentiation or early embryogenesis of many, including: -</a:t>
            </a:r>
          </a:p>
        </p:txBody>
      </p:sp>
      <p:sp>
        <p:nvSpPr>
          <p:cNvPr id="6" name="TextBox 5"/>
          <p:cNvSpPr txBox="1"/>
          <p:nvPr/>
        </p:nvSpPr>
        <p:spPr>
          <a:xfrm>
            <a:off x="1066800" y="3429000"/>
            <a:ext cx="7696200" cy="2308324"/>
          </a:xfrm>
          <a:prstGeom prst="rect">
            <a:avLst/>
          </a:prstGeom>
          <a:noFill/>
        </p:spPr>
        <p:txBody>
          <a:bodyPr wrap="square" rtlCol="0">
            <a:spAutoFit/>
          </a:bodyPr>
          <a:lstStyle/>
          <a:p>
            <a:pPr marL="442913" indent="-442913" algn="just">
              <a:lnSpc>
                <a:spcPct val="150000"/>
              </a:lnSpc>
            </a:pPr>
            <a:r>
              <a:rPr lang="en-US" sz="2200" dirty="0">
                <a:latin typeface="Times New Roman" pitchFamily="18" charset="0"/>
                <a:cs typeface="Times New Roman" pitchFamily="18" charset="0"/>
              </a:rPr>
              <a:t>1 - </a:t>
            </a:r>
            <a:r>
              <a:rPr lang="en-US" sz="2400" dirty="0">
                <a:latin typeface="Times New Roman" pitchFamily="18" charset="0"/>
                <a:cs typeface="Times New Roman" pitchFamily="18" charset="0"/>
              </a:rPr>
              <a:t>When exposing fertilized ova, or even before fertilization, to the centrifuge process, these ova  do not grow properly due to the change of the components of the cytoplasm and </a:t>
            </a:r>
            <a:r>
              <a:rPr lang="en-US" sz="2400" dirty="0" err="1">
                <a:latin typeface="Times New Roman" pitchFamily="18" charset="0"/>
                <a:cs typeface="Times New Roman" pitchFamily="18" charset="0"/>
              </a:rPr>
              <a:t>destroide</a:t>
            </a:r>
            <a:r>
              <a:rPr lang="en-US" sz="2400" dirty="0">
                <a:latin typeface="Times New Roman" pitchFamily="18" charset="0"/>
                <a:cs typeface="Times New Roman" pitchFamily="18" charset="0"/>
              </a:rPr>
              <a:t> the internal structure (Fig. 7).</a:t>
            </a:r>
          </a:p>
        </p:txBody>
      </p:sp>
      <p:sp>
        <p:nvSpPr>
          <p:cNvPr id="3" name="Rectangle 2"/>
          <p:cNvSpPr/>
          <p:nvPr/>
        </p:nvSpPr>
        <p:spPr>
          <a:xfrm>
            <a:off x="2286000" y="381000"/>
            <a:ext cx="7162800" cy="369332"/>
          </a:xfrm>
          <a:prstGeom prst="rect">
            <a:avLst/>
          </a:prstGeom>
        </p:spPr>
        <p:txBody>
          <a:bodyPr wrap="square">
            <a:spAutoFit/>
          </a:bodyPr>
          <a:lstStyle/>
          <a:p>
            <a:r>
              <a:rPr lang="en-US" dirty="0"/>
              <a:t>Cont. 2- The role of the cytoplasm in the cellular differentiation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DOCUME~1\FREEUS~1\LOCALS~1\Temp\~LWF00411.jpg"/>
          <p:cNvPicPr>
            <a:picLocks noChangeAspect="1" noChangeArrowheads="1"/>
          </p:cNvPicPr>
          <p:nvPr/>
        </p:nvPicPr>
        <p:blipFill>
          <a:blip r:embed="rId3" r:link="rId4" cstate="print"/>
          <a:srcRect/>
          <a:stretch>
            <a:fillRect/>
          </a:stretch>
        </p:blipFill>
        <p:spPr bwMode="auto">
          <a:xfrm>
            <a:off x="1600200" y="228600"/>
            <a:ext cx="6683375" cy="601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159"/>
            <a:ext cx="7391400" cy="1615827"/>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2 - When the sea urchin egg split and separate the animal pole part away from the vegetative pole, each part is not growing properly (Fig. 7).</a:t>
            </a:r>
          </a:p>
        </p:txBody>
      </p:sp>
      <p:pic>
        <p:nvPicPr>
          <p:cNvPr id="3" name="Picture 12" descr="C:\DOCUME~1\FREEUS~1\LOCALS~1\Temp\~LWF00391.jpg"/>
          <p:cNvPicPr>
            <a:picLocks noChangeAspect="1" noChangeArrowheads="1"/>
          </p:cNvPicPr>
          <p:nvPr/>
        </p:nvPicPr>
        <p:blipFill>
          <a:blip r:embed="rId3" r:link="rId4" cstate="print"/>
          <a:srcRect/>
          <a:stretch>
            <a:fillRect/>
          </a:stretch>
        </p:blipFill>
        <p:spPr bwMode="auto">
          <a:xfrm>
            <a:off x="5562600" y="1600200"/>
            <a:ext cx="2895600" cy="2555088"/>
          </a:xfrm>
          <a:prstGeom prst="rect">
            <a:avLst/>
          </a:prstGeom>
          <a:noFill/>
          <a:ln w="9525">
            <a:noFill/>
            <a:miter lim="800000"/>
            <a:headEnd/>
            <a:tailEnd/>
          </a:ln>
        </p:spPr>
      </p:pic>
      <p:pic>
        <p:nvPicPr>
          <p:cNvPr id="4" name="Picture 11" descr="C:\DOCUME~1\FREEUS~1\LOCALS~1\Temp\~LWF00401.jpg"/>
          <p:cNvPicPr>
            <a:picLocks noChangeAspect="1" noChangeArrowheads="1"/>
          </p:cNvPicPr>
          <p:nvPr/>
        </p:nvPicPr>
        <p:blipFill>
          <a:blip r:embed="rId5" r:link="rId6" cstate="print"/>
          <a:srcRect/>
          <a:stretch>
            <a:fillRect/>
          </a:stretch>
        </p:blipFill>
        <p:spPr bwMode="auto">
          <a:xfrm>
            <a:off x="1676400" y="1721421"/>
            <a:ext cx="3048000" cy="2621979"/>
          </a:xfrm>
          <a:prstGeom prst="rect">
            <a:avLst/>
          </a:prstGeom>
          <a:noFill/>
          <a:ln w="9525">
            <a:noFill/>
            <a:miter lim="800000"/>
            <a:headEnd/>
            <a:tailEnd/>
          </a:ln>
        </p:spPr>
      </p:pic>
      <p:sp>
        <p:nvSpPr>
          <p:cNvPr id="5" name="TextBox 4"/>
          <p:cNvSpPr txBox="1"/>
          <p:nvPr/>
        </p:nvSpPr>
        <p:spPr>
          <a:xfrm>
            <a:off x="5410200" y="4267200"/>
            <a:ext cx="3505200" cy="1200329"/>
          </a:xfrm>
          <a:prstGeom prst="rect">
            <a:avLst/>
          </a:prstGeom>
          <a:noFill/>
        </p:spPr>
        <p:txBody>
          <a:bodyPr wrap="square" rtlCol="0">
            <a:spAutoFit/>
          </a:bodyPr>
          <a:lstStyle/>
          <a:p>
            <a:pPr marL="342900" indent="-342900" algn="just" rtl="1" eaLnBrk="0" hangingPunct="0">
              <a:buFontTx/>
              <a:buAutoNum type="arabic1Minus"/>
              <a:tabLst>
                <a:tab pos="457200" algn="l"/>
              </a:tabLst>
            </a:pPr>
            <a:r>
              <a:rPr lang="ar-SA" b="1" dirty="0">
                <a:latin typeface="Simplified Arabic" pitchFamily="18" charset="-78"/>
                <a:cs typeface="Simplified Arabic" pitchFamily="18" charset="-78"/>
              </a:rPr>
              <a:t>عندما قسمت بويضة قنفذ البحر إلى نصفين من القطب الحيواني إلى القطب الخضري وإخصاب كل جزء على حده فإن كل جزء ينمو ويكون جنيناً كاملاً.</a:t>
            </a:r>
            <a:endParaRPr lang="en-US" dirty="0">
              <a:latin typeface="Simplified Arabic" pitchFamily="18" charset="-78"/>
              <a:cs typeface="Simplified Arabic" pitchFamily="18" charset="-78"/>
            </a:endParaRPr>
          </a:p>
        </p:txBody>
      </p:sp>
      <p:sp>
        <p:nvSpPr>
          <p:cNvPr id="6" name="TextBox 5"/>
          <p:cNvSpPr txBox="1"/>
          <p:nvPr/>
        </p:nvSpPr>
        <p:spPr>
          <a:xfrm>
            <a:off x="1295400" y="4410670"/>
            <a:ext cx="3810000" cy="923330"/>
          </a:xfrm>
          <a:prstGeom prst="rect">
            <a:avLst/>
          </a:prstGeom>
          <a:noFill/>
        </p:spPr>
        <p:txBody>
          <a:bodyPr wrap="square" rtlCol="0">
            <a:spAutoFit/>
          </a:bodyPr>
          <a:lstStyle/>
          <a:p>
            <a:pPr algn="just" rtl="1"/>
            <a:r>
              <a:rPr lang="ar-SA" b="1" dirty="0">
                <a:latin typeface="Simplified Arabic" pitchFamily="18" charset="-78"/>
                <a:cs typeface="Simplified Arabic" pitchFamily="18" charset="-78"/>
              </a:rPr>
              <a:t>ب- لكن عندما تكون القسمة بين القطب الحيواني والقطب الخضري فإن كل جزء عند إخصابه لا ينمو بشكل سليم.</a:t>
            </a:r>
            <a:endParaRPr lang="en-US" dirty="0"/>
          </a:p>
        </p:txBody>
      </p:sp>
      <p:sp>
        <p:nvSpPr>
          <p:cNvPr id="7" name="TextBox 6"/>
          <p:cNvSpPr txBox="1"/>
          <p:nvPr/>
        </p:nvSpPr>
        <p:spPr>
          <a:xfrm>
            <a:off x="1143000" y="5334000"/>
            <a:ext cx="7772400" cy="1477328"/>
          </a:xfrm>
          <a:prstGeom prst="rect">
            <a:avLst/>
          </a:prstGeom>
          <a:noFill/>
        </p:spPr>
        <p:txBody>
          <a:bodyPr wrap="square" rtlCol="0">
            <a:spAutoFit/>
          </a:bodyPr>
          <a:lstStyle/>
          <a:p>
            <a:pPr algn="ctr" rtl="1">
              <a:lnSpc>
                <a:spcPct val="150000"/>
              </a:lnSpc>
            </a:pPr>
            <a:r>
              <a:rPr lang="ar-SA" sz="2000" b="1" dirty="0">
                <a:solidFill>
                  <a:srgbClr val="FF0000"/>
                </a:solidFill>
                <a:latin typeface="Simplified Arabic" pitchFamily="18" charset="-78"/>
                <a:cs typeface="Simplified Arabic" pitchFamily="18" charset="-78"/>
              </a:rPr>
              <a:t>رسم توضيحى يوضح دور السيتوبلازم فى عملية التمايز الخلوى لبويضات قنفد البحر</a:t>
            </a:r>
          </a:p>
          <a:p>
            <a:pPr algn="ctr" rtl="1">
              <a:lnSpc>
                <a:spcPct val="150000"/>
              </a:lnSpc>
            </a:pPr>
            <a:r>
              <a:rPr lang="ar-SA" sz="2000" b="1" dirty="0">
                <a:solidFill>
                  <a:srgbClr val="0000FF"/>
                </a:solidFill>
                <a:latin typeface="Simplified Arabic" pitchFamily="18" charset="-78"/>
                <a:cs typeface="Simplified Arabic" pitchFamily="18" charset="-78"/>
              </a:rPr>
              <a:t>من الواضح انه يوجد بعض المكونات الجزيئية فى سيتوبلازم القطب الخضرى ضرورية لنمو القطب الحيوانى</a:t>
            </a:r>
            <a:endParaRPr lang="en-US" sz="2000" b="1" dirty="0">
              <a:solidFill>
                <a:srgbClr val="0000FF"/>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4)">
                                      <p:cBhvr>
                                        <p:cTn id="20" dur="2000"/>
                                        <p:tgtEl>
                                          <p:spTgt spid="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229648"/>
            <a:ext cx="7162800" cy="4457952"/>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Also, when culture of each of the three parts of </a:t>
            </a:r>
            <a:r>
              <a:rPr lang="en-US" sz="2400" dirty="0" err="1">
                <a:latin typeface="Times New Roman" pitchFamily="18" charset="0"/>
                <a:cs typeface="Times New Roman" pitchFamily="18" charset="0"/>
              </a:rPr>
              <a:t>blastocyst</a:t>
            </a:r>
            <a:r>
              <a:rPr lang="en-US" sz="2400" dirty="0">
                <a:latin typeface="Times New Roman" pitchFamily="18" charset="0"/>
                <a:cs typeface="Times New Roman" pitchFamily="18" charset="0"/>
              </a:rPr>
              <a:t> sea urchin (animal pole / vegetative pole / and small cells bottom vegetative pole), each part separate does not give the proper growth of embryos and the culture of animal pole with small vegetative cells gives a healthy embryo, while the culture of vegetative pole cells with small vegetative cells does not give the proper growth (Fig. 8).</a:t>
            </a:r>
          </a:p>
        </p:txBody>
      </p:sp>
      <p:sp>
        <p:nvSpPr>
          <p:cNvPr id="3" name="Rectangle 2"/>
          <p:cNvSpPr/>
          <p:nvPr/>
        </p:nvSpPr>
        <p:spPr>
          <a:xfrm>
            <a:off x="2286000" y="457200"/>
            <a:ext cx="5715000" cy="369332"/>
          </a:xfrm>
          <a:prstGeom prst="rect">
            <a:avLst/>
          </a:prstGeom>
        </p:spPr>
        <p:txBody>
          <a:bodyPr wrap="square">
            <a:spAutoFit/>
          </a:bodyPr>
          <a:lstStyle/>
          <a:p>
            <a:r>
              <a:rPr lang="en-US" dirty="0"/>
              <a:t>2- The role of the cytoplasm in the cellular differentiation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DOCUME~1\FREEUS~1\LOCALS~1\Temp\~LWF00451.jpg"/>
          <p:cNvPicPr>
            <a:picLocks noChangeAspect="1" noChangeArrowheads="1"/>
          </p:cNvPicPr>
          <p:nvPr/>
        </p:nvPicPr>
        <p:blipFill>
          <a:blip r:embed="rId3" r:link="rId4" cstate="print"/>
          <a:srcRect/>
          <a:stretch>
            <a:fillRect/>
          </a:stretch>
        </p:blipFill>
        <p:spPr bwMode="auto">
          <a:xfrm>
            <a:off x="4654177" y="1329559"/>
            <a:ext cx="4032623" cy="2758966"/>
          </a:xfrm>
          <a:prstGeom prst="rect">
            <a:avLst/>
          </a:prstGeom>
          <a:noFill/>
          <a:ln w="9525">
            <a:noFill/>
            <a:miter lim="800000"/>
            <a:headEnd/>
            <a:tailEnd/>
          </a:ln>
        </p:spPr>
      </p:pic>
      <p:sp>
        <p:nvSpPr>
          <p:cNvPr id="6" name="TextBox 5"/>
          <p:cNvSpPr txBox="1"/>
          <p:nvPr/>
        </p:nvSpPr>
        <p:spPr>
          <a:xfrm>
            <a:off x="1371600" y="304800"/>
            <a:ext cx="7315200" cy="515526"/>
          </a:xfrm>
          <a:prstGeom prst="rect">
            <a:avLst/>
          </a:prstGeom>
          <a:noFill/>
        </p:spPr>
        <p:txBody>
          <a:bodyPr wrap="square" rtlCol="0">
            <a:spAutoFit/>
          </a:bodyPr>
          <a:lstStyle/>
          <a:p>
            <a:pPr algn="ctr" rtl="1">
              <a:lnSpc>
                <a:spcPct val="150000"/>
              </a:lnSpc>
            </a:pPr>
            <a:r>
              <a:rPr lang="ar-SA" sz="2000" b="1" dirty="0">
                <a:solidFill>
                  <a:srgbClr val="FF0000"/>
                </a:solidFill>
                <a:latin typeface="Simplified Arabic" pitchFamily="18" charset="-78"/>
                <a:cs typeface="Simplified Arabic" pitchFamily="18" charset="-78"/>
              </a:rPr>
              <a:t>رسم تخطيطى يوضح دور السيتوبلازم فى عملية التمايز الخلوى للأجنة</a:t>
            </a:r>
            <a:endParaRPr lang="en-US" sz="2000" b="1" dirty="0">
              <a:solidFill>
                <a:srgbClr val="FF0000"/>
              </a:solidFill>
              <a:latin typeface="Simplified Arabic" pitchFamily="18" charset="-78"/>
              <a:cs typeface="Simplified Arabic" pitchFamily="18" charset="-78"/>
            </a:endParaRPr>
          </a:p>
        </p:txBody>
      </p:sp>
      <p:sp>
        <p:nvSpPr>
          <p:cNvPr id="7" name="TextBox 6"/>
          <p:cNvSpPr txBox="1"/>
          <p:nvPr/>
        </p:nvSpPr>
        <p:spPr>
          <a:xfrm>
            <a:off x="1295400" y="1828800"/>
            <a:ext cx="3155576" cy="891491"/>
          </a:xfrm>
          <a:prstGeom prst="rect">
            <a:avLst/>
          </a:prstGeom>
          <a:noFill/>
        </p:spPr>
        <p:txBody>
          <a:bodyPr wrap="square" rtlCol="0">
            <a:spAutoFit/>
          </a:bodyPr>
          <a:lstStyle/>
          <a:p>
            <a:pPr algn="just" rtl="1"/>
            <a:r>
              <a:rPr lang="ar-SA" b="1" dirty="0">
                <a:latin typeface="Simplified Arabic" pitchFamily="18" charset="-78"/>
                <a:cs typeface="Simplified Arabic" pitchFamily="18" charset="-78"/>
              </a:rPr>
              <a:t>1- تنمية فلجات منطقة القطب الحيوانى مع الفلجات الصغيرة لمنطقة القطب الخضرى </a:t>
            </a:r>
            <a:r>
              <a:rPr lang="ar-SA" b="1" dirty="0">
                <a:solidFill>
                  <a:srgbClr val="0000FF"/>
                </a:solidFill>
                <a:latin typeface="Simplified Arabic" pitchFamily="18" charset="-78"/>
                <a:cs typeface="Simplified Arabic" pitchFamily="18" charset="-78"/>
              </a:rPr>
              <a:t>تعطى </a:t>
            </a:r>
            <a:r>
              <a:rPr lang="ar-SA" b="1" dirty="0">
                <a:solidFill>
                  <a:srgbClr val="FF0000"/>
                </a:solidFill>
                <a:latin typeface="Simplified Arabic" pitchFamily="18" charset="-78"/>
                <a:cs typeface="Simplified Arabic" pitchFamily="18" charset="-78"/>
              </a:rPr>
              <a:t>طوراً يرقياً سليماً.</a:t>
            </a:r>
            <a:endParaRPr lang="en-US" b="1" dirty="0">
              <a:solidFill>
                <a:srgbClr val="FF0000"/>
              </a:solidFill>
              <a:latin typeface="Simplified Arabic" pitchFamily="18" charset="-78"/>
              <a:cs typeface="Simplified Arabic" pitchFamily="18" charset="-78"/>
            </a:endParaRPr>
          </a:p>
        </p:txBody>
      </p:sp>
      <p:sp>
        <p:nvSpPr>
          <p:cNvPr id="8" name="TextBox 7"/>
          <p:cNvSpPr txBox="1"/>
          <p:nvPr/>
        </p:nvSpPr>
        <p:spPr>
          <a:xfrm>
            <a:off x="1295400" y="3200400"/>
            <a:ext cx="3155576" cy="891491"/>
          </a:xfrm>
          <a:prstGeom prst="rect">
            <a:avLst/>
          </a:prstGeom>
          <a:noFill/>
        </p:spPr>
        <p:txBody>
          <a:bodyPr wrap="square" rtlCol="0">
            <a:spAutoFit/>
          </a:bodyPr>
          <a:lstStyle/>
          <a:p>
            <a:pPr algn="just" rtl="1"/>
            <a:r>
              <a:rPr lang="ar-SA" b="1" dirty="0">
                <a:latin typeface="Simplified Arabic" pitchFamily="18" charset="-78"/>
                <a:cs typeface="Simplified Arabic" pitchFamily="18" charset="-78"/>
              </a:rPr>
              <a:t>2- تنمية فلجات منطقة القطب الحيوانى لوحدها </a:t>
            </a:r>
            <a:r>
              <a:rPr lang="ar-SA" b="1" dirty="0">
                <a:solidFill>
                  <a:srgbClr val="0000FF"/>
                </a:solidFill>
                <a:latin typeface="Simplified Arabic" pitchFamily="18" charset="-78"/>
                <a:cs typeface="Simplified Arabic" pitchFamily="18" charset="-78"/>
              </a:rPr>
              <a:t>تعطى </a:t>
            </a:r>
            <a:r>
              <a:rPr lang="ar-SA" b="1" dirty="0">
                <a:solidFill>
                  <a:srgbClr val="FF0000"/>
                </a:solidFill>
                <a:latin typeface="Simplified Arabic" pitchFamily="18" charset="-78"/>
                <a:cs typeface="Simplified Arabic" pitchFamily="18" charset="-78"/>
              </a:rPr>
              <a:t>طور يرقة مهدبة فقط (نمو غير مكتمل)</a:t>
            </a:r>
            <a:endParaRPr lang="en-US" b="1" dirty="0">
              <a:solidFill>
                <a:srgbClr val="FF0000"/>
              </a:solidFill>
              <a:latin typeface="Simplified Arabic" pitchFamily="18" charset="-78"/>
              <a:cs typeface="Simplified Arabic" pitchFamily="18" charset="-78"/>
            </a:endParaRPr>
          </a:p>
        </p:txBody>
      </p:sp>
      <p:sp>
        <p:nvSpPr>
          <p:cNvPr id="9" name="TextBox 8"/>
          <p:cNvSpPr txBox="1"/>
          <p:nvPr/>
        </p:nvSpPr>
        <p:spPr>
          <a:xfrm>
            <a:off x="1371600" y="4800600"/>
            <a:ext cx="7243482" cy="356596"/>
          </a:xfrm>
          <a:prstGeom prst="rect">
            <a:avLst/>
          </a:prstGeom>
          <a:noFill/>
        </p:spPr>
        <p:txBody>
          <a:bodyPr wrap="square" rtlCol="0">
            <a:spAutoFit/>
          </a:bodyPr>
          <a:lstStyle/>
          <a:p>
            <a:pPr algn="just" rtl="1"/>
            <a:r>
              <a:rPr lang="ar-SA" b="1" dirty="0">
                <a:latin typeface="Simplified Arabic" pitchFamily="18" charset="-78"/>
                <a:cs typeface="Simplified Arabic" pitchFamily="18" charset="-78"/>
              </a:rPr>
              <a:t>3- تنمية فلجات منطقة القطب الخضرى لوحدها </a:t>
            </a:r>
            <a:r>
              <a:rPr lang="ar-SA" b="1" dirty="0">
                <a:solidFill>
                  <a:srgbClr val="0000FF"/>
                </a:solidFill>
                <a:latin typeface="Simplified Arabic" pitchFamily="18" charset="-78"/>
                <a:cs typeface="Simplified Arabic" pitchFamily="18" charset="-78"/>
              </a:rPr>
              <a:t>تعطى </a:t>
            </a:r>
            <a:r>
              <a:rPr lang="ar-SA" b="1" dirty="0">
                <a:solidFill>
                  <a:srgbClr val="FF0000"/>
                </a:solidFill>
                <a:latin typeface="Simplified Arabic" pitchFamily="18" charset="-78"/>
                <a:cs typeface="Simplified Arabic" pitchFamily="18" charset="-78"/>
              </a:rPr>
              <a:t>طور يرقة غير سليمة النمو</a:t>
            </a:r>
            <a:endParaRPr lang="en-US" b="1" dirty="0">
              <a:solidFill>
                <a:srgbClr val="FF0000"/>
              </a:solidFill>
              <a:latin typeface="Simplified Arabic" pitchFamily="18" charset="-78"/>
              <a:cs typeface="Simplified Arabic" pitchFamily="18" charset="-78"/>
            </a:endParaRPr>
          </a:p>
        </p:txBody>
      </p:sp>
      <p:sp>
        <p:nvSpPr>
          <p:cNvPr id="10" name="TextBox 9"/>
          <p:cNvSpPr txBox="1"/>
          <p:nvPr/>
        </p:nvSpPr>
        <p:spPr>
          <a:xfrm>
            <a:off x="1371600" y="5510804"/>
            <a:ext cx="7243482" cy="356596"/>
          </a:xfrm>
          <a:prstGeom prst="rect">
            <a:avLst/>
          </a:prstGeom>
          <a:noFill/>
        </p:spPr>
        <p:txBody>
          <a:bodyPr wrap="square" rtlCol="0">
            <a:spAutoFit/>
          </a:bodyPr>
          <a:lstStyle/>
          <a:p>
            <a:pPr algn="just" rtl="1"/>
            <a:r>
              <a:rPr lang="ar-SA" b="1" dirty="0">
                <a:latin typeface="Simplified Arabic" pitchFamily="18" charset="-78"/>
                <a:cs typeface="Simplified Arabic" pitchFamily="18" charset="-78"/>
              </a:rPr>
              <a:t>4- تنمية فلجات القطب الخضرى الصغيرة والكبيرة معا فقط </a:t>
            </a:r>
            <a:r>
              <a:rPr lang="ar-SA" b="1" dirty="0">
                <a:solidFill>
                  <a:srgbClr val="0000FF"/>
                </a:solidFill>
                <a:latin typeface="Simplified Arabic" pitchFamily="18" charset="-78"/>
                <a:cs typeface="Simplified Arabic" pitchFamily="18" charset="-78"/>
              </a:rPr>
              <a:t>تعطى </a:t>
            </a:r>
            <a:r>
              <a:rPr lang="ar-SA" b="1" dirty="0">
                <a:solidFill>
                  <a:srgbClr val="FF0000"/>
                </a:solidFill>
                <a:latin typeface="Simplified Arabic" pitchFamily="18" charset="-78"/>
                <a:cs typeface="Simplified Arabic" pitchFamily="18" charset="-78"/>
              </a:rPr>
              <a:t>يرقة غير سليمة النمو</a:t>
            </a:r>
            <a:endParaRPr lang="en-US" b="1" dirty="0">
              <a:solidFill>
                <a:srgbClr val="FF0000"/>
              </a:solidFill>
              <a:latin typeface="Simplified Arabic" pitchFamily="18" charset="-78"/>
              <a:cs typeface="Simplified Arabic" pitchFamily="18"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6773"/>
            <a:ext cx="7239000" cy="104721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The removal of vegetative lobe of the four-cell stage of  </a:t>
            </a:r>
            <a:r>
              <a:rPr lang="en-US" sz="2200" dirty="0" err="1">
                <a:latin typeface="Times New Roman" pitchFamily="18" charset="0"/>
                <a:cs typeface="Times New Roman" pitchFamily="18" charset="0"/>
              </a:rPr>
              <a:t>Asidia</a:t>
            </a:r>
            <a:r>
              <a:rPr lang="en-US" sz="2200" dirty="0">
                <a:latin typeface="Times New Roman" pitchFamily="18" charset="0"/>
                <a:cs typeface="Times New Roman" pitchFamily="18" charset="0"/>
              </a:rPr>
              <a:t> larva the remaining part is given abnormal larva </a:t>
            </a:r>
          </a:p>
        </p:txBody>
      </p:sp>
      <p:grpSp>
        <p:nvGrpSpPr>
          <p:cNvPr id="7" name="Group 6"/>
          <p:cNvGrpSpPr/>
          <p:nvPr/>
        </p:nvGrpSpPr>
        <p:grpSpPr>
          <a:xfrm>
            <a:off x="914400" y="1106269"/>
            <a:ext cx="3657600" cy="4151531"/>
            <a:chOff x="914400" y="1066800"/>
            <a:chExt cx="4665662" cy="4227731"/>
          </a:xfrm>
        </p:grpSpPr>
        <p:pic>
          <p:nvPicPr>
            <p:cNvPr id="3" name="Picture 4" descr="C:\DOCUME~1\FREEUS~1\LOCALS~1\Temp\~LWF00461.jpg"/>
            <p:cNvPicPr>
              <a:picLocks noChangeAspect="1" noChangeArrowheads="1"/>
            </p:cNvPicPr>
            <p:nvPr/>
          </p:nvPicPr>
          <p:blipFill>
            <a:blip r:embed="rId3" r:link="rId4" cstate="print"/>
            <a:srcRect/>
            <a:stretch>
              <a:fillRect/>
            </a:stretch>
          </p:blipFill>
          <p:spPr bwMode="auto">
            <a:xfrm>
              <a:off x="1295400" y="1066800"/>
              <a:ext cx="4284662" cy="3673475"/>
            </a:xfrm>
            <a:prstGeom prst="rect">
              <a:avLst/>
            </a:prstGeom>
            <a:noFill/>
            <a:ln w="9525">
              <a:noFill/>
              <a:miter lim="800000"/>
              <a:headEnd/>
              <a:tailEnd/>
            </a:ln>
          </p:spPr>
        </p:pic>
        <p:sp>
          <p:nvSpPr>
            <p:cNvPr id="4" name="TextBox 3"/>
            <p:cNvSpPr txBox="1"/>
            <p:nvPr/>
          </p:nvSpPr>
          <p:spPr>
            <a:xfrm>
              <a:off x="3352800" y="4800600"/>
              <a:ext cx="1371600" cy="400110"/>
            </a:xfrm>
            <a:prstGeom prst="rect">
              <a:avLst/>
            </a:prstGeom>
            <a:noFill/>
          </p:spPr>
          <p:txBody>
            <a:bodyPr wrap="square" rtlCol="0">
              <a:spAutoFit/>
            </a:bodyPr>
            <a:lstStyle/>
            <a:p>
              <a:pPr algn="ctr"/>
              <a:r>
                <a:rPr lang="ar-SA" sz="2000" b="1" dirty="0">
                  <a:latin typeface="Simplified Arabic" pitchFamily="18" charset="-78"/>
                  <a:cs typeface="Simplified Arabic" pitchFamily="18" charset="-78"/>
                </a:rPr>
                <a:t>يرقة سليمة</a:t>
              </a:r>
              <a:endParaRPr lang="en-US" sz="2000" b="1" dirty="0">
                <a:latin typeface="Simplified Arabic" pitchFamily="18" charset="-78"/>
                <a:cs typeface="Simplified Arabic" pitchFamily="18" charset="-78"/>
              </a:endParaRPr>
            </a:p>
          </p:txBody>
        </p:sp>
        <p:sp>
          <p:nvSpPr>
            <p:cNvPr id="5" name="TextBox 4"/>
            <p:cNvSpPr txBox="1"/>
            <p:nvPr/>
          </p:nvSpPr>
          <p:spPr>
            <a:xfrm>
              <a:off x="914400" y="4648200"/>
              <a:ext cx="2209800" cy="646331"/>
            </a:xfrm>
            <a:prstGeom prst="rect">
              <a:avLst/>
            </a:prstGeom>
            <a:noFill/>
          </p:spPr>
          <p:txBody>
            <a:bodyPr wrap="square" rtlCol="0">
              <a:spAutoFit/>
            </a:bodyPr>
            <a:lstStyle/>
            <a:p>
              <a:pPr algn="ctr" rtl="1"/>
              <a:r>
                <a:rPr lang="ar-SA" b="1" dirty="0">
                  <a:latin typeface="Simplified Arabic" pitchFamily="18" charset="-78"/>
                  <a:cs typeface="Simplified Arabic" pitchFamily="18" charset="-78"/>
                </a:rPr>
                <a:t>نمو يرقة غير سليمة عند ازالة الفص الخضرى</a:t>
              </a:r>
              <a:endParaRPr lang="en-US" b="1" dirty="0">
                <a:latin typeface="Simplified Arabic" pitchFamily="18" charset="-78"/>
                <a:cs typeface="Simplified Arabic" pitchFamily="18" charset="-78"/>
              </a:endParaRPr>
            </a:p>
          </p:txBody>
        </p:sp>
      </p:grpSp>
      <p:sp>
        <p:nvSpPr>
          <p:cNvPr id="6" name="TextBox 5"/>
          <p:cNvSpPr txBox="1"/>
          <p:nvPr/>
        </p:nvSpPr>
        <p:spPr>
          <a:xfrm>
            <a:off x="4419600" y="1722571"/>
            <a:ext cx="4343400" cy="4602029"/>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Also the same experiment has been conducted on the frog embryo, the culture of every part of the </a:t>
            </a:r>
            <a:r>
              <a:rPr lang="en-US" sz="2200" dirty="0" err="1">
                <a:latin typeface="Times New Roman" pitchFamily="18" charset="0"/>
                <a:cs typeface="Times New Roman" pitchFamily="18" charset="0"/>
              </a:rPr>
              <a:t>blastocyst</a:t>
            </a:r>
            <a:r>
              <a:rPr lang="en-US" sz="2200" dirty="0">
                <a:latin typeface="Times New Roman" pitchFamily="18" charset="0"/>
                <a:cs typeface="Times New Roman" pitchFamily="18" charset="0"/>
              </a:rPr>
              <a:t> embryo frog stage (animal pole / center area / vegetative pole) any part did not grow properly, while the development of animal pole with vegetative pole gives proper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
            <a:ext cx="7162800" cy="3139321"/>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To know the importance of the vegetation pole in differentiation, the animal pole cells has been cultured with the dorsal or the ventral of the vegetation pole, the first has been developed properly while the other which contain the ventral vegetation pole has not been developed properly  to the larval stage proper embryo frog </a:t>
            </a:r>
            <a:r>
              <a:rPr lang="en-US" sz="2200" dirty="0">
                <a:latin typeface="Times New Roman" pitchFamily="18" charset="0"/>
                <a:cs typeface="Times New Roman" pitchFamily="18" charset="0"/>
                <a:hlinkClick r:id="rId3" action="ppaction://hlinksldjump"/>
              </a:rPr>
              <a:t>(Fig. 10).</a:t>
            </a:r>
            <a:endParaRPr lang="en-US" sz="2200" dirty="0">
              <a:latin typeface="Times New Roman" pitchFamily="18" charset="0"/>
              <a:cs typeface="Times New Roman" pitchFamily="18" charset="0"/>
            </a:endParaRPr>
          </a:p>
        </p:txBody>
      </p:sp>
      <p:sp>
        <p:nvSpPr>
          <p:cNvPr id="4" name="TextBox 3"/>
          <p:cNvSpPr txBox="1"/>
          <p:nvPr/>
        </p:nvSpPr>
        <p:spPr>
          <a:xfrm>
            <a:off x="1295400" y="3352800"/>
            <a:ext cx="7391400" cy="3139321"/>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This indicates that certain parts has been stored in the cytoplasm of </a:t>
            </a:r>
            <a:r>
              <a:rPr lang="en-US" sz="2200" dirty="0" err="1">
                <a:latin typeface="Times New Roman" pitchFamily="18" charset="0"/>
                <a:cs typeface="Times New Roman" pitchFamily="18" charset="0"/>
              </a:rPr>
              <a:t>oocytes</a:t>
            </a:r>
            <a:r>
              <a:rPr lang="en-US" sz="2200" dirty="0">
                <a:latin typeface="Times New Roman" pitchFamily="18" charset="0"/>
                <a:cs typeface="Times New Roman" pitchFamily="18" charset="0"/>
              </a:rPr>
              <a:t> and then </a:t>
            </a:r>
          </a:p>
          <a:p>
            <a:pPr algn="just">
              <a:lnSpc>
                <a:spcPct val="150000"/>
              </a:lnSpc>
            </a:pPr>
            <a:r>
              <a:rPr lang="en-US" sz="2200" dirty="0">
                <a:latin typeface="Times New Roman" pitchFamily="18" charset="0"/>
                <a:cs typeface="Times New Roman" pitchFamily="18" charset="0"/>
              </a:rPr>
              <a:t>distributed unequally during </a:t>
            </a:r>
          </a:p>
          <a:p>
            <a:pPr algn="just">
              <a:lnSpc>
                <a:spcPct val="150000"/>
              </a:lnSpc>
            </a:pPr>
            <a:r>
              <a:rPr lang="en-US" sz="2200" dirty="0">
                <a:latin typeface="Times New Roman" pitchFamily="18" charset="0"/>
                <a:cs typeface="Times New Roman" pitchFamily="18" charset="0"/>
              </a:rPr>
              <a:t>cleavage between cells and are </a:t>
            </a:r>
          </a:p>
          <a:p>
            <a:pPr algn="just">
              <a:lnSpc>
                <a:spcPct val="150000"/>
              </a:lnSpc>
            </a:pPr>
            <a:r>
              <a:rPr lang="en-US" sz="2200" dirty="0">
                <a:latin typeface="Times New Roman" pitchFamily="18" charset="0"/>
                <a:cs typeface="Times New Roman" pitchFamily="18" charset="0"/>
              </a:rPr>
              <a:t>necessary for the process of early embryonic differentiation (Fig. 11).</a:t>
            </a:r>
            <a:endParaRPr lang="en-US" sz="2200" b="1" dirty="0">
              <a:latin typeface="Times New Roman" pitchFamily="18" charset="0"/>
              <a:cs typeface="Times New Roman" pitchFamily="18" charset="0"/>
            </a:endParaRPr>
          </a:p>
        </p:txBody>
      </p:sp>
      <p:pic>
        <p:nvPicPr>
          <p:cNvPr id="5" name="Picture 3" descr="C:\DOCUME~1\FREEUS~1\LOCALS~1\Temp\~LWF00551.jpg"/>
          <p:cNvPicPr>
            <a:picLocks noChangeAspect="1" noChangeArrowheads="1"/>
          </p:cNvPicPr>
          <p:nvPr/>
        </p:nvPicPr>
        <p:blipFill>
          <a:blip r:embed="rId4" r:link="rId5" cstate="print"/>
          <a:srcRect/>
          <a:stretch>
            <a:fillRect/>
          </a:stretch>
        </p:blipFill>
        <p:spPr bwMode="auto">
          <a:xfrm>
            <a:off x="5257800" y="3962400"/>
            <a:ext cx="3103563" cy="1361168"/>
          </a:xfrm>
          <a:prstGeom prst="rect">
            <a:avLst/>
          </a:prstGeom>
          <a:noFill/>
          <a:ln w="9525">
            <a:noFill/>
            <a:miter lim="800000"/>
            <a:headEnd/>
            <a:tailEnd/>
          </a:ln>
        </p:spPr>
      </p:pic>
      <p:sp>
        <p:nvSpPr>
          <p:cNvPr id="6" name="Left Arrow 5">
            <a:hlinkClick r:id="rId6" action="ppaction://hlinksldjump"/>
          </p:cNvPr>
          <p:cNvSpPr/>
          <p:nvPr/>
        </p:nvSpPr>
        <p:spPr>
          <a:xfrm>
            <a:off x="228600" y="6248400"/>
            <a:ext cx="609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1"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87402"/>
            <a:ext cx="7924800" cy="4094198"/>
          </a:xfrm>
          <a:prstGeom prst="rect">
            <a:avLst/>
          </a:prstGeom>
          <a:noFill/>
        </p:spPr>
        <p:txBody>
          <a:bodyPr wrap="square" rtlCol="0">
            <a:spAutoFit/>
          </a:bodyPr>
          <a:lstStyle/>
          <a:p>
            <a:pPr>
              <a:lnSpc>
                <a:spcPct val="150000"/>
              </a:lnSpc>
              <a:defRPr/>
            </a:pPr>
            <a:r>
              <a:rPr lang="en-US" sz="2200" dirty="0">
                <a:latin typeface="Times New Roman" pitchFamily="18" charset="0"/>
                <a:cs typeface="Times New Roman" pitchFamily="18" charset="0"/>
              </a:rPr>
              <a:t>	</a:t>
            </a:r>
            <a:r>
              <a:rPr lang="en-US" sz="2200" dirty="0">
                <a:effectLst>
                  <a:outerShdw blurRad="38100" dist="38100" dir="2700000" algn="tl">
                    <a:srgbClr val="000000">
                      <a:alpha val="43137"/>
                    </a:srgbClr>
                  </a:outerShdw>
                </a:effectLst>
                <a:latin typeface="Times New Roman" pitchFamily="18" charset="0"/>
                <a:cs typeface="Times New Roman" pitchFamily="18" charset="0"/>
              </a:rPr>
              <a:t>Living organism arise from embryos, which consists of a fertilized ova, which is considered the first cell of the organism. This cell is divided into several mitotic divisions to  produce the Blastula then form gastrula, which begins with the cellular differentiation and given the three embryonic layers (Ectoderm, mesoderm, endoderm).</a:t>
            </a:r>
            <a:br>
              <a:rPr lang="en-US" sz="2200" dirty="0">
                <a:effectLst>
                  <a:outerShdw blurRad="38100" dist="38100" dir="2700000" algn="tl">
                    <a:srgbClr val="000000">
                      <a:alpha val="43137"/>
                    </a:srgbClr>
                  </a:outerShdw>
                </a:effectLst>
                <a:latin typeface="Times New Roman" pitchFamily="18" charset="0"/>
                <a:cs typeface="Times New Roman" pitchFamily="18" charset="0"/>
              </a:rPr>
            </a:br>
            <a:r>
              <a:rPr lang="en-US" sz="2200" dirty="0">
                <a:effectLst>
                  <a:outerShdw blurRad="38100" dist="38100" dir="2700000" algn="tl">
                    <a:srgbClr val="000000">
                      <a:alpha val="43137"/>
                    </a:srgbClr>
                  </a:outerShdw>
                </a:effectLst>
                <a:latin typeface="Times New Roman" pitchFamily="18" charset="0"/>
                <a:cs typeface="Times New Roman" pitchFamily="18" charset="0"/>
              </a:rPr>
              <a:t>How these cells that they emergence from a single cell that are different from each other even though they contain the same chromosomes and genes?</a:t>
            </a:r>
          </a:p>
        </p:txBody>
      </p:sp>
      <p:sp>
        <p:nvSpPr>
          <p:cNvPr id="3" name="TextBox 2"/>
          <p:cNvSpPr txBox="1"/>
          <p:nvPr/>
        </p:nvSpPr>
        <p:spPr>
          <a:xfrm>
            <a:off x="1143000" y="5181600"/>
            <a:ext cx="7315200" cy="1555041"/>
          </a:xfrm>
          <a:prstGeom prst="rect">
            <a:avLst/>
          </a:prstGeom>
          <a:blipFill>
            <a:blip r:embed="rId3" cstate="print"/>
            <a:tile tx="0" ty="0" sx="100000" sy="100000" flip="none" algn="tl"/>
          </a:blipFill>
        </p:spPr>
        <p:txBody>
          <a:bodyPr wrap="square" rtlCol="0">
            <a:spAutoFit/>
          </a:bodyPr>
          <a:lstStyle/>
          <a:p>
            <a:pPr algn="just">
              <a:lnSpc>
                <a:spcPct val="150000"/>
              </a:lnSpc>
              <a:defRPr/>
            </a:pPr>
            <a:r>
              <a:rPr lang="ar-EG" sz="2200" b="1" dirty="0">
                <a:solidFill>
                  <a:srgbClr val="0000FF"/>
                </a:solidFill>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en-US" sz="2200" dirty="0">
                <a:effectLst>
                  <a:outerShdw blurRad="38100" dist="38100" dir="2700000" algn="tl">
                    <a:srgbClr val="000000">
                      <a:alpha val="43137"/>
                    </a:srgbClr>
                  </a:outerShdw>
                </a:effectLst>
                <a:latin typeface="Times New Roman" pitchFamily="18" charset="0"/>
                <a:cs typeface="Times New Roman" pitchFamily="18" charset="0"/>
              </a:rPr>
              <a:t>The answer is that this difference occurs through the process of </a:t>
            </a:r>
            <a:r>
              <a:rPr lang="en-US" sz="2200" b="1" dirty="0">
                <a:effectLst>
                  <a:outerShdw blurRad="38100" dist="38100" dir="2700000" algn="tl">
                    <a:srgbClr val="000000">
                      <a:alpha val="43137"/>
                    </a:srgbClr>
                  </a:outerShdw>
                </a:effectLst>
                <a:latin typeface="Times New Roman" pitchFamily="18" charset="0"/>
                <a:cs typeface="Times New Roman" pitchFamily="18" charset="0"/>
              </a:rPr>
              <a:t>induction</a:t>
            </a:r>
            <a:r>
              <a:rPr lang="en-US" sz="2200" dirty="0">
                <a:effectLst>
                  <a:outerShdw blurRad="38100" dist="38100" dir="2700000" algn="tl">
                    <a:srgbClr val="000000">
                      <a:alpha val="43137"/>
                    </a:srgbClr>
                  </a:outerShdw>
                </a:effectLst>
                <a:latin typeface="Times New Roman" pitchFamily="18" charset="0"/>
                <a:cs typeface="Times New Roman" pitchFamily="18" charset="0"/>
              </a:rPr>
              <a:t> and </a:t>
            </a:r>
            <a:r>
              <a:rPr lang="en-US" sz="2200" b="1" dirty="0">
                <a:effectLst>
                  <a:outerShdw blurRad="38100" dist="38100" dir="2700000" algn="tl">
                    <a:srgbClr val="000000">
                      <a:alpha val="43137"/>
                    </a:srgbClr>
                  </a:outerShdw>
                </a:effectLst>
                <a:latin typeface="Times New Roman" pitchFamily="18" charset="0"/>
                <a:cs typeface="Times New Roman" pitchFamily="18" charset="0"/>
              </a:rPr>
              <a:t>determination</a:t>
            </a:r>
            <a:r>
              <a:rPr lang="en-US" sz="2200" dirty="0">
                <a:effectLst>
                  <a:outerShdw blurRad="38100" dist="38100" dir="2700000" algn="tl">
                    <a:srgbClr val="000000">
                      <a:alpha val="43137"/>
                    </a:srgbClr>
                  </a:outerShdw>
                </a:effectLst>
                <a:latin typeface="Times New Roman" pitchFamily="18" charset="0"/>
                <a:cs typeface="Times New Roman" pitchFamily="18" charset="0"/>
              </a:rPr>
              <a:t> then </a:t>
            </a:r>
            <a:r>
              <a:rPr lang="en-US" sz="2200" b="1" dirty="0">
                <a:effectLst>
                  <a:outerShdw blurRad="38100" dist="38100" dir="2700000" algn="tl">
                    <a:srgbClr val="000000">
                      <a:alpha val="43137"/>
                    </a:srgbClr>
                  </a:outerShdw>
                </a:effectLst>
                <a:latin typeface="Times New Roman" pitchFamily="18" charset="0"/>
                <a:cs typeface="Times New Roman" pitchFamily="18" charset="0"/>
              </a:rPr>
              <a:t>cellular differentiation </a:t>
            </a:r>
            <a:r>
              <a:rPr lang="en-US" sz="2200" dirty="0">
                <a:effectLst>
                  <a:outerShdw blurRad="38100" dist="38100" dir="2700000" algn="tl">
                    <a:srgbClr val="000000">
                      <a:alpha val="43137"/>
                    </a:srgbClr>
                  </a:outerShdw>
                </a:effectLst>
                <a:latin typeface="Times New Roman" pitchFamily="18" charset="0"/>
                <a:cs typeface="Times New Roman" pitchFamily="18" charset="0"/>
              </a:rPr>
              <a:t>during embryonic development process.</a:t>
            </a:r>
          </a:p>
        </p:txBody>
      </p:sp>
      <p:sp>
        <p:nvSpPr>
          <p:cNvPr id="4" name="Rectangle 3"/>
          <p:cNvSpPr/>
          <p:nvPr/>
        </p:nvSpPr>
        <p:spPr>
          <a:xfrm>
            <a:off x="1981200" y="95071"/>
            <a:ext cx="5867400" cy="1200329"/>
          </a:xfrm>
          <a:prstGeom prst="rect">
            <a:avLst/>
          </a:prstGeom>
        </p:spPr>
        <p:txBody>
          <a:bodyPr wrap="square">
            <a:spAutoFit/>
          </a:bodyPr>
          <a:lstStyle/>
          <a:p>
            <a:pPr algn="ctr" rtl="1"/>
            <a:r>
              <a:rPr lang="ar-SA" sz="2400" b="1" dirty="0">
                <a:ln w="11430"/>
                <a:effectLst>
                  <a:outerShdw blurRad="80000" dist="40000" dir="5040000" algn="tl">
                    <a:srgbClr val="000000">
                      <a:alpha val="30000"/>
                    </a:srgbClr>
                  </a:outerShdw>
                </a:effectLst>
              </a:rPr>
              <a:t>الحث الجنيني</a:t>
            </a:r>
            <a:r>
              <a:rPr lang="en-US" sz="2400" b="1" dirty="0">
                <a:ln w="11430"/>
                <a:effectLst>
                  <a:outerShdw blurRad="80000" dist="40000" dir="5040000" algn="tl">
                    <a:srgbClr val="000000">
                      <a:alpha val="30000"/>
                    </a:srgbClr>
                  </a:outerShdw>
                </a:effectLst>
              </a:rPr>
              <a:t> </a:t>
            </a:r>
            <a:r>
              <a:rPr lang="ar-SA" sz="2400" b="1" dirty="0">
                <a:ln w="11430"/>
                <a:effectLst>
                  <a:outerShdw blurRad="80000" dist="40000" dir="5040000" algn="tl">
                    <a:srgbClr val="000000">
                      <a:alpha val="30000"/>
                    </a:srgbClr>
                  </a:outerShdw>
                </a:effectLst>
              </a:rPr>
              <a:t>  والتحديد الخوي  ثم التمايز الخلوي </a:t>
            </a:r>
          </a:p>
          <a:p>
            <a:pPr algn="ctr" rtl="1"/>
            <a:r>
              <a:rPr lang="en-US" sz="2400" b="1" u="sng" dirty="0">
                <a:ln w="11430"/>
                <a:solidFill>
                  <a:schemeClr val="accent3"/>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Cellular and Embryonic Induction, </a:t>
            </a:r>
            <a:endParaRPr lang="ar-SA" sz="2400" b="1" u="sng" dirty="0">
              <a:ln w="11430"/>
              <a:solidFill>
                <a:schemeClr val="accent3"/>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a:p>
            <a:pPr algn="ctr" rtl="1"/>
            <a:r>
              <a:rPr lang="en-US" sz="2400" b="1" u="sng" dirty="0">
                <a:ln w="11430"/>
                <a:solidFill>
                  <a:schemeClr val="accent3"/>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Determination and Differentiation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1\FREEUS~1\LOCALS~1\Temp\~LWF00541.jpg"/>
          <p:cNvPicPr>
            <a:picLocks noChangeAspect="1" noChangeArrowheads="1"/>
          </p:cNvPicPr>
          <p:nvPr/>
        </p:nvPicPr>
        <p:blipFill>
          <a:blip r:embed="rId3" r:link="rId4" cstate="print"/>
          <a:srcRect/>
          <a:stretch>
            <a:fillRect/>
          </a:stretch>
        </p:blipFill>
        <p:spPr bwMode="auto">
          <a:xfrm>
            <a:off x="1600200" y="381000"/>
            <a:ext cx="7086600" cy="6248400"/>
          </a:xfrm>
          <a:prstGeom prst="rect">
            <a:avLst/>
          </a:prstGeom>
          <a:noFill/>
          <a:ln w="9525">
            <a:noFill/>
            <a:miter lim="800000"/>
            <a:headEnd/>
            <a:tailEnd/>
          </a:ln>
        </p:spPr>
      </p:pic>
      <p:sp>
        <p:nvSpPr>
          <p:cNvPr id="3" name="Curved Right Arrow 2">
            <a:hlinkClick r:id="rId5" action="ppaction://hlinksldjump"/>
          </p:cNvPr>
          <p:cNvSpPr/>
          <p:nvPr/>
        </p:nvSpPr>
        <p:spPr>
          <a:xfrm>
            <a:off x="381000" y="6096000"/>
            <a:ext cx="381000" cy="533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130617"/>
            <a:ext cx="7543800" cy="4524315"/>
          </a:xfrm>
          <a:prstGeom prst="rect">
            <a:avLst/>
          </a:prstGeom>
          <a:solidFill>
            <a:schemeClr val="accent1">
              <a:lumMod val="40000"/>
              <a:lumOff val="60000"/>
            </a:schemeClr>
          </a:solidFill>
        </p:spPr>
        <p:txBody>
          <a:bodyPr wrap="square" rtlCol="0">
            <a:spAutoFit/>
          </a:bodyPr>
          <a:lstStyle/>
          <a:p>
            <a:pPr algn="just" rtl="1">
              <a:lnSpc>
                <a:spcPct val="200000"/>
              </a:lnSpc>
            </a:pPr>
            <a:r>
              <a:rPr lang="ar-SA" sz="2400" b="1" dirty="0">
                <a:latin typeface="Simplified Arabic" pitchFamily="18" charset="-78"/>
                <a:cs typeface="Simplified Arabic" pitchFamily="18" charset="-78"/>
              </a:rPr>
              <a:t>* إذاً فإذا كان للنواة دور في التحكم وإرسال الشفرة الوراثية فإن السيتوبلازم هو الذي يقوم بالتنفيذ وترجمة هذه الشفرة لكي تتم عملية التغير والتمايز الخلوي؛ فإن لم يكن الستوبلازم مهيأ فإن الشفرة الوراثية لا يمكن ترجمتها بواسطة الستوبلازم وبالتالي عدم التمايز بشكل سليم . </a:t>
            </a:r>
          </a:p>
          <a:p>
            <a:pPr algn="just" rtl="1">
              <a:lnSpc>
                <a:spcPct val="200000"/>
              </a:lnSpc>
            </a:pPr>
            <a:r>
              <a:rPr lang="ar-SA" sz="2400" b="1" dirty="0">
                <a:latin typeface="Simplified Arabic" pitchFamily="18" charset="-78"/>
                <a:cs typeface="Simplified Arabic" pitchFamily="18" charset="-78"/>
              </a:rPr>
              <a:t>* أيضاً العلاقة بين النواة والسيتوبلازم متلازمة لعملية التمايز الخلوي والجنيني. </a:t>
            </a:r>
            <a:endParaRPr lang="en-US" sz="24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254913"/>
            <a:ext cx="5791200" cy="1200329"/>
          </a:xfrm>
          <a:prstGeom prst="rect">
            <a:avLst/>
          </a:prstGeom>
          <a:noFill/>
        </p:spPr>
        <p:txBody>
          <a:bodyPr wrap="square" rtlCol="0">
            <a:spAutoFit/>
          </a:bodyPr>
          <a:lstStyle/>
          <a:p>
            <a:pPr marL="339725" indent="-339725" algn="ctr">
              <a:lnSpc>
                <a:spcPct val="150000"/>
              </a:lnSpc>
            </a:pP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The role of the hormones</a:t>
            </a:r>
          </a:p>
          <a:p>
            <a:pPr marL="339725" indent="-339725" algn="ctr">
              <a:lnSpc>
                <a:spcPct val="150000"/>
              </a:lnSpc>
            </a:pP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in the cellular differentiation process.</a:t>
            </a:r>
          </a:p>
        </p:txBody>
      </p:sp>
      <p:sp>
        <p:nvSpPr>
          <p:cNvPr id="4" name="TextBox 3"/>
          <p:cNvSpPr txBox="1"/>
          <p:nvPr/>
        </p:nvSpPr>
        <p:spPr>
          <a:xfrm>
            <a:off x="1219200" y="1493465"/>
            <a:ext cx="7620000" cy="3903954"/>
          </a:xfrm>
          <a:prstGeom prst="rect">
            <a:avLst/>
          </a:prstGeom>
          <a:noFill/>
        </p:spPr>
        <p:txBody>
          <a:bodyPr wrap="square" rtlCol="0">
            <a:spAutoFit/>
          </a:bodyPr>
          <a:lstStyle/>
          <a:p>
            <a:pPr algn="just" eaLnBrk="0" hangingPunct="0">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If the nucleus controls in all activities of the cell and that the cytoplasm is the loophole medium for these instructions or orders, the hormones affect the physiological performance of these organs formed. If the required hormone not secretion for organ differentiation in its specific time  of differentiation, it occurs defect in the formation of this organ.</a:t>
            </a:r>
          </a:p>
        </p:txBody>
      </p:sp>
      <p:sp>
        <p:nvSpPr>
          <p:cNvPr id="5" name="TextBox 4"/>
          <p:cNvSpPr txBox="1"/>
          <p:nvPr/>
        </p:nvSpPr>
        <p:spPr>
          <a:xfrm>
            <a:off x="990600" y="5105400"/>
            <a:ext cx="7696200" cy="1754326"/>
          </a:xfrm>
          <a:prstGeom prst="rect">
            <a:avLst/>
          </a:prstGeom>
          <a:noFill/>
        </p:spPr>
        <p:txBody>
          <a:bodyPr wrap="square" rtlCol="0">
            <a:spAutoFit/>
          </a:bodyPr>
          <a:lstStyle/>
          <a:p>
            <a:pPr algn="just" eaLnBrk="0" hangingPunct="0">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The study of the role of hormones in the process of cellular differentiation and embryonic came from the following observations: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279444"/>
            <a:ext cx="7543800" cy="3349956"/>
          </a:xfrm>
          <a:prstGeom prst="rect">
            <a:avLst/>
          </a:prstGeom>
          <a:noFill/>
        </p:spPr>
        <p:txBody>
          <a:bodyPr wrap="square" rtlCol="0">
            <a:spAutoFit/>
          </a:bodyPr>
          <a:lstStyle/>
          <a:p>
            <a:pPr marL="339725" indent="-339725" algn="just" eaLnBrk="0" hangingPunct="0">
              <a:lnSpc>
                <a:spcPct val="150000"/>
              </a:lnSpc>
            </a:pPr>
            <a:r>
              <a:rPr lang="en-US" sz="2200" b="1" dirty="0">
                <a:latin typeface="Times New Roman" pitchFamily="18" charset="0"/>
                <a:cs typeface="Times New Roman" pitchFamily="18" charset="0"/>
              </a:rPr>
              <a:t>2- </a:t>
            </a:r>
            <a:r>
              <a:rPr lang="en-US" sz="2400" dirty="0">
                <a:latin typeface="Times New Roman" pitchFamily="18" charset="0"/>
                <a:cs typeface="Times New Roman" pitchFamily="18" charset="0"/>
              </a:rPr>
              <a:t>As in the case of twins of different sex in the cows or known as conflict of sex (Freemartin) where the material moves from the male twins to its twin female, these materials are working to defect in the growth of reproductive organs of female twins (undeveloped uterus and oviduct).</a:t>
            </a:r>
          </a:p>
        </p:txBody>
      </p:sp>
      <p:sp>
        <p:nvSpPr>
          <p:cNvPr id="5" name="TextBox 4"/>
          <p:cNvSpPr txBox="1"/>
          <p:nvPr/>
        </p:nvSpPr>
        <p:spPr>
          <a:xfrm>
            <a:off x="1295400" y="477296"/>
            <a:ext cx="7543800" cy="2795958"/>
          </a:xfrm>
          <a:prstGeom prst="rect">
            <a:avLst/>
          </a:prstGeom>
          <a:noFill/>
        </p:spPr>
        <p:txBody>
          <a:bodyPr wrap="square" rtlCol="0">
            <a:spAutoFit/>
          </a:bodyPr>
          <a:lstStyle/>
          <a:p>
            <a:pPr marL="398463" indent="-398463" algn="just" eaLnBrk="0" hangingPunct="0">
              <a:lnSpc>
                <a:spcPct val="150000"/>
              </a:lnSpc>
            </a:pPr>
            <a:r>
              <a:rPr lang="en-US" sz="2200" b="1" dirty="0">
                <a:latin typeface="Times New Roman" pitchFamily="18" charset="0"/>
                <a:cs typeface="Times New Roman" pitchFamily="18" charset="0"/>
              </a:rPr>
              <a:t>1- </a:t>
            </a:r>
            <a:r>
              <a:rPr lang="en-US" sz="2400" dirty="0">
                <a:latin typeface="Times New Roman" pitchFamily="18" charset="0"/>
                <a:cs typeface="Times New Roman" pitchFamily="18" charset="0"/>
              </a:rPr>
              <a:t>Some of embryos that were born and some defects in the minors dwarf bones as a result of the lack of growth hormone or not responding to it during bone formation and therefore become short, and the increase  of growth hormone it is leads to gigantism.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BB58-9191-954A-91F0-70E02F5B5C2C}"/>
              </a:ext>
            </a:extLst>
          </p:cNvPr>
          <p:cNvSpPr>
            <a:spLocks noGrp="1"/>
          </p:cNvSpPr>
          <p:nvPr>
            <p:ph type="title"/>
          </p:nvPr>
        </p:nvSpPr>
        <p:spPr>
          <a:xfrm>
            <a:off x="228600" y="228600"/>
            <a:ext cx="8705088" cy="487362"/>
          </a:xfrm>
        </p:spPr>
        <p:txBody>
          <a:bodyPr>
            <a:normAutofit fontScale="90000"/>
          </a:bodyPr>
          <a:lstStyle/>
          <a:p>
            <a:r>
              <a:rPr lang="en-US" dirty="0"/>
              <a:t>Fig the role of cytoplasm in differentiation </a:t>
            </a:r>
          </a:p>
        </p:txBody>
      </p:sp>
      <p:pic>
        <p:nvPicPr>
          <p:cNvPr id="4" name="Picture 2" descr="نتيجة بحث الصور عن ‪Freemartin‬‏">
            <a:extLst>
              <a:ext uri="{FF2B5EF4-FFF2-40B4-BE49-F238E27FC236}">
                <a16:creationId xmlns:a16="http://schemas.microsoft.com/office/drawing/2014/main" id="{81077864-BA24-225F-052D-1D1D10A159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276600"/>
            <a:ext cx="3352801"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1">
            <a:extLst>
              <a:ext uri="{FF2B5EF4-FFF2-40B4-BE49-F238E27FC236}">
                <a16:creationId xmlns:a16="http://schemas.microsoft.com/office/drawing/2014/main" id="{06D7EC4D-6039-FE9E-11C0-5A40ACF2EF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233045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نتيجة بحث الصور عن ‪Freemartin‬‏">
            <a:extLst>
              <a:ext uri="{FF2B5EF4-FFF2-40B4-BE49-F238E27FC236}">
                <a16:creationId xmlns:a16="http://schemas.microsoft.com/office/drawing/2014/main" id="{A96C2AAB-78A5-8FFF-9742-053B3024A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352800"/>
            <a:ext cx="41910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3602726-7505-7CD2-3058-61583A5B26BD}"/>
              </a:ext>
            </a:extLst>
          </p:cNvPr>
          <p:cNvSpPr txBox="1"/>
          <p:nvPr/>
        </p:nvSpPr>
        <p:spPr>
          <a:xfrm>
            <a:off x="7772400" y="3364468"/>
            <a:ext cx="1371600" cy="3416320"/>
          </a:xfrm>
          <a:prstGeom prst="rect">
            <a:avLst/>
          </a:prstGeom>
          <a:noFill/>
        </p:spPr>
        <p:txBody>
          <a:bodyPr wrap="square">
            <a:spAutoFit/>
          </a:bodyPr>
          <a:lstStyle/>
          <a:p>
            <a:r>
              <a:rPr lang="en-US" sz="1800" b="1" dirty="0">
                <a:latin typeface="Times New Roman" pitchFamily="18" charset="0"/>
                <a:cs typeface="Times New Roman" pitchFamily="18" charset="0"/>
              </a:rPr>
              <a:t>Freemartin</a:t>
            </a:r>
          </a:p>
          <a:p>
            <a:r>
              <a:rPr lang="en-US" b="1" dirty="0">
                <a:latin typeface="Times New Roman" pitchFamily="18" charset="0"/>
                <a:cs typeface="Times New Roman" pitchFamily="18" charset="0"/>
              </a:rPr>
              <a:t>In cow </a:t>
            </a:r>
          </a:p>
          <a:p>
            <a:r>
              <a:rPr lang="en-US" sz="1800" dirty="0">
                <a:latin typeface="Times New Roman" pitchFamily="18" charset="0"/>
                <a:cs typeface="Times New Roman" pitchFamily="18" charset="0"/>
              </a:rPr>
              <a:t>When the hormone moves from the male twins to its twin female</a:t>
            </a:r>
          </a:p>
          <a:p>
            <a:r>
              <a:rPr lang="en-US" b="1" dirty="0">
                <a:latin typeface="Times New Roman" pitchFamily="18" charset="0"/>
                <a:cs typeface="Times New Roman" pitchFamily="18" charset="0"/>
              </a:rPr>
              <a:t>Cuse the loss of the uterus and oviduct. </a:t>
            </a:r>
            <a:endParaRPr lang="en-US" b="1" dirty="0"/>
          </a:p>
        </p:txBody>
      </p:sp>
      <p:pic>
        <p:nvPicPr>
          <p:cNvPr id="9" name="صورة 2">
            <a:extLst>
              <a:ext uri="{FF2B5EF4-FFF2-40B4-BE49-F238E27FC236}">
                <a16:creationId xmlns:a16="http://schemas.microsoft.com/office/drawing/2014/main" id="{E0CDD7F4-6713-621A-CB72-580E1A551F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914400"/>
            <a:ext cx="16129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A52843F-6076-1993-4016-FC0F0F80E713}"/>
              </a:ext>
            </a:extLst>
          </p:cNvPr>
          <p:cNvSpPr txBox="1"/>
          <p:nvPr/>
        </p:nvSpPr>
        <p:spPr>
          <a:xfrm>
            <a:off x="2817962" y="1066800"/>
            <a:ext cx="1677838" cy="2246769"/>
          </a:xfrm>
          <a:prstGeom prst="rect">
            <a:avLst/>
          </a:prstGeom>
          <a:noFill/>
        </p:spPr>
        <p:txBody>
          <a:bodyPr wrap="square">
            <a:spAutoFit/>
          </a:bodyPr>
          <a:lstStyle/>
          <a:p>
            <a:r>
              <a:rPr lang="en-US" sz="2000" dirty="0">
                <a:latin typeface="Times New Roman" pitchFamily="18" charset="0"/>
                <a:cs typeface="Times New Roman" pitchFamily="18" charset="0"/>
              </a:rPr>
              <a:t>Dwarf bones as a result of the lack of growth hormone or not responding </a:t>
            </a:r>
            <a:endParaRPr lang="en-US" sz="2000" dirty="0"/>
          </a:p>
        </p:txBody>
      </p:sp>
      <p:sp>
        <p:nvSpPr>
          <p:cNvPr id="13" name="TextBox 12">
            <a:extLst>
              <a:ext uri="{FF2B5EF4-FFF2-40B4-BE49-F238E27FC236}">
                <a16:creationId xmlns:a16="http://schemas.microsoft.com/office/drawing/2014/main" id="{E9217AEC-320C-99CC-AE53-E012E640B94A}"/>
              </a:ext>
            </a:extLst>
          </p:cNvPr>
          <p:cNvSpPr txBox="1"/>
          <p:nvPr/>
        </p:nvSpPr>
        <p:spPr>
          <a:xfrm>
            <a:off x="6934200" y="1447800"/>
            <a:ext cx="2077528" cy="1200329"/>
          </a:xfrm>
          <a:prstGeom prst="rect">
            <a:avLst/>
          </a:prstGeom>
          <a:noFill/>
        </p:spPr>
        <p:txBody>
          <a:bodyPr wrap="square">
            <a:spAutoFit/>
          </a:bodyPr>
          <a:lstStyle/>
          <a:p>
            <a:r>
              <a:rPr lang="en-US" dirty="0">
                <a:latin typeface="Times New Roman" pitchFamily="18" charset="0"/>
                <a:cs typeface="Times New Roman" pitchFamily="18" charset="0"/>
              </a:rPr>
              <a:t>T</a:t>
            </a:r>
            <a:r>
              <a:rPr lang="en-US" sz="1800" dirty="0">
                <a:latin typeface="Times New Roman" pitchFamily="18" charset="0"/>
                <a:cs typeface="Times New Roman" pitchFamily="18" charset="0"/>
              </a:rPr>
              <a:t>he increase  of growth hormone GH it is leads to gigantism.</a:t>
            </a:r>
            <a:endParaRPr lang="en-US" dirty="0"/>
          </a:p>
        </p:txBody>
      </p:sp>
    </p:spTree>
    <p:extLst>
      <p:ext uri="{BB962C8B-B14F-4D97-AF65-F5344CB8AC3E}">
        <p14:creationId xmlns:p14="http://schemas.microsoft.com/office/powerpoint/2010/main" val="2698036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97814"/>
            <a:ext cx="5562600" cy="6694140"/>
          </a:xfrm>
          <a:prstGeom prst="rect">
            <a:avLst/>
          </a:prstGeom>
          <a:noFill/>
        </p:spPr>
        <p:txBody>
          <a:bodyPr wrap="square" rtlCol="0">
            <a:spAutoFit/>
          </a:bodyPr>
          <a:lstStyle/>
          <a:p>
            <a:pPr marL="398463" indent="-398463" algn="just">
              <a:lnSpc>
                <a:spcPct val="150000"/>
              </a:lnSpc>
            </a:pPr>
            <a:r>
              <a:rPr lang="en-US" sz="2200" b="1" dirty="0">
                <a:latin typeface="Times New Roman" pitchFamily="18" charset="0"/>
                <a:cs typeface="Times New Roman" pitchFamily="18" charset="0"/>
              </a:rPr>
              <a:t>3- </a:t>
            </a:r>
            <a:r>
              <a:rPr lang="en-US" sz="2200" dirty="0">
                <a:latin typeface="Times New Roman" pitchFamily="18" charset="0"/>
                <a:cs typeface="Times New Roman" pitchFamily="18" charset="0"/>
              </a:rPr>
              <a:t>Experiments conducted on embryos as removing the pituitary gland or thyroid or exposing embryos during early stages of their development to steroid hormones as female estrogen or male testosterone. </a:t>
            </a:r>
          </a:p>
          <a:p>
            <a:pPr marL="398463" indent="-398463" algn="just">
              <a:lnSpc>
                <a:spcPct val="150000"/>
              </a:lnSpc>
            </a:pPr>
            <a:r>
              <a:rPr lang="en-US" sz="2200" dirty="0">
                <a:latin typeface="Times New Roman" pitchFamily="18" charset="0"/>
                <a:cs typeface="Times New Roman" pitchFamily="18" charset="0"/>
              </a:rPr>
              <a:t>When removal of the thyroid gland or injection of anti-hormone for thyroxin in tadpoles larvae, the parties do not grow and caudal fine do not disappear, and still swim and do not turns into amphibious stage. When </a:t>
            </a:r>
            <a:r>
              <a:rPr lang="en-US" sz="2200" dirty="0" err="1">
                <a:latin typeface="Times New Roman" pitchFamily="18" charset="0"/>
                <a:cs typeface="Times New Roman" pitchFamily="18" charset="0"/>
              </a:rPr>
              <a:t>thyroxine</a:t>
            </a:r>
            <a:r>
              <a:rPr lang="en-US" sz="2200" dirty="0">
                <a:latin typeface="Times New Roman" pitchFamily="18" charset="0"/>
                <a:cs typeface="Times New Roman" pitchFamily="18" charset="0"/>
              </a:rPr>
              <a:t> hormone injected in the early stage of larval, it's speed of the larva transformation process (metamorphosis)</a:t>
            </a:r>
            <a:endParaRPr lang="en-US" sz="2200" b="1" dirty="0">
              <a:latin typeface="Times New Roman" pitchFamily="18" charset="0"/>
              <a:cs typeface="Times New Roman" pitchFamily="18" charset="0"/>
            </a:endParaRPr>
          </a:p>
        </p:txBody>
      </p:sp>
      <p:pic>
        <p:nvPicPr>
          <p:cNvPr id="3" name="Picture 10" descr="C:\DOCUME~1\FREEUS~1\LOCALS~1\Temp\~LWF00571.jpg"/>
          <p:cNvPicPr>
            <a:picLocks noChangeAspect="1" noChangeArrowheads="1"/>
          </p:cNvPicPr>
          <p:nvPr/>
        </p:nvPicPr>
        <p:blipFill>
          <a:blip r:embed="rId3" r:link="rId4"/>
          <a:srcRect/>
          <a:stretch>
            <a:fillRect/>
          </a:stretch>
        </p:blipFill>
        <p:spPr bwMode="auto">
          <a:xfrm>
            <a:off x="76200" y="228600"/>
            <a:ext cx="3486150" cy="632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533400"/>
            <a:ext cx="7467600" cy="1615827"/>
          </a:xfrm>
          <a:prstGeom prst="rect">
            <a:avLst/>
          </a:prstGeom>
          <a:noFill/>
        </p:spPr>
        <p:txBody>
          <a:bodyPr wrap="square" rtlCol="0">
            <a:spAutoFit/>
          </a:bodyPr>
          <a:lstStyle/>
          <a:p>
            <a:pPr marL="339725" indent="-339725" algn="just" eaLnBrk="0" hangingPunct="0">
              <a:lnSpc>
                <a:spcPct val="150000"/>
              </a:lnSpc>
            </a:pPr>
            <a:r>
              <a:rPr lang="en-US" sz="2200" b="1" dirty="0">
                <a:latin typeface="Times New Roman" pitchFamily="18" charset="0"/>
                <a:cs typeface="Times New Roman" pitchFamily="18" charset="0"/>
              </a:rPr>
              <a:t>4- </a:t>
            </a:r>
            <a:r>
              <a:rPr lang="en-US" sz="2200" dirty="0">
                <a:latin typeface="Times New Roman" pitchFamily="18" charset="0"/>
                <a:cs typeface="Times New Roman" pitchFamily="18" charset="0"/>
              </a:rPr>
              <a:t>As well as the removal of the pituitary gland from the early embryonic stages of chicken embryos leads to dwarf of embryos and growth abnormalities.</a:t>
            </a:r>
          </a:p>
        </p:txBody>
      </p:sp>
      <p:sp>
        <p:nvSpPr>
          <p:cNvPr id="5" name="TextBox 4"/>
          <p:cNvSpPr txBox="1"/>
          <p:nvPr/>
        </p:nvSpPr>
        <p:spPr>
          <a:xfrm>
            <a:off x="1295400" y="2590800"/>
            <a:ext cx="7467600" cy="1615827"/>
          </a:xfrm>
          <a:prstGeom prst="rect">
            <a:avLst/>
          </a:prstGeom>
          <a:noFill/>
        </p:spPr>
        <p:txBody>
          <a:bodyPr wrap="square" rtlCol="0">
            <a:spAutoFit/>
          </a:bodyPr>
          <a:lstStyle/>
          <a:p>
            <a:pPr marL="339725" indent="-339725" algn="just" eaLnBrk="0" hangingPunct="0">
              <a:lnSpc>
                <a:spcPct val="150000"/>
              </a:lnSpc>
            </a:pPr>
            <a:r>
              <a:rPr lang="en-US" sz="2200" b="1" dirty="0">
                <a:latin typeface="Times New Roman" pitchFamily="18" charset="0"/>
                <a:cs typeface="Times New Roman" pitchFamily="18" charset="0"/>
              </a:rPr>
              <a:t>5- </a:t>
            </a:r>
            <a:r>
              <a:rPr lang="en-US" sz="2200" dirty="0">
                <a:latin typeface="Times New Roman" pitchFamily="18" charset="0"/>
                <a:cs typeface="Times New Roman" pitchFamily="18" charset="0"/>
              </a:rPr>
              <a:t>When eradication of the testis from the male chicken embryo, lead to the absence of the customariness, and injecting with testosterone lead to grow again.</a:t>
            </a:r>
          </a:p>
        </p:txBody>
      </p:sp>
      <p:sp>
        <p:nvSpPr>
          <p:cNvPr id="6" name="TextBox 5"/>
          <p:cNvSpPr txBox="1"/>
          <p:nvPr/>
        </p:nvSpPr>
        <p:spPr>
          <a:xfrm>
            <a:off x="1295400" y="4648200"/>
            <a:ext cx="7467600" cy="1107996"/>
          </a:xfrm>
          <a:prstGeom prst="rect">
            <a:avLst/>
          </a:prstGeom>
          <a:noFill/>
        </p:spPr>
        <p:txBody>
          <a:bodyPr wrap="square" rtlCol="0">
            <a:spAutoFit/>
          </a:bodyPr>
          <a:lstStyle/>
          <a:p>
            <a:pPr marL="339725" indent="-339725" algn="just" eaLnBrk="0" hangingPunct="0">
              <a:lnSpc>
                <a:spcPct val="150000"/>
              </a:lnSpc>
            </a:pPr>
            <a:r>
              <a:rPr lang="en-US" sz="2200" b="1" dirty="0">
                <a:latin typeface="Times New Roman" pitchFamily="18" charset="0"/>
                <a:cs typeface="Times New Roman" pitchFamily="18" charset="0"/>
              </a:rPr>
              <a:t>6- </a:t>
            </a:r>
            <a:r>
              <a:rPr lang="en-US" sz="2200" dirty="0">
                <a:latin typeface="Times New Roman" pitchFamily="18" charset="0"/>
                <a:cs typeface="Times New Roman" pitchFamily="18" charset="0"/>
              </a:rPr>
              <a:t>The addition of testosterone in ponds breeding tilapia larvae turning it into a 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449759"/>
            <a:ext cx="7010400" cy="830997"/>
          </a:xfrm>
          <a:prstGeom prst="rect">
            <a:avLst/>
          </a:prstGeom>
          <a:noFill/>
        </p:spPr>
        <p:txBody>
          <a:bodyPr wrap="square" rtlCol="0">
            <a:spAutoFit/>
          </a:bodyPr>
          <a:lstStyle/>
          <a:p>
            <a:pPr algn="ctr" rtl="1"/>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 The role of the environment in the cellular differentiation process</a:t>
            </a:r>
            <a:endParaRPr lang="ar-SA" sz="2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1371600" y="1254710"/>
            <a:ext cx="7315200" cy="263149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Environment plays an important role in the process of cellular and embryonic differentiation. They represent the medium in which the fetus is supplied by food and protection from environmental factors, internal or external. Environmental factors are divided into: -</a:t>
            </a:r>
          </a:p>
        </p:txBody>
      </p:sp>
      <p:sp>
        <p:nvSpPr>
          <p:cNvPr id="5" name="TextBox 4"/>
          <p:cNvSpPr txBox="1"/>
          <p:nvPr/>
        </p:nvSpPr>
        <p:spPr>
          <a:xfrm>
            <a:off x="1143000" y="4038600"/>
            <a:ext cx="4572000" cy="430887"/>
          </a:xfrm>
          <a:prstGeom prst="rect">
            <a:avLst/>
          </a:prstGeom>
          <a:noFill/>
        </p:spPr>
        <p:txBody>
          <a:bodyPr wrap="square" rtlCol="0">
            <a:spAutoFit/>
          </a:bodyPr>
          <a:lstStyle/>
          <a:p>
            <a:pPr algn="just"/>
            <a:r>
              <a:rPr lang="en-US" sz="2200" b="1" dirty="0">
                <a:solidFill>
                  <a:srgbClr val="FF0000"/>
                </a:solidFill>
                <a:latin typeface="Times New Roman" pitchFamily="18" charset="0"/>
                <a:cs typeface="Times New Roman" pitchFamily="18" charset="0"/>
              </a:rPr>
              <a:t>1- Internal environmental factors</a:t>
            </a:r>
          </a:p>
        </p:txBody>
      </p:sp>
      <p:sp>
        <p:nvSpPr>
          <p:cNvPr id="6" name="TextBox 5"/>
          <p:cNvSpPr txBox="1"/>
          <p:nvPr/>
        </p:nvSpPr>
        <p:spPr>
          <a:xfrm>
            <a:off x="1295400" y="4556373"/>
            <a:ext cx="7391400" cy="1615827"/>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The internal environmental factors in the following: -</a:t>
            </a:r>
          </a:p>
          <a:p>
            <a:pPr marL="398463" indent="-398463" algn="just">
              <a:lnSpc>
                <a:spcPct val="150000"/>
              </a:lnSpc>
            </a:pPr>
            <a:r>
              <a:rPr lang="en-US" sz="2200" dirty="0">
                <a:latin typeface="Times New Roman" pitchFamily="18" charset="0"/>
                <a:cs typeface="Times New Roman" pitchFamily="18" charset="0"/>
              </a:rPr>
              <a:t>1- Environment of embryo itself as genetic, genes and the imbalance that occurs as a result of mutation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429000"/>
            <a:ext cx="7315200" cy="263149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Such as heat, humidity, light, air and change the pH , radiation and pollutants of various kinds of chemical, medical, viruses and diseases and lack of or an increase of the important elements in the fetal environment; all these factors affect the growth and cellular differentiation of embryos.</a:t>
            </a:r>
          </a:p>
        </p:txBody>
      </p:sp>
      <p:sp>
        <p:nvSpPr>
          <p:cNvPr id="5" name="TextBox 4"/>
          <p:cNvSpPr txBox="1"/>
          <p:nvPr/>
        </p:nvSpPr>
        <p:spPr>
          <a:xfrm>
            <a:off x="1219200" y="2921913"/>
            <a:ext cx="4572000" cy="430887"/>
          </a:xfrm>
          <a:prstGeom prst="rect">
            <a:avLst/>
          </a:prstGeom>
          <a:noFill/>
        </p:spPr>
        <p:txBody>
          <a:bodyPr wrap="square" rtlCol="0">
            <a:spAutoFit/>
          </a:bodyPr>
          <a:lstStyle/>
          <a:p>
            <a:pPr algn="just"/>
            <a:r>
              <a:rPr lang="en-US" sz="2200" b="1" dirty="0">
                <a:solidFill>
                  <a:srgbClr val="FF0000"/>
                </a:solidFill>
                <a:latin typeface="Times New Roman" pitchFamily="18" charset="0"/>
                <a:cs typeface="Times New Roman" pitchFamily="18" charset="0"/>
              </a:rPr>
              <a:t>2- External environmental factors</a:t>
            </a:r>
          </a:p>
        </p:txBody>
      </p:sp>
      <p:sp>
        <p:nvSpPr>
          <p:cNvPr id="6" name="TextBox 5"/>
          <p:cNvSpPr txBox="1"/>
          <p:nvPr/>
        </p:nvSpPr>
        <p:spPr>
          <a:xfrm>
            <a:off x="1371600" y="543342"/>
            <a:ext cx="7391400" cy="2123658"/>
          </a:xfrm>
          <a:prstGeom prst="rect">
            <a:avLst/>
          </a:prstGeom>
          <a:noFill/>
        </p:spPr>
        <p:txBody>
          <a:bodyPr wrap="square" rtlCol="0">
            <a:spAutoFit/>
          </a:bodyPr>
          <a:lstStyle/>
          <a:p>
            <a:pPr algn="just">
              <a:lnSpc>
                <a:spcPct val="150000"/>
              </a:lnSpc>
            </a:pPr>
            <a:r>
              <a:rPr lang="en-US" sz="2200" b="1" dirty="0">
                <a:latin typeface="Times New Roman" pitchFamily="18" charset="0"/>
                <a:cs typeface="Times New Roman" pitchFamily="18" charset="0"/>
              </a:rPr>
              <a:t>2- Mother e</a:t>
            </a:r>
            <a:r>
              <a:rPr lang="en-US" sz="2200" dirty="0">
                <a:latin typeface="Times New Roman" pitchFamily="18" charset="0"/>
                <a:cs typeface="Times New Roman" pitchFamily="18" charset="0"/>
              </a:rPr>
              <a:t>nvironment and transmitted factors by mother are stored inside the egg</a:t>
            </a:r>
          </a:p>
          <a:p>
            <a:pPr algn="just">
              <a:lnSpc>
                <a:spcPct val="150000"/>
              </a:lnSpc>
            </a:pPr>
            <a:r>
              <a:rPr lang="en-US" sz="2200" b="1" dirty="0">
                <a:latin typeface="Times New Roman" pitchFamily="18" charset="0"/>
                <a:cs typeface="Times New Roman" pitchFamily="18" charset="0"/>
              </a:rPr>
              <a:t>3- Pregnancy e</a:t>
            </a:r>
            <a:r>
              <a:rPr lang="en-US" sz="2200" dirty="0">
                <a:latin typeface="Times New Roman" pitchFamily="18" charset="0"/>
                <a:cs typeface="Times New Roman" pitchFamily="18" charset="0"/>
              </a:rPr>
              <a:t>nvironment and food and protection provided by the mother for embryo.</a:t>
            </a: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14400"/>
            <a:ext cx="7543800" cy="1615827"/>
          </a:xfrm>
          <a:prstGeom prst="rect">
            <a:avLst/>
          </a:prstGeom>
          <a:noFill/>
        </p:spPr>
        <p:txBody>
          <a:bodyPr wrap="square" rtlCol="0">
            <a:spAutoFit/>
          </a:bodyPr>
          <a:lstStyle/>
          <a:p>
            <a:pPr algn="just">
              <a:lnSpc>
                <a:spcPct val="150000"/>
              </a:lnSpc>
            </a:pPr>
            <a:r>
              <a:rPr lang="en-US" sz="2200" b="1" dirty="0">
                <a:solidFill>
                  <a:srgbClr val="FF0000"/>
                </a:solidFill>
                <a:latin typeface="Times New Roman" pitchFamily="18" charset="0"/>
                <a:cs typeface="Times New Roman" pitchFamily="18" charset="0"/>
              </a:rPr>
              <a:t>1- Effect of temperature</a:t>
            </a:r>
          </a:p>
          <a:p>
            <a:pPr algn="just">
              <a:lnSpc>
                <a:spcPct val="150000"/>
              </a:lnSpc>
            </a:pPr>
            <a:r>
              <a:rPr lang="en-US" sz="2200" dirty="0">
                <a:latin typeface="Times New Roman" pitchFamily="18" charset="0"/>
                <a:cs typeface="Times New Roman" pitchFamily="18" charset="0"/>
              </a:rPr>
              <a:t>	The effect of temperature on growth and cellular differentiation in the following examples: -</a:t>
            </a:r>
          </a:p>
        </p:txBody>
      </p:sp>
      <p:sp>
        <p:nvSpPr>
          <p:cNvPr id="4" name="TextBox 3"/>
          <p:cNvSpPr txBox="1"/>
          <p:nvPr/>
        </p:nvSpPr>
        <p:spPr>
          <a:xfrm>
            <a:off x="1295400" y="2712665"/>
            <a:ext cx="7391400" cy="3078535"/>
          </a:xfrm>
          <a:prstGeom prst="rect">
            <a:avLst/>
          </a:prstGeom>
          <a:noFill/>
        </p:spPr>
        <p:txBody>
          <a:bodyPr wrap="square" rtlCol="0">
            <a:spAutoFit/>
          </a:bodyPr>
          <a:lstStyle/>
          <a:p>
            <a:pPr marL="398463" indent="-398463" algn="just">
              <a:lnSpc>
                <a:spcPct val="150000"/>
              </a:lnSpc>
            </a:pPr>
            <a:r>
              <a:rPr lang="en-US" sz="2200" b="1" dirty="0">
                <a:solidFill>
                  <a:srgbClr val="0000FF"/>
                </a:solidFill>
                <a:latin typeface="Times New Roman" pitchFamily="18" charset="0"/>
                <a:cs typeface="Times New Roman" pitchFamily="18" charset="0"/>
              </a:rPr>
              <a:t>a) </a:t>
            </a:r>
            <a:r>
              <a:rPr lang="en-US" sz="2200" dirty="0">
                <a:latin typeface="Times New Roman" pitchFamily="18" charset="0"/>
                <a:cs typeface="Times New Roman" pitchFamily="18" charset="0"/>
              </a:rPr>
              <a:t>When the development of embryo frog in two different grenades degrees by placing cotton on the part of the fetus during the phase of cleavage and to provide heat or cold, drip by a solution of the environment temperature is different from the other half to increase or decrease 5 ° C, this leads to abnormal growth of tube nerve, as in (Fig.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
            <a:ext cx="7315200" cy="600164"/>
          </a:xfrm>
          <a:prstGeom prst="rect">
            <a:avLst/>
          </a:prstGeom>
          <a:noFill/>
        </p:spPr>
        <p:txBody>
          <a:bodyPr wrap="square" rtlCol="0">
            <a:spAutoFit/>
          </a:bodyPr>
          <a:lstStyle/>
          <a:p>
            <a:pPr algn="just">
              <a:lnSpc>
                <a:spcPct val="150000"/>
              </a:lnSpc>
            </a:pPr>
            <a:r>
              <a:rPr lang="en-US" sz="2200" b="1" dirty="0">
                <a:solidFill>
                  <a:srgbClr val="FF0000"/>
                </a:solidFill>
                <a:latin typeface="Times New Roman" pitchFamily="18" charset="0"/>
                <a:cs typeface="Times New Roman" pitchFamily="18" charset="0"/>
              </a:rPr>
              <a:t>What is meaning of the process of embryonic </a:t>
            </a:r>
            <a:r>
              <a:rPr lang="en-US" sz="2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development</a:t>
            </a:r>
            <a:r>
              <a:rPr lang="en-US" sz="2200" b="1" dirty="0">
                <a:solidFill>
                  <a:srgbClr val="FF0000"/>
                </a:solidFill>
                <a:latin typeface="Times New Roman" pitchFamily="18" charset="0"/>
                <a:cs typeface="Times New Roman" pitchFamily="18" charset="0"/>
              </a:rPr>
              <a:t>?</a:t>
            </a:r>
          </a:p>
        </p:txBody>
      </p:sp>
      <p:sp>
        <p:nvSpPr>
          <p:cNvPr id="3" name="TextBox 2"/>
          <p:cNvSpPr txBox="1"/>
          <p:nvPr/>
        </p:nvSpPr>
        <p:spPr>
          <a:xfrm>
            <a:off x="1371600" y="685800"/>
            <a:ext cx="7315200" cy="1687963"/>
          </a:xfrm>
          <a:prstGeom prst="rect">
            <a:avLst/>
          </a:prstGeom>
          <a:noFill/>
        </p:spPr>
        <p:txBody>
          <a:bodyPr wrap="square" rtlCol="0">
            <a:spAutoFit/>
          </a:bodyPr>
          <a:lstStyle/>
          <a:p>
            <a:pPr algn="just">
              <a:lnSpc>
                <a:spcPct val="150000"/>
              </a:lnSpc>
            </a:pPr>
            <a:r>
              <a:rPr lang="en-US" sz="2400" dirty="0">
                <a:latin typeface="Times New Roman" pitchFamily="18" charset="0"/>
                <a:cs typeface="Times New Roman" pitchFamily="18" charset="0"/>
              </a:rPr>
              <a:t>Embryonic stage consists of two main phases, namely:</a:t>
            </a:r>
          </a:p>
          <a:p>
            <a:pPr algn="just">
              <a:lnSpc>
                <a:spcPct val="150000"/>
              </a:lnSpc>
            </a:pPr>
            <a:r>
              <a:rPr lang="en-US" sz="2400" b="1" dirty="0">
                <a:latin typeface="Times New Roman" pitchFamily="18" charset="0"/>
                <a:cs typeface="Times New Roman" pitchFamily="18" charset="0"/>
              </a:rPr>
              <a:t>1- Growth</a:t>
            </a:r>
            <a:r>
              <a:rPr lang="ar-SA" sz="2400" b="1" dirty="0">
                <a:latin typeface="Times New Roman" pitchFamily="18" charset="0"/>
                <a:cs typeface="Times New Roman" pitchFamily="18" charset="0"/>
              </a:rPr>
              <a:t>النمو</a:t>
            </a:r>
            <a:endParaRPr lang="en-US" sz="2400" b="1" dirty="0">
              <a:latin typeface="Times New Roman" pitchFamily="18" charset="0"/>
              <a:cs typeface="Times New Roman" pitchFamily="18" charset="0"/>
            </a:endParaRPr>
          </a:p>
          <a:p>
            <a:pPr algn="just">
              <a:lnSpc>
                <a:spcPct val="150000"/>
              </a:lnSpc>
            </a:pPr>
            <a:r>
              <a:rPr lang="en-US" sz="2400" b="1" dirty="0">
                <a:latin typeface="Times New Roman" pitchFamily="18" charset="0"/>
                <a:cs typeface="Times New Roman" pitchFamily="18" charset="0"/>
              </a:rPr>
              <a:t>2- Cellular Differentiation</a:t>
            </a:r>
            <a:r>
              <a:rPr lang="ar-SA" sz="2400" b="1" dirty="0">
                <a:latin typeface="Times New Roman" pitchFamily="18" charset="0"/>
                <a:cs typeface="Times New Roman" pitchFamily="18" charset="0"/>
              </a:rPr>
              <a:t>التمايز الخلوي</a:t>
            </a:r>
            <a:endParaRPr lang="en-US" sz="2400" dirty="0">
              <a:latin typeface="Times New Roman" pitchFamily="18" charset="0"/>
              <a:cs typeface="Times New Roman" pitchFamily="18" charset="0"/>
            </a:endParaRPr>
          </a:p>
        </p:txBody>
      </p:sp>
      <p:sp>
        <p:nvSpPr>
          <p:cNvPr id="4" name="TextBox 3"/>
          <p:cNvSpPr txBox="1"/>
          <p:nvPr/>
        </p:nvSpPr>
        <p:spPr>
          <a:xfrm>
            <a:off x="1219200" y="2286000"/>
            <a:ext cx="7467600" cy="3996287"/>
          </a:xfrm>
          <a:prstGeom prst="rect">
            <a:avLst/>
          </a:prstGeom>
          <a:noFill/>
        </p:spPr>
        <p:txBody>
          <a:bodyPr wrap="square" rtlCol="0">
            <a:spAutoFit/>
          </a:bodyPr>
          <a:lstStyle/>
          <a:p>
            <a:pPr algn="ctr">
              <a:lnSpc>
                <a:spcPct val="150000"/>
              </a:lnSpc>
            </a:pPr>
            <a:r>
              <a:rPr lang="en-US" sz="2800" b="1" dirty="0">
                <a:solidFill>
                  <a:srgbClr val="FF0000"/>
                </a:solidFill>
                <a:latin typeface="Times New Roman" pitchFamily="18" charset="0"/>
                <a:cs typeface="Times New Roman" pitchFamily="18" charset="0"/>
              </a:rPr>
              <a:t>1- Growth</a:t>
            </a:r>
            <a:r>
              <a:rPr lang="ar-SA" sz="2800" b="1" dirty="0">
                <a:solidFill>
                  <a:srgbClr val="FF0000"/>
                </a:solidFill>
                <a:latin typeface="Times New Roman" pitchFamily="18" charset="0"/>
                <a:cs typeface="Times New Roman" pitchFamily="18" charset="0"/>
              </a:rPr>
              <a:t> </a:t>
            </a:r>
          </a:p>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Is the increase in the number and size of cells and body weight of the embryo, this occurs by cell proliferation through cellular divisions or increase of the cell size by increase of the cytoplasm of cells (as ovum and nerve cells), or what is known as interstitial growth (increase of the material between cells as in connective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WF00061"/>
          <p:cNvPicPr>
            <a:picLocks noChangeAspect="1" noChangeArrowheads="1"/>
          </p:cNvPicPr>
          <p:nvPr/>
        </p:nvPicPr>
        <p:blipFill>
          <a:blip r:embed="rId2"/>
          <a:srcRect/>
          <a:stretch>
            <a:fillRect/>
          </a:stretch>
        </p:blipFill>
        <p:spPr bwMode="auto">
          <a:xfrm>
            <a:off x="179388" y="115888"/>
            <a:ext cx="8713787" cy="662463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3200400"/>
            <a:ext cx="7391400" cy="3078535"/>
          </a:xfrm>
          <a:prstGeom prst="rect">
            <a:avLst/>
          </a:prstGeom>
          <a:noFill/>
        </p:spPr>
        <p:txBody>
          <a:bodyPr wrap="square" rtlCol="0">
            <a:spAutoFit/>
          </a:bodyPr>
          <a:lstStyle/>
          <a:p>
            <a:pPr marL="398463" indent="-398463" algn="just">
              <a:lnSpc>
                <a:spcPct val="150000"/>
              </a:lnSpc>
            </a:pPr>
            <a:r>
              <a:rPr lang="en-US" sz="2200" b="1" dirty="0">
                <a:solidFill>
                  <a:srgbClr val="0000FF"/>
                </a:solidFill>
                <a:latin typeface="Times New Roman" pitchFamily="18" charset="0"/>
                <a:cs typeface="Times New Roman" pitchFamily="18" charset="0"/>
              </a:rPr>
              <a:t>c) </a:t>
            </a:r>
            <a:r>
              <a:rPr lang="en-US" sz="2200" dirty="0">
                <a:latin typeface="Times New Roman" pitchFamily="18" charset="0"/>
                <a:cs typeface="Times New Roman" pitchFamily="18" charset="0"/>
              </a:rPr>
              <a:t>In a study conducted by researcher Ferguson and </a:t>
            </a:r>
            <a:r>
              <a:rPr lang="en-US" sz="2200" dirty="0" err="1">
                <a:latin typeface="Times New Roman" pitchFamily="18" charset="0"/>
                <a:cs typeface="Times New Roman" pitchFamily="18" charset="0"/>
              </a:rPr>
              <a:t>Joanen</a:t>
            </a:r>
            <a:r>
              <a:rPr lang="en-US" sz="2200" dirty="0">
                <a:latin typeface="Times New Roman" pitchFamily="18" charset="0"/>
                <a:cs typeface="Times New Roman" pitchFamily="18" charset="0"/>
              </a:rPr>
              <a:t> in 1982 on the eggs of crocodiles (from the </a:t>
            </a:r>
            <a:r>
              <a:rPr lang="en-US" sz="2200" dirty="0" err="1">
                <a:latin typeface="Times New Roman" pitchFamily="18" charset="0"/>
                <a:cs typeface="Times New Roman" pitchFamily="18" charset="0"/>
              </a:rPr>
              <a:t>Almicspe</a:t>
            </a:r>
            <a:r>
              <a:rPr lang="en-US" sz="2200" dirty="0">
                <a:latin typeface="Times New Roman" pitchFamily="18" charset="0"/>
                <a:cs typeface="Times New Roman" pitchFamily="18" charset="0"/>
              </a:rPr>
              <a:t> river) found that the eggs are incubated at a temperature of 32 ° C (both in the natural environment or in the lab), the most of it give females (87%) in the while that is being incubated at a temperature of 34 ° C most gives male.</a:t>
            </a:r>
          </a:p>
        </p:txBody>
      </p:sp>
      <p:sp>
        <p:nvSpPr>
          <p:cNvPr id="5" name="TextBox 4"/>
          <p:cNvSpPr txBox="1"/>
          <p:nvPr/>
        </p:nvSpPr>
        <p:spPr>
          <a:xfrm>
            <a:off x="1295400" y="324896"/>
            <a:ext cx="7391400" cy="2570704"/>
          </a:xfrm>
          <a:prstGeom prst="rect">
            <a:avLst/>
          </a:prstGeom>
          <a:noFill/>
        </p:spPr>
        <p:txBody>
          <a:bodyPr wrap="square" rtlCol="0">
            <a:spAutoFit/>
          </a:bodyPr>
          <a:lstStyle/>
          <a:p>
            <a:pPr marL="398463" indent="-398463" algn="just">
              <a:lnSpc>
                <a:spcPct val="150000"/>
              </a:lnSpc>
            </a:pPr>
            <a:r>
              <a:rPr lang="en-US" sz="2200" b="1" dirty="0">
                <a:solidFill>
                  <a:srgbClr val="0000FF"/>
                </a:solidFill>
                <a:latin typeface="Times New Roman" pitchFamily="18" charset="0"/>
                <a:cs typeface="Times New Roman" pitchFamily="18" charset="0"/>
              </a:rPr>
              <a:t>b) </a:t>
            </a:r>
            <a:r>
              <a:rPr lang="en-US" sz="2200" dirty="0">
                <a:latin typeface="Times New Roman" pitchFamily="18" charset="0"/>
                <a:cs typeface="Times New Roman" pitchFamily="18" charset="0"/>
              </a:rPr>
              <a:t>When incubated chicken eggs at a temperature of less than 35 or more than 40 </a:t>
            </a:r>
            <a:r>
              <a:rPr lang="en-US" sz="2200" baseline="30000" dirty="0">
                <a:latin typeface="Times New Roman" pitchFamily="18" charset="0"/>
                <a:cs typeface="Times New Roman" pitchFamily="18" charset="0"/>
              </a:rPr>
              <a:t>O</a:t>
            </a:r>
            <a:r>
              <a:rPr lang="en-US" sz="2200" dirty="0">
                <a:latin typeface="Times New Roman" pitchFamily="18" charset="0"/>
                <a:cs typeface="Times New Roman" pitchFamily="18" charset="0"/>
              </a:rPr>
              <a:t>C, the growth of embryos is stops or may be long for eggs to hatch at a lower temperature or shorter at the high rate if they are within the appropriate temperature for the growth of embryos inside the eggs.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24896"/>
            <a:ext cx="7391400" cy="2570704"/>
          </a:xfrm>
          <a:prstGeom prst="rect">
            <a:avLst/>
          </a:prstGeom>
          <a:noFill/>
        </p:spPr>
        <p:txBody>
          <a:bodyPr wrap="square" rtlCol="0">
            <a:spAutoFit/>
          </a:bodyPr>
          <a:lstStyle/>
          <a:p>
            <a:pPr marL="339725" indent="-339725" algn="just">
              <a:lnSpc>
                <a:spcPct val="150000"/>
              </a:lnSpc>
            </a:pPr>
            <a:r>
              <a:rPr lang="en-US" sz="2200" b="1" dirty="0">
                <a:solidFill>
                  <a:srgbClr val="0000FF"/>
                </a:solidFill>
                <a:latin typeface="Times New Roman" pitchFamily="18" charset="0"/>
                <a:cs typeface="Times New Roman" pitchFamily="18" charset="0"/>
              </a:rPr>
              <a:t>d) </a:t>
            </a:r>
            <a:r>
              <a:rPr lang="en-US" sz="2200" dirty="0">
                <a:latin typeface="Times New Roman" pitchFamily="18" charset="0"/>
                <a:cs typeface="Times New Roman" pitchFamily="18" charset="0"/>
              </a:rPr>
              <a:t>Also found that the butterflies of European-type (</a:t>
            </a:r>
            <a:r>
              <a:rPr lang="en-US" sz="2200" i="1" dirty="0" err="1">
                <a:latin typeface="Times New Roman" pitchFamily="18" charset="0"/>
                <a:cs typeface="Times New Roman" pitchFamily="18" charset="0"/>
              </a:rPr>
              <a:t>Anaschnia</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levana</a:t>
            </a:r>
            <a:r>
              <a:rPr lang="en-US" sz="2200" dirty="0">
                <a:latin typeface="Times New Roman" pitchFamily="18" charset="0"/>
                <a:cs typeface="Times New Roman" pitchFamily="18" charset="0"/>
              </a:rPr>
              <a:t>), which consists of larvae grown in the spring, the color dark while the same type of these butterflies, which grows during the summer, the color will be light and that the effect of temperature on the larvae during early development.</a:t>
            </a:r>
          </a:p>
        </p:txBody>
      </p:sp>
      <p:sp>
        <p:nvSpPr>
          <p:cNvPr id="3" name="TextBox 2"/>
          <p:cNvSpPr txBox="1"/>
          <p:nvPr/>
        </p:nvSpPr>
        <p:spPr>
          <a:xfrm>
            <a:off x="1295400" y="3048000"/>
            <a:ext cx="7543800" cy="1555041"/>
          </a:xfrm>
          <a:prstGeom prst="rect">
            <a:avLst/>
          </a:prstGeom>
          <a:noFill/>
        </p:spPr>
        <p:txBody>
          <a:bodyPr wrap="square" rtlCol="0">
            <a:spAutoFit/>
          </a:bodyPr>
          <a:lstStyle/>
          <a:p>
            <a:pPr algn="just">
              <a:lnSpc>
                <a:spcPct val="150000"/>
              </a:lnSpc>
            </a:pPr>
            <a:r>
              <a:rPr lang="en-US" sz="2200" b="1" dirty="0">
                <a:solidFill>
                  <a:srgbClr val="FF0000"/>
                </a:solidFill>
                <a:latin typeface="Times New Roman" pitchFamily="18" charset="0"/>
                <a:cs typeface="Times New Roman" pitchFamily="18" charset="0"/>
              </a:rPr>
              <a:t>2- Effect of oxygen (air)</a:t>
            </a:r>
          </a:p>
          <a:p>
            <a:pPr algn="just">
              <a:lnSpc>
                <a:spcPct val="150000"/>
              </a:lnSpc>
            </a:pPr>
            <a:r>
              <a:rPr lang="en-US" sz="2200" dirty="0">
                <a:latin typeface="Times New Roman" pitchFamily="18" charset="0"/>
                <a:cs typeface="Times New Roman" pitchFamily="18" charset="0"/>
              </a:rPr>
              <a:t>	The impact of oxygen on growth and cellular differentiation is appear from the following experiment: -</a:t>
            </a:r>
          </a:p>
        </p:txBody>
      </p:sp>
      <p:sp>
        <p:nvSpPr>
          <p:cNvPr id="4" name="TextBox 3"/>
          <p:cNvSpPr txBox="1"/>
          <p:nvPr/>
        </p:nvSpPr>
        <p:spPr>
          <a:xfrm>
            <a:off x="1295400" y="4724400"/>
            <a:ext cx="7543800" cy="1555041"/>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Decrease or increase in oxygen during the gastrula stage of frog embryo leads to outside lining formation process and not formation of the three embryonic layers properly (Fig.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413373"/>
            <a:ext cx="7239000" cy="1615827"/>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When vitamin A is add to the environment of cultivation of epithelial cells, leads to differentiation of cilia formation and the absence leads to the loss of these cilia.</a:t>
            </a:r>
          </a:p>
        </p:txBody>
      </p:sp>
      <p:sp>
        <p:nvSpPr>
          <p:cNvPr id="5" name="TextBox 4"/>
          <p:cNvSpPr txBox="1"/>
          <p:nvPr/>
        </p:nvSpPr>
        <p:spPr>
          <a:xfrm>
            <a:off x="1219200" y="1524000"/>
            <a:ext cx="7543800" cy="1555041"/>
          </a:xfrm>
          <a:prstGeom prst="rect">
            <a:avLst/>
          </a:prstGeom>
          <a:noFill/>
        </p:spPr>
        <p:txBody>
          <a:bodyPr wrap="square" rtlCol="0">
            <a:spAutoFit/>
          </a:bodyPr>
          <a:lstStyle/>
          <a:p>
            <a:pPr algn="just">
              <a:lnSpc>
                <a:spcPct val="150000"/>
              </a:lnSpc>
            </a:pPr>
            <a:r>
              <a:rPr lang="en-US" sz="2200" b="1" dirty="0">
                <a:solidFill>
                  <a:srgbClr val="FF0000"/>
                </a:solidFill>
                <a:latin typeface="Times New Roman" pitchFamily="18" charset="0"/>
                <a:cs typeface="Times New Roman" pitchFamily="18" charset="0"/>
              </a:rPr>
              <a:t>3- Effect of adding vitamins to the environment of agriculture</a:t>
            </a:r>
          </a:p>
          <a:p>
            <a:pPr algn="just">
              <a:lnSpc>
                <a:spcPct val="150000"/>
              </a:lnSpc>
            </a:pPr>
            <a:r>
              <a:rPr lang="en-US" sz="2200" dirty="0">
                <a:latin typeface="Times New Roman" pitchFamily="18" charset="0"/>
                <a:cs typeface="Times New Roman" pitchFamily="18" charset="0"/>
              </a:rPr>
              <a:t>	The effect of adding vitamins on the growth and cellular differentiation is clear from the following experiment: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28600"/>
            <a:ext cx="6324600" cy="1242648"/>
          </a:xfrm>
          <a:prstGeom prst="rect">
            <a:avLst/>
          </a:prstGeom>
          <a:noFill/>
        </p:spPr>
        <p:txBody>
          <a:bodyPr wrap="square" rtlCol="0">
            <a:spAutoFit/>
          </a:bodyPr>
          <a:lstStyle/>
          <a:p>
            <a:pPr algn="ctr" rtl="1">
              <a:lnSpc>
                <a:spcPct val="150000"/>
              </a:lnSpc>
              <a:defRPr/>
            </a:pPr>
            <a:r>
              <a:rPr lang="ar-SA" sz="26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الحث الجنيني والمنظمات الجنينية</a:t>
            </a:r>
            <a:endParaRPr lang="en-US" sz="26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a:p>
            <a:pPr algn="ctr" rtl="1">
              <a:lnSpc>
                <a:spcPct val="150000"/>
              </a:lnSpc>
              <a:defRPr/>
            </a:pPr>
            <a:r>
              <a:rPr lang="en-US" sz="26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Embryonic Induction and Organizers</a:t>
            </a:r>
          </a:p>
        </p:txBody>
      </p:sp>
      <p:sp>
        <p:nvSpPr>
          <p:cNvPr id="3" name="TextBox 2"/>
          <p:cNvSpPr txBox="1"/>
          <p:nvPr/>
        </p:nvSpPr>
        <p:spPr>
          <a:xfrm>
            <a:off x="1219200" y="1474113"/>
            <a:ext cx="6553200" cy="430887"/>
          </a:xfrm>
          <a:prstGeom prst="rect">
            <a:avLst/>
          </a:prstGeom>
          <a:noFill/>
        </p:spPr>
        <p:txBody>
          <a:bodyPr wrap="square" rtlCol="0">
            <a:spAutoFit/>
          </a:bodyPr>
          <a:lstStyle/>
          <a:p>
            <a:pPr algn="just"/>
            <a:r>
              <a:rPr lang="en-US" sz="2200" b="1" dirty="0">
                <a:solidFill>
                  <a:srgbClr val="FF0000"/>
                </a:solidFill>
                <a:latin typeface="Times New Roman" pitchFamily="18" charset="0"/>
                <a:cs typeface="Times New Roman" pitchFamily="18" charset="0"/>
              </a:rPr>
              <a:t>What is the embryonic induction?</a:t>
            </a:r>
          </a:p>
        </p:txBody>
      </p:sp>
      <p:sp>
        <p:nvSpPr>
          <p:cNvPr id="4" name="TextBox 3"/>
          <p:cNvSpPr txBox="1"/>
          <p:nvPr/>
        </p:nvSpPr>
        <p:spPr>
          <a:xfrm>
            <a:off x="1371600" y="2017216"/>
            <a:ext cx="7239000" cy="4154984"/>
          </a:xfrm>
          <a:prstGeom prst="rect">
            <a:avLst/>
          </a:prstGeom>
          <a:noFill/>
        </p:spPr>
        <p:txBody>
          <a:bodyPr wrap="square" rtlCol="0">
            <a:spAutoFit/>
          </a:bodyPr>
          <a:lstStyle/>
          <a:p>
            <a:pPr marL="442913" indent="-442913" algn="just">
              <a:lnSpc>
                <a:spcPct val="150000"/>
              </a:lnSpc>
            </a:pPr>
            <a:r>
              <a:rPr lang="en-US" sz="2200" b="1" dirty="0">
                <a:latin typeface="Times New Roman" pitchFamily="18" charset="0"/>
                <a:cs typeface="Times New Roman" pitchFamily="18" charset="0"/>
              </a:rPr>
              <a:t>1- </a:t>
            </a:r>
            <a:r>
              <a:rPr lang="en-US" sz="2200" b="1" dirty="0">
                <a:solidFill>
                  <a:srgbClr val="FF0000"/>
                </a:solidFill>
                <a:latin typeface="Times New Roman" pitchFamily="18" charset="0"/>
                <a:cs typeface="Times New Roman" pitchFamily="18" charset="0"/>
              </a:rPr>
              <a:t>Oppenheimer in 1984 </a:t>
            </a:r>
            <a:r>
              <a:rPr lang="en-US" sz="2200" dirty="0">
                <a:latin typeface="Times New Roman" pitchFamily="18" charset="0"/>
                <a:cs typeface="Times New Roman" pitchFamily="18" charset="0"/>
              </a:rPr>
              <a:t>known the embryonic induction that is the interaction between the so-called inducing tissue and other called responding tissue</a:t>
            </a:r>
            <a:endParaRPr lang="ar-SA" sz="2200" b="1" dirty="0">
              <a:solidFill>
                <a:srgbClr val="0000FF"/>
              </a:solidFill>
              <a:latin typeface="Times New Roman" pitchFamily="18" charset="0"/>
              <a:cs typeface="Times New Roman" pitchFamily="18" charset="0"/>
            </a:endParaRPr>
          </a:p>
          <a:p>
            <a:pPr marL="442913" indent="-442913" algn="just">
              <a:lnSpc>
                <a:spcPct val="150000"/>
              </a:lnSpc>
            </a:pPr>
            <a:r>
              <a:rPr lang="en-US" sz="2200" b="1" dirty="0">
                <a:latin typeface="Times New Roman" pitchFamily="18" charset="0"/>
                <a:cs typeface="Times New Roman" pitchFamily="18" charset="0"/>
              </a:rPr>
              <a:t>2- </a:t>
            </a:r>
            <a:r>
              <a:rPr lang="en-US" sz="2200" b="1" dirty="0" err="1">
                <a:solidFill>
                  <a:srgbClr val="FF0000"/>
                </a:solidFill>
                <a:latin typeface="Times New Roman" pitchFamily="18" charset="0"/>
                <a:cs typeface="Times New Roman" pitchFamily="18" charset="0"/>
              </a:rPr>
              <a:t>Walbot</a:t>
            </a:r>
            <a:r>
              <a:rPr lang="en-US" sz="2200" b="1" dirty="0">
                <a:solidFill>
                  <a:srgbClr val="FF0000"/>
                </a:solidFill>
                <a:latin typeface="Times New Roman" pitchFamily="18" charset="0"/>
                <a:cs typeface="Times New Roman" pitchFamily="18" charset="0"/>
              </a:rPr>
              <a:t> and Holder in 1987 </a:t>
            </a:r>
            <a:r>
              <a:rPr lang="en-US" sz="2200" dirty="0">
                <a:latin typeface="Times New Roman" pitchFamily="18" charset="0"/>
                <a:cs typeface="Times New Roman" pitchFamily="18" charset="0"/>
              </a:rPr>
              <a:t>known the Embryonic induction that is an overlap between two or more groups of embryonic cells, which change or determine the fate of the growth of at least one of the cells, cells that change of shape is called responding cells or tissue.</a:t>
            </a:r>
            <a:endParaRPr lang="en-US" sz="22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304800"/>
            <a:ext cx="7315200" cy="2062872"/>
          </a:xfrm>
          <a:prstGeom prst="rect">
            <a:avLst/>
          </a:prstGeom>
          <a:solidFill>
            <a:srgbClr val="FFFF00"/>
          </a:solidFill>
        </p:spPr>
        <p:txBody>
          <a:bodyPr wrap="square" rtlCol="0">
            <a:spAutoFit/>
          </a:bodyPr>
          <a:lstStyle/>
          <a:p>
            <a:pPr algn="just">
              <a:lnSpc>
                <a:spcPct val="150000"/>
              </a:lnSpc>
            </a:pPr>
            <a:r>
              <a:rPr lang="en-US" sz="2200" dirty="0">
                <a:latin typeface="Times New Roman" pitchFamily="18" charset="0"/>
                <a:cs typeface="Times New Roman" pitchFamily="18" charset="0"/>
              </a:rPr>
              <a:t>	Then, the embryonic induction is the primary mechanism for the succession of cellular differentiation to form organs in the embryo; it is responsible for cell determination process during early embryonic  development.</a:t>
            </a:r>
            <a:endParaRPr lang="ar-SA" sz="2200" b="1" dirty="0">
              <a:latin typeface="Times New Roman" pitchFamily="18" charset="0"/>
              <a:cs typeface="Times New Roman" pitchFamily="18" charset="0"/>
            </a:endParaRPr>
          </a:p>
        </p:txBody>
      </p:sp>
      <p:sp>
        <p:nvSpPr>
          <p:cNvPr id="5" name="TextBox 4"/>
          <p:cNvSpPr txBox="1"/>
          <p:nvPr/>
        </p:nvSpPr>
        <p:spPr>
          <a:xfrm>
            <a:off x="1447800" y="2459002"/>
            <a:ext cx="7315200" cy="4154984"/>
          </a:xfrm>
          <a:prstGeom prst="rect">
            <a:avLst/>
          </a:prstGeom>
          <a:noFill/>
        </p:spPr>
        <p:txBody>
          <a:bodyPr wrap="square" rtlCol="0">
            <a:spAutoFit/>
          </a:bodyPr>
          <a:lstStyle/>
          <a:p>
            <a:pPr marL="442913" indent="-442913" algn="just">
              <a:lnSpc>
                <a:spcPct val="150000"/>
              </a:lnSpc>
            </a:pPr>
            <a:r>
              <a:rPr lang="en-US" sz="2200" b="1" dirty="0">
                <a:solidFill>
                  <a:srgbClr val="FF0000"/>
                </a:solidFill>
                <a:latin typeface="Times New Roman" pitchFamily="18" charset="0"/>
                <a:cs typeface="Times New Roman" pitchFamily="18" charset="0"/>
              </a:rPr>
              <a:t>For example,</a:t>
            </a:r>
            <a:r>
              <a:rPr lang="en-US" sz="2200" dirty="0">
                <a:latin typeface="Times New Roman" pitchFamily="18" charset="0"/>
                <a:cs typeface="Times New Roman" pitchFamily="18" charset="0"/>
              </a:rPr>
              <a:t> Optic vesicle urges the ectoderm cells opposite  it would become or form a lens of the eye, so lens of the eye do not be formed before the formation of optic vesicle, as well as if there was objection or the absence of the gene responsible for formation lens of the eye in this time period of embryo life, the lens of the eye does not consist and continued growth of the embryo but without the eye lens and can not be stimulated later.</a:t>
            </a: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1865055"/>
            <a:ext cx="7239000" cy="2616101"/>
          </a:xfrm>
          <a:prstGeom prst="rect">
            <a:avLst/>
          </a:prstGeom>
          <a:solidFill>
            <a:srgbClr val="92D050"/>
          </a:solidFill>
        </p:spPr>
        <p:txBody>
          <a:bodyPr wrap="square" rtlCol="0">
            <a:spAutoFit/>
          </a:bodyPr>
          <a:lstStyle/>
          <a:p>
            <a:pPr algn="just" rtl="1">
              <a:lnSpc>
                <a:spcPct val="200000"/>
              </a:lnSpc>
              <a:defRPr/>
            </a:pPr>
            <a:r>
              <a:rPr lang="ar-SA" sz="2000" b="1" dirty="0">
                <a:latin typeface="Simplified Arabic" pitchFamily="18" charset="-78"/>
                <a:cs typeface="Simplified Arabic" pitchFamily="18" charset="-78"/>
              </a:rPr>
              <a:t>	فالحث الجنيني يحدث أثناء مرحلة زمنية معينة وحساسة من مراحل النمو والنسيج المتأثر بهذا الحث يجب أن يكون مؤهل للإستجابة لهذا الحث في تلك الفترة الزمنية حتى يتم التأثر بهذا الحث. لكن كيف يحدث هذا الحث الجنيني؟ انه يحدث من خلال </a:t>
            </a:r>
            <a:r>
              <a:rPr lang="ar-SA" sz="2000" b="1" dirty="0">
                <a:solidFill>
                  <a:srgbClr val="FF0000"/>
                </a:solidFill>
                <a:latin typeface="Simplified Arabic" pitchFamily="18" charset="-78"/>
                <a:cs typeface="Simplified Arabic" pitchFamily="18" charset="-78"/>
              </a:rPr>
              <a:t>المنظمات الجنينية</a:t>
            </a:r>
            <a:r>
              <a:rPr lang="ar-SA" sz="2000" b="1" dirty="0">
                <a:latin typeface="Simplified Arabic" pitchFamily="18" charset="-78"/>
                <a:cs typeface="Simplified Arabic" pitchFamily="18" charset="-78"/>
              </a:rPr>
              <a:t>.</a:t>
            </a:r>
            <a:r>
              <a:rPr lang="en-US" sz="2000" b="1" u="sng" dirty="0">
                <a:solidFill>
                  <a:srgbClr val="FF0000"/>
                </a:solidFill>
                <a:latin typeface="Times New Roman" pitchFamily="18" charset="0"/>
                <a:cs typeface="Times New Roman" pitchFamily="18" charset="0"/>
              </a:rPr>
              <a:t> Embryonic organizer</a:t>
            </a:r>
            <a:r>
              <a:rPr lang="en-US" sz="2000" b="1" u="sng" dirty="0">
                <a:latin typeface="Times New Roman" pitchFamily="18" charset="0"/>
                <a:cs typeface="Times New Roman" pitchFamily="18" charset="0"/>
              </a:rPr>
              <a:t> </a:t>
            </a:r>
            <a:endParaRPr lang="ar-SA" sz="20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559713"/>
            <a:ext cx="6553200" cy="430887"/>
          </a:xfrm>
          <a:prstGeom prst="rect">
            <a:avLst/>
          </a:prstGeom>
          <a:noFill/>
        </p:spPr>
        <p:txBody>
          <a:bodyPr wrap="square" rtlCol="0">
            <a:spAutoFit/>
          </a:bodyPr>
          <a:lstStyle/>
          <a:p>
            <a:pPr algn="just"/>
            <a:r>
              <a:rPr lang="en-US" sz="2200" b="1" dirty="0">
                <a:solidFill>
                  <a:srgbClr val="FF0000"/>
                </a:solidFill>
                <a:latin typeface="Times New Roman" pitchFamily="18" charset="0"/>
                <a:cs typeface="Times New Roman" pitchFamily="18" charset="0"/>
              </a:rPr>
              <a:t>What is the Embryonic Organizer?</a:t>
            </a:r>
          </a:p>
        </p:txBody>
      </p:sp>
      <p:sp>
        <p:nvSpPr>
          <p:cNvPr id="4" name="TextBox 3"/>
          <p:cNvSpPr txBox="1"/>
          <p:nvPr/>
        </p:nvSpPr>
        <p:spPr>
          <a:xfrm>
            <a:off x="1295400" y="1076742"/>
            <a:ext cx="7467600" cy="2123658"/>
          </a:xfrm>
          <a:prstGeom prst="rect">
            <a:avLst/>
          </a:prstGeom>
          <a:noFill/>
        </p:spPr>
        <p:txBody>
          <a:bodyPr wrap="square" rtlCol="0">
            <a:spAutoFit/>
          </a:bodyPr>
          <a:lstStyle/>
          <a:p>
            <a:pPr marL="1341438" indent="-1341438" algn="just">
              <a:lnSpc>
                <a:spcPct val="150000"/>
              </a:lnSpc>
            </a:pPr>
            <a:r>
              <a:rPr lang="en-US" sz="2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Embryonic organizer </a:t>
            </a:r>
            <a:r>
              <a:rPr lang="en-US" sz="2200" dirty="0">
                <a:latin typeface="Times New Roman" pitchFamily="18" charset="0"/>
                <a:cs typeface="Times New Roman" pitchFamily="18" charset="0"/>
              </a:rPr>
              <a:t>is the ability of a specific tissue or stimulate the transfer of tissue or other tissues in order to differentiate and give the organs during the early stages of embryonic development.</a:t>
            </a:r>
          </a:p>
        </p:txBody>
      </p:sp>
      <p:sp>
        <p:nvSpPr>
          <p:cNvPr id="5" name="TextBox 4"/>
          <p:cNvSpPr txBox="1"/>
          <p:nvPr/>
        </p:nvSpPr>
        <p:spPr>
          <a:xfrm>
            <a:off x="1371600" y="2971800"/>
            <a:ext cx="7467600" cy="3647152"/>
          </a:xfrm>
          <a:prstGeom prst="rect">
            <a:avLst/>
          </a:prstGeom>
          <a:noFill/>
        </p:spPr>
        <p:txBody>
          <a:bodyPr wrap="square" rtlCol="0">
            <a:spAutoFit/>
          </a:bodyPr>
          <a:lstStyle/>
          <a:p>
            <a:pPr algn="just">
              <a:lnSpc>
                <a:spcPct val="150000"/>
              </a:lnSpc>
            </a:pPr>
            <a:r>
              <a:rPr lang="en-US" sz="2200" b="1" dirty="0">
                <a:solidFill>
                  <a:srgbClr val="FF0000"/>
                </a:solidFill>
                <a:latin typeface="Times New Roman" pitchFamily="18" charset="0"/>
                <a:cs typeface="Times New Roman" pitchFamily="18" charset="0"/>
              </a:rPr>
              <a:t>Embryonic organizer</a:t>
            </a:r>
            <a:r>
              <a:rPr lang="en-US" sz="2200" b="1" dirty="0">
                <a:latin typeface="Times New Roman" pitchFamily="18" charset="0"/>
                <a:cs typeface="Times New Roman" pitchFamily="18" charset="0"/>
              </a:rPr>
              <a:t> </a:t>
            </a:r>
            <a:r>
              <a:rPr lang="en-US" sz="2200" b="1" dirty="0">
                <a:solidFill>
                  <a:srgbClr val="FF0000"/>
                </a:solidFill>
                <a:latin typeface="Times New Roman" pitchFamily="18" charset="0"/>
                <a:cs typeface="Times New Roman" pitchFamily="18" charset="0"/>
              </a:rPr>
              <a:t>In amphibian:</a:t>
            </a:r>
            <a:r>
              <a:rPr lang="en-US" sz="2200" b="1" dirty="0">
                <a:latin typeface="Times New Roman" pitchFamily="18" charset="0"/>
                <a:cs typeface="Times New Roman" pitchFamily="18" charset="0"/>
              </a:rPr>
              <a:t> </a:t>
            </a:r>
          </a:p>
          <a:p>
            <a:pPr algn="just">
              <a:lnSpc>
                <a:spcPct val="150000"/>
              </a:lnSpc>
            </a:pPr>
            <a:r>
              <a:rPr lang="en-US" sz="2200" dirty="0">
                <a:latin typeface="Times New Roman" pitchFamily="18" charset="0"/>
                <a:cs typeface="Times New Roman" pitchFamily="18" charset="0"/>
              </a:rPr>
              <a:t>found that the dorsal lip of the </a:t>
            </a:r>
            <a:r>
              <a:rPr lang="en-US" sz="2200" dirty="0" err="1">
                <a:effectLst>
                  <a:outerShdw blurRad="38100" dist="38100" dir="2700000" algn="tl">
                    <a:srgbClr val="000000">
                      <a:alpha val="43137"/>
                    </a:srgbClr>
                  </a:outerShdw>
                </a:effectLst>
                <a:latin typeface="Times New Roman" pitchFamily="18" charset="0"/>
                <a:cs typeface="Times New Roman" pitchFamily="18" charset="0"/>
              </a:rPr>
              <a:t>Blatstula</a:t>
            </a:r>
            <a:r>
              <a:rPr lang="en-US" sz="2200" dirty="0">
                <a:effectLst>
                  <a:outerShdw blurRad="38100" dist="38100" dir="2700000" algn="tl">
                    <a:srgbClr val="000000">
                      <a:alpha val="43137"/>
                    </a:srgbClr>
                  </a:outerShdw>
                </a:effectLst>
                <a:latin typeface="Times New Roman" pitchFamily="18" charset="0"/>
                <a:cs typeface="Times New Roman" pitchFamily="18" charset="0"/>
              </a:rPr>
              <a:t> pore</a:t>
            </a:r>
            <a:r>
              <a:rPr lang="en-US" sz="2200" dirty="0">
                <a:latin typeface="Times New Roman" pitchFamily="18" charset="0"/>
                <a:cs typeface="Times New Roman" pitchFamily="18" charset="0"/>
              </a:rPr>
              <a:t>. </a:t>
            </a:r>
            <a:br>
              <a:rPr lang="en-US" sz="2200" dirty="0">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In birds and mammals</a:t>
            </a:r>
            <a:r>
              <a:rPr lang="en-US" sz="2200" dirty="0">
                <a:latin typeface="Times New Roman" pitchFamily="18" charset="0"/>
                <a:cs typeface="Times New Roman" pitchFamily="18" charset="0"/>
              </a:rPr>
              <a:t> found that the </a:t>
            </a:r>
            <a:r>
              <a:rPr lang="en-US" sz="2200" dirty="0" err="1">
                <a:effectLst>
                  <a:outerShdw blurRad="38100" dist="38100" dir="2700000" algn="tl">
                    <a:srgbClr val="000000">
                      <a:alpha val="43137"/>
                    </a:srgbClr>
                  </a:outerShdw>
                </a:effectLst>
                <a:latin typeface="Times New Roman" pitchFamily="18" charset="0"/>
                <a:cs typeface="Times New Roman" pitchFamily="18" charset="0"/>
              </a:rPr>
              <a:t>Hensen</a:t>
            </a:r>
            <a:r>
              <a:rPr lang="en-US" sz="2200" dirty="0">
                <a:effectLst>
                  <a:outerShdw blurRad="38100" dist="38100" dir="2700000" algn="tl">
                    <a:srgbClr val="000000">
                      <a:alpha val="43137"/>
                    </a:srgbClr>
                  </a:outerShdw>
                </a:effectLst>
                <a:latin typeface="Times New Roman" pitchFamily="18" charset="0"/>
                <a:cs typeface="Times New Roman" pitchFamily="18" charset="0"/>
              </a:rPr>
              <a:t> node</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are the embryonic organizers in these embryos as it works to stimulate the neural tube formation differentiation, through the experiments of transport and cultivation of parts of the embryos to other embryos.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33400"/>
            <a:ext cx="5257800" cy="6186309"/>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Through experiments conducted by Hans Spemann on the early embryos amphibians and during separation of a fertilized egg to two parts; one part contains the area of ​​ gray crescent and the other does not contain it, therefore the first grow and form a full embryo configuration, while the other does not grow (Fig. 15) . Also, the transport and cultivation of parts of the gray crescent of the frog embryo to another embryo lead to stimulation of neural tube formation on the recipient embryo.</a:t>
            </a:r>
            <a:endParaRPr lang="en-US" sz="2200" b="1" dirty="0">
              <a:latin typeface="Times New Roman" pitchFamily="18" charset="0"/>
              <a:cs typeface="Times New Roman" pitchFamily="18" charset="0"/>
            </a:endParaRPr>
          </a:p>
        </p:txBody>
      </p:sp>
      <p:sp>
        <p:nvSpPr>
          <p:cNvPr id="5" name="TextBox 4"/>
          <p:cNvSpPr txBox="1"/>
          <p:nvPr/>
        </p:nvSpPr>
        <p:spPr>
          <a:xfrm>
            <a:off x="457200" y="76200"/>
            <a:ext cx="6553200" cy="539378"/>
          </a:xfrm>
          <a:prstGeom prst="rect">
            <a:avLst/>
          </a:prstGeom>
          <a:noFill/>
        </p:spPr>
        <p:txBody>
          <a:bodyPr wrap="square" rtlCol="0">
            <a:spAutoFit/>
          </a:bodyPr>
          <a:lstStyle/>
          <a:p>
            <a:pPr algn="just">
              <a:lnSpc>
                <a:spcPct val="150000"/>
              </a:lnSpc>
            </a:pPr>
            <a:r>
              <a:rPr lang="en-US" sz="2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Embryonic Organizers in amphibian embryos</a:t>
            </a:r>
          </a:p>
        </p:txBody>
      </p:sp>
      <p:pic>
        <p:nvPicPr>
          <p:cNvPr id="6" name="Picture 9" descr="C:\DOCUME~1\FREEUS~1\LOCALS~1\Temp\~LWF00611.jpg"/>
          <p:cNvPicPr>
            <a:picLocks noChangeAspect="1" noChangeArrowheads="1"/>
          </p:cNvPicPr>
          <p:nvPr/>
        </p:nvPicPr>
        <p:blipFill>
          <a:blip r:embed="rId3" r:link="rId4"/>
          <a:srcRect/>
          <a:stretch>
            <a:fillRect/>
          </a:stretch>
        </p:blipFill>
        <p:spPr bwMode="auto">
          <a:xfrm>
            <a:off x="6172200" y="152400"/>
            <a:ext cx="2819400" cy="2862262"/>
          </a:xfrm>
          <a:prstGeom prst="rect">
            <a:avLst/>
          </a:prstGeom>
          <a:noFill/>
          <a:ln w="9525">
            <a:noFill/>
            <a:miter lim="800000"/>
            <a:headEnd/>
            <a:tailEnd/>
          </a:ln>
        </p:spPr>
      </p:pic>
      <p:pic>
        <p:nvPicPr>
          <p:cNvPr id="7" name="Picture 8" descr="C:\DOCUME~1\FREEUS~1\LOCALS~1\Temp\~LWF00621.jpg"/>
          <p:cNvPicPr>
            <a:picLocks noChangeAspect="1" noChangeArrowheads="1"/>
          </p:cNvPicPr>
          <p:nvPr/>
        </p:nvPicPr>
        <p:blipFill>
          <a:blip r:embed="rId5" r:link="rId6"/>
          <a:srcRect/>
          <a:stretch>
            <a:fillRect/>
          </a:stretch>
        </p:blipFill>
        <p:spPr bwMode="auto">
          <a:xfrm>
            <a:off x="6248400" y="3048000"/>
            <a:ext cx="2743200" cy="2055813"/>
          </a:xfrm>
          <a:prstGeom prst="rect">
            <a:avLst/>
          </a:prstGeom>
          <a:noFill/>
          <a:ln w="9525">
            <a:noFill/>
            <a:miter lim="800000"/>
            <a:headEnd/>
            <a:tailEnd/>
          </a:ln>
        </p:spPr>
      </p:pic>
      <p:pic>
        <p:nvPicPr>
          <p:cNvPr id="8" name="Picture 7" descr="C:\DOCUME~1\FREEUS~1\LOCALS~1\Temp\~LWF00631.jpg"/>
          <p:cNvPicPr>
            <a:picLocks noChangeAspect="1" noChangeArrowheads="1"/>
          </p:cNvPicPr>
          <p:nvPr/>
        </p:nvPicPr>
        <p:blipFill>
          <a:blip r:embed="rId7" r:link="rId8"/>
          <a:srcRect/>
          <a:stretch>
            <a:fillRect/>
          </a:stretch>
        </p:blipFill>
        <p:spPr bwMode="auto">
          <a:xfrm>
            <a:off x="6248400" y="5105400"/>
            <a:ext cx="2743200" cy="150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243548"/>
            <a:ext cx="7315200" cy="3785652"/>
          </a:xfrm>
          <a:prstGeom prst="rect">
            <a:avLst/>
          </a:prstGeom>
          <a:noFill/>
        </p:spPr>
        <p:txBody>
          <a:bodyPr wrap="square" rtlCol="0">
            <a:spAutoFit/>
          </a:bodyPr>
          <a:lstStyle/>
          <a:p>
            <a:pPr algn="just" rtl="1">
              <a:lnSpc>
                <a:spcPct val="150000"/>
              </a:lnSpc>
            </a:pPr>
            <a:r>
              <a:rPr lang="ar-SA" sz="2000" b="1" dirty="0">
                <a:latin typeface="Simplified Arabic" pitchFamily="18" charset="-78"/>
                <a:cs typeface="Simplified Arabic" pitchFamily="18" charset="-78"/>
              </a:rPr>
              <a:t>	لقد سمى سبيمان </a:t>
            </a:r>
            <a:r>
              <a:rPr lang="ar-SA" sz="2000" b="1" dirty="0">
                <a:solidFill>
                  <a:srgbClr val="FF0000"/>
                </a:solidFill>
                <a:latin typeface="Simplified Arabic" pitchFamily="18" charset="-78"/>
                <a:cs typeface="Simplified Arabic" pitchFamily="18" charset="-78"/>
              </a:rPr>
              <a:t>الشفة الظهرية </a:t>
            </a:r>
            <a:r>
              <a:rPr lang="ar-SA" sz="2000" b="1" dirty="0">
                <a:latin typeface="Simplified Arabic" pitchFamily="18" charset="-78"/>
                <a:cs typeface="Simplified Arabic" pitchFamily="18" charset="-78"/>
              </a:rPr>
              <a:t>لمبطنة جنين النيوت والضفدعة والسهيم </a:t>
            </a:r>
            <a:r>
              <a:rPr lang="ar-SA" sz="2000" b="1" dirty="0">
                <a:solidFill>
                  <a:srgbClr val="FF0000"/>
                </a:solidFill>
                <a:latin typeface="Simplified Arabic" pitchFamily="18" charset="-78"/>
                <a:cs typeface="Simplified Arabic" pitchFamily="18" charset="-78"/>
              </a:rPr>
              <a:t>بالمنظم الجنيني </a:t>
            </a:r>
            <a:r>
              <a:rPr lang="en-US" sz="2000" b="1" dirty="0">
                <a:latin typeface="Simplified Arabic" pitchFamily="18" charset="-78"/>
                <a:cs typeface="Simplified Arabic" pitchFamily="18" charset="-78"/>
              </a:rPr>
              <a:t>(Embryonic Organizer)</a:t>
            </a:r>
            <a:r>
              <a:rPr lang="ar-SA" sz="2000" b="1" dirty="0">
                <a:latin typeface="Simplified Arabic" pitchFamily="18" charset="-78"/>
                <a:cs typeface="Simplified Arabic" pitchFamily="18" charset="-78"/>
              </a:rPr>
              <a:t> فعرفت الشفة الظهرية </a:t>
            </a:r>
            <a:r>
              <a:rPr lang="ar-SA" sz="2000" b="1" dirty="0">
                <a:solidFill>
                  <a:srgbClr val="FF0000"/>
                </a:solidFill>
                <a:latin typeface="Simplified Arabic" pitchFamily="18" charset="-78"/>
                <a:cs typeface="Simplified Arabic" pitchFamily="18" charset="-78"/>
              </a:rPr>
              <a:t>بالمنظم الإبتدائي </a:t>
            </a:r>
            <a:r>
              <a:rPr lang="en-US" sz="2000" b="1" dirty="0">
                <a:latin typeface="Simplified Arabic" pitchFamily="18" charset="-78"/>
                <a:cs typeface="Simplified Arabic" pitchFamily="18" charset="-78"/>
              </a:rPr>
              <a:t>(Primary Organizer)</a:t>
            </a:r>
            <a:r>
              <a:rPr lang="ar-SA" sz="2000" b="1" dirty="0">
                <a:latin typeface="Simplified Arabic" pitchFamily="18" charset="-78"/>
                <a:cs typeface="Simplified Arabic" pitchFamily="18" charset="-78"/>
              </a:rPr>
              <a:t> الذي يعمل على تكوين الأنبوبة العصبية حيث تعتبر هي </a:t>
            </a:r>
            <a:r>
              <a:rPr lang="ar-SA" sz="2000" b="1" dirty="0">
                <a:solidFill>
                  <a:srgbClr val="FF0000"/>
                </a:solidFill>
                <a:latin typeface="Simplified Arabic" pitchFamily="18" charset="-78"/>
                <a:cs typeface="Simplified Arabic" pitchFamily="18" charset="-78"/>
              </a:rPr>
              <a:t>التحفيز الجنيني الإبتدائي </a:t>
            </a:r>
            <a:r>
              <a:rPr lang="en-US" sz="2000" b="1" dirty="0">
                <a:solidFill>
                  <a:srgbClr val="FF0000"/>
                </a:solidFill>
                <a:latin typeface="Simplified Arabic" pitchFamily="18" charset="-78"/>
                <a:cs typeface="Simplified Arabic" pitchFamily="18" charset="-78"/>
              </a:rPr>
              <a:t>  </a:t>
            </a:r>
            <a:r>
              <a:rPr lang="en-US" sz="2000" b="1" dirty="0">
                <a:latin typeface="Simplified Arabic" pitchFamily="18" charset="-78"/>
                <a:cs typeface="Simplified Arabic" pitchFamily="18" charset="-78"/>
              </a:rPr>
              <a:t>(Primary Embryonic Induction)</a:t>
            </a:r>
            <a:r>
              <a:rPr lang="ar-SA" sz="2000" b="1" dirty="0">
                <a:latin typeface="Simplified Arabic" pitchFamily="18" charset="-78"/>
                <a:cs typeface="Simplified Arabic" pitchFamily="18" charset="-78"/>
              </a:rPr>
              <a:t> </a:t>
            </a:r>
          </a:p>
          <a:p>
            <a:pPr algn="just" rtl="1">
              <a:lnSpc>
                <a:spcPct val="150000"/>
              </a:lnSpc>
            </a:pPr>
            <a:r>
              <a:rPr lang="ar-SA" sz="2000" b="1" dirty="0">
                <a:latin typeface="Simplified Arabic" pitchFamily="18" charset="-78"/>
                <a:cs typeface="Simplified Arabic" pitchFamily="18" charset="-78"/>
              </a:rPr>
              <a:t>	فالمنظم الجنيني هنا وهو الشفة الظهرية لم يعمل على تحفيز وتكوين الأنبوبة العصبية فقط بل حتى عملية التوجه لمحور الجنين الأمامي الخلفي أي أن يكون المخ الأمامي في المقدمة ثم المخ المتوسط ثم المخ الخلفي ثم الحبل الشوكي في الخلف.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Footer Placeholder 7"/>
          <p:cNvSpPr>
            <a:spLocks noGrp="1"/>
          </p:cNvSpPr>
          <p:nvPr>
            <p:ph type="ftr" sz="quarter" idx="11"/>
          </p:nvPr>
        </p:nvSpPr>
        <p:spPr>
          <a:xfrm>
            <a:off x="3276600" y="5943600"/>
            <a:ext cx="4572000" cy="476250"/>
          </a:xfrm>
          <a:noFill/>
        </p:spPr>
        <p:txBody>
          <a:bodyPr/>
          <a:lstStyle/>
          <a:p>
            <a:pPr algn="ctr"/>
            <a:r>
              <a:rPr lang="ar-SA" dirty="0"/>
              <a:t>التحديد والحث الجنيني والتمايز الخلوي والمنظمات الجنينية الأجنة التجريبي 424حين </a:t>
            </a:r>
            <a:endParaRPr lang="en-US" dirty="0"/>
          </a:p>
        </p:txBody>
      </p:sp>
      <p:sp>
        <p:nvSpPr>
          <p:cNvPr id="1049" name="Rectangle 4"/>
          <p:cNvSpPr>
            <a:spLocks noChangeArrowheads="1"/>
          </p:cNvSpPr>
          <p:nvPr/>
        </p:nvSpPr>
        <p:spPr bwMode="auto">
          <a:xfrm>
            <a:off x="-2843213" y="5246688"/>
            <a:ext cx="184150" cy="366712"/>
          </a:xfrm>
          <a:prstGeom prst="rect">
            <a:avLst/>
          </a:prstGeom>
          <a:noFill/>
          <a:ln w="9525">
            <a:noFill/>
            <a:miter lim="800000"/>
            <a:headEnd/>
            <a:tailEnd/>
          </a:ln>
        </p:spPr>
        <p:txBody>
          <a:bodyPr wrap="none" anchor="ctr">
            <a:spAutoFit/>
          </a:bodyPr>
          <a:lstStyle/>
          <a:p>
            <a:endParaRPr lang="en-US"/>
          </a:p>
        </p:txBody>
      </p:sp>
      <p:graphicFrame>
        <p:nvGraphicFramePr>
          <p:cNvPr id="2" name="Diagram 1"/>
          <p:cNvGraphicFramePr/>
          <p:nvPr>
            <p:extLst>
              <p:ext uri="{D42A27DB-BD31-4B8C-83A1-F6EECF244321}">
                <p14:modId xmlns:p14="http://schemas.microsoft.com/office/powerpoint/2010/main" val="4044368140"/>
              </p:ext>
            </p:extLst>
          </p:nvPr>
        </p:nvGraphicFramePr>
        <p:xfrm>
          <a:off x="2590800" y="2514600"/>
          <a:ext cx="6337300" cy="256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968062749"/>
              </p:ext>
            </p:extLst>
          </p:nvPr>
        </p:nvGraphicFramePr>
        <p:xfrm>
          <a:off x="539750" y="260350"/>
          <a:ext cx="8147050" cy="2160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1328326656"/>
              </p:ext>
            </p:extLst>
          </p:nvPr>
        </p:nvGraphicFramePr>
        <p:xfrm>
          <a:off x="6802438" y="2760663"/>
          <a:ext cx="1655762" cy="8969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 name="Diagram 4"/>
          <p:cNvGraphicFramePr/>
          <p:nvPr/>
        </p:nvGraphicFramePr>
        <p:xfrm>
          <a:off x="2700338" y="2709863"/>
          <a:ext cx="1800225" cy="863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Straight Connector 3"/>
          <p:cNvSpPr/>
          <p:nvPr/>
        </p:nvSpPr>
        <p:spPr>
          <a:xfrm>
            <a:off x="3200400" y="2430320"/>
            <a:ext cx="3048000" cy="389080"/>
          </a:xfrm>
          <a:custGeom>
            <a:avLst/>
            <a:gdLst/>
            <a:ahLst/>
            <a:cxnLst/>
            <a:rect l="0" t="0" r="0" b="0"/>
            <a:pathLst>
              <a:path>
                <a:moveTo>
                  <a:pt x="2241843" y="0"/>
                </a:moveTo>
                <a:lnTo>
                  <a:pt x="2241843" y="194540"/>
                </a:lnTo>
                <a:lnTo>
                  <a:pt x="0" y="194540"/>
                </a:lnTo>
                <a:lnTo>
                  <a:pt x="0" y="3890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Straight Connector 3"/>
          <p:cNvSpPr/>
          <p:nvPr/>
        </p:nvSpPr>
        <p:spPr>
          <a:xfrm>
            <a:off x="5454357" y="2430320"/>
            <a:ext cx="2241843" cy="389080"/>
          </a:xfrm>
          <a:custGeom>
            <a:avLst/>
            <a:gdLst/>
            <a:ahLst/>
            <a:cxnLst/>
            <a:rect l="0" t="0" r="0" b="0"/>
            <a:pathLst>
              <a:path>
                <a:moveTo>
                  <a:pt x="0" y="0"/>
                </a:moveTo>
                <a:lnTo>
                  <a:pt x="0" y="194540"/>
                </a:lnTo>
                <a:lnTo>
                  <a:pt x="2241843" y="194540"/>
                </a:lnTo>
                <a:lnTo>
                  <a:pt x="2241843" y="3890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681340"/>
            <a:ext cx="7239000" cy="5678478"/>
          </a:xfrm>
          <a:prstGeom prst="rect">
            <a:avLst/>
          </a:prstGeom>
          <a:noFill/>
        </p:spPr>
        <p:txBody>
          <a:bodyPr wrap="square" rtlCol="0">
            <a:spAutoFit/>
          </a:bodyPr>
          <a:lstStyle/>
          <a:p>
            <a:pPr algn="just">
              <a:lnSpc>
                <a:spcPct val="150000"/>
              </a:lnSpc>
            </a:pPr>
            <a:r>
              <a:rPr lang="en-US" sz="2200" u="sng" dirty="0">
                <a:effectLst>
                  <a:outerShdw blurRad="38100" dist="38100" dir="2700000" algn="tl">
                    <a:srgbClr val="000000">
                      <a:alpha val="43137"/>
                    </a:srgbClr>
                  </a:outerShdw>
                </a:effectLst>
                <a:latin typeface="Times New Roman" pitchFamily="18" charset="0"/>
                <a:cs typeface="Times New Roman" pitchFamily="18" charset="0"/>
              </a:rPr>
              <a:t>Stage dependence of induction :</a:t>
            </a:r>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 To know the competence of embryonic organizer depending on the chronological age or by stages of embryo development and its ability or the so-called property phase induction (</a:t>
            </a:r>
            <a:r>
              <a:rPr lang="en-US" sz="2200" u="sng" dirty="0">
                <a:effectLst>
                  <a:outerShdw blurRad="38100" dist="38100" dir="2700000" algn="tl">
                    <a:srgbClr val="000000">
                      <a:alpha val="43137"/>
                    </a:srgbClr>
                  </a:outerShdw>
                </a:effectLst>
                <a:latin typeface="Times New Roman" pitchFamily="18" charset="0"/>
                <a:cs typeface="Times New Roman" pitchFamily="18" charset="0"/>
              </a:rPr>
              <a:t>Stage dependence of induction</a:t>
            </a:r>
            <a:r>
              <a:rPr lang="en-US" sz="2200" dirty="0">
                <a:latin typeface="Times New Roman" pitchFamily="18" charset="0"/>
                <a:cs typeface="Times New Roman" pitchFamily="18" charset="0"/>
              </a:rPr>
              <a:t>) on the induction and formation of different organs, </a:t>
            </a:r>
            <a:r>
              <a:rPr lang="en-US" sz="2200" dirty="0" err="1">
                <a:latin typeface="Times New Roman" pitchFamily="18" charset="0"/>
                <a:cs typeface="Times New Roman" pitchFamily="18" charset="0"/>
              </a:rPr>
              <a:t>Holtfreter</a:t>
            </a:r>
            <a:r>
              <a:rPr lang="en-US" sz="2200" dirty="0">
                <a:latin typeface="Times New Roman" pitchFamily="18" charset="0"/>
                <a:cs typeface="Times New Roman" pitchFamily="18" charset="0"/>
              </a:rPr>
              <a:t> (1936) put the dorsal lip to early gastrula under (undifferentiated) outer layer (ectoderm), it has worked to stimulate the composition of the front part of the head and when change the location of dorsal lip to late gastrula has worked to stimulate the composition of the back part of the  neural tube (Fig. 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772954"/>
            <a:ext cx="7239000" cy="5170646"/>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To find out the so-called property of regional induction (Regional specificity of induction) when transplants the front part only of a spinal cord cells in stage of neural tube and transfer to the embryo in the stage of early gastrula, they lead to form of the head as secondary embryo on the recipient embryo, while the transfer and cultivation of cells of the back part (spinal cord tissue) to the embryo in the early lining and under the outer layer of gastrula, it will form the tail or the back of the trunk and caudal fin as secondary embryo on the recipient embryo (Fig. 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DOCUME~1\sa\LOCALS~1\Temp\~LWF00071.jpg"/>
          <p:cNvPicPr>
            <a:picLocks noChangeAspect="1" noChangeArrowheads="1"/>
          </p:cNvPicPr>
          <p:nvPr/>
        </p:nvPicPr>
        <p:blipFill>
          <a:blip r:embed="rId2" r:link="rId3"/>
          <a:srcRect/>
          <a:stretch>
            <a:fillRect/>
          </a:stretch>
        </p:blipFill>
        <p:spPr bwMode="auto">
          <a:xfrm>
            <a:off x="1905000" y="228600"/>
            <a:ext cx="6934200" cy="3357563"/>
          </a:xfrm>
          <a:prstGeom prst="rect">
            <a:avLst/>
          </a:prstGeom>
          <a:noFill/>
          <a:ln w="9525">
            <a:noFill/>
            <a:miter lim="800000"/>
            <a:headEnd/>
            <a:tailEnd/>
          </a:ln>
        </p:spPr>
      </p:pic>
      <p:pic>
        <p:nvPicPr>
          <p:cNvPr id="3" name="Picture 11" descr="C:\DOCUME~1\sa\LOCALS~1\Temp\~LWF00111.jpg"/>
          <p:cNvPicPr>
            <a:picLocks noChangeAspect="1" noChangeArrowheads="1"/>
          </p:cNvPicPr>
          <p:nvPr/>
        </p:nvPicPr>
        <p:blipFill>
          <a:blip r:embed="rId4" r:link="rId5"/>
          <a:srcRect/>
          <a:stretch>
            <a:fillRect/>
          </a:stretch>
        </p:blipFill>
        <p:spPr bwMode="auto">
          <a:xfrm>
            <a:off x="1447800" y="2971800"/>
            <a:ext cx="7315200" cy="3455987"/>
          </a:xfrm>
          <a:prstGeom prst="rect">
            <a:avLst/>
          </a:prstGeom>
          <a:noFill/>
          <a:ln w="9525">
            <a:noFill/>
            <a:miter lim="800000"/>
            <a:headEnd/>
            <a:tailEnd/>
          </a:ln>
        </p:spPr>
      </p:pic>
      <p:sp>
        <p:nvSpPr>
          <p:cNvPr id="4" name="Rectangle 3"/>
          <p:cNvSpPr/>
          <p:nvPr/>
        </p:nvSpPr>
        <p:spPr>
          <a:xfrm>
            <a:off x="304800" y="381000"/>
            <a:ext cx="1600200" cy="1477328"/>
          </a:xfrm>
          <a:prstGeom prst="rect">
            <a:avLst/>
          </a:prstGeom>
        </p:spPr>
        <p:txBody>
          <a:bodyPr wrap="square">
            <a:spAutoFit/>
          </a:bodyPr>
          <a:lstStyle/>
          <a:p>
            <a:pPr algn="r" rtl="1"/>
            <a:r>
              <a:rPr lang="ar-SA" b="1" u="sng" dirty="0">
                <a:ea typeface="Times New Roman" pitchFamily="18" charset="0"/>
                <a:cs typeface="Simplified Arabic" pitchFamily="2" charset="-78"/>
              </a:rPr>
              <a:t> يوضح الخاصية المرحلية(</a:t>
            </a:r>
            <a:r>
              <a:rPr lang="en-US" sz="1400" b="1" u="sng" dirty="0">
                <a:ea typeface="Times New Roman" pitchFamily="18" charset="0"/>
                <a:cs typeface="Simplified Arabic" pitchFamily="2" charset="-78"/>
              </a:rPr>
              <a:t> Stage dependence</a:t>
            </a:r>
            <a:r>
              <a:rPr lang="ar-SA" b="1" u="sng" dirty="0">
                <a:ea typeface="Times New Roman" pitchFamily="18" charset="0"/>
                <a:cs typeface="Simplified Arabic" pitchFamily="2" charset="-78"/>
              </a:rPr>
              <a:t>) في عملية التحفيز الجنيني </a:t>
            </a:r>
            <a:endParaRPr lang="en-US" dirty="0"/>
          </a:p>
        </p:txBody>
      </p:sp>
      <p:sp>
        <p:nvSpPr>
          <p:cNvPr id="5" name="Rectangle 4"/>
          <p:cNvSpPr/>
          <p:nvPr/>
        </p:nvSpPr>
        <p:spPr>
          <a:xfrm>
            <a:off x="0" y="3810000"/>
            <a:ext cx="1828800" cy="1200329"/>
          </a:xfrm>
          <a:prstGeom prst="rect">
            <a:avLst/>
          </a:prstGeom>
        </p:spPr>
        <p:txBody>
          <a:bodyPr wrap="square">
            <a:spAutoFit/>
          </a:bodyPr>
          <a:lstStyle/>
          <a:p>
            <a:pPr algn="r" rtl="1"/>
            <a:r>
              <a:rPr lang="ar-SA" b="1" u="sng" dirty="0">
                <a:solidFill>
                  <a:schemeClr val="accent3"/>
                </a:solidFill>
                <a:ea typeface="Times New Roman" pitchFamily="18" charset="0"/>
                <a:cs typeface="Simplified Arabic" pitchFamily="2" charset="-78"/>
              </a:rPr>
              <a:t>الخاصية المكانية للتحفيز(</a:t>
            </a:r>
            <a:r>
              <a:rPr lang="en-US" b="1" u="sng" dirty="0">
                <a:solidFill>
                  <a:schemeClr val="accent3"/>
                </a:solidFill>
                <a:ea typeface="Times New Roman" pitchFamily="18" charset="0"/>
                <a:cs typeface="Simplified Arabic" pitchFamily="2" charset="-78"/>
              </a:rPr>
              <a:t>(Regional specificity of induction</a:t>
            </a:r>
            <a:endParaRPr lang="en-US" dirty="0">
              <a:solidFill>
                <a:schemeClr val="accent3"/>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79388" y="2157413"/>
            <a:ext cx="8785225" cy="366712"/>
          </a:xfrm>
          <a:prstGeom prst="rect">
            <a:avLst/>
          </a:prstGeom>
          <a:noFill/>
          <a:ln w="9525">
            <a:noFill/>
            <a:miter lim="800000"/>
            <a:headEnd/>
            <a:tailEnd/>
          </a:ln>
        </p:spPr>
        <p:txBody>
          <a:bodyPr anchor="ctr">
            <a:spAutoFit/>
          </a:bodyPr>
          <a:lstStyle/>
          <a:p>
            <a:pPr algn="ctr" rtl="1"/>
            <a:endParaRPr lang="ar-SA" b="1">
              <a:latin typeface="Times New Roman" pitchFamily="18" charset="0"/>
              <a:cs typeface="Times New Roman" pitchFamily="18" charset="0"/>
            </a:endParaRPr>
          </a:p>
        </p:txBody>
      </p:sp>
      <p:sp>
        <p:nvSpPr>
          <p:cNvPr id="33796" name="Rectangle 3"/>
          <p:cNvSpPr>
            <a:spLocks noChangeArrowheads="1"/>
          </p:cNvSpPr>
          <p:nvPr/>
        </p:nvSpPr>
        <p:spPr bwMode="auto">
          <a:xfrm>
            <a:off x="179388" y="3054350"/>
            <a:ext cx="8785225" cy="519113"/>
          </a:xfrm>
          <a:prstGeom prst="rect">
            <a:avLst/>
          </a:prstGeom>
          <a:noFill/>
          <a:ln w="9525">
            <a:noFill/>
            <a:miter lim="800000"/>
            <a:headEnd/>
            <a:tailEnd/>
          </a:ln>
        </p:spPr>
        <p:txBody>
          <a:bodyPr anchor="ctr">
            <a:spAutoFit/>
          </a:bodyPr>
          <a:lstStyle/>
          <a:p>
            <a:pPr algn="ctr" rtl="1"/>
            <a:endParaRPr lang="en-US" sz="2800" b="1"/>
          </a:p>
        </p:txBody>
      </p:sp>
      <p:sp>
        <p:nvSpPr>
          <p:cNvPr id="33797" name="Rectangle 5"/>
          <p:cNvSpPr>
            <a:spLocks noChangeArrowheads="1"/>
          </p:cNvSpPr>
          <p:nvPr/>
        </p:nvSpPr>
        <p:spPr bwMode="auto">
          <a:xfrm>
            <a:off x="3657600" y="404813"/>
            <a:ext cx="5233988" cy="5755422"/>
          </a:xfrm>
          <a:prstGeom prst="rect">
            <a:avLst/>
          </a:prstGeom>
          <a:noFill/>
          <a:ln w="9525">
            <a:noFill/>
            <a:miter lim="800000"/>
            <a:headEnd/>
            <a:tailEnd/>
          </a:ln>
        </p:spPr>
        <p:txBody>
          <a:bodyPr wrap="square" anchor="ctr">
            <a:spAutoFit/>
          </a:bodyPr>
          <a:lstStyle/>
          <a:p>
            <a:pPr algn="r" rtl="1"/>
            <a:r>
              <a:rPr lang="ar-SA" sz="2000" b="1" u="sng" dirty="0">
                <a:solidFill>
                  <a:schemeClr val="tx2"/>
                </a:solidFill>
                <a:ea typeface="Times New Roman" pitchFamily="18" charset="0"/>
                <a:cs typeface="Simplified Arabic" pitchFamily="2" charset="-78"/>
              </a:rPr>
              <a:t>شكل</a:t>
            </a:r>
            <a:r>
              <a:rPr lang="en-US" sz="2000" b="1" u="sng" dirty="0">
                <a:solidFill>
                  <a:schemeClr val="tx2"/>
                </a:solidFill>
                <a:ea typeface="Times New Roman" pitchFamily="18" charset="0"/>
                <a:cs typeface="Simplified Arabic" pitchFamily="2" charset="-78"/>
              </a:rPr>
              <a:t> </a:t>
            </a:r>
            <a:r>
              <a:rPr lang="ar-SA" sz="2000" b="1" u="sng" dirty="0">
                <a:solidFill>
                  <a:schemeClr val="tx2"/>
                </a:solidFill>
                <a:ea typeface="Times New Roman" pitchFamily="18" charset="0"/>
                <a:cs typeface="Simplified Arabic" pitchFamily="2" charset="-78"/>
              </a:rPr>
              <a:t>يوضح بأن عملية التحفيز غير مرتبطة بالجنس:</a:t>
            </a:r>
            <a:r>
              <a:rPr lang="en-US" sz="2000" b="1" u="sng" dirty="0">
                <a:solidFill>
                  <a:srgbClr val="FF0000"/>
                </a:solidFill>
                <a:ea typeface="Times New Roman" pitchFamily="18" charset="0"/>
                <a:cs typeface="Simplified Arabic" pitchFamily="2" charset="-78"/>
              </a:rPr>
              <a:t> </a:t>
            </a:r>
            <a:r>
              <a:rPr lang="en-US" sz="2800" b="1" u="sng" dirty="0" err="1">
                <a:solidFill>
                  <a:schemeClr val="tx2"/>
                </a:solidFill>
                <a:ea typeface="Times New Roman" pitchFamily="18" charset="0"/>
                <a:cs typeface="Simplified Arabic" pitchFamily="2" charset="-78"/>
              </a:rPr>
              <a:t>Intnra</a:t>
            </a:r>
            <a:r>
              <a:rPr lang="en-US" sz="2800" b="1" u="sng" dirty="0">
                <a:solidFill>
                  <a:schemeClr val="tx2"/>
                </a:solidFill>
                <a:ea typeface="Times New Roman" pitchFamily="18" charset="0"/>
                <a:cs typeface="Simplified Arabic" pitchFamily="2" charset="-78"/>
              </a:rPr>
              <a:t> species induction</a:t>
            </a:r>
            <a:endParaRPr lang="en-US" dirty="0">
              <a:solidFill>
                <a:schemeClr val="tx2"/>
              </a:solidFill>
              <a:ea typeface="Times New Roman" pitchFamily="18" charset="0"/>
              <a:cs typeface="Simplified Arabic" pitchFamily="2" charset="-78"/>
            </a:endParaRPr>
          </a:p>
          <a:p>
            <a:pPr algn="r" rtl="1" eaLnBrk="0" hangingPunct="0"/>
            <a:r>
              <a:rPr lang="ar-SA" sz="2000" b="1" dirty="0">
                <a:solidFill>
                  <a:srgbClr val="FF0000"/>
                </a:solidFill>
                <a:ea typeface="Times New Roman" pitchFamily="18" charset="0"/>
                <a:cs typeface="Simplified Arabic" pitchFamily="2" charset="-78"/>
              </a:rPr>
              <a:t> تجربة أجرها العالم </a:t>
            </a:r>
            <a:r>
              <a:rPr lang="ar-SA" sz="2000" b="1" dirty="0" err="1">
                <a:solidFill>
                  <a:srgbClr val="FF0000"/>
                </a:solidFill>
                <a:ea typeface="Times New Roman" pitchFamily="18" charset="0"/>
                <a:cs typeface="Simplified Arabic" pitchFamily="2" charset="-78"/>
              </a:rPr>
              <a:t>سبيمان</a:t>
            </a:r>
            <a:r>
              <a:rPr lang="ar-SA" sz="2000" b="1" dirty="0">
                <a:solidFill>
                  <a:srgbClr val="FF0000"/>
                </a:solidFill>
                <a:ea typeface="Times New Roman" pitchFamily="18" charset="0"/>
                <a:cs typeface="Simplified Arabic" pitchFamily="2" charset="-78"/>
              </a:rPr>
              <a:t> ومساعدة </a:t>
            </a:r>
            <a:r>
              <a:rPr lang="ar-SA" sz="2000" b="1" dirty="0" err="1">
                <a:solidFill>
                  <a:srgbClr val="FF0000"/>
                </a:solidFill>
                <a:ea typeface="Times New Roman" pitchFamily="18" charset="0"/>
                <a:cs typeface="Simplified Arabic" pitchFamily="2" charset="-78"/>
              </a:rPr>
              <a:t>أوسكار</a:t>
            </a:r>
            <a:r>
              <a:rPr lang="ar-SA" sz="2000" b="1" dirty="0">
                <a:solidFill>
                  <a:srgbClr val="FF0000"/>
                </a:solidFill>
                <a:ea typeface="Times New Roman" pitchFamily="18" charset="0"/>
                <a:cs typeface="Simplified Arabic" pitchFamily="2" charset="-78"/>
              </a:rPr>
              <a:t> حيث قاما بنقل وزراعة أجزاء من النسيج </a:t>
            </a:r>
            <a:r>
              <a:rPr lang="ar-SA" sz="2000" b="1" dirty="0" err="1">
                <a:solidFill>
                  <a:srgbClr val="FF0000"/>
                </a:solidFill>
                <a:ea typeface="Times New Roman" pitchFamily="18" charset="0"/>
                <a:cs typeface="Simplified Arabic" pitchFamily="2" charset="-78"/>
              </a:rPr>
              <a:t>الميزنشيمي</a:t>
            </a:r>
            <a:r>
              <a:rPr lang="ar-SA" sz="2000" b="1" dirty="0">
                <a:solidFill>
                  <a:srgbClr val="FF0000"/>
                </a:solidFill>
                <a:ea typeface="Times New Roman" pitchFamily="18" charset="0"/>
                <a:cs typeface="Simplified Arabic" pitchFamily="2" charset="-78"/>
              </a:rPr>
              <a:t>(والذي سوف يحفز لتكوين </a:t>
            </a:r>
            <a:r>
              <a:rPr lang="ar-SA" sz="2000" b="1" dirty="0" err="1">
                <a:solidFill>
                  <a:srgbClr val="FF0000"/>
                </a:solidFill>
                <a:ea typeface="Times New Roman" pitchFamily="18" charset="0"/>
                <a:cs typeface="Simplified Arabic" pitchFamily="2" charset="-78"/>
              </a:rPr>
              <a:t>الممص</a:t>
            </a:r>
            <a:r>
              <a:rPr lang="ar-SA" sz="2000" b="1" dirty="0">
                <a:solidFill>
                  <a:srgbClr val="FF0000"/>
                </a:solidFill>
                <a:ea typeface="Times New Roman" pitchFamily="18" charset="0"/>
                <a:cs typeface="Simplified Arabic" pitchFamily="2" charset="-78"/>
              </a:rPr>
              <a:t> </a:t>
            </a:r>
            <a:r>
              <a:rPr lang="ar-SA" sz="2000" b="1" dirty="0" err="1">
                <a:solidFill>
                  <a:srgbClr val="FF0000"/>
                </a:solidFill>
                <a:ea typeface="Times New Roman" pitchFamily="18" charset="0"/>
                <a:cs typeface="Simplified Arabic" pitchFamily="2" charset="-78"/>
              </a:rPr>
              <a:t>الفمي</a:t>
            </a:r>
            <a:r>
              <a:rPr lang="ar-SA" sz="2000" b="1" dirty="0">
                <a:solidFill>
                  <a:srgbClr val="FF0000"/>
                </a:solidFill>
                <a:ea typeface="Times New Roman" pitchFamily="18" charset="0"/>
                <a:cs typeface="Simplified Arabic" pitchFamily="2" charset="-78"/>
              </a:rPr>
              <a:t> ) لمنطقة الطبقة المتوسطة أو </a:t>
            </a:r>
            <a:r>
              <a:rPr lang="ar-SA" sz="2000" b="1" dirty="0" err="1">
                <a:solidFill>
                  <a:srgbClr val="FF0000"/>
                </a:solidFill>
                <a:ea typeface="Times New Roman" pitchFamily="18" charset="0"/>
                <a:cs typeface="Simplified Arabic" pitchFamily="2" charset="-78"/>
              </a:rPr>
              <a:t>الميزوديرم</a:t>
            </a:r>
            <a:r>
              <a:rPr lang="ar-SA" sz="2000" b="1" dirty="0">
                <a:solidFill>
                  <a:srgbClr val="FF0000"/>
                </a:solidFill>
                <a:ea typeface="Times New Roman" pitchFamily="18" charset="0"/>
                <a:cs typeface="Simplified Arabic" pitchFamily="2" charset="-78"/>
              </a:rPr>
              <a:t> من طور المبطنة </a:t>
            </a:r>
            <a:r>
              <a:rPr lang="ar-SA" sz="2000" b="1" dirty="0" err="1">
                <a:solidFill>
                  <a:srgbClr val="FF0000"/>
                </a:solidFill>
                <a:ea typeface="Times New Roman" pitchFamily="18" charset="0"/>
                <a:cs typeface="Simplified Arabic" pitchFamily="2" charset="-78"/>
              </a:rPr>
              <a:t>الجاسترولة</a:t>
            </a:r>
            <a:r>
              <a:rPr lang="ar-SA" sz="2000" b="1" dirty="0">
                <a:solidFill>
                  <a:srgbClr val="FF0000"/>
                </a:solidFill>
                <a:ea typeface="Times New Roman" pitchFamily="18" charset="0"/>
                <a:cs typeface="Simplified Arabic" pitchFamily="2" charset="-78"/>
              </a:rPr>
              <a:t> لجنين الضفدعة وزراعتها مكان منطقة الزوائد </a:t>
            </a:r>
            <a:r>
              <a:rPr lang="ar-SA" sz="2000" b="1" dirty="0" err="1">
                <a:solidFill>
                  <a:srgbClr val="FF0000"/>
                </a:solidFill>
                <a:ea typeface="Times New Roman" pitchFamily="18" charset="0"/>
                <a:cs typeface="Simplified Arabic" pitchFamily="2" charset="-78"/>
              </a:rPr>
              <a:t>الفميه</a:t>
            </a:r>
            <a:r>
              <a:rPr lang="ar-SA" sz="2000" b="1" dirty="0">
                <a:solidFill>
                  <a:srgbClr val="FF0000"/>
                </a:solidFill>
                <a:ea typeface="Times New Roman" pitchFamily="18" charset="0"/>
                <a:cs typeface="Simplified Arabic" pitchFamily="2" charset="-78"/>
              </a:rPr>
              <a:t> لمبطنة  أو </a:t>
            </a:r>
            <a:r>
              <a:rPr lang="ar-SA" sz="2000" b="1" dirty="0" err="1">
                <a:solidFill>
                  <a:srgbClr val="FF0000"/>
                </a:solidFill>
                <a:ea typeface="Times New Roman" pitchFamily="18" charset="0"/>
                <a:cs typeface="Simplified Arabic" pitchFamily="2" charset="-78"/>
              </a:rPr>
              <a:t>جاسترولة</a:t>
            </a:r>
            <a:r>
              <a:rPr lang="ar-SA" sz="2000" b="1" dirty="0">
                <a:solidFill>
                  <a:srgbClr val="FF0000"/>
                </a:solidFill>
                <a:ea typeface="Times New Roman" pitchFamily="18" charset="0"/>
                <a:cs typeface="Simplified Arabic" pitchFamily="2" charset="-78"/>
              </a:rPr>
              <a:t> </a:t>
            </a:r>
            <a:r>
              <a:rPr lang="ar-SA" sz="2000" b="1" dirty="0" err="1">
                <a:solidFill>
                  <a:srgbClr val="FF0000"/>
                </a:solidFill>
                <a:ea typeface="Times New Roman" pitchFamily="18" charset="0"/>
                <a:cs typeface="Simplified Arabic" pitchFamily="2" charset="-78"/>
              </a:rPr>
              <a:t>العلجوم</a:t>
            </a:r>
            <a:r>
              <a:rPr lang="ar-SA" sz="2000" b="1" dirty="0">
                <a:solidFill>
                  <a:srgbClr val="FF0000"/>
                </a:solidFill>
                <a:ea typeface="Times New Roman" pitchFamily="18" charset="0"/>
                <a:cs typeface="Simplified Arabic" pitchFamily="2" charset="-78"/>
              </a:rPr>
              <a:t> (</a:t>
            </a:r>
            <a:r>
              <a:rPr lang="ar-SA" sz="2000" b="1" dirty="0" err="1">
                <a:solidFill>
                  <a:srgbClr val="FF0000"/>
                </a:solidFill>
                <a:ea typeface="Times New Roman" pitchFamily="18" charset="0"/>
                <a:cs typeface="Simplified Arabic" pitchFamily="2" charset="-78"/>
              </a:rPr>
              <a:t>لنيوت</a:t>
            </a:r>
            <a:r>
              <a:rPr lang="en-US" sz="2000" b="1" dirty="0">
                <a:solidFill>
                  <a:srgbClr val="FF0000"/>
                </a:solidFill>
                <a:ea typeface="Times New Roman" pitchFamily="18" charset="0"/>
                <a:cs typeface="Simplified Arabic" pitchFamily="2" charset="-78"/>
              </a:rPr>
              <a:t>Newt </a:t>
            </a:r>
            <a:r>
              <a:rPr lang="ar-SA" sz="2000" b="1" dirty="0">
                <a:solidFill>
                  <a:srgbClr val="FF0000"/>
                </a:solidFill>
                <a:ea typeface="Times New Roman" pitchFamily="18" charset="0"/>
                <a:cs typeface="Simplified Arabic" pitchFamily="2" charset="-78"/>
              </a:rPr>
              <a:t>) والعكس نقل أجزاء من النسيج </a:t>
            </a:r>
            <a:r>
              <a:rPr lang="ar-SA" sz="2000" b="1" dirty="0" err="1">
                <a:solidFill>
                  <a:srgbClr val="FF0000"/>
                </a:solidFill>
                <a:ea typeface="Times New Roman" pitchFamily="18" charset="0"/>
                <a:cs typeface="Simplified Arabic" pitchFamily="2" charset="-78"/>
              </a:rPr>
              <a:t>الميزنشمي</a:t>
            </a:r>
            <a:r>
              <a:rPr lang="ar-SA" sz="2000" b="1" dirty="0">
                <a:solidFill>
                  <a:srgbClr val="FF0000"/>
                </a:solidFill>
                <a:ea typeface="Times New Roman" pitchFamily="18" charset="0"/>
                <a:cs typeface="Simplified Arabic" pitchFamily="2" charset="-78"/>
              </a:rPr>
              <a:t> (والذي سوف يحفز لتكوين الزوائد </a:t>
            </a:r>
            <a:r>
              <a:rPr lang="ar-SA" sz="2000" b="1" dirty="0" err="1">
                <a:solidFill>
                  <a:srgbClr val="FF0000"/>
                </a:solidFill>
                <a:ea typeface="Times New Roman" pitchFamily="18" charset="0"/>
                <a:cs typeface="Simplified Arabic" pitchFamily="2" charset="-78"/>
              </a:rPr>
              <a:t>الفمية</a:t>
            </a:r>
            <a:r>
              <a:rPr lang="ar-SA" sz="2000" b="1" dirty="0">
                <a:solidFill>
                  <a:srgbClr val="FF0000"/>
                </a:solidFill>
                <a:ea typeface="Times New Roman" pitchFamily="18" charset="0"/>
                <a:cs typeface="Simplified Arabic" pitchFamily="2" charset="-78"/>
              </a:rPr>
              <a:t> )  لمنطقة القطعة المتوسطة أو </a:t>
            </a:r>
            <a:r>
              <a:rPr lang="ar-SA" sz="2000" b="1" dirty="0" err="1">
                <a:solidFill>
                  <a:srgbClr val="FF0000"/>
                </a:solidFill>
                <a:ea typeface="Times New Roman" pitchFamily="18" charset="0"/>
                <a:cs typeface="Simplified Arabic" pitchFamily="2" charset="-78"/>
              </a:rPr>
              <a:t>الميزوديرم</a:t>
            </a:r>
            <a:r>
              <a:rPr lang="ar-SA" sz="2000" b="1" dirty="0">
                <a:solidFill>
                  <a:srgbClr val="FF0000"/>
                </a:solidFill>
                <a:ea typeface="Times New Roman" pitchFamily="18" charset="0"/>
                <a:cs typeface="Simplified Arabic" pitchFamily="2" charset="-78"/>
              </a:rPr>
              <a:t> لمبطنة أو </a:t>
            </a:r>
            <a:r>
              <a:rPr lang="ar-SA" sz="2000" b="1" dirty="0" err="1">
                <a:solidFill>
                  <a:srgbClr val="FF0000"/>
                </a:solidFill>
                <a:ea typeface="Times New Roman" pitchFamily="18" charset="0"/>
                <a:cs typeface="Simplified Arabic" pitchFamily="2" charset="-78"/>
              </a:rPr>
              <a:t>الجاسترولة</a:t>
            </a:r>
            <a:r>
              <a:rPr lang="ar-SA" sz="2000" b="1" dirty="0">
                <a:solidFill>
                  <a:srgbClr val="FF0000"/>
                </a:solidFill>
                <a:ea typeface="Times New Roman" pitchFamily="18" charset="0"/>
                <a:cs typeface="Simplified Arabic" pitchFamily="2" charset="-78"/>
              </a:rPr>
              <a:t> </a:t>
            </a:r>
            <a:r>
              <a:rPr lang="ar-SA" sz="2000" b="1" dirty="0" err="1">
                <a:solidFill>
                  <a:srgbClr val="FF0000"/>
                </a:solidFill>
                <a:ea typeface="Times New Roman" pitchFamily="18" charset="0"/>
                <a:cs typeface="Simplified Arabic" pitchFamily="2" charset="-78"/>
              </a:rPr>
              <a:t>العلجوم</a:t>
            </a:r>
            <a:r>
              <a:rPr lang="ar-SA" sz="2000" b="1" dirty="0">
                <a:solidFill>
                  <a:srgbClr val="FF0000"/>
                </a:solidFill>
                <a:ea typeface="Times New Roman" pitchFamily="18" charset="0"/>
                <a:cs typeface="Simplified Arabic" pitchFamily="2" charset="-78"/>
              </a:rPr>
              <a:t> وزراعتها على مبطنة أو </a:t>
            </a:r>
            <a:r>
              <a:rPr lang="ar-SA" sz="2000" b="1" dirty="0" err="1">
                <a:solidFill>
                  <a:srgbClr val="FF0000"/>
                </a:solidFill>
                <a:ea typeface="Times New Roman" pitchFamily="18" charset="0"/>
                <a:cs typeface="Simplified Arabic" pitchFamily="2" charset="-78"/>
              </a:rPr>
              <a:t>جاسترولة</a:t>
            </a:r>
            <a:r>
              <a:rPr lang="ar-SA" sz="2000" b="1" dirty="0">
                <a:solidFill>
                  <a:srgbClr val="FF0000"/>
                </a:solidFill>
                <a:ea typeface="Times New Roman" pitchFamily="18" charset="0"/>
                <a:cs typeface="Simplified Arabic" pitchFamily="2" charset="-78"/>
              </a:rPr>
              <a:t>  الضفدعة ، فالنتيجة كان أن تكون </a:t>
            </a:r>
            <a:r>
              <a:rPr lang="ar-SA" sz="2000" b="1" dirty="0" err="1">
                <a:solidFill>
                  <a:srgbClr val="FF0000"/>
                </a:solidFill>
                <a:ea typeface="Times New Roman" pitchFamily="18" charset="0"/>
                <a:cs typeface="Simplified Arabic" pitchFamily="2" charset="-78"/>
              </a:rPr>
              <a:t>ممص</a:t>
            </a:r>
            <a:r>
              <a:rPr lang="ar-SA" sz="2000" b="1" dirty="0">
                <a:solidFill>
                  <a:srgbClr val="FF0000"/>
                </a:solidFill>
                <a:ea typeface="Times New Roman" pitchFamily="18" charset="0"/>
                <a:cs typeface="Simplified Arabic" pitchFamily="2" charset="-78"/>
              </a:rPr>
              <a:t> فمي(من النسيج </a:t>
            </a:r>
            <a:r>
              <a:rPr lang="ar-SA" sz="2000" b="1" dirty="0" err="1">
                <a:solidFill>
                  <a:srgbClr val="FF0000"/>
                </a:solidFill>
                <a:ea typeface="Times New Roman" pitchFamily="18" charset="0"/>
                <a:cs typeface="Simplified Arabic" pitchFamily="2" charset="-78"/>
              </a:rPr>
              <a:t>الطلائي</a:t>
            </a:r>
            <a:r>
              <a:rPr lang="ar-SA" sz="2000" b="1" dirty="0">
                <a:solidFill>
                  <a:srgbClr val="FF0000"/>
                </a:solidFill>
                <a:ea typeface="Times New Roman" pitchFamily="18" charset="0"/>
                <a:cs typeface="Simplified Arabic" pitchFamily="2" charset="-78"/>
              </a:rPr>
              <a:t> ) </a:t>
            </a:r>
            <a:r>
              <a:rPr lang="ar-SA" sz="2000" b="1" dirty="0" err="1">
                <a:solidFill>
                  <a:srgbClr val="FF0000"/>
                </a:solidFill>
                <a:ea typeface="Times New Roman" pitchFamily="18" charset="0"/>
                <a:cs typeface="Simplified Arabic" pitchFamily="2" charset="-78"/>
              </a:rPr>
              <a:t>للعلجوم</a:t>
            </a:r>
            <a:r>
              <a:rPr lang="ar-SA" sz="2000" b="1" dirty="0">
                <a:solidFill>
                  <a:srgbClr val="FF0000"/>
                </a:solidFill>
                <a:ea typeface="Times New Roman" pitchFamily="18" charset="0"/>
                <a:cs typeface="Simplified Arabic" pitchFamily="2" charset="-78"/>
              </a:rPr>
              <a:t> أو </a:t>
            </a:r>
            <a:r>
              <a:rPr lang="ar-SA" sz="2000" b="1" dirty="0" err="1">
                <a:solidFill>
                  <a:srgbClr val="FF0000"/>
                </a:solidFill>
                <a:ea typeface="Times New Roman" pitchFamily="18" charset="0"/>
                <a:cs typeface="Simplified Arabic" pitchFamily="2" charset="-78"/>
              </a:rPr>
              <a:t>النيوت</a:t>
            </a:r>
            <a:r>
              <a:rPr lang="ar-SA" sz="2000" b="1" dirty="0">
                <a:solidFill>
                  <a:srgbClr val="FF0000"/>
                </a:solidFill>
                <a:ea typeface="Times New Roman" pitchFamily="18" charset="0"/>
                <a:cs typeface="Simplified Arabic" pitchFamily="2" charset="-78"/>
              </a:rPr>
              <a:t> وزائد </a:t>
            </a:r>
            <a:r>
              <a:rPr lang="ar-SA" sz="2000" b="1" dirty="0" err="1">
                <a:solidFill>
                  <a:srgbClr val="FF0000"/>
                </a:solidFill>
                <a:ea typeface="Times New Roman" pitchFamily="18" charset="0"/>
                <a:cs typeface="Simplified Arabic" pitchFamily="2" charset="-78"/>
              </a:rPr>
              <a:t>فمية</a:t>
            </a:r>
            <a:r>
              <a:rPr lang="ar-SA" sz="2000" b="1" dirty="0">
                <a:solidFill>
                  <a:srgbClr val="FF0000"/>
                </a:solidFill>
                <a:ea typeface="Times New Roman" pitchFamily="18" charset="0"/>
                <a:cs typeface="Simplified Arabic" pitchFamily="2" charset="-78"/>
              </a:rPr>
              <a:t> </a:t>
            </a:r>
            <a:r>
              <a:rPr lang="ar-SA" sz="2000" b="1" dirty="0" err="1">
                <a:solidFill>
                  <a:srgbClr val="FF0000"/>
                </a:solidFill>
                <a:ea typeface="Times New Roman" pitchFamily="18" charset="0"/>
                <a:cs typeface="Simplified Arabic" pitchFamily="2" charset="-78"/>
              </a:rPr>
              <a:t>للنيوت</a:t>
            </a:r>
            <a:r>
              <a:rPr lang="ar-SA" sz="2000" b="1" dirty="0">
                <a:solidFill>
                  <a:srgbClr val="FF0000"/>
                </a:solidFill>
                <a:ea typeface="Times New Roman" pitchFamily="18" charset="0"/>
                <a:cs typeface="Simplified Arabic" pitchFamily="2" charset="-78"/>
              </a:rPr>
              <a:t> على جنين الضفدعة .</a:t>
            </a:r>
            <a:endParaRPr lang="en-US" sz="1900" dirty="0">
              <a:solidFill>
                <a:srgbClr val="FF0000"/>
              </a:solidFill>
            </a:endParaRPr>
          </a:p>
          <a:p>
            <a:pPr algn="r" rtl="1" eaLnBrk="0" hangingPunct="0"/>
            <a:r>
              <a:rPr lang="ar-SA" sz="2000" b="1" dirty="0">
                <a:solidFill>
                  <a:srgbClr val="FF0000"/>
                </a:solidFill>
                <a:cs typeface="Simplified Arabic" pitchFamily="2" charset="-78"/>
              </a:rPr>
              <a:t> من هذا يتضح أن النسيج </a:t>
            </a:r>
            <a:r>
              <a:rPr lang="ar-SA" sz="2000" b="1" dirty="0" err="1">
                <a:solidFill>
                  <a:srgbClr val="FF0000"/>
                </a:solidFill>
                <a:cs typeface="Simplified Arabic" pitchFamily="2" charset="-78"/>
              </a:rPr>
              <a:t>الطلائي</a:t>
            </a:r>
            <a:r>
              <a:rPr lang="ar-SA" sz="2000" b="1" dirty="0">
                <a:solidFill>
                  <a:srgbClr val="FF0000"/>
                </a:solidFill>
                <a:cs typeface="Simplified Arabic" pitchFamily="2" charset="-78"/>
              </a:rPr>
              <a:t> </a:t>
            </a:r>
            <a:r>
              <a:rPr lang="ar-SA" sz="2000" b="1" dirty="0" err="1">
                <a:solidFill>
                  <a:srgbClr val="FF0000"/>
                </a:solidFill>
                <a:cs typeface="Simplified Arabic" pitchFamily="2" charset="-78"/>
              </a:rPr>
              <a:t>للنيوت</a:t>
            </a:r>
            <a:r>
              <a:rPr lang="ar-SA" sz="2000" b="1" dirty="0">
                <a:solidFill>
                  <a:srgbClr val="FF0000"/>
                </a:solidFill>
                <a:cs typeface="Simplified Arabic" pitchFamily="2" charset="-78"/>
              </a:rPr>
              <a:t> استجاب للمحفز الصادر من النسيج </a:t>
            </a:r>
            <a:r>
              <a:rPr lang="ar-SA" sz="2000" b="1" dirty="0" err="1">
                <a:solidFill>
                  <a:srgbClr val="FF0000"/>
                </a:solidFill>
                <a:cs typeface="Simplified Arabic" pitchFamily="2" charset="-78"/>
              </a:rPr>
              <a:t>المزنشيمي</a:t>
            </a:r>
            <a:r>
              <a:rPr lang="ar-SA" sz="2000" b="1" dirty="0">
                <a:solidFill>
                  <a:srgbClr val="FF0000"/>
                </a:solidFill>
                <a:cs typeface="Simplified Arabic" pitchFamily="2" charset="-78"/>
              </a:rPr>
              <a:t> لجنين الضفدعة فتحول إلى </a:t>
            </a:r>
            <a:r>
              <a:rPr lang="ar-SA" sz="2000" b="1" dirty="0" err="1">
                <a:solidFill>
                  <a:srgbClr val="FF0000"/>
                </a:solidFill>
                <a:cs typeface="Simplified Arabic" pitchFamily="2" charset="-78"/>
              </a:rPr>
              <a:t>ممص</a:t>
            </a:r>
            <a:r>
              <a:rPr lang="ar-SA" sz="2000" b="1" dirty="0">
                <a:solidFill>
                  <a:srgbClr val="FF0000"/>
                </a:solidFill>
                <a:cs typeface="Simplified Arabic" pitchFamily="2" charset="-78"/>
              </a:rPr>
              <a:t> فمي والعكس تم تحفيز تكوين الزائد </a:t>
            </a:r>
            <a:r>
              <a:rPr lang="ar-SA" sz="2000" b="1" dirty="0" err="1">
                <a:solidFill>
                  <a:srgbClr val="FF0000"/>
                </a:solidFill>
                <a:cs typeface="Simplified Arabic" pitchFamily="2" charset="-78"/>
              </a:rPr>
              <a:t>الفمية</a:t>
            </a:r>
            <a:r>
              <a:rPr lang="ar-SA" sz="2000" b="1" dirty="0">
                <a:solidFill>
                  <a:srgbClr val="FF0000"/>
                </a:solidFill>
                <a:cs typeface="Simplified Arabic" pitchFamily="2" charset="-78"/>
              </a:rPr>
              <a:t> على جنين الضفدعة بواسطة النسيج </a:t>
            </a:r>
            <a:r>
              <a:rPr lang="ar-SA" sz="2000" b="1" dirty="0" err="1">
                <a:solidFill>
                  <a:srgbClr val="FF0000"/>
                </a:solidFill>
                <a:cs typeface="Simplified Arabic" pitchFamily="2" charset="-78"/>
              </a:rPr>
              <a:t>الميزنشيمي</a:t>
            </a:r>
            <a:r>
              <a:rPr lang="ar-SA" sz="2000" b="1" dirty="0">
                <a:solidFill>
                  <a:srgbClr val="FF0000"/>
                </a:solidFill>
                <a:cs typeface="Simplified Arabic" pitchFamily="2" charset="-78"/>
              </a:rPr>
              <a:t> المحفز </a:t>
            </a:r>
            <a:r>
              <a:rPr lang="ar-SA" sz="2000" b="1" dirty="0" err="1">
                <a:solidFill>
                  <a:srgbClr val="FF0000"/>
                </a:solidFill>
                <a:cs typeface="Simplified Arabic" pitchFamily="2" charset="-78"/>
              </a:rPr>
              <a:t>للنيوت</a:t>
            </a:r>
            <a:r>
              <a:rPr lang="ar-SA" sz="2000" b="1" dirty="0">
                <a:solidFill>
                  <a:srgbClr val="FF0000"/>
                </a:solidFill>
                <a:cs typeface="Simplified Arabic" pitchFamily="2" charset="-78"/>
              </a:rPr>
              <a:t>.</a:t>
            </a:r>
            <a:endParaRPr lang="en-US" sz="2800" dirty="0">
              <a:solidFill>
                <a:srgbClr val="FF0000"/>
              </a:solidFill>
            </a:endParaRPr>
          </a:p>
        </p:txBody>
      </p:sp>
      <p:pic>
        <p:nvPicPr>
          <p:cNvPr id="33798" name="Picture 4" descr="C:\DOCUME~1\FREEUS~1\LOCALS~1\Temp\~LWF00001.jpg"/>
          <p:cNvPicPr>
            <a:picLocks noChangeAspect="1" noChangeArrowheads="1"/>
          </p:cNvPicPr>
          <p:nvPr/>
        </p:nvPicPr>
        <p:blipFill>
          <a:blip r:embed="rId2" r:link="rId3"/>
          <a:srcRect/>
          <a:stretch>
            <a:fillRect/>
          </a:stretch>
        </p:blipFill>
        <p:spPr bwMode="auto">
          <a:xfrm>
            <a:off x="561975" y="549275"/>
            <a:ext cx="3095625" cy="5689600"/>
          </a:xfrm>
          <a:prstGeom prst="rect">
            <a:avLst/>
          </a:prstGeom>
          <a:noFill/>
          <a:ln w="9525">
            <a:noFill/>
            <a:miter lim="800000"/>
            <a:headEnd/>
            <a:tailEnd/>
          </a:ln>
        </p:spPr>
      </p:pic>
      <p:sp>
        <p:nvSpPr>
          <p:cNvPr id="33799" name="Line 7"/>
          <p:cNvSpPr>
            <a:spLocks noChangeShapeType="1"/>
          </p:cNvSpPr>
          <p:nvPr/>
        </p:nvSpPr>
        <p:spPr bwMode="auto">
          <a:xfrm flipV="1">
            <a:off x="2555875" y="1125538"/>
            <a:ext cx="503238" cy="1511300"/>
          </a:xfrm>
          <a:prstGeom prst="line">
            <a:avLst/>
          </a:prstGeom>
          <a:noFill/>
          <a:ln w="9525">
            <a:solidFill>
              <a:schemeClr val="tx1"/>
            </a:solidFill>
            <a:round/>
            <a:headEnd/>
            <a:tailEnd type="triangle" w="med" len="med"/>
          </a:ln>
        </p:spPr>
        <p:txBody>
          <a:bodyPr/>
          <a:lstStyle/>
          <a:p>
            <a:endParaRPr lang="en-US"/>
          </a:p>
        </p:txBody>
      </p:sp>
      <p:sp>
        <p:nvSpPr>
          <p:cNvPr id="33800" name="Rectangle 8"/>
          <p:cNvSpPr>
            <a:spLocks noChangeArrowheads="1"/>
          </p:cNvSpPr>
          <p:nvPr/>
        </p:nvSpPr>
        <p:spPr bwMode="auto">
          <a:xfrm>
            <a:off x="1258888" y="3357563"/>
            <a:ext cx="1152525" cy="358775"/>
          </a:xfrm>
          <a:prstGeom prst="rect">
            <a:avLst/>
          </a:prstGeom>
          <a:solidFill>
            <a:schemeClr val="accent1"/>
          </a:solidFill>
          <a:ln w="9525">
            <a:solidFill>
              <a:schemeClr val="tx1"/>
            </a:solidFill>
            <a:miter lim="800000"/>
            <a:headEnd/>
            <a:tailEnd/>
          </a:ln>
        </p:spPr>
        <p:txBody>
          <a:bodyPr wrap="none" anchor="ctr"/>
          <a:lstStyle/>
          <a:p>
            <a:pPr algn="ctr"/>
            <a:r>
              <a:rPr lang="ar-SA" sz="1600"/>
              <a:t>يرقة الضقدعة</a:t>
            </a:r>
            <a:endParaRPr lang="en-US" sz="1600"/>
          </a:p>
        </p:txBody>
      </p:sp>
      <p:sp>
        <p:nvSpPr>
          <p:cNvPr id="33801" name="Rectangle 9"/>
          <p:cNvSpPr>
            <a:spLocks noChangeArrowheads="1"/>
          </p:cNvSpPr>
          <p:nvPr/>
        </p:nvSpPr>
        <p:spPr bwMode="auto">
          <a:xfrm>
            <a:off x="323850" y="3357563"/>
            <a:ext cx="793750" cy="358775"/>
          </a:xfrm>
          <a:prstGeom prst="rect">
            <a:avLst/>
          </a:prstGeom>
          <a:solidFill>
            <a:schemeClr val="accent1"/>
          </a:solidFill>
          <a:ln w="9525">
            <a:solidFill>
              <a:schemeClr val="tx1"/>
            </a:solidFill>
            <a:miter lim="800000"/>
            <a:headEnd/>
            <a:tailEnd/>
          </a:ln>
        </p:spPr>
        <p:txBody>
          <a:bodyPr wrap="none" anchor="ctr"/>
          <a:lstStyle/>
          <a:p>
            <a:pPr algn="ctr"/>
            <a:r>
              <a:rPr lang="ar-SA" sz="1600"/>
              <a:t>يرقة التيوت</a:t>
            </a:r>
            <a:endParaRPr lang="en-US" sz="1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6553200" cy="579967"/>
          </a:xfrm>
          <a:prstGeom prst="rect">
            <a:avLst/>
          </a:prstGeom>
          <a:noFill/>
        </p:spPr>
        <p:txBody>
          <a:bodyPr wrap="square" rtlCol="0">
            <a:spAutoFit/>
          </a:bodyPr>
          <a:lstStyle/>
          <a:p>
            <a:pPr algn="just">
              <a:lnSpc>
                <a:spcPct val="150000"/>
              </a:lnSpc>
            </a:pP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Embryonic organizers in the avian embryos</a:t>
            </a:r>
          </a:p>
        </p:txBody>
      </p:sp>
      <p:sp>
        <p:nvSpPr>
          <p:cNvPr id="3" name="TextBox 2"/>
          <p:cNvSpPr txBox="1"/>
          <p:nvPr/>
        </p:nvSpPr>
        <p:spPr>
          <a:xfrm>
            <a:off x="1143000" y="914400"/>
            <a:ext cx="7315200" cy="3647152"/>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Waddington (1933)</a:t>
            </a:r>
            <a:r>
              <a:rPr lang="en-US" sz="2200" dirty="0">
                <a:latin typeface="Times New Roman" pitchFamily="18" charset="0"/>
                <a:cs typeface="Times New Roman" pitchFamily="18" charset="0"/>
              </a:rPr>
              <a:t> discovered embryonic organizers in birds embryos, namely </a:t>
            </a:r>
            <a:r>
              <a:rPr lang="en-US" sz="2200" dirty="0" err="1">
                <a:effectLst>
                  <a:outerShdw blurRad="38100" dist="38100" dir="2700000" algn="tl">
                    <a:srgbClr val="000000">
                      <a:alpha val="43137"/>
                    </a:srgbClr>
                  </a:outerShdw>
                </a:effectLst>
                <a:latin typeface="Times New Roman" pitchFamily="18" charset="0"/>
                <a:cs typeface="Times New Roman" pitchFamily="18" charset="0"/>
              </a:rPr>
              <a:t>Hensen</a:t>
            </a:r>
            <a:r>
              <a:rPr lang="en-US" sz="2200" dirty="0">
                <a:effectLst>
                  <a:outerShdw blurRad="38100" dist="38100" dir="2700000" algn="tl">
                    <a:srgbClr val="000000">
                      <a:alpha val="43137"/>
                    </a:srgbClr>
                  </a:outerShdw>
                </a:effectLst>
                <a:latin typeface="Times New Roman" pitchFamily="18" charset="0"/>
                <a:cs typeface="Times New Roman" pitchFamily="18" charset="0"/>
              </a:rPr>
              <a:t> node</a:t>
            </a:r>
            <a:r>
              <a:rPr lang="en-US" sz="2200" dirty="0">
                <a:latin typeface="Times New Roman" pitchFamily="18" charset="0"/>
                <a:cs typeface="Times New Roman" pitchFamily="18" charset="0"/>
              </a:rPr>
              <a:t>, it is working on the composition another embryo (neural tube and embryo trunk) when the transfer of </a:t>
            </a:r>
            <a:r>
              <a:rPr lang="en-US" sz="2200" dirty="0" err="1">
                <a:latin typeface="Times New Roman" pitchFamily="18" charset="0"/>
                <a:cs typeface="Times New Roman" pitchFamily="18" charset="0"/>
              </a:rPr>
              <a:t>Hensen</a:t>
            </a:r>
            <a:r>
              <a:rPr lang="en-US" sz="2200" dirty="0">
                <a:latin typeface="Times New Roman" pitchFamily="18" charset="0"/>
                <a:cs typeface="Times New Roman" pitchFamily="18" charset="0"/>
              </a:rPr>
              <a:t> node of chicken embryo in the lining stage or early gastrula and cultivated on the embryonic disk of embryo duck in the same age, these lead to formation of  secondary embryo on the recipient embryo (Fig. 21).</a:t>
            </a:r>
          </a:p>
        </p:txBody>
      </p:sp>
      <p:pic>
        <p:nvPicPr>
          <p:cNvPr id="4" name="Picture 9" descr="C:\DOCUME~1\FREEUS~1\LOCALS~1\Temp\~LWF00011.jpg"/>
          <p:cNvPicPr>
            <a:picLocks noChangeAspect="1" noChangeArrowheads="1"/>
          </p:cNvPicPr>
          <p:nvPr/>
        </p:nvPicPr>
        <p:blipFill>
          <a:blip r:embed="rId3" r:link="rId4"/>
          <a:srcRect/>
          <a:stretch>
            <a:fillRect/>
          </a:stretch>
        </p:blipFill>
        <p:spPr bwMode="auto">
          <a:xfrm>
            <a:off x="1398588" y="4495800"/>
            <a:ext cx="6145212"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0"/>
            <a:ext cx="4419600" cy="669414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In an experiment conducted on the transfer and cultivation of parts of birds embryos (chicken) to study the relationship between inducing tissue and responding tissue.</a:t>
            </a:r>
          </a:p>
          <a:p>
            <a:pPr algn="just">
              <a:lnSpc>
                <a:spcPct val="150000"/>
              </a:lnSpc>
            </a:pPr>
            <a:r>
              <a:rPr lang="en-US" sz="2200" dirty="0">
                <a:latin typeface="Times New Roman" pitchFamily="18" charset="0"/>
                <a:cs typeface="Times New Roman" pitchFamily="18" charset="0"/>
              </a:rPr>
              <a:t>Mesoderm of wing has been transferred and cultivated instead of Mesoderm of leg and under the outer layer (ectoderm) in the early chicken embryo and vice verse. The result that is leg formed instead of wing and wing formed instead of leg. (Fig. 22).</a:t>
            </a:r>
          </a:p>
        </p:txBody>
      </p:sp>
      <p:pic>
        <p:nvPicPr>
          <p:cNvPr id="5" name="Picture 8" descr="C:\DOCUME~1\FREEUS~1\LOCALS~1\Temp\~LWF00031.jpg"/>
          <p:cNvPicPr>
            <a:picLocks noChangeAspect="1" noChangeArrowheads="1"/>
          </p:cNvPicPr>
          <p:nvPr/>
        </p:nvPicPr>
        <p:blipFill>
          <a:blip r:embed="rId3" r:link="rId4"/>
          <a:srcRect/>
          <a:stretch>
            <a:fillRect/>
          </a:stretch>
        </p:blipFill>
        <p:spPr bwMode="auto">
          <a:xfrm>
            <a:off x="954088" y="403225"/>
            <a:ext cx="3389312" cy="3787775"/>
          </a:xfrm>
          <a:prstGeom prst="rect">
            <a:avLst/>
          </a:prstGeom>
          <a:noFill/>
          <a:ln w="9525">
            <a:noFill/>
            <a:miter lim="800000"/>
            <a:headEnd/>
            <a:tailEnd/>
          </a:ln>
        </p:spPr>
      </p:pic>
      <p:pic>
        <p:nvPicPr>
          <p:cNvPr id="6" name="Picture 16" descr="~LWF00091"/>
          <p:cNvPicPr>
            <a:picLocks noChangeAspect="1" noChangeArrowheads="1"/>
          </p:cNvPicPr>
          <p:nvPr/>
        </p:nvPicPr>
        <p:blipFill>
          <a:blip r:embed="rId5"/>
          <a:srcRect/>
          <a:stretch>
            <a:fillRect/>
          </a:stretch>
        </p:blipFill>
        <p:spPr bwMode="auto">
          <a:xfrm>
            <a:off x="990600" y="4191000"/>
            <a:ext cx="32004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52008"/>
            <a:ext cx="7239000" cy="1938992"/>
          </a:xfrm>
          <a:prstGeom prst="rect">
            <a:avLst/>
          </a:prstGeom>
          <a:solidFill>
            <a:srgbClr val="FFE0C1"/>
          </a:solidFill>
        </p:spPr>
        <p:txBody>
          <a:bodyPr wrap="square" rtlCol="0">
            <a:spAutoFit/>
          </a:bodyPr>
          <a:lstStyle/>
          <a:p>
            <a:pPr algn="just" rtl="1">
              <a:lnSpc>
                <a:spcPct val="150000"/>
              </a:lnSpc>
            </a:pPr>
            <a:r>
              <a:rPr lang="en-US" sz="2000" b="1" dirty="0">
                <a:latin typeface="Simplified Arabic" pitchFamily="18" charset="-78"/>
                <a:cs typeface="Simplified Arabic" pitchFamily="18" charset="-78"/>
              </a:rPr>
              <a:t>	</a:t>
            </a:r>
            <a:r>
              <a:rPr lang="ar-SA" sz="2000" b="1" dirty="0">
                <a:latin typeface="Simplified Arabic" pitchFamily="18" charset="-78"/>
                <a:cs typeface="Simplified Arabic" pitchFamily="18" charset="-78"/>
              </a:rPr>
              <a:t>ومن هذه التجربة نستنتج انه على الرغم من أن الطبقة المتوسطة وهي في المرحلة الجنينية المبكرة تكاد تكون واحدة إلا أنها أعطت تحفيز مختلف فالأمامية تعطي ريش وجناح والخلفية تعطي حراشف و أرجل.أو بما يعرف الخاصية المكانية أو الموقعية للمحفز   </a:t>
            </a:r>
            <a:r>
              <a:rPr lang="en-US" sz="2000" b="1" dirty="0">
                <a:latin typeface="Simplified Arabic" pitchFamily="18" charset="-78"/>
                <a:cs typeface="Simplified Arabic" pitchFamily="18" charset="-78"/>
              </a:rPr>
              <a:t>Regional Specificity of Induction)</a:t>
            </a:r>
            <a:r>
              <a:rPr lang="ar-SA" sz="2000" b="1" dirty="0">
                <a:latin typeface="Simplified Arabic" pitchFamily="18" charset="-78"/>
                <a:cs typeface="Simplified Arabic" pitchFamily="18"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356985"/>
            <a:ext cx="7162800" cy="4662815"/>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Due to the nature of the growth of the mammalian embryo experiments conducted mostly on the stage of cleavage or in the form of cell transplantation tissue. When the destruction of one cell of an embryo mouse, in tow cell stage, the other cell grow and give the full embryo, as well as when the separation tow cell phase or four cells of an embryo sheep and their development to the blastula stage then transferred to the recipient mother physiological ready to receive the embryos, all each cell give full embryo (Fig. 23). </a:t>
            </a:r>
          </a:p>
        </p:txBody>
      </p:sp>
      <p:sp>
        <p:nvSpPr>
          <p:cNvPr id="5" name="TextBox 4"/>
          <p:cNvSpPr txBox="1"/>
          <p:nvPr/>
        </p:nvSpPr>
        <p:spPr>
          <a:xfrm>
            <a:off x="1219200" y="404336"/>
            <a:ext cx="7315200" cy="738664"/>
          </a:xfrm>
          <a:prstGeom prst="rect">
            <a:avLst/>
          </a:prstGeom>
          <a:noFill/>
        </p:spPr>
        <p:txBody>
          <a:bodyPr wrap="square" rtlCol="0">
            <a:spAutoFit/>
          </a:bodyPr>
          <a:lstStyle/>
          <a:p>
            <a:pPr>
              <a:lnSpc>
                <a:spcPct val="150000"/>
              </a:lnSpc>
            </a:pPr>
            <a:r>
              <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Embryonic organizers in mammals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DOCUME~1\FREEUS~1\LOCALS~1\Temp\~LWF00041.jpg"/>
          <p:cNvPicPr>
            <a:picLocks noChangeAspect="1" noChangeArrowheads="1"/>
          </p:cNvPicPr>
          <p:nvPr/>
        </p:nvPicPr>
        <p:blipFill>
          <a:blip r:embed="rId3" r:link="rId4"/>
          <a:srcRect/>
          <a:stretch>
            <a:fillRect/>
          </a:stretch>
        </p:blipFill>
        <p:spPr bwMode="auto">
          <a:xfrm>
            <a:off x="1066800" y="304800"/>
            <a:ext cx="4724400" cy="4724400"/>
          </a:xfrm>
          <a:prstGeom prst="rect">
            <a:avLst/>
          </a:prstGeom>
          <a:noFill/>
          <a:ln w="9525">
            <a:noFill/>
            <a:miter lim="800000"/>
            <a:headEnd/>
            <a:tailEnd/>
          </a:ln>
        </p:spPr>
      </p:pic>
      <p:pic>
        <p:nvPicPr>
          <p:cNvPr id="5" name="Picture 4" descr="C:\DOCUME~1\FREEUS~1\LOCALS~1\Temp\~LWF00051.jpg"/>
          <p:cNvPicPr>
            <a:picLocks noChangeAspect="1" noChangeArrowheads="1"/>
          </p:cNvPicPr>
          <p:nvPr/>
        </p:nvPicPr>
        <p:blipFill>
          <a:blip r:embed="rId5" r:link="rId6"/>
          <a:srcRect/>
          <a:stretch>
            <a:fillRect/>
          </a:stretch>
        </p:blipFill>
        <p:spPr bwMode="auto">
          <a:xfrm>
            <a:off x="4598988" y="4495800"/>
            <a:ext cx="4011612" cy="20002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2400"/>
            <a:ext cx="6400800" cy="830997"/>
          </a:xfrm>
          <a:prstGeom prst="rect">
            <a:avLst/>
          </a:prstGeom>
          <a:noFill/>
        </p:spPr>
        <p:txBody>
          <a:bodyPr wrap="square" rtlCol="0">
            <a:spAutoFit/>
          </a:bodyPr>
          <a:lstStyle/>
          <a:p>
            <a:pPr algn="ct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Interpretation of the organizers work and embryonic induction</a:t>
            </a:r>
          </a:p>
        </p:txBody>
      </p:sp>
      <p:sp>
        <p:nvSpPr>
          <p:cNvPr id="3" name="TextBox 2"/>
          <p:cNvSpPr txBox="1"/>
          <p:nvPr/>
        </p:nvSpPr>
        <p:spPr>
          <a:xfrm>
            <a:off x="1295400" y="1143000"/>
            <a:ext cx="7543800" cy="461665"/>
          </a:xfrm>
          <a:prstGeom prst="rect">
            <a:avLst/>
          </a:prstGeom>
          <a:noFill/>
        </p:spPr>
        <p:txBody>
          <a:bodyPr wrap="square" rtlCol="0">
            <a:spAutoFit/>
          </a:bodyPr>
          <a:lstStyle/>
          <a:p>
            <a:pPr rtl="1"/>
            <a:r>
              <a:rPr lang="ar-SA" sz="2000" b="1" dirty="0">
                <a:solidFill>
                  <a:srgbClr val="FF0000"/>
                </a:solidFill>
                <a:latin typeface="Simplified Arabic" pitchFamily="18" charset="-78"/>
                <a:cs typeface="Simplified Arabic" pitchFamily="18" charset="-78"/>
              </a:rPr>
              <a:t>تفسير عمل المنظمات الجنينية أولا : الاتصال الخلوي     </a:t>
            </a:r>
            <a:r>
              <a:rPr lang="en-US" sz="2400" b="1" dirty="0">
                <a:solidFill>
                  <a:srgbClr val="FF0000"/>
                </a:solidFill>
                <a:latin typeface="Simplified Arabic" pitchFamily="18" charset="-78"/>
                <a:cs typeface="Simplified Arabic" pitchFamily="18" charset="-78"/>
              </a:rPr>
              <a:t>Cellular Contact</a:t>
            </a:r>
            <a:r>
              <a:rPr lang="ar-SA" sz="2400" b="1" dirty="0">
                <a:solidFill>
                  <a:srgbClr val="FF0000"/>
                </a:solidFill>
                <a:latin typeface="Simplified Arabic" pitchFamily="18" charset="-78"/>
                <a:cs typeface="Simplified Arabic" pitchFamily="18" charset="-78"/>
              </a:rPr>
              <a:t>  </a:t>
            </a:r>
            <a:endParaRPr lang="ar-SA" sz="2000" b="1" dirty="0">
              <a:solidFill>
                <a:srgbClr val="FF0000"/>
              </a:solidFill>
              <a:latin typeface="Simplified Arabic" pitchFamily="18" charset="-78"/>
              <a:cs typeface="Simplified Arabic" pitchFamily="18" charset="-78"/>
            </a:endParaRPr>
          </a:p>
        </p:txBody>
      </p:sp>
      <p:sp>
        <p:nvSpPr>
          <p:cNvPr id="4" name="TextBox 3"/>
          <p:cNvSpPr txBox="1"/>
          <p:nvPr/>
        </p:nvSpPr>
        <p:spPr>
          <a:xfrm>
            <a:off x="1447800" y="1610648"/>
            <a:ext cx="7239000" cy="3647152"/>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Several experiments have been carried out to see how the effect process occurs between the inducing tissue and responding tissue? and the first experiments were that explain did the direct cell contact between the inducing and responding tissue is important for the process of embryonic induction and then happened cellular differentiation of responding tissue?.</a:t>
            </a:r>
            <a:endParaRPr lang="ar-SA" sz="2200" b="1" dirty="0">
              <a:latin typeface="Times New Roman" pitchFamily="18" charset="0"/>
              <a:cs typeface="Times New Roman" pitchFamily="18" charset="0"/>
            </a:endParaRPr>
          </a:p>
        </p:txBody>
      </p:sp>
      <p:sp>
        <p:nvSpPr>
          <p:cNvPr id="9" name="TextBox 8"/>
          <p:cNvSpPr txBox="1"/>
          <p:nvPr/>
        </p:nvSpPr>
        <p:spPr>
          <a:xfrm>
            <a:off x="1371600" y="5165973"/>
            <a:ext cx="7315200" cy="1615827"/>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As well as the presence of cells of the dorsal cord under the outer layer cells or </a:t>
            </a:r>
            <a:r>
              <a:rPr lang="en-US" sz="2200" dirty="0" err="1">
                <a:latin typeface="Times New Roman" pitchFamily="18" charset="0"/>
                <a:cs typeface="Times New Roman" pitchFamily="18" charset="0"/>
              </a:rPr>
              <a:t>ectroderm</a:t>
            </a:r>
            <a:r>
              <a:rPr lang="en-US" sz="2200" dirty="0">
                <a:latin typeface="Times New Roman" pitchFamily="18" charset="0"/>
                <a:cs typeface="Times New Roman" pitchFamily="18" charset="0"/>
              </a:rPr>
              <a:t> is necessary to form the neural tube.</a:t>
            </a:r>
            <a:endParaRPr lang="ar-SA"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33149"/>
            <a:ext cx="7848600" cy="4062651"/>
          </a:xfrm>
          <a:prstGeom prst="rect">
            <a:avLst/>
          </a:prstGeom>
          <a:noFill/>
        </p:spPr>
        <p:txBody>
          <a:bodyPr wrap="square" rtlCol="0">
            <a:spAutoFit/>
          </a:bodyPr>
          <a:lstStyle/>
          <a:p>
            <a:pPr algn="ctr">
              <a:lnSpc>
                <a:spcPct val="150000"/>
              </a:lnSpc>
            </a:pPr>
            <a:r>
              <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Cellular Differentiation </a:t>
            </a:r>
            <a:r>
              <a:rPr lang="ar-SA"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التمايز الخلوي</a:t>
            </a:r>
            <a:endParaRPr lang="ar-EG"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Cellular differentiation occurs by the embryonic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determination</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التحديد</a:t>
            </a:r>
            <a:r>
              <a:rPr lang="en-US" sz="2400" dirty="0">
                <a:latin typeface="Times New Roman" pitchFamily="18" charset="0"/>
                <a:cs typeface="Times New Roman" pitchFamily="18" charset="0"/>
              </a:rPr>
              <a:t>and </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induction</a:t>
            </a:r>
            <a:r>
              <a:rPr lang="ar-SA" sz="2400" dirty="0">
                <a:latin typeface="Times New Roman" pitchFamily="18" charset="0"/>
                <a:cs typeface="Times New Roman" pitchFamily="18" charset="0"/>
              </a:rPr>
              <a:t>التحفيز </a:t>
            </a:r>
            <a:r>
              <a:rPr lang="en-US" sz="2400" dirty="0">
                <a:latin typeface="Times New Roman" pitchFamily="18" charset="0"/>
                <a:cs typeface="Times New Roman" pitchFamily="18" charset="0"/>
              </a:rPr>
              <a:t>. Differentiation is the process of asymmetric embryonic cell transformation in early of growth so that these embryonic cells different from each other in terms of form and function, these cells become differentiated with a particular specific form and function.</a:t>
            </a:r>
            <a:endParaRPr lang="en-US" sz="2600" b="1" dirty="0">
              <a:latin typeface="Times New Roman" pitchFamily="18" charset="0"/>
              <a:cs typeface="Times New Roman" pitchFamily="18" charset="0"/>
            </a:endParaRPr>
          </a:p>
        </p:txBody>
      </p:sp>
      <p:sp>
        <p:nvSpPr>
          <p:cNvPr id="3" name="TextBox 2"/>
          <p:cNvSpPr txBox="1"/>
          <p:nvPr/>
        </p:nvSpPr>
        <p:spPr>
          <a:xfrm>
            <a:off x="1066800" y="4343400"/>
            <a:ext cx="7848600" cy="2354491"/>
          </a:xfrm>
          <a:prstGeom prst="rect">
            <a:avLst/>
          </a:prstGeom>
          <a:noFill/>
        </p:spPr>
        <p:txBody>
          <a:bodyPr wrap="square" rtlCol="0">
            <a:spAutoFit/>
          </a:bodyPr>
          <a:lstStyle/>
          <a:p>
            <a:pPr algn="just">
              <a:lnSpc>
                <a:spcPct val="150000"/>
              </a:lnSpc>
            </a:pPr>
            <a:r>
              <a:rPr lang="en-US" sz="2600" dirty="0">
                <a:latin typeface="Times New Roman" pitchFamily="18" charset="0"/>
                <a:cs typeface="Times New Roman" pitchFamily="18" charset="0"/>
              </a:rPr>
              <a:t>	</a:t>
            </a:r>
            <a:r>
              <a:rPr lang="en-US" sz="2400" dirty="0">
                <a:latin typeface="Times New Roman" pitchFamily="18" charset="0"/>
                <a:cs typeface="Times New Roman" pitchFamily="18" charset="0"/>
              </a:rPr>
              <a:t>The ability of cells to differentiate at the beginning of early embryonic development is equal, where this cells can be differentiate into any type and then lose their ability in the progress of embryo age.</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1\FREEUS~1\LOCALS~1\Temp\~LWF00071.jpg"/>
          <p:cNvPicPr>
            <a:picLocks noChangeAspect="1" noChangeArrowheads="1"/>
          </p:cNvPicPr>
          <p:nvPr/>
        </p:nvPicPr>
        <p:blipFill>
          <a:blip r:embed="rId2" r:link="rId3"/>
          <a:srcRect/>
          <a:stretch>
            <a:fillRect/>
          </a:stretch>
        </p:blipFill>
        <p:spPr bwMode="auto">
          <a:xfrm>
            <a:off x="1676400" y="3429000"/>
            <a:ext cx="6781800" cy="3276600"/>
          </a:xfrm>
          <a:prstGeom prst="rect">
            <a:avLst/>
          </a:prstGeom>
          <a:noFill/>
          <a:ln w="9525">
            <a:noFill/>
            <a:miter lim="800000"/>
            <a:headEnd/>
            <a:tailEnd/>
          </a:ln>
        </p:spPr>
      </p:pic>
      <p:pic>
        <p:nvPicPr>
          <p:cNvPr id="3" name="Picture 4" descr="C:\DOCUME~1\FREEUS~1\LOCALS~1\Temp\~LWF00141.jpg"/>
          <p:cNvPicPr>
            <a:picLocks noChangeAspect="1" noChangeArrowheads="1"/>
          </p:cNvPicPr>
          <p:nvPr/>
        </p:nvPicPr>
        <p:blipFill>
          <a:blip r:embed="rId4" r:link="rId5"/>
          <a:srcRect/>
          <a:stretch>
            <a:fillRect/>
          </a:stretch>
        </p:blipFill>
        <p:spPr bwMode="auto">
          <a:xfrm>
            <a:off x="1143000" y="227012"/>
            <a:ext cx="7748588" cy="312578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464510"/>
            <a:ext cx="7315200" cy="263149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As is indicated by culture experiments of cells and tissues that the cultivation of the dorsal cord cells or cells of the </a:t>
            </a:r>
            <a:r>
              <a:rPr lang="en-US" sz="2200" dirty="0" err="1">
                <a:latin typeface="Times New Roman" pitchFamily="18" charset="0"/>
                <a:cs typeface="Times New Roman" pitchFamily="18" charset="0"/>
              </a:rPr>
              <a:t>somites</a:t>
            </a:r>
            <a:r>
              <a:rPr lang="en-US" sz="2200" dirty="0">
                <a:latin typeface="Times New Roman" pitchFamily="18" charset="0"/>
                <a:cs typeface="Times New Roman" pitchFamily="18" charset="0"/>
              </a:rPr>
              <a:t>, each alone, this does not lead to the formation of cartilage tissue, but when cultivated with some, this leads to the formation of cartilage tissue (Fig. 24).</a:t>
            </a:r>
            <a:endParaRPr lang="ar-SA" sz="2200" b="1" dirty="0">
              <a:latin typeface="Times New Roman" pitchFamily="18" charset="0"/>
              <a:cs typeface="Times New Roman" pitchFamily="18" charset="0"/>
            </a:endParaRPr>
          </a:p>
        </p:txBody>
      </p:sp>
      <p:sp>
        <p:nvSpPr>
          <p:cNvPr id="6" name="TextBox 5"/>
          <p:cNvSpPr txBox="1"/>
          <p:nvPr/>
        </p:nvSpPr>
        <p:spPr>
          <a:xfrm>
            <a:off x="1371600" y="568910"/>
            <a:ext cx="7315200" cy="263149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As is well known that the existence of the relationship and the closeness between animal pole cells (the outer layer or ectoderm) and the vegetative pole cells (the inner layer or endoderm) is needed to form cells of the middle layer (</a:t>
            </a:r>
            <a:r>
              <a:rPr lang="en-US" sz="2200" dirty="0" err="1">
                <a:latin typeface="Times New Roman" pitchFamily="18" charset="0"/>
                <a:cs typeface="Times New Roman" pitchFamily="18" charset="0"/>
              </a:rPr>
              <a:t>Mezoderm</a:t>
            </a:r>
            <a:r>
              <a:rPr lang="en-US" sz="2200" dirty="0">
                <a:latin typeface="Times New Roman" pitchFamily="18" charset="0"/>
                <a:cs typeface="Times New Roman" pitchFamily="18" charset="0"/>
              </a:rPr>
              <a:t>)</a:t>
            </a:r>
            <a:endParaRPr lang="ar-SA"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
            <a:ext cx="7315200" cy="4154984"/>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To find out whether cellular connectivity directly between the inducing and responding tissue is necessary for the process of differentiation, </a:t>
            </a:r>
            <a:r>
              <a:rPr lang="en-US" sz="2200" b="1" dirty="0">
                <a:solidFill>
                  <a:srgbClr val="FF0000"/>
                </a:solidFill>
                <a:latin typeface="Times New Roman" pitchFamily="18" charset="0"/>
                <a:cs typeface="Times New Roman" pitchFamily="18" charset="0"/>
              </a:rPr>
              <a:t>impermeable</a:t>
            </a:r>
            <a:r>
              <a:rPr lang="en-US" sz="2200" dirty="0">
                <a:latin typeface="Times New Roman" pitchFamily="18" charset="0"/>
                <a:cs typeface="Times New Roman" pitchFamily="18" charset="0"/>
              </a:rPr>
              <a:t> thin membrane made ​​of cellophane has been put between the optic cup (inducing tissue) and the outer layer (Ectoderm) opposite to it (responding tissue) to know did the optic cup induction the formation lens of the eye from the outer layer (or ectoderm)? It is found that the lens of the eye is not made up (Fig. 25).</a:t>
            </a:r>
          </a:p>
        </p:txBody>
      </p:sp>
      <p:pic>
        <p:nvPicPr>
          <p:cNvPr id="3" name="Picture 5" descr="C:\DOCUME~1\FREEUS~1\LOCALS~1\Temp\~LWF00091.jpg"/>
          <p:cNvPicPr>
            <a:picLocks noChangeAspect="1" noChangeArrowheads="1"/>
          </p:cNvPicPr>
          <p:nvPr/>
        </p:nvPicPr>
        <p:blipFill>
          <a:blip r:embed="rId3" r:link="rId4"/>
          <a:srcRect/>
          <a:stretch>
            <a:fillRect/>
          </a:stretch>
        </p:blipFill>
        <p:spPr bwMode="auto">
          <a:xfrm>
            <a:off x="4760912" y="4267200"/>
            <a:ext cx="4002088" cy="2447925"/>
          </a:xfrm>
          <a:prstGeom prst="rect">
            <a:avLst/>
          </a:prstGeom>
          <a:noFill/>
          <a:ln w="9525">
            <a:noFill/>
            <a:miter lim="800000"/>
            <a:headEnd/>
            <a:tailEnd/>
          </a:ln>
        </p:spPr>
      </p:pic>
      <p:pic>
        <p:nvPicPr>
          <p:cNvPr id="4" name="Picture 6" descr="C:\DOCUME~1\FREEUS~1\LOCALS~1\Temp\~LWF00081.jpg"/>
          <p:cNvPicPr>
            <a:picLocks noChangeAspect="1" noChangeArrowheads="1"/>
          </p:cNvPicPr>
          <p:nvPr/>
        </p:nvPicPr>
        <p:blipFill>
          <a:blip r:embed="rId5" r:link="rId6"/>
          <a:srcRect/>
          <a:stretch>
            <a:fillRect/>
          </a:stretch>
        </p:blipFill>
        <p:spPr bwMode="auto">
          <a:xfrm>
            <a:off x="1066800" y="4413250"/>
            <a:ext cx="3429000" cy="2139950"/>
          </a:xfrm>
          <a:prstGeom prst="rect">
            <a:avLst/>
          </a:prstGeom>
          <a:noFill/>
          <a:ln w="9525">
            <a:noFill/>
            <a:miter lim="800000"/>
            <a:headEnd/>
            <a:tailEnd/>
          </a:ln>
        </p:spPr>
      </p:pic>
      <p:sp>
        <p:nvSpPr>
          <p:cNvPr id="5" name="Rectangle 4"/>
          <p:cNvSpPr/>
          <p:nvPr/>
        </p:nvSpPr>
        <p:spPr>
          <a:xfrm>
            <a:off x="5987708" y="4267200"/>
            <a:ext cx="1460656" cy="646331"/>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Impermeabl</a:t>
            </a:r>
            <a:r>
              <a:rPr lang="en-US" b="1" dirty="0">
                <a:solidFill>
                  <a:srgbClr val="FF0000"/>
                </a:solidFill>
                <a:latin typeface="Times New Roman" pitchFamily="18" charset="0"/>
                <a:cs typeface="Times New Roman" pitchFamily="18" charset="0"/>
              </a:rPr>
              <a:t> </a:t>
            </a:r>
          </a:p>
          <a:p>
            <a:r>
              <a:rPr lang="en-US" b="1" dirty="0" err="1">
                <a:solidFill>
                  <a:srgbClr val="FF0000"/>
                </a:solidFill>
                <a:latin typeface="Times New Roman" pitchFamily="18" charset="0"/>
                <a:cs typeface="Times New Roman" pitchFamily="18" charset="0"/>
              </a:rPr>
              <a:t>layere</a:t>
            </a:r>
            <a:r>
              <a:rPr lang="en-US" b="1" dirty="0">
                <a:solidFill>
                  <a:srgbClr val="FF0000"/>
                </a:solidFill>
                <a:latin typeface="Times New Roman" pitchFamily="18" charset="0"/>
                <a:cs typeface="Times New Roman" pitchFamily="18" charset="0"/>
              </a:rPr>
              <a:t> </a:t>
            </a:r>
            <a:endParaRPr lang="en-US" dirty="0"/>
          </a:p>
        </p:txBody>
      </p:sp>
      <p:sp>
        <p:nvSpPr>
          <p:cNvPr id="6" name="Rectangle 5"/>
          <p:cNvSpPr/>
          <p:nvPr/>
        </p:nvSpPr>
        <p:spPr>
          <a:xfrm>
            <a:off x="7744028" y="4583668"/>
            <a:ext cx="1095172" cy="369332"/>
          </a:xfrm>
          <a:prstGeom prst="rect">
            <a:avLst/>
          </a:prstGeom>
        </p:spPr>
        <p:txBody>
          <a:bodyPr wrap="none">
            <a:spAutoFit/>
          </a:bodyPr>
          <a:lstStyle/>
          <a:p>
            <a:r>
              <a:rPr lang="en-US" dirty="0">
                <a:latin typeface="Times New Roman" pitchFamily="18" charset="0"/>
                <a:cs typeface="Times New Roman" pitchFamily="18" charset="0"/>
              </a:rPr>
              <a:t>optic cup </a:t>
            </a:r>
            <a:endParaRPr lang="en-US" dirty="0"/>
          </a:p>
        </p:txBody>
      </p:sp>
      <p:sp>
        <p:nvSpPr>
          <p:cNvPr id="7" name="Rectangle 6"/>
          <p:cNvSpPr/>
          <p:nvPr/>
        </p:nvSpPr>
        <p:spPr>
          <a:xfrm>
            <a:off x="4404052" y="4202668"/>
            <a:ext cx="1082348" cy="369332"/>
          </a:xfrm>
          <a:prstGeom prst="rect">
            <a:avLst/>
          </a:prstGeom>
        </p:spPr>
        <p:txBody>
          <a:bodyPr wrap="none">
            <a:spAutoFit/>
          </a:bodyPr>
          <a:lstStyle/>
          <a:p>
            <a:r>
              <a:rPr lang="en-US" dirty="0">
                <a:latin typeface="Times New Roman" pitchFamily="18" charset="0"/>
                <a:cs typeface="Times New Roman" pitchFamily="18" charset="0"/>
              </a:rPr>
              <a:t>Ectoderm</a:t>
            </a:r>
            <a:endParaRPr lang="en-US" dirty="0"/>
          </a:p>
        </p:txBody>
      </p:sp>
      <p:sp>
        <p:nvSpPr>
          <p:cNvPr id="8" name="Rectangle 7"/>
          <p:cNvSpPr/>
          <p:nvPr/>
        </p:nvSpPr>
        <p:spPr>
          <a:xfrm>
            <a:off x="3733800" y="4736068"/>
            <a:ext cx="1095172" cy="369332"/>
          </a:xfrm>
          <a:prstGeom prst="rect">
            <a:avLst/>
          </a:prstGeom>
        </p:spPr>
        <p:txBody>
          <a:bodyPr wrap="none">
            <a:spAutoFit/>
          </a:bodyPr>
          <a:lstStyle/>
          <a:p>
            <a:r>
              <a:rPr lang="en-US" dirty="0">
                <a:latin typeface="Times New Roman" pitchFamily="18" charset="0"/>
                <a:cs typeface="Times New Roman" pitchFamily="18" charset="0"/>
              </a:rPr>
              <a:t>optic cup </a:t>
            </a:r>
            <a:endParaRPr lang="en-US" dirty="0"/>
          </a:p>
        </p:txBody>
      </p:sp>
      <p:sp>
        <p:nvSpPr>
          <p:cNvPr id="9" name="Rectangle 8"/>
          <p:cNvSpPr/>
          <p:nvPr/>
        </p:nvSpPr>
        <p:spPr>
          <a:xfrm>
            <a:off x="914400" y="4583668"/>
            <a:ext cx="556563" cy="369332"/>
          </a:xfrm>
          <a:prstGeom prst="rect">
            <a:avLst/>
          </a:prstGeom>
        </p:spPr>
        <p:txBody>
          <a:bodyPr wrap="none">
            <a:spAutoFit/>
          </a:bodyPr>
          <a:lstStyle/>
          <a:p>
            <a:r>
              <a:rPr lang="en-US" dirty="0">
                <a:latin typeface="Times New Roman" pitchFamily="18" charset="0"/>
                <a:cs typeface="Times New Roman" pitchFamily="18" charset="0"/>
              </a:rPr>
              <a:t>lens</a:t>
            </a:r>
            <a:endParaRPr lang="en-US" dirty="0"/>
          </a:p>
        </p:txBody>
      </p:sp>
      <p:sp>
        <p:nvSpPr>
          <p:cNvPr id="10" name="Rectangle 9"/>
          <p:cNvSpPr/>
          <p:nvPr/>
        </p:nvSpPr>
        <p:spPr>
          <a:xfrm>
            <a:off x="3043788" y="4431268"/>
            <a:ext cx="1223412"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permeable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068096"/>
            <a:ext cx="7315200" cy="263149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In another experiment, put </a:t>
            </a:r>
            <a:r>
              <a:rPr lang="en-US" sz="2200" b="1" dirty="0">
                <a:solidFill>
                  <a:srgbClr val="FF0000"/>
                </a:solidFill>
                <a:latin typeface="Times New Roman" pitchFamily="18" charset="0"/>
                <a:cs typeface="Times New Roman" pitchFamily="18" charset="0"/>
              </a:rPr>
              <a:t>impermeable </a:t>
            </a:r>
            <a:r>
              <a:rPr lang="en-US" sz="2200" dirty="0">
                <a:latin typeface="Times New Roman" pitchFamily="18" charset="0"/>
                <a:cs typeface="Times New Roman" pitchFamily="18" charset="0"/>
              </a:rPr>
              <a:t>membrane between the dorsal lip and the outer layer (Ectoderm), the nervous tissue is not composed from the outer layer and in the case of using </a:t>
            </a:r>
            <a:r>
              <a:rPr lang="en-US" sz="2200" b="1" dirty="0">
                <a:solidFill>
                  <a:srgbClr val="FF0000"/>
                </a:solidFill>
                <a:latin typeface="Times New Roman" pitchFamily="18" charset="0"/>
                <a:cs typeface="Times New Roman" pitchFamily="18" charset="0"/>
              </a:rPr>
              <a:t>permeable</a:t>
            </a:r>
            <a:r>
              <a:rPr lang="en-US" sz="2200" dirty="0">
                <a:latin typeface="Times New Roman" pitchFamily="18" charset="0"/>
                <a:cs typeface="Times New Roman" pitchFamily="18" charset="0"/>
              </a:rPr>
              <a:t> membrane between them, the nervous tissue was formed (Fig. 26).</a:t>
            </a:r>
            <a:endParaRPr lang="en-US" sz="2200" b="1" dirty="0">
              <a:latin typeface="Times New Roman" pitchFamily="18" charset="0"/>
              <a:cs typeface="Times New Roman" pitchFamily="18" charset="0"/>
            </a:endParaRPr>
          </a:p>
        </p:txBody>
      </p:sp>
      <p:sp>
        <p:nvSpPr>
          <p:cNvPr id="5" name="TextBox 4"/>
          <p:cNvSpPr txBox="1"/>
          <p:nvPr/>
        </p:nvSpPr>
        <p:spPr>
          <a:xfrm>
            <a:off x="1371600" y="756528"/>
            <a:ext cx="7239000" cy="2123658"/>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In another experiment, use </a:t>
            </a:r>
            <a:r>
              <a:rPr lang="en-US" sz="2200" b="1" dirty="0">
                <a:solidFill>
                  <a:srgbClr val="FF0000"/>
                </a:solidFill>
                <a:latin typeface="Times New Roman" pitchFamily="18" charset="0"/>
                <a:cs typeface="Times New Roman" pitchFamily="18" charset="0"/>
              </a:rPr>
              <a:t>permeable</a:t>
            </a:r>
            <a:r>
              <a:rPr lang="en-US" sz="2200" dirty="0">
                <a:latin typeface="Times New Roman" pitchFamily="18" charset="0"/>
                <a:cs typeface="Times New Roman" pitchFamily="18" charset="0"/>
              </a:rPr>
              <a:t> membrane which is a segment of the agar as it allows the passage of molecules and it put between the cup visual and the outer layer opposite to it ​​(Ectoderm), the result was that formed the eye lens (Fig. 25).</a:t>
            </a:r>
            <a:endParaRPr lang="ar-SA"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590800"/>
            <a:ext cx="7696200" cy="3785652"/>
          </a:xfrm>
          <a:prstGeom prst="rect">
            <a:avLst/>
          </a:prstGeom>
          <a:solidFill>
            <a:schemeClr val="accent1">
              <a:lumMod val="20000"/>
              <a:lumOff val="80000"/>
            </a:schemeClr>
          </a:solidFill>
        </p:spPr>
        <p:txBody>
          <a:bodyPr wrap="square" rtlCol="0">
            <a:spAutoFit/>
          </a:bodyPr>
          <a:lstStyle/>
          <a:p>
            <a:pPr algn="just" rtl="1">
              <a:lnSpc>
                <a:spcPct val="200000"/>
              </a:lnSpc>
            </a:pPr>
            <a:r>
              <a:rPr lang="ar-SA" sz="2000" b="1" dirty="0">
                <a:latin typeface="Simplified Arabic" pitchFamily="18" charset="-78"/>
                <a:cs typeface="Simplified Arabic" pitchFamily="18" charset="-78"/>
              </a:rPr>
              <a:t>إداً إن تجارب الغشاء غير المنفذ </a:t>
            </a:r>
            <a:r>
              <a:rPr lang="ar-SA" sz="2000" b="1" dirty="0">
                <a:solidFill>
                  <a:srgbClr val="0000FF"/>
                </a:solidFill>
                <a:latin typeface="Simplified Arabic" pitchFamily="18" charset="-78"/>
                <a:cs typeface="Simplified Arabic" pitchFamily="18" charset="-78"/>
              </a:rPr>
              <a:t>تفيد بأن الاتصال الخلوي بين النسيج الحاث والنسيج المستجيب ضروري لحدوث عملية التحفيز</a:t>
            </a:r>
            <a:r>
              <a:rPr lang="ar-SA" sz="2000" b="1" dirty="0">
                <a:latin typeface="Simplified Arabic" pitchFamily="18" charset="-78"/>
                <a:cs typeface="Simplified Arabic" pitchFamily="18" charset="-78"/>
              </a:rPr>
              <a:t>. كذلك في تجارب الغشاء المنفذ وعند فحص الأغشية المنفذة بالمجهر الإلكتروني وجد أن هذه الأغشية بها </a:t>
            </a:r>
            <a:r>
              <a:rPr lang="ar-SA" sz="2000" b="1" dirty="0">
                <a:solidFill>
                  <a:srgbClr val="0000FF"/>
                </a:solidFill>
                <a:latin typeface="Simplified Arabic" pitchFamily="18" charset="-78"/>
                <a:cs typeface="Simplified Arabic" pitchFamily="18" charset="-78"/>
              </a:rPr>
              <a:t>خملات دقيقة </a:t>
            </a:r>
            <a:r>
              <a:rPr lang="ar-SA" sz="2000" b="1" dirty="0">
                <a:latin typeface="Simplified Arabic" pitchFamily="18" charset="-78"/>
                <a:cs typeface="Simplified Arabic" pitchFamily="18" charset="-78"/>
              </a:rPr>
              <a:t>(</a:t>
            </a:r>
            <a:r>
              <a:rPr lang="en-US" sz="2000" b="1" dirty="0" err="1">
                <a:latin typeface="Simplified Arabic" pitchFamily="18" charset="-78"/>
                <a:cs typeface="Simplified Arabic" pitchFamily="18" charset="-78"/>
              </a:rPr>
              <a:t>Microvillies</a:t>
            </a:r>
            <a:r>
              <a:rPr lang="ar-SA" sz="2000" b="1" dirty="0">
                <a:latin typeface="Simplified Arabic" pitchFamily="18" charset="-78"/>
                <a:cs typeface="Simplified Arabic" pitchFamily="18" charset="-78"/>
              </a:rPr>
              <a:t>) مما أدى إلى أن العلماء مبدئيا </a:t>
            </a:r>
            <a:r>
              <a:rPr lang="ar-SA" sz="2000" b="1" dirty="0" err="1">
                <a:latin typeface="Simplified Arabic" pitchFamily="18" charset="-78"/>
                <a:cs typeface="Simplified Arabic" pitchFamily="18" charset="-78"/>
              </a:rPr>
              <a:t>او</a:t>
            </a:r>
            <a:r>
              <a:rPr lang="ar-SA" sz="2000" b="1" dirty="0">
                <a:latin typeface="Simplified Arabic" pitchFamily="18" charset="-78"/>
                <a:cs typeface="Simplified Arabic" pitchFamily="18" charset="-78"/>
              </a:rPr>
              <a:t> خطأ </a:t>
            </a:r>
            <a:r>
              <a:rPr lang="ar-SA" sz="2000" b="1" dirty="0">
                <a:solidFill>
                  <a:srgbClr val="0000FF"/>
                </a:solidFill>
                <a:latin typeface="Simplified Arabic" pitchFamily="18" charset="-78"/>
                <a:cs typeface="Simplified Arabic" pitchFamily="18" charset="-78"/>
              </a:rPr>
              <a:t>استنتجوا أن </a:t>
            </a:r>
            <a:r>
              <a:rPr lang="ar-SA" sz="2000" b="1" dirty="0">
                <a:latin typeface="Simplified Arabic" pitchFamily="18" charset="-78"/>
                <a:cs typeface="Simplified Arabic" pitchFamily="18" charset="-78"/>
              </a:rPr>
              <a:t>الاتصال الخلوي المباشر بين النسيج الحاث والنسيج المستجيب ضروري لحدوث عملية التحفيز الجنيني</a:t>
            </a:r>
          </a:p>
          <a:p>
            <a:pPr algn="just" rtl="1">
              <a:lnSpc>
                <a:spcPct val="200000"/>
              </a:lnSpc>
            </a:pPr>
            <a:r>
              <a:rPr lang="en-US" sz="2000" b="1" dirty="0">
                <a:latin typeface="Simplified Arabic" pitchFamily="18" charset="-78"/>
                <a:cs typeface="Simplified Arabic" pitchFamily="18" charset="-78"/>
              </a:rPr>
              <a:t>.</a:t>
            </a:r>
            <a:r>
              <a:rPr lang="ar-SA" sz="2000" b="1" dirty="0">
                <a:latin typeface="Simplified Arabic" pitchFamily="18" charset="-78"/>
                <a:cs typeface="Simplified Arabic" pitchFamily="18" charset="-78"/>
              </a:rPr>
              <a:t>لكن .........</a:t>
            </a:r>
            <a:endParaRPr lang="ar-SA" sz="2000" b="1" dirty="0">
              <a:solidFill>
                <a:srgbClr val="FF0000"/>
              </a:solidFill>
              <a:latin typeface="Simplified Arabic" pitchFamily="18" charset="-78"/>
              <a:cs typeface="Simplified Arabic" pitchFamily="18" charset="-78"/>
            </a:endParaRPr>
          </a:p>
        </p:txBody>
      </p:sp>
      <p:pic>
        <p:nvPicPr>
          <p:cNvPr id="3" name="Picture 4" descr="C:\DOCUME~1\FREEUS~1\LOCALS~1\Temp\~LWF00131.jpg"/>
          <p:cNvPicPr>
            <a:picLocks noChangeAspect="1" noChangeArrowheads="1"/>
          </p:cNvPicPr>
          <p:nvPr/>
        </p:nvPicPr>
        <p:blipFill>
          <a:blip r:embed="rId3" r:link="rId4"/>
          <a:srcRect/>
          <a:stretch>
            <a:fillRect/>
          </a:stretch>
        </p:blipFill>
        <p:spPr bwMode="auto">
          <a:xfrm>
            <a:off x="993775" y="152400"/>
            <a:ext cx="7921625" cy="237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36937"/>
            <a:ext cx="7162800" cy="1015663"/>
          </a:xfrm>
          <a:prstGeom prst="rect">
            <a:avLst/>
          </a:prstGeom>
          <a:solidFill>
            <a:schemeClr val="accent4">
              <a:lumMod val="60000"/>
              <a:lumOff val="40000"/>
            </a:schemeClr>
          </a:solidFill>
        </p:spPr>
        <p:txBody>
          <a:bodyPr wrap="square" rtlCol="0">
            <a:spAutoFit/>
          </a:bodyPr>
          <a:lstStyle/>
          <a:p>
            <a:pPr algn="just" rtl="1">
              <a:lnSpc>
                <a:spcPct val="150000"/>
              </a:lnSpc>
            </a:pPr>
            <a:r>
              <a:rPr lang="ar-SA" sz="2000" b="1" dirty="0">
                <a:latin typeface="Simplified Arabic" pitchFamily="18" charset="-78"/>
                <a:cs typeface="Simplified Arabic" pitchFamily="18" charset="-78"/>
              </a:rPr>
              <a:t>لكن أظهرت تجارب التأثير الكيميائى التالية أن الإتصال المباشر بين النسيج الحاث والنسيج المستجيب </a:t>
            </a:r>
            <a:r>
              <a:rPr lang="ar-SA" sz="2000" b="1" u="sng" dirty="0">
                <a:solidFill>
                  <a:schemeClr val="accent3"/>
                </a:solidFill>
                <a:effectLst>
                  <a:outerShdw blurRad="38100" dist="38100" dir="2700000" algn="tl">
                    <a:srgbClr val="000000">
                      <a:alpha val="43137"/>
                    </a:srgbClr>
                  </a:outerShdw>
                </a:effectLst>
                <a:latin typeface="Simplified Arabic" pitchFamily="18" charset="-78"/>
                <a:cs typeface="Simplified Arabic" pitchFamily="18" charset="-78"/>
              </a:rPr>
              <a:t>غير ضرورى </a:t>
            </a:r>
            <a:r>
              <a:rPr lang="ar-SA" sz="2000" b="1" dirty="0">
                <a:latin typeface="Simplified Arabic" pitchFamily="18" charset="-78"/>
                <a:cs typeface="Simplified Arabic" pitchFamily="18" charset="-78"/>
              </a:rPr>
              <a:t>لحدوث عملية التحفيز</a:t>
            </a:r>
            <a:endParaRPr lang="en-US" sz="2000" b="1" dirty="0">
              <a:latin typeface="Simplified Arabic" pitchFamily="18" charset="-78"/>
              <a:cs typeface="Simplified Arabic" pitchFamily="18" charset="-78"/>
            </a:endParaRPr>
          </a:p>
        </p:txBody>
      </p:sp>
      <p:sp>
        <p:nvSpPr>
          <p:cNvPr id="3" name="TextBox 2"/>
          <p:cNvSpPr txBox="1"/>
          <p:nvPr/>
        </p:nvSpPr>
        <p:spPr>
          <a:xfrm>
            <a:off x="1447800" y="1905000"/>
            <a:ext cx="6629400" cy="461665"/>
          </a:xfrm>
          <a:prstGeom prst="rect">
            <a:avLst/>
          </a:prstGeom>
          <a:noFill/>
        </p:spPr>
        <p:txBody>
          <a:bodyPr wrap="square" rtlCol="0">
            <a:spAutoFit/>
          </a:bodyPr>
          <a:lstStyle/>
          <a:p>
            <a:pPr algn="r" rtl="1"/>
            <a:r>
              <a:rPr lang="ar-SA" sz="24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ثانيا :التأثير الكيميائي      </a:t>
            </a:r>
            <a:r>
              <a:rPr lang="en-US" sz="24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Chemical Actions</a:t>
            </a:r>
            <a:endParaRPr lang="ar-SA" sz="24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4" name="TextBox 3"/>
          <p:cNvSpPr txBox="1"/>
          <p:nvPr/>
        </p:nvSpPr>
        <p:spPr>
          <a:xfrm>
            <a:off x="1371600" y="2438400"/>
            <a:ext cx="7315200" cy="263149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The recent experiments indicate that direct cell contact between the inducing and responding tissue is not necessary for the process of embryonic induction, but induction process depends on the movement of molecules from the inducing tissue to responding tissue through the following experiments: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823585"/>
            <a:ext cx="7239000" cy="4662815"/>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1- The same previous experiments for cellular connect were done again but used membranes with fine holes not allow the composition of </a:t>
            </a:r>
            <a:r>
              <a:rPr lang="en-US" sz="2200" dirty="0" err="1">
                <a:latin typeface="Times New Roman" pitchFamily="18" charset="0"/>
                <a:cs typeface="Times New Roman" pitchFamily="18" charset="0"/>
              </a:rPr>
              <a:t>microvilli</a:t>
            </a:r>
            <a:r>
              <a:rPr lang="en-US" sz="2200" dirty="0">
                <a:latin typeface="Times New Roman" pitchFamily="18" charset="0"/>
                <a:cs typeface="Times New Roman" pitchFamily="18" charset="0"/>
              </a:rPr>
              <a:t> through it self and placed between the inducing and responding tissue, then took the responding tissue (tissue outer layer ectoderm) and implant alone in a development medium, it is changed into nerve tissue which took place the process of differentiation; also the membrane was examined by electron microscope, did not note the presence of </a:t>
            </a:r>
            <a:r>
              <a:rPr lang="en-US" sz="2200" dirty="0" err="1">
                <a:latin typeface="Times New Roman" pitchFamily="18" charset="0"/>
                <a:cs typeface="Times New Roman" pitchFamily="18" charset="0"/>
              </a:rPr>
              <a:t>microvilli</a:t>
            </a:r>
            <a:r>
              <a:rPr lang="en-US" sz="2200" dirty="0">
                <a:latin typeface="Times New Roman" pitchFamily="18" charset="0"/>
                <a:cs typeface="Times New Roman" pitchFamily="18" charset="0"/>
              </a:rPr>
              <a:t> in the holes.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97510"/>
            <a:ext cx="7315200" cy="263149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2- When the vegetative pole cells or the inner layer (Endoderm) were cultivated in the development medium and then lifted up and put the animal pole cells or the outer layer (Ectoderm) in the same medium they turn into the cells of the middle layer (mesoderm) (Fig. 27).</a:t>
            </a:r>
          </a:p>
        </p:txBody>
      </p:sp>
      <p:sp>
        <p:nvSpPr>
          <p:cNvPr id="3" name="TextBox 2"/>
          <p:cNvSpPr txBox="1"/>
          <p:nvPr/>
        </p:nvSpPr>
        <p:spPr>
          <a:xfrm>
            <a:off x="1371600" y="3575928"/>
            <a:ext cx="7391400" cy="2123658"/>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3- The previous same idea of experiment was returned but the dorsal lip was growing in medium and then removed from medium and place the outer layer tissue (ectoderm) in the same medium, it turned into nervous tissue.</a:t>
            </a:r>
            <a:endParaRPr lang="ar-SA"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52400"/>
            <a:ext cx="7391400" cy="4112664"/>
          </a:xfrm>
          <a:prstGeom prst="rect">
            <a:avLst/>
          </a:prstGeom>
          <a:solidFill>
            <a:schemeClr val="accent1">
              <a:lumMod val="20000"/>
              <a:lumOff val="80000"/>
            </a:schemeClr>
          </a:solidFill>
        </p:spPr>
        <p:txBody>
          <a:bodyPr wrap="square" rtlCol="0">
            <a:spAutoFit/>
          </a:bodyPr>
          <a:lstStyle/>
          <a:p>
            <a:pPr algn="just" rtl="1">
              <a:lnSpc>
                <a:spcPct val="150000"/>
              </a:lnSpc>
            </a:pPr>
            <a:r>
              <a:rPr lang="ar-SA" sz="2200" b="1" dirty="0">
                <a:solidFill>
                  <a:srgbClr val="0000FF"/>
                </a:solidFill>
                <a:latin typeface="Simplified Arabic" pitchFamily="18" charset="-78"/>
                <a:cs typeface="Simplified Arabic" pitchFamily="18" charset="-78"/>
              </a:rPr>
              <a:t>ولتفسير ذلك </a:t>
            </a:r>
            <a:r>
              <a:rPr lang="ar-SA" sz="2200" b="1" dirty="0">
                <a:latin typeface="Simplified Arabic" pitchFamily="18" charset="-78"/>
                <a:cs typeface="Simplified Arabic" pitchFamily="18" charset="-78"/>
              </a:rPr>
              <a:t>من التجارب السابقة </a:t>
            </a:r>
            <a:r>
              <a:rPr lang="ar-SA" sz="2200" b="1" dirty="0">
                <a:solidFill>
                  <a:srgbClr val="0000FF"/>
                </a:solidFill>
                <a:latin typeface="Simplified Arabic" pitchFamily="18" charset="-78"/>
                <a:cs typeface="Simplified Arabic" pitchFamily="18" charset="-78"/>
              </a:rPr>
              <a:t>أتضح أن </a:t>
            </a:r>
            <a:r>
              <a:rPr lang="ar-SA" sz="2200" b="1" dirty="0">
                <a:latin typeface="Simplified Arabic" pitchFamily="18" charset="-78"/>
                <a:cs typeface="Simplified Arabic" pitchFamily="18" charset="-78"/>
              </a:rPr>
              <a:t>البيئة قد إحتوت على مواد أو جزيئات أفرزت من النسيج الحاث (الشفة الظهرية) وعند تنمية النسيج المستجيب في نفس البيئة وبعد إزالة النسيج الحاث عملت هذه المواد أو الجزيئات على تحفيز النسيج المستجيب (الطبقة الخارجية أو الأكتوديرم) وتحويله إلى نسيج عصبي، وعند زراعة أي نسيج آخر غير الشفة الظهرية في البيئة فإنه لا يعمل على تحول خلايا الطبقة الخارجية (الأكتوديرم) إلى نسيج عصبي؛ </a:t>
            </a:r>
            <a:r>
              <a:rPr lang="ar-SA" sz="2200" b="1" dirty="0">
                <a:solidFill>
                  <a:srgbClr val="0000FF"/>
                </a:solidFill>
                <a:latin typeface="Simplified Arabic" pitchFamily="18" charset="-78"/>
                <a:cs typeface="Simplified Arabic" pitchFamily="18" charset="-78"/>
              </a:rPr>
              <a:t>مما يدل أيضا على أن نسيج الشفة الظهرية</a:t>
            </a:r>
            <a:r>
              <a:rPr lang="ar-SA" sz="2200" b="1" dirty="0">
                <a:latin typeface="Simplified Arabic" pitchFamily="18" charset="-78"/>
                <a:cs typeface="Simplified Arabic" pitchFamily="18" charset="-78"/>
              </a:rPr>
              <a:t> هو الذى يمتلك المواد الخاصة والتي تعمل على الحث العصبي.</a:t>
            </a:r>
            <a:r>
              <a:rPr lang="ar-SA" sz="2200" dirty="0">
                <a:latin typeface="Simplified Arabic" pitchFamily="18" charset="-78"/>
                <a:cs typeface="Simplified Arabic" pitchFamily="18" charset="-78"/>
              </a:rPr>
              <a:t> </a:t>
            </a:r>
            <a:endParaRPr lang="ar-SA" sz="2200" b="1" dirty="0">
              <a:latin typeface="Simplified Arabic" pitchFamily="18" charset="-78"/>
              <a:cs typeface="Simplified Arabic" pitchFamily="18" charset="-78"/>
            </a:endParaRPr>
          </a:p>
        </p:txBody>
      </p:sp>
      <p:pic>
        <p:nvPicPr>
          <p:cNvPr id="3" name="Picture 8" descr="C:\DOCUME~1\FREEUS~1\LOCALS~1\Temp\~LWF00681.jpg"/>
          <p:cNvPicPr>
            <a:picLocks noChangeAspect="1" noChangeArrowheads="1"/>
          </p:cNvPicPr>
          <p:nvPr/>
        </p:nvPicPr>
        <p:blipFill>
          <a:blip r:embed="rId2" r:link="rId3"/>
          <a:srcRect/>
          <a:stretch>
            <a:fillRect/>
          </a:stretch>
        </p:blipFill>
        <p:spPr bwMode="auto">
          <a:xfrm>
            <a:off x="1295400" y="4267200"/>
            <a:ext cx="7467600" cy="2278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8001000" cy="461665"/>
          </a:xfrm>
          <a:prstGeom prst="rect">
            <a:avLst/>
          </a:prstGeom>
          <a:noFill/>
        </p:spPr>
        <p:txBody>
          <a:bodyPr wrap="square" rtlCol="0">
            <a:spAutoFit/>
          </a:bodyPr>
          <a:lstStyle/>
          <a:p>
            <a:pPr algn="just"/>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Third: The nature of the chemical</a:t>
            </a:r>
            <a:r>
              <a:rPr lang="ar-SA"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طبيعة المادة </a:t>
            </a:r>
            <a:r>
              <a:rPr lang="ar-SA" sz="24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الكميائية</a:t>
            </a:r>
            <a:r>
              <a:rPr lang="ar-SA"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ar-SA" sz="24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المحفيزة</a:t>
            </a:r>
            <a:r>
              <a:rPr lang="ar-SA"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371600" y="959559"/>
            <a:ext cx="7391400" cy="1555041"/>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To find out the nature of the chemical produced from inducing tissue to responding tissue, the scientists have been conducted the following experiment: -</a:t>
            </a:r>
          </a:p>
        </p:txBody>
      </p:sp>
      <p:sp>
        <p:nvSpPr>
          <p:cNvPr id="4" name="TextBox 3"/>
          <p:cNvSpPr txBox="1"/>
          <p:nvPr/>
        </p:nvSpPr>
        <p:spPr>
          <a:xfrm>
            <a:off x="1371600" y="2474416"/>
            <a:ext cx="7391400" cy="4154984"/>
          </a:xfrm>
          <a:prstGeom prst="rect">
            <a:avLst/>
          </a:prstGeom>
          <a:noFill/>
        </p:spPr>
        <p:txBody>
          <a:bodyPr wrap="square" rtlCol="0">
            <a:spAutoFit/>
          </a:bodyPr>
          <a:lstStyle/>
          <a:p>
            <a:pPr algn="just">
              <a:lnSpc>
                <a:spcPct val="200000"/>
              </a:lnSpc>
            </a:pPr>
            <a:r>
              <a:rPr lang="en-US" sz="2200" dirty="0">
                <a:latin typeface="Times New Roman" pitchFamily="18" charset="0"/>
                <a:cs typeface="Times New Roman" pitchFamily="18" charset="0"/>
              </a:rPr>
              <a:t>	After lifting up of the inducing tissue (dorsal lip) from the medium </a:t>
            </a:r>
            <a:r>
              <a:rPr lang="en-US" sz="2200" dirty="0" err="1">
                <a:latin typeface="Times New Roman" pitchFamily="18" charset="0"/>
                <a:cs typeface="Times New Roman" pitchFamily="18" charset="0"/>
              </a:rPr>
              <a:t>trypsin</a:t>
            </a:r>
            <a:r>
              <a:rPr lang="en-US" sz="2200" dirty="0">
                <a:latin typeface="Times New Roman" pitchFamily="18" charset="0"/>
                <a:cs typeface="Times New Roman" pitchFamily="18" charset="0"/>
              </a:rPr>
              <a:t> enzyme was added (which works in the digestion of protein material) to the medium in which the inducing tissue has been developed, then put the responding tissue (ectoderm), we found that the ectoderm was not changed into nervous tissue (Fig. 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762000"/>
            <a:ext cx="7315200" cy="5185522"/>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800" dirty="0">
                <a:latin typeface="Times New Roman" pitchFamily="18" charset="0"/>
                <a:cs typeface="Times New Roman" pitchFamily="18" charset="0"/>
              </a:rPr>
              <a:t>If cells differentiated they lose their ability to differentiate again, that is, they are not able to give any type of cells or tissues else type that differentiated to and can not be changed. </a:t>
            </a:r>
          </a:p>
          <a:p>
            <a:pPr algn="just">
              <a:lnSpc>
                <a:spcPct val="150000"/>
              </a:lnSpc>
            </a:pPr>
            <a:r>
              <a:rPr lang="en-US" sz="2800" dirty="0">
                <a:latin typeface="Times New Roman" pitchFamily="18" charset="0"/>
                <a:cs typeface="Times New Roman" pitchFamily="18" charset="0"/>
              </a:rPr>
              <a:t>If the amount of certain cells that differentiate into neurons cells, for example, they keeps as nervous cells and can not be turned into other cells.</a:t>
            </a:r>
            <a:endParaRPr lang="en-US" sz="2400" dirty="0">
              <a:latin typeface="Times New Roman" pitchFamily="18" charset="0"/>
              <a:cs typeface="Times New Roman" pitchFamily="18" charset="0"/>
            </a:endParaRPr>
          </a:p>
        </p:txBody>
      </p:sp>
      <p:sp>
        <p:nvSpPr>
          <p:cNvPr id="2" name="Rectangle 1"/>
          <p:cNvSpPr/>
          <p:nvPr/>
        </p:nvSpPr>
        <p:spPr>
          <a:xfrm>
            <a:off x="1905000" y="468868"/>
            <a:ext cx="6273256" cy="400110"/>
          </a:xfrm>
          <a:prstGeom prst="rect">
            <a:avLst/>
          </a:prstGeom>
        </p:spPr>
        <p:txBody>
          <a:bodyPr wrap="none">
            <a:spAutoFit/>
          </a:bodyPr>
          <a:lstStyle/>
          <a:p>
            <a:r>
              <a:rPr lang="en-US" sz="2000" b="1" u="sng" dirty="0">
                <a:effectLst>
                  <a:outerShdw blurRad="38100" dist="38100" dir="2700000" algn="tl">
                    <a:srgbClr val="000000">
                      <a:alpha val="43137"/>
                    </a:srgbClr>
                  </a:outerShdw>
                </a:effectLst>
              </a:rPr>
              <a:t>2- cont. Cellular Differentiation </a:t>
            </a:r>
            <a:r>
              <a:rPr lang="ar-SA" sz="2000" b="1" dirty="0"/>
              <a:t>تكملة تعريف التمايز الخلوي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2133600"/>
            <a:ext cx="6934200" cy="2123658"/>
          </a:xfrm>
          <a:prstGeom prst="rect">
            <a:avLst/>
          </a:prstGeom>
          <a:solidFill>
            <a:schemeClr val="accent2">
              <a:lumMod val="40000"/>
              <a:lumOff val="60000"/>
            </a:schemeClr>
          </a:solidFill>
        </p:spPr>
        <p:txBody>
          <a:bodyPr wrap="square" rtlCol="0">
            <a:spAutoFit/>
          </a:bodyPr>
          <a:lstStyle/>
          <a:p>
            <a:pPr algn="just" rtl="1">
              <a:lnSpc>
                <a:spcPct val="200000"/>
              </a:lnSpc>
            </a:pPr>
            <a:r>
              <a:rPr lang="ar-SA" sz="2200" b="1" dirty="0">
                <a:latin typeface="Simplified Arabic" pitchFamily="18" charset="-78"/>
                <a:cs typeface="Simplified Arabic" pitchFamily="18" charset="-78"/>
              </a:rPr>
              <a:t>ومن ذلك إستنتج الباحثون أن طبيعة المادة المفرزة هي عبارة عن </a:t>
            </a:r>
            <a:r>
              <a:rPr lang="ar-SA" sz="2200" b="1" u="sng" dirty="0">
                <a:effectLst>
                  <a:outerShdw blurRad="38100" dist="38100" dir="2700000" algn="tl">
                    <a:srgbClr val="000000">
                      <a:alpha val="43137"/>
                    </a:srgbClr>
                  </a:outerShdw>
                </a:effectLst>
                <a:latin typeface="Simplified Arabic" pitchFamily="18" charset="-78"/>
                <a:cs typeface="Simplified Arabic" pitchFamily="18" charset="-78"/>
              </a:rPr>
              <a:t>بروتين </a:t>
            </a:r>
            <a:r>
              <a:rPr lang="ar-SA" sz="2200" b="1" dirty="0">
                <a:latin typeface="Simplified Arabic" pitchFamily="18" charset="-78"/>
                <a:cs typeface="Simplified Arabic" pitchFamily="18" charset="-78"/>
              </a:rPr>
              <a:t>يفرز من النسيج الحاث (الشفة الظهرية) إلى النسيج المستجيب (الأكتوديرم).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1802"/>
            <a:ext cx="5410200" cy="539378"/>
          </a:xfrm>
          <a:prstGeom prst="rect">
            <a:avLst/>
          </a:prstGeom>
          <a:noFill/>
        </p:spPr>
        <p:txBody>
          <a:bodyPr wrap="square" rtlCol="0">
            <a:spAutoFit/>
          </a:bodyPr>
          <a:lstStyle/>
          <a:p>
            <a:pPr algn="just">
              <a:lnSpc>
                <a:spcPct val="150000"/>
              </a:lnSpc>
            </a:pPr>
            <a:r>
              <a:rPr lang="en-US" sz="2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Fourth: How the organizer affects?</a:t>
            </a:r>
          </a:p>
        </p:txBody>
      </p:sp>
      <p:sp>
        <p:nvSpPr>
          <p:cNvPr id="3" name="TextBox 2"/>
          <p:cNvSpPr txBox="1"/>
          <p:nvPr/>
        </p:nvSpPr>
        <p:spPr>
          <a:xfrm>
            <a:off x="1676400" y="1066800"/>
            <a:ext cx="7086600" cy="684803"/>
          </a:xfrm>
          <a:prstGeom prst="rect">
            <a:avLst/>
          </a:prstGeom>
          <a:noFill/>
        </p:spPr>
        <p:txBody>
          <a:bodyPr wrap="square" rtlCol="0">
            <a:spAutoFit/>
          </a:bodyPr>
          <a:lstStyle/>
          <a:p>
            <a:pPr rtl="1">
              <a:lnSpc>
                <a:spcPct val="150000"/>
              </a:lnSpc>
            </a:pPr>
            <a:r>
              <a:rPr lang="ar-SA" sz="2000" b="1" dirty="0">
                <a:solidFill>
                  <a:srgbClr val="FF0000"/>
                </a:solidFill>
                <a:latin typeface="Simplified Arabic" pitchFamily="18" charset="-78"/>
                <a:cs typeface="Simplified Arabic" pitchFamily="18" charset="-78"/>
              </a:rPr>
              <a:t>1- </a:t>
            </a:r>
            <a:r>
              <a:rPr lang="ar-SA" sz="24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التأثير أو العامل الموضعي   </a:t>
            </a:r>
            <a:r>
              <a:rPr lang="en-US" sz="2800" b="1" u="sng" dirty="0" err="1">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Paracrine</a:t>
            </a:r>
            <a:r>
              <a:rPr lang="en-US" sz="28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Factor</a:t>
            </a:r>
            <a:endParaRPr lang="en-US" sz="2000"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4" name="TextBox 3"/>
          <p:cNvSpPr txBox="1"/>
          <p:nvPr/>
        </p:nvSpPr>
        <p:spPr>
          <a:xfrm>
            <a:off x="1447800" y="1646371"/>
            <a:ext cx="7162800" cy="4662815"/>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When studying how the organizer materials transfer from inducing tissue to responding tissue. In the study conducted by </a:t>
            </a:r>
            <a:r>
              <a:rPr lang="en-US" sz="2200" dirty="0" err="1">
                <a:latin typeface="Times New Roman" pitchFamily="18" charset="0"/>
                <a:cs typeface="Times New Roman" pitchFamily="18" charset="0"/>
              </a:rPr>
              <a:t>Grobestein</a:t>
            </a:r>
            <a:r>
              <a:rPr lang="en-US" sz="2200" dirty="0">
                <a:latin typeface="Times New Roman" pitchFamily="18" charset="0"/>
                <a:cs typeface="Times New Roman" pitchFamily="18" charset="0"/>
              </a:rPr>
              <a:t> (1956) and others on the differentiation of tubules of kidney and teeth, they found that the differentiation process has been done even in the case of presence of barriers with gaps or no gaps and placed between the inducing and responding tissue. There are some organizers need to be gaps and other organizers need to contact with the responding tissue until the process of influencing was done. </a:t>
            </a:r>
            <a:endParaRPr lang="ar-SA"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9048"/>
            <a:ext cx="7391400" cy="3647152"/>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When the material organizer was secreted as protein for example from inducing tissue and transmitted over a short distance (across the space between the cell that separates between inducing and responding tissue) to the responding tissue and occurs changes or effects this effect is called site effect or local organizer (</a:t>
            </a:r>
            <a:r>
              <a:rPr lang="en-US" sz="2200" dirty="0" err="1">
                <a:effectLst>
                  <a:outerShdw blurRad="38100" dist="38100" dir="2700000" algn="tl">
                    <a:srgbClr val="000000">
                      <a:alpha val="43137"/>
                    </a:srgbClr>
                  </a:outerShdw>
                </a:effectLst>
                <a:latin typeface="Times New Roman" pitchFamily="18" charset="0"/>
                <a:cs typeface="Times New Roman" pitchFamily="18" charset="0"/>
              </a:rPr>
              <a:t>Paracrine</a:t>
            </a:r>
            <a:r>
              <a:rPr lang="en-US" sz="2200" dirty="0">
                <a:effectLst>
                  <a:outerShdw blurRad="38100" dist="38100" dir="2700000" algn="tl">
                    <a:srgbClr val="000000">
                      <a:alpha val="43137"/>
                    </a:srgbClr>
                  </a:outerShdw>
                </a:effectLst>
                <a:latin typeface="Times New Roman" pitchFamily="18" charset="0"/>
                <a:cs typeface="Times New Roman" pitchFamily="18" charset="0"/>
              </a:rPr>
              <a:t> Factors </a:t>
            </a:r>
            <a:r>
              <a:rPr lang="en-US" sz="2200" dirty="0">
                <a:latin typeface="Times New Roman" pitchFamily="18" charset="0"/>
                <a:cs typeface="Times New Roman" pitchFamily="18" charset="0"/>
              </a:rPr>
              <a:t>Or Growth and Differentiation Factors (GDFs)).</a:t>
            </a:r>
            <a:endParaRPr lang="ar-SA" sz="2200" b="1" dirty="0">
              <a:latin typeface="Times New Roman" pitchFamily="18" charset="0"/>
              <a:cs typeface="Times New Roman" pitchFamily="18" charset="0"/>
            </a:endParaRPr>
          </a:p>
        </p:txBody>
      </p:sp>
      <p:sp>
        <p:nvSpPr>
          <p:cNvPr id="5" name="TextBox 4"/>
          <p:cNvSpPr txBox="1"/>
          <p:nvPr/>
        </p:nvSpPr>
        <p:spPr>
          <a:xfrm>
            <a:off x="1371600" y="3921710"/>
            <a:ext cx="7467600" cy="2631490"/>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200" b="1" dirty="0">
                <a:solidFill>
                  <a:srgbClr val="FF0000"/>
                </a:solidFill>
                <a:latin typeface="Times New Roman" pitchFamily="18" charset="0"/>
                <a:cs typeface="Times New Roman" pitchFamily="18" charset="0"/>
              </a:rPr>
              <a:t>But</a:t>
            </a:r>
            <a:r>
              <a:rPr lang="en-US" sz="2200" dirty="0">
                <a:latin typeface="Times New Roman" pitchFamily="18" charset="0"/>
                <a:cs typeface="Times New Roman" pitchFamily="18" charset="0"/>
              </a:rPr>
              <a:t> when the material organizer move from inducing tissue to responding tissue through the blood stream as induction of the formation of kidney tubules and teeth, as effect of action hormones, this is called hormonal effect or influence (</a:t>
            </a:r>
            <a:r>
              <a:rPr lang="en-US" sz="2200" dirty="0">
                <a:effectLst>
                  <a:outerShdw blurRad="38100" dist="38100" dir="2700000" algn="tl">
                    <a:srgbClr val="000000">
                      <a:alpha val="43137"/>
                    </a:srgbClr>
                  </a:outerShdw>
                </a:effectLst>
                <a:latin typeface="Times New Roman" pitchFamily="18" charset="0"/>
                <a:cs typeface="Times New Roman" pitchFamily="18" charset="0"/>
              </a:rPr>
              <a:t>Endocrine factor)</a:t>
            </a:r>
            <a:endParaRPr lang="ar-SA"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8001000" cy="646331"/>
          </a:xfrm>
          <a:prstGeom prst="rect">
            <a:avLst/>
          </a:prstGeom>
          <a:noFill/>
        </p:spPr>
        <p:txBody>
          <a:bodyPr wrap="square" rtlCol="0">
            <a:spAutoFit/>
          </a:bodyPr>
          <a:lstStyle/>
          <a:p>
            <a:pPr algn="just" rtl="1">
              <a:lnSpc>
                <a:spcPct val="150000"/>
              </a:lnSpc>
              <a:defRPr/>
            </a:pPr>
            <a:r>
              <a:rPr lang="ar-SA" sz="2000" b="1" dirty="0">
                <a:solidFill>
                  <a:srgbClr val="FF0000"/>
                </a:solidFill>
                <a:effectLst>
                  <a:outerShdw blurRad="38100" dist="38100" dir="2700000" algn="tl">
                    <a:srgbClr val="C0C0C0"/>
                  </a:outerShdw>
                </a:effectLst>
                <a:latin typeface="Simplified Arabic" pitchFamily="18" charset="-78"/>
                <a:cs typeface="Simplified Arabic" pitchFamily="18" charset="-78"/>
              </a:rPr>
              <a:t>2- الخاصية الجزيئية لعملية التحفيز</a:t>
            </a:r>
            <a:r>
              <a:rPr lang="ar-SA" sz="2000" b="1" dirty="0">
                <a:solidFill>
                  <a:srgbClr val="FF0000"/>
                </a:solidFill>
                <a:latin typeface="Simplified Arabic" pitchFamily="18" charset="-78"/>
                <a:cs typeface="Simplified Arabic" pitchFamily="18" charset="-78"/>
              </a:rPr>
              <a:t>    </a:t>
            </a:r>
            <a:r>
              <a:rPr lang="en-US" sz="24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Molecular Specificity of Induction</a:t>
            </a:r>
            <a:endParaRPr lang="en-US" sz="2000"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4" name="TextBox 3"/>
          <p:cNvSpPr txBox="1"/>
          <p:nvPr/>
        </p:nvSpPr>
        <p:spPr>
          <a:xfrm>
            <a:off x="1447800" y="1509385"/>
            <a:ext cx="7315200" cy="4662815"/>
          </a:xfrm>
          <a:prstGeom prst="rect">
            <a:avLst/>
          </a:prstGeom>
          <a:noFill/>
        </p:spPr>
        <p:txBody>
          <a:bodyPr wrap="square" rtlCol="0">
            <a:spAutoFit/>
          </a:bodyPr>
          <a:lstStyle/>
          <a:p>
            <a:pPr algn="just" fontAlgn="t">
              <a:lnSpc>
                <a:spcPct val="150000"/>
              </a:lnSpc>
            </a:pPr>
            <a:r>
              <a:rPr lang="en-US" sz="2200" dirty="0">
                <a:latin typeface="Times New Roman" pitchFamily="18" charset="0"/>
                <a:cs typeface="Times New Roman" pitchFamily="18" charset="0"/>
              </a:rPr>
              <a:t>	Inducing tissue Secrete the organizer material (for example, protein) and move to the responding tissue, then attached with the receptor on the cell membrane and this link lead to activation of certain factors within the cytoplasm of responding cells and carrying signal into the nucleus of responding cells, these signals linked with genetic material, which activates the gene or group of specific genes in responding cells, these activated genes determined the fate of cells. </a:t>
            </a: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6200"/>
            <a:ext cx="7086600" cy="2631490"/>
          </a:xfrm>
          <a:prstGeom prst="rect">
            <a:avLst/>
          </a:prstGeom>
          <a:noFill/>
        </p:spPr>
        <p:txBody>
          <a:bodyPr wrap="square" rtlCol="0">
            <a:spAutoFit/>
          </a:bodyPr>
          <a:lstStyle/>
          <a:p>
            <a:pPr algn="just" fontAlgn="t">
              <a:lnSpc>
                <a:spcPct val="150000"/>
              </a:lnSpc>
            </a:pPr>
            <a:r>
              <a:rPr lang="en-US" sz="2200" dirty="0">
                <a:latin typeface="Times New Roman" pitchFamily="18" charset="0"/>
                <a:cs typeface="Times New Roman" pitchFamily="18" charset="0"/>
              </a:rPr>
              <a:t>	Also, these activated genes issued certain genetic code from the nucleus to the cytoplasm via sending nucleic acids (mRNA) which are translated to the cytoplasm which leads to change and differentiation of these cells as response to material organizer of inducing tissue (Fig. 29).</a:t>
            </a:r>
            <a:endParaRPr lang="en-US" sz="2200" b="1" dirty="0">
              <a:latin typeface="Times New Roman" pitchFamily="18" charset="0"/>
              <a:cs typeface="Times New Roman" pitchFamily="18" charset="0"/>
            </a:endParaRPr>
          </a:p>
        </p:txBody>
      </p:sp>
      <p:pic>
        <p:nvPicPr>
          <p:cNvPr id="3" name="Picture 9" descr="~LWF00051"/>
          <p:cNvPicPr>
            <a:picLocks noChangeAspect="1" noChangeArrowheads="1"/>
          </p:cNvPicPr>
          <p:nvPr/>
        </p:nvPicPr>
        <p:blipFill>
          <a:blip r:embed="rId2"/>
          <a:srcRect/>
          <a:stretch>
            <a:fillRect/>
          </a:stretch>
        </p:blipFill>
        <p:spPr bwMode="auto">
          <a:xfrm>
            <a:off x="1058862" y="2759075"/>
            <a:ext cx="8008938" cy="3870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86670"/>
            <a:ext cx="5096267" cy="923330"/>
          </a:xfrm>
          <a:prstGeom prst="rect">
            <a:avLst/>
          </a:prstGeom>
          <a:noFill/>
          <a:effectLst>
            <a:glow rad="228600">
              <a:schemeClr val="accent3">
                <a:satMod val="175000"/>
                <a:alpha val="40000"/>
              </a:schemeClr>
            </a:glow>
          </a:effectLst>
        </p:spPr>
        <p:txBody>
          <a:bodyPr wrap="none" lIns="91440" tIns="45720" rIns="91440" bIns="45720">
            <a:prstTxWarp prst="textDoubleWave1">
              <a:avLst/>
            </a:prstTxWarp>
            <a:spAutoFit/>
            <a:scene3d>
              <a:camera prst="obliqueTopLef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EG" sz="5400" b="1" cap="none" spc="0" dirty="0">
                <a:ln/>
                <a:solidFill>
                  <a:schemeClr val="accent3"/>
                </a:solidFill>
                <a:effectLst>
                  <a:glow rad="228600">
                    <a:schemeClr val="accent1">
                      <a:satMod val="175000"/>
                      <a:alpha val="40000"/>
                    </a:schemeClr>
                  </a:glow>
                  <a:innerShdw blurRad="63500" dist="50800" dir="13500000">
                    <a:prstClr val="black">
                      <a:alpha val="50000"/>
                    </a:prstClr>
                  </a:innerShdw>
                </a:effectLst>
              </a:rPr>
              <a:t>شكراً لحسن إستماعكم</a:t>
            </a:r>
            <a:endParaRPr lang="en-US" sz="5400" b="1" cap="none" spc="0" dirty="0">
              <a:ln/>
              <a:solidFill>
                <a:schemeClr val="accent3"/>
              </a:solidFill>
              <a:effectLst>
                <a:glow rad="228600">
                  <a:schemeClr val="accent1">
                    <a:satMod val="175000"/>
                    <a:alpha val="40000"/>
                  </a:schemeClr>
                </a:glow>
                <a:innerShdw blurRad="63500" dist="50800" dir="13500000">
                  <a:prstClr val="black">
                    <a:alpha val="5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fmla="#ppt_w*sin(2.5*pi*$)">
                                          <p:val>
                                            <p:fltVal val="0"/>
                                          </p:val>
                                        </p:tav>
                                        <p:tav tm="100000">
                                          <p:val>
                                            <p:fltVal val="1"/>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6629400" cy="523220"/>
          </a:xfrm>
          <a:prstGeom prst="rect">
            <a:avLst/>
          </a:prstGeom>
          <a:noFill/>
        </p:spPr>
        <p:txBody>
          <a:bodyPr wrap="square" rtlCol="0">
            <a:spAutoFit/>
          </a:bodyPr>
          <a:lstStyle/>
          <a:p>
            <a:pPr algn="ctr"/>
            <a:r>
              <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Cellular Determination</a:t>
            </a:r>
            <a:r>
              <a:rPr lang="ar-SA"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التحديد الخلوي </a:t>
            </a:r>
            <a:endPar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143000" y="762000"/>
            <a:ext cx="7772400" cy="3970318"/>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It is an internal process precedes the process of cellular differentiation or change in morphology, through it determined the characteristics and features internally before they appear on the differentiated cells (change, transformation and activation of specific genes in these cells which will differentiate in order to pave about change apparent shape later to give specific tissue or system).</a:t>
            </a:r>
            <a:endParaRPr lang="en-US" sz="2400" b="1" dirty="0">
              <a:latin typeface="Times New Roman" pitchFamily="18" charset="0"/>
              <a:cs typeface="Times New Roman" pitchFamily="18" charset="0"/>
            </a:endParaRPr>
          </a:p>
        </p:txBody>
      </p:sp>
      <p:sp>
        <p:nvSpPr>
          <p:cNvPr id="4" name="TextBox 3"/>
          <p:cNvSpPr txBox="1"/>
          <p:nvPr/>
        </p:nvSpPr>
        <p:spPr>
          <a:xfrm>
            <a:off x="1143000" y="4712837"/>
            <a:ext cx="7772400" cy="1687963"/>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400" dirty="0">
                <a:latin typeface="Times New Roman" pitchFamily="18" charset="0"/>
                <a:cs typeface="Times New Roman" pitchFamily="18" charset="0"/>
              </a:rPr>
              <a:t>So if you determine the fate of specific cells to differentiate into specific tissue it can not be changed, such as eggs which boiled by water can not be back to its original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371600"/>
            <a:ext cx="7543800" cy="4154984"/>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When make exchange for transfer and culture of the  neural tube area place with the skin area and vice versa</a:t>
            </a:r>
            <a:r>
              <a:rPr lang="ar-SA" sz="2200" dirty="0">
                <a:latin typeface="Times New Roman" pitchFamily="18" charset="0"/>
                <a:cs typeface="Times New Roman" pitchFamily="18" charset="0"/>
              </a:rPr>
              <a:t>وبالعكس </a:t>
            </a:r>
            <a:r>
              <a:rPr lang="en-US" sz="2200" dirty="0">
                <a:latin typeface="Times New Roman" pitchFamily="18" charset="0"/>
                <a:cs typeface="Times New Roman" pitchFamily="18" charset="0"/>
              </a:rPr>
              <a:t> between two different embryos and that by transfer some parts from outer ectoderm area or layer ( neural tube  area in the future) to early gastrula frog pigmented (Dark) embryo,  and cultured on other not stained embryo of the same age, but place the skin area and taking the skin area and culture it on the same first embryo place the neural tube area.</a:t>
            </a:r>
          </a:p>
        </p:txBody>
      </p:sp>
      <p:sp>
        <p:nvSpPr>
          <p:cNvPr id="2" name="Rectangle 1"/>
          <p:cNvSpPr/>
          <p:nvPr/>
        </p:nvSpPr>
        <p:spPr>
          <a:xfrm>
            <a:off x="1219200" y="762000"/>
            <a:ext cx="7548861" cy="461665"/>
          </a:xfrm>
          <a:prstGeom prst="rect">
            <a:avLst/>
          </a:prstGeom>
        </p:spPr>
        <p:txBody>
          <a:bodyPr wrap="none">
            <a:spAutoFit/>
          </a:bodyPr>
          <a:lstStyle/>
          <a:p>
            <a:r>
              <a:rPr lang="en-US" sz="2400" b="1" u="sng" dirty="0">
                <a:effectLst>
                  <a:outerShdw blurRad="38100" dist="38100" dir="2700000" algn="tl">
                    <a:srgbClr val="000000">
                      <a:alpha val="43137"/>
                    </a:srgbClr>
                  </a:outerShdw>
                </a:effectLst>
              </a:rPr>
              <a:t>Cellular Determination Experiments </a:t>
            </a:r>
            <a:r>
              <a:rPr lang="ar-SA" sz="2400" b="1" u="sng" dirty="0">
                <a:effectLst>
                  <a:outerShdw blurRad="38100" dist="38100" dir="2700000" algn="tl">
                    <a:srgbClr val="000000">
                      <a:alpha val="43137"/>
                    </a:srgbClr>
                  </a:outerShdw>
                </a:effectLst>
              </a:rPr>
              <a:t>تجارب التحديد الخوي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3117</TotalTime>
  <Words>6190</Words>
  <Application>Microsoft Office PowerPoint</Application>
  <PresentationFormat>On-screen Show (4:3)</PresentationFormat>
  <Paragraphs>298</Paragraphs>
  <Slides>75</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Calibri</vt:lpstr>
      <vt:lpstr>Castellar</vt:lpstr>
      <vt:lpstr>Gill Sans MT</vt:lpstr>
      <vt:lpstr>Simplified Arabic</vt:lpstr>
      <vt:lpstr>Times New Roman</vt:lpstr>
      <vt:lpstr>Verdana</vt:lpstr>
      <vt:lpstr>Wingdings 2</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the role of cytoplasm in differentiation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Ibrahim Barakat</dc:creator>
  <cp:lastModifiedBy>O365</cp:lastModifiedBy>
  <cp:revision>289</cp:revision>
  <cp:lastPrinted>2016-01-31T03:58:16Z</cp:lastPrinted>
  <dcterms:created xsi:type="dcterms:W3CDTF">2006-08-16T00:00:00Z</dcterms:created>
  <dcterms:modified xsi:type="dcterms:W3CDTF">2023-09-10T19:02:59Z</dcterms:modified>
</cp:coreProperties>
</file>