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C33F6-FD89-4838-9E33-F9B3AA01657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82BC1-0B78-4765-82BA-CABB33A4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4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CC442D-A13E-4A15-B3F8-F466470A11A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76DF96-0902-4EC6-A773-08B6F7253E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small" dirty="0" smtClean="0"/>
              <a:t>with arrays</a:t>
            </a:r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29210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9. Arrays as input arguments – solution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7704856" cy="590465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#define SIZE	100</a:t>
            </a:r>
          </a:p>
          <a:p>
            <a:r>
              <a:rPr lang="en-US" sz="1200" dirty="0" err="1">
                <a:solidFill>
                  <a:srgbClr val="FF0000"/>
                </a:solidFill>
              </a:rPr>
              <a:t>i</a:t>
            </a:r>
            <a:r>
              <a:rPr lang="en-US" sz="1200" dirty="0" err="1" smtClean="0">
                <a:solidFill>
                  <a:srgbClr val="FF0000"/>
                </a:solidFill>
              </a:rPr>
              <a:t>nt</a:t>
            </a:r>
            <a:r>
              <a:rPr lang="en-US" sz="1200" dirty="0" smtClean="0">
                <a:solidFill>
                  <a:srgbClr val="FF0000"/>
                </a:solidFill>
              </a:rPr>
              <a:t> search(</a:t>
            </a:r>
            <a:r>
              <a:rPr lang="en-US" sz="1200" b="1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double list[],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size, double element);</a:t>
            </a:r>
            <a:r>
              <a:rPr lang="en-US" sz="1200" dirty="0" smtClean="0">
                <a:solidFill>
                  <a:srgbClr val="0000FF"/>
                </a:solidFill>
              </a:rPr>
              <a:t>	</a:t>
            </a:r>
            <a:r>
              <a:rPr lang="en-US" sz="12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double numbers[SIZE],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sub, index;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//fill the array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 element&gt;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&amp;numbers[sub]);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} </a:t>
            </a:r>
            <a:r>
              <a:rPr lang="en-US" sz="12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element you are searching for&gt;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index = search(numbers, SIZE, </a:t>
            </a:r>
            <a:r>
              <a:rPr lang="en-US" sz="1200" dirty="0" err="1" smtClean="0">
                <a:solidFill>
                  <a:srgbClr val="FF0000"/>
                </a:solidFill>
              </a:rPr>
              <a:t>num</a:t>
            </a:r>
            <a:r>
              <a:rPr lang="en-US" sz="12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if (index == -1)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(“Element not found\n”);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else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(“Element found at index = %d”, index);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search(</a:t>
            </a:r>
            <a:r>
              <a:rPr lang="en-US" sz="1200" b="1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double list[],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size, double element)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found = 0,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while (!found &amp;&amp;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 &lt; size)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if (list[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] == element)    found = 1;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else 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++; } // end while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if (found) return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else return -1;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search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7704856" cy="1440160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</a:rPr>
              <a:t>Write a complete modular program that returns the maximum number in an array of type double. The array has 100 elements and should not be modified.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(2) – solution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7704856" cy="590465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#define SIZE	100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double </a:t>
            </a:r>
            <a:r>
              <a:rPr lang="en-US" sz="1200" dirty="0" err="1" smtClean="0">
                <a:solidFill>
                  <a:srgbClr val="FF0000"/>
                </a:solidFill>
              </a:rPr>
              <a:t>getmax</a:t>
            </a:r>
            <a:r>
              <a:rPr lang="en-US" sz="1200" dirty="0" smtClean="0">
                <a:solidFill>
                  <a:srgbClr val="FF0000"/>
                </a:solidFill>
              </a:rPr>
              <a:t> (</a:t>
            </a:r>
            <a:r>
              <a:rPr lang="en-US" sz="1200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double list[],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size);</a:t>
            </a:r>
            <a:r>
              <a:rPr lang="en-US" sz="1200" dirty="0" smtClean="0">
                <a:solidFill>
                  <a:srgbClr val="0000FF"/>
                </a:solidFill>
              </a:rPr>
              <a:t>	</a:t>
            </a:r>
            <a:r>
              <a:rPr lang="en-US" sz="12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double numbers[SIZE],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//fill the array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 element&gt;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&amp;numbers[sub]);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} </a:t>
            </a:r>
            <a:r>
              <a:rPr lang="en-US" sz="12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</a:rPr>
              <a:t>num</a:t>
            </a:r>
            <a:r>
              <a:rPr lang="en-US" sz="1200" dirty="0" smtClean="0">
                <a:solidFill>
                  <a:srgbClr val="FF0000"/>
                </a:solidFill>
              </a:rPr>
              <a:t> =  </a:t>
            </a:r>
            <a:r>
              <a:rPr lang="en-US" sz="1200" dirty="0" err="1" smtClean="0">
                <a:solidFill>
                  <a:srgbClr val="FF0000"/>
                </a:solidFill>
              </a:rPr>
              <a:t>getmax</a:t>
            </a:r>
            <a:r>
              <a:rPr lang="en-US" sz="1200" dirty="0" smtClean="0">
                <a:solidFill>
                  <a:srgbClr val="FF0000"/>
                </a:solidFill>
              </a:rPr>
              <a:t>(numbers, SIZE);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(“The maximum element = %f”,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double </a:t>
            </a:r>
            <a:r>
              <a:rPr lang="en-US" sz="1200" dirty="0" err="1" smtClean="0">
                <a:solidFill>
                  <a:srgbClr val="FF0000"/>
                </a:solidFill>
              </a:rPr>
              <a:t>getmax</a:t>
            </a:r>
            <a:r>
              <a:rPr lang="en-US" sz="1200" dirty="0" smtClean="0">
                <a:solidFill>
                  <a:srgbClr val="FF0000"/>
                </a:solidFill>
              </a:rPr>
              <a:t>(</a:t>
            </a:r>
            <a:r>
              <a:rPr lang="en-US" sz="1200" b="1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double list[],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size)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double max;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max = list[0];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if (list[sub] &gt; max) 	max = list[sub];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return max;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</a:t>
            </a:r>
            <a:r>
              <a:rPr lang="en-US" sz="1200" dirty="0" err="1" smtClean="0">
                <a:solidFill>
                  <a:srgbClr val="00B0F0"/>
                </a:solidFill>
              </a:rPr>
              <a:t>getmax</a:t>
            </a:r>
            <a:endParaRPr lang="en-US" sz="1200" dirty="0" smtClean="0">
              <a:solidFill>
                <a:srgbClr val="00B0F0"/>
              </a:solidFill>
            </a:endParaRP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Example (3)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7704856" cy="1872208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</a:rPr>
              <a:t>Write a complete modular program that takes two arrays of size 100 as input parameters, adds them, and stores the result in a third array. The arrays are of type integer.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(3) – solution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7704856" cy="590465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#define SIZE	100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void add2arrays (</a:t>
            </a:r>
            <a:r>
              <a:rPr lang="en-US" sz="1200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arr1[], </a:t>
            </a:r>
            <a:r>
              <a:rPr lang="en-US" sz="1200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arr2[],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su</a:t>
            </a:r>
            <a:r>
              <a:rPr lang="en-US" sz="1200" dirty="0">
                <a:solidFill>
                  <a:srgbClr val="FF0000"/>
                </a:solidFill>
              </a:rPr>
              <a:t>m</a:t>
            </a:r>
            <a:r>
              <a:rPr lang="en-US" sz="1200" dirty="0" smtClean="0">
                <a:solidFill>
                  <a:srgbClr val="FF0000"/>
                </a:solidFill>
              </a:rPr>
              <a:t>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size);</a:t>
            </a:r>
            <a:r>
              <a:rPr lang="en-US" sz="1200" dirty="0" smtClean="0">
                <a:solidFill>
                  <a:srgbClr val="0000FF"/>
                </a:solidFill>
              </a:rPr>
              <a:t>	</a:t>
            </a:r>
            <a:r>
              <a:rPr lang="en-US" sz="12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array1[SIZE], array2[SIZE], array3[SIZE];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//fill the arrays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array1 element&gt;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(“%d”, &amp;array1[sub]);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array2 element&gt; “);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(“%d”, &amp;array2[sub]);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} </a:t>
            </a:r>
            <a:r>
              <a:rPr lang="en-US" sz="12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add2arrays (array1, array2, array3, SIZE);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(“The summation array is: \n”)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for (sub = 0; sub &lt; SIZE; sub++)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(“%d \t”, array3[sub]);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void add2arrays(</a:t>
            </a:r>
            <a:r>
              <a:rPr lang="en-US" sz="1200" b="1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arr1[], </a:t>
            </a:r>
            <a:r>
              <a:rPr lang="en-US" sz="1200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arr2[],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sum[], </a:t>
            </a:r>
            <a:r>
              <a:rPr lang="en-US" sz="1200" dirty="0" err="1" smtClean="0">
                <a:solidFill>
                  <a:srgbClr val="FF0000"/>
                </a:solidFill>
              </a:rPr>
              <a:t>int</a:t>
            </a:r>
            <a:r>
              <a:rPr lang="en-US" sz="1200" dirty="0" smtClean="0">
                <a:solidFill>
                  <a:srgbClr val="FF0000"/>
                </a:solidFill>
              </a:rPr>
              <a:t> size)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sum[sub] = arr1[sub] + arr2[sub];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add2arrays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Exercise (4)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7704856" cy="1872208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dentify the error(s) in the following fragment code: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x[8],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for (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==0;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&lt;= 8;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++)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 x[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 =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2924944"/>
            <a:ext cx="7704856" cy="2808312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counts[10],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double x[5];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 (“Enter an integer between 0 and 4&gt; “);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= 0;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scanf</a:t>
            </a:r>
            <a:r>
              <a:rPr lang="en-US" sz="2400" dirty="0" smtClean="0">
                <a:solidFill>
                  <a:schemeClr val="tx1"/>
                </a:solidFill>
              </a:rPr>
              <a:t> (“%d”, &amp;counts[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]);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x[counts[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]] = 8.384;  </a:t>
            </a:r>
            <a:r>
              <a:rPr lang="en-US" sz="2400" b="1" dirty="0" smtClean="0">
                <a:solidFill>
                  <a:srgbClr val="FF0000"/>
                </a:solidFill>
              </a:rPr>
              <a:t>//is this valid???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When the main program calls a function by its value, then the changes are not seen outside the function. This is known as </a:t>
            </a:r>
            <a:r>
              <a:rPr lang="en-US" i="1" dirty="0" smtClean="0">
                <a:solidFill>
                  <a:srgbClr val="0000FF"/>
                </a:solidFill>
              </a:rPr>
              <a:t>reference by-value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When a program calls a function by its address, then the changes are seen by the whole program outside the function, even the function is of type void. This is known as </a:t>
            </a:r>
            <a:r>
              <a:rPr lang="en-US" i="1" dirty="0" smtClean="0">
                <a:solidFill>
                  <a:srgbClr val="0000FF"/>
                </a:solidFill>
              </a:rPr>
              <a:t>reference by-address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>
                <a:solidFill>
                  <a:srgbClr val="0000FF"/>
                </a:solidFill>
              </a:rPr>
              <a:t>Arrays </a:t>
            </a:r>
            <a:r>
              <a:rPr lang="en-US" dirty="0" smtClean="0"/>
              <a:t>are always referred to by </a:t>
            </a:r>
            <a:r>
              <a:rPr lang="en-US" u="sng" dirty="0" smtClean="0"/>
              <a:t>addresses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>
                <a:solidFill>
                  <a:srgbClr val="0000FF"/>
                </a:solidFill>
              </a:rPr>
              <a:t>Simple variables </a:t>
            </a:r>
            <a:r>
              <a:rPr lang="en-US" dirty="0" smtClean="0"/>
              <a:t>may be referred to by </a:t>
            </a:r>
            <a:r>
              <a:rPr lang="en-US" u="sng" dirty="0" smtClean="0"/>
              <a:t>values</a:t>
            </a:r>
            <a:r>
              <a:rPr lang="en-US" dirty="0" smtClean="0"/>
              <a:t> (what we have learnt till now) or by </a:t>
            </a:r>
            <a:r>
              <a:rPr lang="en-US" u="sng" dirty="0" smtClean="0"/>
              <a:t>address</a:t>
            </a:r>
            <a:r>
              <a:rPr lang="en-US" dirty="0" smtClean="0"/>
              <a:t> (to be explained later).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Reference by-value vs. reference by-address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617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16. self-check exercise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92696"/>
            <a:ext cx="7704856" cy="4032448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Write a complete modular program that contains a function called </a:t>
            </a:r>
            <a:r>
              <a:rPr lang="en-US" sz="2400" i="1" dirty="0" smtClean="0">
                <a:solidFill>
                  <a:srgbClr val="0000FF"/>
                </a:solidFill>
              </a:rPr>
              <a:t>reverse</a:t>
            </a:r>
            <a:r>
              <a:rPr lang="en-US" sz="2400" dirty="0" smtClean="0">
                <a:solidFill>
                  <a:schemeClr val="tx1"/>
                </a:solidFill>
              </a:rPr>
              <a:t>. The function takes an array named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 an input parameter; and an array named 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 an output parameter. A third function parameter is </a:t>
            </a:r>
            <a:r>
              <a:rPr lang="en-US" sz="2400" i="1" dirty="0" smtClean="0">
                <a:solidFill>
                  <a:srgbClr val="0000FF"/>
                </a:solidFill>
              </a:rPr>
              <a:t>size</a:t>
            </a:r>
            <a:r>
              <a:rPr lang="en-US" sz="2400" dirty="0" smtClean="0">
                <a:solidFill>
                  <a:schemeClr val="tx1"/>
                </a:solidFill>
              </a:rPr>
              <a:t>, which is the size of each array. The function should copy the integers in </a:t>
            </a:r>
            <a:r>
              <a:rPr lang="en-US" sz="2400" i="1" dirty="0" smtClean="0">
                <a:solidFill>
                  <a:srgbClr val="0000FF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into 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chemeClr val="tx1"/>
                </a:solidFill>
              </a:rPr>
              <a:t> in reverse order.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i="1" dirty="0" smtClean="0">
                <a:solidFill>
                  <a:schemeClr val="tx1"/>
                </a:solidFill>
              </a:rPr>
              <a:t>For example, if x[5] = {2, 4, 6, 8, 10}</a:t>
            </a:r>
          </a:p>
          <a:p>
            <a:pPr algn="just"/>
            <a:r>
              <a:rPr lang="en-US" sz="2000" i="1" dirty="0">
                <a:solidFill>
                  <a:schemeClr val="tx1"/>
                </a:solidFill>
              </a:rPr>
              <a:t>t</a:t>
            </a:r>
            <a:r>
              <a:rPr lang="en-US" sz="2000" i="1" dirty="0" smtClean="0">
                <a:solidFill>
                  <a:schemeClr val="tx1"/>
                </a:solidFill>
              </a:rPr>
              <a:t>hen y[5] = {10, 8, 6, 4, 2}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300" smtClean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self-check exercise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92696"/>
            <a:ext cx="7704856" cy="4032448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Write a complete modular program that contains a function called </a:t>
            </a:r>
            <a:r>
              <a:rPr lang="en-US" sz="2400" i="1" dirty="0" smtClean="0">
                <a:solidFill>
                  <a:srgbClr val="0000FF"/>
                </a:solidFill>
              </a:rPr>
              <a:t>reverse</a:t>
            </a:r>
            <a:r>
              <a:rPr lang="en-US" sz="2400" dirty="0" smtClean="0">
                <a:solidFill>
                  <a:schemeClr val="tx1"/>
                </a:solidFill>
              </a:rPr>
              <a:t>. The function takes an array named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 an input parameter; and an array named 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 an output parameter. A third function parameter is </a:t>
            </a:r>
            <a:r>
              <a:rPr lang="en-US" sz="2400" i="1" dirty="0" smtClean="0">
                <a:solidFill>
                  <a:srgbClr val="0000FF"/>
                </a:solidFill>
              </a:rPr>
              <a:t>size</a:t>
            </a:r>
            <a:r>
              <a:rPr lang="en-US" sz="2400" dirty="0" smtClean="0">
                <a:solidFill>
                  <a:schemeClr val="tx1"/>
                </a:solidFill>
              </a:rPr>
              <a:t>, which is the size of each array. The function should copy the integers in </a:t>
            </a:r>
            <a:r>
              <a:rPr lang="en-US" sz="2400" i="1" dirty="0" smtClean="0">
                <a:solidFill>
                  <a:srgbClr val="0000FF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into 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chemeClr val="tx1"/>
                </a:solidFill>
              </a:rPr>
              <a:t> in reverse order.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i="1" dirty="0" smtClean="0">
                <a:solidFill>
                  <a:schemeClr val="tx1"/>
                </a:solidFill>
              </a:rPr>
              <a:t>For example, if x[5] = {2, 4, 6, 8, 10}</a:t>
            </a:r>
          </a:p>
          <a:p>
            <a:pPr algn="just"/>
            <a:r>
              <a:rPr lang="en-US" sz="2000" i="1" dirty="0">
                <a:solidFill>
                  <a:schemeClr val="tx1"/>
                </a:solidFill>
              </a:rPr>
              <a:t>t</a:t>
            </a:r>
            <a:r>
              <a:rPr lang="en-US" sz="2000" i="1" dirty="0" smtClean="0">
                <a:solidFill>
                  <a:schemeClr val="tx1"/>
                </a:solidFill>
              </a:rPr>
              <a:t>hen y[5] = {10, 8, 6, 4, 2}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Array </a:t>
            </a:r>
            <a:r>
              <a:rPr lang="en-US" u="sng" dirty="0" smtClean="0"/>
              <a:t>elements</a:t>
            </a:r>
            <a:r>
              <a:rPr lang="en-US" dirty="0" smtClean="0"/>
              <a:t> are passed as parameters to a function in the same way as simple parameters.</a:t>
            </a:r>
          </a:p>
          <a:p>
            <a:pPr algn="just"/>
            <a:r>
              <a:rPr lang="en-US" dirty="0" smtClean="0"/>
              <a:t>Consider this trivial example: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array elements as arguments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467544" y="1988840"/>
            <a:ext cx="7344816" cy="446449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sumf</a:t>
            </a:r>
            <a:r>
              <a:rPr lang="en-US" sz="1400" dirty="0" smtClean="0">
                <a:solidFill>
                  <a:srgbClr val="FF0000"/>
                </a:solidFill>
              </a:rPr>
              <a:t> (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num1, 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num2);</a:t>
            </a:r>
            <a:r>
              <a:rPr lang="en-US" sz="1400" dirty="0" smtClean="0">
                <a:solidFill>
                  <a:srgbClr val="0000FF"/>
                </a:solidFill>
              </a:rPr>
              <a:t>		</a:t>
            </a:r>
            <a:r>
              <a:rPr lang="en-US" sz="14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sub, x[100];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sum = 0;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smtClean="0">
                <a:solidFill>
                  <a:srgbClr val="00B0F0"/>
                </a:solidFill>
              </a:rPr>
              <a:t> // get the values of the array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for (sub = 1; sub &lt;= 100; sub++)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{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an integer&gt; “);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(“%d”, &amp;x[sub]);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smtClean="0">
                <a:solidFill>
                  <a:srgbClr val="FF0000"/>
                </a:solidFill>
              </a:rPr>
              <a:t>sum = </a:t>
            </a:r>
            <a:r>
              <a:rPr lang="en-US" sz="1400" dirty="0" err="1" smtClean="0">
                <a:solidFill>
                  <a:srgbClr val="FF0000"/>
                </a:solidFill>
              </a:rPr>
              <a:t>sumf</a:t>
            </a:r>
            <a:r>
              <a:rPr lang="en-US" sz="1400" dirty="0" smtClean="0">
                <a:solidFill>
                  <a:srgbClr val="FF0000"/>
                </a:solidFill>
              </a:rPr>
              <a:t> (sum, x[sub]);</a:t>
            </a:r>
            <a:r>
              <a:rPr lang="en-US" sz="1400" dirty="0" smtClean="0">
                <a:solidFill>
                  <a:srgbClr val="0000FF"/>
                </a:solidFill>
              </a:rPr>
              <a:t>		</a:t>
            </a:r>
            <a:r>
              <a:rPr lang="en-US" sz="1400" dirty="0" smtClean="0">
                <a:solidFill>
                  <a:srgbClr val="00B0F0"/>
                </a:solidFill>
              </a:rPr>
              <a:t>// sum = sum + x[sub] 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}</a:t>
            </a:r>
            <a:r>
              <a:rPr lang="en-US" sz="14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//end main</a:t>
            </a:r>
          </a:p>
          <a:p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sumf</a:t>
            </a:r>
            <a:r>
              <a:rPr lang="en-US" sz="1400" dirty="0" smtClean="0">
                <a:solidFill>
                  <a:srgbClr val="FF0000"/>
                </a:solidFill>
              </a:rPr>
              <a:t> (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num1, 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num2)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{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total;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total = num1 + num2;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return (total);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//end </a:t>
            </a:r>
            <a:r>
              <a:rPr lang="en-US" sz="1400" dirty="0" err="1" smtClean="0">
                <a:solidFill>
                  <a:srgbClr val="00B0F0"/>
                </a:solidFill>
              </a:rPr>
              <a:t>sumf</a:t>
            </a:r>
            <a:endParaRPr lang="en-US" sz="1400" dirty="0" smtClean="0">
              <a:solidFill>
                <a:srgbClr val="0000FF"/>
              </a:solidFill>
            </a:endParaRP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we declare an array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x[5]</a:t>
            </a:r>
            <a:r>
              <a:rPr lang="en-US" dirty="0" smtClean="0"/>
              <a:t>, the memory layout is as follows: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Therefore, we can get the address of any array element by adding its subscript to the address of x[0].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Arrays – step backward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ectangle 4"/>
          <p:cNvSpPr/>
          <p:nvPr/>
        </p:nvSpPr>
        <p:spPr>
          <a:xfrm>
            <a:off x="971600" y="1484784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endCxn id="5" idx="3"/>
          </p:cNvCxnSpPr>
          <p:nvPr/>
        </p:nvCxnSpPr>
        <p:spPr>
          <a:xfrm flipH="1">
            <a:off x="2411760" y="1844824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699792" y="1484784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x[0] = Array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00" y="2204864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endCxn id="12" idx="3"/>
          </p:cNvCxnSpPr>
          <p:nvPr/>
        </p:nvCxnSpPr>
        <p:spPr>
          <a:xfrm flipH="1">
            <a:off x="2411760" y="2564904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99792" y="2204864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x[1] =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x[0] +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byte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1600" y="2924944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endCxn id="15" idx="3"/>
          </p:cNvCxnSpPr>
          <p:nvPr/>
        </p:nvCxnSpPr>
        <p:spPr>
          <a:xfrm flipH="1">
            <a:off x="2411760" y="3284984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699792" y="2924944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x[2] =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x[0] +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bytes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1600" y="3645024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>
            <a:off x="2411760" y="4005064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99792" y="3645024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x[3] =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x[0] +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bytes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1600" y="4365104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>
            <a:endCxn id="21" idx="3"/>
          </p:cNvCxnSpPr>
          <p:nvPr/>
        </p:nvCxnSpPr>
        <p:spPr>
          <a:xfrm flipH="1">
            <a:off x="2411760" y="4725144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99792" y="4365104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x[4] =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x[0] +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bytes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 animBg="1"/>
      <p:bldP spid="14" grpId="0"/>
      <p:bldP spid="15" grpId="0" animBg="1"/>
      <p:bldP spid="17" grpId="0"/>
      <p:bldP spid="18" grpId="0" animBg="1"/>
      <p:bldP spid="20" grpId="0"/>
      <p:bldP spid="21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Assume that after declaration, the compiler assigned the address 1000 to the array. Therefore: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Arrays – step backward – example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ectangle 4"/>
          <p:cNvSpPr/>
          <p:nvPr/>
        </p:nvSpPr>
        <p:spPr>
          <a:xfrm>
            <a:off x="1475656" y="2060848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endCxn id="5" idx="3"/>
          </p:cNvCxnSpPr>
          <p:nvPr/>
        </p:nvCxnSpPr>
        <p:spPr>
          <a:xfrm flipH="1">
            <a:off x="2915816" y="2420888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3848" y="2060848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1000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75656" y="2780928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endCxn id="12" idx="3"/>
          </p:cNvCxnSpPr>
          <p:nvPr/>
        </p:nvCxnSpPr>
        <p:spPr>
          <a:xfrm flipH="1">
            <a:off x="2915816" y="3140968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03848" y="2780928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1001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3501008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endCxn id="15" idx="3"/>
          </p:cNvCxnSpPr>
          <p:nvPr/>
        </p:nvCxnSpPr>
        <p:spPr>
          <a:xfrm flipH="1">
            <a:off x="2915816" y="3861048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03848" y="3501008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1002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75656" y="4221088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>
            <a:off x="2915816" y="4581128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03848" y="4221088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1003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75656" y="4941168"/>
            <a:ext cx="1440160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x[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>
            <a:endCxn id="21" idx="3"/>
          </p:cNvCxnSpPr>
          <p:nvPr/>
        </p:nvCxnSpPr>
        <p:spPr>
          <a:xfrm flipH="1">
            <a:off x="2915816" y="5301208"/>
            <a:ext cx="4320480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03848" y="4941168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Adrs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1004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 animBg="1"/>
      <p:bldP spid="14" grpId="0"/>
      <p:bldP spid="15" grpId="0" animBg="1"/>
      <p:bldP spid="17" grpId="0"/>
      <p:bldP spid="18" grpId="0" animBg="1"/>
      <p:bldP spid="20" grpId="0"/>
      <p:bldP spid="2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Therefore, it suffices to pass the address of the first element (x[0]) only to a header function in order to pass an array.</a:t>
            </a:r>
          </a:p>
          <a:p>
            <a:pPr algn="just"/>
            <a:r>
              <a:rPr lang="en-US" dirty="0" smtClean="0"/>
              <a:t>The following is an example of a function header with the array x as an argument: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FF"/>
                </a:solidFill>
              </a:rPr>
              <a:t> example (</a:t>
            </a:r>
            <a:r>
              <a:rPr lang="en-US" sz="2400" dirty="0" err="1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FF"/>
                </a:solidFill>
              </a:rPr>
              <a:t> x</a:t>
            </a:r>
            <a:r>
              <a:rPr lang="en-US" sz="2400" dirty="0" smtClean="0">
                <a:solidFill>
                  <a:srgbClr val="FF0000"/>
                </a:solidFill>
              </a:rPr>
              <a:t>[]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 algn="just"/>
            <a:r>
              <a:rPr lang="en-US" dirty="0" smtClean="0"/>
              <a:t>Since the function manipulates the array through its address, then – in contrast to simple types -  </a:t>
            </a:r>
            <a:r>
              <a:rPr lang="en-US" b="1" u="sng" dirty="0" smtClean="0">
                <a:solidFill>
                  <a:srgbClr val="FF0000"/>
                </a:solidFill>
              </a:rPr>
              <a:t>any change to any of the array elements in the function is reflected in the whole program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Arrays as arguments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277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Consider the following example that initializes an array </a:t>
            </a:r>
            <a:r>
              <a:rPr lang="en-US" i="1" dirty="0" smtClean="0">
                <a:solidFill>
                  <a:srgbClr val="0000FF"/>
                </a:solidFill>
              </a:rPr>
              <a:t>list</a:t>
            </a:r>
            <a:r>
              <a:rPr lang="en-US" dirty="0" smtClean="0"/>
              <a:t> of size </a:t>
            </a:r>
            <a:r>
              <a:rPr lang="en-US" i="1" dirty="0" err="1" smtClean="0">
                <a:solidFill>
                  <a:srgbClr val="0000FF"/>
                </a:solidFill>
              </a:rPr>
              <a:t>size</a:t>
            </a:r>
            <a:r>
              <a:rPr lang="en-US" i="1" dirty="0" smtClean="0"/>
              <a:t> </a:t>
            </a:r>
            <a:r>
              <a:rPr lang="en-US" dirty="0" smtClean="0"/>
              <a:t>with element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endParaRPr lang="en-US" dirty="0" smtClean="0">
              <a:solidFill>
                <a:srgbClr val="0000FF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function will change the values of the array elements </a:t>
            </a:r>
            <a:r>
              <a:rPr lang="en-US" u="sng" dirty="0" smtClean="0"/>
              <a:t>in the memory directly using their addresses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Therefore, changes are seen by all the program outside the function.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Arrays as arguments – example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611560" y="1340768"/>
            <a:ext cx="7416824" cy="302433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	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list</a:t>
            </a:r>
            <a:r>
              <a:rPr lang="en-US" b="1" dirty="0" smtClean="0">
                <a:solidFill>
                  <a:srgbClr val="FF0000"/>
                </a:solidFill>
              </a:rPr>
              <a:t>[]</a:t>
            </a:r>
            <a:r>
              <a:rPr lang="en-US" dirty="0" smtClean="0">
                <a:solidFill>
                  <a:srgbClr val="0000FF"/>
                </a:solidFill>
              </a:rPr>
              <a:t>, 	</a:t>
            </a:r>
            <a:r>
              <a:rPr lang="en-US" dirty="0" smtClean="0">
                <a:solidFill>
                  <a:srgbClr val="00B0F0"/>
                </a:solidFill>
              </a:rPr>
              <a:t>// this is the array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size, 		</a:t>
            </a:r>
            <a:r>
              <a:rPr lang="en-US" dirty="0" smtClean="0">
                <a:solidFill>
                  <a:srgbClr val="00B0F0"/>
                </a:solidFill>
              </a:rPr>
              <a:t>// array size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n)		</a:t>
            </a:r>
            <a:r>
              <a:rPr lang="en-US" dirty="0" smtClean="0">
                <a:solidFill>
                  <a:srgbClr val="00B0F0"/>
                </a:solidFill>
              </a:rPr>
              <a:t>// initialization element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sub;	</a:t>
            </a:r>
            <a:r>
              <a:rPr lang="en-US" dirty="0" smtClean="0">
                <a:solidFill>
                  <a:srgbClr val="00B0F0"/>
                </a:solidFill>
              </a:rPr>
              <a:t>//the array subscript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B0F0"/>
                </a:solidFill>
              </a:rPr>
              <a:t>// loop over all the array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for (sub = 0; sub &lt; size; 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list[sub] = n;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} </a:t>
            </a:r>
            <a:r>
              <a:rPr lang="en-US" dirty="0" smtClean="0">
                <a:solidFill>
                  <a:srgbClr val="00B0F0"/>
                </a:solidFill>
              </a:rPr>
              <a:t>// end of </a:t>
            </a:r>
            <a:r>
              <a:rPr lang="en-US" dirty="0" err="1" smtClean="0">
                <a:solidFill>
                  <a:srgbClr val="00B0F0"/>
                </a:solidFill>
              </a:rPr>
              <a:t>initarray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Calling </a:t>
            </a:r>
            <a:r>
              <a:rPr lang="en-US" sz="2300" i="1" dirty="0" err="1" smtClean="0">
                <a:solidFill>
                  <a:srgbClr val="24B5A1"/>
                </a:solidFill>
                <a:latin typeface="Arial"/>
              </a:rPr>
              <a:t>initarray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– example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7704856" cy="583264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initarray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list</a:t>
            </a:r>
            <a:r>
              <a:rPr lang="en-US" b="1" dirty="0" smtClean="0">
                <a:solidFill>
                  <a:srgbClr val="FF0000"/>
                </a:solidFill>
              </a:rPr>
              <a:t>[]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size,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n);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x[10], y[50];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initarray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10, 0);</a:t>
            </a:r>
            <a:r>
              <a:rPr lang="en-US" dirty="0" smtClean="0">
                <a:solidFill>
                  <a:srgbClr val="0000FF"/>
                </a:solidFill>
              </a:rPr>
              <a:t> 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x of size 10 with 0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the initialization value&gt;”);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initarray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, 50,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y of size 50 with </a:t>
            </a:r>
            <a:r>
              <a:rPr lang="en-US" dirty="0" err="1" smtClean="0">
                <a:solidFill>
                  <a:srgbClr val="00B0F0"/>
                </a:solidFill>
              </a:rPr>
              <a:t>num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initarray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list</a:t>
            </a:r>
            <a:r>
              <a:rPr lang="en-US" b="1" dirty="0" smtClean="0">
                <a:solidFill>
                  <a:srgbClr val="FF0000"/>
                </a:solidFill>
              </a:rPr>
              <a:t>[]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size,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for (sub = 0; sub &lt; size; 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list[sub] = n;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</a:t>
            </a:r>
            <a:r>
              <a:rPr lang="en-US" dirty="0" err="1" smtClean="0">
                <a:solidFill>
                  <a:srgbClr val="00B0F0"/>
                </a:solidFill>
              </a:rPr>
              <a:t>initarray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If a function does not intend to modify the array, then we write the following function header:</a:t>
            </a: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search( </a:t>
            </a:r>
            <a:r>
              <a:rPr lang="en-US" sz="2000" b="1" dirty="0" err="1" smtClean="0">
                <a:solidFill>
                  <a:srgbClr val="FF0000"/>
                </a:solidFill>
              </a:rPr>
              <a:t>const</a:t>
            </a:r>
            <a:r>
              <a:rPr lang="en-US" sz="2000" dirty="0" smtClean="0">
                <a:solidFill>
                  <a:srgbClr val="0000FF"/>
                </a:solidFill>
              </a:rPr>
              <a:t> double list[], 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size, double element)</a:t>
            </a:r>
          </a:p>
          <a:p>
            <a:pPr algn="just"/>
            <a:r>
              <a:rPr lang="en-US" dirty="0" smtClean="0"/>
              <a:t>The above example is a header for a function called </a:t>
            </a:r>
            <a:r>
              <a:rPr lang="en-US" i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. It searches for a target element </a:t>
            </a:r>
            <a:r>
              <a:rPr lang="en-US" i="1" dirty="0" err="1" smtClean="0">
                <a:solidFill>
                  <a:srgbClr val="0000FF"/>
                </a:solidFill>
              </a:rPr>
              <a:t>element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an array </a:t>
            </a:r>
            <a:r>
              <a:rPr lang="en-US" i="1" dirty="0" smtClean="0">
                <a:solidFill>
                  <a:srgbClr val="0000FF"/>
                </a:solidFill>
              </a:rPr>
              <a:t>list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size </a:t>
            </a:r>
            <a:r>
              <a:rPr lang="en-US" i="1" dirty="0" err="1" smtClean="0">
                <a:solidFill>
                  <a:srgbClr val="0000FF"/>
                </a:solidFill>
              </a:rPr>
              <a:t>size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i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function does not intend to modify the contents of the array </a:t>
            </a:r>
            <a:r>
              <a:rPr lang="en-US" i="1" dirty="0" smtClean="0">
                <a:solidFill>
                  <a:srgbClr val="0000FF"/>
                </a:solidFill>
              </a:rPr>
              <a:t>list</a:t>
            </a:r>
            <a:r>
              <a:rPr lang="en-US" dirty="0" smtClean="0"/>
              <a:t>. Therefore, in order to avoid any inadvertent (unexpected) changes, we add the qualifier </a:t>
            </a:r>
            <a:r>
              <a:rPr lang="en-US" i="1" dirty="0" err="1" smtClean="0">
                <a:solidFill>
                  <a:srgbClr val="0000FF"/>
                </a:solidFill>
              </a:rPr>
              <a:t>const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to the array in the function header.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7. Arrays as input arguments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983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Arrays as input arguments – example (1)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7704856" cy="1440160"/>
          </a:xfrm>
          <a:prstGeom prst="roundRect">
            <a:avLst/>
          </a:prstGeom>
          <a:solidFill>
            <a:srgbClr val="66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0000FF"/>
                </a:solidFill>
              </a:rPr>
              <a:t>Write a complete modular program that searches for an element in an array of type double. The array has 100 elements and should not be modified.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1356</TotalTime>
  <Words>1147</Words>
  <Application>Microsoft Office PowerPoint</Application>
  <PresentationFormat>On-screen Show (4:3)</PresentationFormat>
  <Paragraphs>273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functions</vt:lpstr>
      <vt:lpstr>1. array elements as arguments</vt:lpstr>
      <vt:lpstr>2. Arrays – step backward</vt:lpstr>
      <vt:lpstr>3. Arrays – step backward – example </vt:lpstr>
      <vt:lpstr>4. Arrays as arguments</vt:lpstr>
      <vt:lpstr>5. Arrays as arguments – example </vt:lpstr>
      <vt:lpstr>6. Calling initarray – example </vt:lpstr>
      <vt:lpstr>7. Arrays as input arguments</vt:lpstr>
      <vt:lpstr>8. Arrays as input arguments – example (1) </vt:lpstr>
      <vt:lpstr>9. Arrays as input arguments – solution</vt:lpstr>
      <vt:lpstr>10. Example (2)</vt:lpstr>
      <vt:lpstr>11. Example (2) – solution </vt:lpstr>
      <vt:lpstr>12. Example (3)</vt:lpstr>
      <vt:lpstr>13. Example (3) – solution </vt:lpstr>
      <vt:lpstr>14. Exercise (4)</vt:lpstr>
      <vt:lpstr>15. Reference by-value vs. reference by-address</vt:lpstr>
      <vt:lpstr>16. self-check exercise (1)</vt:lpstr>
      <vt:lpstr>17. self-check exercise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Soha S.Zaghloul</dc:creator>
  <cp:lastModifiedBy>Soha S.Zaghloul</cp:lastModifiedBy>
  <cp:revision>26</cp:revision>
  <dcterms:created xsi:type="dcterms:W3CDTF">2014-11-16T20:39:42Z</dcterms:created>
  <dcterms:modified xsi:type="dcterms:W3CDTF">2014-11-17T19:16:40Z</dcterms:modified>
</cp:coreProperties>
</file>