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A625F-3409-4081-81B5-A522E537DD49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E91BB-BF83-4EEB-B145-742EF38E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2BC1-0B78-4765-82BA-CABB33A4F89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F67F058-53E6-4341-AD41-E4F9256F813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38A627-8ABD-4638-954E-055F95EFD9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WITH ARGUMENTS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REVISITED</a:t>
            </a:r>
          </a:p>
          <a:p>
            <a:endParaRPr lang="en-US" dirty="0"/>
          </a:p>
          <a:p>
            <a:r>
              <a:rPr lang="en-US" i="1" dirty="0" smtClean="0"/>
              <a:t>This lecture is a revision on functions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0211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7992888" cy="561902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Array </a:t>
            </a:r>
            <a:r>
              <a:rPr lang="en-US" u="sng" dirty="0" smtClean="0"/>
              <a:t>elements</a:t>
            </a:r>
            <a:r>
              <a:rPr lang="en-US" dirty="0" smtClean="0"/>
              <a:t> are passed as parameters to a function in the same way as simple parameters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Array elements are used as </a:t>
            </a:r>
            <a:r>
              <a:rPr lang="en-US" u="sng" dirty="0" smtClean="0"/>
              <a:t>actual</a:t>
            </a:r>
            <a:r>
              <a:rPr lang="en-US" dirty="0" smtClean="0"/>
              <a:t> parameters (in the calling function). Therefore, they must have a value before calling the desired function.</a:t>
            </a:r>
          </a:p>
          <a:p>
            <a:pPr algn="just"/>
            <a:r>
              <a:rPr lang="en-US" dirty="0" smtClean="0"/>
              <a:t>Array elements are NOT used as </a:t>
            </a:r>
            <a:r>
              <a:rPr lang="en-US" u="sng" dirty="0" smtClean="0"/>
              <a:t>formal</a:t>
            </a:r>
            <a:r>
              <a:rPr lang="en-US" dirty="0" smtClean="0"/>
              <a:t> parameters in the function header.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4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array elements as arguments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484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3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467544" y="620688"/>
            <a:ext cx="7344816" cy="576064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#include &lt;</a:t>
            </a:r>
            <a:r>
              <a:rPr lang="en-US" dirty="0" err="1" smtClean="0">
                <a:solidFill>
                  <a:srgbClr val="0000FF"/>
                </a:solidFill>
              </a:rPr>
              <a:t>stdio.h</a:t>
            </a:r>
            <a:r>
              <a:rPr lang="en-US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sumf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num1,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num2);	</a:t>
            </a: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en-US" dirty="0" smtClean="0">
                <a:solidFill>
                  <a:srgbClr val="00B0F0"/>
                </a:solidFill>
              </a:rPr>
              <a:t>prototype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sub, x[100];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sum = 0;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smtClean="0">
                <a:solidFill>
                  <a:srgbClr val="00B0F0"/>
                </a:solidFill>
              </a:rPr>
              <a:t> // get the values of the array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for (sub = 1; sub &lt;= 100; sub++)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{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(“Enter an integer&gt; “);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(“%d”, &amp;x[sub]);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sum = </a:t>
            </a:r>
            <a:r>
              <a:rPr lang="en-US" dirty="0" err="1" smtClean="0">
                <a:solidFill>
                  <a:srgbClr val="0000FF"/>
                </a:solidFill>
              </a:rPr>
              <a:t>sumf</a:t>
            </a:r>
            <a:r>
              <a:rPr lang="en-US" dirty="0" smtClean="0">
                <a:solidFill>
                  <a:srgbClr val="0000FF"/>
                </a:solidFill>
              </a:rPr>
              <a:t> (sum, x[sub]);	</a:t>
            </a: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en-US" dirty="0" smtClean="0">
                <a:solidFill>
                  <a:srgbClr val="00B0F0"/>
                </a:solidFill>
              </a:rPr>
              <a:t>sum = sum + x[sub]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}</a:t>
            </a:r>
            <a:r>
              <a:rPr lang="en-US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//end main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sumf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num1,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num2)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total;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total = num1 + num2;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return (total);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//end </a:t>
            </a:r>
            <a:r>
              <a:rPr lang="en-US" dirty="0" err="1" smtClean="0">
                <a:solidFill>
                  <a:srgbClr val="00B0F0"/>
                </a:solidFill>
              </a:rPr>
              <a:t>sumf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9632" y="3717032"/>
            <a:ext cx="2736304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11" idx="0"/>
          </p:cNvCxnSpPr>
          <p:nvPr/>
        </p:nvCxnSpPr>
        <p:spPr>
          <a:xfrm flipH="1">
            <a:off x="2411760" y="3933056"/>
            <a:ext cx="432048" cy="86409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75856" y="3897052"/>
            <a:ext cx="252028" cy="9001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51920" y="4149080"/>
            <a:ext cx="5040560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num1</a:t>
            </a:r>
            <a:r>
              <a:rPr lang="en-US" sz="1200" dirty="0" smtClean="0"/>
              <a:t> in the function is replaced by the value of sum</a:t>
            </a:r>
          </a:p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num2</a:t>
            </a:r>
            <a:r>
              <a:rPr lang="en-US" sz="1200" dirty="0" smtClean="0"/>
              <a:t> in the function is replaced by the value of x[sub]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7584" y="4797152"/>
            <a:ext cx="3168352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27984" y="3212976"/>
            <a:ext cx="4392488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value </a:t>
            </a:r>
            <a:r>
              <a:rPr lang="en-US" sz="1200" dirty="0" smtClean="0"/>
              <a:t>of </a:t>
            </a:r>
            <a:r>
              <a:rPr lang="en-US" sz="1200" i="1" dirty="0" smtClean="0"/>
              <a:t>sum</a:t>
            </a:r>
            <a:r>
              <a:rPr lang="en-US" sz="1200" dirty="0" smtClean="0"/>
              <a:t> is copied to </a:t>
            </a:r>
            <a:r>
              <a:rPr lang="en-US" sz="1200" i="1" dirty="0" smtClean="0"/>
              <a:t>num1</a:t>
            </a:r>
            <a:r>
              <a:rPr lang="en-US" sz="1200" dirty="0" smtClean="0"/>
              <a:t>. Assume it is 500.</a:t>
            </a:r>
          </a:p>
          <a:p>
            <a:pPr algn="ctr"/>
            <a:r>
              <a:rPr lang="en-US" sz="1200" dirty="0" smtClean="0"/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value </a:t>
            </a:r>
            <a:r>
              <a:rPr lang="en-US" sz="1200" dirty="0" smtClean="0"/>
              <a:t>of </a:t>
            </a:r>
            <a:r>
              <a:rPr lang="en-US" sz="1200" i="1" dirty="0" smtClean="0"/>
              <a:t>x[sub]</a:t>
            </a:r>
            <a:r>
              <a:rPr lang="en-US" sz="1200" dirty="0" smtClean="0"/>
              <a:t> is copied to </a:t>
            </a:r>
            <a:r>
              <a:rPr lang="en-US" sz="1200" i="1" dirty="0" smtClean="0"/>
              <a:t>num2</a:t>
            </a:r>
            <a:r>
              <a:rPr lang="en-US" sz="1200" dirty="0" smtClean="0"/>
              <a:t>. Assume it is 150.</a:t>
            </a:r>
          </a:p>
        </p:txBody>
      </p:sp>
    </p:spTree>
    <p:extLst>
      <p:ext uri="{BB962C8B-B14F-4D97-AF65-F5344CB8AC3E}">
        <p14:creationId xmlns:p14="http://schemas.microsoft.com/office/powerpoint/2010/main" val="129017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3 – cont’d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467544" y="620688"/>
            <a:ext cx="7344816" cy="576064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#include &lt;</a:t>
            </a:r>
            <a:r>
              <a:rPr lang="en-US" dirty="0" err="1" smtClean="0">
                <a:solidFill>
                  <a:srgbClr val="0000FF"/>
                </a:solidFill>
              </a:rPr>
              <a:t>stdio.h</a:t>
            </a:r>
            <a:r>
              <a:rPr lang="en-US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sumf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num1,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num2);	</a:t>
            </a: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en-US" dirty="0" smtClean="0">
                <a:solidFill>
                  <a:srgbClr val="00B0F0"/>
                </a:solidFill>
              </a:rPr>
              <a:t>prototype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sub, x[100];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sum = 0;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smtClean="0">
                <a:solidFill>
                  <a:srgbClr val="00B0F0"/>
                </a:solidFill>
              </a:rPr>
              <a:t> // get the values of the array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for (sub = 1; sub &lt;= 100; sub++)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{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(“Enter an integer&gt; “);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(“%d”, &amp;x[sub]);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sum = </a:t>
            </a:r>
            <a:r>
              <a:rPr lang="en-US" dirty="0" err="1" smtClean="0">
                <a:solidFill>
                  <a:srgbClr val="0000FF"/>
                </a:solidFill>
              </a:rPr>
              <a:t>sumf</a:t>
            </a:r>
            <a:r>
              <a:rPr lang="en-US" dirty="0" smtClean="0">
                <a:solidFill>
                  <a:srgbClr val="0000FF"/>
                </a:solidFill>
              </a:rPr>
              <a:t> (sum, x[sub]);	</a:t>
            </a: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en-US" dirty="0" smtClean="0">
                <a:solidFill>
                  <a:srgbClr val="00B0F0"/>
                </a:solidFill>
              </a:rPr>
              <a:t>sum = sum + x[sub]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}</a:t>
            </a:r>
            <a:r>
              <a:rPr lang="en-US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//end main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sumf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num1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500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num2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150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{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total;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total = </a:t>
            </a:r>
            <a:r>
              <a:rPr lang="en-US" strike="sngStrike" dirty="0" smtClean="0">
                <a:solidFill>
                  <a:srgbClr val="FF0000"/>
                </a:solidFill>
              </a:rPr>
              <a:t>num1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500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+ </a:t>
            </a:r>
            <a:r>
              <a:rPr lang="en-US" strike="sngStrike" dirty="0" smtClean="0">
                <a:solidFill>
                  <a:srgbClr val="FF0000"/>
                </a:solidFill>
              </a:rPr>
              <a:t>num2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150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return (total);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//end </a:t>
            </a:r>
            <a:r>
              <a:rPr lang="en-US" dirty="0" err="1" smtClean="0">
                <a:solidFill>
                  <a:srgbClr val="00B0F0"/>
                </a:solidFill>
              </a:rPr>
              <a:t>sumf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9632" y="3717032"/>
            <a:ext cx="2736304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483768" y="3933056"/>
            <a:ext cx="360040" cy="86409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75856" y="3897052"/>
            <a:ext cx="720080" cy="9001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51920" y="4149080"/>
            <a:ext cx="5040560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num1</a:t>
            </a:r>
            <a:r>
              <a:rPr lang="en-US" sz="1200" dirty="0" smtClean="0"/>
              <a:t> in the function is replaced by the value of sum</a:t>
            </a:r>
          </a:p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num2</a:t>
            </a:r>
            <a:r>
              <a:rPr lang="en-US" sz="1200" dirty="0" smtClean="0"/>
              <a:t> in the function is replaced by the value of x[sub]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7584" y="4797152"/>
            <a:ext cx="4320480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99992" y="3212976"/>
            <a:ext cx="4392488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value </a:t>
            </a:r>
            <a:r>
              <a:rPr lang="en-US" sz="1200" dirty="0" smtClean="0"/>
              <a:t>of </a:t>
            </a:r>
            <a:r>
              <a:rPr lang="en-US" sz="1200" i="1" dirty="0" smtClean="0"/>
              <a:t>sum</a:t>
            </a:r>
            <a:r>
              <a:rPr lang="en-US" sz="1200" dirty="0" smtClean="0"/>
              <a:t> is copied to </a:t>
            </a:r>
            <a:r>
              <a:rPr lang="en-US" sz="1200" i="1" dirty="0" smtClean="0"/>
              <a:t>num1</a:t>
            </a:r>
            <a:r>
              <a:rPr lang="en-US" sz="1200" dirty="0" smtClean="0"/>
              <a:t>. Assume it is 500.</a:t>
            </a:r>
          </a:p>
          <a:p>
            <a:pPr algn="ctr"/>
            <a:r>
              <a:rPr lang="en-US" sz="1200" dirty="0" smtClean="0"/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value </a:t>
            </a:r>
            <a:r>
              <a:rPr lang="en-US" sz="1200" dirty="0" smtClean="0"/>
              <a:t>of </a:t>
            </a:r>
            <a:r>
              <a:rPr lang="en-US" sz="1200" i="1" dirty="0" smtClean="0"/>
              <a:t>x[sub]</a:t>
            </a:r>
            <a:r>
              <a:rPr lang="en-US" sz="1200" dirty="0" smtClean="0"/>
              <a:t> is copied to </a:t>
            </a:r>
            <a:r>
              <a:rPr lang="en-US" sz="1200" i="1" dirty="0" smtClean="0"/>
              <a:t>num2</a:t>
            </a:r>
            <a:r>
              <a:rPr lang="en-US" sz="1200" dirty="0" smtClean="0"/>
              <a:t>. Assume it is 150.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92080" y="5373216"/>
            <a:ext cx="3600400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total</a:t>
            </a:r>
            <a:r>
              <a:rPr lang="en-US" sz="1200" dirty="0" smtClean="0"/>
              <a:t> is then calculated. Its </a:t>
            </a:r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r>
              <a:rPr lang="en-US" sz="1200" dirty="0" smtClean="0"/>
              <a:t> is returned to the calling function.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46505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7992888" cy="561902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In order to pass an array to a function, we pass its </a:t>
            </a:r>
            <a:r>
              <a:rPr lang="en-US" u="sng" dirty="0" smtClean="0"/>
              <a:t>address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Therefore, any changes made to the array inside a function are recorded in the main memory. So, they are seen by the whole program.</a:t>
            </a:r>
          </a:p>
          <a:p>
            <a:pPr algn="just"/>
            <a:r>
              <a:rPr lang="en-US" dirty="0" smtClean="0"/>
              <a:t>When we pass an array to a function, we also pass its size.</a:t>
            </a:r>
          </a:p>
          <a:p>
            <a:pPr algn="just"/>
            <a:r>
              <a:rPr lang="en-US" dirty="0" smtClean="0"/>
              <a:t>The </a:t>
            </a:r>
            <a:r>
              <a:rPr lang="en-US" u="sng" dirty="0" smtClean="0"/>
              <a:t>address</a:t>
            </a:r>
            <a:r>
              <a:rPr lang="en-US" dirty="0" smtClean="0"/>
              <a:t> of the array is passed to the function, and the </a:t>
            </a:r>
            <a:r>
              <a:rPr lang="en-US" u="sng" dirty="0" smtClean="0"/>
              <a:t>value</a:t>
            </a:r>
            <a:r>
              <a:rPr lang="en-US" dirty="0" smtClean="0"/>
              <a:t> of the size is passed to the function.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6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arrays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as arguments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608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4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7704856" cy="5832648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#include &lt;</a:t>
            </a:r>
            <a:r>
              <a:rPr lang="en-US" dirty="0" err="1" smtClean="0">
                <a:solidFill>
                  <a:srgbClr val="0000FF"/>
                </a:solidFill>
              </a:rPr>
              <a:t>stdio.h</a:t>
            </a:r>
            <a:r>
              <a:rPr lang="en-US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void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list</a:t>
            </a:r>
            <a:r>
              <a:rPr lang="en-US" b="1" dirty="0" smtClean="0">
                <a:solidFill>
                  <a:srgbClr val="0000FF"/>
                </a:solidFill>
              </a:rPr>
              <a:t>[]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size,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n);	</a:t>
            </a:r>
            <a:r>
              <a:rPr lang="en-US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main(void)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x[10]</a:t>
            </a:r>
            <a:r>
              <a:rPr lang="en-US" dirty="0" smtClean="0">
                <a:solidFill>
                  <a:srgbClr val="0000FF"/>
                </a:solidFill>
              </a:rPr>
              <a:t>, y[50];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num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, 10, 0); 	</a:t>
            </a: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en-US" dirty="0" err="1" smtClean="0">
                <a:solidFill>
                  <a:srgbClr val="00B0F0"/>
                </a:solidFill>
              </a:rPr>
              <a:t>init</a:t>
            </a:r>
            <a:r>
              <a:rPr lang="en-US" dirty="0" smtClean="0">
                <a:solidFill>
                  <a:srgbClr val="00B0F0"/>
                </a:solidFill>
              </a:rPr>
              <a:t> array x of size 10 with 0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(“Enter the initialization value&gt;”);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(“%d”, &amp;</a:t>
            </a:r>
            <a:r>
              <a:rPr lang="en-US" dirty="0" err="1" smtClean="0">
                <a:solidFill>
                  <a:srgbClr val="0000FF"/>
                </a:solidFill>
              </a:rPr>
              <a:t>num</a:t>
            </a:r>
            <a:r>
              <a:rPr lang="en-US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0000FF"/>
                </a:solidFill>
              </a:rPr>
              <a:t>y</a:t>
            </a:r>
            <a:r>
              <a:rPr lang="en-US" dirty="0" smtClean="0">
                <a:solidFill>
                  <a:srgbClr val="0000FF"/>
                </a:solidFill>
              </a:rPr>
              <a:t>, 50, </a:t>
            </a:r>
            <a:r>
              <a:rPr lang="en-US" dirty="0" err="1" smtClean="0">
                <a:solidFill>
                  <a:srgbClr val="0000FF"/>
                </a:solidFill>
              </a:rPr>
              <a:t>num</a:t>
            </a:r>
            <a:r>
              <a:rPr lang="en-US" dirty="0" smtClean="0">
                <a:solidFill>
                  <a:srgbClr val="0000FF"/>
                </a:solidFill>
              </a:rPr>
              <a:t>);	</a:t>
            </a: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en-US" dirty="0" err="1" smtClean="0">
                <a:solidFill>
                  <a:srgbClr val="00B0F0"/>
                </a:solidFill>
              </a:rPr>
              <a:t>init</a:t>
            </a:r>
            <a:r>
              <a:rPr lang="en-US" dirty="0" smtClean="0">
                <a:solidFill>
                  <a:srgbClr val="00B0F0"/>
                </a:solidFill>
              </a:rPr>
              <a:t> array y of size 50 with </a:t>
            </a:r>
            <a:r>
              <a:rPr lang="en-US" dirty="0" err="1" smtClean="0">
                <a:solidFill>
                  <a:srgbClr val="00B0F0"/>
                </a:solidFill>
              </a:rPr>
              <a:t>num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void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list</a:t>
            </a:r>
            <a:r>
              <a:rPr lang="en-US" b="1" dirty="0" smtClean="0">
                <a:solidFill>
                  <a:srgbClr val="FF0000"/>
                </a:solidFill>
              </a:rPr>
              <a:t>[]</a:t>
            </a:r>
            <a:r>
              <a:rPr lang="en-US" b="1" dirty="0" smtClean="0">
                <a:solidFill>
                  <a:srgbClr val="0000FF"/>
                </a:solidFill>
              </a:rPr>
              <a:t>  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1024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size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 0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{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for (sub = 0; sub &lt; </a:t>
            </a:r>
            <a:r>
              <a:rPr lang="en-US" strike="sngStrike" dirty="0" smtClean="0">
                <a:solidFill>
                  <a:srgbClr val="FF0000"/>
                </a:solidFill>
              </a:rPr>
              <a:t>size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rgbClr val="0000FF"/>
                </a:solidFill>
              </a:rPr>
              <a:t>; </a:t>
            </a:r>
            <a:r>
              <a:rPr lang="en-US" dirty="0" smtClean="0">
                <a:solidFill>
                  <a:srgbClr val="0000FF"/>
                </a:solidFill>
              </a:rPr>
              <a:t>sub++)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list[sub]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1024 + sub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strike="sngStrike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 end </a:t>
            </a:r>
            <a:r>
              <a:rPr lang="en-US" dirty="0" err="1" smtClean="0">
                <a:solidFill>
                  <a:srgbClr val="00B0F0"/>
                </a:solidFill>
              </a:rPr>
              <a:t>initarray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2636912"/>
            <a:ext cx="2088232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1560" y="4509120"/>
            <a:ext cx="5616624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907704" y="2852936"/>
            <a:ext cx="756084" cy="165618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85746" y="2852936"/>
            <a:ext cx="2646294" cy="165618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45786" y="2852936"/>
            <a:ext cx="3078342" cy="165618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491880" y="1556792"/>
            <a:ext cx="4752528" cy="10081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Since </a:t>
            </a:r>
            <a:r>
              <a:rPr lang="en-US" sz="1600" i="1" dirty="0" smtClean="0"/>
              <a:t>x</a:t>
            </a:r>
            <a:r>
              <a:rPr lang="en-US" sz="1600" dirty="0" smtClean="0"/>
              <a:t> is an array, then its </a:t>
            </a:r>
            <a:r>
              <a:rPr lang="en-US" sz="1600" dirty="0" smtClean="0">
                <a:solidFill>
                  <a:srgbClr val="FFFF00"/>
                </a:solidFill>
              </a:rPr>
              <a:t>address </a:t>
            </a:r>
            <a:r>
              <a:rPr lang="en-US" sz="1600" dirty="0" smtClean="0"/>
              <a:t>is passed.</a:t>
            </a:r>
          </a:p>
          <a:p>
            <a:pPr algn="ctr"/>
            <a:r>
              <a:rPr lang="en-US" sz="1600" dirty="0" smtClean="0"/>
              <a:t>10 &amp; 0 are passed as </a:t>
            </a:r>
            <a:r>
              <a:rPr lang="en-US" sz="1600" dirty="0" smtClean="0">
                <a:solidFill>
                  <a:srgbClr val="FFFF00"/>
                </a:solidFill>
              </a:rPr>
              <a:t>values</a:t>
            </a:r>
            <a:r>
              <a:rPr lang="en-US" sz="1600" dirty="0" smtClean="0"/>
              <a:t>.</a:t>
            </a:r>
          </a:p>
          <a:p>
            <a:pPr algn="ctr"/>
            <a:r>
              <a:rPr lang="en-US" sz="1600" i="1" dirty="0" smtClean="0"/>
              <a:t>Assume the address of x is 1024.</a:t>
            </a:r>
            <a:endParaRPr lang="en-US" sz="1600" i="1" dirty="0"/>
          </a:p>
        </p:txBody>
      </p:sp>
      <p:sp>
        <p:nvSpPr>
          <p:cNvPr id="23" name="Rectangle 22"/>
          <p:cNvSpPr/>
          <p:nvPr/>
        </p:nvSpPr>
        <p:spPr>
          <a:xfrm>
            <a:off x="3203848" y="5661248"/>
            <a:ext cx="5616624" cy="5760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Any changes made to </a:t>
            </a:r>
            <a:r>
              <a:rPr lang="en-US" i="1" dirty="0" smtClean="0"/>
              <a:t>list[sub]</a:t>
            </a:r>
            <a:r>
              <a:rPr lang="en-US" dirty="0" smtClean="0"/>
              <a:t> are performed on the address </a:t>
            </a:r>
            <a:r>
              <a:rPr lang="en-US" i="1" dirty="0" smtClean="0"/>
              <a:t>1024+sub</a:t>
            </a:r>
            <a:r>
              <a:rPr lang="en-US" dirty="0" smtClean="0"/>
              <a:t>, which is the address of </a:t>
            </a:r>
            <a:r>
              <a:rPr lang="en-US" i="1" dirty="0" smtClean="0"/>
              <a:t>x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4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4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7704856" cy="5832648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#include &lt;</a:t>
            </a:r>
            <a:r>
              <a:rPr lang="en-US" dirty="0" err="1" smtClean="0">
                <a:solidFill>
                  <a:srgbClr val="0000FF"/>
                </a:solidFill>
              </a:rPr>
              <a:t>stdio.h</a:t>
            </a:r>
            <a:r>
              <a:rPr lang="en-US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void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list</a:t>
            </a:r>
            <a:r>
              <a:rPr lang="en-US" b="1" dirty="0" smtClean="0">
                <a:solidFill>
                  <a:srgbClr val="0000FF"/>
                </a:solidFill>
              </a:rPr>
              <a:t>[]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size,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n);	</a:t>
            </a:r>
            <a:r>
              <a:rPr lang="en-US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main(void)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x[10]</a:t>
            </a:r>
            <a:r>
              <a:rPr lang="en-US" dirty="0" smtClean="0">
                <a:solidFill>
                  <a:srgbClr val="0000FF"/>
                </a:solidFill>
              </a:rPr>
              <a:t>, y[50</a:t>
            </a:r>
            <a:r>
              <a:rPr lang="en-US" dirty="0" smtClean="0">
                <a:solidFill>
                  <a:srgbClr val="0000FF"/>
                </a:solidFill>
              </a:rPr>
              <a:t>],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num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, 10, 0); 	</a:t>
            </a: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en-US" dirty="0" err="1" smtClean="0">
                <a:solidFill>
                  <a:srgbClr val="00B0F0"/>
                </a:solidFill>
              </a:rPr>
              <a:t>init</a:t>
            </a:r>
            <a:r>
              <a:rPr lang="en-US" dirty="0" smtClean="0">
                <a:solidFill>
                  <a:srgbClr val="00B0F0"/>
                </a:solidFill>
              </a:rPr>
              <a:t> array x of size 10 with 0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for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 10;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 (“%d\n”, x[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]);</a:t>
            </a:r>
            <a:r>
              <a:rPr lang="en-US" i="1" dirty="0" smtClean="0">
                <a:solidFill>
                  <a:schemeClr val="tx1"/>
                </a:solidFill>
              </a:rPr>
              <a:t>//prints the column under Value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void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list</a:t>
            </a:r>
            <a:r>
              <a:rPr lang="en-US" b="1" dirty="0" smtClean="0">
                <a:solidFill>
                  <a:srgbClr val="FF0000"/>
                </a:solidFill>
              </a:rPr>
              <a:t>[]</a:t>
            </a:r>
            <a:r>
              <a:rPr lang="en-US" b="1" dirty="0" smtClean="0">
                <a:solidFill>
                  <a:srgbClr val="0000FF"/>
                </a:solidFill>
              </a:rPr>
              <a:t>  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1024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size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 0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{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for (sub = 0; sub &lt; </a:t>
            </a:r>
            <a:r>
              <a:rPr lang="en-US" strike="sngStrike" dirty="0" smtClean="0">
                <a:solidFill>
                  <a:srgbClr val="FF0000"/>
                </a:solidFill>
              </a:rPr>
              <a:t>size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rgbClr val="0000FF"/>
                </a:solidFill>
              </a:rPr>
              <a:t>; </a:t>
            </a:r>
            <a:r>
              <a:rPr lang="en-US" dirty="0" smtClean="0">
                <a:solidFill>
                  <a:srgbClr val="0000FF"/>
                </a:solidFill>
              </a:rPr>
              <a:t>sub++)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list[sub]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1024 + sub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strike="sngStrike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 end </a:t>
            </a:r>
            <a:r>
              <a:rPr lang="en-US" dirty="0" err="1" smtClean="0">
                <a:solidFill>
                  <a:srgbClr val="00B0F0"/>
                </a:solidFill>
              </a:rPr>
              <a:t>initarray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2636912"/>
            <a:ext cx="2088232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396779"/>
              </p:ext>
            </p:extLst>
          </p:nvPr>
        </p:nvGraphicFramePr>
        <p:xfrm>
          <a:off x="6948264" y="1772816"/>
          <a:ext cx="198022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/>
                <a:gridCol w="9901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Adrs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 +0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 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 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 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 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 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 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 +7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 +8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 +9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11560" y="4221088"/>
            <a:ext cx="5688632" cy="360040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9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4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7704856" cy="5832648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#include &lt;</a:t>
            </a:r>
            <a:r>
              <a:rPr lang="en-US" dirty="0" err="1" smtClean="0">
                <a:solidFill>
                  <a:srgbClr val="0000FF"/>
                </a:solidFill>
              </a:rPr>
              <a:t>stdio.h</a:t>
            </a:r>
            <a:r>
              <a:rPr lang="en-US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void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list</a:t>
            </a:r>
            <a:r>
              <a:rPr lang="en-US" b="1" dirty="0" smtClean="0">
                <a:solidFill>
                  <a:srgbClr val="0000FF"/>
                </a:solidFill>
              </a:rPr>
              <a:t>[]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size,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n);	</a:t>
            </a:r>
            <a:r>
              <a:rPr lang="en-US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main(void)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x[10], </a:t>
            </a:r>
            <a:r>
              <a:rPr lang="en-US" b="1" dirty="0" smtClean="0">
                <a:solidFill>
                  <a:srgbClr val="FF0000"/>
                </a:solidFill>
              </a:rPr>
              <a:t>y[50]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num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, 10, 0); 	</a:t>
            </a: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en-US" dirty="0" err="1" smtClean="0">
                <a:solidFill>
                  <a:srgbClr val="00B0F0"/>
                </a:solidFill>
              </a:rPr>
              <a:t>init</a:t>
            </a:r>
            <a:r>
              <a:rPr lang="en-US" dirty="0" smtClean="0">
                <a:solidFill>
                  <a:srgbClr val="00B0F0"/>
                </a:solidFill>
              </a:rPr>
              <a:t> array x of size 10 with 0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(“Enter the initialization value&gt;”);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(“%d”, &amp;</a:t>
            </a:r>
            <a:r>
              <a:rPr lang="en-US" dirty="0" err="1" smtClean="0">
                <a:solidFill>
                  <a:srgbClr val="0000FF"/>
                </a:solidFill>
              </a:rPr>
              <a:t>num</a:t>
            </a:r>
            <a:r>
              <a:rPr lang="en-US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0000FF"/>
                </a:solidFill>
              </a:rPr>
              <a:t>y</a:t>
            </a:r>
            <a:r>
              <a:rPr lang="en-US" dirty="0" smtClean="0">
                <a:solidFill>
                  <a:srgbClr val="0000FF"/>
                </a:solidFill>
              </a:rPr>
              <a:t>, 50, </a:t>
            </a:r>
            <a:r>
              <a:rPr lang="en-US" dirty="0" err="1" smtClean="0">
                <a:solidFill>
                  <a:srgbClr val="0000FF"/>
                </a:solidFill>
              </a:rPr>
              <a:t>num</a:t>
            </a:r>
            <a:r>
              <a:rPr lang="en-US" dirty="0" smtClean="0">
                <a:solidFill>
                  <a:srgbClr val="0000FF"/>
                </a:solidFill>
              </a:rPr>
              <a:t>);	</a:t>
            </a: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en-US" dirty="0" err="1" smtClean="0">
                <a:solidFill>
                  <a:srgbClr val="00B0F0"/>
                </a:solidFill>
              </a:rPr>
              <a:t>init</a:t>
            </a:r>
            <a:r>
              <a:rPr lang="en-US" dirty="0" smtClean="0">
                <a:solidFill>
                  <a:srgbClr val="00B0F0"/>
                </a:solidFill>
              </a:rPr>
              <a:t> array y of size 50 with </a:t>
            </a:r>
            <a:r>
              <a:rPr lang="en-US" dirty="0" err="1" smtClean="0">
                <a:solidFill>
                  <a:srgbClr val="00B0F0"/>
                </a:solidFill>
              </a:rPr>
              <a:t>num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void </a:t>
            </a:r>
            <a:r>
              <a:rPr lang="en-US" dirty="0" err="1" smtClean="0">
                <a:solidFill>
                  <a:srgbClr val="0000FF"/>
                </a:solidFill>
              </a:rPr>
              <a:t>initarray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list</a:t>
            </a:r>
            <a:r>
              <a:rPr lang="en-US" b="1" dirty="0" smtClean="0">
                <a:solidFill>
                  <a:srgbClr val="FF0000"/>
                </a:solidFill>
              </a:rPr>
              <a:t>[]</a:t>
            </a:r>
            <a:r>
              <a:rPr lang="en-US" b="1" dirty="0" smtClean="0">
                <a:solidFill>
                  <a:srgbClr val="0000FF"/>
                </a:solidFill>
              </a:rPr>
              <a:t>  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2000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size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 7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{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for (sub = 0; sub &lt; </a:t>
            </a:r>
            <a:r>
              <a:rPr lang="en-US" strike="sngStrike" dirty="0" smtClean="0">
                <a:solidFill>
                  <a:srgbClr val="FF0000"/>
                </a:solidFill>
              </a:rPr>
              <a:t>size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50</a:t>
            </a:r>
            <a:r>
              <a:rPr lang="en-US" dirty="0" smtClean="0">
                <a:solidFill>
                  <a:srgbClr val="0000FF"/>
                </a:solidFill>
              </a:rPr>
              <a:t>; </a:t>
            </a:r>
            <a:r>
              <a:rPr lang="en-US" dirty="0" smtClean="0">
                <a:solidFill>
                  <a:srgbClr val="0000FF"/>
                </a:solidFill>
              </a:rPr>
              <a:t>sub++)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list[sub]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2000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 + sub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strike="sngStrike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b="1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 end </a:t>
            </a:r>
            <a:r>
              <a:rPr lang="en-US" dirty="0" err="1" smtClean="0">
                <a:solidFill>
                  <a:srgbClr val="00B0F0"/>
                </a:solidFill>
              </a:rPr>
              <a:t>initarray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3717032"/>
            <a:ext cx="2448272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1560" y="4509120"/>
            <a:ext cx="5616624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stCxn id="7" idx="2"/>
          </p:cNvCxnSpPr>
          <p:nvPr/>
        </p:nvCxnSpPr>
        <p:spPr>
          <a:xfrm>
            <a:off x="1979712" y="4005064"/>
            <a:ext cx="684076" cy="504056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21750" y="3933056"/>
            <a:ext cx="2610290" cy="57606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43808" y="3933056"/>
            <a:ext cx="3096344" cy="57606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491880" y="1556792"/>
            <a:ext cx="4752528" cy="10081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Since </a:t>
            </a:r>
            <a:r>
              <a:rPr lang="en-US" sz="1600" i="1" dirty="0"/>
              <a:t>y</a:t>
            </a:r>
            <a:r>
              <a:rPr lang="en-US" sz="1600" dirty="0" smtClean="0"/>
              <a:t> is an array, then its </a:t>
            </a:r>
            <a:r>
              <a:rPr lang="en-US" sz="1600" dirty="0" smtClean="0">
                <a:solidFill>
                  <a:srgbClr val="FFFF00"/>
                </a:solidFill>
              </a:rPr>
              <a:t>address </a:t>
            </a:r>
            <a:r>
              <a:rPr lang="en-US" sz="1600" dirty="0" smtClean="0"/>
              <a:t>is passed.</a:t>
            </a:r>
          </a:p>
          <a:p>
            <a:pPr algn="ctr"/>
            <a:r>
              <a:rPr lang="en-US" sz="1600" dirty="0"/>
              <a:t>5</a:t>
            </a:r>
            <a:r>
              <a:rPr lang="en-US" sz="1600" dirty="0" smtClean="0"/>
              <a:t>0 &amp; </a:t>
            </a:r>
            <a:r>
              <a:rPr lang="en-US" sz="1600" i="1" dirty="0" err="1" smtClean="0"/>
              <a:t>num</a:t>
            </a:r>
            <a:r>
              <a:rPr lang="en-US" sz="1600" dirty="0" smtClean="0"/>
              <a:t> are passed as </a:t>
            </a:r>
            <a:r>
              <a:rPr lang="en-US" sz="1600" dirty="0" smtClean="0">
                <a:solidFill>
                  <a:srgbClr val="FFFF00"/>
                </a:solidFill>
              </a:rPr>
              <a:t>values</a:t>
            </a:r>
            <a:r>
              <a:rPr lang="en-US" sz="1600" dirty="0" smtClean="0"/>
              <a:t>.</a:t>
            </a:r>
          </a:p>
          <a:p>
            <a:pPr algn="ctr"/>
            <a:r>
              <a:rPr lang="en-US" sz="1600" i="1" dirty="0" smtClean="0"/>
              <a:t>Assume the </a:t>
            </a:r>
            <a:r>
              <a:rPr lang="en-US" sz="1600" i="1" dirty="0" smtClean="0">
                <a:solidFill>
                  <a:srgbClr val="FFFF00"/>
                </a:solidFill>
              </a:rPr>
              <a:t>address</a:t>
            </a:r>
            <a:r>
              <a:rPr lang="en-US" sz="1600" i="1" dirty="0" smtClean="0"/>
              <a:t> of y is 2000.</a:t>
            </a:r>
          </a:p>
          <a:p>
            <a:pPr algn="ctr"/>
            <a:r>
              <a:rPr lang="en-US" sz="1600" i="1" dirty="0" smtClean="0"/>
              <a:t>Assume the </a:t>
            </a:r>
            <a:r>
              <a:rPr lang="en-US" sz="1600" i="1" dirty="0" smtClean="0">
                <a:solidFill>
                  <a:srgbClr val="FFFF00"/>
                </a:solidFill>
              </a:rPr>
              <a:t>value </a:t>
            </a:r>
            <a:r>
              <a:rPr lang="en-US" sz="1600" i="1" dirty="0" smtClean="0"/>
              <a:t>of </a:t>
            </a:r>
            <a:r>
              <a:rPr lang="en-US" sz="1600" i="1" dirty="0" err="1" smtClean="0"/>
              <a:t>num</a:t>
            </a:r>
            <a:r>
              <a:rPr lang="en-US" sz="1600" i="1" dirty="0" smtClean="0"/>
              <a:t> is 7</a:t>
            </a:r>
            <a:endParaRPr lang="en-US" sz="1600" i="1" dirty="0"/>
          </a:p>
        </p:txBody>
      </p:sp>
      <p:sp>
        <p:nvSpPr>
          <p:cNvPr id="23" name="Rectangle 22"/>
          <p:cNvSpPr/>
          <p:nvPr/>
        </p:nvSpPr>
        <p:spPr>
          <a:xfrm>
            <a:off x="3203848" y="5661248"/>
            <a:ext cx="5616624" cy="5760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Any changes made to </a:t>
            </a:r>
            <a:r>
              <a:rPr lang="en-US" i="1" dirty="0" smtClean="0"/>
              <a:t>list[sub]</a:t>
            </a:r>
            <a:r>
              <a:rPr lang="en-US" dirty="0" smtClean="0"/>
              <a:t> are performed on the address </a:t>
            </a:r>
            <a:r>
              <a:rPr lang="en-US" i="1" dirty="0" smtClean="0"/>
              <a:t>2000+sub</a:t>
            </a:r>
            <a:r>
              <a:rPr lang="en-US" dirty="0" smtClean="0"/>
              <a:t>, which is the address of </a:t>
            </a:r>
            <a:r>
              <a:rPr lang="en-US" i="1" dirty="0"/>
              <a:t>y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0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4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7704856" cy="5832648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0000FF"/>
                </a:solidFill>
              </a:rPr>
              <a:t>#include &lt;</a:t>
            </a:r>
            <a:r>
              <a:rPr lang="en-US" sz="1600" dirty="0" err="1" smtClean="0">
                <a:solidFill>
                  <a:srgbClr val="0000FF"/>
                </a:solidFill>
              </a:rPr>
              <a:t>stdio.h</a:t>
            </a:r>
            <a:r>
              <a:rPr lang="en-US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void </a:t>
            </a:r>
            <a:r>
              <a:rPr lang="en-US" sz="1600" dirty="0" err="1" smtClean="0">
                <a:solidFill>
                  <a:srgbClr val="0000FF"/>
                </a:solidFill>
              </a:rPr>
              <a:t>initarray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list</a:t>
            </a:r>
            <a:r>
              <a:rPr lang="en-US" sz="1600" b="1" dirty="0" smtClean="0">
                <a:solidFill>
                  <a:srgbClr val="0000FF"/>
                </a:solidFill>
              </a:rPr>
              <a:t>[]</a:t>
            </a:r>
            <a:r>
              <a:rPr lang="en-US" sz="1600" dirty="0" smtClean="0">
                <a:solidFill>
                  <a:srgbClr val="0000FF"/>
                </a:solidFill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size,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n);	</a:t>
            </a:r>
            <a:r>
              <a:rPr lang="en-US" sz="1600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main(void)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x[10], </a:t>
            </a:r>
            <a:r>
              <a:rPr lang="en-US" sz="1600" dirty="0" smtClean="0">
                <a:solidFill>
                  <a:srgbClr val="FF0000"/>
                </a:solidFill>
              </a:rPr>
              <a:t>y[50</a:t>
            </a:r>
            <a:r>
              <a:rPr lang="en-US" sz="1600" dirty="0" smtClean="0">
                <a:solidFill>
                  <a:srgbClr val="FF0000"/>
                </a:solidFill>
              </a:rPr>
              <a:t>]</a:t>
            </a:r>
            <a:r>
              <a:rPr lang="en-US" sz="1600" dirty="0" smtClean="0">
                <a:solidFill>
                  <a:srgbClr val="0000FF"/>
                </a:solidFill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;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num</a:t>
            </a:r>
            <a:r>
              <a:rPr lang="en-US" sz="16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initarray</a:t>
            </a:r>
            <a:r>
              <a:rPr lang="en-US" sz="1600" dirty="0" smtClean="0">
                <a:solidFill>
                  <a:srgbClr val="0000FF"/>
                </a:solidFill>
              </a:rPr>
              <a:t> (</a:t>
            </a:r>
            <a:r>
              <a:rPr lang="en-US" sz="1600" b="1" dirty="0" smtClean="0">
                <a:solidFill>
                  <a:srgbClr val="0000FF"/>
                </a:solidFill>
              </a:rPr>
              <a:t>x</a:t>
            </a:r>
            <a:r>
              <a:rPr lang="en-US" sz="1600" dirty="0" smtClean="0">
                <a:solidFill>
                  <a:srgbClr val="0000FF"/>
                </a:solidFill>
              </a:rPr>
              <a:t>, 10, 0); 	</a:t>
            </a:r>
            <a:r>
              <a:rPr lang="en-US" sz="1600" dirty="0" smtClean="0">
                <a:solidFill>
                  <a:srgbClr val="00B0F0"/>
                </a:solidFill>
              </a:rPr>
              <a:t>// </a:t>
            </a:r>
            <a:r>
              <a:rPr lang="en-US" sz="1600" dirty="0" err="1" smtClean="0">
                <a:solidFill>
                  <a:srgbClr val="00B0F0"/>
                </a:solidFill>
              </a:rPr>
              <a:t>init</a:t>
            </a:r>
            <a:r>
              <a:rPr lang="en-US" sz="1600" dirty="0" smtClean="0">
                <a:solidFill>
                  <a:srgbClr val="00B0F0"/>
                </a:solidFill>
              </a:rPr>
              <a:t> array x of size 10 with 0</a:t>
            </a:r>
          </a:p>
          <a:p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(“Enter the initialization value&gt;”);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</a:t>
            </a:r>
            <a:r>
              <a:rPr lang="en-US" sz="1600" dirty="0" err="1" smtClean="0">
                <a:solidFill>
                  <a:srgbClr val="0000FF"/>
                </a:solidFill>
              </a:rPr>
              <a:t>num</a:t>
            </a:r>
            <a:r>
              <a:rPr lang="en-US" sz="16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initarray</a:t>
            </a:r>
            <a:r>
              <a:rPr lang="en-US" sz="1600" dirty="0" smtClean="0">
                <a:solidFill>
                  <a:srgbClr val="0000FF"/>
                </a:solidFill>
              </a:rPr>
              <a:t> (</a:t>
            </a:r>
            <a:r>
              <a:rPr lang="en-US" sz="1600" b="1" dirty="0" smtClean="0">
                <a:solidFill>
                  <a:srgbClr val="0000FF"/>
                </a:solidFill>
              </a:rPr>
              <a:t>y</a:t>
            </a:r>
            <a:r>
              <a:rPr lang="en-US" sz="1600" dirty="0" smtClean="0">
                <a:solidFill>
                  <a:srgbClr val="0000FF"/>
                </a:solidFill>
              </a:rPr>
              <a:t>, 50, </a:t>
            </a:r>
            <a:r>
              <a:rPr lang="en-US" sz="1600" dirty="0" err="1" smtClean="0">
                <a:solidFill>
                  <a:srgbClr val="0000FF"/>
                </a:solidFill>
              </a:rPr>
              <a:t>num</a:t>
            </a:r>
            <a:r>
              <a:rPr lang="en-US" sz="1600" dirty="0" smtClean="0">
                <a:solidFill>
                  <a:srgbClr val="0000FF"/>
                </a:solidFill>
              </a:rPr>
              <a:t>);	</a:t>
            </a:r>
            <a:r>
              <a:rPr lang="en-US" sz="1600" dirty="0" smtClean="0">
                <a:solidFill>
                  <a:srgbClr val="00B0F0"/>
                </a:solidFill>
              </a:rPr>
              <a:t>// </a:t>
            </a:r>
            <a:r>
              <a:rPr lang="en-US" sz="1600" dirty="0" err="1" smtClean="0">
                <a:solidFill>
                  <a:srgbClr val="00B0F0"/>
                </a:solidFill>
              </a:rPr>
              <a:t>init</a:t>
            </a:r>
            <a:r>
              <a:rPr lang="en-US" sz="1600" dirty="0" smtClean="0">
                <a:solidFill>
                  <a:srgbClr val="00B0F0"/>
                </a:solidFill>
              </a:rPr>
              <a:t> array y of size 50 with </a:t>
            </a:r>
            <a:r>
              <a:rPr lang="en-US" sz="1600" dirty="0" err="1" smtClean="0">
                <a:solidFill>
                  <a:srgbClr val="00B0F0"/>
                </a:solidFill>
              </a:rPr>
              <a:t>num</a:t>
            </a:r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  </a:t>
            </a:r>
            <a:r>
              <a:rPr lang="en-US" sz="1600" dirty="0" smtClean="0">
                <a:solidFill>
                  <a:schemeClr val="tx1"/>
                </a:solidFill>
              </a:rPr>
              <a:t>for (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= 0;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&lt; 50;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++)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 </a:t>
            </a:r>
            <a:r>
              <a:rPr lang="en-US" sz="1600" dirty="0" err="1" smtClean="0">
                <a:solidFill>
                  <a:schemeClr val="tx1"/>
                </a:solidFill>
              </a:rPr>
              <a:t>printf</a:t>
            </a:r>
            <a:r>
              <a:rPr lang="en-US" sz="1600" dirty="0" smtClean="0">
                <a:solidFill>
                  <a:schemeClr val="tx1"/>
                </a:solidFill>
              </a:rPr>
              <a:t> (“%d\n”, y[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]); </a:t>
            </a:r>
            <a:r>
              <a:rPr lang="en-US" sz="1600" dirty="0" smtClean="0">
                <a:solidFill>
                  <a:srgbClr val="00B0F0"/>
                </a:solidFill>
              </a:rPr>
              <a:t> // prints the Value column</a:t>
            </a:r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} </a:t>
            </a:r>
            <a:r>
              <a:rPr lang="en-US" sz="1600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void </a:t>
            </a:r>
            <a:r>
              <a:rPr lang="en-US" sz="1600" dirty="0" err="1" smtClean="0">
                <a:solidFill>
                  <a:srgbClr val="0000FF"/>
                </a:solidFill>
              </a:rPr>
              <a:t>initarray</a:t>
            </a:r>
            <a:r>
              <a:rPr lang="en-US" sz="1600" dirty="0" smtClean="0">
                <a:solidFill>
                  <a:srgbClr val="0000FF"/>
                </a:solidFill>
              </a:rPr>
              <a:t> (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list</a:t>
            </a:r>
            <a:r>
              <a:rPr lang="en-US" sz="1600" b="1" dirty="0" smtClean="0">
                <a:solidFill>
                  <a:srgbClr val="FF0000"/>
                </a:solidFill>
              </a:rPr>
              <a:t>[]</a:t>
            </a:r>
            <a:r>
              <a:rPr lang="en-US" sz="1600" b="1" dirty="0" smtClean="0">
                <a:solidFill>
                  <a:srgbClr val="0000FF"/>
                </a:solidFill>
              </a:rPr>
              <a:t>   </a:t>
            </a: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2000</a:t>
            </a:r>
            <a:r>
              <a:rPr lang="en-US" sz="1600" dirty="0" smtClean="0">
                <a:solidFill>
                  <a:srgbClr val="0000FF"/>
                </a:solidFill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strike="sngStrike" dirty="0" smtClean="0">
                <a:solidFill>
                  <a:srgbClr val="FF0000"/>
                </a:solidFill>
              </a:rPr>
              <a:t>size</a:t>
            </a:r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b="1" dirty="0">
                <a:solidFill>
                  <a:schemeClr val="tx1"/>
                </a:solidFill>
              </a:rPr>
              <a:t>5</a:t>
            </a:r>
            <a:r>
              <a:rPr lang="en-US" sz="1600" b="1" dirty="0" smtClean="0">
                <a:solidFill>
                  <a:schemeClr val="tx1"/>
                </a:solidFill>
              </a:rPr>
              <a:t>0</a:t>
            </a:r>
            <a:r>
              <a:rPr lang="en-US" sz="1600" dirty="0" smtClean="0">
                <a:solidFill>
                  <a:srgbClr val="0000FF"/>
                </a:solidFill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strike="sngStrike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>
                <a:solidFill>
                  <a:srgbClr val="0000FF"/>
                </a:solidFill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</a:rPr>
              <a:t> 7</a:t>
            </a:r>
            <a:r>
              <a:rPr lang="en-US" sz="1600" dirty="0" smtClean="0">
                <a:solidFill>
                  <a:srgbClr val="0000FF"/>
                </a:solidFill>
              </a:rPr>
              <a:t>)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{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for (sub = 0; sub &lt; </a:t>
            </a:r>
            <a:r>
              <a:rPr lang="en-US" sz="1600" strike="sngStrike" dirty="0" smtClean="0">
                <a:solidFill>
                  <a:srgbClr val="FF0000"/>
                </a:solidFill>
              </a:rPr>
              <a:t>size</a:t>
            </a:r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b="1" dirty="0" smtClean="0">
                <a:solidFill>
                  <a:schemeClr val="tx1"/>
                </a:solidFill>
              </a:rPr>
              <a:t>50</a:t>
            </a:r>
            <a:r>
              <a:rPr lang="en-US" sz="1600" dirty="0" smtClean="0">
                <a:solidFill>
                  <a:srgbClr val="0000FF"/>
                </a:solidFill>
              </a:rPr>
              <a:t>; </a:t>
            </a:r>
            <a:r>
              <a:rPr lang="en-US" sz="1600" dirty="0" smtClean="0">
                <a:solidFill>
                  <a:srgbClr val="0000FF"/>
                </a:solidFill>
              </a:rPr>
              <a:t>sub++)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smtClean="0">
                <a:solidFill>
                  <a:srgbClr val="FF0000"/>
                </a:solidFill>
              </a:rPr>
              <a:t>list[sub]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  </a:t>
            </a: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2000</a:t>
            </a: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 + sub</a:t>
            </a:r>
            <a:r>
              <a:rPr lang="en-US" sz="1600" dirty="0" smtClean="0">
                <a:solidFill>
                  <a:srgbClr val="0000FF"/>
                </a:solidFill>
              </a:rPr>
              <a:t> = </a:t>
            </a:r>
            <a:r>
              <a:rPr lang="en-US" sz="1600" strike="sngStrike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b="1" dirty="0">
                <a:solidFill>
                  <a:schemeClr val="tx1"/>
                </a:solidFill>
              </a:rPr>
              <a:t>7</a:t>
            </a:r>
            <a:r>
              <a:rPr lang="en-US" sz="1600" dirty="0" smtClean="0">
                <a:solidFill>
                  <a:srgbClr val="0000FF"/>
                </a:solidFill>
              </a:rPr>
              <a:t>;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} </a:t>
            </a:r>
            <a:r>
              <a:rPr lang="en-US" sz="1600" dirty="0" smtClean="0">
                <a:solidFill>
                  <a:srgbClr val="00B0F0"/>
                </a:solidFill>
              </a:rPr>
              <a:t>// end </a:t>
            </a:r>
            <a:r>
              <a:rPr lang="en-US" sz="1600" dirty="0" err="1" smtClean="0">
                <a:solidFill>
                  <a:srgbClr val="00B0F0"/>
                </a:solidFill>
              </a:rPr>
              <a:t>initarray</a:t>
            </a:r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3356992"/>
            <a:ext cx="2088232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68601"/>
              </p:ext>
            </p:extLst>
          </p:nvPr>
        </p:nvGraphicFramePr>
        <p:xfrm>
          <a:off x="6948264" y="1772816"/>
          <a:ext cx="198022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/>
                <a:gridCol w="9901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Adrs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11560" y="4581128"/>
            <a:ext cx="5688632" cy="360040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4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7704856" cy="5832648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0000FF"/>
                </a:solidFill>
              </a:rPr>
              <a:t>#include &lt;</a:t>
            </a:r>
            <a:r>
              <a:rPr lang="en-US" sz="1600" dirty="0" err="1" smtClean="0">
                <a:solidFill>
                  <a:srgbClr val="0000FF"/>
                </a:solidFill>
              </a:rPr>
              <a:t>stdio.h</a:t>
            </a:r>
            <a:r>
              <a:rPr lang="en-US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void </a:t>
            </a:r>
            <a:r>
              <a:rPr lang="en-US" sz="1600" dirty="0" err="1" smtClean="0">
                <a:solidFill>
                  <a:srgbClr val="0000FF"/>
                </a:solidFill>
              </a:rPr>
              <a:t>initarray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list</a:t>
            </a:r>
            <a:r>
              <a:rPr lang="en-US" sz="1600" b="1" dirty="0" smtClean="0">
                <a:solidFill>
                  <a:srgbClr val="0000FF"/>
                </a:solidFill>
              </a:rPr>
              <a:t>[]</a:t>
            </a:r>
            <a:r>
              <a:rPr lang="en-US" sz="1600" dirty="0" smtClean="0">
                <a:solidFill>
                  <a:srgbClr val="0000FF"/>
                </a:solidFill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size,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n);	</a:t>
            </a:r>
            <a:r>
              <a:rPr lang="en-US" sz="1600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main(void)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x[10], </a:t>
            </a:r>
            <a:r>
              <a:rPr lang="en-US" sz="1600" dirty="0" smtClean="0">
                <a:solidFill>
                  <a:srgbClr val="FF0000"/>
                </a:solidFill>
              </a:rPr>
              <a:t>y[50</a:t>
            </a:r>
            <a:r>
              <a:rPr lang="en-US" sz="1600" dirty="0" smtClean="0">
                <a:solidFill>
                  <a:srgbClr val="FF0000"/>
                </a:solidFill>
              </a:rPr>
              <a:t>]</a:t>
            </a:r>
            <a:r>
              <a:rPr lang="en-US" sz="1600" dirty="0" smtClean="0">
                <a:solidFill>
                  <a:srgbClr val="0000FF"/>
                </a:solidFill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;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num</a:t>
            </a:r>
            <a:r>
              <a:rPr lang="en-US" sz="16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initarray</a:t>
            </a:r>
            <a:r>
              <a:rPr lang="en-US" sz="1600" dirty="0" smtClean="0">
                <a:solidFill>
                  <a:srgbClr val="0000FF"/>
                </a:solidFill>
              </a:rPr>
              <a:t> (</a:t>
            </a:r>
            <a:r>
              <a:rPr lang="en-US" sz="1600" b="1" dirty="0" smtClean="0">
                <a:solidFill>
                  <a:srgbClr val="0000FF"/>
                </a:solidFill>
              </a:rPr>
              <a:t>x</a:t>
            </a:r>
            <a:r>
              <a:rPr lang="en-US" sz="1600" dirty="0" smtClean="0">
                <a:solidFill>
                  <a:srgbClr val="0000FF"/>
                </a:solidFill>
              </a:rPr>
              <a:t>, 10, 0); 	</a:t>
            </a:r>
            <a:r>
              <a:rPr lang="en-US" sz="1600" dirty="0" smtClean="0">
                <a:solidFill>
                  <a:srgbClr val="00B0F0"/>
                </a:solidFill>
              </a:rPr>
              <a:t>// </a:t>
            </a:r>
            <a:r>
              <a:rPr lang="en-US" sz="1600" dirty="0" err="1" smtClean="0">
                <a:solidFill>
                  <a:srgbClr val="00B0F0"/>
                </a:solidFill>
              </a:rPr>
              <a:t>init</a:t>
            </a:r>
            <a:r>
              <a:rPr lang="en-US" sz="1600" dirty="0" smtClean="0">
                <a:solidFill>
                  <a:srgbClr val="00B0F0"/>
                </a:solidFill>
              </a:rPr>
              <a:t> array x of size 10 with 0</a:t>
            </a:r>
          </a:p>
          <a:p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(“Enter the initialization value&gt;”);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</a:t>
            </a:r>
            <a:r>
              <a:rPr lang="en-US" sz="1600" dirty="0" err="1" smtClean="0">
                <a:solidFill>
                  <a:srgbClr val="0000FF"/>
                </a:solidFill>
              </a:rPr>
              <a:t>num</a:t>
            </a:r>
            <a:r>
              <a:rPr lang="en-US" sz="16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initarray</a:t>
            </a:r>
            <a:r>
              <a:rPr lang="en-US" sz="1600" dirty="0" smtClean="0">
                <a:solidFill>
                  <a:srgbClr val="0000FF"/>
                </a:solidFill>
              </a:rPr>
              <a:t> (</a:t>
            </a:r>
            <a:r>
              <a:rPr lang="en-US" sz="1600" b="1" dirty="0" smtClean="0">
                <a:solidFill>
                  <a:srgbClr val="0000FF"/>
                </a:solidFill>
              </a:rPr>
              <a:t>y</a:t>
            </a:r>
            <a:r>
              <a:rPr lang="en-US" sz="1600" dirty="0" smtClean="0">
                <a:solidFill>
                  <a:srgbClr val="0000FF"/>
                </a:solidFill>
              </a:rPr>
              <a:t>, 50, </a:t>
            </a:r>
            <a:r>
              <a:rPr lang="en-US" sz="1600" dirty="0" err="1" smtClean="0">
                <a:solidFill>
                  <a:srgbClr val="0000FF"/>
                </a:solidFill>
              </a:rPr>
              <a:t>num</a:t>
            </a:r>
            <a:r>
              <a:rPr lang="en-US" sz="1600" dirty="0" smtClean="0">
                <a:solidFill>
                  <a:srgbClr val="0000FF"/>
                </a:solidFill>
              </a:rPr>
              <a:t>);	</a:t>
            </a:r>
            <a:r>
              <a:rPr lang="en-US" sz="1600" dirty="0" smtClean="0">
                <a:solidFill>
                  <a:srgbClr val="00B0F0"/>
                </a:solidFill>
              </a:rPr>
              <a:t>// </a:t>
            </a:r>
            <a:r>
              <a:rPr lang="en-US" sz="1600" dirty="0" err="1" smtClean="0">
                <a:solidFill>
                  <a:srgbClr val="00B0F0"/>
                </a:solidFill>
              </a:rPr>
              <a:t>init</a:t>
            </a:r>
            <a:r>
              <a:rPr lang="en-US" sz="1600" dirty="0" smtClean="0">
                <a:solidFill>
                  <a:srgbClr val="00B0F0"/>
                </a:solidFill>
              </a:rPr>
              <a:t> array y of size 50 with </a:t>
            </a:r>
            <a:r>
              <a:rPr lang="en-US" sz="1600" dirty="0" err="1" smtClean="0">
                <a:solidFill>
                  <a:srgbClr val="00B0F0"/>
                </a:solidFill>
              </a:rPr>
              <a:t>num</a:t>
            </a:r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} </a:t>
            </a:r>
            <a:r>
              <a:rPr lang="en-US" sz="1600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void </a:t>
            </a:r>
            <a:r>
              <a:rPr lang="en-US" sz="1600" dirty="0" err="1" smtClean="0">
                <a:solidFill>
                  <a:srgbClr val="0000FF"/>
                </a:solidFill>
              </a:rPr>
              <a:t>initarray</a:t>
            </a:r>
            <a:r>
              <a:rPr lang="en-US" sz="1600" dirty="0" smtClean="0">
                <a:solidFill>
                  <a:srgbClr val="0000FF"/>
                </a:solidFill>
              </a:rPr>
              <a:t> (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list</a:t>
            </a:r>
            <a:r>
              <a:rPr lang="en-US" sz="1600" b="1" dirty="0" smtClean="0">
                <a:solidFill>
                  <a:srgbClr val="FF0000"/>
                </a:solidFill>
              </a:rPr>
              <a:t>[]</a:t>
            </a:r>
            <a:r>
              <a:rPr lang="en-US" sz="1600" b="1" dirty="0" smtClean="0">
                <a:solidFill>
                  <a:srgbClr val="0000FF"/>
                </a:solidFill>
              </a:rPr>
              <a:t>   </a:t>
            </a: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2000</a:t>
            </a:r>
            <a:r>
              <a:rPr lang="en-US" sz="1600" dirty="0" smtClean="0">
                <a:solidFill>
                  <a:srgbClr val="0000FF"/>
                </a:solidFill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strike="sngStrike" dirty="0" smtClean="0">
                <a:solidFill>
                  <a:srgbClr val="FF0000"/>
                </a:solidFill>
              </a:rPr>
              <a:t>size</a:t>
            </a:r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b="1" dirty="0">
                <a:solidFill>
                  <a:schemeClr val="tx1"/>
                </a:solidFill>
              </a:rPr>
              <a:t>5</a:t>
            </a:r>
            <a:r>
              <a:rPr lang="en-US" sz="1600" b="1" dirty="0" smtClean="0">
                <a:solidFill>
                  <a:schemeClr val="tx1"/>
                </a:solidFill>
              </a:rPr>
              <a:t>0</a:t>
            </a:r>
            <a:r>
              <a:rPr lang="en-US" sz="1600" dirty="0" smtClean="0">
                <a:solidFill>
                  <a:srgbClr val="0000FF"/>
                </a:solidFill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strike="sngStrike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>
                <a:solidFill>
                  <a:srgbClr val="0000FF"/>
                </a:solidFill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</a:rPr>
              <a:t> 7</a:t>
            </a:r>
            <a:r>
              <a:rPr lang="en-US" sz="1600" dirty="0" smtClean="0">
                <a:solidFill>
                  <a:srgbClr val="0000FF"/>
                </a:solidFill>
              </a:rPr>
              <a:t>)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{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sub, 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;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  for (sub = 0; sub &lt; </a:t>
            </a:r>
            <a:r>
              <a:rPr lang="en-US" sz="1600" strike="sngStrike" dirty="0" smtClean="0">
                <a:solidFill>
                  <a:srgbClr val="FF0000"/>
                </a:solidFill>
              </a:rPr>
              <a:t>size</a:t>
            </a:r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b="1" dirty="0" smtClean="0">
                <a:solidFill>
                  <a:schemeClr val="tx1"/>
                </a:solidFill>
              </a:rPr>
              <a:t>50</a:t>
            </a:r>
            <a:r>
              <a:rPr lang="en-US" sz="1600" dirty="0" smtClean="0">
                <a:solidFill>
                  <a:srgbClr val="0000FF"/>
                </a:solidFill>
              </a:rPr>
              <a:t>; </a:t>
            </a:r>
            <a:r>
              <a:rPr lang="en-US" sz="1600" dirty="0" smtClean="0">
                <a:solidFill>
                  <a:srgbClr val="0000FF"/>
                </a:solidFill>
              </a:rPr>
              <a:t>sub++)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smtClean="0">
                <a:solidFill>
                  <a:srgbClr val="FF0000"/>
                </a:solidFill>
              </a:rPr>
              <a:t>list[sub]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  </a:t>
            </a: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2000</a:t>
            </a: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 + sub</a:t>
            </a:r>
            <a:r>
              <a:rPr lang="en-US" sz="1600" dirty="0" smtClean="0">
                <a:solidFill>
                  <a:srgbClr val="0000FF"/>
                </a:solidFill>
              </a:rPr>
              <a:t> = </a:t>
            </a:r>
            <a:r>
              <a:rPr lang="en-US" sz="1600" strike="sngStrike" dirty="0" smtClean="0">
                <a:solidFill>
                  <a:srgbClr val="FF0000"/>
                </a:solidFill>
              </a:rPr>
              <a:t>n</a:t>
            </a:r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b="1" dirty="0">
                <a:solidFill>
                  <a:schemeClr val="tx1"/>
                </a:solidFill>
              </a:rPr>
              <a:t>7</a:t>
            </a:r>
            <a:r>
              <a:rPr lang="en-US" sz="16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for (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= 0;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&lt; 50;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++)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</a:t>
            </a:r>
            <a:r>
              <a:rPr lang="en-US" sz="1600" dirty="0" err="1" smtClean="0">
                <a:solidFill>
                  <a:schemeClr val="tx1"/>
                </a:solidFill>
              </a:rPr>
              <a:t>printf</a:t>
            </a:r>
            <a:r>
              <a:rPr lang="en-US" sz="1600" dirty="0" smtClean="0">
                <a:solidFill>
                  <a:schemeClr val="tx1"/>
                </a:solidFill>
              </a:rPr>
              <a:t> (“%d\n”, list[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]); </a:t>
            </a:r>
            <a:r>
              <a:rPr lang="en-US" sz="1600" dirty="0" smtClean="0">
                <a:solidFill>
                  <a:srgbClr val="00B0F0"/>
                </a:solidFill>
              </a:rPr>
              <a:t> // prints the Value column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} </a:t>
            </a:r>
            <a:r>
              <a:rPr lang="en-US" sz="1600" dirty="0" smtClean="0">
                <a:solidFill>
                  <a:srgbClr val="00B0F0"/>
                </a:solidFill>
              </a:rPr>
              <a:t>// end </a:t>
            </a:r>
            <a:r>
              <a:rPr lang="en-US" sz="1600" dirty="0" err="1" smtClean="0">
                <a:solidFill>
                  <a:srgbClr val="00B0F0"/>
                </a:solidFill>
              </a:rPr>
              <a:t>initarray</a:t>
            </a:r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3356992"/>
            <a:ext cx="2088232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554642"/>
              </p:ext>
            </p:extLst>
          </p:nvPr>
        </p:nvGraphicFramePr>
        <p:xfrm>
          <a:off x="6948264" y="1772816"/>
          <a:ext cx="198022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/>
                <a:gridCol w="9901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Adrs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+9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11560" y="4077072"/>
            <a:ext cx="5688632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8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5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548680"/>
            <a:ext cx="7704856" cy="5904656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FF"/>
                </a:solidFill>
              </a:rPr>
              <a:t>#include &lt;</a:t>
            </a:r>
            <a:r>
              <a:rPr lang="en-US" sz="1200" dirty="0" err="1" smtClean="0">
                <a:solidFill>
                  <a:srgbClr val="0000FF"/>
                </a:solidFill>
              </a:rPr>
              <a:t>stdio.h</a:t>
            </a:r>
            <a:r>
              <a:rPr lang="en-US" sz="12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#define SIZE	100</a:t>
            </a:r>
          </a:p>
          <a:p>
            <a:r>
              <a:rPr lang="en-US" sz="1200" dirty="0" err="1">
                <a:solidFill>
                  <a:srgbClr val="0000FF"/>
                </a:solidFill>
              </a:rPr>
              <a:t>i</a:t>
            </a:r>
            <a:r>
              <a:rPr lang="en-US" sz="1200" dirty="0" err="1" smtClean="0">
                <a:solidFill>
                  <a:srgbClr val="0000FF"/>
                </a:solidFill>
              </a:rPr>
              <a:t>nt</a:t>
            </a:r>
            <a:r>
              <a:rPr lang="en-US" sz="1200" dirty="0" smtClean="0">
                <a:solidFill>
                  <a:srgbClr val="0000FF"/>
                </a:solidFill>
              </a:rPr>
              <a:t> search(</a:t>
            </a:r>
            <a:r>
              <a:rPr lang="en-US" sz="1200" b="1" dirty="0" err="1" smtClean="0">
                <a:solidFill>
                  <a:srgbClr val="0000FF"/>
                </a:solidFill>
              </a:rPr>
              <a:t>const</a:t>
            </a:r>
            <a:r>
              <a:rPr lang="en-US" sz="1200" dirty="0" smtClean="0">
                <a:solidFill>
                  <a:srgbClr val="0000FF"/>
                </a:solidFill>
              </a:rPr>
              <a:t> double list[],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size, double element);	</a:t>
            </a:r>
            <a:r>
              <a:rPr lang="en-US" sz="1200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sz="1200" dirty="0" err="1">
                <a:solidFill>
                  <a:srgbClr val="0000FF"/>
                </a:solidFill>
              </a:rPr>
              <a:t>i</a:t>
            </a:r>
            <a:r>
              <a:rPr lang="en-US" sz="1200" dirty="0" err="1" smtClean="0">
                <a:solidFill>
                  <a:srgbClr val="0000FF"/>
                </a:solidFill>
              </a:rPr>
              <a:t>nt</a:t>
            </a:r>
            <a:r>
              <a:rPr lang="en-US" sz="1200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double numbers[SIZE], </a:t>
            </a:r>
            <a:r>
              <a:rPr lang="en-US" sz="1200" dirty="0" err="1" smtClean="0">
                <a:solidFill>
                  <a:srgbClr val="0000FF"/>
                </a:solidFill>
              </a:rPr>
              <a:t>num</a:t>
            </a:r>
            <a:r>
              <a:rPr lang="en-US" sz="12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sub, index;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B0F0"/>
                </a:solidFill>
              </a:rPr>
              <a:t>//fill the array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for (sub = 0; sub &lt; SIZE; sub++)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{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(“Enter array element&gt; “);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(“%f”, &amp;numbers[sub]);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} </a:t>
            </a:r>
            <a:r>
              <a:rPr lang="en-US" sz="1200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(“Enter element you are searching for&gt; “);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(“%f”, &amp;</a:t>
            </a:r>
            <a:r>
              <a:rPr lang="en-US" sz="1200" dirty="0" err="1" smtClean="0">
                <a:solidFill>
                  <a:srgbClr val="0000FF"/>
                </a:solidFill>
              </a:rPr>
              <a:t>num</a:t>
            </a:r>
            <a:r>
              <a:rPr lang="en-US" sz="12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index = search(numbers, SIZE, </a:t>
            </a:r>
            <a:r>
              <a:rPr lang="en-US" sz="1200" dirty="0" err="1" smtClean="0">
                <a:solidFill>
                  <a:srgbClr val="0000FF"/>
                </a:solidFill>
              </a:rPr>
              <a:t>num</a:t>
            </a:r>
            <a:r>
              <a:rPr lang="en-US" sz="12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if (index == -1) 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(“Element not found\n”);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else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(“Element found at index = %d”, index);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sz="1200" dirty="0" smtClean="0">
              <a:solidFill>
                <a:srgbClr val="0000FF"/>
              </a:solidFill>
            </a:endParaRPr>
          </a:p>
          <a:p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search(</a:t>
            </a:r>
            <a:r>
              <a:rPr lang="en-US" sz="1200" b="1" dirty="0" err="1" smtClean="0">
                <a:solidFill>
                  <a:srgbClr val="0000FF"/>
                </a:solidFill>
              </a:rPr>
              <a:t>const</a:t>
            </a:r>
            <a:r>
              <a:rPr lang="en-US" sz="1200" dirty="0" smtClean="0">
                <a:solidFill>
                  <a:srgbClr val="0000FF"/>
                </a:solidFill>
              </a:rPr>
              <a:t> double list[],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size, double element)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found = 0, </a:t>
            </a:r>
            <a:r>
              <a:rPr lang="en-US" sz="1200" dirty="0" err="1" smtClean="0">
                <a:solidFill>
                  <a:srgbClr val="0000FF"/>
                </a:solidFill>
              </a:rPr>
              <a:t>i</a:t>
            </a:r>
            <a:r>
              <a:rPr lang="en-US" sz="1200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while (!found &amp;&amp; </a:t>
            </a:r>
            <a:r>
              <a:rPr lang="en-US" sz="1200" dirty="0" err="1" smtClean="0">
                <a:solidFill>
                  <a:srgbClr val="0000FF"/>
                </a:solidFill>
              </a:rPr>
              <a:t>i</a:t>
            </a:r>
            <a:r>
              <a:rPr lang="en-US" sz="1200" dirty="0" smtClean="0">
                <a:solidFill>
                  <a:srgbClr val="0000FF"/>
                </a:solidFill>
              </a:rPr>
              <a:t> &lt; size)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{ if (list[</a:t>
            </a:r>
            <a:r>
              <a:rPr lang="en-US" sz="1200" dirty="0" err="1" smtClean="0">
                <a:solidFill>
                  <a:srgbClr val="0000FF"/>
                </a:solidFill>
              </a:rPr>
              <a:t>i</a:t>
            </a:r>
            <a:r>
              <a:rPr lang="en-US" sz="1200" dirty="0" smtClean="0">
                <a:solidFill>
                  <a:srgbClr val="0000FF"/>
                </a:solidFill>
              </a:rPr>
              <a:t>] == element)    found = 1;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  else  </a:t>
            </a:r>
            <a:r>
              <a:rPr lang="en-US" sz="1200" dirty="0" err="1" smtClean="0">
                <a:solidFill>
                  <a:srgbClr val="0000FF"/>
                </a:solidFill>
              </a:rPr>
              <a:t>i</a:t>
            </a:r>
            <a:r>
              <a:rPr lang="en-US" sz="1200" dirty="0" smtClean="0">
                <a:solidFill>
                  <a:srgbClr val="0000FF"/>
                </a:solidFill>
              </a:rPr>
              <a:t>++; } // end while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if (found) return </a:t>
            </a:r>
            <a:r>
              <a:rPr lang="en-US" sz="1200" dirty="0" err="1" smtClean="0">
                <a:solidFill>
                  <a:srgbClr val="0000FF"/>
                </a:solidFill>
              </a:rPr>
              <a:t>i</a:t>
            </a:r>
            <a:r>
              <a:rPr lang="en-US" sz="12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else return -1;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search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3284984"/>
            <a:ext cx="2736304" cy="144016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1560" y="4509120"/>
            <a:ext cx="3960440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79712" y="3429000"/>
            <a:ext cx="432048" cy="108012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91780" y="3429000"/>
            <a:ext cx="468052" cy="108012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15816" y="3429000"/>
            <a:ext cx="1188132" cy="108012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70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When the main program calls a function by its value, then the changes are not seen outside the function. This is known as </a:t>
            </a:r>
            <a:r>
              <a:rPr lang="en-US" i="1" dirty="0" smtClean="0">
                <a:solidFill>
                  <a:srgbClr val="0000FF"/>
                </a:solidFill>
              </a:rPr>
              <a:t>reference by-value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When a program calls a function by its address, then the changes are seen by the whole program outside the function, even the function is of type void. This is known as </a:t>
            </a:r>
            <a:r>
              <a:rPr lang="en-US" i="1" dirty="0" smtClean="0">
                <a:solidFill>
                  <a:srgbClr val="0000FF"/>
                </a:solidFill>
              </a:rPr>
              <a:t>reference by-address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 smtClean="0">
                <a:solidFill>
                  <a:srgbClr val="0000FF"/>
                </a:solidFill>
              </a:rPr>
              <a:t>Arrays </a:t>
            </a:r>
            <a:r>
              <a:rPr lang="en-US" dirty="0" smtClean="0"/>
              <a:t>are always referred to by </a:t>
            </a:r>
            <a:r>
              <a:rPr lang="en-US" u="sng" dirty="0" smtClean="0"/>
              <a:t>addresses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 smtClean="0">
                <a:solidFill>
                  <a:srgbClr val="0000FF"/>
                </a:solidFill>
              </a:rPr>
              <a:t>Simple variables </a:t>
            </a:r>
            <a:r>
              <a:rPr lang="en-US" dirty="0" smtClean="0"/>
              <a:t>may be referred to by </a:t>
            </a:r>
            <a:r>
              <a:rPr lang="en-US" u="sng" dirty="0" smtClean="0"/>
              <a:t>values</a:t>
            </a:r>
            <a:r>
              <a:rPr lang="en-US" dirty="0" smtClean="0"/>
              <a:t> (what we have learnt till now) or by </a:t>
            </a:r>
            <a:r>
              <a:rPr lang="en-US" u="sng" dirty="0" smtClean="0"/>
              <a:t>address</a:t>
            </a:r>
            <a:r>
              <a:rPr lang="en-US" dirty="0" smtClean="0"/>
              <a:t> (to be explained later</a:t>
            </a:r>
            <a:r>
              <a:rPr lang="en-US" dirty="0" smtClean="0"/>
              <a:t>).</a:t>
            </a:r>
          </a:p>
          <a:p>
            <a:pPr algn="just"/>
            <a:r>
              <a:rPr lang="en-US" i="1" dirty="0" smtClean="0">
                <a:solidFill>
                  <a:srgbClr val="FF0000"/>
                </a:solidFill>
              </a:rPr>
              <a:t>In other words, when a function is called, the formal parameters are replaced by either a value or an address.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 fontScale="90000"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Reference by-value vs. reference by-address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951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9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6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548680"/>
            <a:ext cx="7704856" cy="5904656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FF"/>
                </a:solidFill>
              </a:rPr>
              <a:t>#include &lt;</a:t>
            </a:r>
            <a:r>
              <a:rPr lang="en-US" sz="1200" dirty="0" err="1" smtClean="0">
                <a:solidFill>
                  <a:srgbClr val="0000FF"/>
                </a:solidFill>
              </a:rPr>
              <a:t>stdio.h</a:t>
            </a:r>
            <a:r>
              <a:rPr lang="en-US" sz="12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#define SIZE	100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double </a:t>
            </a:r>
            <a:r>
              <a:rPr lang="en-US" sz="1200" dirty="0" err="1" smtClean="0">
                <a:solidFill>
                  <a:srgbClr val="0000FF"/>
                </a:solidFill>
              </a:rPr>
              <a:t>getmax</a:t>
            </a:r>
            <a:r>
              <a:rPr lang="en-US" sz="1200" dirty="0" smtClean="0">
                <a:solidFill>
                  <a:srgbClr val="0000FF"/>
                </a:solidFill>
              </a:rPr>
              <a:t> (</a:t>
            </a:r>
            <a:r>
              <a:rPr lang="en-US" sz="1200" dirty="0" err="1" smtClean="0">
                <a:solidFill>
                  <a:srgbClr val="0000FF"/>
                </a:solidFill>
              </a:rPr>
              <a:t>const</a:t>
            </a:r>
            <a:r>
              <a:rPr lang="en-US" sz="1200" dirty="0" smtClean="0">
                <a:solidFill>
                  <a:srgbClr val="0000FF"/>
                </a:solidFill>
              </a:rPr>
              <a:t> double list[],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size);	</a:t>
            </a:r>
            <a:r>
              <a:rPr lang="en-US" sz="1200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sz="1200" dirty="0" err="1">
                <a:solidFill>
                  <a:srgbClr val="0000FF"/>
                </a:solidFill>
              </a:rPr>
              <a:t>i</a:t>
            </a:r>
            <a:r>
              <a:rPr lang="en-US" sz="1200" dirty="0" err="1" smtClean="0">
                <a:solidFill>
                  <a:srgbClr val="0000FF"/>
                </a:solidFill>
              </a:rPr>
              <a:t>nt</a:t>
            </a:r>
            <a:r>
              <a:rPr lang="en-US" sz="1200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double numbers[SIZE], </a:t>
            </a:r>
            <a:r>
              <a:rPr lang="en-US" sz="1200" dirty="0" err="1" smtClean="0">
                <a:solidFill>
                  <a:srgbClr val="0000FF"/>
                </a:solidFill>
              </a:rPr>
              <a:t>num</a:t>
            </a:r>
            <a:r>
              <a:rPr lang="en-US" sz="12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B0F0"/>
                </a:solidFill>
              </a:rPr>
              <a:t>//fill the array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for (sub = 0; sub &lt; SIZE; sub++)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{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(“Enter array element&gt; “);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(“%f”, &amp;numbers[sub]);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} </a:t>
            </a:r>
            <a:r>
              <a:rPr lang="en-US" sz="1200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  </a:t>
            </a:r>
            <a:r>
              <a:rPr lang="en-US" sz="1200" dirty="0" err="1" smtClean="0">
                <a:solidFill>
                  <a:srgbClr val="0000FF"/>
                </a:solidFill>
              </a:rPr>
              <a:t>num</a:t>
            </a:r>
            <a:r>
              <a:rPr lang="en-US" sz="1200" dirty="0" smtClean="0">
                <a:solidFill>
                  <a:srgbClr val="0000FF"/>
                </a:solidFill>
              </a:rPr>
              <a:t> =  </a:t>
            </a:r>
            <a:r>
              <a:rPr lang="en-US" sz="1200" dirty="0" err="1" smtClean="0">
                <a:solidFill>
                  <a:srgbClr val="0000FF"/>
                </a:solidFill>
              </a:rPr>
              <a:t>getmax</a:t>
            </a:r>
            <a:r>
              <a:rPr lang="en-US" sz="1200" dirty="0" smtClean="0">
                <a:solidFill>
                  <a:srgbClr val="0000FF"/>
                </a:solidFill>
              </a:rPr>
              <a:t>(numbers, SIZE);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(“The maximum element = %f”, </a:t>
            </a:r>
            <a:r>
              <a:rPr lang="en-US" sz="1200" dirty="0" err="1" smtClean="0">
                <a:solidFill>
                  <a:srgbClr val="0000FF"/>
                </a:solidFill>
              </a:rPr>
              <a:t>num</a:t>
            </a:r>
            <a:r>
              <a:rPr lang="en-US" sz="12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sz="1200" dirty="0" smtClean="0">
              <a:solidFill>
                <a:srgbClr val="0000FF"/>
              </a:solidFill>
            </a:endParaRPr>
          </a:p>
          <a:p>
            <a:r>
              <a:rPr lang="en-US" sz="1200" dirty="0" smtClean="0">
                <a:solidFill>
                  <a:srgbClr val="0000FF"/>
                </a:solidFill>
              </a:rPr>
              <a:t>double </a:t>
            </a:r>
            <a:r>
              <a:rPr lang="en-US" sz="1200" dirty="0" err="1" smtClean="0">
                <a:solidFill>
                  <a:srgbClr val="0000FF"/>
                </a:solidFill>
              </a:rPr>
              <a:t>getmax</a:t>
            </a:r>
            <a:r>
              <a:rPr lang="en-US" sz="1200" dirty="0" smtClean="0">
                <a:solidFill>
                  <a:srgbClr val="0000FF"/>
                </a:solidFill>
              </a:rPr>
              <a:t>(</a:t>
            </a:r>
            <a:r>
              <a:rPr lang="en-US" sz="1200" b="1" dirty="0" err="1" smtClean="0">
                <a:solidFill>
                  <a:srgbClr val="0000FF"/>
                </a:solidFill>
              </a:rPr>
              <a:t>const</a:t>
            </a:r>
            <a:r>
              <a:rPr lang="en-US" sz="1200" dirty="0" smtClean="0">
                <a:solidFill>
                  <a:srgbClr val="0000FF"/>
                </a:solidFill>
              </a:rPr>
              <a:t> double list[],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size)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double max;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max = list[0];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for (sub = 0; sub &lt; size; sub++)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if (list[sub] &gt; max) 	max = list[sub];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return max;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</a:t>
            </a:r>
            <a:r>
              <a:rPr lang="en-US" sz="1200" dirty="0" err="1" smtClean="0">
                <a:solidFill>
                  <a:srgbClr val="00B0F0"/>
                </a:solidFill>
              </a:rPr>
              <a:t>getmax</a:t>
            </a:r>
            <a:endParaRPr lang="en-US" sz="1200" dirty="0" smtClean="0">
              <a:solidFill>
                <a:srgbClr val="00B0F0"/>
              </a:solidFill>
            </a:endParaRP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2924944"/>
            <a:ext cx="2736304" cy="144016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1560" y="3645024"/>
            <a:ext cx="3960440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>
            <a:off x="1979712" y="3068960"/>
            <a:ext cx="720080" cy="57606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91780" y="3068960"/>
            <a:ext cx="828092" cy="57606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9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7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548680"/>
            <a:ext cx="7704856" cy="5904656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FF"/>
                </a:solidFill>
              </a:rPr>
              <a:t>#include &lt;</a:t>
            </a:r>
            <a:r>
              <a:rPr lang="en-US" sz="1200" dirty="0" err="1" smtClean="0">
                <a:solidFill>
                  <a:srgbClr val="0000FF"/>
                </a:solidFill>
              </a:rPr>
              <a:t>stdio.h</a:t>
            </a:r>
            <a:r>
              <a:rPr lang="en-US" sz="12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#define SIZE	100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void add2arrays (</a:t>
            </a:r>
            <a:r>
              <a:rPr lang="en-US" sz="1200" dirty="0" err="1" smtClean="0">
                <a:solidFill>
                  <a:srgbClr val="0000FF"/>
                </a:solidFill>
              </a:rPr>
              <a:t>const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arr1[], </a:t>
            </a:r>
            <a:r>
              <a:rPr lang="en-US" sz="1200" dirty="0" err="1" smtClean="0">
                <a:solidFill>
                  <a:srgbClr val="0000FF"/>
                </a:solidFill>
              </a:rPr>
              <a:t>const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arr2[],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</a:t>
            </a:r>
            <a:r>
              <a:rPr lang="en-US" sz="1200" dirty="0">
                <a:solidFill>
                  <a:srgbClr val="0000FF"/>
                </a:solidFill>
              </a:rPr>
              <a:t>m</a:t>
            </a:r>
            <a:r>
              <a:rPr lang="en-US" sz="1200" dirty="0" smtClean="0">
                <a:solidFill>
                  <a:srgbClr val="0000FF"/>
                </a:solidFill>
              </a:rPr>
              <a:t>[],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size);	</a:t>
            </a:r>
            <a:r>
              <a:rPr lang="en-US" sz="1200" dirty="0" smtClean="0">
                <a:solidFill>
                  <a:srgbClr val="00B0F0"/>
                </a:solidFill>
              </a:rPr>
              <a:t>//prototype</a:t>
            </a:r>
          </a:p>
          <a:p>
            <a:r>
              <a:rPr lang="en-US" sz="1200" dirty="0" err="1">
                <a:solidFill>
                  <a:srgbClr val="0000FF"/>
                </a:solidFill>
              </a:rPr>
              <a:t>i</a:t>
            </a:r>
            <a:r>
              <a:rPr lang="en-US" sz="1200" dirty="0" err="1" smtClean="0">
                <a:solidFill>
                  <a:srgbClr val="0000FF"/>
                </a:solidFill>
              </a:rPr>
              <a:t>nt</a:t>
            </a:r>
            <a:r>
              <a:rPr lang="en-US" sz="1200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array1[SIZE], array2[SIZE], array3[SIZE];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B0F0"/>
                </a:solidFill>
              </a:rPr>
              <a:t>//fill the arrays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for (sub = 0; sub &lt; SIZE; sub++)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{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(“Enter array1 element&gt; “);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(“%d”, &amp;array1[sub]);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(“Enter array2 element&gt; “);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 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(“%d”, &amp;array2[sub]);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} </a:t>
            </a:r>
            <a:r>
              <a:rPr lang="en-US" sz="1200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add2arrays (array1, array2, array3, SIZE);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(“The summation array is: \n”)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for (sub = 0; sub &lt; SIZE; sub++)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(“%d \t”, array3[sub]);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main</a:t>
            </a:r>
          </a:p>
          <a:p>
            <a:endParaRPr lang="en-US" sz="1200" dirty="0" smtClean="0">
              <a:solidFill>
                <a:srgbClr val="0000FF"/>
              </a:solidFill>
            </a:endParaRPr>
          </a:p>
          <a:p>
            <a:r>
              <a:rPr lang="en-US" sz="1200" dirty="0" smtClean="0">
                <a:solidFill>
                  <a:srgbClr val="0000FF"/>
                </a:solidFill>
              </a:rPr>
              <a:t>void add2arrays(</a:t>
            </a:r>
            <a:r>
              <a:rPr lang="en-US" sz="1200" b="1" dirty="0" err="1" smtClean="0">
                <a:solidFill>
                  <a:srgbClr val="0000FF"/>
                </a:solidFill>
              </a:rPr>
              <a:t>const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arr1[], </a:t>
            </a:r>
            <a:r>
              <a:rPr lang="en-US" sz="1200" dirty="0" err="1" smtClean="0">
                <a:solidFill>
                  <a:srgbClr val="0000FF"/>
                </a:solidFill>
              </a:rPr>
              <a:t>const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arr2[],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sum[],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size)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sub;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for (sub = 0; sub &lt; size; sub++)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sum[sub] = arr1[sub] + arr2[sub];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</a:t>
            </a:r>
            <a:r>
              <a:rPr lang="en-US" sz="1200" dirty="0" smtClean="0">
                <a:solidFill>
                  <a:srgbClr val="00B0F0"/>
                </a:solidFill>
              </a:rPr>
              <a:t>// end add2arrays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</a:p>
          <a:p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3284984"/>
            <a:ext cx="2880320" cy="144016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1560" y="4365104"/>
            <a:ext cx="4824536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35696" y="3429000"/>
            <a:ext cx="720080" cy="93610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67744" y="3429000"/>
            <a:ext cx="1332148" cy="93610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71800" y="3429000"/>
            <a:ext cx="1656184" cy="93610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47864" y="3429000"/>
            <a:ext cx="1800200" cy="93610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00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(1)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620688"/>
            <a:ext cx="8856984" cy="56166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CircleArea</a:t>
            </a:r>
            <a:r>
              <a:rPr lang="en-US" sz="1400" b="1" dirty="0" smtClean="0">
                <a:solidFill>
                  <a:srgbClr val="FF0000"/>
                </a:solidFill>
              </a:rPr>
              <a:t>(double radius);	// FUNCTION PROTOTYPE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2060"/>
                </a:solidFill>
              </a:rPr>
              <a:t>int</a:t>
            </a:r>
            <a:r>
              <a:rPr lang="en-US" sz="1400" b="1" dirty="0" smtClean="0">
                <a:solidFill>
                  <a:srgbClr val="002060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dirty="0" smtClean="0">
                <a:solidFill>
                  <a:srgbClr val="0000FF"/>
                </a:solidFill>
              </a:rPr>
              <a:t> circle, r;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(“Enter circle radius&gt; “);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(“%f”, r);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circle</a:t>
            </a:r>
            <a:r>
              <a:rPr lang="en-US" sz="1400" dirty="0" smtClean="0">
                <a:solidFill>
                  <a:srgbClr val="FF0000"/>
                </a:solidFill>
              </a:rPr>
              <a:t> = </a:t>
            </a:r>
            <a:r>
              <a:rPr lang="en-US" sz="1400" dirty="0" err="1" smtClean="0">
                <a:solidFill>
                  <a:srgbClr val="FF0000"/>
                </a:solidFill>
              </a:rPr>
              <a:t>CircleArea</a:t>
            </a:r>
            <a:r>
              <a:rPr lang="en-US" sz="1400" dirty="0" smtClean="0">
                <a:solidFill>
                  <a:srgbClr val="FF0000"/>
                </a:solidFill>
              </a:rPr>
              <a:t>( r );		</a:t>
            </a:r>
            <a:r>
              <a:rPr lang="en-US" sz="1400" b="1" dirty="0" smtClean="0">
                <a:solidFill>
                  <a:srgbClr val="FF0000"/>
                </a:solidFill>
              </a:rPr>
              <a:t>// FUNCTION CALL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(“Area of circle = %f”, circle);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start define your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CircleArea</a:t>
            </a:r>
            <a:r>
              <a:rPr lang="en-US" sz="1400" b="1" dirty="0" smtClean="0">
                <a:solidFill>
                  <a:srgbClr val="FF0000"/>
                </a:solidFill>
              </a:rPr>
              <a:t> (double radius)	// FUNCTION HEADER AND DEFINITION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</a:rPr>
              <a:t>double area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area = 3.14 * radius * radius;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return (</a:t>
            </a:r>
            <a:r>
              <a:rPr lang="en-US" sz="1400" b="1" dirty="0" smtClean="0">
                <a:solidFill>
                  <a:srgbClr val="00B050"/>
                </a:solidFill>
              </a:rPr>
              <a:t>area</a:t>
            </a:r>
            <a:r>
              <a:rPr lang="en-US" sz="1400" dirty="0" smtClean="0">
                <a:solidFill>
                  <a:srgbClr val="FF0000"/>
                </a:solidFill>
              </a:rPr>
              <a:t>);			</a:t>
            </a:r>
            <a:r>
              <a:rPr lang="en-US" sz="1400" b="1" dirty="0" smtClean="0">
                <a:solidFill>
                  <a:srgbClr val="FF0000"/>
                </a:solidFill>
              </a:rPr>
              <a:t>// RETURN VALUE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}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// end </a:t>
            </a:r>
            <a:r>
              <a:rPr lang="en-US" sz="1400" dirty="0" err="1" smtClean="0">
                <a:solidFill>
                  <a:srgbClr val="00B0F0"/>
                </a:solidFill>
              </a:rPr>
              <a:t>CircleArea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2852936"/>
            <a:ext cx="2016224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7584" y="4149080"/>
            <a:ext cx="2880320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55776" y="3068960"/>
            <a:ext cx="648072" cy="108012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71800" y="3429000"/>
            <a:ext cx="2736304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value </a:t>
            </a:r>
            <a:r>
              <a:rPr lang="en-US" sz="1200" dirty="0" smtClean="0"/>
              <a:t>of </a:t>
            </a:r>
            <a:r>
              <a:rPr lang="en-US" sz="1200" i="1" dirty="0" smtClean="0"/>
              <a:t>r</a:t>
            </a:r>
            <a:r>
              <a:rPr lang="en-US" sz="1200" dirty="0" smtClean="0"/>
              <a:t> is copied to </a:t>
            </a:r>
            <a:r>
              <a:rPr lang="en-US" sz="1200" i="1" dirty="0" smtClean="0"/>
              <a:t>radius</a:t>
            </a:r>
            <a:r>
              <a:rPr lang="en-US" sz="1200" dirty="0" smtClean="0"/>
              <a:t>.</a:t>
            </a:r>
          </a:p>
          <a:p>
            <a:pPr algn="ctr"/>
            <a:r>
              <a:rPr lang="en-US" sz="1200" i="1" dirty="0" smtClean="0"/>
              <a:t>Assume r = 5.0</a:t>
            </a:r>
            <a:endParaRPr lang="en-US" sz="1200" i="1" dirty="0"/>
          </a:p>
        </p:txBody>
      </p:sp>
      <p:sp>
        <p:nvSpPr>
          <p:cNvPr id="11" name="Rectangle 10"/>
          <p:cNvSpPr/>
          <p:nvPr/>
        </p:nvSpPr>
        <p:spPr>
          <a:xfrm>
            <a:off x="3851920" y="4437112"/>
            <a:ext cx="3600400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radius</a:t>
            </a:r>
            <a:r>
              <a:rPr lang="en-US" sz="1200" dirty="0" smtClean="0"/>
              <a:t> in the function will be replaced by the </a:t>
            </a:r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r>
              <a:rPr lang="en-US" sz="1200" dirty="0" smtClean="0"/>
              <a:t> of </a:t>
            </a:r>
            <a:r>
              <a:rPr lang="en-US" sz="1200" i="1" dirty="0" smtClean="0"/>
              <a:t>r, </a:t>
            </a:r>
            <a:r>
              <a:rPr lang="en-US" sz="1200" dirty="0" smtClean="0"/>
              <a:t>which is 5.0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06954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620688"/>
            <a:ext cx="8856984" cy="56166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CircleArea</a:t>
            </a:r>
            <a:r>
              <a:rPr lang="en-US" sz="1400" b="1" dirty="0" smtClean="0">
                <a:solidFill>
                  <a:srgbClr val="FF0000"/>
                </a:solidFill>
              </a:rPr>
              <a:t>(double radius);	// FUNCTION PROTOTYPE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2060"/>
                </a:solidFill>
              </a:rPr>
              <a:t>int</a:t>
            </a:r>
            <a:r>
              <a:rPr lang="en-US" sz="1400" b="1" dirty="0" smtClean="0">
                <a:solidFill>
                  <a:srgbClr val="002060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dirty="0" smtClean="0">
                <a:solidFill>
                  <a:srgbClr val="0000FF"/>
                </a:solidFill>
              </a:rPr>
              <a:t> circle, r;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(“Enter circle radius&gt; “);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(“%f”, r);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circle</a:t>
            </a:r>
            <a:r>
              <a:rPr lang="en-US" sz="1400" dirty="0" smtClean="0">
                <a:solidFill>
                  <a:srgbClr val="FF0000"/>
                </a:solidFill>
              </a:rPr>
              <a:t> = </a:t>
            </a:r>
            <a:r>
              <a:rPr lang="en-US" sz="1400" dirty="0" err="1" smtClean="0">
                <a:solidFill>
                  <a:srgbClr val="FF0000"/>
                </a:solidFill>
              </a:rPr>
              <a:t>CircleArea</a:t>
            </a:r>
            <a:r>
              <a:rPr lang="en-US" sz="1400" dirty="0" smtClean="0">
                <a:solidFill>
                  <a:srgbClr val="FF0000"/>
                </a:solidFill>
              </a:rPr>
              <a:t>( r );		</a:t>
            </a:r>
            <a:r>
              <a:rPr lang="en-US" sz="1400" b="1" dirty="0" smtClean="0">
                <a:solidFill>
                  <a:srgbClr val="FF0000"/>
                </a:solidFill>
              </a:rPr>
              <a:t>// FUNCTION CALL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(“Area of circle = %f”, circle);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start define your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CircleArea</a:t>
            </a:r>
            <a:r>
              <a:rPr lang="en-US" sz="1400" b="1" dirty="0" smtClean="0">
                <a:solidFill>
                  <a:srgbClr val="FF0000"/>
                </a:solidFill>
              </a:rPr>
              <a:t> (double </a:t>
            </a:r>
            <a:r>
              <a:rPr lang="en-US" sz="1400" b="1" strike="sngStrike" dirty="0" smtClean="0">
                <a:solidFill>
                  <a:srgbClr val="FF0000"/>
                </a:solidFill>
              </a:rPr>
              <a:t>radius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5.0</a:t>
            </a:r>
            <a:r>
              <a:rPr lang="en-US" sz="1400" b="1" dirty="0" smtClean="0">
                <a:solidFill>
                  <a:srgbClr val="FF0000"/>
                </a:solidFill>
              </a:rPr>
              <a:t> )</a:t>
            </a:r>
            <a:r>
              <a:rPr lang="en-US" sz="1400" b="1" dirty="0" smtClean="0">
                <a:solidFill>
                  <a:srgbClr val="FF0000"/>
                </a:solidFill>
              </a:rPr>
              <a:t>	// FUNCTION HEADER AND DEFINITION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</a:rPr>
              <a:t>double area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area = 3.14 * </a:t>
            </a:r>
            <a:r>
              <a:rPr lang="en-US" sz="1400" strike="sngStrike" dirty="0" smtClean="0">
                <a:solidFill>
                  <a:srgbClr val="FF0000"/>
                </a:solidFill>
              </a:rPr>
              <a:t>radius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5.0</a:t>
            </a:r>
            <a:r>
              <a:rPr lang="en-US" sz="1400" dirty="0" smtClean="0">
                <a:solidFill>
                  <a:srgbClr val="FF0000"/>
                </a:solidFill>
              </a:rPr>
              <a:t> * </a:t>
            </a:r>
            <a:r>
              <a:rPr lang="en-US" sz="1400" strike="sngStrike" dirty="0" smtClean="0">
                <a:solidFill>
                  <a:srgbClr val="FF0000"/>
                </a:solidFill>
              </a:rPr>
              <a:t>radius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5.0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return (</a:t>
            </a:r>
            <a:r>
              <a:rPr lang="en-US" sz="1400" b="1" dirty="0" smtClean="0">
                <a:solidFill>
                  <a:srgbClr val="00B050"/>
                </a:solidFill>
              </a:rPr>
              <a:t>area</a:t>
            </a:r>
            <a:r>
              <a:rPr lang="en-US" sz="1400" dirty="0" smtClean="0">
                <a:solidFill>
                  <a:srgbClr val="FF0000"/>
                </a:solidFill>
              </a:rPr>
              <a:t>);			</a:t>
            </a:r>
            <a:r>
              <a:rPr lang="en-US" sz="1400" b="1" dirty="0" smtClean="0">
                <a:solidFill>
                  <a:srgbClr val="FF0000"/>
                </a:solidFill>
              </a:rPr>
              <a:t>// RETURN VALUE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}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// end </a:t>
            </a:r>
            <a:r>
              <a:rPr lang="en-US" sz="1400" dirty="0" err="1" smtClean="0">
                <a:solidFill>
                  <a:srgbClr val="00B0F0"/>
                </a:solidFill>
              </a:rPr>
              <a:t>CircleArea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2852936"/>
            <a:ext cx="2016224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7584" y="4149080"/>
            <a:ext cx="3312368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55776" y="3068960"/>
            <a:ext cx="648072" cy="108012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71800" y="3429000"/>
            <a:ext cx="2736304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r>
              <a:rPr lang="en-US" sz="1200" dirty="0" smtClean="0"/>
              <a:t> of </a:t>
            </a:r>
            <a:r>
              <a:rPr lang="en-US" sz="1200" i="1" dirty="0" smtClean="0"/>
              <a:t>r</a:t>
            </a:r>
            <a:r>
              <a:rPr lang="en-US" sz="1200" dirty="0" smtClean="0"/>
              <a:t> is copied to </a:t>
            </a:r>
            <a:r>
              <a:rPr lang="en-US" sz="1200" i="1" dirty="0" smtClean="0"/>
              <a:t>radius</a:t>
            </a:r>
            <a:r>
              <a:rPr lang="en-US" sz="1200" dirty="0" smtClean="0"/>
              <a:t>.</a:t>
            </a:r>
          </a:p>
          <a:p>
            <a:pPr algn="ctr"/>
            <a:r>
              <a:rPr lang="en-US" sz="1200" i="1" dirty="0" smtClean="0"/>
              <a:t>Assume r = 5.0</a:t>
            </a:r>
            <a:endParaRPr lang="en-US" sz="1200" i="1" dirty="0"/>
          </a:p>
        </p:txBody>
      </p:sp>
      <p:sp>
        <p:nvSpPr>
          <p:cNvPr id="11" name="Rectangle 10"/>
          <p:cNvSpPr/>
          <p:nvPr/>
        </p:nvSpPr>
        <p:spPr>
          <a:xfrm>
            <a:off x="3851920" y="4437112"/>
            <a:ext cx="3600400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radius</a:t>
            </a:r>
            <a:r>
              <a:rPr lang="en-US" sz="1200" dirty="0" smtClean="0"/>
              <a:t> in the function will be replaced by the </a:t>
            </a:r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r>
              <a:rPr lang="en-US" sz="1200" dirty="0" smtClean="0"/>
              <a:t> of </a:t>
            </a:r>
            <a:r>
              <a:rPr lang="en-US" sz="1200" i="1" dirty="0" smtClean="0"/>
              <a:t>r, </a:t>
            </a:r>
            <a:r>
              <a:rPr lang="en-US" sz="1200" dirty="0" smtClean="0"/>
              <a:t>which is 5.0</a:t>
            </a:r>
            <a:endParaRPr lang="en-US" sz="1200" i="1" dirty="0"/>
          </a:p>
        </p:txBody>
      </p:sp>
      <p:sp>
        <p:nvSpPr>
          <p:cNvPr id="12" name="Rectangle 11"/>
          <p:cNvSpPr/>
          <p:nvPr/>
        </p:nvSpPr>
        <p:spPr>
          <a:xfrm>
            <a:off x="4004320" y="5373216"/>
            <a:ext cx="3600400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/>
              <a:t>a</a:t>
            </a:r>
            <a:r>
              <a:rPr lang="en-US" sz="1200" i="1" dirty="0" smtClean="0"/>
              <a:t>rea</a:t>
            </a:r>
            <a:r>
              <a:rPr lang="en-US" sz="1200" dirty="0" smtClean="0"/>
              <a:t> is then calculated. Its </a:t>
            </a:r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r>
              <a:rPr lang="en-US" sz="1200" dirty="0" smtClean="0"/>
              <a:t> is returned to the calling function (main).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96991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620688"/>
            <a:ext cx="8856984" cy="56166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CircleArea</a:t>
            </a:r>
            <a:r>
              <a:rPr lang="en-US" sz="1400" b="1" dirty="0" smtClean="0">
                <a:solidFill>
                  <a:srgbClr val="FF0000"/>
                </a:solidFill>
              </a:rPr>
              <a:t>(double radius);	// FUNCTION PROTOTYPE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2060"/>
                </a:solidFill>
              </a:rPr>
              <a:t>int</a:t>
            </a:r>
            <a:r>
              <a:rPr lang="en-US" sz="1400" b="1" dirty="0" smtClean="0">
                <a:solidFill>
                  <a:srgbClr val="002060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dirty="0" smtClean="0">
                <a:solidFill>
                  <a:srgbClr val="0000FF"/>
                </a:solidFill>
              </a:rPr>
              <a:t> circle, r;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(“Enter circle radius&gt; “);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(“%f”, r);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circle</a:t>
            </a:r>
            <a:r>
              <a:rPr lang="en-US" sz="1400" dirty="0" smtClean="0">
                <a:solidFill>
                  <a:srgbClr val="FF0000"/>
                </a:solidFill>
              </a:rPr>
              <a:t> = </a:t>
            </a:r>
            <a:r>
              <a:rPr lang="en-US" sz="1400" dirty="0" err="1" smtClean="0">
                <a:solidFill>
                  <a:srgbClr val="FF0000"/>
                </a:solidFill>
              </a:rPr>
              <a:t>CircleArea</a:t>
            </a:r>
            <a:r>
              <a:rPr lang="en-US" sz="1400" dirty="0" smtClean="0">
                <a:solidFill>
                  <a:srgbClr val="FF0000"/>
                </a:solidFill>
              </a:rPr>
              <a:t>( r );		</a:t>
            </a:r>
            <a:r>
              <a:rPr lang="en-US" sz="1400" b="1" dirty="0" smtClean="0">
                <a:solidFill>
                  <a:srgbClr val="FF0000"/>
                </a:solidFill>
              </a:rPr>
              <a:t>// FUNCTION CALL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(“Area of circle = %f”, circle);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start define your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CircleArea</a:t>
            </a:r>
            <a:r>
              <a:rPr lang="en-US" sz="1400" b="1" dirty="0" smtClean="0">
                <a:solidFill>
                  <a:srgbClr val="FF0000"/>
                </a:solidFill>
              </a:rPr>
              <a:t> (double </a:t>
            </a:r>
            <a:r>
              <a:rPr lang="en-US" sz="1400" b="1" strike="sngStrike" dirty="0" smtClean="0">
                <a:solidFill>
                  <a:srgbClr val="FF0000"/>
                </a:solidFill>
              </a:rPr>
              <a:t>radius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5.0</a:t>
            </a:r>
            <a:r>
              <a:rPr lang="en-US" sz="1400" b="1" dirty="0" smtClean="0">
                <a:solidFill>
                  <a:srgbClr val="FF0000"/>
                </a:solidFill>
              </a:rPr>
              <a:t> )</a:t>
            </a:r>
            <a:r>
              <a:rPr lang="en-US" sz="1400" b="1" dirty="0" smtClean="0">
                <a:solidFill>
                  <a:srgbClr val="FF0000"/>
                </a:solidFill>
              </a:rPr>
              <a:t>	// FUNCTION HEADER AND DEFINITION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</a:rPr>
              <a:t>double area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area = 3.14 * </a:t>
            </a:r>
            <a:r>
              <a:rPr lang="en-US" sz="1400" strike="sngStrike" dirty="0" smtClean="0">
                <a:solidFill>
                  <a:srgbClr val="FF0000"/>
                </a:solidFill>
              </a:rPr>
              <a:t>radius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5.0</a:t>
            </a:r>
            <a:r>
              <a:rPr lang="en-US" sz="1400" dirty="0" smtClean="0">
                <a:solidFill>
                  <a:srgbClr val="FF0000"/>
                </a:solidFill>
              </a:rPr>
              <a:t> * </a:t>
            </a:r>
            <a:r>
              <a:rPr lang="en-US" sz="1400" strike="sngStrike" dirty="0" smtClean="0">
                <a:solidFill>
                  <a:srgbClr val="FF0000"/>
                </a:solidFill>
              </a:rPr>
              <a:t>radius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5.0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return (</a:t>
            </a:r>
            <a:r>
              <a:rPr lang="en-US" sz="1400" b="1" dirty="0" smtClean="0">
                <a:solidFill>
                  <a:srgbClr val="00B050"/>
                </a:solidFill>
              </a:rPr>
              <a:t>area</a:t>
            </a:r>
            <a:r>
              <a:rPr lang="en-US" sz="1400" dirty="0" smtClean="0">
                <a:solidFill>
                  <a:srgbClr val="FF0000"/>
                </a:solidFill>
              </a:rPr>
              <a:t>);			</a:t>
            </a:r>
            <a:r>
              <a:rPr lang="en-US" sz="1400" b="1" dirty="0" smtClean="0">
                <a:solidFill>
                  <a:srgbClr val="FF0000"/>
                </a:solidFill>
              </a:rPr>
              <a:t>// RETURN VALUE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}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// end </a:t>
            </a:r>
            <a:r>
              <a:rPr lang="en-US" sz="1400" dirty="0" err="1" smtClean="0">
                <a:solidFill>
                  <a:srgbClr val="00B0F0"/>
                </a:solidFill>
              </a:rPr>
              <a:t>CircleArea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2852936"/>
            <a:ext cx="2016224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7584" y="4149080"/>
            <a:ext cx="3312368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55776" y="3068960"/>
            <a:ext cx="648072" cy="108012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71800" y="3429000"/>
            <a:ext cx="2736304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r>
              <a:rPr lang="en-US" sz="1200" dirty="0" smtClean="0"/>
              <a:t> of </a:t>
            </a:r>
            <a:r>
              <a:rPr lang="en-US" sz="1200" i="1" dirty="0" smtClean="0"/>
              <a:t>r</a:t>
            </a:r>
            <a:r>
              <a:rPr lang="en-US" sz="1200" dirty="0" smtClean="0"/>
              <a:t> is copied to </a:t>
            </a:r>
            <a:r>
              <a:rPr lang="en-US" sz="1200" i="1" dirty="0" smtClean="0"/>
              <a:t>radius</a:t>
            </a:r>
            <a:r>
              <a:rPr lang="en-US" sz="1200" dirty="0" smtClean="0"/>
              <a:t>.</a:t>
            </a:r>
          </a:p>
          <a:p>
            <a:pPr algn="ctr"/>
            <a:r>
              <a:rPr lang="en-US" sz="1200" i="1" dirty="0" smtClean="0"/>
              <a:t>Assume r = 5.0</a:t>
            </a:r>
            <a:endParaRPr lang="en-US" sz="1200" i="1" dirty="0"/>
          </a:p>
        </p:txBody>
      </p:sp>
      <p:sp>
        <p:nvSpPr>
          <p:cNvPr id="11" name="Rectangle 10"/>
          <p:cNvSpPr/>
          <p:nvPr/>
        </p:nvSpPr>
        <p:spPr>
          <a:xfrm>
            <a:off x="3851920" y="4437112"/>
            <a:ext cx="3600400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radius</a:t>
            </a:r>
            <a:r>
              <a:rPr lang="en-US" sz="1200" dirty="0" smtClean="0"/>
              <a:t> in the function will be replaced by the </a:t>
            </a:r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r>
              <a:rPr lang="en-US" sz="1200" dirty="0" smtClean="0"/>
              <a:t> of </a:t>
            </a:r>
            <a:r>
              <a:rPr lang="en-US" sz="1200" i="1" dirty="0" smtClean="0"/>
              <a:t>r, </a:t>
            </a:r>
            <a:r>
              <a:rPr lang="en-US" sz="1200" dirty="0" smtClean="0"/>
              <a:t>which is 5.0</a:t>
            </a:r>
            <a:endParaRPr lang="en-US" sz="1200" i="1" dirty="0"/>
          </a:p>
        </p:txBody>
      </p:sp>
      <p:sp>
        <p:nvSpPr>
          <p:cNvPr id="12" name="Rectangle 11"/>
          <p:cNvSpPr/>
          <p:nvPr/>
        </p:nvSpPr>
        <p:spPr>
          <a:xfrm>
            <a:off x="4004320" y="5373216"/>
            <a:ext cx="3600400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/>
              <a:t>a</a:t>
            </a:r>
            <a:r>
              <a:rPr lang="en-US" sz="1200" i="1" dirty="0" smtClean="0"/>
              <a:t>rea</a:t>
            </a:r>
            <a:r>
              <a:rPr lang="en-US" sz="1200" dirty="0" smtClean="0"/>
              <a:t> is then calculated. Its </a:t>
            </a:r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r>
              <a:rPr lang="en-US" sz="1200" dirty="0" smtClean="0"/>
              <a:t> is returned to the calling function (main).</a:t>
            </a:r>
            <a:endParaRPr lang="en-US" sz="1200" i="1" dirty="0"/>
          </a:p>
        </p:txBody>
      </p:sp>
      <p:sp>
        <p:nvSpPr>
          <p:cNvPr id="13" name="Rectangle 12"/>
          <p:cNvSpPr/>
          <p:nvPr/>
        </p:nvSpPr>
        <p:spPr>
          <a:xfrm>
            <a:off x="3851920" y="1628800"/>
            <a:ext cx="4320480" cy="10801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smtClean="0"/>
              <a:t>Note that the calling function </a:t>
            </a:r>
            <a:r>
              <a:rPr lang="en-US" sz="1600" i="1" dirty="0" smtClean="0"/>
              <a:t>(main)</a:t>
            </a:r>
            <a:r>
              <a:rPr lang="en-US" sz="1600" dirty="0" smtClean="0"/>
              <a:t> does not recognize the variables of </a:t>
            </a:r>
            <a:r>
              <a:rPr lang="en-US" sz="1600" i="1" dirty="0" err="1" smtClean="0"/>
              <a:t>CircleArea</a:t>
            </a:r>
            <a:r>
              <a:rPr lang="en-US" sz="1600" dirty="0" smtClean="0"/>
              <a:t>, and vice versa. This includes the formal &amp; actual parameters.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274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2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620688"/>
            <a:ext cx="8856984" cy="56166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power(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num1,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num2);	</a:t>
            </a: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result;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b="1" dirty="0" smtClean="0">
                <a:solidFill>
                  <a:srgbClr val="0000FF"/>
                </a:solidFill>
              </a:rPr>
              <a:t>result</a:t>
            </a:r>
            <a:r>
              <a:rPr lang="en-US" sz="1400" dirty="0" smtClean="0">
                <a:solidFill>
                  <a:srgbClr val="0000FF"/>
                </a:solidFill>
              </a:rPr>
              <a:t> = power (2, 5</a:t>
            </a:r>
            <a:r>
              <a:rPr lang="en-US" sz="1400" dirty="0" smtClean="0">
                <a:solidFill>
                  <a:srgbClr val="0000FF"/>
                </a:solidFill>
              </a:rPr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 result </a:t>
            </a:r>
            <a:r>
              <a:rPr lang="en-US" sz="1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= power (5, 2);</a:t>
            </a:r>
            <a:r>
              <a:rPr lang="en-US" sz="1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start define your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power(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num1,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num2) </a:t>
            </a:r>
            <a:r>
              <a:rPr lang="en-US" sz="1400" b="1" dirty="0" smtClean="0">
                <a:solidFill>
                  <a:srgbClr val="00B0F0"/>
                </a:solidFill>
              </a:rPr>
              <a:t>// formal parameters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product =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for (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= 1; 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&lt; num2; 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++)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   product *= num1;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return product;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power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2420888"/>
            <a:ext cx="2016224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3717032"/>
            <a:ext cx="2736304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67744" y="2636912"/>
            <a:ext cx="0" cy="108012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83768" y="2636912"/>
            <a:ext cx="504056" cy="108012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51920" y="4437112"/>
            <a:ext cx="4392488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num1</a:t>
            </a:r>
            <a:r>
              <a:rPr lang="en-US" sz="1200" dirty="0" smtClean="0"/>
              <a:t> in the function is replaced by 2</a:t>
            </a:r>
          </a:p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num2</a:t>
            </a:r>
            <a:r>
              <a:rPr lang="en-US" sz="1200" dirty="0" smtClean="0"/>
              <a:t> in the function is replaced by 5</a:t>
            </a:r>
          </a:p>
        </p:txBody>
      </p:sp>
    </p:spTree>
    <p:extLst>
      <p:ext uri="{BB962C8B-B14F-4D97-AF65-F5344CB8AC3E}">
        <p14:creationId xmlns:p14="http://schemas.microsoft.com/office/powerpoint/2010/main" val="347561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2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620688"/>
            <a:ext cx="8856984" cy="56166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power(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num1,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num2);	</a:t>
            </a: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result;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b="1" dirty="0" smtClean="0">
                <a:solidFill>
                  <a:srgbClr val="0000FF"/>
                </a:solidFill>
              </a:rPr>
              <a:t>result</a:t>
            </a:r>
            <a:r>
              <a:rPr lang="en-US" sz="1400" dirty="0" smtClean="0">
                <a:solidFill>
                  <a:srgbClr val="0000FF"/>
                </a:solidFill>
              </a:rPr>
              <a:t> = power (2, 5</a:t>
            </a:r>
            <a:r>
              <a:rPr lang="en-US" sz="1400" dirty="0" smtClean="0">
                <a:solidFill>
                  <a:srgbClr val="0000FF"/>
                </a:solidFill>
              </a:rPr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 result </a:t>
            </a:r>
            <a:r>
              <a:rPr lang="en-US" sz="1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= power (5, 2);</a:t>
            </a:r>
            <a:r>
              <a:rPr lang="en-US" sz="1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start define your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power(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en-US" sz="1400" b="1" strike="sngStrike" dirty="0" smtClean="0">
                <a:solidFill>
                  <a:srgbClr val="FF0000"/>
                </a:solidFill>
              </a:rPr>
              <a:t>num1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en-US" sz="1400" b="1" dirty="0" smtClean="0">
                <a:solidFill>
                  <a:srgbClr val="0000FF"/>
                </a:solidFill>
              </a:rPr>
              <a:t>,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en-US" sz="1400" b="1" strike="sngStrike" dirty="0" smtClean="0">
                <a:solidFill>
                  <a:srgbClr val="FF0000"/>
                </a:solidFill>
              </a:rPr>
              <a:t>num2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5</a:t>
            </a:r>
            <a:r>
              <a:rPr lang="en-US" sz="1400" b="1" dirty="0" smtClean="0">
                <a:solidFill>
                  <a:srgbClr val="0000FF"/>
                </a:solidFill>
              </a:rPr>
              <a:t>) </a:t>
            </a:r>
            <a:r>
              <a:rPr lang="en-US" sz="1400" b="1" dirty="0" smtClean="0">
                <a:solidFill>
                  <a:srgbClr val="00B0F0"/>
                </a:solidFill>
              </a:rPr>
              <a:t>// formal parameters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product =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for (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= 1; 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&lt; </a:t>
            </a:r>
            <a:r>
              <a:rPr lang="en-US" sz="1400" b="1" strike="sngStrike" dirty="0" smtClean="0">
                <a:solidFill>
                  <a:srgbClr val="FF0000"/>
                </a:solidFill>
              </a:rPr>
              <a:t>num2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5</a:t>
            </a:r>
            <a:r>
              <a:rPr lang="en-US" sz="1400" b="1" dirty="0" smtClean="0">
                <a:solidFill>
                  <a:srgbClr val="0000FF"/>
                </a:solidFill>
              </a:rPr>
              <a:t>; 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++)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   product *= </a:t>
            </a:r>
            <a:r>
              <a:rPr lang="en-US" sz="1400" b="1" strike="sngStrike" dirty="0" smtClean="0">
                <a:solidFill>
                  <a:srgbClr val="FF0000"/>
                </a:solidFill>
              </a:rPr>
              <a:t>num1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en-US" sz="1400" b="1" dirty="0" smtClean="0">
                <a:solidFill>
                  <a:srgbClr val="0000FF"/>
                </a:solidFill>
              </a:rPr>
              <a:t>;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return product;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power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2420888"/>
            <a:ext cx="2016224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3717032"/>
            <a:ext cx="3096344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67744" y="2636912"/>
            <a:ext cx="0" cy="108012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83768" y="2636912"/>
            <a:ext cx="864096" cy="108012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51920" y="4437112"/>
            <a:ext cx="4392488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num1</a:t>
            </a:r>
            <a:r>
              <a:rPr lang="en-US" sz="1200" dirty="0" smtClean="0"/>
              <a:t> in the function is replaced by 2</a:t>
            </a:r>
          </a:p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num2</a:t>
            </a:r>
            <a:r>
              <a:rPr lang="en-US" sz="1200" dirty="0" smtClean="0"/>
              <a:t> in the function is replaced by 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51920" y="1628800"/>
            <a:ext cx="4320480" cy="10801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smtClean="0"/>
              <a:t>Note that the calling function does not recognize the variables of </a:t>
            </a:r>
            <a:r>
              <a:rPr lang="en-US" sz="1600" i="1" dirty="0" smtClean="0"/>
              <a:t>power</a:t>
            </a:r>
            <a:r>
              <a:rPr lang="en-US" sz="1600" dirty="0" smtClean="0"/>
              <a:t>, and vice versa. This includes the formal &amp; actual parameters.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004320" y="5373216"/>
            <a:ext cx="3600400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product</a:t>
            </a:r>
            <a:r>
              <a:rPr lang="en-US" sz="1200" dirty="0" smtClean="0"/>
              <a:t> is then calculated. Its </a:t>
            </a:r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r>
              <a:rPr lang="en-US" sz="1200" dirty="0" smtClean="0"/>
              <a:t> is returned to the calling function.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94949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2 – cont’d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620688"/>
            <a:ext cx="8856984" cy="56166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power(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num1,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num2);	</a:t>
            </a: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result;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b="1" dirty="0" smtClean="0">
                <a:solidFill>
                  <a:srgbClr val="0000FF"/>
                </a:solidFill>
              </a:rPr>
              <a:t>result</a:t>
            </a:r>
            <a:r>
              <a:rPr lang="en-US" sz="1400" dirty="0" smtClean="0">
                <a:solidFill>
                  <a:srgbClr val="0000FF"/>
                </a:solidFill>
              </a:rPr>
              <a:t> = power (2, 5</a:t>
            </a:r>
            <a:r>
              <a:rPr lang="en-US" sz="1400" dirty="0" smtClean="0">
                <a:solidFill>
                  <a:srgbClr val="0000FF"/>
                </a:solidFill>
              </a:rPr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 result </a:t>
            </a:r>
            <a:r>
              <a:rPr lang="en-US" sz="1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= power (5, 2);</a:t>
            </a:r>
            <a:r>
              <a:rPr lang="en-US" sz="1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start define your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power(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num1,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num2) </a:t>
            </a:r>
            <a:r>
              <a:rPr lang="en-US" sz="1400" b="1" dirty="0" smtClean="0">
                <a:solidFill>
                  <a:srgbClr val="00B0F0"/>
                </a:solidFill>
              </a:rPr>
              <a:t>// formal parameters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product =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for (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= 1; 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&lt; num2; 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++)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   product *= num1;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return product;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power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2636912"/>
            <a:ext cx="2016224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3717032"/>
            <a:ext cx="2736304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67744" y="2852936"/>
            <a:ext cx="0" cy="86409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83768" y="2852936"/>
            <a:ext cx="504056" cy="86409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51920" y="4437112"/>
            <a:ext cx="4392488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num1</a:t>
            </a:r>
            <a:r>
              <a:rPr lang="en-US" sz="1200" dirty="0" smtClean="0"/>
              <a:t> in the function is replaced by 5</a:t>
            </a:r>
          </a:p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num2</a:t>
            </a:r>
            <a:r>
              <a:rPr lang="en-US" sz="1200" dirty="0" smtClean="0"/>
              <a:t> in the function is replaced by 2</a:t>
            </a:r>
          </a:p>
        </p:txBody>
      </p:sp>
    </p:spTree>
    <p:extLst>
      <p:ext uri="{BB962C8B-B14F-4D97-AF65-F5344CB8AC3E}">
        <p14:creationId xmlns:p14="http://schemas.microsoft.com/office/powerpoint/2010/main" val="213889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2 – cont’d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620688"/>
            <a:ext cx="8856984" cy="56166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power(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num1,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num2);	</a:t>
            </a: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result;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b="1" dirty="0" smtClean="0">
                <a:solidFill>
                  <a:srgbClr val="0000FF"/>
                </a:solidFill>
              </a:rPr>
              <a:t>result</a:t>
            </a:r>
            <a:r>
              <a:rPr lang="en-US" sz="1400" dirty="0" smtClean="0">
                <a:solidFill>
                  <a:srgbClr val="0000FF"/>
                </a:solidFill>
              </a:rPr>
              <a:t> = power (2, 5</a:t>
            </a:r>
            <a:r>
              <a:rPr lang="en-US" sz="1400" dirty="0" smtClean="0">
                <a:solidFill>
                  <a:srgbClr val="0000FF"/>
                </a:solidFill>
              </a:rPr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 result </a:t>
            </a:r>
            <a:r>
              <a:rPr lang="en-US" sz="1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= power (5, 2);</a:t>
            </a:r>
            <a:r>
              <a:rPr lang="en-US" sz="1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start define your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power(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en-US" sz="1400" b="1" strike="sngStrike" dirty="0" smtClean="0">
                <a:solidFill>
                  <a:srgbClr val="FF0000"/>
                </a:solidFill>
              </a:rPr>
              <a:t>num1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sz="1400" b="1" dirty="0" smtClean="0">
                <a:solidFill>
                  <a:srgbClr val="0000FF"/>
                </a:solidFill>
              </a:rPr>
              <a:t>,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en-US" sz="1400" b="1" strike="sngStrike" dirty="0" smtClean="0">
                <a:solidFill>
                  <a:srgbClr val="FF0000"/>
                </a:solidFill>
              </a:rPr>
              <a:t>num2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en-US" sz="1400" b="1" dirty="0" smtClean="0">
                <a:solidFill>
                  <a:srgbClr val="0000FF"/>
                </a:solidFill>
              </a:rPr>
              <a:t>) </a:t>
            </a:r>
            <a:r>
              <a:rPr lang="en-US" sz="1400" b="1" dirty="0" smtClean="0">
                <a:solidFill>
                  <a:srgbClr val="00B0F0"/>
                </a:solidFill>
              </a:rPr>
              <a:t>// formal parameters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i</a:t>
            </a:r>
            <a:r>
              <a:rPr lang="en-US" sz="1400" dirty="0" smtClean="0">
                <a:solidFill>
                  <a:srgbClr val="0000FF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sz="1400" b="1" dirty="0" err="1" smtClean="0">
                <a:solidFill>
                  <a:srgbClr val="0000FF"/>
                </a:solidFill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</a:rPr>
              <a:t> product =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for (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= 1; 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&lt; </a:t>
            </a:r>
            <a:r>
              <a:rPr lang="en-US" sz="1400" b="1" strike="sngStrike" dirty="0" smtClean="0">
                <a:solidFill>
                  <a:srgbClr val="FF0000"/>
                </a:solidFill>
              </a:rPr>
              <a:t>num2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en-US" sz="1400" b="1" dirty="0" smtClean="0">
                <a:solidFill>
                  <a:srgbClr val="0000FF"/>
                </a:solidFill>
              </a:rPr>
              <a:t>; </a:t>
            </a:r>
            <a:r>
              <a:rPr lang="en-US" sz="1400" b="1" dirty="0" err="1" smtClean="0">
                <a:solidFill>
                  <a:srgbClr val="0000FF"/>
                </a:solidFill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</a:rPr>
              <a:t>++)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   product *= </a:t>
            </a:r>
            <a:r>
              <a:rPr lang="en-US" sz="1400" b="1" strike="sngStrike" dirty="0" smtClean="0">
                <a:solidFill>
                  <a:srgbClr val="FF0000"/>
                </a:solidFill>
              </a:rPr>
              <a:t>num1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sz="1400" b="1" dirty="0" smtClean="0">
                <a:solidFill>
                  <a:srgbClr val="0000FF"/>
                </a:solidFill>
              </a:rPr>
              <a:t>;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return product;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power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2636912"/>
            <a:ext cx="2016224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3717032"/>
            <a:ext cx="3096344" cy="288032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8" idx="0"/>
          </p:cNvCxnSpPr>
          <p:nvPr/>
        </p:nvCxnSpPr>
        <p:spPr>
          <a:xfrm>
            <a:off x="2267744" y="2852936"/>
            <a:ext cx="36004" cy="86409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83768" y="2852936"/>
            <a:ext cx="864096" cy="93610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51920" y="4437112"/>
            <a:ext cx="4392488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num1</a:t>
            </a:r>
            <a:r>
              <a:rPr lang="en-US" sz="1200" dirty="0" smtClean="0"/>
              <a:t> in the function is replaced by 2</a:t>
            </a:r>
          </a:p>
          <a:p>
            <a:pPr algn="ctr"/>
            <a:r>
              <a:rPr lang="en-US" sz="1200" dirty="0" smtClean="0"/>
              <a:t>Every word </a:t>
            </a:r>
            <a:r>
              <a:rPr lang="en-US" sz="1200" i="1" dirty="0" smtClean="0"/>
              <a:t>num2</a:t>
            </a:r>
            <a:r>
              <a:rPr lang="en-US" sz="1200" dirty="0" smtClean="0"/>
              <a:t> in the function is replaced by 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51920" y="1628800"/>
            <a:ext cx="4320480" cy="10801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smtClean="0"/>
              <a:t>Note that the calling function does not recognize the variables of </a:t>
            </a:r>
            <a:r>
              <a:rPr lang="en-US" sz="1600" i="1" dirty="0" smtClean="0"/>
              <a:t>power</a:t>
            </a:r>
            <a:r>
              <a:rPr lang="en-US" sz="1600" dirty="0" smtClean="0"/>
              <a:t>, and vice versa. This includes the formal &amp; actual parameters.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004320" y="5373216"/>
            <a:ext cx="3600400" cy="4320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product</a:t>
            </a:r>
            <a:r>
              <a:rPr lang="en-US" sz="1200" dirty="0" smtClean="0"/>
              <a:t> is then calculated. Its </a:t>
            </a:r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r>
              <a:rPr lang="en-US" sz="1200" dirty="0" smtClean="0"/>
              <a:t> is returned to the calling function.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68105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179</TotalTime>
  <Words>1405</Words>
  <Application>Microsoft Office PowerPoint</Application>
  <PresentationFormat>On-screen Show (4:3)</PresentationFormat>
  <Paragraphs>564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FUNCTIONS WITH ARGUMENTS</vt:lpstr>
      <vt:lpstr>1. Reference by-value vs. reference by-address</vt:lpstr>
      <vt:lpstr>2. EXAMPLE (1) </vt:lpstr>
      <vt:lpstr>2. EXAMPLE (1) – cont’d </vt:lpstr>
      <vt:lpstr>2. EXAMPLE (1) – cont’d </vt:lpstr>
      <vt:lpstr>3. Example 2</vt:lpstr>
      <vt:lpstr>3. Example 2 – cont’d </vt:lpstr>
      <vt:lpstr>3. Example 2 – cont’d</vt:lpstr>
      <vt:lpstr>3. Example 2 – cont’d </vt:lpstr>
      <vt:lpstr>4. array elements as arguments</vt:lpstr>
      <vt:lpstr>5. Example 3</vt:lpstr>
      <vt:lpstr>5. Example 3 – cont’d</vt:lpstr>
      <vt:lpstr>6. arrays as arguments</vt:lpstr>
      <vt:lpstr>7. example 4</vt:lpstr>
      <vt:lpstr>7. example 4 – cont’d </vt:lpstr>
      <vt:lpstr>7. example 4 – cont’d </vt:lpstr>
      <vt:lpstr>7. example 4 – cont’d </vt:lpstr>
      <vt:lpstr>7. example 4 – cont’d </vt:lpstr>
      <vt:lpstr>8. Example 5</vt:lpstr>
      <vt:lpstr>9. Example 6</vt:lpstr>
      <vt:lpstr>10. Example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WITH ARGUMENTS</dc:title>
  <dc:creator>Soha S.Zaghloul</dc:creator>
  <cp:lastModifiedBy>Soha S.Zaghloul</cp:lastModifiedBy>
  <cp:revision>17</cp:revision>
  <dcterms:created xsi:type="dcterms:W3CDTF">2014-11-19T16:10:06Z</dcterms:created>
  <dcterms:modified xsi:type="dcterms:W3CDTF">2014-11-19T19:09:30Z</dcterms:modified>
</cp:coreProperties>
</file>