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66" r:id="rId2"/>
    <p:sldId id="267" r:id="rId3"/>
    <p:sldId id="286" r:id="rId4"/>
    <p:sldId id="285" r:id="rId5"/>
    <p:sldId id="287" r:id="rId6"/>
    <p:sldId id="288" r:id="rId7"/>
    <p:sldId id="289" r:id="rId8"/>
    <p:sldId id="290" r:id="rId9"/>
    <p:sldId id="291" r:id="rId10"/>
    <p:sldId id="293" r:id="rId11"/>
    <p:sldId id="292" r:id="rId12"/>
    <p:sldId id="294" r:id="rId13"/>
    <p:sldId id="295" r:id="rId14"/>
    <p:sldId id="296" r:id="rId15"/>
    <p:sldId id="297" r:id="rId16"/>
    <p:sldId id="299" r:id="rId17"/>
    <p:sldId id="298"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19803F-7013-4D33-ACBC-35381A8A4B4C}" type="datetimeFigureOut">
              <a:rPr lang="en-US"/>
              <a:pPr>
                <a:defRPr/>
              </a:pPr>
              <a:t>22/2/2016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D94F4D1-8994-43AE-80B3-401FD994E0E6}" type="slidenum">
              <a:rPr lang="en-US"/>
              <a:pPr>
                <a:defRPr/>
              </a:pPr>
              <a:t>‹#›</a:t>
            </a:fld>
            <a:endParaRPr lang="en-US"/>
          </a:p>
        </p:txBody>
      </p:sp>
    </p:spTree>
    <p:extLst>
      <p:ext uri="{BB962C8B-B14F-4D97-AF65-F5344CB8AC3E}">
        <p14:creationId xmlns:p14="http://schemas.microsoft.com/office/powerpoint/2010/main" val="4033352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1D54B0B-7175-4E91-8A10-B2811EA3189C}"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69038C8-434B-48C3-846A-601CDA0F4733}" type="slidenum">
              <a:rPr lang="en-US" altLang="en-US" smtClean="0">
                <a:latin typeface="Arial" charset="0"/>
              </a:rPr>
              <a:pPr eaLnBrk="1" hangingPunct="1">
                <a:spcBef>
                  <a:spcPct val="0"/>
                </a:spcBef>
              </a:pPr>
              <a:t>10</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FC1B13-16B2-494F-84E8-90A9FAF11779}" type="slidenum">
              <a:rPr lang="en-US" altLang="en-US" smtClean="0">
                <a:latin typeface="Arial" charset="0"/>
              </a:rPr>
              <a:pPr eaLnBrk="1" hangingPunct="1">
                <a:spcBef>
                  <a:spcPct val="0"/>
                </a:spcBef>
              </a:pPr>
              <a:t>11</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27D4505-8571-40B9-B376-86D198C6E246}"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3F2B1B9-1CED-4926-9EEC-AB9B827E4427}" type="slidenum">
              <a:rPr lang="en-US" altLang="en-US" smtClean="0">
                <a:latin typeface="Arial" charset="0"/>
              </a:rPr>
              <a:pPr eaLnBrk="1" hangingPunct="1">
                <a:spcBef>
                  <a:spcPct val="0"/>
                </a:spcBef>
              </a:pPr>
              <a:t>13</a:t>
            </a:fld>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54FF42A-123D-4E3D-A2F7-8107BAB954D4}" type="slidenum">
              <a:rPr lang="en-US" altLang="en-US" smtClean="0">
                <a:latin typeface="Arial" charset="0"/>
              </a:rPr>
              <a:pPr eaLnBrk="1" hangingPunct="1">
                <a:spcBef>
                  <a:spcPct val="0"/>
                </a:spcBef>
              </a:pPr>
              <a:t>14</a:t>
            </a:fld>
            <a:endParaRPr lang="en-US"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89696A-1208-4066-8F02-4B7FC4AF5ECF}" type="slidenum">
              <a:rPr lang="en-US" altLang="en-US" smtClean="0">
                <a:latin typeface="Arial" charset="0"/>
              </a:rPr>
              <a:pPr eaLnBrk="1" hangingPunct="1">
                <a:spcBef>
                  <a:spcPct val="0"/>
                </a:spcBef>
              </a:pPr>
              <a:t>15</a:t>
            </a:fld>
            <a:endParaRPr lang="en-US" alt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8B68CB4-FC01-4EE5-AD23-D37045A563EB}" type="slidenum">
              <a:rPr lang="en-US" altLang="en-US" smtClean="0">
                <a:latin typeface="Arial" charset="0"/>
              </a:rPr>
              <a:pPr eaLnBrk="1" hangingPunct="1">
                <a:spcBef>
                  <a:spcPct val="0"/>
                </a:spcBef>
              </a:pPr>
              <a:t>16</a:t>
            </a:fld>
            <a:endParaRPr lang="en-US" alt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F739E38-1847-4FAF-8102-294D2BF168DF}" type="slidenum">
              <a:rPr lang="en-US" altLang="en-US" smtClean="0">
                <a:latin typeface="Arial" charset="0"/>
              </a:rPr>
              <a:pPr eaLnBrk="1" hangingPunct="1">
                <a:spcBef>
                  <a:spcPct val="0"/>
                </a:spcBef>
              </a:pPr>
              <a:t>17</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0F3547A-34A8-4257-B8E2-0638005EA3DF}"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33AEC44-FC94-4D9E-A995-C91D0D97D1D0}"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2064FB2-5B97-4908-961F-CE93154935A9}"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A36F564-2940-47DD-959A-A22FF7A1CF98}" type="slidenum">
              <a:rPr lang="en-US" altLang="en-US" smtClean="0">
                <a:latin typeface="Arial" charset="0"/>
              </a:rPr>
              <a:pPr eaLnBrk="1" hangingPunct="1">
                <a:spcBef>
                  <a:spcPct val="0"/>
                </a:spcBef>
              </a:pPr>
              <a:t>5</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2174C08-F5F1-4004-BB4E-5D472C1B6F0A}"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52D2A0B-16A3-4674-B806-EECB0BFC60AA}"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67815D8-4D9D-420E-BF6C-1AF5F8402829}" type="slidenum">
              <a:rPr lang="en-US" altLang="en-US" smtClean="0">
                <a:latin typeface="Arial" charset="0"/>
              </a:rPr>
              <a:pPr eaLnBrk="1" hangingPunct="1">
                <a:spcBef>
                  <a:spcPct val="0"/>
                </a:spcBef>
              </a:pPr>
              <a:t>8</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5B043F7-5390-4871-82EF-0BA2AF8A38EB}"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363287F-A3C7-42C0-92F1-43AD8ED7EC99}" type="datetimeFigureOut">
              <a:rPr lang="en-US" altLang="en-US"/>
              <a:pPr>
                <a:defRPr/>
              </a:pPr>
              <a:t>22/2/2016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D91D9E-991C-4AB8-9546-A937DB88F267}" type="slidenum">
              <a:rPr lang="en-GB" altLang="en-US"/>
              <a:pPr>
                <a:defRPr/>
              </a:pPr>
              <a:t>‹#›</a:t>
            </a:fld>
            <a:endParaRPr lang="en-GB" altLang="en-US"/>
          </a:p>
        </p:txBody>
      </p:sp>
    </p:spTree>
    <p:extLst>
      <p:ext uri="{BB962C8B-B14F-4D97-AF65-F5344CB8AC3E}">
        <p14:creationId xmlns:p14="http://schemas.microsoft.com/office/powerpoint/2010/main" val="38614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B250099-6387-4D2C-9A64-E6638216FAE6}" type="datetimeFigureOut">
              <a:rPr lang="en-US" altLang="en-US"/>
              <a:pPr>
                <a:defRPr/>
              </a:pPr>
              <a:t>22/2/2016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6A3B90-5860-4DB8-B547-86ED075339DC}" type="slidenum">
              <a:rPr lang="en-GB" altLang="en-US"/>
              <a:pPr>
                <a:defRPr/>
              </a:pPr>
              <a:t>‹#›</a:t>
            </a:fld>
            <a:endParaRPr lang="en-GB" altLang="en-US"/>
          </a:p>
        </p:txBody>
      </p:sp>
    </p:spTree>
    <p:extLst>
      <p:ext uri="{BB962C8B-B14F-4D97-AF65-F5344CB8AC3E}">
        <p14:creationId xmlns:p14="http://schemas.microsoft.com/office/powerpoint/2010/main" val="327793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206DCAD-7A51-4AF4-803B-4239B447DDE0}" type="datetimeFigureOut">
              <a:rPr lang="en-US" altLang="en-US"/>
              <a:pPr>
                <a:defRPr/>
              </a:pPr>
              <a:t>22/2/2016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505E45-5903-45C0-AAA1-45EAE5B69E1B}" type="slidenum">
              <a:rPr lang="en-GB" altLang="en-US"/>
              <a:pPr>
                <a:defRPr/>
              </a:pPr>
              <a:t>‹#›</a:t>
            </a:fld>
            <a:endParaRPr lang="en-GB" altLang="en-US"/>
          </a:p>
        </p:txBody>
      </p:sp>
    </p:spTree>
    <p:extLst>
      <p:ext uri="{BB962C8B-B14F-4D97-AF65-F5344CB8AC3E}">
        <p14:creationId xmlns:p14="http://schemas.microsoft.com/office/powerpoint/2010/main" val="2155464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EE860EB-769E-4438-B4AD-50E3670E1766}" type="datetimeFigureOut">
              <a:rPr lang="en-US" altLang="en-US"/>
              <a:pPr>
                <a:defRPr/>
              </a:pPr>
              <a:t>22/2/2016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FF0715-7673-4050-9C47-36AD5AA46D30}" type="slidenum">
              <a:rPr lang="en-GB" altLang="en-US"/>
              <a:pPr>
                <a:defRPr/>
              </a:pPr>
              <a:t>‹#›</a:t>
            </a:fld>
            <a:endParaRPr lang="en-GB" altLang="en-US"/>
          </a:p>
        </p:txBody>
      </p:sp>
    </p:spTree>
    <p:extLst>
      <p:ext uri="{BB962C8B-B14F-4D97-AF65-F5344CB8AC3E}">
        <p14:creationId xmlns:p14="http://schemas.microsoft.com/office/powerpoint/2010/main" val="155024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C2009DE-EEFD-468D-8B4A-35EAF016D3A1}" type="datetimeFigureOut">
              <a:rPr lang="en-US" altLang="en-US"/>
              <a:pPr>
                <a:defRPr/>
              </a:pPr>
              <a:t>22/2/2016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371A29-1E64-467F-88C5-EF30D19F3C7D}" type="slidenum">
              <a:rPr lang="en-GB" altLang="en-US"/>
              <a:pPr>
                <a:defRPr/>
              </a:pPr>
              <a:t>‹#›</a:t>
            </a:fld>
            <a:endParaRPr lang="en-GB" altLang="en-US"/>
          </a:p>
        </p:txBody>
      </p:sp>
    </p:spTree>
    <p:extLst>
      <p:ext uri="{BB962C8B-B14F-4D97-AF65-F5344CB8AC3E}">
        <p14:creationId xmlns:p14="http://schemas.microsoft.com/office/powerpoint/2010/main" val="415215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87B4EB2-B2C7-420A-9BB3-E33C33288EBE}" type="datetimeFigureOut">
              <a:rPr lang="en-US" altLang="en-US"/>
              <a:pPr>
                <a:defRPr/>
              </a:pPr>
              <a:t>22/2/2016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28A7BA-641E-4819-A44E-30527720399A}" type="slidenum">
              <a:rPr lang="en-GB" altLang="en-US"/>
              <a:pPr>
                <a:defRPr/>
              </a:pPr>
              <a:t>‹#›</a:t>
            </a:fld>
            <a:endParaRPr lang="en-GB" altLang="en-US"/>
          </a:p>
        </p:txBody>
      </p:sp>
    </p:spTree>
    <p:extLst>
      <p:ext uri="{BB962C8B-B14F-4D97-AF65-F5344CB8AC3E}">
        <p14:creationId xmlns:p14="http://schemas.microsoft.com/office/powerpoint/2010/main" val="82243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2D73616-71C2-4C15-8FB5-44E4B316AD48}" type="datetimeFigureOut">
              <a:rPr lang="en-US" altLang="en-US"/>
              <a:pPr>
                <a:defRPr/>
              </a:pPr>
              <a:t>22/2/2016</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5502C70F-0996-4C64-B155-A296F0DA6FF9}" type="slidenum">
              <a:rPr lang="en-GB" altLang="en-US"/>
              <a:pPr>
                <a:defRPr/>
              </a:pPr>
              <a:t>‹#›</a:t>
            </a:fld>
            <a:endParaRPr lang="en-GB" altLang="en-US"/>
          </a:p>
        </p:txBody>
      </p:sp>
    </p:spTree>
    <p:extLst>
      <p:ext uri="{BB962C8B-B14F-4D97-AF65-F5344CB8AC3E}">
        <p14:creationId xmlns:p14="http://schemas.microsoft.com/office/powerpoint/2010/main" val="2381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7AAFE51-8A61-417B-84C2-5E11F2A18E20}" type="datetimeFigureOut">
              <a:rPr lang="en-US" altLang="en-US"/>
              <a:pPr>
                <a:defRPr/>
              </a:pPr>
              <a:t>22/2/2016</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1A5D7D-BFC7-4FC4-A828-796067023942}" type="slidenum">
              <a:rPr lang="en-GB" altLang="en-US"/>
              <a:pPr>
                <a:defRPr/>
              </a:pPr>
              <a:t>‹#›</a:t>
            </a:fld>
            <a:endParaRPr lang="en-GB" altLang="en-US"/>
          </a:p>
        </p:txBody>
      </p:sp>
    </p:spTree>
    <p:extLst>
      <p:ext uri="{BB962C8B-B14F-4D97-AF65-F5344CB8AC3E}">
        <p14:creationId xmlns:p14="http://schemas.microsoft.com/office/powerpoint/2010/main" val="202989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5DC9E35-6981-4C4D-BDF8-AE8FC37DC494}" type="datetimeFigureOut">
              <a:rPr lang="en-US" altLang="en-US"/>
              <a:pPr>
                <a:defRPr/>
              </a:pPr>
              <a:t>22/2/2016</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ADB4299-D3DC-4EE5-90A3-9DEC1F1DAD45}" type="slidenum">
              <a:rPr lang="en-GB" altLang="en-US"/>
              <a:pPr>
                <a:defRPr/>
              </a:pPr>
              <a:t>‹#›</a:t>
            </a:fld>
            <a:endParaRPr lang="en-GB" altLang="en-US"/>
          </a:p>
        </p:txBody>
      </p:sp>
    </p:spTree>
    <p:extLst>
      <p:ext uri="{BB962C8B-B14F-4D97-AF65-F5344CB8AC3E}">
        <p14:creationId xmlns:p14="http://schemas.microsoft.com/office/powerpoint/2010/main" val="211433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170254C-5AD8-42CB-B673-97D0619CEEE5}" type="datetimeFigureOut">
              <a:rPr lang="en-US" altLang="en-US"/>
              <a:pPr>
                <a:defRPr/>
              </a:pPr>
              <a:t>22/2/2016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DC5574-76A7-4567-AFDB-8174756EC29D}" type="slidenum">
              <a:rPr lang="en-GB" altLang="en-US"/>
              <a:pPr>
                <a:defRPr/>
              </a:pPr>
              <a:t>‹#›</a:t>
            </a:fld>
            <a:endParaRPr lang="en-GB" altLang="en-US"/>
          </a:p>
        </p:txBody>
      </p:sp>
    </p:spTree>
    <p:extLst>
      <p:ext uri="{BB962C8B-B14F-4D97-AF65-F5344CB8AC3E}">
        <p14:creationId xmlns:p14="http://schemas.microsoft.com/office/powerpoint/2010/main" val="206389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276DC59-722A-43FD-A3EE-50E50BCCEA49}" type="datetimeFigureOut">
              <a:rPr lang="en-US" altLang="en-US"/>
              <a:pPr>
                <a:defRPr/>
              </a:pPr>
              <a:t>22/2/2016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F453E0-9BA6-4516-A5AE-AD982E8FF9B5}" type="slidenum">
              <a:rPr lang="en-GB" altLang="en-US"/>
              <a:pPr>
                <a:defRPr/>
              </a:pPr>
              <a:t>‹#›</a:t>
            </a:fld>
            <a:endParaRPr lang="en-GB" altLang="en-US"/>
          </a:p>
        </p:txBody>
      </p:sp>
    </p:spTree>
    <p:extLst>
      <p:ext uri="{BB962C8B-B14F-4D97-AF65-F5344CB8AC3E}">
        <p14:creationId xmlns:p14="http://schemas.microsoft.com/office/powerpoint/2010/main" val="31191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3FBB607-4525-4297-96E0-BE5356587B19}" type="datetimeFigureOut">
              <a:rPr lang="en-US" altLang="en-US"/>
              <a:pPr>
                <a:defRPr/>
              </a:pPr>
              <a:t>22/2/2016</a:t>
            </a:fld>
            <a:endParaRPr lang="en-GB" alt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916C02E-EEE3-4C5E-90E0-D7992EEC3E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508000" y="519113"/>
            <a:ext cx="8128000" cy="6092825"/>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57200" y="274638"/>
            <a:ext cx="8229600" cy="6369050"/>
          </a:xfrm>
        </p:spPr>
        <p:txBody>
          <a:bodyPr/>
          <a:lstStyle/>
          <a:p>
            <a:pPr algn="l" eaLnBrk="1" hangingPunct="1"/>
            <a:r>
              <a:rPr lang="en-US" altLang="en-US" sz="4000" smtClean="0"/>
              <a:t>4. A display can show one </a:t>
            </a:r>
            <a:br>
              <a:rPr lang="en-US" altLang="en-US" sz="4000" smtClean="0"/>
            </a:br>
            <a:r>
              <a:rPr lang="en-US" altLang="en-US" sz="4000" smtClean="0"/>
              <a:t>    numerical digit (0-9) per second, </a:t>
            </a:r>
            <a:br>
              <a:rPr lang="en-US" altLang="en-US" sz="4000" smtClean="0"/>
            </a:br>
            <a:r>
              <a:rPr lang="en-US" altLang="en-US" sz="4000" smtClean="0"/>
              <a:t>    with equally-likely digits, in a </a:t>
            </a:r>
            <a:br>
              <a:rPr lang="en-US" altLang="en-US" sz="4000" smtClean="0"/>
            </a:br>
            <a:r>
              <a:rPr lang="en-US" altLang="en-US" sz="4000" smtClean="0"/>
              <a:t>    choice reaction time task. </a:t>
            </a:r>
            <a:br>
              <a:rPr lang="en-US" altLang="en-US" sz="4000" smtClean="0"/>
            </a:br>
            <a:r>
              <a:rPr lang="en-US" altLang="en-US" sz="4000" smtClean="0"/>
              <a:t>    If an observer accurately    </a:t>
            </a:r>
            <a:br>
              <a:rPr lang="en-US" altLang="en-US" sz="4000" smtClean="0"/>
            </a:br>
            <a:r>
              <a:rPr lang="en-US" altLang="en-US" sz="4000" smtClean="0"/>
              <a:t>    processes the information from  </a:t>
            </a:r>
            <a:br>
              <a:rPr lang="en-US" altLang="en-US" sz="4000" smtClean="0"/>
            </a:br>
            <a:r>
              <a:rPr lang="en-US" altLang="en-US" sz="4000" smtClean="0"/>
              <a:t>    the display, what is the </a:t>
            </a:r>
            <a:br>
              <a:rPr lang="en-US" altLang="en-US" sz="4000" smtClean="0"/>
            </a:br>
            <a:r>
              <a:rPr lang="en-US" altLang="en-US" sz="4000" smtClean="0"/>
              <a:t>    observer's channel capacity, in </a:t>
            </a:r>
            <a:br>
              <a:rPr lang="en-US" altLang="en-US" sz="4000" smtClean="0"/>
            </a:br>
            <a:r>
              <a:rPr lang="en-US" altLang="en-US" sz="4000" smtClean="0"/>
              <a:t>    bits/second? </a:t>
            </a:r>
            <a:r>
              <a:rPr lang="en-US" altLang="en-US" smtClean="0"/>
              <a:t/>
            </a:r>
            <a:br>
              <a:rPr lang="en-US" altLang="en-US" smtClean="0"/>
            </a:br>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457200" y="274638"/>
            <a:ext cx="8229600" cy="6369050"/>
          </a:xfrm>
        </p:spPr>
        <p:txBody>
          <a:bodyPr/>
          <a:lstStyle/>
          <a:p>
            <a:pPr algn="l" eaLnBrk="1" hangingPunct="1"/>
            <a:r>
              <a:rPr lang="en-US" altLang="en-US" smtClean="0"/>
              <a:t>4. The observer must decide  </a:t>
            </a:r>
            <a:br>
              <a:rPr lang="en-US" altLang="en-US" smtClean="0"/>
            </a:br>
            <a:r>
              <a:rPr lang="en-US" altLang="en-US" smtClean="0"/>
              <a:t>    from among 10 </a:t>
            </a:r>
            <a:r>
              <a:rPr lang="en-US" altLang="en-US" sz="3200" smtClean="0"/>
              <a:t>choices/second. </a:t>
            </a:r>
            <a:br>
              <a:rPr lang="en-US" altLang="en-US" sz="3200" smtClean="0"/>
            </a:br>
            <a:r>
              <a:rPr lang="en-US" altLang="en-US" sz="3200" smtClean="0"/>
              <a:t>     </a:t>
            </a:r>
            <a:r>
              <a:rPr lang="en-US" altLang="en-US" smtClean="0"/>
              <a:t>This is log2(10) = </a:t>
            </a:r>
            <a:r>
              <a:rPr lang="en-US" altLang="en-US" b="1" smtClean="0"/>
              <a:t>3.32 </a:t>
            </a:r>
            <a:r>
              <a:rPr lang="en-US" altLang="en-US" sz="3200" smtClean="0"/>
              <a:t>bits/sec. </a:t>
            </a:r>
            <a:br>
              <a:rPr lang="en-US" altLang="en-US" sz="3200" smtClean="0"/>
            </a:br>
            <a:r>
              <a:rPr lang="en-US" altLang="en-US" sz="3200" smtClean="0"/>
              <a:t/>
            </a:r>
            <a:br>
              <a:rPr lang="en-US" altLang="en-US" sz="3200" smtClean="0"/>
            </a:br>
            <a:r>
              <a:rPr lang="en-US" altLang="en-US" sz="3200" smtClean="0"/>
              <a:t>     </a:t>
            </a:r>
            <a:r>
              <a:rPr lang="en-US" altLang="en-US" sz="3600" smtClean="0"/>
              <a:t>This is known as the bandwidth, or </a:t>
            </a:r>
            <a:br>
              <a:rPr lang="en-US" altLang="en-US" sz="3600" smtClean="0"/>
            </a:br>
            <a:r>
              <a:rPr lang="en-US" altLang="en-US" sz="3600" smtClean="0"/>
              <a:t>     channel capacity for rate of </a:t>
            </a:r>
            <a:br>
              <a:rPr lang="en-US" altLang="en-US" sz="3600" smtClean="0"/>
            </a:br>
            <a:r>
              <a:rPr lang="en-US" altLang="en-US" sz="3600" smtClean="0"/>
              <a:t>     processing</a:t>
            </a:r>
            <a:r>
              <a:rPr lang="en-US" altLang="en-US" smtClean="0"/>
              <a:t>.</a:t>
            </a:r>
            <a:br>
              <a:rPr lang="en-US" altLang="en-US" smtClean="0"/>
            </a:br>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57200" y="274638"/>
            <a:ext cx="8229600" cy="6369050"/>
          </a:xfrm>
        </p:spPr>
        <p:txBody>
          <a:bodyPr/>
          <a:lstStyle/>
          <a:p>
            <a:pPr algn="l" eaLnBrk="1" hangingPunct="1"/>
            <a:r>
              <a:rPr lang="en-US" altLang="en-US" smtClean="0"/>
              <a:t>5.What would your answer to </a:t>
            </a:r>
            <a:br>
              <a:rPr lang="en-US" altLang="en-US" smtClean="0"/>
            </a:br>
            <a:r>
              <a:rPr lang="en-US" altLang="en-US" smtClean="0"/>
              <a:t>   Question 4 be if equally-likely </a:t>
            </a:r>
            <a:br>
              <a:rPr lang="en-US" altLang="en-US" smtClean="0"/>
            </a:br>
            <a:r>
              <a:rPr lang="en-US" altLang="en-US" smtClean="0"/>
              <a:t>   double digits (0, 1, 2, ..., 99) </a:t>
            </a:r>
            <a:br>
              <a:rPr lang="en-US" altLang="en-US" smtClean="0"/>
            </a:br>
            <a:r>
              <a:rPr lang="en-US" altLang="en-US" smtClean="0"/>
              <a:t>   could be presented? Why or </a:t>
            </a:r>
            <a:br>
              <a:rPr lang="en-US" altLang="en-US" smtClean="0"/>
            </a:br>
            <a:r>
              <a:rPr lang="en-US" altLang="en-US" smtClean="0"/>
              <a:t>   why not does this make sense </a:t>
            </a:r>
            <a:br>
              <a:rPr lang="en-US" altLang="en-US" smtClean="0"/>
            </a:br>
            <a:r>
              <a:rPr lang="en-US" altLang="en-US" smtClean="0"/>
              <a:t>   to you? </a:t>
            </a:r>
            <a:br>
              <a:rPr lang="en-US" altLang="en-US" smtClean="0"/>
            </a:br>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57200" y="274638"/>
            <a:ext cx="8229600" cy="6369050"/>
          </a:xfrm>
        </p:spPr>
        <p:txBody>
          <a:bodyPr/>
          <a:lstStyle/>
          <a:p>
            <a:pPr algn="l" eaLnBrk="1" hangingPunct="1"/>
            <a:r>
              <a:rPr lang="en-US" altLang="en-US" sz="3600" smtClean="0"/>
              <a:t>5. This is now log2(100) = </a:t>
            </a:r>
            <a:r>
              <a:rPr lang="en-US" altLang="en-US" sz="3600" b="1" smtClean="0"/>
              <a:t>6.62 </a:t>
            </a:r>
            <a:r>
              <a:rPr lang="en-US" altLang="en-US" sz="2800" b="1" smtClean="0"/>
              <a:t>bits/sec</a:t>
            </a:r>
            <a:r>
              <a:rPr lang="en-US" altLang="en-US" sz="2800" smtClean="0"/>
              <a:t>. </a:t>
            </a:r>
            <a:br>
              <a:rPr lang="en-US" altLang="en-US" sz="2800" smtClean="0"/>
            </a:br>
            <a:r>
              <a:rPr lang="en-US" altLang="en-US" sz="2800" smtClean="0"/>
              <a:t>     </a:t>
            </a:r>
            <a:r>
              <a:rPr lang="en-US" altLang="en-US" sz="3600" smtClean="0"/>
              <a:t>This makes sense if you consider </a:t>
            </a:r>
            <a:br>
              <a:rPr lang="en-US" altLang="en-US" sz="3600" smtClean="0"/>
            </a:br>
            <a:r>
              <a:rPr lang="en-US" altLang="en-US" sz="3600" smtClean="0"/>
              <a:t>    that twice as many binary decisions </a:t>
            </a:r>
            <a:br>
              <a:rPr lang="en-US" altLang="en-US" sz="3600" smtClean="0"/>
            </a:br>
            <a:r>
              <a:rPr lang="en-US" altLang="en-US" sz="3600" smtClean="0"/>
              <a:t>    were required--the first splits the </a:t>
            </a:r>
            <a:br>
              <a:rPr lang="en-US" altLang="en-US" sz="3600" smtClean="0"/>
            </a:br>
            <a:r>
              <a:rPr lang="en-US" altLang="en-US" sz="3600" smtClean="0"/>
              <a:t>    numbers into groups of 50 and 50, </a:t>
            </a:r>
            <a:br>
              <a:rPr lang="en-US" altLang="en-US" sz="3600" smtClean="0"/>
            </a:br>
            <a:r>
              <a:rPr lang="en-US" altLang="en-US" sz="3600" smtClean="0"/>
              <a:t>    the second splits one of these into </a:t>
            </a:r>
            <a:br>
              <a:rPr lang="en-US" altLang="en-US" sz="3600" smtClean="0"/>
            </a:br>
            <a:r>
              <a:rPr lang="en-US" altLang="en-US" sz="3600" smtClean="0"/>
              <a:t>    two 25 groups, etc. Note that </a:t>
            </a:r>
            <a:br>
              <a:rPr lang="en-US" altLang="en-US" sz="3600" smtClean="0"/>
            </a:br>
            <a:r>
              <a:rPr lang="en-US" altLang="en-US" sz="3600" smtClean="0"/>
              <a:t>   decision making ability is not linearly </a:t>
            </a:r>
            <a:br>
              <a:rPr lang="en-US" altLang="en-US" sz="3600" smtClean="0"/>
            </a:br>
            <a:r>
              <a:rPr lang="en-US" altLang="en-US" sz="3600" smtClean="0"/>
              <a:t>   related to task complexity.</a:t>
            </a:r>
            <a:r>
              <a:rPr lang="en-US" altLang="en-US" smtClean="0"/>
              <a:t/>
            </a:r>
            <a:br>
              <a:rPr lang="en-US" altLang="en-US" smtClean="0"/>
            </a:br>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457200" y="274638"/>
            <a:ext cx="8229600" cy="6369050"/>
          </a:xfrm>
        </p:spPr>
        <p:txBody>
          <a:bodyPr/>
          <a:lstStyle/>
          <a:p>
            <a:pPr algn="l" eaLnBrk="1" hangingPunct="1"/>
            <a:r>
              <a:rPr lang="en-US" altLang="en-US" sz="3600" smtClean="0"/>
              <a:t>6. Consider Question 4 again, with </a:t>
            </a:r>
            <a:br>
              <a:rPr lang="en-US" altLang="en-US" sz="3600" smtClean="0"/>
            </a:br>
            <a:r>
              <a:rPr lang="en-US" altLang="en-US" sz="3600" smtClean="0"/>
              <a:t>    unequally-likely digits. The </a:t>
            </a:r>
            <a:br>
              <a:rPr lang="en-US" altLang="en-US" sz="3600" smtClean="0"/>
            </a:br>
            <a:r>
              <a:rPr lang="en-US" altLang="en-US" sz="3600" smtClean="0"/>
              <a:t>    probabilities of the digits appearing </a:t>
            </a:r>
            <a:br>
              <a:rPr lang="en-US" altLang="en-US" sz="3600" smtClean="0"/>
            </a:br>
            <a:r>
              <a:rPr lang="en-US" altLang="en-US" sz="3600" smtClean="0"/>
              <a:t>    are shown below. Determine both </a:t>
            </a:r>
            <a:br>
              <a:rPr lang="en-US" altLang="en-US" sz="3600" smtClean="0"/>
            </a:br>
            <a:r>
              <a:rPr lang="en-US" altLang="en-US" sz="3600" smtClean="0"/>
              <a:t>    the</a:t>
            </a:r>
            <a:r>
              <a:rPr lang="en-US" altLang="en-US" sz="3600" i="1" smtClean="0"/>
              <a:t> channel capacity</a:t>
            </a:r>
            <a:r>
              <a:rPr lang="en-US" altLang="en-US" sz="3600" smtClean="0"/>
              <a:t> and the   </a:t>
            </a:r>
            <a:br>
              <a:rPr lang="en-US" altLang="en-US" sz="3600" smtClean="0"/>
            </a:br>
            <a:r>
              <a:rPr lang="en-US" altLang="en-US" sz="3600" smtClean="0"/>
              <a:t>   </a:t>
            </a:r>
            <a:r>
              <a:rPr lang="en-US" altLang="en-US" sz="3600" i="1" smtClean="0"/>
              <a:t>redundancy</a:t>
            </a:r>
            <a:r>
              <a:rPr lang="en-US" altLang="en-US" sz="3600" smtClean="0"/>
              <a:t>. </a:t>
            </a:r>
            <a:br>
              <a:rPr lang="en-US" altLang="en-US" sz="3600" smtClean="0"/>
            </a:br>
            <a:r>
              <a:rPr lang="en-US" altLang="en-US" smtClean="0"/>
              <a:t/>
            </a:r>
            <a:br>
              <a:rPr lang="en-US" altLang="en-US" smtClean="0"/>
            </a:br>
            <a:r>
              <a:rPr lang="en-US" altLang="en-US" smtClean="0"/>
              <a:t> </a:t>
            </a:r>
            <a:br>
              <a:rPr lang="en-US" altLang="en-US" smtClean="0"/>
            </a:br>
            <a:endParaRPr lang="en-US" altLang="en-US" smtClean="0"/>
          </a:p>
        </p:txBody>
      </p:sp>
      <p:graphicFrame>
        <p:nvGraphicFramePr>
          <p:cNvPr id="25643" name="Group 43"/>
          <p:cNvGraphicFramePr>
            <a:graphicFrameLocks noGrp="1"/>
          </p:cNvGraphicFramePr>
          <p:nvPr/>
        </p:nvGraphicFramePr>
        <p:xfrm>
          <a:off x="928688" y="4500563"/>
          <a:ext cx="7429500" cy="742950"/>
        </p:xfrm>
        <a:graphic>
          <a:graphicData uri="http://schemas.openxmlformats.org/drawingml/2006/table">
            <a:tbl>
              <a:tblPr/>
              <a:tblGrid>
                <a:gridCol w="869950"/>
                <a:gridCol w="481012"/>
                <a:gridCol w="674688"/>
                <a:gridCol w="676275"/>
                <a:gridCol w="674687"/>
                <a:gridCol w="676275"/>
                <a:gridCol w="674688"/>
                <a:gridCol w="676275"/>
                <a:gridCol w="674687"/>
                <a:gridCol w="676275"/>
                <a:gridCol w="674688"/>
              </a:tblGrid>
              <a:tr h="37147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Digit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Prob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57200" y="274638"/>
            <a:ext cx="8229600" cy="6369050"/>
          </a:xfrm>
        </p:spPr>
        <p:txBody>
          <a:bodyPr/>
          <a:lstStyle/>
          <a:p>
            <a:pPr algn="l" eaLnBrk="1" hangingPunct="1"/>
            <a:r>
              <a:rPr lang="en-US" altLang="en-US" sz="4000" smtClean="0"/>
              <a:t>6. Hmax = log2(10)/sec </a:t>
            </a:r>
            <a:br>
              <a:rPr lang="en-US" altLang="en-US" sz="4000" smtClean="0"/>
            </a:br>
            <a:r>
              <a:rPr lang="en-US" altLang="en-US" sz="4000" smtClean="0"/>
              <a:t>              = </a:t>
            </a:r>
            <a:r>
              <a:rPr lang="en-US" altLang="en-US" sz="4000" b="1" smtClean="0"/>
              <a:t>3.32 bits/sec</a:t>
            </a:r>
            <a:r>
              <a:rPr lang="en-US" altLang="en-US" sz="4000" smtClean="0"/>
              <a:t/>
            </a:r>
            <a:br>
              <a:rPr lang="en-US" altLang="en-US" sz="4000" smtClean="0"/>
            </a:br>
            <a:r>
              <a:rPr lang="en-US" altLang="en-US" sz="4000" smtClean="0"/>
              <a:t>    Hav    = [2(.08log2(1/.08) +    </a:t>
            </a:r>
            <a:br>
              <a:rPr lang="en-US" altLang="en-US" sz="4000" smtClean="0"/>
            </a:br>
            <a:r>
              <a:rPr lang="en-US" altLang="en-US" sz="4000" smtClean="0"/>
              <a:t>                 .25 log2(1/.25) +   </a:t>
            </a:r>
            <a:br>
              <a:rPr lang="en-US" altLang="en-US" sz="4000" smtClean="0"/>
            </a:br>
            <a:r>
              <a:rPr lang="en-US" altLang="en-US" sz="4000" smtClean="0"/>
              <a:t>                 .12 log2(1/.12) + ... +  </a:t>
            </a:r>
            <a:br>
              <a:rPr lang="en-US" altLang="en-US" sz="4000" smtClean="0"/>
            </a:br>
            <a:r>
              <a:rPr lang="en-US" altLang="en-US" sz="4000" smtClean="0"/>
              <a:t>                 .22 log2(1/.22)]</a:t>
            </a:r>
            <a:br>
              <a:rPr lang="en-US" altLang="en-US" sz="4000" smtClean="0"/>
            </a:br>
            <a:r>
              <a:rPr lang="en-US" altLang="en-US" sz="4000" smtClean="0"/>
              <a:t>               = </a:t>
            </a:r>
            <a:r>
              <a:rPr lang="en-US" altLang="en-US" sz="4000" b="1" smtClean="0"/>
              <a:t>2.81 bits/sec</a:t>
            </a:r>
            <a:r>
              <a:rPr lang="en-US" altLang="en-US" sz="4000" smtClean="0"/>
              <a:t> </a:t>
            </a:r>
            <a:br>
              <a:rPr lang="en-US" altLang="en-US" sz="4000" smtClean="0"/>
            </a:br>
            <a:r>
              <a:rPr lang="en-US" altLang="en-US" sz="4000" smtClean="0"/>
              <a:t>               = new channel capacity</a:t>
            </a:r>
            <a:br>
              <a:rPr lang="en-US" altLang="en-US" sz="4000" smtClean="0"/>
            </a:br>
            <a:r>
              <a:rPr lang="en-US" altLang="en-US" sz="4000" smtClean="0"/>
              <a:t>So, Redundancy = [1-(2.81/3.32)] *100% = </a:t>
            </a:r>
            <a:r>
              <a:rPr lang="en-US" altLang="en-US" sz="4000" b="1" smtClean="0"/>
              <a:t>15.1%</a:t>
            </a:r>
            <a:r>
              <a:rPr lang="en-US" altLang="en-US" sz="4000" smtClean="0"/>
              <a:t/>
            </a:r>
            <a:br>
              <a:rPr lang="en-US" altLang="en-US" sz="4000" smtClean="0"/>
            </a:br>
            <a:endParaRPr lang="en-US" altLang="en-US" sz="4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457200" y="274638"/>
            <a:ext cx="8229600" cy="6369050"/>
          </a:xfrm>
        </p:spPr>
        <p:txBody>
          <a:bodyPr/>
          <a:lstStyle/>
          <a:p>
            <a:pPr algn="l" eaLnBrk="1" hangingPunct="1"/>
            <a:r>
              <a:rPr lang="en-US" altLang="en-US" sz="3200" smtClean="0"/>
              <a:t>7. Based upon his company experience, Ali </a:t>
            </a:r>
            <a:br>
              <a:rPr lang="en-US" altLang="en-US" sz="3200" smtClean="0"/>
            </a:br>
            <a:r>
              <a:rPr lang="en-US" altLang="en-US" sz="3200" smtClean="0"/>
              <a:t>    knows that 50% of the chips are routed to </a:t>
            </a:r>
            <a:br>
              <a:rPr lang="en-US" altLang="en-US" sz="3200" smtClean="0"/>
            </a:br>
            <a:r>
              <a:rPr lang="en-US" altLang="en-US" sz="3200" smtClean="0"/>
              <a:t>    Line 1, 30% to Line 2, and 20% to Line 3. </a:t>
            </a:r>
            <a:br>
              <a:rPr lang="en-US" altLang="en-US" sz="3200" smtClean="0"/>
            </a:br>
            <a:r>
              <a:rPr lang="en-US" altLang="en-US" sz="3200" smtClean="0"/>
              <a:t>    Given a choice RT intercept of 250 msec, </a:t>
            </a:r>
            <a:br>
              <a:rPr lang="en-US" altLang="en-US" sz="3200" smtClean="0"/>
            </a:br>
            <a:r>
              <a:rPr lang="en-US" altLang="en-US" sz="3200" smtClean="0"/>
              <a:t>    and a processing bandwidth of 7.5  </a:t>
            </a:r>
            <a:br>
              <a:rPr lang="en-US" altLang="en-US" sz="3200" smtClean="0"/>
            </a:br>
            <a:r>
              <a:rPr lang="en-US" altLang="en-US" sz="3200" smtClean="0"/>
              <a:t>    bits/second, how much time does Ali </a:t>
            </a:r>
            <a:br>
              <a:rPr lang="en-US" altLang="en-US" sz="3200" smtClean="0"/>
            </a:br>
            <a:r>
              <a:rPr lang="en-US" altLang="en-US" sz="3200" smtClean="0"/>
              <a:t>    require to make each routing decision? </a:t>
            </a:r>
            <a:br>
              <a:rPr lang="en-US" altLang="en-US" sz="3200" smtClean="0"/>
            </a:br>
            <a:r>
              <a:rPr lang="en-US" altLang="en-US" sz="3200" smtClean="0"/>
              <a:t>    How much faster or slower is this, </a:t>
            </a:r>
            <a:br>
              <a:rPr lang="en-US" altLang="en-US" sz="3200" smtClean="0"/>
            </a:br>
            <a:r>
              <a:rPr lang="en-US" altLang="en-US" sz="3200" smtClean="0"/>
              <a:t>    compared to the condition when all three </a:t>
            </a:r>
            <a:br>
              <a:rPr lang="en-US" altLang="en-US" sz="3200" smtClean="0"/>
            </a:br>
            <a:r>
              <a:rPr lang="en-US" altLang="en-US" sz="3200" smtClean="0"/>
              <a:t>    routes are equally-likely?</a:t>
            </a:r>
            <a:br>
              <a:rPr lang="en-US" altLang="en-US" sz="3200" smtClean="0"/>
            </a:br>
            <a:endParaRPr lang="en-US" altLang="en-US" sz="3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274638"/>
            <a:ext cx="8229600" cy="6369050"/>
          </a:xfrm>
        </p:spPr>
        <p:txBody>
          <a:bodyPr/>
          <a:lstStyle/>
          <a:p>
            <a:pPr algn="l" eaLnBrk="1" hangingPunct="1"/>
            <a:r>
              <a:rPr lang="en-US" altLang="en-US" sz="2400" smtClean="0"/>
              <a:t>7. The information (Hav) associated with each routing </a:t>
            </a:r>
            <a:br>
              <a:rPr lang="en-US" altLang="en-US" sz="2400" smtClean="0"/>
            </a:br>
            <a:r>
              <a:rPr lang="en-US" altLang="en-US" sz="2400" smtClean="0"/>
              <a:t>    decision is: </a:t>
            </a:r>
            <a:br>
              <a:rPr lang="en-US" altLang="en-US" sz="2400" smtClean="0"/>
            </a:br>
            <a:r>
              <a:rPr lang="en-US" altLang="en-US" sz="2400" smtClean="0"/>
              <a:t>    Hav = .5 log</a:t>
            </a:r>
            <a:r>
              <a:rPr lang="en-US" altLang="en-US" sz="2400" baseline="-25000" smtClean="0"/>
              <a:t>2</a:t>
            </a:r>
            <a:r>
              <a:rPr lang="en-US" altLang="en-US" sz="2400" smtClean="0"/>
              <a:t> (1/.5) + .3 log</a:t>
            </a:r>
            <a:r>
              <a:rPr lang="en-US" altLang="en-US" sz="2400" baseline="-25000" smtClean="0"/>
              <a:t>2</a:t>
            </a:r>
            <a:r>
              <a:rPr lang="en-US" altLang="en-US" sz="2400" smtClean="0"/>
              <a:t> (1/.3) + .2 log</a:t>
            </a:r>
            <a:r>
              <a:rPr lang="en-US" altLang="en-US" sz="2400" baseline="-25000" smtClean="0"/>
              <a:t>2 </a:t>
            </a:r>
            <a:r>
              <a:rPr lang="en-US" altLang="en-US" sz="2400" smtClean="0"/>
              <a:t>(1/.2) </a:t>
            </a:r>
            <a:br>
              <a:rPr lang="en-US" altLang="en-US" sz="2400" smtClean="0"/>
            </a:br>
            <a:r>
              <a:rPr lang="en-US" altLang="en-US" sz="2400" smtClean="0"/>
              <a:t>            = 3.32 {.5 log</a:t>
            </a:r>
            <a:r>
              <a:rPr lang="en-US" altLang="en-US" sz="2400" baseline="-25000" smtClean="0"/>
              <a:t>10</a:t>
            </a:r>
            <a:r>
              <a:rPr lang="en-US" altLang="en-US" sz="2400" smtClean="0"/>
              <a:t> (2) + .3 log</a:t>
            </a:r>
            <a:r>
              <a:rPr lang="en-US" altLang="en-US" sz="2400" baseline="-25000" smtClean="0"/>
              <a:t>10</a:t>
            </a:r>
            <a:r>
              <a:rPr lang="en-US" altLang="en-US" sz="2400" smtClean="0"/>
              <a:t>(3.33) + .2 log</a:t>
            </a:r>
            <a:r>
              <a:rPr lang="en-US" altLang="en-US" sz="2400" baseline="-25000" smtClean="0"/>
              <a:t>10</a:t>
            </a:r>
            <a:r>
              <a:rPr lang="en-US" altLang="en-US" sz="2400" smtClean="0"/>
              <a:t> (5) } </a:t>
            </a:r>
            <a:br>
              <a:rPr lang="en-US" altLang="en-US" sz="2400" smtClean="0"/>
            </a:br>
            <a:r>
              <a:rPr lang="en-US" altLang="en-US" sz="2400" smtClean="0"/>
              <a:t>            = 3.32(.15 + .157 + .14) </a:t>
            </a:r>
            <a:br>
              <a:rPr lang="en-US" altLang="en-US" sz="2400" smtClean="0"/>
            </a:br>
            <a:r>
              <a:rPr lang="en-US" altLang="en-US" sz="2400" smtClean="0"/>
              <a:t>            </a:t>
            </a:r>
            <a:r>
              <a:rPr lang="en-US" altLang="en-US" sz="2400" b="1" smtClean="0"/>
              <a:t>= 1.48 bits</a:t>
            </a:r>
            <a:r>
              <a:rPr lang="en-US" altLang="en-US" sz="2400" smtClean="0"/>
              <a:t> </a:t>
            </a:r>
            <a:br>
              <a:rPr lang="en-US" altLang="en-US" sz="2400" smtClean="0"/>
            </a:br>
            <a:r>
              <a:rPr lang="en-US" altLang="en-US" sz="2400" smtClean="0"/>
              <a:t>     A bandwidth of 7.5 bits/second equates to: </a:t>
            </a:r>
            <a:br>
              <a:rPr lang="en-US" altLang="en-US" sz="2400" smtClean="0"/>
            </a:br>
            <a:r>
              <a:rPr lang="en-US" altLang="en-US" sz="2400" smtClean="0"/>
              <a:t>     1000 ms/sec * 1/ 7.5 sec/bit = 133.3 msec/bit </a:t>
            </a:r>
            <a:br>
              <a:rPr lang="en-US" altLang="en-US" sz="2400" smtClean="0"/>
            </a:br>
            <a:r>
              <a:rPr lang="en-US" altLang="en-US" sz="2400" smtClean="0"/>
              <a:t/>
            </a:r>
            <a:br>
              <a:rPr lang="en-US" altLang="en-US" sz="2400" smtClean="0"/>
            </a:br>
            <a:r>
              <a:rPr lang="en-US" altLang="en-US" sz="2400" smtClean="0"/>
              <a:t>     The expected choice RT is then: 250 + 133.3 (Hav) </a:t>
            </a:r>
            <a:br>
              <a:rPr lang="en-US" altLang="en-US" sz="2400" smtClean="0"/>
            </a:br>
            <a:r>
              <a:rPr lang="en-US" altLang="en-US" sz="2400" smtClean="0"/>
              <a:t>     = 250 + 133.3 (1.48) = </a:t>
            </a:r>
            <a:r>
              <a:rPr lang="en-US" altLang="en-US" sz="2400" b="1" smtClean="0"/>
              <a:t>447 msec</a:t>
            </a:r>
            <a:r>
              <a:rPr lang="en-US" altLang="en-US" sz="2400" smtClean="0"/>
              <a:t> </a:t>
            </a:r>
            <a:br>
              <a:rPr lang="en-US" altLang="en-US" sz="2400" smtClean="0"/>
            </a:br>
            <a:r>
              <a:rPr lang="en-US" altLang="en-US" sz="2400" smtClean="0"/>
              <a:t>     If all equally-likely, </a:t>
            </a:r>
            <a:br>
              <a:rPr lang="en-US" altLang="en-US" sz="2400" smtClean="0"/>
            </a:br>
            <a:r>
              <a:rPr lang="en-US" altLang="en-US" sz="2400" smtClean="0"/>
              <a:t>     H=log</a:t>
            </a:r>
            <a:r>
              <a:rPr lang="en-US" altLang="en-US" sz="2400" baseline="-25000" smtClean="0"/>
              <a:t>2</a:t>
            </a:r>
            <a:r>
              <a:rPr lang="en-US" altLang="en-US" sz="2400" smtClean="0"/>
              <a:t>(3) = 1.59 bits </a:t>
            </a:r>
            <a:br>
              <a:rPr lang="en-US" altLang="en-US" sz="2400" smtClean="0"/>
            </a:br>
            <a:r>
              <a:rPr lang="en-US" altLang="en-US" sz="2400" smtClean="0"/>
              <a:t>     RT = 250 + 133.3 (1.59) = </a:t>
            </a:r>
            <a:r>
              <a:rPr lang="en-US" altLang="en-US" sz="2400" b="1" smtClean="0"/>
              <a:t>462 msec</a:t>
            </a:r>
            <a:r>
              <a:rPr lang="en-US" altLang="en-US" sz="2400" smtClean="0"/>
              <a:t> </a:t>
            </a:r>
            <a:br>
              <a:rPr lang="en-US" altLang="en-US" sz="2400" smtClean="0"/>
            </a:br>
            <a:r>
              <a:rPr lang="en-US" altLang="en-US" sz="2400" smtClean="0"/>
              <a:t>     So, if Ali understands the stated probabilities, his </a:t>
            </a:r>
            <a:br>
              <a:rPr lang="en-US" altLang="en-US" sz="2400" smtClean="0"/>
            </a:br>
            <a:r>
              <a:rPr lang="en-US" altLang="en-US" sz="2400" smtClean="0"/>
              <a:t>     expected decisions will be (462-447) = </a:t>
            </a:r>
            <a:r>
              <a:rPr lang="en-US" altLang="en-US" sz="2400" b="1" smtClean="0"/>
              <a:t>15 msec faster </a:t>
            </a:r>
            <a:br>
              <a:rPr lang="en-US" altLang="en-US" sz="2400" b="1" smtClean="0"/>
            </a:br>
            <a:r>
              <a:rPr lang="en-US" altLang="en-US" sz="2400" b="1" smtClean="0"/>
              <a:t>     </a:t>
            </a:r>
            <a:r>
              <a:rPr lang="en-US" altLang="en-US" sz="2400" smtClean="0"/>
              <a:t>than if all are equally-likely. </a:t>
            </a:r>
            <a:br>
              <a:rPr lang="en-US" altLang="en-US" sz="2400" smtClean="0"/>
            </a:br>
            <a:endParaRPr lang="en-US" alt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508000" y="519113"/>
            <a:ext cx="8128000" cy="609282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57200" y="274638"/>
            <a:ext cx="8229600" cy="6297612"/>
          </a:xfrm>
        </p:spPr>
        <p:txBody>
          <a:bodyPr/>
          <a:lstStyle/>
          <a:p>
            <a:pPr eaLnBrk="1" hangingPunct="1"/>
            <a:r>
              <a:rPr lang="en-US" altLang="en-US" smtClean="0"/>
              <a:t>Solved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57200" y="274638"/>
            <a:ext cx="8229600" cy="6369050"/>
          </a:xfrm>
        </p:spPr>
        <p:txBody>
          <a:bodyPr/>
          <a:lstStyle/>
          <a:p>
            <a:pPr algn="l" eaLnBrk="1" hangingPunct="1"/>
            <a:r>
              <a:rPr lang="en-US" altLang="en-US" sz="2400" smtClean="0"/>
              <a:t/>
            </a:r>
            <a:br>
              <a:rPr lang="en-US" altLang="en-US" sz="2400" smtClean="0"/>
            </a:br>
            <a:r>
              <a:rPr lang="en-US" altLang="en-US" sz="2400" smtClean="0"/>
              <a:t>1. The Hick-Hyman law provides one measure of information processing ability. Assume that an air traffic controller has a channel capacity bandwidth limit of 2.8 bits/second in decision making.</a:t>
            </a:r>
            <a:br>
              <a:rPr lang="en-US" altLang="en-US" sz="2400" smtClean="0"/>
            </a:br>
            <a:r>
              <a:rPr lang="en-US" altLang="en-US" sz="2400" smtClean="0"/>
              <a:t/>
            </a:r>
            <a:br>
              <a:rPr lang="en-US" altLang="en-US" sz="2400" smtClean="0"/>
            </a:br>
            <a:r>
              <a:rPr lang="en-US" altLang="en-US" sz="2400" smtClean="0"/>
              <a:t>a. Assuming equally-likely alternatives, how many choices can this person make per second?</a:t>
            </a:r>
            <a:br>
              <a:rPr lang="en-US" altLang="en-US" sz="2400" smtClean="0"/>
            </a:br>
            <a:r>
              <a:rPr lang="en-US" altLang="en-US" sz="2400" smtClean="0"/>
              <a:t/>
            </a:r>
            <a:br>
              <a:rPr lang="en-US" altLang="en-US" sz="2400" smtClean="0"/>
            </a:br>
            <a:r>
              <a:rPr lang="en-US" altLang="en-US" sz="2400" smtClean="0"/>
              <a:t> b. As the controller gains expertise he/she develops expectations of which routes different planes will fly. Explain how this will increase the controller's channel capacity on this task. </a:t>
            </a:r>
            <a:br>
              <a:rPr lang="en-US" altLang="en-US" sz="2400" smtClean="0"/>
            </a:br>
            <a:r>
              <a:rPr lang="en-US" altLang="en-US" sz="2400" smtClean="0"/>
              <a:t/>
            </a:r>
            <a:br>
              <a:rPr lang="en-US" altLang="en-US" sz="2400" smtClean="0"/>
            </a:br>
            <a:r>
              <a:rPr lang="en-US" altLang="en-US" sz="2400" smtClean="0"/>
              <a:t>c. Describe at least three different general methods for improving the controller's information processing in this task. (Use methods we have studied in this course--don't just say "automate")</a:t>
            </a:r>
            <a:br>
              <a:rPr lang="en-US" altLang="en-US" sz="2400" smtClean="0"/>
            </a:br>
            <a:endParaRPr lang="en-US" alt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457200" y="274638"/>
            <a:ext cx="8229600" cy="6369050"/>
          </a:xfrm>
        </p:spPr>
        <p:txBody>
          <a:bodyPr/>
          <a:lstStyle/>
          <a:p>
            <a:pPr algn="l" eaLnBrk="1" hangingPunct="1">
              <a:buFontTx/>
              <a:buChar char="•"/>
            </a:pPr>
            <a:r>
              <a:rPr lang="en-US" altLang="en-US" sz="2400" smtClean="0"/>
              <a:t>1. a. H = 2.8/sec = log</a:t>
            </a:r>
            <a:r>
              <a:rPr lang="en-US" altLang="en-US" sz="2400" baseline="-25000" smtClean="0"/>
              <a:t>2</a:t>
            </a:r>
            <a:r>
              <a:rPr lang="en-US" altLang="en-US" sz="2400" smtClean="0"/>
              <a:t>(N); 10</a:t>
            </a:r>
            <a:r>
              <a:rPr lang="en-US" altLang="en-US" sz="2400" baseline="30000" smtClean="0"/>
              <a:t>.84</a:t>
            </a:r>
            <a:r>
              <a:rPr lang="en-US" altLang="en-US" sz="2400" smtClean="0"/>
              <a:t>=N; N=6.92, or about 7.</a:t>
            </a:r>
            <a:br>
              <a:rPr lang="en-US" altLang="en-US" sz="2400" smtClean="0"/>
            </a:br>
            <a:r>
              <a:rPr lang="en-US" altLang="en-US" sz="2400" smtClean="0"/>
              <a:t/>
            </a:r>
            <a:br>
              <a:rPr lang="en-US" altLang="en-US" sz="2400" smtClean="0"/>
            </a:br>
            <a:r>
              <a:rPr lang="en-US" altLang="en-US" sz="2400" smtClean="0"/>
              <a:t>1. b. Actually makes more knowledge, or less uncertainty. </a:t>
            </a:r>
            <a:br>
              <a:rPr lang="en-US" altLang="en-US" sz="2400" smtClean="0"/>
            </a:br>
            <a:r>
              <a:rPr lang="en-US" altLang="en-US" sz="2400" smtClean="0"/>
              <a:t>        So, less potential knowledge gain. We can process </a:t>
            </a:r>
            <a:br>
              <a:rPr lang="en-US" altLang="en-US" sz="2400" smtClean="0"/>
            </a:br>
            <a:r>
              <a:rPr lang="en-US" altLang="en-US" sz="2400" smtClean="0"/>
              <a:t>        less info. faster and more accurately than more info.</a:t>
            </a:r>
            <a:br>
              <a:rPr lang="en-US" altLang="en-US" sz="2400" smtClean="0"/>
            </a:br>
            <a:r>
              <a:rPr lang="en-US" altLang="en-US" sz="2400" smtClean="0"/>
              <a:t/>
            </a:r>
            <a:br>
              <a:rPr lang="en-US" altLang="en-US" sz="2400" smtClean="0"/>
            </a:br>
            <a:r>
              <a:rPr lang="en-US" altLang="en-US" sz="2400" smtClean="0"/>
              <a:t>1. c. A few ideas:</a:t>
            </a:r>
            <a:br>
              <a:rPr lang="en-US" altLang="en-US" sz="2400" smtClean="0"/>
            </a:br>
            <a:r>
              <a:rPr lang="en-US" altLang="en-US" sz="2400" smtClean="0"/>
              <a:t/>
            </a:r>
            <a:br>
              <a:rPr lang="en-US" altLang="en-US" sz="2400" smtClean="0"/>
            </a:br>
            <a:r>
              <a:rPr lang="en-US" altLang="en-US" sz="2400" smtClean="0"/>
              <a:t>·      Allow more time and look-ahead in system </a:t>
            </a:r>
            <a:br>
              <a:rPr lang="en-US" altLang="en-US" sz="2400" smtClean="0"/>
            </a:br>
            <a:r>
              <a:rPr lang="en-US" altLang="en-US" sz="2400" smtClean="0"/>
              <a:t>·      Earlier training on various target probabilities </a:t>
            </a:r>
            <a:br>
              <a:rPr lang="en-US" altLang="en-US" sz="2400" smtClean="0"/>
            </a:br>
            <a:r>
              <a:rPr lang="en-US" altLang="en-US" sz="2400" smtClean="0"/>
              <a:t>·      Less targets per controller </a:t>
            </a:r>
            <a:br>
              <a:rPr lang="en-US" altLang="en-US" sz="2400" smtClean="0"/>
            </a:br>
            <a:r>
              <a:rPr lang="en-US" altLang="en-US" sz="2400" smtClean="0"/>
              <a:t>·      Allow errors; may be redundance in system </a:t>
            </a:r>
            <a:br>
              <a:rPr lang="en-US" altLang="en-US" sz="2400" smtClean="0"/>
            </a:br>
            <a:r>
              <a:rPr lang="en-US" altLang="en-US" sz="2400" smtClean="0"/>
              <a:t>·      Multiple channels or modalities in presentation </a:t>
            </a:r>
            <a:br>
              <a:rPr lang="en-US" altLang="en-US" sz="2400" smtClean="0"/>
            </a:br>
            <a:r>
              <a:rPr lang="en-US" altLang="en-US" sz="2400" smtClean="0"/>
              <a:t>·      Better compatibility in the system. </a:t>
            </a:r>
            <a:br>
              <a:rPr lang="en-US" altLang="en-US" sz="2400" smtClean="0"/>
            </a:br>
            <a:endParaRPr lang="en-US" alt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457200" y="274638"/>
            <a:ext cx="8229600" cy="6369050"/>
          </a:xfrm>
        </p:spPr>
        <p:txBody>
          <a:bodyPr/>
          <a:lstStyle/>
          <a:p>
            <a:pPr algn="l" eaLnBrk="1" hangingPunct="1"/>
            <a:r>
              <a:rPr lang="en-US" altLang="en-US" sz="2800" smtClean="0"/>
              <a:t>2. After watching a dice-rolling game, you notice </a:t>
            </a:r>
            <a:br>
              <a:rPr lang="en-US" altLang="en-US" sz="2800" smtClean="0"/>
            </a:br>
            <a:r>
              <a:rPr lang="en-US" altLang="en-US" sz="2800" smtClean="0"/>
              <a:t>    that a one side of a die appears twice as often </a:t>
            </a:r>
            <a:br>
              <a:rPr lang="en-US" altLang="en-US" sz="2800" smtClean="0"/>
            </a:br>
            <a:r>
              <a:rPr lang="en-US" altLang="en-US" sz="2800" smtClean="0"/>
              <a:t>    as it should. All other sides of the die appear </a:t>
            </a:r>
            <a:br>
              <a:rPr lang="en-US" altLang="en-US" sz="2800" smtClean="0"/>
            </a:br>
            <a:r>
              <a:rPr lang="en-US" altLang="en-US" sz="2800" smtClean="0"/>
              <a:t>    with equal probability.</a:t>
            </a:r>
            <a:br>
              <a:rPr lang="en-US" altLang="en-US" sz="2800" smtClean="0"/>
            </a:br>
            <a:r>
              <a:rPr lang="en-US" altLang="en-US" sz="2800" smtClean="0"/>
              <a:t/>
            </a:r>
            <a:br>
              <a:rPr lang="en-US" altLang="en-US" sz="2800" smtClean="0"/>
            </a:br>
            <a:r>
              <a:rPr lang="en-US" altLang="en-US" sz="2800" smtClean="0"/>
              <a:t>a. Compute the information that is present in the </a:t>
            </a:r>
            <a:br>
              <a:rPr lang="en-US" altLang="en-US" sz="2800" smtClean="0"/>
            </a:br>
            <a:r>
              <a:rPr lang="en-US" altLang="en-US" sz="2800" smtClean="0"/>
              <a:t>    unfair die.</a:t>
            </a:r>
            <a:br>
              <a:rPr lang="en-US" altLang="en-US" sz="2800" smtClean="0"/>
            </a:br>
            <a:r>
              <a:rPr lang="en-US" altLang="en-US" sz="2800" smtClean="0"/>
              <a:t/>
            </a:r>
            <a:br>
              <a:rPr lang="en-US" altLang="en-US" sz="2800" smtClean="0"/>
            </a:br>
            <a:r>
              <a:rPr lang="en-US" altLang="en-US" sz="2800" smtClean="0"/>
              <a:t> b. Determine the redundancy present in the unfair </a:t>
            </a:r>
            <a:br>
              <a:rPr lang="en-US" altLang="en-US" sz="2800" smtClean="0"/>
            </a:br>
            <a:r>
              <a:rPr lang="en-US" altLang="en-US" sz="2800" smtClean="0"/>
              <a:t>     die. </a:t>
            </a:r>
            <a:br>
              <a:rPr lang="en-US" altLang="en-US" sz="2800" smtClean="0"/>
            </a:br>
            <a:r>
              <a:rPr lang="en-US" altLang="en-US" sz="2800" smtClean="0"/>
              <a:t/>
            </a:r>
            <a:br>
              <a:rPr lang="en-US" altLang="en-US" sz="2800" smtClean="0"/>
            </a:br>
            <a:r>
              <a:rPr lang="en-US" altLang="en-US" sz="2800" smtClean="0"/>
              <a:t>c. In your own words, concisely state the meaning </a:t>
            </a:r>
            <a:br>
              <a:rPr lang="en-US" altLang="en-US" sz="2800" smtClean="0"/>
            </a:br>
            <a:r>
              <a:rPr lang="en-US" altLang="en-US" sz="2800" smtClean="0"/>
              <a:t>    of the term "redundancy" in (b) above. </a:t>
            </a:r>
            <a:br>
              <a:rPr lang="en-US" altLang="en-US" sz="2800" smtClean="0"/>
            </a:br>
            <a:endParaRPr lang="en-US" alt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274638"/>
            <a:ext cx="8229600" cy="6369050"/>
          </a:xfrm>
        </p:spPr>
        <p:txBody>
          <a:bodyPr/>
          <a:lstStyle/>
          <a:p>
            <a:pPr algn="l" eaLnBrk="1" hangingPunct="1"/>
            <a:r>
              <a:rPr lang="en-US" altLang="en-US" sz="2800" smtClean="0"/>
              <a:t>2. a. A die has 6 sides; since one side is twice as    </a:t>
            </a:r>
            <a:br>
              <a:rPr lang="en-US" altLang="en-US" sz="2800" smtClean="0"/>
            </a:br>
            <a:r>
              <a:rPr lang="en-US" altLang="en-US" sz="2800" smtClean="0"/>
              <a:t>        likely as any other, we have: (2x) + 5x =1; So, </a:t>
            </a:r>
            <a:br>
              <a:rPr lang="en-US" altLang="en-US" sz="2800" smtClean="0"/>
            </a:br>
            <a:r>
              <a:rPr lang="en-US" altLang="en-US" sz="2800" smtClean="0"/>
              <a:t>        x=1/7 [note: 2/6 vs. 5/6 does not add to one!]</a:t>
            </a:r>
            <a:br>
              <a:rPr lang="en-US" altLang="en-US" sz="2800" smtClean="0"/>
            </a:br>
            <a:r>
              <a:rPr lang="en-US" altLang="en-US" sz="2800" smtClean="0"/>
              <a:t/>
            </a:r>
            <a:br>
              <a:rPr lang="en-US" altLang="en-US" sz="2800" smtClean="0"/>
            </a:br>
            <a:r>
              <a:rPr lang="en-US" altLang="en-US" sz="2800" smtClean="0"/>
              <a:t>       Hav = 5/7log</a:t>
            </a:r>
            <a:r>
              <a:rPr lang="en-US" altLang="en-US" sz="2800" baseline="-25000" smtClean="0"/>
              <a:t>2</a:t>
            </a:r>
            <a:r>
              <a:rPr lang="en-US" altLang="en-US" sz="2800" smtClean="0"/>
              <a:t>(1/1/7) + 2/7log</a:t>
            </a:r>
            <a:r>
              <a:rPr lang="en-US" altLang="en-US" sz="2800" baseline="-25000" smtClean="0"/>
              <a:t>2</a:t>
            </a:r>
            <a:r>
              <a:rPr lang="en-US" altLang="en-US" sz="2800" smtClean="0"/>
              <a:t>(1/2/7) </a:t>
            </a:r>
            <a:br>
              <a:rPr lang="en-US" altLang="en-US" sz="2800" smtClean="0"/>
            </a:br>
            <a:r>
              <a:rPr lang="en-US" altLang="en-US" sz="2800" smtClean="0"/>
              <a:t>              = 2.01+.518 = 2.53 bits </a:t>
            </a:r>
            <a:br>
              <a:rPr lang="en-US" altLang="en-US" sz="2800" smtClean="0"/>
            </a:br>
            <a:r>
              <a:rPr lang="en-US" altLang="en-US" sz="2800" smtClean="0"/>
              <a:t/>
            </a:r>
            <a:br>
              <a:rPr lang="en-US" altLang="en-US" sz="2800" smtClean="0"/>
            </a:br>
            <a:r>
              <a:rPr lang="en-US" altLang="en-US" sz="2800" smtClean="0"/>
              <a:t>2. b. Hmax = log</a:t>
            </a:r>
            <a:r>
              <a:rPr lang="en-US" altLang="en-US" sz="2800" baseline="-25000" smtClean="0"/>
              <a:t>2</a:t>
            </a:r>
            <a:r>
              <a:rPr lang="en-US" altLang="en-US" sz="2800" smtClean="0"/>
              <a:t>(6) = 2.59 bits </a:t>
            </a:r>
            <a:br>
              <a:rPr lang="en-US" altLang="en-US" sz="2800" smtClean="0"/>
            </a:br>
            <a:r>
              <a:rPr lang="en-US" altLang="en-US" sz="2800" smtClean="0"/>
              <a:t/>
            </a:r>
            <a:br>
              <a:rPr lang="en-US" altLang="en-US" sz="2800" smtClean="0"/>
            </a:br>
            <a:r>
              <a:rPr lang="en-US" altLang="en-US" sz="2800" smtClean="0"/>
              <a:t>%redundancy = (1 - (2.53/2.59))*100% = 2.3%</a:t>
            </a:r>
            <a:br>
              <a:rPr lang="en-US" altLang="en-US" sz="2800" smtClean="0"/>
            </a:br>
            <a:r>
              <a:rPr lang="en-US" altLang="en-US" sz="2800" smtClean="0"/>
              <a:t> </a:t>
            </a:r>
            <a:br>
              <a:rPr lang="en-US" altLang="en-US" sz="2800" smtClean="0"/>
            </a:br>
            <a:r>
              <a:rPr lang="en-US" altLang="en-US" sz="2800" smtClean="0"/>
              <a:t>2. c. Reduction in uncertainty due to unequally </a:t>
            </a:r>
            <a:br>
              <a:rPr lang="en-US" altLang="en-US" sz="2800" smtClean="0"/>
            </a:br>
            <a:r>
              <a:rPr lang="en-US" altLang="en-US" sz="2800" smtClean="0"/>
              <a:t>        likely events.</a:t>
            </a:r>
            <a:br>
              <a:rPr lang="en-US" altLang="en-US" sz="2800" smtClean="0"/>
            </a:br>
            <a:endParaRPr lang="en-US" alt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57200" y="274638"/>
            <a:ext cx="8229600" cy="6369050"/>
          </a:xfrm>
        </p:spPr>
        <p:txBody>
          <a:bodyPr/>
          <a:lstStyle/>
          <a:p>
            <a:pPr algn="l" eaLnBrk="1" hangingPunct="1"/>
            <a:r>
              <a:rPr lang="en-US" altLang="en-US" sz="3200" smtClean="0"/>
              <a:t>3. How much Information (H) is contained in</a:t>
            </a:r>
            <a:br>
              <a:rPr lang="en-US" altLang="en-US" sz="3200" smtClean="0"/>
            </a:br>
            <a:r>
              <a:rPr lang="en-US" altLang="en-US" sz="3200" smtClean="0"/>
              <a:t> </a:t>
            </a:r>
            <a:br>
              <a:rPr lang="en-US" altLang="en-US" sz="3200" smtClean="0"/>
            </a:br>
            <a:r>
              <a:rPr lang="en-US" altLang="en-US" sz="3200" smtClean="0"/>
              <a:t>    a fair roll of a 6-sided die? If an individual </a:t>
            </a:r>
            <a:br>
              <a:rPr lang="en-US" altLang="en-US" sz="3200" smtClean="0"/>
            </a:br>
            <a:r>
              <a:rPr lang="en-US" altLang="en-US" sz="3200" smtClean="0"/>
              <a:t/>
            </a:r>
            <a:br>
              <a:rPr lang="en-US" altLang="en-US" sz="3200" smtClean="0"/>
            </a:br>
            <a:r>
              <a:rPr lang="en-US" altLang="en-US" sz="3200" smtClean="0"/>
              <a:t>    realizes that the die is unfair, with 20% </a:t>
            </a:r>
            <a:br>
              <a:rPr lang="en-US" altLang="en-US" sz="3200" smtClean="0"/>
            </a:br>
            <a:r>
              <a:rPr lang="en-US" altLang="en-US" sz="3200" smtClean="0"/>
              <a:t/>
            </a:r>
            <a:br>
              <a:rPr lang="en-US" altLang="en-US" sz="3200" smtClean="0"/>
            </a:br>
            <a:r>
              <a:rPr lang="en-US" altLang="en-US" sz="3200" smtClean="0"/>
              <a:t>    chance of each of 4 sides appearing, and </a:t>
            </a:r>
            <a:br>
              <a:rPr lang="en-US" altLang="en-US" sz="3200" smtClean="0"/>
            </a:br>
            <a:r>
              <a:rPr lang="en-US" altLang="en-US" sz="3200" smtClean="0"/>
              <a:t/>
            </a:r>
            <a:br>
              <a:rPr lang="en-US" altLang="en-US" sz="3200" smtClean="0"/>
            </a:br>
            <a:r>
              <a:rPr lang="en-US" altLang="en-US" sz="3200" smtClean="0"/>
              <a:t>    10% on each of the other two, how does </a:t>
            </a:r>
            <a:br>
              <a:rPr lang="en-US" altLang="en-US" sz="3200" smtClean="0"/>
            </a:br>
            <a:r>
              <a:rPr lang="en-US" altLang="en-US" sz="3200" smtClean="0"/>
              <a:t/>
            </a:r>
            <a:br>
              <a:rPr lang="en-US" altLang="en-US" sz="3200" smtClean="0"/>
            </a:br>
            <a:r>
              <a:rPr lang="en-US" altLang="en-US" sz="3200" smtClean="0"/>
              <a:t>    H change? What does this mean? </a:t>
            </a:r>
            <a:br>
              <a:rPr lang="en-US" altLang="en-US" sz="3200" smtClean="0"/>
            </a:br>
            <a:endParaRPr lang="en-US" altLang="en-US" sz="32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274638"/>
            <a:ext cx="8229600" cy="6369050"/>
          </a:xfrm>
        </p:spPr>
        <p:txBody>
          <a:bodyPr/>
          <a:lstStyle/>
          <a:p>
            <a:pPr algn="l" eaLnBrk="1" hangingPunct="1"/>
            <a:r>
              <a:rPr lang="en-US" altLang="en-US" sz="2400" b="1" smtClean="0"/>
              <a:t>3. </a:t>
            </a:r>
            <a:r>
              <a:rPr lang="en-US" altLang="en-US" sz="2400" smtClean="0"/>
              <a:t>A 6-sided die should land on any of its sides with equal probability. Thus, information (H) is log</a:t>
            </a:r>
            <a:r>
              <a:rPr lang="en-US" altLang="en-US" sz="2400" baseline="-25000" smtClean="0"/>
              <a:t>2</a:t>
            </a:r>
            <a:r>
              <a:rPr lang="en-US" altLang="en-US" sz="2400" smtClean="0"/>
              <a:t>6 = log</a:t>
            </a:r>
            <a:r>
              <a:rPr lang="en-US" altLang="en-US" sz="2400" baseline="-25000" smtClean="0"/>
              <a:t>10</a:t>
            </a:r>
            <a:r>
              <a:rPr lang="en-US" altLang="en-US" sz="2400" smtClean="0"/>
              <a:t>6 /.301 = 2.58 bits of information. If the die is unfair (</a:t>
            </a:r>
            <a:r>
              <a:rPr lang="en-US" altLang="en-US" sz="2400" b="1" smtClean="0"/>
              <a:t>and the gambler realizes it</a:t>
            </a:r>
            <a:r>
              <a:rPr lang="en-US" altLang="en-US" sz="2400" smtClean="0"/>
              <a:t>), these should be </a:t>
            </a:r>
            <a:r>
              <a:rPr lang="en-US" altLang="en-US" sz="2400" i="1" smtClean="0"/>
              <a:t>less</a:t>
            </a:r>
            <a:r>
              <a:rPr lang="en-US" altLang="en-US" sz="2400" smtClean="0"/>
              <a:t> potential information gain; or less information in the die. In other words, the gambler already has </a:t>
            </a:r>
            <a:r>
              <a:rPr lang="en-US" altLang="en-US" sz="2400" i="1" smtClean="0"/>
              <a:t>some pre-existing knowledge</a:t>
            </a:r>
            <a:r>
              <a:rPr lang="en-US" altLang="en-US" sz="2400" smtClean="0"/>
              <a:t> so his/her potential information gain from the die will be less. If a rapid decision were required based on the outcome of the die, it should be </a:t>
            </a:r>
            <a:r>
              <a:rPr lang="en-US" altLang="en-US" sz="2400" b="1" smtClean="0"/>
              <a:t>faster</a:t>
            </a:r>
            <a:r>
              <a:rPr lang="en-US" altLang="en-US" sz="2400" smtClean="0"/>
              <a:t> </a:t>
            </a:r>
            <a:r>
              <a:rPr lang="en-US" altLang="en-US" sz="2400" i="1" smtClean="0"/>
              <a:t>due to this preexisting bias.</a:t>
            </a:r>
            <a:r>
              <a:rPr lang="en-US" altLang="en-US" sz="2400" smtClean="0"/>
              <a:t> To quantify, H</a:t>
            </a:r>
            <a:r>
              <a:rPr lang="en-US" altLang="en-US" sz="2400" baseline="-25000" smtClean="0"/>
              <a:t>ave</a:t>
            </a:r>
            <a:r>
              <a:rPr lang="en-US" altLang="en-US" sz="2400" smtClean="0"/>
              <a:t> = [(4).2log</a:t>
            </a:r>
            <a:r>
              <a:rPr lang="en-US" altLang="en-US" sz="2400" baseline="-25000" smtClean="0"/>
              <a:t>2</a:t>
            </a:r>
            <a:r>
              <a:rPr lang="en-US" altLang="en-US" sz="2400" smtClean="0"/>
              <a:t>(1/.2) + (2).1log</a:t>
            </a:r>
            <a:r>
              <a:rPr lang="en-US" altLang="en-US" sz="2400" baseline="-25000" smtClean="0"/>
              <a:t>2</a:t>
            </a:r>
            <a:r>
              <a:rPr lang="en-US" altLang="en-US" sz="2400" smtClean="0"/>
              <a:t>(1/.1)] = [4(.46) + 2(.33)] = 1.86 + .66 = 2.52 bits of information. This is, in fact, lower than the maximum information case above. This result means that the gambler already has the equivalent of .06 bit of pre-existing information. The computation of Redundancy is a well-accepted measure of this pre-existing information. Here, %Redundancy = [1-2.52/2.58]*100% = 2.3%.</a:t>
            </a:r>
            <a:br>
              <a:rPr lang="en-US" altLang="en-US" sz="2400" smtClean="0"/>
            </a:br>
            <a:endParaRPr lang="en-US" altLang="en-US" sz="24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376</Words>
  <Application>Microsoft Office PowerPoint</Application>
  <PresentationFormat>On-screen Show (4:3)</PresentationFormat>
  <Paragraphs>54</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PowerPoint Presentation</vt:lpstr>
      <vt:lpstr>PowerPoint Presentation</vt:lpstr>
      <vt:lpstr>Solved Problems</vt:lpstr>
      <vt:lpstr> 1. The Hick-Hyman law provides one measure of information processing ability. Assume that an air traffic controller has a channel capacity bandwidth limit of 2.8 bits/second in decision making.  a. Assuming equally-likely alternatives, how many choices can this person make per second?   b. As the controller gains expertise he/she develops expectations of which routes different planes will fly. Explain how this will increase the controller's channel capacity on this task.   c. Describe at least three different general methods for improving the controller's information processing in this task. (Use methods we have studied in this course--don't just say "automate") </vt:lpstr>
      <vt:lpstr>1. a. H = 2.8/sec = log2(N); 10.84=N; N=6.92, or about 7.  1. b. Actually makes more knowledge, or less uncertainty.          So, less potential knowledge gain. We can process          less info. faster and more accurately than more info.  1. c. A few ideas:  ·      Allow more time and look-ahead in system  ·      Earlier training on various target probabilities  ·      Less targets per controller  ·      Allow errors; may be redundance in system  ·      Multiple channels or modalities in presentation  ·      Better compatibility in the system.  </vt:lpstr>
      <vt:lpstr>2. After watching a dice-rolling game, you notice      that a one side of a die appears twice as often      as it should. All other sides of the die appear      with equal probability.  a. Compute the information that is present in the      unfair die.   b. Determine the redundancy present in the unfair       die.   c. In your own words, concisely state the meaning      of the term "redundancy" in (b) above.  </vt:lpstr>
      <vt:lpstr>2. a. A die has 6 sides; since one side is twice as             likely as any other, we have: (2x) + 5x =1; So,          x=1/7 [note: 2/6 vs. 5/6 does not add to one!]         Hav = 5/7log2(1/1/7) + 2/7log2(1/2/7)                = 2.01+.518 = 2.53 bits   2. b. Hmax = log2(6) = 2.59 bits   %redundancy = (1 - (2.53/2.59))*100% = 2.3%   2. c. Reduction in uncertainty due to unequally          likely events. </vt:lpstr>
      <vt:lpstr>3. How much Information (H) is contained in       a fair roll of a 6-sided die? If an individual       realizes that the die is unfair, with 20%       chance of each of 4 sides appearing, and       10% on each of the other two, how does       H change? What does this mean?  </vt:lpstr>
      <vt:lpstr>3. A 6-sided die should land on any of its sides with equal probability. Thus, information (H) is log26 = log106 /.301 = 2.58 bits of information. If the die is unfair (and the gambler realizes it), these should be less potential information gain; or less information in the die. In other words, the gambler already has some pre-existing knowledge so his/her potential information gain from the die will be less. If a rapid decision were required based on the outcome of the die, it should be faster due to this preexisting bias. To quantify, Have = [(4).2log2(1/.2) + (2).1log2(1/.1)] = [4(.46) + 2(.33)] = 1.86 + .66 = 2.52 bits of information. This is, in fact, lower than the maximum information case above. This result means that the gambler already has the equivalent of .06 bit of pre-existing information. The computation of Redundancy is a well-accepted measure of this pre-existing information. Here, %Redundancy = [1-2.52/2.58]*100% = 2.3%. </vt:lpstr>
      <vt:lpstr>4. A display can show one      numerical digit (0-9) per second,      with equally-likely digits, in a      choice reaction time task.      If an observer accurately         processes the information from       the display, what is the      observer's channel capacity, in      bits/second?  </vt:lpstr>
      <vt:lpstr>4. The observer must decide       from among 10 choices/second.       This is log2(10) = 3.32 bits/sec.        This is known as the bandwidth, or       channel capacity for rate of       processing. </vt:lpstr>
      <vt:lpstr>5.What would your answer to     Question 4 be if equally-likely     double digits (0, 1, 2, ..., 99)     could be presented? Why or     why not does this make sense     to you?  </vt:lpstr>
      <vt:lpstr>5. This is now log2(100) = 6.62 bits/sec.       This makes sense if you consider      that twice as many binary decisions      were required--the first splits the      numbers into groups of 50 and 50,      the second splits one of these into      two 25 groups, etc. Note that     decision making ability is not linearly     related to task complexity. </vt:lpstr>
      <vt:lpstr>6. Consider Question 4 again, with      unequally-likely digits. The      probabilities of the digits appearing      are shown below. Determine both      the channel capacity and the       redundancy.     </vt:lpstr>
      <vt:lpstr>6. Hmax = log2(10)/sec                = 3.32 bits/sec     Hav    = [2(.08log2(1/.08) +                      .25 log2(1/.25) +                     .12 log2(1/.12) + ... +                    .22 log2(1/.22)]                = 2.81 bits/sec                 = new channel capacity So, Redundancy = [1-(2.81/3.32)] *100% = 15.1% </vt:lpstr>
      <vt:lpstr>7. Based upon his company experience, Ali      knows that 50% of the chips are routed to      Line 1, 30% to Line 2, and 20% to Line 3.      Given a choice RT intercept of 250 msec,      and a processing bandwidth of 7.5       bits/second, how much time does Ali      require to make each routing decision?      How much faster or slower is this,      compared to the condition when all three      routes are equally-likely? </vt:lpstr>
      <vt:lpstr>7. The information (Hav) associated with each routing      decision is:      Hav = .5 log2 (1/.5) + .3 log2 (1/.3) + .2 log2 (1/.2)              = 3.32 {.5 log10 (2) + .3 log10(3.33) + .2 log10 (5) }              = 3.32(.15 + .157 + .14)              = 1.48 bits       A bandwidth of 7.5 bits/second equates to:       1000 ms/sec * 1/ 7.5 sec/bit = 133.3 msec/bit        The expected choice RT is then: 250 + 133.3 (Hav)       = 250 + 133.3 (1.48) = 447 msec       If all equally-likely,       H=log2(3) = 1.59 bits       RT = 250 + 133.3 (1.59) = 462 msec       So, if Ali understands the stated probabilities, his       expected decisions will be (462-447) = 15 msec faster       than if all are equally-likely.  </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IE341: Human Factors Engineering  Prof. Mohamed Zaki Ramadan</dc:title>
  <dc:creator>mohamed</dc:creator>
  <cp:lastModifiedBy>User</cp:lastModifiedBy>
  <cp:revision>25</cp:revision>
  <dcterms:created xsi:type="dcterms:W3CDTF">2012-02-11T17:51:37Z</dcterms:created>
  <dcterms:modified xsi:type="dcterms:W3CDTF">2016-02-22T05:54:11Z</dcterms:modified>
</cp:coreProperties>
</file>