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5"/>
  </p:notesMasterIdLst>
  <p:sldIdLst>
    <p:sldId id="256" r:id="rId5"/>
    <p:sldId id="264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6" d="100"/>
          <a:sy n="86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D4B537-9C2A-4044-A751-30AA9CE4DF56}" type="datetimeFigureOut">
              <a:rPr lang="ar-SA" smtClean="0"/>
              <a:pPr/>
              <a:t>01/11/1433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A1685E-175D-448C-8F30-A2249085363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4931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685E-175D-448C-8F30-A22490853638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7857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pPr/>
              <a:t>01/11/1433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3727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pPr/>
              <a:t>01/11/1433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6329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pPr/>
              <a:t>01/11/1433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0547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pPr/>
              <a:t>01/11/1433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28150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pPr/>
              <a:t>01/11/1433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3658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pPr/>
              <a:t>01/11/1433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02580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pPr/>
              <a:t>01/11/1433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0532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pPr/>
              <a:t>01/11/1433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86539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pPr/>
              <a:t>01/11/1433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20295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pPr/>
              <a:t>01/11/1433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148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B710-1E7B-4499-B661-C7693EA67390}" type="datetimeFigureOut">
              <a:rPr lang="ar-SA" smtClean="0"/>
              <a:pPr/>
              <a:t>01/11/1433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7E2-CA42-4FD4-9D9E-F32D32B1BDE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3772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EB710-1E7B-4499-B661-C7693EA67390}" type="datetimeFigureOut">
              <a:rPr lang="ar-SA" smtClean="0"/>
              <a:pPr/>
              <a:t>01/11/1433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A57E2-CA42-4FD4-9D9E-F32D32B1BDE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70657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36712" y="836713"/>
            <a:ext cx="10294912" cy="1152127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ALGAE</a:t>
            </a:r>
            <a:endParaRPr lang="ar-SA" sz="9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30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keweenawalgae.mtu.edu/ALGAL_IMAGES/cyanobacteria/Microcystis_n8_dollartow5_2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28650"/>
            <a:ext cx="6702896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39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412777"/>
            <a:ext cx="6910536" cy="4968552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According to five king dome </a:t>
            </a:r>
            <a:r>
              <a:rPr lang="en-US" sz="2800" dirty="0" err="1" smtClean="0">
                <a:latin typeface="Arial Rounded MT Bold" pitchFamily="34" charset="0"/>
              </a:rPr>
              <a:t>classifiction</a:t>
            </a:r>
            <a:r>
              <a:rPr lang="en-US" sz="2800" dirty="0" smtClean="0">
                <a:latin typeface="Arial Rounded MT Bold" pitchFamily="34" charset="0"/>
              </a:rPr>
              <a:t> system whish was suggested by </a:t>
            </a:r>
            <a:r>
              <a:rPr lang="en-US" sz="2800" dirty="0" err="1" smtClean="0">
                <a:latin typeface="Arial Rounded MT Bold" pitchFamily="34" charset="0"/>
              </a:rPr>
              <a:t>Ropert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wittaker</a:t>
            </a:r>
            <a:r>
              <a:rPr lang="en-US" sz="2800" dirty="0" smtClean="0">
                <a:latin typeface="Arial Rounded MT Bold" pitchFamily="34" charset="0"/>
              </a:rPr>
              <a:t> in 1969. the 5 kingdoms were ( </a:t>
            </a:r>
            <a:r>
              <a:rPr lang="en-US" sz="2800" dirty="0" err="1" smtClean="0">
                <a:latin typeface="Arial Rounded MT Bold" pitchFamily="34" charset="0"/>
              </a:rPr>
              <a:t>monera</a:t>
            </a:r>
            <a:r>
              <a:rPr lang="en-US" sz="2800" dirty="0" smtClean="0">
                <a:latin typeface="Arial Rounded MT Bold" pitchFamily="34" charset="0"/>
              </a:rPr>
              <a:t> , </a:t>
            </a:r>
            <a:r>
              <a:rPr lang="en-US" sz="2800" dirty="0" err="1" smtClean="0">
                <a:latin typeface="Arial Rounded MT Bold" pitchFamily="34" charset="0"/>
              </a:rPr>
              <a:t>protista</a:t>
            </a:r>
            <a:r>
              <a:rPr lang="en-US" sz="2800" dirty="0" smtClean="0">
                <a:latin typeface="Arial Rounded MT Bold" pitchFamily="34" charset="0"/>
              </a:rPr>
              <a:t> , plants ,animals ,fungi) . So algae included in </a:t>
            </a:r>
            <a:r>
              <a:rPr lang="en-US" sz="2800" dirty="0" err="1" smtClean="0">
                <a:latin typeface="Arial Rounded MT Bold" pitchFamily="34" charset="0"/>
              </a:rPr>
              <a:t>kingdome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monera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wich</a:t>
            </a:r>
            <a:r>
              <a:rPr lang="en-US" sz="2800" dirty="0" smtClean="0">
                <a:latin typeface="Arial Rounded MT Bold" pitchFamily="34" charset="0"/>
              </a:rPr>
              <a:t> contains </a:t>
            </a:r>
            <a:r>
              <a:rPr lang="en-US" sz="2800" dirty="0" err="1" smtClean="0">
                <a:latin typeface="Arial Rounded MT Bold" pitchFamily="34" charset="0"/>
              </a:rPr>
              <a:t>cyanophyta</a:t>
            </a:r>
            <a:r>
              <a:rPr lang="en-US" sz="2800" dirty="0" smtClean="0">
                <a:latin typeface="Arial Rounded MT Bold" pitchFamily="34" charset="0"/>
              </a:rPr>
              <a:t> or blue green algae and kingdom </a:t>
            </a:r>
            <a:r>
              <a:rPr lang="en-US" sz="2800" dirty="0" err="1" smtClean="0">
                <a:latin typeface="Arial Rounded MT Bold" pitchFamily="34" charset="0"/>
              </a:rPr>
              <a:t>protista</a:t>
            </a:r>
            <a:r>
              <a:rPr lang="en-US" sz="2800" dirty="0" smtClean="0">
                <a:latin typeface="Arial Rounded MT Bold" pitchFamily="34" charset="0"/>
              </a:rPr>
              <a:t> which contains all other groups of algae.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6396" y="476672"/>
            <a:ext cx="3446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Position of algae:</a:t>
            </a:r>
            <a:r>
              <a:rPr lang="en-US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9895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054552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Classification of algal division based on:</a:t>
            </a:r>
            <a:endParaRPr lang="ar-S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7376864" cy="4680520"/>
          </a:xfrm>
        </p:spPr>
        <p:txBody>
          <a:bodyPr>
            <a:normAutofit fontScale="85000" lnSpcReduction="10000"/>
          </a:bodyPr>
          <a:lstStyle/>
          <a:p>
            <a:pPr marL="623887" indent="-514350" algn="l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1-Biochemical criteria:</a:t>
            </a:r>
          </a:p>
          <a:p>
            <a:pPr marL="623887" indent="-514350" algn="l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A-pigments.</a:t>
            </a:r>
          </a:p>
          <a:p>
            <a:pPr marL="623887" indent="-514350" algn="l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B-storage products.</a:t>
            </a:r>
          </a:p>
          <a:p>
            <a:pPr marL="623887" indent="-514350" algn="l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C- cell wall composition.</a:t>
            </a:r>
          </a:p>
          <a:p>
            <a:pPr marL="623887" indent="-514350" algn="l" rtl="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3887" indent="-514350" algn="l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2-Morphological criteria.</a:t>
            </a:r>
          </a:p>
          <a:p>
            <a:pPr marL="623887" indent="-514350" algn="l" rtl="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3887" indent="-514350" algn="l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3-genetic differences.</a:t>
            </a:r>
          </a:p>
          <a:p>
            <a:pPr marL="623887" indent="-514350" algn="l" rtl="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3887" indent="-514350" algn="l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4-many can survive desiccation for several years</a:t>
            </a:r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42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080" y="-171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Kingdome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965665" y="2132856"/>
            <a:ext cx="2592288" cy="4608512"/>
          </a:xfrm>
          <a:prstGeom prst="roundRect">
            <a:avLst>
              <a:gd name="adj" fmla="val 194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Protista</a:t>
            </a:r>
          </a:p>
          <a:p>
            <a:pPr algn="ctr"/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3887" indent="-514350" algn="l" rtl="0">
              <a:buAutoNum type="alphaUcPeriod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 smtClean="0"/>
              <a:t>A.    </a:t>
            </a:r>
            <a:r>
              <a:rPr lang="en-US" b="1" dirty="0" err="1" smtClean="0"/>
              <a:t>Euglenophyta</a:t>
            </a:r>
            <a:endParaRPr lang="en-US" b="1" dirty="0" smtClean="0"/>
          </a:p>
          <a:p>
            <a:pPr marL="623887" indent="-514350" algn="l" rtl="0"/>
            <a:r>
              <a:rPr lang="en-US" b="1" dirty="0" smtClean="0"/>
              <a:t>B.  </a:t>
            </a:r>
            <a:r>
              <a:rPr lang="en-US" b="1" dirty="0" err="1" smtClean="0"/>
              <a:t>Chlorophyta</a:t>
            </a:r>
            <a:endParaRPr lang="en-US" b="1" dirty="0" smtClean="0"/>
          </a:p>
          <a:p>
            <a:pPr marL="623887" indent="-514350" algn="l" rtl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( green algae)</a:t>
            </a:r>
          </a:p>
          <a:p>
            <a:pPr marL="623887" indent="-514350" algn="l" rtl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623887" indent="-514350" algn="l" rtl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C.  </a:t>
            </a:r>
            <a:r>
              <a:rPr lang="en-US" b="1" dirty="0" err="1" smtClean="0">
                <a:solidFill>
                  <a:schemeClr val="bg1"/>
                </a:solidFill>
              </a:rPr>
              <a:t>Chrysophyta</a:t>
            </a:r>
            <a:r>
              <a:rPr lang="en-US" b="1" dirty="0" smtClean="0">
                <a:solidFill>
                  <a:schemeClr val="bg1"/>
                </a:solidFill>
              </a:rPr>
              <a:t>       (yellow  -green)</a:t>
            </a:r>
          </a:p>
          <a:p>
            <a:pPr marL="623887" indent="-514350" algn="l" rtl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D. </a:t>
            </a:r>
            <a:r>
              <a:rPr lang="en-US" b="1" dirty="0" err="1" smtClean="0">
                <a:solidFill>
                  <a:schemeClr val="bg1"/>
                </a:solidFill>
              </a:rPr>
              <a:t>Bacillariophyta</a:t>
            </a:r>
            <a:r>
              <a:rPr lang="en-US" b="1" dirty="0" smtClean="0">
                <a:solidFill>
                  <a:schemeClr val="bg1"/>
                </a:solidFill>
              </a:rPr>
              <a:t> (diatoms)</a:t>
            </a:r>
          </a:p>
          <a:p>
            <a:pPr marL="623887" indent="-514350" algn="l" rtl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E. </a:t>
            </a:r>
            <a:r>
              <a:rPr lang="en-US" b="1" dirty="0" err="1" smtClean="0">
                <a:solidFill>
                  <a:schemeClr val="bg1"/>
                </a:solidFill>
              </a:rPr>
              <a:t>Phaeophyta</a:t>
            </a:r>
            <a:r>
              <a:rPr lang="en-US" b="1" dirty="0" smtClean="0">
                <a:solidFill>
                  <a:schemeClr val="bg1"/>
                </a:solidFill>
              </a:rPr>
              <a:t>      (brown algae)</a:t>
            </a:r>
            <a:endParaRPr lang="en-US" b="1" dirty="0">
              <a:solidFill>
                <a:schemeClr val="bg1"/>
              </a:solidFill>
            </a:endParaRPr>
          </a:p>
          <a:p>
            <a:pPr marL="623887" indent="-514350" algn="l" rtl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F. </a:t>
            </a:r>
            <a:r>
              <a:rPr lang="en-US" b="1" dirty="0" err="1" smtClean="0">
                <a:solidFill>
                  <a:schemeClr val="bg1"/>
                </a:solidFill>
              </a:rPr>
              <a:t>Rhodophyta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</a:p>
          <a:p>
            <a:pPr marL="623887" indent="-514350" algn="l" rtl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(red </a:t>
            </a:r>
            <a:r>
              <a:rPr lang="en-US" b="1" dirty="0">
                <a:solidFill>
                  <a:schemeClr val="bg1"/>
                </a:solidFill>
              </a:rPr>
              <a:t>algae)</a:t>
            </a:r>
            <a:endParaRPr lang="ar-SA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ar-SA" dirty="0"/>
          </a:p>
        </p:txBody>
      </p:sp>
      <p:sp>
        <p:nvSpPr>
          <p:cNvPr id="15" name="Rounded Rectangle 14"/>
          <p:cNvSpPr/>
          <p:nvPr/>
        </p:nvSpPr>
        <p:spPr>
          <a:xfrm>
            <a:off x="1547664" y="2132856"/>
            <a:ext cx="2736304" cy="46085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Monera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(cyanobacteria)</a:t>
            </a: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Cyanophyta.</a:t>
            </a: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16" name="Curved Right Arrow 15"/>
          <p:cNvSpPr/>
          <p:nvPr/>
        </p:nvSpPr>
        <p:spPr>
          <a:xfrm>
            <a:off x="2699792" y="764704"/>
            <a:ext cx="731520" cy="1216152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6660232" y="764704"/>
            <a:ext cx="864096" cy="1216152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Left-Right Arrow Callout 17"/>
          <p:cNvSpPr/>
          <p:nvPr/>
        </p:nvSpPr>
        <p:spPr>
          <a:xfrm>
            <a:off x="3779912" y="2492896"/>
            <a:ext cx="2664296" cy="648072"/>
          </a:xfrm>
          <a:prstGeom prst="leftRight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Division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6935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5656" y="215369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K: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Monera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D: Cyanophyta</a:t>
            </a:r>
          </a:p>
          <a:p>
            <a:pPr algn="l" rtl="0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Cl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Cyanophyceae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rtl="0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Or:Chroococcales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F:Chroococcaceae</a:t>
            </a:r>
          </a:p>
          <a:p>
            <a:pPr algn="l" rtl="0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Ex: </a:t>
            </a: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Chroococcus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sp.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5" descr="chroococcus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7644" y="3284984"/>
            <a:ext cx="4013180" cy="359514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3"/>
            <a:ext cx="3312368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4008" y="1268760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453426"/>
            <a:ext cx="15841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Singel</a:t>
            </a:r>
            <a:r>
              <a:rPr lang="en-US" dirty="0"/>
              <a:t> Cell</a:t>
            </a:r>
          </a:p>
          <a:p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7308304" y="2564904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Cell division stage</a:t>
            </a:r>
          </a:p>
          <a:p>
            <a:endParaRPr lang="ar-SA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24128" y="1776591"/>
            <a:ext cx="720080" cy="500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68344" y="2099757"/>
            <a:ext cx="504056" cy="465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</p:cNvCxnSpPr>
          <p:nvPr/>
        </p:nvCxnSpPr>
        <p:spPr>
          <a:xfrm flipV="1">
            <a:off x="7308304" y="2893025"/>
            <a:ext cx="612068" cy="133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10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1" descr="كروكوكس.jpg"/>
          <p:cNvPicPr/>
          <p:nvPr/>
        </p:nvPicPr>
        <p:blipFill>
          <a:blip r:embed="rId3" cstate="print"/>
          <a:srcRect b="14883"/>
          <a:stretch>
            <a:fillRect/>
          </a:stretch>
        </p:blipFill>
        <p:spPr>
          <a:xfrm>
            <a:off x="3059832" y="116631"/>
            <a:ext cx="4320480" cy="331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6718" y="3717032"/>
            <a:ext cx="3555762" cy="27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keweenawalgae.mtu.edu/ALGAL_IMAGES/cyanobacteria/Chroococcus_p24_pbogplant12_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646" y="3717032"/>
            <a:ext cx="3662463" cy="27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56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412777"/>
            <a:ext cx="6910536" cy="4968552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Arial Rounded MT Bold" pitchFamily="34" charset="0"/>
              </a:rPr>
              <a:t>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75656" y="18864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K: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Monera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D: Cyanophyta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Cl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Cyanophyceae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Or:Chroococcales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F:Chroococcaceae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Ex: </a:t>
            </a:r>
            <a:r>
              <a:rPr lang="en-US" sz="3200" i="1" smtClean="0">
                <a:solidFill>
                  <a:schemeClr val="accent1">
                    <a:lumMod val="50000"/>
                  </a:schemeClr>
                </a:solidFill>
              </a:rPr>
              <a:t>Gloeocpasa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sp.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ar-SA" sz="3200" dirty="0"/>
          </a:p>
        </p:txBody>
      </p:sp>
      <p:pic>
        <p:nvPicPr>
          <p:cNvPr id="7" name="Picture 4" descr="gloeocapsa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1756" y="2179290"/>
            <a:ext cx="3314700" cy="340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8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926160"/>
            <a:ext cx="3528616" cy="267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keweenawalgae.mtu.edu/ALGAL_IMAGES/cyanobacteria/Gloeocapsa_jason6_bucket6a_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926160"/>
            <a:ext cx="36004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3" descr="الجليوكابسا.jpg"/>
          <p:cNvPicPr/>
          <p:nvPr/>
        </p:nvPicPr>
        <p:blipFill>
          <a:blip r:embed="rId6" cstate="print"/>
          <a:srcRect b="20712"/>
          <a:stretch>
            <a:fillRect/>
          </a:stretch>
        </p:blipFill>
        <p:spPr>
          <a:xfrm>
            <a:off x="2195736" y="332656"/>
            <a:ext cx="5567536" cy="307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58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72816"/>
            <a:ext cx="7054552" cy="45719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K: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Monera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D: Cyanophyta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Cl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Cyanophyceae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Or:Chroococcales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F:Chroococcaceae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Ex: </a:t>
            </a:r>
            <a:r>
              <a:rPr lang="en-US" sz="3200" i="1" dirty="0" err="1" smtClean="0">
                <a:solidFill>
                  <a:schemeClr val="tx2">
                    <a:lumMod val="75000"/>
                  </a:schemeClr>
                </a:solidFill>
              </a:rPr>
              <a:t>Microcystis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sp.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ar-S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2122"/>
            <a:ext cx="1403647" cy="69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microcystis1"/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29" b="8578"/>
          <a:stretch>
            <a:fillRect/>
          </a:stretch>
        </p:blipFill>
        <p:spPr bwMode="auto">
          <a:xfrm>
            <a:off x="4581128" y="2145333"/>
            <a:ext cx="4562872" cy="474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1484784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Spherical Cell</a:t>
            </a:r>
          </a:p>
          <a:p>
            <a:endParaRPr lang="ar-SA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236296" y="1807949"/>
            <a:ext cx="288032" cy="828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1760" y="5085184"/>
            <a:ext cx="2304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Gelatinous sheath</a:t>
            </a:r>
          </a:p>
          <a:p>
            <a:endParaRPr lang="ar-SA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81128" y="5408349"/>
            <a:ext cx="494928" cy="180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8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64C251EE0AE449B2D92C9C7EA38C1" ma:contentTypeVersion="1" ma:contentTypeDescription="Create a new document." ma:contentTypeScope="" ma:versionID="7feb5f1a9e52e8be357bcf21a0737f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AA10DF0-8246-4B4E-A917-D2D054436F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F9C1BC-5E95-4A46-B31D-13876A789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6AE605-C617-4AD1-ADC9-A55A1321DD4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181</Words>
  <Application>Microsoft Office PowerPoint</Application>
  <PresentationFormat>On-screen Show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ALGAE</vt:lpstr>
      <vt:lpstr> According to five king dome classifiction system whish was suggested by Ropert wittaker in 1969. the 5 kingdoms were ( monera , protista , plants ,animals ,fungi) . So algae included in kingdome monera wich contains cyanophyta or blue green algae and kingdom protista which contains all other groups of algae.</vt:lpstr>
      <vt:lpstr>Classification of algal division based on:</vt:lpstr>
      <vt:lpstr>Kingdome</vt:lpstr>
      <vt:lpstr>Slide 5</vt:lpstr>
      <vt:lpstr>Slide 6</vt:lpstr>
      <vt:lpstr> </vt:lpstr>
      <vt:lpstr>Slide 8</vt:lpstr>
      <vt:lpstr>K: Monera D: Cyanophyta Cl: Cyanophyceae Or:Chroococcales F:Chroococcaceae Ex: Microcystis sp. 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ALGAE</dc:title>
  <dc:creator>Maha</dc:creator>
  <cp:lastModifiedBy>ksu</cp:lastModifiedBy>
  <cp:revision>33</cp:revision>
  <dcterms:created xsi:type="dcterms:W3CDTF">2012-01-06T08:14:51Z</dcterms:created>
  <dcterms:modified xsi:type="dcterms:W3CDTF">2012-09-16T07:23:27Z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0x01010018264C251EE0AE449B2D92C9C7EA38C1</vt:lpwstr>
  </property>
</Properties>
</file>