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2"/>
  </p:notesMasterIdLst>
  <p:sldIdLst>
    <p:sldId id="261" r:id="rId2"/>
    <p:sldId id="262" r:id="rId3"/>
    <p:sldId id="263" r:id="rId4"/>
    <p:sldId id="264" r:id="rId5"/>
    <p:sldId id="265" r:id="rId6"/>
    <p:sldId id="266" r:id="rId7"/>
    <p:sldId id="267" r:id="rId8"/>
    <p:sldId id="268" r:id="rId9"/>
    <p:sldId id="269" r:id="rId10"/>
    <p:sldId id="271" r:id="rId11"/>
    <p:sldId id="272" r:id="rId12"/>
    <p:sldId id="273" r:id="rId13"/>
    <p:sldId id="274" r:id="rId14"/>
    <p:sldId id="275" r:id="rId15"/>
    <p:sldId id="276" r:id="rId16"/>
    <p:sldId id="277" r:id="rId17"/>
    <p:sldId id="296"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57" r:id="rId36"/>
    <p:sldId id="297" r:id="rId37"/>
    <p:sldId id="298" r:id="rId38"/>
    <p:sldId id="258" r:id="rId39"/>
    <p:sldId id="259" r:id="rId40"/>
    <p:sldId id="260"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1464" y="-3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660840-B11F-4096-9079-E369E1F84F50}" type="datetimeFigureOut">
              <a:rPr lang="ar-SA" smtClean="0"/>
              <a:t>04/01/34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CDA34E8-1840-47CE-ADC2-CC18140D1CDF}" type="slidenum">
              <a:rPr lang="ar-SA" smtClean="0"/>
              <a:t>‹#›</a:t>
            </a:fld>
            <a:endParaRPr lang="ar-SA"/>
          </a:p>
        </p:txBody>
      </p:sp>
    </p:spTree>
    <p:extLst>
      <p:ext uri="{BB962C8B-B14F-4D97-AF65-F5344CB8AC3E}">
        <p14:creationId xmlns:p14="http://schemas.microsoft.com/office/powerpoint/2010/main" val="15399944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rtl="1"/>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22</a:t>
            </a:fld>
            <a:endParaRPr lang="ar-SA"/>
          </a:p>
        </p:txBody>
      </p:sp>
    </p:spTree>
    <p:extLst>
      <p:ext uri="{BB962C8B-B14F-4D97-AF65-F5344CB8AC3E}">
        <p14:creationId xmlns:p14="http://schemas.microsoft.com/office/powerpoint/2010/main" val="248728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rtl="1"/>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23</a:t>
            </a:fld>
            <a:endParaRPr lang="ar-SA"/>
          </a:p>
        </p:txBody>
      </p:sp>
    </p:spTree>
    <p:extLst>
      <p:ext uri="{BB962C8B-B14F-4D97-AF65-F5344CB8AC3E}">
        <p14:creationId xmlns:p14="http://schemas.microsoft.com/office/powerpoint/2010/main" val="2487288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rtl="1"/>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24</a:t>
            </a:fld>
            <a:endParaRPr lang="ar-SA"/>
          </a:p>
        </p:txBody>
      </p:sp>
    </p:spTree>
    <p:extLst>
      <p:ext uri="{BB962C8B-B14F-4D97-AF65-F5344CB8AC3E}">
        <p14:creationId xmlns:p14="http://schemas.microsoft.com/office/powerpoint/2010/main" val="248728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nSpc>
                <a:spcPct val="150000"/>
              </a:lnSpc>
            </a:pPr>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26</a:t>
            </a:fld>
            <a:endParaRPr lang="ar-SA"/>
          </a:p>
        </p:txBody>
      </p:sp>
    </p:spTree>
    <p:extLst>
      <p:ext uri="{BB962C8B-B14F-4D97-AF65-F5344CB8AC3E}">
        <p14:creationId xmlns:p14="http://schemas.microsoft.com/office/powerpoint/2010/main" val="3625290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nSpc>
                <a:spcPct val="150000"/>
              </a:lnSpc>
            </a:pPr>
            <a:endParaRPr lang="ar-SA" sz="3200"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32</a:t>
            </a:fld>
            <a:endParaRPr lang="ar-SA"/>
          </a:p>
        </p:txBody>
      </p:sp>
    </p:spTree>
    <p:extLst>
      <p:ext uri="{BB962C8B-B14F-4D97-AF65-F5344CB8AC3E}">
        <p14:creationId xmlns:p14="http://schemas.microsoft.com/office/powerpoint/2010/main" val="416623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BF3869B9-7BEB-4944-AA40-FCA4D822452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F3869B9-7BEB-4944-AA40-FCA4D822452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BF3869B9-7BEB-4944-AA40-FCA4D822452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F3869B9-7BEB-4944-AA40-FCA4D822452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4C4BEC1-4D8D-4342-AD1C-4FB6C8F5BF31}" type="datetimeFigureOut">
              <a:rPr lang="ar-SA" smtClean="0"/>
              <a:t>04/01/34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F3869B9-7BEB-4944-AA40-FCA4D822452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4C4BEC1-4D8D-4342-AD1C-4FB6C8F5BF31}" type="datetimeFigureOut">
              <a:rPr lang="ar-SA" smtClean="0"/>
              <a:t>04/01/34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3869B9-7BEB-4944-AA40-FCA4D822452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hyperlink" Target="http://www.google.com.sa/imgres?imgurl=http://www.alriyadh.com/2007/07/03/img/037017.jpg&amp;imgrefurl=http://mz-mz.net/?cat=5&amp;usg=__ut0ur2yzTsZwoOLR61xdXCxRsmc=&amp;h=388&amp;w=439&amp;sz=27&amp;hl=ar&amp;start=48&amp;zoom=1&amp;um=1&amp;itbs=1&amp;tbnid=s6tLaltypjYEhM:&amp;tbnh=112&amp;tbnw=127&amp;prev=/images?q=%D8%B5%D9%88%D8%B1+%D8%A7%D9%84%D8%B5%D8%AD%D8%A9+%D9%88%D8%A7%D9%84%D8%AA%D8%BA%D8%B0%D9%8A%D8%A9&amp;start=36&amp;um=1&amp;hl=ar&amp;safe=active&amp;sa=N&amp;rlz=1T4RNTN_enSA363SA370&amp;ndsp=18&amp;tbs=isch:1" TargetMode="External"/><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www.google.com.sa/imgres?imgurl=http://www.lanutrition.fr/upload/fckeditor/Image/Infographie/pyramide%20mfm.jpg&amp;imgrefurl=http://www.ksakakini.net/Default.aspx?tabid=155&amp;usg=__wdVfqzHa-3vutF85lEHA6Fvwdgk=&amp;h=386&amp;w=400&amp;sz=66&amp;hl=ar&amp;start=2&amp;zoom=1&amp;um=1&amp;itbs=1&amp;tbnid=GUzmvt6Gz0_vOM:&amp;tbnh=120&amp;tbnw=124&amp;prev=/images?q=%D8%B5%D9%88%D8%B1+%D8%A7%D9%84%D8%B5%D8%AD%D8%A9+%D9%88%D8%A7%D9%84%D8%AA%D8%BA%D8%B0%D9%8A%D8%A9&amp;um=1&amp;hl=ar&amp;safe=active&amp;sa=N&amp;rlz=1T4RNTN_enSA363SA370&amp;tbs=isch:1" TargetMode="External"/><Relationship Id="rId1" Type="http://schemas.openxmlformats.org/officeDocument/2006/relationships/slideLayout" Target="../slideLayouts/slideLayout2.xml"/><Relationship Id="rId6" Type="http://schemas.openxmlformats.org/officeDocument/2006/relationships/hyperlink" Target="http://www.google.com.sa/imgres?imgurl=http://news.maktoob.com/image2977454_320_235/340X297.jpg&amp;imgrefurl=http://maktoobnews.maktoobblog.com/category/%D8%B9%D9%84%D9%88%D9%85-%D9%88%D8%AA%D9%83%D9%86%D9%88%D9%84%D9%88%D8%AC%D9%8A%D8%A7/page/2/&amp;usg=__0M8nG-hkYnkyDdaWc91wJWp6jck=&amp;h=297&amp;w=340&amp;sz=97&amp;hl=ar&amp;start=34&amp;zoom=1&amp;um=1&amp;itbs=1&amp;tbnid=Aex0rbT_ImPi3M:&amp;tbnh=104&amp;tbnw=119&amp;prev=/images?q=%D8%B5%D9%88%D8%B1+%D8%A7%D9%84%D8%B5%D8%AD%D8%A9+%D9%88%D8%A7%D9%84%D8%AA%D8%BA%D8%B0%D9%8A%D8%A9&amp;start=18&amp;um=1&amp;hl=ar&amp;safe=active&amp;sa=N&amp;rlz=1T4RNTN_enSA363SA370&amp;ndsp=18&amp;tbs=isch:1" TargetMode="External"/><Relationship Id="rId5" Type="http://schemas.openxmlformats.org/officeDocument/2006/relationships/image" Target="../media/image13.jpeg"/><Relationship Id="rId4" Type="http://schemas.openxmlformats.org/officeDocument/2006/relationships/hyperlink" Target="http://www.google.com.sa/imgres?imgurl=http://www.worldthinkingday.org/shared/uploads/wysiwyg/Image/WTD2009/Stories/Arab%20Region/brownies_UAE.jpg&amp;imgrefurl=http://www.worldthinkingday.org/ar/custom/stories2009&amp;usg=__VDNj7jYReH_0RDIky11qQfFhd2s=&amp;h=495&amp;w=725&amp;sz=73&amp;hl=ar&amp;start=11&amp;zoom=1&amp;um=1&amp;itbs=1&amp;tbnid=XdG6RMYwRWJlxM:&amp;tbnh=96&amp;tbnw=140&amp;prev=/images?q=%D8%B5%D9%88%D8%B1+%D8%A7%D9%84%D8%B5%D8%AD%D8%A9+%D9%88%D8%A7%D9%84%D8%AA%D8%BA%D8%B0%D9%8A%D8%A9&amp;um=1&amp;hl=ar&amp;safe=active&amp;sa=N&amp;rlz=1T4RNTN_enSA363SA370&amp;tbs=isch:1" TargetMode="External"/><Relationship Id="rId9"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000" dirty="0" smtClean="0">
                <a:solidFill>
                  <a:srgbClr val="FF0000"/>
                </a:solidFill>
              </a:rPr>
              <a:t>دراسة المفاهيم</a:t>
            </a:r>
            <a:endParaRPr lang="en-US" sz="4000" dirty="0">
              <a:solidFill>
                <a:srgbClr val="FF0000"/>
              </a:solidFill>
            </a:endParaRPr>
          </a:p>
        </p:txBody>
      </p:sp>
      <p:sp>
        <p:nvSpPr>
          <p:cNvPr id="3" name="Content Placeholder 2"/>
          <p:cNvSpPr>
            <a:spLocks noGrp="1"/>
          </p:cNvSpPr>
          <p:nvPr>
            <p:ph idx="1"/>
          </p:nvPr>
        </p:nvSpPr>
        <p:spPr/>
        <p:txBody>
          <a:bodyPr/>
          <a:lstStyle/>
          <a:p>
            <a:endParaRPr lang="en-US" dirty="0"/>
          </a:p>
        </p:txBody>
      </p:sp>
      <p:pic>
        <p:nvPicPr>
          <p:cNvPr id="1026" name="Picture 2" descr="C:\Users\Dell\Desktop\صور علمية\10124_11231633638.jpg"/>
          <p:cNvPicPr>
            <a:picLocks noChangeAspect="1" noChangeArrowheads="1"/>
          </p:cNvPicPr>
          <p:nvPr/>
        </p:nvPicPr>
        <p:blipFill>
          <a:blip r:embed="rId2" cstate="print"/>
          <a:srcRect/>
          <a:stretch>
            <a:fillRect/>
          </a:stretch>
        </p:blipFill>
        <p:spPr bwMode="auto">
          <a:xfrm>
            <a:off x="467544" y="3551262"/>
            <a:ext cx="3725416" cy="2542034"/>
          </a:xfrm>
          <a:prstGeom prst="rect">
            <a:avLst/>
          </a:prstGeom>
          <a:noFill/>
        </p:spPr>
      </p:pic>
      <p:pic>
        <p:nvPicPr>
          <p:cNvPr id="1027" name="Picture 3" descr="C:\Users\Dell\Desktop\صور علمية\10124_01231637274.jpg"/>
          <p:cNvPicPr>
            <a:picLocks noChangeAspect="1" noChangeArrowheads="1"/>
          </p:cNvPicPr>
          <p:nvPr/>
        </p:nvPicPr>
        <p:blipFill>
          <a:blip r:embed="rId3" cstate="print"/>
          <a:srcRect/>
          <a:stretch>
            <a:fillRect/>
          </a:stretch>
        </p:blipFill>
        <p:spPr bwMode="auto">
          <a:xfrm>
            <a:off x="4427984" y="2060848"/>
            <a:ext cx="4464496" cy="4320479"/>
          </a:xfrm>
          <a:prstGeom prst="rect">
            <a:avLst/>
          </a:prstGeom>
          <a:noFill/>
        </p:spPr>
      </p:pic>
    </p:spTree>
    <p:extLst>
      <p:ext uri="{BB962C8B-B14F-4D97-AF65-F5344CB8AC3E}">
        <p14:creationId xmlns:p14="http://schemas.microsoft.com/office/powerpoint/2010/main" val="3098545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569218"/>
          </a:xfrm>
        </p:spPr>
        <p:txBody>
          <a:bodyPr>
            <a:normAutofit/>
          </a:bodyPr>
          <a:lstStyle/>
          <a:p>
            <a:pPr algn="just"/>
            <a:r>
              <a:rPr lang="ar-SA" sz="2800" dirty="0" smtClean="0">
                <a:solidFill>
                  <a:schemeClr val="accent3">
                    <a:lumMod val="40000"/>
                    <a:lumOff val="60000"/>
                  </a:schemeClr>
                </a:solidFill>
              </a:rPr>
              <a:t>أنواع المفاهيم</a:t>
            </a:r>
            <a:endParaRPr lang="ar-SA" sz="2800" dirty="0">
              <a:solidFill>
                <a:schemeClr val="accent3">
                  <a:lumMod val="40000"/>
                  <a:lumOff val="60000"/>
                </a:schemeClr>
              </a:solidFill>
            </a:endParaRPr>
          </a:p>
        </p:txBody>
      </p:sp>
      <p:sp>
        <p:nvSpPr>
          <p:cNvPr id="3" name="عنصر نائب للمحتوى 2"/>
          <p:cNvSpPr>
            <a:spLocks noGrp="1"/>
          </p:cNvSpPr>
          <p:nvPr>
            <p:ph idx="1"/>
          </p:nvPr>
        </p:nvSpPr>
        <p:spPr>
          <a:xfrm>
            <a:off x="1115616" y="1340768"/>
            <a:ext cx="7797552" cy="5184576"/>
          </a:xfrm>
        </p:spPr>
        <p:txBody>
          <a:bodyPr>
            <a:normAutofit fontScale="92500"/>
          </a:bodyPr>
          <a:lstStyle/>
          <a:p>
            <a:pPr algn="r" rtl="1">
              <a:lnSpc>
                <a:spcPct val="150000"/>
              </a:lnSpc>
              <a:buFont typeface="Wingdings" pitchFamily="2" charset="2"/>
              <a:buChar char="q"/>
            </a:pPr>
            <a:r>
              <a:rPr lang="ar-SA" sz="3200" dirty="0" smtClean="0">
                <a:solidFill>
                  <a:srgbClr val="FF0000"/>
                </a:solidFill>
              </a:rPr>
              <a:t>المفاهيم الواصلة والرابطة أو الموحدة:</a:t>
            </a:r>
            <a:r>
              <a:rPr lang="ar-SA" sz="3200" dirty="0" smtClean="0"/>
              <a:t>وهي</a:t>
            </a:r>
            <a:r>
              <a:rPr lang="ar-SA" sz="3200" dirty="0" smtClean="0">
                <a:solidFill>
                  <a:srgbClr val="FF0000"/>
                </a:solidFill>
              </a:rPr>
              <a:t> </a:t>
            </a:r>
            <a:r>
              <a:rPr lang="ar-SA" sz="3200" dirty="0" smtClean="0"/>
              <a:t>تعرف بمجموعة السمات المشتركة بين فئة من الأشياء والمواقف.</a:t>
            </a:r>
          </a:p>
          <a:p>
            <a:pPr algn="r" rtl="1">
              <a:lnSpc>
                <a:spcPct val="150000"/>
              </a:lnSpc>
              <a:buFont typeface="Wingdings" pitchFamily="2" charset="2"/>
              <a:buChar char="q"/>
            </a:pPr>
            <a:r>
              <a:rPr lang="ar-SA" sz="3200" dirty="0" smtClean="0">
                <a:solidFill>
                  <a:srgbClr val="FF0000"/>
                </a:solidFill>
              </a:rPr>
              <a:t>المفاهيم غير الواصلة أو غير الرابطة</a:t>
            </a:r>
            <a:r>
              <a:rPr lang="ar-SA" sz="3200" dirty="0" smtClean="0"/>
              <a:t>:وهي تعرف بمجموعة السمات أو الخواص المتباينة بين فئة من العناصر أو الأشياء أو المواقف.</a:t>
            </a:r>
          </a:p>
          <a:p>
            <a:pPr algn="r" rtl="1">
              <a:lnSpc>
                <a:spcPct val="150000"/>
              </a:lnSpc>
              <a:buFont typeface="Wingdings" pitchFamily="2" charset="2"/>
              <a:buChar char="q"/>
            </a:pPr>
            <a:r>
              <a:rPr lang="ar-SA" sz="3200" dirty="0" smtClean="0">
                <a:solidFill>
                  <a:srgbClr val="FF0000"/>
                </a:solidFill>
              </a:rPr>
              <a:t>المفهوم </a:t>
            </a:r>
            <a:r>
              <a:rPr lang="ar-SA" sz="3200" dirty="0" err="1" smtClean="0">
                <a:solidFill>
                  <a:srgbClr val="FF0000"/>
                </a:solidFill>
              </a:rPr>
              <a:t>العلاقي</a:t>
            </a:r>
            <a:r>
              <a:rPr lang="ar-SA" sz="3200" dirty="0" smtClean="0">
                <a:solidFill>
                  <a:srgbClr val="FF0000"/>
                </a:solidFill>
              </a:rPr>
              <a:t> </a:t>
            </a:r>
            <a:r>
              <a:rPr lang="ar-SA" sz="3200" dirty="0" smtClean="0"/>
              <a:t>:هو مفهوم يعبر بين خاصيتين أو أكثر من خصائص المفهوم.</a:t>
            </a:r>
          </a:p>
          <a:p>
            <a:endParaRPr lang="ar-SA" sz="3200" dirty="0" smtClean="0"/>
          </a:p>
          <a:p>
            <a:endParaRPr lang="ar-SA" dirty="0"/>
          </a:p>
        </p:txBody>
      </p:sp>
    </p:spTree>
    <p:extLst>
      <p:ext uri="{BB962C8B-B14F-4D97-AF65-F5344CB8AC3E}">
        <p14:creationId xmlns:p14="http://schemas.microsoft.com/office/powerpoint/2010/main" val="1259695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smtClean="0">
                <a:solidFill>
                  <a:schemeClr val="accent3">
                    <a:lumMod val="40000"/>
                    <a:lumOff val="60000"/>
                  </a:schemeClr>
                </a:solidFill>
              </a:rPr>
              <a:t>العوامل المؤثرة في نمو المفاهيم</a:t>
            </a:r>
            <a:endParaRPr lang="ar-SA" sz="3200" dirty="0">
              <a:solidFill>
                <a:schemeClr val="accent3">
                  <a:lumMod val="40000"/>
                  <a:lumOff val="60000"/>
                </a:schemeClr>
              </a:solidFill>
            </a:endParaRPr>
          </a:p>
        </p:txBody>
      </p:sp>
      <p:sp>
        <p:nvSpPr>
          <p:cNvPr id="3" name="عنصر نائب للمحتوى 2"/>
          <p:cNvSpPr>
            <a:spLocks noGrp="1"/>
          </p:cNvSpPr>
          <p:nvPr>
            <p:ph idx="1"/>
          </p:nvPr>
        </p:nvSpPr>
        <p:spPr>
          <a:xfrm>
            <a:off x="1115616" y="1357298"/>
            <a:ext cx="7571184" cy="4768865"/>
          </a:xfrm>
        </p:spPr>
        <p:txBody>
          <a:bodyPr>
            <a:normAutofit fontScale="70000" lnSpcReduction="20000"/>
          </a:bodyPr>
          <a:lstStyle/>
          <a:p>
            <a:pPr algn="r">
              <a:lnSpc>
                <a:spcPct val="170000"/>
              </a:lnSpc>
              <a:buNone/>
            </a:pPr>
            <a:r>
              <a:rPr lang="ar-SA" sz="2800" dirty="0" smtClean="0">
                <a:solidFill>
                  <a:srgbClr val="FF0000"/>
                </a:solidFill>
              </a:rPr>
              <a:t>1</a:t>
            </a:r>
            <a:r>
              <a:rPr lang="ar-SA" sz="4600" dirty="0" smtClean="0">
                <a:solidFill>
                  <a:srgbClr val="FF0000"/>
                </a:solidFill>
              </a:rPr>
              <a:t>-أعضاء الحس: </a:t>
            </a:r>
            <a:r>
              <a:rPr lang="ar-SA" sz="4600" dirty="0" smtClean="0"/>
              <a:t>إن الحواس هي القنوات التي تمر من خلالها الخبرات في طريقها إلى الدماغ,لذلك فإن حالتها وكفاءتها تؤثران في نمو المفاهيم,فالطفل المصاب بعمى الألوان يدرك الأشياء بصورة تختلف عن الطفل السليم,ويؤدي هذا إلى الاختلاف في تكوين المفاهيم لديه لأن الإدراك هو الأساس الذي تبنى عليه المفاهيم.</a:t>
            </a:r>
          </a:p>
        </p:txBody>
      </p:sp>
    </p:spTree>
    <p:extLst>
      <p:ext uri="{BB962C8B-B14F-4D97-AF65-F5344CB8AC3E}">
        <p14:creationId xmlns:p14="http://schemas.microsoft.com/office/powerpoint/2010/main" val="4228110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smtClean="0">
                <a:solidFill>
                  <a:schemeClr val="accent3">
                    <a:lumMod val="40000"/>
                    <a:lumOff val="60000"/>
                  </a:schemeClr>
                </a:solidFill>
              </a:rPr>
              <a:t>العوامل المؤثرة في نمو المفاهيم</a:t>
            </a:r>
            <a:endParaRPr lang="ar-SA" sz="3200" dirty="0">
              <a:solidFill>
                <a:schemeClr val="accent3">
                  <a:lumMod val="40000"/>
                  <a:lumOff val="60000"/>
                </a:schemeClr>
              </a:solidFill>
            </a:endParaRPr>
          </a:p>
        </p:txBody>
      </p:sp>
      <p:sp>
        <p:nvSpPr>
          <p:cNvPr id="3" name="عنصر نائب للمحتوى 2"/>
          <p:cNvSpPr>
            <a:spLocks noGrp="1"/>
          </p:cNvSpPr>
          <p:nvPr>
            <p:ph idx="1"/>
          </p:nvPr>
        </p:nvSpPr>
        <p:spPr>
          <a:xfrm>
            <a:off x="457200" y="1357298"/>
            <a:ext cx="8229600" cy="4768865"/>
          </a:xfrm>
        </p:spPr>
        <p:txBody>
          <a:bodyPr>
            <a:normAutofit/>
          </a:bodyPr>
          <a:lstStyle/>
          <a:p>
            <a:pPr algn="r">
              <a:lnSpc>
                <a:spcPct val="150000"/>
              </a:lnSpc>
              <a:buNone/>
            </a:pPr>
            <a:r>
              <a:rPr lang="ar-SA" sz="4600" dirty="0">
                <a:solidFill>
                  <a:srgbClr val="FF0000"/>
                </a:solidFill>
              </a:rPr>
              <a:t>2</a:t>
            </a:r>
            <a:r>
              <a:rPr lang="ar-SA" sz="3600" dirty="0" smtClean="0">
                <a:solidFill>
                  <a:srgbClr val="FF0000"/>
                </a:solidFill>
              </a:rPr>
              <a:t>-الذكاء: </a:t>
            </a:r>
            <a:r>
              <a:rPr lang="ar-SA" sz="3600" dirty="0" smtClean="0"/>
              <a:t>يلعب الذكاء دورا مهما في تكوين المفاهيم,فالطفل الذكي يدرك جوانب الموقف بشكل أفضل من إدراك الطفل الأقل ذكاء.</a:t>
            </a:r>
          </a:p>
        </p:txBody>
      </p:sp>
    </p:spTree>
    <p:extLst>
      <p:ext uri="{BB962C8B-B14F-4D97-AF65-F5344CB8AC3E}">
        <p14:creationId xmlns:p14="http://schemas.microsoft.com/office/powerpoint/2010/main" val="3683716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836712"/>
          </a:xfrm>
        </p:spPr>
        <p:txBody>
          <a:bodyPr>
            <a:normAutofit/>
          </a:bodyPr>
          <a:lstStyle/>
          <a:p>
            <a:pPr algn="ctr"/>
            <a:r>
              <a:rPr lang="ar-SA" sz="3200" dirty="0" smtClean="0">
                <a:solidFill>
                  <a:schemeClr val="accent3">
                    <a:lumMod val="40000"/>
                    <a:lumOff val="60000"/>
                  </a:schemeClr>
                </a:solidFill>
              </a:rPr>
              <a:t>العوامل المؤثرة في نمو المفاهيم</a:t>
            </a:r>
            <a:endParaRPr lang="ar-SA" sz="3200" dirty="0">
              <a:solidFill>
                <a:schemeClr val="accent3">
                  <a:lumMod val="40000"/>
                  <a:lumOff val="60000"/>
                </a:schemeClr>
              </a:solidFill>
            </a:endParaRPr>
          </a:p>
        </p:txBody>
      </p:sp>
      <p:sp>
        <p:nvSpPr>
          <p:cNvPr id="3" name="عنصر نائب للمحتوى 2"/>
          <p:cNvSpPr>
            <a:spLocks noGrp="1"/>
          </p:cNvSpPr>
          <p:nvPr>
            <p:ph idx="1"/>
          </p:nvPr>
        </p:nvSpPr>
        <p:spPr>
          <a:xfrm>
            <a:off x="1187624" y="620688"/>
            <a:ext cx="7499176" cy="5472608"/>
          </a:xfrm>
        </p:spPr>
        <p:txBody>
          <a:bodyPr>
            <a:noAutofit/>
          </a:bodyPr>
          <a:lstStyle/>
          <a:p>
            <a:pPr algn="just">
              <a:lnSpc>
                <a:spcPct val="170000"/>
              </a:lnSpc>
              <a:buNone/>
            </a:pPr>
            <a:r>
              <a:rPr lang="ar-SA" sz="3200" dirty="0" smtClean="0">
                <a:solidFill>
                  <a:srgbClr val="FF0000"/>
                </a:solidFill>
              </a:rPr>
              <a:t>3-فرص التعلم: </a:t>
            </a:r>
            <a:r>
              <a:rPr lang="ar-SA" sz="2800" dirty="0" smtClean="0"/>
              <a:t>بما أن التعلم يسهم في تكوين المفاهيم,فإنه ينبغي توفير فرص التعلم للطفل إذا أردنا أن تنمو المفاهيم لديه,وتزداد فرص التعلم كلما نما الطفل ,ونتيجة لذلك يؤثر العمر الزمني على تكوين المفاهيم,كما أن بيئة الطفل الريفية والحضرية تؤثر في خبراته وفرص تعلمه,فإطفال الريف أفضل في مفاهيم الاحتفاظ,ويقود هذا إلى تباين الأطفال في المفاهيم.</a:t>
            </a:r>
            <a:endParaRPr lang="ar-SA" sz="2800" dirty="0" smtClean="0">
              <a:solidFill>
                <a:srgbClr val="FF0000"/>
              </a:solidFill>
            </a:endParaRPr>
          </a:p>
          <a:p>
            <a:pPr algn="r">
              <a:lnSpc>
                <a:spcPct val="170000"/>
              </a:lnSpc>
              <a:buNone/>
            </a:pPr>
            <a:endParaRPr lang="ar-SA" sz="3200" dirty="0">
              <a:solidFill>
                <a:srgbClr val="FF0000"/>
              </a:solidFill>
            </a:endParaRPr>
          </a:p>
        </p:txBody>
      </p:sp>
    </p:spTree>
    <p:extLst>
      <p:ext uri="{BB962C8B-B14F-4D97-AF65-F5344CB8AC3E}">
        <p14:creationId xmlns:p14="http://schemas.microsoft.com/office/powerpoint/2010/main" val="1284650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115616" y="500042"/>
            <a:ext cx="7571184" cy="6241326"/>
          </a:xfrm>
        </p:spPr>
        <p:txBody>
          <a:bodyPr>
            <a:normAutofit/>
          </a:bodyPr>
          <a:lstStyle/>
          <a:p>
            <a:pPr algn="just">
              <a:lnSpc>
                <a:spcPct val="150000"/>
              </a:lnSpc>
              <a:buNone/>
            </a:pPr>
            <a:r>
              <a:rPr lang="ar-SA" sz="2800" dirty="0" smtClean="0">
                <a:solidFill>
                  <a:srgbClr val="FF0000"/>
                </a:solidFill>
              </a:rPr>
              <a:t>4-نوع الخبرة: </a:t>
            </a:r>
            <a:r>
              <a:rPr lang="ar-SA" sz="3200" dirty="0" smtClean="0"/>
              <a:t>يعتمد نمو المفاهيم في البداية على الخبرة المحسوسة المباشرة ويحصل الطفل فيما بعد على الكثير من المفاهيم بواسطة الخبرات غير المباشرة كالكتب أو الأفلام السينمائية والمجسمات وغيرها ,ويكتسب الطفل المفاهيم المتعلقة بالأشياء المألوفة لديه كمفهوم المطر والبرد قبل اكتسابه مفاهيم الأشياء أو المواقف غير المألوفة كوظائف القلب مثلا.</a:t>
            </a:r>
          </a:p>
          <a:p>
            <a:pPr algn="r">
              <a:lnSpc>
                <a:spcPct val="150000"/>
              </a:lnSpc>
              <a:buNone/>
            </a:pPr>
            <a:endParaRPr lang="ar-SA" sz="3200" dirty="0">
              <a:solidFill>
                <a:srgbClr val="FF0000"/>
              </a:solidFill>
            </a:endParaRPr>
          </a:p>
        </p:txBody>
      </p:sp>
    </p:spTree>
    <p:extLst>
      <p:ext uri="{BB962C8B-B14F-4D97-AF65-F5344CB8AC3E}">
        <p14:creationId xmlns:p14="http://schemas.microsoft.com/office/powerpoint/2010/main" val="3426665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187624" y="500042"/>
            <a:ext cx="7499176" cy="5626121"/>
          </a:xfrm>
        </p:spPr>
        <p:txBody>
          <a:bodyPr>
            <a:normAutofit/>
          </a:bodyPr>
          <a:lstStyle/>
          <a:p>
            <a:pPr algn="just">
              <a:buNone/>
            </a:pPr>
            <a:r>
              <a:rPr lang="ar-SA" sz="3600" dirty="0" smtClean="0">
                <a:solidFill>
                  <a:srgbClr val="FF0000"/>
                </a:solidFill>
              </a:rPr>
              <a:t>5- الجنس: </a:t>
            </a:r>
            <a:r>
              <a:rPr lang="ar-SA" sz="3600" dirty="0" smtClean="0"/>
              <a:t>بما أن الأطفال يتدربون منذ الطفولة المبكرة على التفكير والعمل بالأسلوب الذي يناسب أفراد الجنس(التنميط الجنسي)الذي ينتمون إليه ,فإن ذلك ينزع إلى الظهور في المعاني التي يربطونها بمختلف الأشياء والخبرات,وتزداد الفروق بين الجنسين كلما تقدم الأطفال بالعمر بسبب تدريبهم على القيام بالأدوار المناسبة لجنسهم.</a:t>
            </a:r>
            <a:endParaRPr lang="ar-SA" sz="3600" dirty="0" smtClean="0">
              <a:solidFill>
                <a:srgbClr val="FF0000"/>
              </a:solidFill>
            </a:endParaRPr>
          </a:p>
          <a:p>
            <a:pPr algn="just">
              <a:buNone/>
            </a:pPr>
            <a:endParaRPr lang="ar-SA" sz="3600" dirty="0">
              <a:solidFill>
                <a:srgbClr val="FF0000"/>
              </a:solidFill>
            </a:endParaRPr>
          </a:p>
        </p:txBody>
      </p:sp>
    </p:spTree>
    <p:extLst>
      <p:ext uri="{BB962C8B-B14F-4D97-AF65-F5344CB8AC3E}">
        <p14:creationId xmlns:p14="http://schemas.microsoft.com/office/powerpoint/2010/main" val="164077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115616" y="500042"/>
            <a:ext cx="7571184" cy="5626121"/>
          </a:xfrm>
        </p:spPr>
        <p:txBody>
          <a:bodyPr>
            <a:normAutofit/>
          </a:bodyPr>
          <a:lstStyle/>
          <a:p>
            <a:pPr algn="just">
              <a:buNone/>
            </a:pPr>
            <a:r>
              <a:rPr lang="ar-SA" sz="3600" dirty="0" smtClean="0">
                <a:solidFill>
                  <a:srgbClr val="FF0000"/>
                </a:solidFill>
              </a:rPr>
              <a:t>5- الجنس: </a:t>
            </a:r>
            <a:r>
              <a:rPr lang="ar-SA" sz="3600" dirty="0" smtClean="0"/>
              <a:t>بما أن الأطفال يتدربون منذ الطفولة المبكرة على التفكير والعمل بالأسلوب الذي يناسب أفراد الجنس(التنميط الجنسي)الذي ينتمون إليه ,فإن ذلك ينزع إلى الظهور في المعاني التي يربطونها بمختلف الأشياء والخبرات,وتزداد الفروق بين الجنسين كلما تقدم الأطفال بالعمر بسبب تدريبهم على القيام بالأدوار المناسبة لجنسهم.</a:t>
            </a:r>
            <a:endParaRPr lang="ar-SA" sz="3600" dirty="0" smtClean="0">
              <a:solidFill>
                <a:srgbClr val="FF0000"/>
              </a:solidFill>
            </a:endParaRPr>
          </a:p>
          <a:p>
            <a:pPr algn="just">
              <a:buNone/>
            </a:pPr>
            <a:endParaRPr lang="ar-SA" sz="3600" dirty="0">
              <a:solidFill>
                <a:srgbClr val="FF0000"/>
              </a:solidFill>
            </a:endParaRPr>
          </a:p>
        </p:txBody>
      </p:sp>
    </p:spTree>
    <p:extLst>
      <p:ext uri="{BB962C8B-B14F-4D97-AF65-F5344CB8AC3E}">
        <p14:creationId xmlns:p14="http://schemas.microsoft.com/office/powerpoint/2010/main" val="164077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rmAutofit/>
          </a:bodyPr>
          <a:lstStyle/>
          <a:p>
            <a:pPr algn="ctr"/>
            <a:r>
              <a:rPr lang="ar-SA" sz="3600" dirty="0" smtClean="0">
                <a:solidFill>
                  <a:srgbClr val="00B050"/>
                </a:solidFill>
              </a:rPr>
              <a:t>مستويات المفاهيم</a:t>
            </a:r>
            <a:endParaRPr lang="ar-SA" sz="3600" dirty="0">
              <a:solidFill>
                <a:srgbClr val="00B050"/>
              </a:solidFill>
            </a:endParaRPr>
          </a:p>
        </p:txBody>
      </p:sp>
      <p:sp>
        <p:nvSpPr>
          <p:cNvPr id="3" name="عنصر نائب للمحتوى 2"/>
          <p:cNvSpPr>
            <a:spLocks noGrp="1"/>
          </p:cNvSpPr>
          <p:nvPr>
            <p:ph idx="1"/>
          </p:nvPr>
        </p:nvSpPr>
        <p:spPr>
          <a:xfrm>
            <a:off x="457200" y="1484784"/>
            <a:ext cx="8229600" cy="4680520"/>
          </a:xfrm>
        </p:spPr>
        <p:txBody>
          <a:bodyPr>
            <a:noAutofit/>
          </a:bodyPr>
          <a:lstStyle/>
          <a:p>
            <a:pPr algn="r" rtl="1">
              <a:buFont typeface="Wingdings" pitchFamily="2" charset="2"/>
              <a:buChar char="q"/>
            </a:pPr>
            <a:r>
              <a:rPr lang="ar-SA" sz="3600" dirty="0" smtClean="0"/>
              <a:t>توصل (هارس) إلى ثلاث مستويات لنمو المفهوم عند الطفل </a:t>
            </a:r>
          </a:p>
          <a:p>
            <a:pPr algn="r" rtl="1">
              <a:buFont typeface="Wingdings" pitchFamily="2" charset="2"/>
              <a:buChar char="q"/>
            </a:pPr>
            <a:r>
              <a:rPr lang="ar-SA" sz="3600" dirty="0" smtClean="0"/>
              <a:t>المستوى الأول وينقسم إلى: </a:t>
            </a:r>
          </a:p>
          <a:p>
            <a:pPr algn="r" rtl="1">
              <a:buFont typeface="Wingdings" pitchFamily="2" charset="2"/>
              <a:buChar char="q"/>
            </a:pPr>
            <a:r>
              <a:rPr lang="ar-SA" sz="3600" dirty="0" smtClean="0"/>
              <a:t>أ-التفريق بين خصائص أمثلة تمثل المفهوم.</a:t>
            </a:r>
          </a:p>
          <a:p>
            <a:pPr algn="r" rtl="1">
              <a:buFont typeface="Wingdings" pitchFamily="2" charset="2"/>
              <a:buChar char="q"/>
            </a:pPr>
            <a:r>
              <a:rPr lang="ar-SA" sz="3600" dirty="0" smtClean="0"/>
              <a:t>ب- التميز بين الخصائص التي تمثل المفهوم والخصائص التي لا تمثله.</a:t>
            </a:r>
          </a:p>
          <a:p>
            <a:pPr marL="64008" indent="0" algn="r" rtl="1">
              <a:buNone/>
            </a:pPr>
            <a:endParaRPr lang="ar-SA" sz="3600" dirty="0" smtClean="0"/>
          </a:p>
        </p:txBody>
      </p:sp>
    </p:spTree>
    <p:extLst>
      <p:ext uri="{BB962C8B-B14F-4D97-AF65-F5344CB8AC3E}">
        <p14:creationId xmlns:p14="http://schemas.microsoft.com/office/powerpoint/2010/main" val="274560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Autofit/>
          </a:bodyPr>
          <a:lstStyle/>
          <a:p>
            <a:pPr algn="just"/>
            <a:r>
              <a:rPr lang="ar-SA" sz="4400" dirty="0" smtClean="0">
                <a:solidFill>
                  <a:srgbClr val="00B050"/>
                </a:solidFill>
              </a:rPr>
              <a:t>مستويات المفاهيم</a:t>
            </a:r>
            <a:endParaRPr lang="ar-SA" sz="4400" dirty="0">
              <a:solidFill>
                <a:srgbClr val="00B050"/>
              </a:solidFill>
            </a:endParaRPr>
          </a:p>
        </p:txBody>
      </p:sp>
      <p:sp>
        <p:nvSpPr>
          <p:cNvPr id="3" name="عنصر نائب للمحتوى 2"/>
          <p:cNvSpPr>
            <a:spLocks noGrp="1"/>
          </p:cNvSpPr>
          <p:nvPr>
            <p:ph idx="1"/>
          </p:nvPr>
        </p:nvSpPr>
        <p:spPr>
          <a:xfrm>
            <a:off x="1187624" y="1916832"/>
            <a:ext cx="7499176" cy="2736304"/>
          </a:xfrm>
        </p:spPr>
        <p:txBody>
          <a:bodyPr>
            <a:noAutofit/>
          </a:bodyPr>
          <a:lstStyle/>
          <a:p>
            <a:pPr algn="r" rtl="1">
              <a:buFont typeface="Wingdings" pitchFamily="2" charset="2"/>
              <a:buChar char="q"/>
            </a:pPr>
            <a:r>
              <a:rPr lang="ar-SA" sz="3600" dirty="0" smtClean="0"/>
              <a:t>المستوى الثاني وينقسم إلى:</a:t>
            </a:r>
          </a:p>
          <a:p>
            <a:pPr algn="r" rtl="1">
              <a:buFont typeface="Wingdings" pitchFamily="2" charset="2"/>
              <a:buChar char="q"/>
            </a:pPr>
            <a:r>
              <a:rPr lang="ar-SA" sz="3600" dirty="0" smtClean="0"/>
              <a:t> أ-تعرف الخواص المتصلة بالمفهوم.</a:t>
            </a:r>
          </a:p>
          <a:p>
            <a:pPr algn="r" rtl="1">
              <a:buFont typeface="Wingdings" pitchFamily="2" charset="2"/>
              <a:buChar char="q"/>
            </a:pPr>
            <a:r>
              <a:rPr lang="ar-SA" sz="3600" dirty="0" smtClean="0"/>
              <a:t> ب- تعريف المفهوم.</a:t>
            </a:r>
          </a:p>
          <a:p>
            <a:pPr algn="r" rtl="1">
              <a:buFont typeface="Wingdings" pitchFamily="2" charset="2"/>
              <a:buChar char="q"/>
            </a:pPr>
            <a:r>
              <a:rPr lang="ar-SA" sz="3600" dirty="0" smtClean="0"/>
              <a:t> ج- فهم العلاقات  الهرمية المتدرجة للمفهوم.</a:t>
            </a:r>
          </a:p>
        </p:txBody>
      </p:sp>
    </p:spTree>
    <p:extLst>
      <p:ext uri="{BB962C8B-B14F-4D97-AF65-F5344CB8AC3E}">
        <p14:creationId xmlns:p14="http://schemas.microsoft.com/office/powerpoint/2010/main" val="249494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332656"/>
            <a:ext cx="7746064" cy="1503040"/>
          </a:xfrm>
        </p:spPr>
        <p:txBody>
          <a:bodyPr>
            <a:noAutofit/>
          </a:bodyPr>
          <a:lstStyle/>
          <a:p>
            <a:pPr algn="ctr"/>
            <a:r>
              <a:rPr lang="ar-SA" sz="3600" b="1" dirty="0" smtClean="0">
                <a:solidFill>
                  <a:srgbClr val="00B050"/>
                </a:solidFill>
              </a:rPr>
              <a:t>وهناك من قسم مستويات نمو المفاهيم إلى خمس مستويات على النحو التالي</a:t>
            </a:r>
            <a:r>
              <a:rPr lang="ar-SA" sz="3600" b="1" dirty="0" smtClean="0">
                <a:solidFill>
                  <a:schemeClr val="accent3">
                    <a:lumMod val="40000"/>
                    <a:lumOff val="60000"/>
                  </a:schemeClr>
                </a:solidFill>
              </a:rPr>
              <a:t/>
            </a:r>
            <a:br>
              <a:rPr lang="ar-SA" sz="3600" b="1" dirty="0" smtClean="0">
                <a:solidFill>
                  <a:schemeClr val="accent3">
                    <a:lumMod val="40000"/>
                    <a:lumOff val="60000"/>
                  </a:schemeClr>
                </a:solidFill>
              </a:rPr>
            </a:br>
            <a:endParaRPr lang="ar-SA" sz="3600" b="1" dirty="0">
              <a:solidFill>
                <a:schemeClr val="accent3">
                  <a:lumMod val="40000"/>
                  <a:lumOff val="60000"/>
                </a:schemeClr>
              </a:solidFill>
            </a:endParaRPr>
          </a:p>
        </p:txBody>
      </p:sp>
      <p:sp>
        <p:nvSpPr>
          <p:cNvPr id="3" name="عنصر نائب للمحتوى 2"/>
          <p:cNvSpPr>
            <a:spLocks noGrp="1"/>
          </p:cNvSpPr>
          <p:nvPr>
            <p:ph idx="1"/>
          </p:nvPr>
        </p:nvSpPr>
        <p:spPr>
          <a:xfrm>
            <a:off x="1115616" y="1916832"/>
            <a:ext cx="7643192" cy="4032448"/>
          </a:xfrm>
        </p:spPr>
        <p:txBody>
          <a:bodyPr>
            <a:noAutofit/>
          </a:bodyPr>
          <a:lstStyle/>
          <a:p>
            <a:pPr algn="just" rtl="1">
              <a:lnSpc>
                <a:spcPct val="150000"/>
              </a:lnSpc>
              <a:buFont typeface="Wingdings" pitchFamily="2" charset="2"/>
              <a:buChar char="q"/>
            </a:pPr>
            <a:r>
              <a:rPr lang="ar-SA" sz="3200" dirty="0" smtClean="0"/>
              <a:t>المستوى الأول:يظهر فيه لدى الطفل بداية مفهوم أن كل الأشياء لها أسماء وعليه يتعرف على نفسه وعلى الآخرين عن طريق الاسم.</a:t>
            </a:r>
          </a:p>
          <a:p>
            <a:pPr algn="just" rtl="1">
              <a:lnSpc>
                <a:spcPct val="150000"/>
              </a:lnSpc>
              <a:buFont typeface="Wingdings" pitchFamily="2" charset="2"/>
              <a:buChar char="q"/>
            </a:pPr>
            <a:r>
              <a:rPr lang="ar-SA" sz="3200" dirty="0" smtClean="0"/>
              <a:t>المستوى الثاني:يظهر لدى الطفل بداية مقدرة على تسمية الأشياء والأحداث والإشارة إليها.</a:t>
            </a:r>
          </a:p>
        </p:txBody>
      </p:sp>
    </p:spTree>
    <p:extLst>
      <p:ext uri="{BB962C8B-B14F-4D97-AF65-F5344CB8AC3E}">
        <p14:creationId xmlns:p14="http://schemas.microsoft.com/office/powerpoint/2010/main" val="758478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632" y="1556792"/>
            <a:ext cx="7488832" cy="2952328"/>
          </a:xfrm>
          <a:solidFill>
            <a:srgbClr val="FFC000"/>
          </a:solidFill>
        </p:spPr>
        <p:txBody>
          <a:bodyPr>
            <a:noAutofit/>
          </a:bodyPr>
          <a:lstStyle/>
          <a:p>
            <a:pPr algn="just">
              <a:lnSpc>
                <a:spcPct val="150000"/>
              </a:lnSpc>
            </a:pPr>
            <a:r>
              <a:rPr lang="ar-SA" sz="3600" b="1" dirty="0" smtClean="0">
                <a:ln>
                  <a:solidFill>
                    <a:schemeClr val="bg2"/>
                  </a:solidFill>
                </a:ln>
                <a:latin typeface="Tahoma" pitchFamily="34" charset="0"/>
                <a:ea typeface="Tahoma" pitchFamily="34" charset="0"/>
                <a:cs typeface="+mn-cs"/>
              </a:rPr>
              <a:t>تكمن أهمية دراسة المفاهيم العلمية في أنها تمثل الأدوات العقلية التي نطورها لكي تساعدنا على مواجهة عالمنا المعقد .  </a:t>
            </a:r>
            <a:endParaRPr lang="ar-SA" sz="3600" b="1" dirty="0">
              <a:ln>
                <a:solidFill>
                  <a:schemeClr val="bg2"/>
                </a:solidFill>
              </a:ln>
              <a:latin typeface="Tahoma" pitchFamily="34" charset="0"/>
              <a:ea typeface="Tahoma" pitchFamily="34" charset="0"/>
              <a:cs typeface="+mn-cs"/>
            </a:endParaRPr>
          </a:p>
        </p:txBody>
      </p:sp>
    </p:spTree>
    <p:extLst>
      <p:ext uri="{BB962C8B-B14F-4D97-AF65-F5344CB8AC3E}">
        <p14:creationId xmlns:p14="http://schemas.microsoft.com/office/powerpoint/2010/main" val="3077655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smtClean="0">
                <a:solidFill>
                  <a:srgbClr val="00B050"/>
                </a:solidFill>
              </a:rPr>
              <a:t>تابع مستويات نمو المفاهيم</a:t>
            </a:r>
            <a:r>
              <a:rPr lang="ar-SA" sz="2800" dirty="0" smtClean="0">
                <a:solidFill>
                  <a:srgbClr val="FF0000"/>
                </a:solidFill>
              </a:rPr>
              <a:t/>
            </a:r>
            <a:br>
              <a:rPr lang="ar-SA" sz="2800" dirty="0" smtClean="0">
                <a:solidFill>
                  <a:srgbClr val="FF0000"/>
                </a:solidFill>
              </a:rPr>
            </a:br>
            <a:endParaRPr lang="ar-SA" sz="2800" dirty="0">
              <a:solidFill>
                <a:srgbClr val="FF0000"/>
              </a:solidFill>
            </a:endParaRPr>
          </a:p>
        </p:txBody>
      </p:sp>
      <p:sp>
        <p:nvSpPr>
          <p:cNvPr id="3" name="عنصر نائب للمحتوى 2"/>
          <p:cNvSpPr>
            <a:spLocks noGrp="1"/>
          </p:cNvSpPr>
          <p:nvPr>
            <p:ph idx="1"/>
          </p:nvPr>
        </p:nvSpPr>
        <p:spPr>
          <a:xfrm>
            <a:off x="457200" y="1412776"/>
            <a:ext cx="8229600" cy="5042032"/>
          </a:xfrm>
        </p:spPr>
        <p:txBody>
          <a:bodyPr>
            <a:normAutofit/>
          </a:bodyPr>
          <a:lstStyle/>
          <a:p>
            <a:pPr algn="r" rtl="1">
              <a:lnSpc>
                <a:spcPct val="150000"/>
              </a:lnSpc>
              <a:buFont typeface="Wingdings" pitchFamily="2" charset="2"/>
              <a:buChar char="q"/>
            </a:pPr>
            <a:r>
              <a:rPr lang="ar-SA" sz="3200" dirty="0" smtClean="0"/>
              <a:t>المستوى الثالث:مازال ميل الطفل للتسمية بوضوح أكثر بالإضافة إلى ذكر الطفل للوظيفة الخاصة بالشيء(العنصر)أو استعماله.</a:t>
            </a:r>
          </a:p>
          <a:p>
            <a:pPr algn="r" rtl="1">
              <a:buFont typeface="Wingdings" pitchFamily="2" charset="2"/>
              <a:buChar char="q"/>
            </a:pPr>
            <a:r>
              <a:rPr lang="ar-SA" sz="3200" dirty="0" smtClean="0"/>
              <a:t>المستوى الرابع :الطفل يتمكن عند هذا المستوى أن يكون مفاهيم حقيقية ,ويستطيع أن يصف الأشياء بالأشارة إلى وظائفها وأحداثها أو استخداماتها مثل الأذن والعين و...</a:t>
            </a:r>
          </a:p>
        </p:txBody>
      </p:sp>
    </p:spTree>
    <p:extLst>
      <p:ext uri="{BB962C8B-B14F-4D97-AF65-F5344CB8AC3E}">
        <p14:creationId xmlns:p14="http://schemas.microsoft.com/office/powerpoint/2010/main" val="1518814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b="1" dirty="0" smtClean="0">
                <a:solidFill>
                  <a:srgbClr val="00B050"/>
                </a:solidFill>
              </a:rPr>
              <a:t>تابع مستويات نمو المفاهيم</a:t>
            </a:r>
            <a:r>
              <a:rPr lang="ar-SA" sz="2800" dirty="0" smtClean="0">
                <a:solidFill>
                  <a:srgbClr val="FF0000"/>
                </a:solidFill>
              </a:rPr>
              <a:t/>
            </a:r>
            <a:br>
              <a:rPr lang="ar-SA" sz="2800" dirty="0" smtClean="0">
                <a:solidFill>
                  <a:srgbClr val="FF0000"/>
                </a:solidFill>
              </a:rPr>
            </a:br>
            <a:endParaRPr lang="ar-SA" sz="2800" dirty="0">
              <a:solidFill>
                <a:srgbClr val="FF0000"/>
              </a:solidFill>
            </a:endParaRPr>
          </a:p>
        </p:txBody>
      </p:sp>
      <p:sp>
        <p:nvSpPr>
          <p:cNvPr id="3" name="عنصر نائب للمحتوى 2"/>
          <p:cNvSpPr>
            <a:spLocks noGrp="1"/>
          </p:cNvSpPr>
          <p:nvPr>
            <p:ph idx="1"/>
          </p:nvPr>
        </p:nvSpPr>
        <p:spPr>
          <a:xfrm>
            <a:off x="457200" y="1412776"/>
            <a:ext cx="8229600" cy="5042032"/>
          </a:xfrm>
        </p:spPr>
        <p:txBody>
          <a:bodyPr>
            <a:noAutofit/>
          </a:bodyPr>
          <a:lstStyle/>
          <a:p>
            <a:pPr algn="r" rtl="1">
              <a:lnSpc>
                <a:spcPct val="150000"/>
              </a:lnSpc>
              <a:buFont typeface="Wingdings" pitchFamily="2" charset="2"/>
              <a:buChar char="q"/>
            </a:pPr>
            <a:r>
              <a:rPr lang="ar-SA" sz="3200" dirty="0" smtClean="0"/>
              <a:t>المستوى الخامس:مازال الطفل في تقدمه لمعرفة الأشياء على حقيقتها ويكون إدراكه للمفاهيم الأساسية واضحا بالدرجة الكافية,كما يستطيع أن يصف العناصر بخصائص أكثر أهمية ,رغم أن شخصية الطفل ومهاراته لم تكتمل بالدرجة الكافية.</a:t>
            </a:r>
            <a:endParaRPr lang="ar-SA" sz="3200" dirty="0"/>
          </a:p>
        </p:txBody>
      </p:sp>
    </p:spTree>
    <p:extLst>
      <p:ext uri="{BB962C8B-B14F-4D97-AF65-F5344CB8AC3E}">
        <p14:creationId xmlns:p14="http://schemas.microsoft.com/office/powerpoint/2010/main" val="1096992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1226"/>
          </a:xfrm>
        </p:spPr>
        <p:txBody>
          <a:bodyPr>
            <a:normAutofit/>
          </a:bodyPr>
          <a:lstStyle/>
          <a:p>
            <a:pPr algn="ctr"/>
            <a:r>
              <a:rPr lang="ar-SA" sz="2800" dirty="0" smtClean="0">
                <a:solidFill>
                  <a:schemeClr val="accent3">
                    <a:lumMod val="40000"/>
                    <a:lumOff val="60000"/>
                  </a:schemeClr>
                </a:solidFill>
              </a:rPr>
              <a:t>العوامل المؤثرة في تعلم المفاهيم</a:t>
            </a:r>
            <a:endParaRPr lang="ar-SA" sz="2800" dirty="0">
              <a:solidFill>
                <a:schemeClr val="accent3">
                  <a:lumMod val="40000"/>
                  <a:lumOff val="60000"/>
                </a:schemeClr>
              </a:solidFill>
            </a:endParaRPr>
          </a:p>
        </p:txBody>
      </p:sp>
      <p:sp>
        <p:nvSpPr>
          <p:cNvPr id="3" name="عنصر نائب للمحتوى 2"/>
          <p:cNvSpPr>
            <a:spLocks noGrp="1"/>
          </p:cNvSpPr>
          <p:nvPr>
            <p:ph idx="1"/>
          </p:nvPr>
        </p:nvSpPr>
        <p:spPr>
          <a:xfrm>
            <a:off x="457200" y="1196752"/>
            <a:ext cx="8229600" cy="5258056"/>
          </a:xfrm>
        </p:spPr>
        <p:txBody>
          <a:bodyPr>
            <a:noAutofit/>
          </a:bodyPr>
          <a:lstStyle/>
          <a:p>
            <a:pPr marL="64008" indent="0" algn="r" rtl="1">
              <a:lnSpc>
                <a:spcPct val="150000"/>
              </a:lnSpc>
              <a:buNone/>
            </a:pPr>
            <a:r>
              <a:rPr lang="ar-SA" sz="3200" dirty="0">
                <a:solidFill>
                  <a:srgbClr val="FF0000"/>
                </a:solidFill>
              </a:rPr>
              <a:t>1</a:t>
            </a:r>
            <a:r>
              <a:rPr lang="ar-SA" sz="3200" dirty="0" smtClean="0">
                <a:solidFill>
                  <a:srgbClr val="FF0000"/>
                </a:solidFill>
              </a:rPr>
              <a:t>- نوع الأمثلة المستخدمة في تعلم المفهوم: </a:t>
            </a:r>
            <a:r>
              <a:rPr lang="ar-SA" sz="3200" dirty="0" smtClean="0"/>
              <a:t>يقصد بالأمثلة الموجبة الأشياء التي تعد أمثلة على مفهوم معين مثال( مجموعة صور لطيور يغطي جسمها ريش كمثال لمفهوم الطيور)أما الأمثلة السالبة فهي جميع الأشياء الأخرى التي هي ليست أمثلة للمفهوم موضوع الاهتمام (مثال مجموعة صور لحيوانات).</a:t>
            </a:r>
          </a:p>
        </p:txBody>
      </p:sp>
    </p:spTree>
    <p:extLst>
      <p:ext uri="{BB962C8B-B14F-4D97-AF65-F5344CB8AC3E}">
        <p14:creationId xmlns:p14="http://schemas.microsoft.com/office/powerpoint/2010/main" val="1461021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1226"/>
          </a:xfrm>
        </p:spPr>
        <p:txBody>
          <a:bodyPr>
            <a:normAutofit/>
          </a:bodyPr>
          <a:lstStyle/>
          <a:p>
            <a:pPr algn="ctr"/>
            <a:r>
              <a:rPr lang="ar-SA" sz="2800" dirty="0" smtClean="0">
                <a:solidFill>
                  <a:schemeClr val="accent3">
                    <a:lumMod val="40000"/>
                    <a:lumOff val="60000"/>
                  </a:schemeClr>
                </a:solidFill>
              </a:rPr>
              <a:t>العوامل المؤثرة في تعلم المفاهيم</a:t>
            </a:r>
            <a:endParaRPr lang="ar-SA" sz="2800" dirty="0">
              <a:solidFill>
                <a:schemeClr val="accent3">
                  <a:lumMod val="40000"/>
                  <a:lumOff val="60000"/>
                </a:schemeClr>
              </a:solidFill>
            </a:endParaRPr>
          </a:p>
        </p:txBody>
      </p:sp>
      <p:sp>
        <p:nvSpPr>
          <p:cNvPr id="3" name="عنصر نائب للمحتوى 2"/>
          <p:cNvSpPr>
            <a:spLocks noGrp="1"/>
          </p:cNvSpPr>
          <p:nvPr>
            <p:ph idx="1"/>
          </p:nvPr>
        </p:nvSpPr>
        <p:spPr>
          <a:xfrm>
            <a:off x="457200" y="764704"/>
            <a:ext cx="8229600" cy="5690104"/>
          </a:xfrm>
        </p:spPr>
        <p:txBody>
          <a:bodyPr>
            <a:noAutofit/>
          </a:bodyPr>
          <a:lstStyle/>
          <a:p>
            <a:pPr marL="64008" indent="0" algn="r" rtl="1">
              <a:buNone/>
            </a:pPr>
            <a:r>
              <a:rPr lang="ar-SA" sz="3200" dirty="0" smtClean="0">
                <a:solidFill>
                  <a:srgbClr val="FF0000"/>
                </a:solidFill>
              </a:rPr>
              <a:t>1- </a:t>
            </a:r>
            <a:r>
              <a:rPr lang="ar-SA" sz="2800" dirty="0" smtClean="0">
                <a:solidFill>
                  <a:srgbClr val="FF0000"/>
                </a:solidFill>
              </a:rPr>
              <a:t>تابع نوع الأمثلة المستخدمة في تعلم المفهوم: </a:t>
            </a:r>
            <a:r>
              <a:rPr lang="ar-SA" sz="2800" dirty="0" smtClean="0"/>
              <a:t> دلت نتائج الدراسات التي بحثت أثر استخدام الأمثلة الموجبة والسالبة على اكتساب المفاهيم أن استخدام الأمثلة الموجبة تتساوى مع استخدام الأمثلة السالبة في اكتساب المفاهيم العلمية وغير العلمية بنفس الكفاءة ويشترط كلا من(</a:t>
            </a:r>
            <a:r>
              <a:rPr lang="ar-SA" sz="2800" dirty="0" err="1" smtClean="0"/>
              <a:t>يادن</a:t>
            </a:r>
            <a:r>
              <a:rPr lang="ar-SA" sz="2800" dirty="0" smtClean="0"/>
              <a:t> </a:t>
            </a:r>
            <a:r>
              <a:rPr lang="ar-SA" sz="2800" dirty="0" err="1" smtClean="0"/>
              <a:t>وكاتس</a:t>
            </a:r>
            <a:r>
              <a:rPr lang="ar-SA" sz="2800" dirty="0" smtClean="0"/>
              <a:t> )أن يحتوي على نوعي الأمثلة الموجبة والسالبة على نفس القدر من المعلومات حول المفهوم المطلوب اكتسابه ؟,حيث يرى (بورني)أن هناك اختلافا فيي كمية المعلومات التي يمكن أن توفرها  الأمثلة الموجبة والسالبة للمتعلم حول المفهوم ويتوقف نوع المثال الذي يمكن استخدامه في تعلم مفهوم معين على طبيعة هذا المفهوم.</a:t>
            </a:r>
          </a:p>
        </p:txBody>
      </p:sp>
    </p:spTree>
    <p:extLst>
      <p:ext uri="{BB962C8B-B14F-4D97-AF65-F5344CB8AC3E}">
        <p14:creationId xmlns:p14="http://schemas.microsoft.com/office/powerpoint/2010/main" val="3954899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1226"/>
          </a:xfrm>
        </p:spPr>
        <p:txBody>
          <a:bodyPr>
            <a:normAutofit/>
          </a:bodyPr>
          <a:lstStyle/>
          <a:p>
            <a:pPr algn="ctr"/>
            <a:r>
              <a:rPr lang="ar-SA" sz="2800" b="1" dirty="0" smtClean="0">
                <a:solidFill>
                  <a:srgbClr val="00B050"/>
                </a:solidFill>
              </a:rPr>
              <a:t>العوامل المؤثرة في تعلم المفاهيم</a:t>
            </a:r>
            <a:endParaRPr lang="ar-SA" sz="2800" b="1" dirty="0">
              <a:solidFill>
                <a:srgbClr val="00B050"/>
              </a:solidFill>
            </a:endParaRPr>
          </a:p>
        </p:txBody>
      </p:sp>
      <p:sp>
        <p:nvSpPr>
          <p:cNvPr id="3" name="عنصر نائب للمحتوى 2"/>
          <p:cNvSpPr>
            <a:spLocks noGrp="1"/>
          </p:cNvSpPr>
          <p:nvPr>
            <p:ph idx="1"/>
          </p:nvPr>
        </p:nvSpPr>
        <p:spPr>
          <a:xfrm>
            <a:off x="457200" y="1412776"/>
            <a:ext cx="8229600" cy="5042032"/>
          </a:xfrm>
        </p:spPr>
        <p:txBody>
          <a:bodyPr>
            <a:noAutofit/>
          </a:bodyPr>
          <a:lstStyle/>
          <a:p>
            <a:pPr algn="r" rtl="1">
              <a:buFont typeface="Wingdings" pitchFamily="2" charset="2"/>
              <a:buChar char="q"/>
            </a:pPr>
            <a:r>
              <a:rPr lang="ar-SA" sz="2800" dirty="0" smtClean="0"/>
              <a:t>خلاصة : نتوصل إلى أهمية الجمع بين نوعي الأمثلة الموجبة والسالبة يؤدي إلى تعلم أفضل </a:t>
            </a:r>
            <a:r>
              <a:rPr lang="ar-SA" sz="3200" dirty="0" smtClean="0"/>
              <a:t>للمفاهيم</a:t>
            </a:r>
            <a:r>
              <a:rPr lang="ar-SA" sz="2800" dirty="0" smtClean="0"/>
              <a:t>.</a:t>
            </a:r>
            <a:endParaRPr lang="ar-SA" sz="2800" dirty="0"/>
          </a:p>
        </p:txBody>
      </p:sp>
    </p:spTree>
    <p:extLst>
      <p:ext uri="{BB962C8B-B14F-4D97-AF65-F5344CB8AC3E}">
        <p14:creationId xmlns:p14="http://schemas.microsoft.com/office/powerpoint/2010/main" val="2842546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a:bodyPr>
          <a:lstStyle/>
          <a:p>
            <a:pPr algn="ctr" rtl="1"/>
            <a:r>
              <a:rPr lang="ar-SA" sz="3200" b="1" dirty="0" smtClean="0">
                <a:solidFill>
                  <a:srgbClr val="00B050"/>
                </a:solidFill>
              </a:rPr>
              <a:t>تابع العوامل </a:t>
            </a:r>
            <a:r>
              <a:rPr lang="ar-SA" sz="3200" b="1" dirty="0">
                <a:solidFill>
                  <a:srgbClr val="00B050"/>
                </a:solidFill>
              </a:rPr>
              <a:t>المؤثرة في تعلم </a:t>
            </a:r>
            <a:r>
              <a:rPr lang="ar-SA" sz="3200" b="1" dirty="0" smtClean="0">
                <a:solidFill>
                  <a:srgbClr val="00B050"/>
                </a:solidFill>
              </a:rPr>
              <a:t>المفاهيم</a:t>
            </a:r>
            <a:endParaRPr lang="ar-SA" sz="3200" b="1" dirty="0">
              <a:solidFill>
                <a:srgbClr val="00B050"/>
              </a:solidFill>
            </a:endParaRPr>
          </a:p>
        </p:txBody>
      </p:sp>
      <p:sp>
        <p:nvSpPr>
          <p:cNvPr id="3" name="عنصر نائب للمحتوى 2"/>
          <p:cNvSpPr>
            <a:spLocks noGrp="1"/>
          </p:cNvSpPr>
          <p:nvPr>
            <p:ph idx="1"/>
          </p:nvPr>
        </p:nvSpPr>
        <p:spPr>
          <a:xfrm>
            <a:off x="1187624" y="1214422"/>
            <a:ext cx="7499176" cy="4911741"/>
          </a:xfrm>
        </p:spPr>
        <p:txBody>
          <a:bodyPr>
            <a:noAutofit/>
          </a:bodyPr>
          <a:lstStyle/>
          <a:p>
            <a:pPr algn="r" rtl="1">
              <a:lnSpc>
                <a:spcPct val="160000"/>
              </a:lnSpc>
              <a:buNone/>
            </a:pPr>
            <a:r>
              <a:rPr lang="ar-SA" sz="3200" dirty="0" smtClean="0">
                <a:solidFill>
                  <a:srgbClr val="FF0000"/>
                </a:solidFill>
              </a:rPr>
              <a:t>2- سهولة التميز بين الأمثلة الموجبة والسالبة: </a:t>
            </a:r>
            <a:r>
              <a:rPr lang="ar-SA" sz="3200" dirty="0" smtClean="0"/>
              <a:t>يتم تعلم المفاهيم بسهولة عندما يكون هناك تميز واضح بين الأمثلة </a:t>
            </a:r>
            <a:r>
              <a:rPr lang="ar-SA" sz="3200" dirty="0" err="1" smtClean="0"/>
              <a:t>الموجبةوالسالبة</a:t>
            </a:r>
            <a:r>
              <a:rPr lang="ar-SA" sz="3200" dirty="0" smtClean="0"/>
              <a:t>(فاللون الأبيض يمكن تمييزه بسهولة عندما نعرضه بجانب اللون الأسود)وكلما كان للمفهوم خصائص محددة فإنه يسهل تعلمه.</a:t>
            </a:r>
          </a:p>
          <a:p>
            <a:pPr algn="r" rtl="1">
              <a:lnSpc>
                <a:spcPct val="160000"/>
              </a:lnSpc>
              <a:buNone/>
            </a:pPr>
            <a:endParaRPr lang="ar-SA" sz="3200" dirty="0" smtClean="0"/>
          </a:p>
        </p:txBody>
      </p:sp>
    </p:spTree>
    <p:extLst>
      <p:ext uri="{BB962C8B-B14F-4D97-AF65-F5344CB8AC3E}">
        <p14:creationId xmlns:p14="http://schemas.microsoft.com/office/powerpoint/2010/main" val="340141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a:bodyPr>
          <a:lstStyle/>
          <a:p>
            <a:pPr algn="ctr" rtl="1"/>
            <a:r>
              <a:rPr lang="ar-SA" sz="3200" b="1" dirty="0" smtClean="0">
                <a:solidFill>
                  <a:srgbClr val="00B050"/>
                </a:solidFill>
              </a:rPr>
              <a:t>تابع العوامل </a:t>
            </a:r>
            <a:r>
              <a:rPr lang="ar-SA" sz="3200" b="1" dirty="0">
                <a:solidFill>
                  <a:srgbClr val="00B050"/>
                </a:solidFill>
              </a:rPr>
              <a:t>المؤثرة في تعلم </a:t>
            </a:r>
            <a:r>
              <a:rPr lang="ar-SA" sz="3200" b="1" dirty="0" smtClean="0">
                <a:solidFill>
                  <a:srgbClr val="00B050"/>
                </a:solidFill>
              </a:rPr>
              <a:t>المفاهيم</a:t>
            </a:r>
            <a:endParaRPr lang="ar-SA" sz="3200" b="1" dirty="0">
              <a:solidFill>
                <a:srgbClr val="00B050"/>
              </a:solidFill>
            </a:endParaRPr>
          </a:p>
        </p:txBody>
      </p:sp>
      <p:sp>
        <p:nvSpPr>
          <p:cNvPr id="3" name="عنصر نائب للمحتوى 2"/>
          <p:cNvSpPr>
            <a:spLocks noGrp="1"/>
          </p:cNvSpPr>
          <p:nvPr>
            <p:ph idx="1"/>
          </p:nvPr>
        </p:nvSpPr>
        <p:spPr>
          <a:xfrm>
            <a:off x="1115616" y="836712"/>
            <a:ext cx="7571184" cy="5289451"/>
          </a:xfrm>
        </p:spPr>
        <p:txBody>
          <a:bodyPr>
            <a:noAutofit/>
          </a:bodyPr>
          <a:lstStyle/>
          <a:p>
            <a:pPr algn="r">
              <a:lnSpc>
                <a:spcPct val="150000"/>
              </a:lnSpc>
              <a:buNone/>
            </a:pPr>
            <a:r>
              <a:rPr lang="ar-SA" sz="3200" dirty="0" smtClean="0">
                <a:solidFill>
                  <a:srgbClr val="FF0000"/>
                </a:solidFill>
              </a:rPr>
              <a:t>3- </a:t>
            </a:r>
            <a:r>
              <a:rPr lang="ar-SA" sz="2800" dirty="0" smtClean="0">
                <a:solidFill>
                  <a:srgbClr val="FF0000"/>
                </a:solidFill>
              </a:rPr>
              <a:t>عدد الخصائص المنتمية وغير المنتمية للمفهوم: </a:t>
            </a:r>
          </a:p>
          <a:p>
            <a:pPr algn="just">
              <a:buNone/>
            </a:pPr>
            <a:r>
              <a:rPr lang="ar-SA" sz="3200" dirty="0"/>
              <a:t>ا</a:t>
            </a:r>
            <a:r>
              <a:rPr lang="ar-SA" sz="3200" dirty="0" smtClean="0"/>
              <a:t>ن زيادة عدد الخصائص المنتمية للمفهوم(أي الخصائص الموجبة)يسهل حل المشكلات تعلم المفهوم,ويحدث العكس إذا احتوت هذه المشكلات على عدد أقل من هذه الخصائص كما أن احتواء مشكلة  تعلم المفهوم على عدد كبير من الخصائص التي لا تنتمي للمفهوم يؤدي إلى صعوبة حل المشكلة فزيادتها تعتبر مشتت لانتباه الطفل عن ملاحظة الخصائص المنتمية للمفهوم .</a:t>
            </a:r>
          </a:p>
        </p:txBody>
      </p:sp>
    </p:spTree>
    <p:extLst>
      <p:ext uri="{BB962C8B-B14F-4D97-AF65-F5344CB8AC3E}">
        <p14:creationId xmlns:p14="http://schemas.microsoft.com/office/powerpoint/2010/main" val="3110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a:bodyPr>
          <a:lstStyle/>
          <a:p>
            <a:pPr algn="ctr" rtl="1"/>
            <a:r>
              <a:rPr lang="ar-SA" sz="3200" b="1" dirty="0" smtClean="0">
                <a:solidFill>
                  <a:srgbClr val="00B050"/>
                </a:solidFill>
              </a:rPr>
              <a:t>تابع العوامل </a:t>
            </a:r>
            <a:r>
              <a:rPr lang="ar-SA" sz="3200" b="1" dirty="0">
                <a:solidFill>
                  <a:srgbClr val="00B050"/>
                </a:solidFill>
              </a:rPr>
              <a:t>المؤثرة في تعلم </a:t>
            </a:r>
            <a:r>
              <a:rPr lang="ar-SA" sz="3200" b="1" dirty="0" smtClean="0">
                <a:solidFill>
                  <a:srgbClr val="00B050"/>
                </a:solidFill>
              </a:rPr>
              <a:t>المفاهيم</a:t>
            </a:r>
            <a:endParaRPr lang="ar-SA" sz="3200" b="1" dirty="0">
              <a:solidFill>
                <a:srgbClr val="00B050"/>
              </a:solidFill>
            </a:endParaRPr>
          </a:p>
        </p:txBody>
      </p:sp>
      <p:sp>
        <p:nvSpPr>
          <p:cNvPr id="3" name="عنصر نائب للمحتوى 2"/>
          <p:cNvSpPr>
            <a:spLocks noGrp="1"/>
          </p:cNvSpPr>
          <p:nvPr>
            <p:ph idx="1"/>
          </p:nvPr>
        </p:nvSpPr>
        <p:spPr>
          <a:xfrm>
            <a:off x="1259632" y="1340768"/>
            <a:ext cx="7499176" cy="4392488"/>
          </a:xfrm>
        </p:spPr>
        <p:txBody>
          <a:bodyPr>
            <a:normAutofit/>
          </a:bodyPr>
          <a:lstStyle/>
          <a:p>
            <a:pPr algn="just" rtl="1">
              <a:buNone/>
            </a:pPr>
            <a:r>
              <a:rPr lang="ar-SA" sz="3200" dirty="0" smtClean="0"/>
              <a:t> </a:t>
            </a:r>
            <a:r>
              <a:rPr lang="ar-SA" sz="3200" dirty="0" smtClean="0">
                <a:solidFill>
                  <a:srgbClr val="FF0000"/>
                </a:solidFill>
              </a:rPr>
              <a:t>4- طريقة عرض الأمثلة: </a:t>
            </a:r>
            <a:r>
              <a:rPr lang="ar-SA" sz="3200" dirty="0" smtClean="0"/>
              <a:t>يتوقف اكتساب المفاهيم على الطريقة التي يتم من خلالها عرض أمثلة على الطفل حيث أن عرض أمثلة المفهوم بطريقة منظمة مع البدء بالأمثلة الأكثر وضوحا والتدرج في درجة الوضوح على الأقل تؤدي إلى اكتساب أفضل للمفاهيم خاصة المفاهيم العلمية,كما أن تعلم المفهوم يصبح أسهل إذا تمكن المتعلم من التعامل الواقعي مع الأمثلة سواء بلمسها وذلك على الأحرى من السماح برؤيتها فقط</a:t>
            </a:r>
            <a:endParaRPr lang="ar-SA" sz="3200" dirty="0">
              <a:solidFill>
                <a:srgbClr val="FF0000"/>
              </a:solidFill>
            </a:endParaRPr>
          </a:p>
        </p:txBody>
      </p:sp>
    </p:spTree>
    <p:extLst>
      <p:ext uri="{BB962C8B-B14F-4D97-AF65-F5344CB8AC3E}">
        <p14:creationId xmlns:p14="http://schemas.microsoft.com/office/powerpoint/2010/main" val="363484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pPr algn="ctr"/>
            <a:r>
              <a:rPr lang="ar-SA" sz="4000" b="1" dirty="0">
                <a:solidFill>
                  <a:srgbClr val="00B050"/>
                </a:solidFill>
              </a:rPr>
              <a:t>تابع العوامل المؤثرة في تعلم </a:t>
            </a:r>
            <a:r>
              <a:rPr lang="ar-SA" sz="4000" b="1" dirty="0" smtClean="0">
                <a:solidFill>
                  <a:srgbClr val="00B050"/>
                </a:solidFill>
              </a:rPr>
              <a:t>المفاهيم</a:t>
            </a:r>
            <a:endParaRPr lang="ar-SA" sz="4000" b="1" dirty="0">
              <a:solidFill>
                <a:srgbClr val="00B050"/>
              </a:solidFill>
            </a:endParaRPr>
          </a:p>
        </p:txBody>
      </p:sp>
      <p:sp>
        <p:nvSpPr>
          <p:cNvPr id="3" name="عنصر نائب للمحتوى 2"/>
          <p:cNvSpPr>
            <a:spLocks noGrp="1"/>
          </p:cNvSpPr>
          <p:nvPr>
            <p:ph idx="1"/>
          </p:nvPr>
        </p:nvSpPr>
        <p:spPr>
          <a:xfrm>
            <a:off x="1259632" y="1052736"/>
            <a:ext cx="7437512" cy="4824536"/>
          </a:xfrm>
        </p:spPr>
        <p:txBody>
          <a:bodyPr>
            <a:noAutofit/>
          </a:bodyPr>
          <a:lstStyle/>
          <a:p>
            <a:pPr algn="just" rtl="1">
              <a:buNone/>
            </a:pPr>
            <a:r>
              <a:rPr lang="ar-SA" sz="3200" dirty="0" smtClean="0">
                <a:solidFill>
                  <a:srgbClr val="FF0000"/>
                </a:solidFill>
              </a:rPr>
              <a:t>5- طبيعة ونوع المفهوم : </a:t>
            </a:r>
          </a:p>
          <a:p>
            <a:pPr algn="just" rtl="1">
              <a:buNone/>
            </a:pPr>
            <a:r>
              <a:rPr lang="ar-SA" sz="3200" dirty="0" smtClean="0"/>
              <a:t>إن نوع المفهوم وطبيعته تؤثر في سهولة تعلم المفهوم حيث أن اكتساب المفاهيم العلاقة (التي ترتبط بينها علاقة مشتركة)أسهل من اكتساب المفاهيم اللاعلاقية(المفرقة)سواء كانت هذه المفاهيم حقيقية أو مصطنعة ,كما تكون هناك سهولة في حدوث انتقال التعلم مع المفاهيم العلاقية,وتتوقف سرعة اكتساب المفهوم على مدى حساسيته للإدراك.</a:t>
            </a:r>
          </a:p>
          <a:p>
            <a:pPr algn="r" rtl="1">
              <a:lnSpc>
                <a:spcPct val="150000"/>
              </a:lnSpc>
              <a:buNone/>
            </a:pPr>
            <a:endParaRPr lang="ar-SA" sz="3200" dirty="0">
              <a:solidFill>
                <a:srgbClr val="FF0000"/>
              </a:solidFill>
            </a:endParaRPr>
          </a:p>
        </p:txBody>
      </p:sp>
    </p:spTree>
    <p:extLst>
      <p:ext uri="{BB962C8B-B14F-4D97-AF65-F5344CB8AC3E}">
        <p14:creationId xmlns:p14="http://schemas.microsoft.com/office/powerpoint/2010/main" val="3605641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6130"/>
          </a:xfrm>
        </p:spPr>
        <p:txBody>
          <a:bodyPr>
            <a:noAutofit/>
          </a:bodyPr>
          <a:lstStyle/>
          <a:p>
            <a:pPr algn="ctr"/>
            <a:r>
              <a:rPr lang="ar-SA" sz="3200" b="1" dirty="0">
                <a:solidFill>
                  <a:srgbClr val="00B050"/>
                </a:solidFill>
              </a:rPr>
              <a:t>تابع العوامل المؤثرة في تعلم </a:t>
            </a:r>
            <a:r>
              <a:rPr lang="ar-SA" sz="3200" b="1" dirty="0" smtClean="0">
                <a:solidFill>
                  <a:srgbClr val="00B050"/>
                </a:solidFill>
              </a:rPr>
              <a:t>المفاهيم</a:t>
            </a:r>
            <a:endParaRPr lang="ar-SA" sz="3200" b="1" dirty="0">
              <a:solidFill>
                <a:srgbClr val="00B050"/>
              </a:solidFill>
            </a:endParaRPr>
          </a:p>
        </p:txBody>
      </p:sp>
      <p:sp>
        <p:nvSpPr>
          <p:cNvPr id="3" name="عنصر نائب للمحتوى 2"/>
          <p:cNvSpPr>
            <a:spLocks noGrp="1"/>
          </p:cNvSpPr>
          <p:nvPr>
            <p:ph idx="1"/>
          </p:nvPr>
        </p:nvSpPr>
        <p:spPr>
          <a:xfrm>
            <a:off x="1115616" y="1340768"/>
            <a:ext cx="7571184" cy="4785395"/>
          </a:xfrm>
        </p:spPr>
        <p:txBody>
          <a:bodyPr>
            <a:normAutofit/>
          </a:bodyPr>
          <a:lstStyle/>
          <a:p>
            <a:pPr algn="just" rtl="1">
              <a:lnSpc>
                <a:spcPct val="150000"/>
              </a:lnSpc>
              <a:buNone/>
            </a:pPr>
            <a:r>
              <a:rPr lang="ar-SA" sz="2400" dirty="0" smtClean="0">
                <a:solidFill>
                  <a:srgbClr val="FF0000"/>
                </a:solidFill>
              </a:rPr>
              <a:t>6- </a:t>
            </a:r>
            <a:r>
              <a:rPr lang="ar-SA" sz="3600" dirty="0" smtClean="0">
                <a:solidFill>
                  <a:srgbClr val="FF0000"/>
                </a:solidFill>
              </a:rPr>
              <a:t>التلفظ: </a:t>
            </a:r>
            <a:r>
              <a:rPr lang="ar-SA" sz="3600" dirty="0" smtClean="0"/>
              <a:t>ليس هناك تأثير لتلفظ المتعلم (بمايقوم به من عمليات لحل مشكلة تعلم المفهوم) فقد يردد الطفل مفهوما ما(طيور-حشرات..)بطريقة تلقائية قد تكون صحيحة ولكنه لا يعي خصائص كل نوع من هذه الأنواع من الكائنات الحية.</a:t>
            </a:r>
          </a:p>
        </p:txBody>
      </p:sp>
    </p:spTree>
    <p:extLst>
      <p:ext uri="{BB962C8B-B14F-4D97-AF65-F5344CB8AC3E}">
        <p14:creationId xmlns:p14="http://schemas.microsoft.com/office/powerpoint/2010/main" val="1071172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87624" y="1268760"/>
            <a:ext cx="7560840" cy="5184576"/>
          </a:xfrm>
        </p:spPr>
        <p:txBody>
          <a:bodyPr>
            <a:normAutofit/>
          </a:bodyPr>
          <a:lstStyle/>
          <a:p>
            <a:pPr marL="571500" indent="-571500" algn="just" rtl="1">
              <a:lnSpc>
                <a:spcPct val="150000"/>
              </a:lnSpc>
            </a:pPr>
            <a:r>
              <a:rPr lang="ar-SA" sz="3900" dirty="0" smtClean="0">
                <a:solidFill>
                  <a:srgbClr val="FF0000"/>
                </a:solidFill>
                <a:latin typeface="Tahoma" pitchFamily="34" charset="0"/>
                <a:ea typeface="Tahoma" pitchFamily="34" charset="0"/>
                <a:cs typeface="Tahoma" pitchFamily="34" charset="0"/>
              </a:rPr>
              <a:t>تعريف المفاهيم: </a:t>
            </a:r>
          </a:p>
          <a:p>
            <a:pPr marL="571500" indent="-571500" algn="justLow" rtl="1">
              <a:lnSpc>
                <a:spcPct val="150000"/>
              </a:lnSpc>
            </a:pPr>
            <a:r>
              <a:rPr lang="ar-SA" sz="3900" dirty="0" smtClean="0">
                <a:solidFill>
                  <a:schemeClr val="tx1"/>
                </a:solidFill>
                <a:latin typeface="Tahoma" pitchFamily="34" charset="0"/>
                <a:ea typeface="Tahoma" pitchFamily="34" charset="0"/>
                <a:cs typeface="Tahoma" pitchFamily="34" charset="0"/>
              </a:rPr>
              <a:t>هي</a:t>
            </a:r>
            <a:r>
              <a:rPr lang="ar-SA" sz="3900" dirty="0" smtClean="0">
                <a:solidFill>
                  <a:srgbClr val="FF0000"/>
                </a:solidFill>
                <a:latin typeface="Tahoma" pitchFamily="34" charset="0"/>
                <a:ea typeface="Tahoma" pitchFamily="34" charset="0"/>
                <a:cs typeface="Tahoma" pitchFamily="34" charset="0"/>
              </a:rPr>
              <a:t> </a:t>
            </a:r>
            <a:r>
              <a:rPr lang="ar-SA" sz="3900" dirty="0" smtClean="0">
                <a:solidFill>
                  <a:schemeClr val="tx1"/>
                </a:solidFill>
                <a:latin typeface="Tahoma" pitchFamily="34" charset="0"/>
                <a:ea typeface="Tahoma" pitchFamily="34" charset="0"/>
                <a:cs typeface="Tahoma" pitchFamily="34" charset="0"/>
              </a:rPr>
              <a:t>أفكار أو بناءات عقلية تمثل مجموعة من الأشياء أو الأحداث بينها عنصر </a:t>
            </a:r>
            <a:r>
              <a:rPr lang="en-US" sz="3900" dirty="0" smtClean="0">
                <a:solidFill>
                  <a:schemeClr val="tx1"/>
                </a:solidFill>
                <a:latin typeface="Tahoma" pitchFamily="34" charset="0"/>
                <a:ea typeface="Tahoma" pitchFamily="34" charset="0"/>
                <a:cs typeface="Tahoma" pitchFamily="34" charset="0"/>
              </a:rPr>
              <a:t> </a:t>
            </a:r>
            <a:r>
              <a:rPr lang="en-US" sz="3900" dirty="0">
                <a:solidFill>
                  <a:schemeClr val="tx1"/>
                </a:solidFill>
                <a:latin typeface="Tahoma" pitchFamily="34" charset="0"/>
                <a:ea typeface="Tahoma" pitchFamily="34" charset="0"/>
                <a:cs typeface="Tahoma" pitchFamily="34" charset="0"/>
              </a:rPr>
              <a:t> </a:t>
            </a:r>
            <a:r>
              <a:rPr lang="ar-SA" sz="3900" dirty="0" smtClean="0">
                <a:solidFill>
                  <a:schemeClr val="tx1"/>
                </a:solidFill>
                <a:latin typeface="Tahoma" pitchFamily="34" charset="0"/>
                <a:ea typeface="Tahoma" pitchFamily="34" charset="0"/>
                <a:cs typeface="Tahoma" pitchFamily="34" charset="0"/>
              </a:rPr>
              <a:t>مشتركة</a:t>
            </a:r>
          </a:p>
          <a:p>
            <a:pPr marL="571500" indent="-571500" rtl="1">
              <a:buFont typeface="Wingdings" pitchFamily="2" charset="2"/>
              <a:buChar char="q"/>
            </a:pPr>
            <a:endParaRPr lang="ar-SA" sz="3900" dirty="0" smtClean="0">
              <a:solidFill>
                <a:schemeClr val="tx1"/>
              </a:solidFill>
              <a:latin typeface="Tahoma" pitchFamily="34" charset="0"/>
              <a:ea typeface="Tahoma" pitchFamily="34" charset="0"/>
              <a:cs typeface="Tahoma" pitchFamily="34" charset="0"/>
            </a:endParaRPr>
          </a:p>
          <a:p>
            <a:pPr algn="r"/>
            <a:r>
              <a:rPr lang="ar-SA" sz="2400" dirty="0" smtClean="0">
                <a:solidFill>
                  <a:schemeClr val="tx1"/>
                </a:solidFill>
              </a:rPr>
              <a:t> </a:t>
            </a:r>
            <a:endParaRPr lang="ar-SA" sz="2400" dirty="0">
              <a:solidFill>
                <a:srgbClr val="FF0000"/>
              </a:solidFill>
            </a:endParaRPr>
          </a:p>
        </p:txBody>
      </p:sp>
    </p:spTree>
    <p:extLst>
      <p:ext uri="{BB962C8B-B14F-4D97-AF65-F5344CB8AC3E}">
        <p14:creationId xmlns:p14="http://schemas.microsoft.com/office/powerpoint/2010/main" val="3468410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pPr algn="ctr"/>
            <a:r>
              <a:rPr lang="ar-SA" sz="3200" b="1" dirty="0">
                <a:solidFill>
                  <a:srgbClr val="00B050"/>
                </a:solidFill>
              </a:rPr>
              <a:t>تابع العوامل المؤثرة في تعلم </a:t>
            </a:r>
            <a:r>
              <a:rPr lang="ar-SA" sz="3200" b="1" dirty="0" smtClean="0">
                <a:solidFill>
                  <a:srgbClr val="00B050"/>
                </a:solidFill>
              </a:rPr>
              <a:t>المفاهيم</a:t>
            </a:r>
            <a:endParaRPr lang="ar-SA" sz="3200" b="1" dirty="0">
              <a:solidFill>
                <a:srgbClr val="00B050"/>
              </a:solidFill>
            </a:endParaRPr>
          </a:p>
        </p:txBody>
      </p:sp>
      <p:sp>
        <p:nvSpPr>
          <p:cNvPr id="3" name="عنصر نائب للمحتوى 2"/>
          <p:cNvSpPr>
            <a:spLocks noGrp="1"/>
          </p:cNvSpPr>
          <p:nvPr>
            <p:ph idx="1"/>
          </p:nvPr>
        </p:nvSpPr>
        <p:spPr>
          <a:xfrm>
            <a:off x="1259632" y="1071546"/>
            <a:ext cx="7427168" cy="5054617"/>
          </a:xfrm>
        </p:spPr>
        <p:txBody>
          <a:bodyPr>
            <a:normAutofit/>
          </a:bodyPr>
          <a:lstStyle/>
          <a:p>
            <a:pPr algn="just" rtl="1">
              <a:buNone/>
            </a:pPr>
            <a:r>
              <a:rPr lang="ar-SA" sz="2800" dirty="0" smtClean="0">
                <a:solidFill>
                  <a:srgbClr val="FF0000"/>
                </a:solidFill>
              </a:rPr>
              <a:t>7- </a:t>
            </a:r>
            <a:r>
              <a:rPr lang="ar-SA" sz="3200" dirty="0" smtClean="0">
                <a:solidFill>
                  <a:srgbClr val="FF0000"/>
                </a:solidFill>
              </a:rPr>
              <a:t>التغذية الراجعة:</a:t>
            </a:r>
            <a:r>
              <a:rPr lang="ar-SA" sz="3200" dirty="0" smtClean="0"/>
              <a:t>يعد وجود قدر كاف وصحيح من التغذية الراجعة من العوامل التي تؤدي إلى سهولة تعلم المفهوم,فتعلم الطفل يكون أفضل عندما يعرف لماذا هو خطأ؟أو لماذا هو صواب فوجود أي غموض أو خطأ في المعلومات المقدمة للطفل أثناء تعلمه المفهوم يعرقل في اكتسابه للمفهوم ويجب أن يعطى الطفل وقتا كافيا لاستيعاب هذه المعلومات المقدمة له كتغذية راجعة أثناء تعلمه للمفهوم ويسمى هذا الوقت الممنوح للطفل بالفترة الزمنية الفاصلة بين كل تغذية وأخرى تقدم للطفل.</a:t>
            </a:r>
          </a:p>
          <a:p>
            <a:pPr>
              <a:buNone/>
            </a:pPr>
            <a:endParaRPr lang="ar-SA" sz="3200" dirty="0">
              <a:solidFill>
                <a:srgbClr val="FF0000"/>
              </a:solidFill>
            </a:endParaRPr>
          </a:p>
        </p:txBody>
      </p:sp>
    </p:spTree>
    <p:extLst>
      <p:ext uri="{BB962C8B-B14F-4D97-AF65-F5344CB8AC3E}">
        <p14:creationId xmlns:p14="http://schemas.microsoft.com/office/powerpoint/2010/main" val="411912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Autofit/>
          </a:bodyPr>
          <a:lstStyle/>
          <a:p>
            <a:pPr algn="ctr"/>
            <a:r>
              <a:rPr lang="ar-SA" sz="3600" b="1" dirty="0">
                <a:solidFill>
                  <a:srgbClr val="00B050"/>
                </a:solidFill>
              </a:rPr>
              <a:t>تابع العوامل المؤثرة في تعلم المفاهيم</a:t>
            </a:r>
          </a:p>
        </p:txBody>
      </p:sp>
      <p:sp>
        <p:nvSpPr>
          <p:cNvPr id="3" name="عنصر نائب للمحتوى 2"/>
          <p:cNvSpPr>
            <a:spLocks noGrp="1"/>
          </p:cNvSpPr>
          <p:nvPr>
            <p:ph idx="1"/>
          </p:nvPr>
        </p:nvSpPr>
        <p:spPr>
          <a:xfrm>
            <a:off x="1187624" y="1285860"/>
            <a:ext cx="7499176" cy="4840303"/>
          </a:xfrm>
        </p:spPr>
        <p:txBody>
          <a:bodyPr>
            <a:normAutofit/>
          </a:bodyPr>
          <a:lstStyle/>
          <a:p>
            <a:pPr marL="64008" indent="0" algn="just" rtl="1">
              <a:lnSpc>
                <a:spcPct val="150000"/>
              </a:lnSpc>
              <a:buNone/>
            </a:pPr>
            <a:r>
              <a:rPr lang="ar-SA" sz="3200" dirty="0" smtClean="0">
                <a:solidFill>
                  <a:srgbClr val="FF0000"/>
                </a:solidFill>
              </a:rPr>
              <a:t>8- العمر الزمني:</a:t>
            </a:r>
            <a:r>
              <a:rPr lang="ar-SA" sz="3200" dirty="0" smtClean="0"/>
              <a:t>تزداد مهارة تعلم المفهوم بزيادة السن فالأطفال الصغار يكونون قادرين على اكتساب معظم الأشكال الطبيعية للأشياء مثل الشكل ,اللون ,وفي ضوء ذلك يتم تحديد المفاهيم التي من الممكن أن يتعلموها في حين الأطفال الأكبر سنا يمكنهم اكتساب الجوانب الوظيفية للأشياء واستخدمات الأشياء.</a:t>
            </a:r>
            <a:endParaRPr lang="ar-SA" sz="3200" dirty="0" smtClean="0">
              <a:solidFill>
                <a:srgbClr val="FF0000"/>
              </a:solidFill>
            </a:endParaRPr>
          </a:p>
        </p:txBody>
      </p:sp>
    </p:spTree>
    <p:extLst>
      <p:ext uri="{BB962C8B-B14F-4D97-AF65-F5344CB8AC3E}">
        <p14:creationId xmlns:p14="http://schemas.microsoft.com/office/powerpoint/2010/main" val="3419227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Autofit/>
          </a:bodyPr>
          <a:lstStyle/>
          <a:p>
            <a:pPr algn="ctr"/>
            <a:r>
              <a:rPr lang="ar-SA" sz="3600" b="1" dirty="0">
                <a:solidFill>
                  <a:srgbClr val="00B050"/>
                </a:solidFill>
              </a:rPr>
              <a:t>تابع العوامل المؤثرة في تعلم المفاهيم</a:t>
            </a:r>
          </a:p>
        </p:txBody>
      </p:sp>
      <p:sp>
        <p:nvSpPr>
          <p:cNvPr id="3" name="عنصر نائب للمحتوى 2"/>
          <p:cNvSpPr>
            <a:spLocks noGrp="1"/>
          </p:cNvSpPr>
          <p:nvPr>
            <p:ph idx="1"/>
          </p:nvPr>
        </p:nvSpPr>
        <p:spPr>
          <a:xfrm>
            <a:off x="1043608" y="1285860"/>
            <a:ext cx="7643192" cy="4840303"/>
          </a:xfrm>
        </p:spPr>
        <p:txBody>
          <a:bodyPr>
            <a:normAutofit/>
          </a:bodyPr>
          <a:lstStyle/>
          <a:p>
            <a:pPr marL="64008" indent="0" algn="just" rtl="1">
              <a:buNone/>
            </a:pPr>
            <a:r>
              <a:rPr lang="ar-SA" sz="3200" dirty="0" smtClean="0">
                <a:solidFill>
                  <a:srgbClr val="C00000"/>
                </a:solidFill>
              </a:rPr>
              <a:t>9- الذكاء : </a:t>
            </a:r>
          </a:p>
          <a:p>
            <a:pPr marL="64008" indent="0" algn="just" rtl="1">
              <a:buNone/>
            </a:pPr>
            <a:r>
              <a:rPr lang="ar-SA" sz="3200" u="sng" dirty="0" smtClean="0"/>
              <a:t>دراسة كانز </a:t>
            </a:r>
            <a:r>
              <a:rPr lang="ar-SA" sz="3200" dirty="0" smtClean="0"/>
              <a:t>، توصلت الى ان الذكاء يعد من العوامل التي تؤثر في تعلم المفاهيم  من حيث ، نوع ومدة البرنامج المستخدم في تعلم المفاهيم </a:t>
            </a:r>
          </a:p>
          <a:p>
            <a:pPr marL="64008" indent="0" algn="just" rtl="1">
              <a:buNone/>
            </a:pPr>
            <a:r>
              <a:rPr lang="ar-SA" sz="3200" u="sng" dirty="0" smtClean="0"/>
              <a:t>دراسة </a:t>
            </a:r>
            <a:r>
              <a:rPr lang="ar-SA" sz="3200" u="sng" dirty="0" err="1" smtClean="0"/>
              <a:t>يوكا</a:t>
            </a:r>
            <a:r>
              <a:rPr lang="ar-SA" sz="3200" u="sng" dirty="0" smtClean="0"/>
              <a:t> </a:t>
            </a:r>
            <a:r>
              <a:rPr lang="ar-SA" sz="3200" dirty="0" smtClean="0"/>
              <a:t>، توصلت الى وجود علاقة بين مستوى القدرة العقلية العامة للتلاميذ ونمو المفاهيم الزمنية .</a:t>
            </a:r>
          </a:p>
        </p:txBody>
      </p:sp>
    </p:spTree>
    <p:extLst>
      <p:ext uri="{BB962C8B-B14F-4D97-AF65-F5344CB8AC3E}">
        <p14:creationId xmlns:p14="http://schemas.microsoft.com/office/powerpoint/2010/main" val="2834646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Autofit/>
          </a:bodyPr>
          <a:lstStyle/>
          <a:p>
            <a:pPr algn="ctr"/>
            <a:r>
              <a:rPr lang="ar-SA" sz="3600" dirty="0">
                <a:solidFill>
                  <a:srgbClr val="00B050"/>
                </a:solidFill>
              </a:rPr>
              <a:t>تابع العوامل المؤثرة في تعلم المفاهيم</a:t>
            </a:r>
          </a:p>
        </p:txBody>
      </p:sp>
      <p:sp>
        <p:nvSpPr>
          <p:cNvPr id="3" name="عنصر نائب للمحتوى 2"/>
          <p:cNvSpPr>
            <a:spLocks noGrp="1"/>
          </p:cNvSpPr>
          <p:nvPr>
            <p:ph idx="1"/>
          </p:nvPr>
        </p:nvSpPr>
        <p:spPr>
          <a:xfrm>
            <a:off x="971600" y="1285860"/>
            <a:ext cx="7715200" cy="4840303"/>
          </a:xfrm>
        </p:spPr>
        <p:txBody>
          <a:bodyPr>
            <a:normAutofit/>
          </a:bodyPr>
          <a:lstStyle/>
          <a:p>
            <a:pPr marL="64008" indent="0" algn="r" rtl="1">
              <a:lnSpc>
                <a:spcPct val="150000"/>
              </a:lnSpc>
              <a:buNone/>
            </a:pPr>
            <a:r>
              <a:rPr lang="ar-SA" sz="3200" dirty="0" smtClean="0">
                <a:solidFill>
                  <a:srgbClr val="FF0000"/>
                </a:solidFill>
              </a:rPr>
              <a:t>10-القلق : </a:t>
            </a:r>
            <a:r>
              <a:rPr lang="ar-SA" sz="3200" dirty="0" smtClean="0"/>
              <a:t>هناك علاقة بين القلق وتعلم المفهوم ويمكن توضيح ذلك:</a:t>
            </a:r>
          </a:p>
          <a:p>
            <a:pPr marL="64008" indent="0" algn="r" rtl="1">
              <a:lnSpc>
                <a:spcPct val="150000"/>
              </a:lnSpc>
              <a:buNone/>
            </a:pPr>
            <a:r>
              <a:rPr lang="ar-SA" sz="3200" dirty="0" smtClean="0"/>
              <a:t>في تعلم المفاهيم البسيطة يزداد القلق نتيجة لزيادة سهولة تعلم هذه المفاهيم.</a:t>
            </a:r>
          </a:p>
          <a:p>
            <a:pPr marL="64008" indent="0" algn="r" rtl="1">
              <a:lnSpc>
                <a:spcPct val="150000"/>
              </a:lnSpc>
              <a:buNone/>
            </a:pPr>
            <a:r>
              <a:rPr lang="ar-SA" sz="3200" dirty="0" smtClean="0"/>
              <a:t>في تعلم المفاهيم المعقدة فإن تأثير القلق على عملية التعلم يتلاشى.</a:t>
            </a:r>
            <a:endParaRPr lang="ar-SA" sz="3200" dirty="0"/>
          </a:p>
        </p:txBody>
      </p:sp>
    </p:spTree>
    <p:extLst>
      <p:ext uri="{BB962C8B-B14F-4D97-AF65-F5344CB8AC3E}">
        <p14:creationId xmlns:p14="http://schemas.microsoft.com/office/powerpoint/2010/main" val="59667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ar-SA" dirty="0" smtClean="0"/>
              <a:t>المرجع المفاهيم والمهارات العلمية والرياضية في الطفولة المبكرة </a:t>
            </a:r>
          </a:p>
          <a:p>
            <a:pPr algn="ctr">
              <a:buNone/>
            </a:pPr>
            <a:r>
              <a:rPr lang="ar-SA" dirty="0" smtClean="0"/>
              <a:t>د.عزة خليل</a:t>
            </a:r>
          </a:p>
          <a:p>
            <a:pPr algn="ctr">
              <a:buNone/>
            </a:pPr>
            <a:r>
              <a:rPr lang="ar-SA" dirty="0" smtClean="0"/>
              <a:t>ص1-12</a:t>
            </a:r>
            <a:endParaRPr lang="ar-SA" dirty="0"/>
          </a:p>
        </p:txBody>
      </p:sp>
    </p:spTree>
    <p:extLst>
      <p:ext uri="{BB962C8B-B14F-4D97-AF65-F5344CB8AC3E}">
        <p14:creationId xmlns:p14="http://schemas.microsoft.com/office/powerpoint/2010/main" val="1462104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200000"/>
              </a:lnSpc>
              <a:buNone/>
            </a:pPr>
            <a:r>
              <a:rPr lang="ar-SA" sz="2100" dirty="0" smtClean="0">
                <a:solidFill>
                  <a:schemeClr val="dk1"/>
                </a:solidFill>
                <a:latin typeface="Palace Script MT" pitchFamily="66" charset="0"/>
                <a:cs typeface="Simplified Arabic" pitchFamily="2" charset="-78"/>
              </a:rPr>
              <a:t> </a:t>
            </a:r>
            <a:r>
              <a:rPr lang="ar-SA" sz="2100" dirty="0" smtClean="0">
                <a:solidFill>
                  <a:schemeClr val="accent1"/>
                </a:solidFill>
                <a:latin typeface="Palace Script MT" pitchFamily="66" charset="0"/>
                <a:cs typeface="Simplified Arabic" pitchFamily="2" charset="-78"/>
              </a:rPr>
              <a:t>أ) العلوم الفيزيائية والكيميائية :</a:t>
            </a:r>
            <a:endParaRPr lang="en-US" sz="2100" dirty="0" smtClean="0">
              <a:solidFill>
                <a:schemeClr val="accent1"/>
              </a:solidFill>
              <a:latin typeface="Palace Script MT" pitchFamily="66" charset="0"/>
              <a:cs typeface="Simplified Arabic" pitchFamily="2" charset="-78"/>
            </a:endParaRPr>
          </a:p>
          <a:p>
            <a:pPr>
              <a:lnSpc>
                <a:spcPct val="200000"/>
              </a:lnSpc>
            </a:pPr>
            <a:r>
              <a:rPr lang="ar-SA" sz="2100" dirty="0" smtClean="0">
                <a:solidFill>
                  <a:schemeClr val="dk1"/>
                </a:solidFill>
                <a:latin typeface="Palace Script MT" pitchFamily="66" charset="0"/>
                <a:cs typeface="Simplified Arabic" pitchFamily="2" charset="-78"/>
              </a:rPr>
              <a:t>تدور العلوم الفيزيائية والكيميائية حول السمات الفيزيائية والكيميائية للمواد والأشياء فيتعلم الأطفال  </a:t>
            </a:r>
            <a:r>
              <a:rPr lang="ar-SA" sz="2100" b="1" u="sng" dirty="0" smtClean="0">
                <a:solidFill>
                  <a:schemeClr val="dk1"/>
                </a:solidFill>
                <a:latin typeface="Palace Script MT" pitchFamily="66" charset="0"/>
                <a:cs typeface="Simplified Arabic" pitchFamily="2" charset="-78"/>
              </a:rPr>
              <a:t>الوزن والشكل والحجم واللون ودرجة الحرارة</a:t>
            </a:r>
            <a:r>
              <a:rPr lang="ar-SA" sz="2100" dirty="0" smtClean="0">
                <a:solidFill>
                  <a:schemeClr val="dk1"/>
                </a:solidFill>
                <a:latin typeface="Palace Script MT" pitchFamily="66" charset="0"/>
                <a:cs typeface="Simplified Arabic" pitchFamily="2" charset="-78"/>
              </a:rPr>
              <a:t>. ويستكشفون الأشياء بالأشكال أو يلتقطون الأشياء بالمغناطيس فيتعلمون السمات الفيزيائية والكيميائية للأشياء ويتناول البحث  من هذه المفاهيم الوزن والمغناطيس والألوان والحرارة والامتصاص والضوء والذوبان والكهرباء.</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r>
              <a:rPr lang="ar-SA" sz="4400" dirty="0" smtClean="0">
                <a:solidFill>
                  <a:schemeClr val="bg1"/>
                </a:solidFill>
                <a:latin typeface="Palace Script MT" pitchFamily="66" charset="0"/>
                <a:cs typeface="Andalus" pitchFamily="2" charset="-78"/>
              </a:rPr>
              <a:t>تصنيف المفاهيم العلمية</a:t>
            </a:r>
            <a:endParaRPr lang="en-US" sz="4400" dirty="0">
              <a:solidFill>
                <a:schemeClr val="bg1"/>
              </a:solidFill>
              <a:latin typeface="Palace Script MT" pitchFamily="66" charset="0"/>
              <a:cs typeface="Andalus" pitchFamily="2" charset="-78"/>
            </a:endParaRPr>
          </a:p>
        </p:txBody>
      </p:sp>
      <p:pic>
        <p:nvPicPr>
          <p:cNvPr id="10" name="Picture 9" descr="مقص اطفال.jpg"/>
          <p:cNvPicPr>
            <a:picLocks noChangeAspect="1"/>
          </p:cNvPicPr>
          <p:nvPr/>
        </p:nvPicPr>
        <p:blipFill>
          <a:blip r:embed="rId2" cstate="email"/>
          <a:stretch>
            <a:fillRect/>
          </a:stretch>
        </p:blipFill>
        <p:spPr>
          <a:xfrm>
            <a:off x="467544" y="4725144"/>
            <a:ext cx="1219200" cy="1016124"/>
          </a:xfrm>
          <a:prstGeom prst="rect">
            <a:avLst/>
          </a:prstGeom>
        </p:spPr>
      </p:pic>
      <p:pic>
        <p:nvPicPr>
          <p:cNvPr id="1026" name="Picture 2" descr="C:\Users\Dell\Desktop\ملف لبنى\تدريب\ورش تدريب 1\ملف صور\اكتشاف\ghta2Ta2er[1].jpg"/>
          <p:cNvPicPr>
            <a:picLocks noChangeAspect="1" noChangeArrowheads="1"/>
          </p:cNvPicPr>
          <p:nvPr/>
        </p:nvPicPr>
        <p:blipFill>
          <a:blip r:embed="rId3" cstate="print"/>
          <a:srcRect/>
          <a:stretch>
            <a:fillRect/>
          </a:stretch>
        </p:blipFill>
        <p:spPr bwMode="auto">
          <a:xfrm>
            <a:off x="1714500" y="5085184"/>
            <a:ext cx="1201316" cy="1008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88640"/>
            <a:ext cx="7498080" cy="6059760"/>
          </a:xfrm>
        </p:spPr>
        <p:txBody>
          <a:bodyPr>
            <a:normAutofit fontScale="25000" lnSpcReduction="20000"/>
          </a:bodyPr>
          <a:lstStyle/>
          <a:p>
            <a:pPr marL="82296" indent="0">
              <a:buNone/>
            </a:pPr>
            <a:endParaRPr lang="ar-SA" sz="7200" dirty="0"/>
          </a:p>
          <a:p>
            <a:r>
              <a:rPr lang="ar-SA" sz="7200" dirty="0"/>
              <a:t> الميكانيكا</a:t>
            </a:r>
          </a:p>
          <a:p>
            <a:r>
              <a:rPr lang="ar-SA" sz="7200" dirty="0"/>
              <a:t> </a:t>
            </a:r>
          </a:p>
          <a:p>
            <a:r>
              <a:rPr lang="ar-SA" sz="7200" dirty="0"/>
              <a:t> الديناميكا الحرارية</a:t>
            </a:r>
          </a:p>
          <a:p>
            <a:r>
              <a:rPr lang="ar-SA" sz="7200" dirty="0"/>
              <a:t> </a:t>
            </a:r>
          </a:p>
          <a:p>
            <a:r>
              <a:rPr lang="ar-SA" sz="7200" dirty="0"/>
              <a:t> الكهرباء والمغناطيسية</a:t>
            </a:r>
          </a:p>
          <a:p>
            <a:r>
              <a:rPr lang="ar-SA" sz="7200" dirty="0"/>
              <a:t> </a:t>
            </a:r>
          </a:p>
          <a:p>
            <a:r>
              <a:rPr lang="ar-SA" sz="7200" dirty="0"/>
              <a:t> </a:t>
            </a:r>
            <a:r>
              <a:rPr lang="ar-SA" sz="7200" dirty="0" smtClean="0"/>
              <a:t>الضوء</a:t>
            </a:r>
            <a:endParaRPr lang="ar-SA" sz="7200" dirty="0"/>
          </a:p>
          <a:p>
            <a:r>
              <a:rPr lang="ar-SA" sz="7200" dirty="0"/>
              <a:t> </a:t>
            </a:r>
            <a:r>
              <a:rPr lang="ar-SA" sz="7200" dirty="0" smtClean="0"/>
              <a:t> </a:t>
            </a:r>
            <a:endParaRPr lang="ar-SA" sz="7200" dirty="0"/>
          </a:p>
          <a:p>
            <a:r>
              <a:rPr lang="ar-SA" sz="7200" dirty="0"/>
              <a:t> الفيزياء الذرية</a:t>
            </a:r>
          </a:p>
          <a:p>
            <a:r>
              <a:rPr lang="ar-SA" sz="7200" dirty="0"/>
              <a:t> </a:t>
            </a:r>
          </a:p>
          <a:p>
            <a:r>
              <a:rPr lang="ar-SA" sz="7200" dirty="0"/>
              <a:t> الفيزياء الجزيئية</a:t>
            </a:r>
          </a:p>
          <a:p>
            <a:r>
              <a:rPr lang="ar-SA" sz="7200" dirty="0"/>
              <a:t> </a:t>
            </a:r>
          </a:p>
          <a:p>
            <a:r>
              <a:rPr lang="ar-SA" sz="7200" dirty="0"/>
              <a:t> الفيزياء النووية</a:t>
            </a:r>
          </a:p>
          <a:p>
            <a:r>
              <a:rPr lang="ar-SA" sz="7200" dirty="0"/>
              <a:t> </a:t>
            </a:r>
          </a:p>
          <a:p>
            <a:r>
              <a:rPr lang="ar-SA" sz="7200" dirty="0"/>
              <a:t> فيزياء الحالة </a:t>
            </a:r>
            <a:r>
              <a:rPr lang="ar-SA" sz="7200" dirty="0" smtClean="0"/>
              <a:t>الصلبة</a:t>
            </a:r>
            <a:endParaRPr lang="ar-SA" sz="7200" dirty="0"/>
          </a:p>
          <a:p>
            <a:pPr marL="82296" indent="0">
              <a:buNone/>
            </a:pPr>
            <a:r>
              <a:rPr lang="ar-SA" sz="7200" dirty="0" smtClean="0"/>
              <a:t> </a:t>
            </a:r>
            <a:endParaRPr lang="ar-SA" sz="7200" dirty="0"/>
          </a:p>
          <a:p>
            <a:r>
              <a:rPr lang="ar-SA" sz="7200" dirty="0"/>
              <a:t> الفلك</a:t>
            </a:r>
          </a:p>
          <a:p>
            <a:r>
              <a:rPr lang="ar-SA" sz="7200" dirty="0"/>
              <a:t> </a:t>
            </a:r>
          </a:p>
          <a:p>
            <a:r>
              <a:rPr lang="ar-SA" dirty="0"/>
              <a:t> </a:t>
            </a:r>
          </a:p>
          <a:p>
            <a:endParaRPr lang="ar-SA" dirty="0"/>
          </a:p>
          <a:p>
            <a:r>
              <a:rPr lang="ar-SA" dirty="0"/>
              <a:t> </a:t>
            </a:r>
          </a:p>
        </p:txBody>
      </p:sp>
    </p:spTree>
    <p:extLst>
      <p:ext uri="{BB962C8B-B14F-4D97-AF65-F5344CB8AC3E}">
        <p14:creationId xmlns:p14="http://schemas.microsoft.com/office/powerpoint/2010/main" val="2486809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04664"/>
            <a:ext cx="7498080" cy="5843736"/>
          </a:xfrm>
        </p:spPr>
        <p:txBody>
          <a:bodyPr>
            <a:normAutofit/>
          </a:bodyPr>
          <a:lstStyle/>
          <a:p>
            <a:r>
              <a:rPr lang="ar-SA" sz="2400" dirty="0" smtClean="0"/>
              <a:t>الكهرباء : مثال: المواد الموصلة للكهرباء والعزلة ( </a:t>
            </a:r>
            <a:r>
              <a:rPr lang="ar-SA" sz="2400" dirty="0" err="1" smtClean="0"/>
              <a:t>الدائره</a:t>
            </a:r>
            <a:r>
              <a:rPr lang="ar-SA" sz="2400" dirty="0" smtClean="0"/>
              <a:t> </a:t>
            </a:r>
            <a:r>
              <a:rPr lang="ar-SA" sz="2400" dirty="0" err="1" smtClean="0"/>
              <a:t>الكهربائيه</a:t>
            </a:r>
            <a:r>
              <a:rPr lang="ar-SA" sz="2400" dirty="0" smtClean="0"/>
              <a:t> )</a:t>
            </a:r>
          </a:p>
          <a:p>
            <a:r>
              <a:rPr lang="ar-SA" sz="2400" dirty="0" smtClean="0"/>
              <a:t>الهواء : مثال : خصائص الهواء وضغط الهواء</a:t>
            </a:r>
          </a:p>
          <a:p>
            <a:r>
              <a:rPr lang="ar-SA" sz="2400" dirty="0" smtClean="0"/>
              <a:t>الظلال : ظلال الانسان , الحيوانات </a:t>
            </a:r>
          </a:p>
          <a:p>
            <a:r>
              <a:rPr lang="ar-SA" sz="2400" dirty="0" smtClean="0"/>
              <a:t> الضوء</a:t>
            </a:r>
          </a:p>
          <a:p>
            <a:r>
              <a:rPr lang="ar-SA" sz="2400" dirty="0" smtClean="0"/>
              <a:t>الحجم والمساحة :</a:t>
            </a:r>
          </a:p>
          <a:p>
            <a:r>
              <a:rPr lang="ar-SA" sz="2400" dirty="0"/>
              <a:t> </a:t>
            </a:r>
            <a:r>
              <a:rPr lang="ar-SA" sz="2400" dirty="0" smtClean="0"/>
              <a:t>الصوت :</a:t>
            </a:r>
          </a:p>
          <a:p>
            <a:r>
              <a:rPr lang="ar-SA" sz="2400" dirty="0" err="1" smtClean="0"/>
              <a:t>الحراره</a:t>
            </a:r>
            <a:endParaRPr lang="ar-SA" sz="2400" dirty="0" smtClean="0"/>
          </a:p>
          <a:p>
            <a:r>
              <a:rPr lang="ar-SA" sz="2400" dirty="0" smtClean="0"/>
              <a:t>الوزن</a:t>
            </a:r>
          </a:p>
          <a:p>
            <a:r>
              <a:rPr lang="ar-SA" sz="2400" dirty="0" smtClean="0"/>
              <a:t>المغناطيس </a:t>
            </a:r>
          </a:p>
          <a:p>
            <a:r>
              <a:rPr lang="ar-SA" sz="2400" dirty="0" smtClean="0"/>
              <a:t>الصوت </a:t>
            </a:r>
          </a:p>
          <a:p>
            <a:r>
              <a:rPr lang="ar-SA" sz="2400" dirty="0" smtClean="0"/>
              <a:t>الفلك</a:t>
            </a:r>
          </a:p>
          <a:p>
            <a:r>
              <a:rPr lang="ar-SA" sz="2400" dirty="0" smtClean="0"/>
              <a:t>القوة: </a:t>
            </a:r>
            <a:r>
              <a:rPr lang="ar-SA" sz="2400" dirty="0"/>
              <a:t>طاقة حركية، جاذبية، </a:t>
            </a:r>
            <a:r>
              <a:rPr lang="ar-SA" sz="2400" dirty="0" err="1"/>
              <a:t>إحتكاك</a:t>
            </a:r>
            <a:r>
              <a:rPr lang="ar-SA" sz="2400" dirty="0"/>
              <a:t>، قوة دفع، قوة سحب </a:t>
            </a:r>
          </a:p>
        </p:txBody>
      </p:sp>
    </p:spTree>
    <p:extLst>
      <p:ext uri="{BB962C8B-B14F-4D97-AF65-F5344CB8AC3E}">
        <p14:creationId xmlns:p14="http://schemas.microsoft.com/office/powerpoint/2010/main" val="576653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150000"/>
              </a:lnSpc>
              <a:buNone/>
            </a:pPr>
            <a:r>
              <a:rPr lang="ar-SA" sz="2100" dirty="0" smtClean="0">
                <a:solidFill>
                  <a:schemeClr val="accent1"/>
                </a:solidFill>
                <a:latin typeface="Palace Script MT" pitchFamily="66" charset="0"/>
                <a:cs typeface="Simplified Arabic" pitchFamily="2" charset="-78"/>
              </a:rPr>
              <a:t>ب) علوم الحياة : </a:t>
            </a:r>
            <a:endParaRPr lang="en-US" sz="2100" dirty="0" smtClean="0">
              <a:solidFill>
                <a:schemeClr val="accent1"/>
              </a:solidFill>
              <a:latin typeface="Palace Script MT" pitchFamily="66" charset="0"/>
              <a:cs typeface="Simplified Arabic" pitchFamily="2" charset="-78"/>
            </a:endParaRPr>
          </a:p>
          <a:p>
            <a:pPr>
              <a:lnSpc>
                <a:spcPct val="150000"/>
              </a:lnSpc>
            </a:pPr>
            <a:r>
              <a:rPr lang="ar-SA" sz="2100" dirty="0" smtClean="0">
                <a:solidFill>
                  <a:schemeClr val="dk1"/>
                </a:solidFill>
                <a:latin typeface="Palace Script MT" pitchFamily="66" charset="0"/>
                <a:cs typeface="Simplified Arabic" pitchFamily="2" charset="-78"/>
              </a:rPr>
              <a:t>تدور علوم الحياة حول الأشياء الحية(الخصائص العامة للكائنات الحية-دورة حياة الكائنات الحية –علاقة الكائنات الحية بالبيئة ) وأثناء تدريس علوم الحياة يمكنك أن نطلب من الأطفال  أن يعتنوا بالنباتات والحيوانات في حجرة الدراسة. وتبزغ الأفكار الرئيسية من استكشاف البيئة المباشرة ولا يهم الموضوع الذي سيدرسه الأطفال  فهذه مفاهيم يمكننا أن نفكر فيها أثناء تخطيطنا للتجارب التعليمية ويتناول البحث  من هذه المفاهيم ما يتعلق </a:t>
            </a:r>
            <a:r>
              <a:rPr lang="ar-SA" sz="2100" b="1" u="sng" dirty="0" smtClean="0">
                <a:solidFill>
                  <a:schemeClr val="dk1"/>
                </a:solidFill>
                <a:latin typeface="Palace Script MT" pitchFamily="66" charset="0"/>
                <a:cs typeface="Simplified Arabic" pitchFamily="2" charset="-78"/>
              </a:rPr>
              <a:t>بالإنسان والحيوان والنبات.</a:t>
            </a:r>
            <a:endParaRPr lang="en-US" sz="2100" b="1" u="sng"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10" name="Picture 9" descr="مقص اطفال.jpg"/>
          <p:cNvPicPr>
            <a:picLocks noChangeAspect="1"/>
          </p:cNvPicPr>
          <p:nvPr/>
        </p:nvPicPr>
        <p:blipFill>
          <a:blip r:embed="rId2" cstate="email"/>
          <a:stretch>
            <a:fillRect/>
          </a:stretch>
        </p:blipFill>
        <p:spPr>
          <a:xfrm>
            <a:off x="357158" y="4365104"/>
            <a:ext cx="1219200" cy="721252"/>
          </a:xfrm>
          <a:prstGeom prst="rect">
            <a:avLst/>
          </a:prstGeom>
        </p:spPr>
      </p:pic>
      <p:pic>
        <p:nvPicPr>
          <p:cNvPr id="3074" name="Picture 2" descr="C:\Users\Dell\Desktop\مقررات الفصل الدراسي 1423\مفاهيم علمية\صور علمية\0207_plantpals.jpg"/>
          <p:cNvPicPr>
            <a:picLocks noChangeAspect="1" noChangeArrowheads="1"/>
          </p:cNvPicPr>
          <p:nvPr/>
        </p:nvPicPr>
        <p:blipFill>
          <a:blip r:embed="rId3" cstate="print"/>
          <a:srcRect/>
          <a:stretch>
            <a:fillRect/>
          </a:stretch>
        </p:blipFill>
        <p:spPr bwMode="auto">
          <a:xfrm rot="10800000" flipV="1">
            <a:off x="3714750" y="4869160"/>
            <a:ext cx="1714500" cy="1440160"/>
          </a:xfrm>
          <a:prstGeom prst="rect">
            <a:avLst/>
          </a:prstGeom>
          <a:noFill/>
        </p:spPr>
      </p:pic>
      <p:pic>
        <p:nvPicPr>
          <p:cNvPr id="3075" name="Picture 3" descr="C:\Users\Dell\Desktop\مقررات الفصل الدراسي 1423\مفاهيم علمية\صور علمية\10124_11231635503.jpg"/>
          <p:cNvPicPr>
            <a:picLocks noChangeAspect="1" noChangeArrowheads="1"/>
          </p:cNvPicPr>
          <p:nvPr/>
        </p:nvPicPr>
        <p:blipFill>
          <a:blip r:embed="rId4" cstate="print"/>
          <a:srcRect/>
          <a:stretch>
            <a:fillRect/>
          </a:stretch>
        </p:blipFill>
        <p:spPr bwMode="auto">
          <a:xfrm rot="1168151">
            <a:off x="1357271" y="4677066"/>
            <a:ext cx="1656184" cy="1893379"/>
          </a:xfrm>
          <a:prstGeom prst="rect">
            <a:avLst/>
          </a:prstGeom>
          <a:noFill/>
        </p:spPr>
      </p:pic>
      <p:pic>
        <p:nvPicPr>
          <p:cNvPr id="3076" name="Picture 4" descr="C:\Users\Dell\Desktop\مقررات الفصل الدراسي 1423\مفاهيم علمية\صور علمية\10124_01231637471.jpg"/>
          <p:cNvPicPr>
            <a:picLocks noChangeAspect="1" noChangeArrowheads="1"/>
          </p:cNvPicPr>
          <p:nvPr/>
        </p:nvPicPr>
        <p:blipFill>
          <a:blip r:embed="rId5" cstate="print"/>
          <a:srcRect/>
          <a:stretch>
            <a:fillRect/>
          </a:stretch>
        </p:blipFill>
        <p:spPr bwMode="auto">
          <a:xfrm rot="729370">
            <a:off x="3059833" y="5517232"/>
            <a:ext cx="792088" cy="11521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buNone/>
            </a:pPr>
            <a:endParaRPr lang="ar-SA" sz="2100" dirty="0" smtClean="0">
              <a:solidFill>
                <a:schemeClr val="accent1"/>
              </a:solidFill>
              <a:latin typeface="Palace Script MT" pitchFamily="66" charset="0"/>
              <a:cs typeface="Andalus" pitchFamily="2" charset="-78"/>
            </a:endParaRPr>
          </a:p>
          <a:p>
            <a:pPr>
              <a:buNone/>
            </a:pPr>
            <a:r>
              <a:rPr lang="ar-SA" sz="2100" dirty="0" smtClean="0">
                <a:solidFill>
                  <a:schemeClr val="accent1"/>
                </a:solidFill>
                <a:latin typeface="Palace Script MT" pitchFamily="66" charset="0"/>
                <a:cs typeface="Simplified Arabic" pitchFamily="2" charset="-78"/>
              </a:rPr>
              <a:t>ج) علوم الأرض والبيئة:  </a:t>
            </a:r>
            <a:endParaRPr lang="en-US" sz="2100" dirty="0" smtClean="0">
              <a:solidFill>
                <a:schemeClr val="accent1"/>
              </a:solidFill>
              <a:latin typeface="Palace Script MT" pitchFamily="66" charset="0"/>
              <a:cs typeface="Simplified Arabic" pitchFamily="2" charset="-78"/>
            </a:endParaRPr>
          </a:p>
          <a:p>
            <a:pPr algn="just">
              <a:lnSpc>
                <a:spcPct val="150000"/>
              </a:lnSpc>
            </a:pPr>
            <a:r>
              <a:rPr lang="ar-SA" sz="2100" dirty="0" smtClean="0">
                <a:solidFill>
                  <a:schemeClr val="dk1"/>
                </a:solidFill>
                <a:latin typeface="Palace Script MT" pitchFamily="66" charset="0"/>
                <a:cs typeface="Simplified Arabic" pitchFamily="2" charset="-78"/>
              </a:rPr>
              <a:t>يدور المحتوى العلمي للعلم الذي يطلق عليه الأرض والبيئة حول عالم الطبيعة. وفي مرحلة ما قبل المدرسة فإن الأرض والبيئة يدوران حول المحيط الطبيعي الذي يمكن للأطفال أن يجربوه مباشرة. والهدف أن يفهم الأطفال  هذا المحيط ويتعلمون الأفكار الرئيسية وينمو احترامهم لمحيطهم الطبيعي ويتناول البحث  من هذه المفاهيم الصخور والتربة والمياه والهواء والطقس والمناخ  .</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2050" name="Picture 2" descr="C:\Users\Dell\Desktop\ملف لبنى\تدريب\ورش تدريب 1\ملف صور\صور مرتبطة بالوحده\RICAYJVDJLCAYTWF3GCAH0YXXLCAUZPQ98CAUS3JHPCANCEY6ICA4A0EO5CA9WKR55CAWPZH7GCADZDWTKCAK7GFU4CAAKR782CADOR568CAEHGX9FCA3RDR0QCAZ3ZR98CASXEQQ9CAH2MZTHCAB27FRE.jpg"/>
          <p:cNvPicPr>
            <a:picLocks noChangeAspect="1" noChangeArrowheads="1"/>
          </p:cNvPicPr>
          <p:nvPr/>
        </p:nvPicPr>
        <p:blipFill>
          <a:blip r:embed="rId2" cstate="print"/>
          <a:srcRect/>
          <a:stretch>
            <a:fillRect/>
          </a:stretch>
        </p:blipFill>
        <p:spPr bwMode="auto">
          <a:xfrm rot="1439251">
            <a:off x="3862388" y="4293096"/>
            <a:ext cx="1717724" cy="1296144"/>
          </a:xfrm>
          <a:prstGeom prst="rect">
            <a:avLst/>
          </a:prstGeom>
          <a:noFill/>
        </p:spPr>
      </p:pic>
      <p:pic>
        <p:nvPicPr>
          <p:cNvPr id="2053" name="Picture 5" descr="http://vb.arabseyes.com/uploaded/106800_1200905641.jpg"/>
          <p:cNvPicPr>
            <a:picLocks noChangeAspect="1" noChangeArrowheads="1"/>
          </p:cNvPicPr>
          <p:nvPr/>
        </p:nvPicPr>
        <p:blipFill>
          <a:blip r:embed="rId3" cstate="print"/>
          <a:srcRect/>
          <a:stretch>
            <a:fillRect/>
          </a:stretch>
        </p:blipFill>
        <p:spPr bwMode="auto">
          <a:xfrm rot="1468710">
            <a:off x="5816173" y="4560766"/>
            <a:ext cx="2284025" cy="1937793"/>
          </a:xfrm>
          <a:prstGeom prst="rect">
            <a:avLst/>
          </a:prstGeom>
          <a:noFill/>
        </p:spPr>
      </p:pic>
      <p:pic>
        <p:nvPicPr>
          <p:cNvPr id="2055" name="Picture 7" descr="http://arcel.kuniv.edu.kw/www/Elneghsh_17.jpg"/>
          <p:cNvPicPr>
            <a:picLocks noChangeAspect="1" noChangeArrowheads="1"/>
          </p:cNvPicPr>
          <p:nvPr/>
        </p:nvPicPr>
        <p:blipFill>
          <a:blip r:embed="rId4" cstate="print"/>
          <a:srcRect/>
          <a:stretch>
            <a:fillRect/>
          </a:stretch>
        </p:blipFill>
        <p:spPr bwMode="auto">
          <a:xfrm rot="1404194">
            <a:off x="2123728" y="4653136"/>
            <a:ext cx="1728192" cy="14893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31640" y="260648"/>
            <a:ext cx="7416824" cy="6192688"/>
          </a:xfrm>
        </p:spPr>
        <p:txBody>
          <a:bodyPr>
            <a:normAutofit fontScale="85000" lnSpcReduction="20000"/>
          </a:bodyPr>
          <a:lstStyle/>
          <a:p>
            <a:pPr marL="571500" indent="-571500" rtl="1"/>
            <a:endParaRPr lang="ar-SA" sz="3900" dirty="0" smtClean="0">
              <a:solidFill>
                <a:schemeClr val="tx1"/>
              </a:solidFill>
              <a:latin typeface="Tahoma" pitchFamily="34" charset="0"/>
              <a:ea typeface="Tahoma" pitchFamily="34" charset="0"/>
              <a:cs typeface="Tahoma" pitchFamily="34" charset="0"/>
            </a:endParaRPr>
          </a:p>
          <a:p>
            <a:pPr marL="571500" indent="-571500" algn="justLow" rtl="1">
              <a:lnSpc>
                <a:spcPct val="120000"/>
              </a:lnSpc>
            </a:pPr>
            <a:r>
              <a:rPr lang="ar-SA" sz="3900" dirty="0" smtClean="0">
                <a:solidFill>
                  <a:schemeClr val="tx1"/>
                </a:solidFill>
                <a:latin typeface="Tahoma" pitchFamily="34" charset="0"/>
                <a:ea typeface="Tahoma" pitchFamily="34" charset="0"/>
                <a:cs typeface="Tahoma" pitchFamily="34" charset="0"/>
              </a:rPr>
              <a:t>يعرف فاخر عاقل</a:t>
            </a:r>
            <a:r>
              <a:rPr lang="ar-SA" sz="3900" dirty="0" smtClean="0">
                <a:solidFill>
                  <a:srgbClr val="FF0000"/>
                </a:solidFill>
                <a:latin typeface="Tahoma" pitchFamily="34" charset="0"/>
                <a:ea typeface="Tahoma" pitchFamily="34" charset="0"/>
                <a:cs typeface="Tahoma" pitchFamily="34" charset="0"/>
              </a:rPr>
              <a:t> المفهوم</a:t>
            </a:r>
            <a:r>
              <a:rPr lang="ar-SA" sz="3900" dirty="0" smtClean="0">
                <a:solidFill>
                  <a:schemeClr val="tx1"/>
                </a:solidFill>
                <a:latin typeface="Tahoma" pitchFamily="34" charset="0"/>
                <a:ea typeface="Tahoma" pitchFamily="34" charset="0"/>
                <a:cs typeface="Tahoma" pitchFamily="34" charset="0"/>
              </a:rPr>
              <a:t> بأنه عملية تمثل وجود الشبه بين أشياء أو أوضاع أو حوادث مختلفة, ويتكون المفهوم عندما يستخلص الإنسان وجه الشبه بين الموضوعات إذ هو فكرة تخرج من عالم الفكر أو العقل ,إلى عالم التعبير عن طريق وضعها في قالب لغوي مثل شجر أوحيوان...هي ألفاظ تجمع فيها خصائص مشتركة بين عناصره وتضعها في مفهوم واحد.</a:t>
            </a:r>
          </a:p>
          <a:p>
            <a:pPr algn="r"/>
            <a:r>
              <a:rPr lang="ar-SA" sz="2400" dirty="0" smtClean="0">
                <a:solidFill>
                  <a:schemeClr val="tx1"/>
                </a:solidFill>
              </a:rPr>
              <a:t> </a:t>
            </a:r>
            <a:endParaRPr lang="ar-SA" sz="2400" dirty="0">
              <a:solidFill>
                <a:srgbClr val="FF0000"/>
              </a:solidFill>
            </a:endParaRPr>
          </a:p>
        </p:txBody>
      </p:sp>
    </p:spTree>
    <p:extLst>
      <p:ext uri="{BB962C8B-B14F-4D97-AF65-F5344CB8AC3E}">
        <p14:creationId xmlns:p14="http://schemas.microsoft.com/office/powerpoint/2010/main" val="3728094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buNone/>
            </a:pPr>
            <a:endParaRPr lang="ar-SA" sz="2100" dirty="0" smtClean="0">
              <a:solidFill>
                <a:schemeClr val="accent1"/>
              </a:solidFill>
              <a:latin typeface="Palace Script MT" pitchFamily="66" charset="0"/>
              <a:cs typeface="Andalus" pitchFamily="2" charset="-78"/>
            </a:endParaRPr>
          </a:p>
          <a:p>
            <a:pPr>
              <a:lnSpc>
                <a:spcPct val="150000"/>
              </a:lnSpc>
              <a:buNone/>
            </a:pPr>
            <a:r>
              <a:rPr lang="ar-SA" sz="2100" dirty="0" smtClean="0">
                <a:solidFill>
                  <a:schemeClr val="accent1"/>
                </a:solidFill>
                <a:latin typeface="Palace Script MT" pitchFamily="66" charset="0"/>
                <a:cs typeface="Simplified Arabic" pitchFamily="2" charset="-78"/>
              </a:rPr>
              <a:t>د)علوم الصحة والتغذية : </a:t>
            </a:r>
          </a:p>
          <a:p>
            <a:pPr>
              <a:lnSpc>
                <a:spcPct val="150000"/>
              </a:lnSpc>
              <a:buNone/>
            </a:pPr>
            <a:r>
              <a:rPr lang="ar-SA" sz="2100" dirty="0" smtClean="0">
                <a:solidFill>
                  <a:schemeClr val="dk1"/>
                </a:solidFill>
                <a:latin typeface="Palace Script MT" pitchFamily="66" charset="0"/>
                <a:cs typeface="Simplified Arabic" pitchFamily="2" charset="-78"/>
              </a:rPr>
              <a:t>ويتناول الصحة الشخصية وخصائص المجتمع البشري( اجسامنا وعلاقة الجزء بالكل- الطعام) </a:t>
            </a:r>
            <a:endParaRPr lang="en-US" sz="2100" dirty="0" smtClean="0">
              <a:solidFill>
                <a:schemeClr val="dk1"/>
              </a:solidFill>
              <a:latin typeface="Palace Script MT" pitchFamily="66" charset="0"/>
              <a:cs typeface="Simplified Arabic" pitchFamily="2" charset="-78"/>
            </a:endParaRPr>
          </a:p>
          <a:p>
            <a:pPr>
              <a:lnSpc>
                <a:spcPct val="150000"/>
              </a:lnSpc>
              <a:buNone/>
            </a:pPr>
            <a:r>
              <a:rPr lang="ar-SA" dirty="0" smtClean="0">
                <a:cs typeface="Simplified Arabic" pitchFamily="2" charset="-78"/>
              </a:rPr>
              <a:t>ص13-26</a:t>
            </a:r>
            <a:endParaRPr lang="ar-JO" dirty="0">
              <a:cs typeface="Simplified Arabic" pitchFamily="2" charset="-78"/>
            </a:endParaRPr>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6146" name="Picture 2" descr="http://t2.gstatic.com/images?q=tbn:GUzmvt6Gz0_vOM:http://www.lanutrition.fr/upload/fckeditor/Image/Infographie/pyramide%2520mfm.jpg">
            <a:hlinkClick r:id="rId2"/>
          </p:cNvPr>
          <p:cNvPicPr>
            <a:picLocks noChangeAspect="1" noChangeArrowheads="1"/>
          </p:cNvPicPr>
          <p:nvPr/>
        </p:nvPicPr>
        <p:blipFill>
          <a:blip r:embed="rId3" cstate="print"/>
          <a:srcRect/>
          <a:stretch>
            <a:fillRect/>
          </a:stretch>
        </p:blipFill>
        <p:spPr bwMode="auto">
          <a:xfrm>
            <a:off x="2915816" y="3501008"/>
            <a:ext cx="1181100" cy="1143001"/>
          </a:xfrm>
          <a:prstGeom prst="rect">
            <a:avLst/>
          </a:prstGeom>
          <a:noFill/>
        </p:spPr>
      </p:pic>
      <p:pic>
        <p:nvPicPr>
          <p:cNvPr id="6148" name="Picture 4" descr="http://t2.gstatic.com/images?q=tbn:XdG6RMYwRWJlxM:http://www.worldthinkingday.org/shared/uploads/wysiwyg/Image/WTD2009/Stories/Arab%2520Region/brownies_UAE.jpg">
            <a:hlinkClick r:id="rId4"/>
          </p:cNvPr>
          <p:cNvPicPr>
            <a:picLocks noChangeAspect="1" noChangeArrowheads="1"/>
          </p:cNvPicPr>
          <p:nvPr/>
        </p:nvPicPr>
        <p:blipFill>
          <a:blip r:embed="rId5" cstate="print"/>
          <a:srcRect/>
          <a:stretch>
            <a:fillRect/>
          </a:stretch>
        </p:blipFill>
        <p:spPr bwMode="auto">
          <a:xfrm rot="1749879">
            <a:off x="4566258" y="3839976"/>
            <a:ext cx="1333500" cy="914401"/>
          </a:xfrm>
          <a:prstGeom prst="rect">
            <a:avLst/>
          </a:prstGeom>
          <a:noFill/>
        </p:spPr>
      </p:pic>
      <p:pic>
        <p:nvPicPr>
          <p:cNvPr id="6150" name="Picture 6" descr="http://t0.gstatic.com/images?q=tbn:Aex0rbT_ImPi3M:http://news.maktoob.com/image2977454_320_235/340X297.jpg">
            <a:hlinkClick r:id="rId6"/>
          </p:cNvPr>
          <p:cNvPicPr>
            <a:picLocks noChangeAspect="1" noChangeArrowheads="1"/>
          </p:cNvPicPr>
          <p:nvPr/>
        </p:nvPicPr>
        <p:blipFill>
          <a:blip r:embed="rId7" cstate="print"/>
          <a:srcRect/>
          <a:stretch>
            <a:fillRect/>
          </a:stretch>
        </p:blipFill>
        <p:spPr bwMode="auto">
          <a:xfrm rot="1558513">
            <a:off x="2843808" y="4869160"/>
            <a:ext cx="1133475" cy="1206625"/>
          </a:xfrm>
          <a:prstGeom prst="rect">
            <a:avLst/>
          </a:prstGeom>
          <a:noFill/>
        </p:spPr>
      </p:pic>
      <p:pic>
        <p:nvPicPr>
          <p:cNvPr id="6152" name="Picture 8" descr="http://t3.gstatic.com/images?q=tbn:s6tLaltypjYEhM:http://www.alriyadh.com/2007/07/03/img/037017.jpg">
            <a:hlinkClick r:id="rId8"/>
          </p:cNvPr>
          <p:cNvPicPr>
            <a:picLocks noChangeAspect="1" noChangeArrowheads="1"/>
          </p:cNvPicPr>
          <p:nvPr/>
        </p:nvPicPr>
        <p:blipFill>
          <a:blip r:embed="rId9" cstate="print"/>
          <a:srcRect/>
          <a:stretch>
            <a:fillRect/>
          </a:stretch>
        </p:blipFill>
        <p:spPr bwMode="auto">
          <a:xfrm>
            <a:off x="1259632" y="1196752"/>
            <a:ext cx="1209675" cy="10668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heckerboard(across)">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A" dirty="0" smtClean="0">
                <a:solidFill>
                  <a:schemeClr val="accent3">
                    <a:lumMod val="40000"/>
                    <a:lumOff val="60000"/>
                  </a:schemeClr>
                </a:solidFill>
              </a:rPr>
              <a:t>لغز للتفكير ؟؟؟؟؟؟</a:t>
            </a:r>
            <a:endParaRPr lang="ar-SA" dirty="0">
              <a:solidFill>
                <a:schemeClr val="accent3">
                  <a:lumMod val="40000"/>
                  <a:lumOff val="60000"/>
                </a:schemeClr>
              </a:solidFill>
            </a:endParaRPr>
          </a:p>
        </p:txBody>
      </p:sp>
      <p:sp>
        <p:nvSpPr>
          <p:cNvPr id="3" name="عنصر نائب للمحتوى 2"/>
          <p:cNvSpPr>
            <a:spLocks noGrp="1"/>
          </p:cNvSpPr>
          <p:nvPr>
            <p:ph idx="1"/>
          </p:nvPr>
        </p:nvSpPr>
        <p:spPr/>
        <p:txBody>
          <a:bodyPr>
            <a:normAutofit/>
          </a:bodyPr>
          <a:lstStyle/>
          <a:p>
            <a:pPr marL="64008" indent="0" algn="r" rtl="1">
              <a:buNone/>
            </a:pPr>
            <a:r>
              <a:rPr lang="ar-SA" sz="3600" dirty="0" smtClean="0"/>
              <a:t>كائن حي</a:t>
            </a:r>
          </a:p>
          <a:p>
            <a:pPr marL="64008" indent="0" algn="r" rtl="1">
              <a:buNone/>
            </a:pPr>
            <a:r>
              <a:rPr lang="ar-SA" sz="3600" dirty="0" smtClean="0"/>
              <a:t>يتنفس</a:t>
            </a:r>
          </a:p>
          <a:p>
            <a:pPr marL="64008" indent="0" algn="r" rtl="1">
              <a:buNone/>
            </a:pPr>
            <a:r>
              <a:rPr lang="ar-SA" sz="3600" dirty="0" smtClean="0"/>
              <a:t>يأكل ويشرب</a:t>
            </a:r>
          </a:p>
          <a:p>
            <a:pPr marL="64008" indent="0" algn="r" rtl="1">
              <a:buNone/>
            </a:pPr>
            <a:r>
              <a:rPr lang="ar-SA" sz="3600" dirty="0" smtClean="0"/>
              <a:t>يتكاثر</a:t>
            </a:r>
          </a:p>
          <a:p>
            <a:pPr marL="64008" indent="0" algn="r" rtl="1">
              <a:buNone/>
            </a:pPr>
            <a:r>
              <a:rPr lang="ar-SA" sz="3600" dirty="0" smtClean="0"/>
              <a:t>يموت</a:t>
            </a:r>
          </a:p>
          <a:p>
            <a:pPr marL="64008" indent="0" algn="r" rtl="1">
              <a:buNone/>
            </a:pPr>
            <a:r>
              <a:rPr lang="ar-SA" sz="3600" dirty="0" smtClean="0"/>
              <a:t>يمشي على اربع</a:t>
            </a:r>
            <a:endParaRPr lang="ar-SA" sz="3600" dirty="0"/>
          </a:p>
        </p:txBody>
      </p:sp>
    </p:spTree>
    <p:extLst>
      <p:ext uri="{BB962C8B-B14F-4D97-AF65-F5344CB8AC3E}">
        <p14:creationId xmlns:p14="http://schemas.microsoft.com/office/powerpoint/2010/main" val="1256729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dirty="0" smtClean="0">
                <a:solidFill>
                  <a:schemeClr val="accent3">
                    <a:lumMod val="40000"/>
                    <a:lumOff val="60000"/>
                  </a:schemeClr>
                </a:solidFill>
              </a:rPr>
              <a:t>لا يمكن للفرد أن يكون المفاهيم المجردة الا اذا استطاع أن :</a:t>
            </a:r>
            <a:endParaRPr lang="ar-SA" dirty="0">
              <a:solidFill>
                <a:schemeClr val="accent3">
                  <a:lumMod val="40000"/>
                  <a:lumOff val="60000"/>
                </a:schemeClr>
              </a:solidFill>
            </a:endParaRPr>
          </a:p>
        </p:txBody>
      </p:sp>
      <p:sp>
        <p:nvSpPr>
          <p:cNvPr id="3" name="عنصر نائب للمحتوى 2"/>
          <p:cNvSpPr>
            <a:spLocks noGrp="1"/>
          </p:cNvSpPr>
          <p:nvPr>
            <p:ph idx="1"/>
          </p:nvPr>
        </p:nvSpPr>
        <p:spPr/>
        <p:txBody>
          <a:bodyPr>
            <a:normAutofit/>
          </a:bodyPr>
          <a:lstStyle/>
          <a:p>
            <a:pPr algn="r" rtl="1">
              <a:lnSpc>
                <a:spcPct val="150000"/>
              </a:lnSpc>
              <a:buFont typeface="Wingdings" pitchFamily="2" charset="2"/>
              <a:buChar char="q"/>
            </a:pPr>
            <a:r>
              <a:rPr lang="ar-SA" sz="4000" dirty="0" smtClean="0"/>
              <a:t>يدرك العناصر المتماثلة بين الاشياء</a:t>
            </a:r>
          </a:p>
          <a:p>
            <a:pPr algn="r" rtl="1">
              <a:lnSpc>
                <a:spcPct val="150000"/>
              </a:lnSpc>
              <a:buFont typeface="Wingdings" pitchFamily="2" charset="2"/>
              <a:buChar char="q"/>
            </a:pPr>
            <a:r>
              <a:rPr lang="ar-SA" sz="4000" dirty="0" smtClean="0"/>
              <a:t>يدرك التماثل بين الاوضاع لهذه العناصر</a:t>
            </a:r>
          </a:p>
          <a:p>
            <a:pPr algn="r" rtl="1">
              <a:lnSpc>
                <a:spcPct val="150000"/>
              </a:lnSpc>
              <a:buFont typeface="Wingdings" pitchFamily="2" charset="2"/>
              <a:buChar char="q"/>
            </a:pPr>
            <a:r>
              <a:rPr lang="ar-SA" sz="4000" dirty="0"/>
              <a:t>يدرك التماثل </a:t>
            </a:r>
            <a:r>
              <a:rPr lang="ar-SA" sz="4000" dirty="0" smtClean="0"/>
              <a:t>بين الاحداث التي تجتمع فيها هذه العناصر وعملياتها .</a:t>
            </a:r>
            <a:endParaRPr lang="ar-SA" sz="4000" dirty="0"/>
          </a:p>
        </p:txBody>
      </p:sp>
    </p:spTree>
    <p:extLst>
      <p:ext uri="{BB962C8B-B14F-4D97-AF65-F5344CB8AC3E}">
        <p14:creationId xmlns:p14="http://schemas.microsoft.com/office/powerpoint/2010/main" val="71079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537210" lvl="1" algn="ctr" rtl="1">
              <a:spcBef>
                <a:spcPct val="20000"/>
              </a:spcBef>
              <a:buClr>
                <a:schemeClr val="accent1"/>
              </a:buClr>
              <a:buSzPct val="95000"/>
            </a:pPr>
            <a:r>
              <a:rPr lang="ar-SA" sz="3600" kern="1200" dirty="0">
                <a:ln>
                  <a:solidFill>
                    <a:schemeClr val="bg2"/>
                  </a:solidFill>
                </a:ln>
                <a:solidFill>
                  <a:schemeClr val="tx1"/>
                </a:solidFill>
                <a:latin typeface="Tahoma" pitchFamily="34" charset="0"/>
                <a:ea typeface="Tahoma" pitchFamily="34" charset="0"/>
                <a:cs typeface="Tahoma" pitchFamily="34" charset="0"/>
              </a:rPr>
              <a:t>وظائف المفاهيم في عملية التعلم :</a:t>
            </a:r>
          </a:p>
        </p:txBody>
      </p:sp>
      <p:sp>
        <p:nvSpPr>
          <p:cNvPr id="3" name="عنصر نائب للمحتوى 2"/>
          <p:cNvSpPr>
            <a:spLocks noGrp="1"/>
          </p:cNvSpPr>
          <p:nvPr>
            <p:ph idx="1"/>
          </p:nvPr>
        </p:nvSpPr>
        <p:spPr/>
        <p:txBody>
          <a:bodyPr>
            <a:normAutofit/>
          </a:bodyPr>
          <a:lstStyle/>
          <a:p>
            <a:pPr lvl="1" algn="r" rtl="1"/>
            <a:endParaRPr lang="ar-SA" dirty="0" smtClean="0">
              <a:ln>
                <a:solidFill>
                  <a:schemeClr val="bg2"/>
                </a:solidFill>
              </a:ln>
              <a:latin typeface="Segoe Print" pitchFamily="2" charset="0"/>
              <a:cs typeface="Simple Bold Jut Out" pitchFamily="2" charset="-78"/>
            </a:endParaRPr>
          </a:p>
          <a:p>
            <a:pPr lvl="1" algn="r" rtl="1">
              <a:lnSpc>
                <a:spcPct val="150000"/>
              </a:lnSpc>
              <a:buFont typeface="Wingdings" pitchFamily="2" charset="2"/>
              <a:buChar char="q"/>
            </a:pPr>
            <a:r>
              <a:rPr lang="ar-SA" dirty="0" smtClean="0">
                <a:ln>
                  <a:solidFill>
                    <a:schemeClr val="bg2"/>
                  </a:solidFill>
                </a:ln>
                <a:latin typeface="Tahoma" pitchFamily="34" charset="0"/>
                <a:ea typeface="Tahoma" pitchFamily="34" charset="0"/>
                <a:cs typeface="Tahoma" pitchFamily="34" charset="0"/>
              </a:rPr>
              <a:t>تبسيط العالم الواقعي من أجل تواصل ,وتفاهم يتسم بالكفاية.</a:t>
            </a:r>
          </a:p>
          <a:p>
            <a:pPr lvl="1" algn="r" rtl="1">
              <a:lnSpc>
                <a:spcPct val="150000"/>
              </a:lnSpc>
              <a:buFont typeface="Wingdings" pitchFamily="2" charset="2"/>
              <a:buChar char="q"/>
            </a:pPr>
            <a:r>
              <a:rPr lang="ar-SA" dirty="0" smtClean="0">
                <a:ln>
                  <a:solidFill>
                    <a:schemeClr val="bg2"/>
                  </a:solidFill>
                </a:ln>
                <a:latin typeface="Tahoma" pitchFamily="34" charset="0"/>
                <a:ea typeface="Tahoma" pitchFamily="34" charset="0"/>
                <a:cs typeface="Tahoma" pitchFamily="34" charset="0"/>
              </a:rPr>
              <a:t>المفاهيم تمثل تركيبا منتظما لما نتعلم بجملته.</a:t>
            </a:r>
          </a:p>
          <a:p>
            <a:pPr lvl="1" algn="r" rtl="1">
              <a:lnSpc>
                <a:spcPct val="150000"/>
              </a:lnSpc>
              <a:buFont typeface="Wingdings" pitchFamily="2" charset="2"/>
              <a:buChar char="q"/>
            </a:pPr>
            <a:r>
              <a:rPr lang="ar-SA" dirty="0" smtClean="0">
                <a:ln>
                  <a:solidFill>
                    <a:schemeClr val="bg2"/>
                  </a:solidFill>
                </a:ln>
                <a:latin typeface="Tahoma" pitchFamily="34" charset="0"/>
                <a:ea typeface="Tahoma" pitchFamily="34" charset="0"/>
                <a:cs typeface="Tahoma" pitchFamily="34" charset="0"/>
              </a:rPr>
              <a:t>تساعدنا المفاهيم العقلية على تنظيم خبراتنا بصورة يسهل استدعاؤها والتعامل معها.</a:t>
            </a:r>
          </a:p>
          <a:p>
            <a:pPr>
              <a:buNone/>
            </a:pPr>
            <a:endParaRPr lang="ar-SA" sz="2800" dirty="0"/>
          </a:p>
        </p:txBody>
      </p:sp>
    </p:spTree>
    <p:extLst>
      <p:ext uri="{BB962C8B-B14F-4D97-AF65-F5344CB8AC3E}">
        <p14:creationId xmlns:p14="http://schemas.microsoft.com/office/powerpoint/2010/main" val="1307823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217290"/>
          </a:xfrm>
        </p:spPr>
        <p:txBody>
          <a:bodyPr>
            <a:normAutofit/>
          </a:bodyPr>
          <a:lstStyle/>
          <a:p>
            <a:pPr algn="ctr"/>
            <a:r>
              <a:rPr lang="ar-SA" sz="3600" dirty="0" smtClean="0">
                <a:ln>
                  <a:solidFill>
                    <a:schemeClr val="bg2"/>
                  </a:solidFill>
                </a:ln>
                <a:solidFill>
                  <a:schemeClr val="tx1"/>
                </a:solidFill>
                <a:latin typeface="Tahoma" pitchFamily="34" charset="0"/>
                <a:ea typeface="Tahoma" pitchFamily="34" charset="0"/>
                <a:cs typeface="Tahoma" pitchFamily="34" charset="0"/>
              </a:rPr>
              <a:t>أنواع المفاهيم</a:t>
            </a:r>
            <a:endParaRPr lang="ar-SA" sz="3600" dirty="0">
              <a:ln>
                <a:solidFill>
                  <a:schemeClr val="bg2"/>
                </a:solidFill>
              </a:ln>
              <a:solidFill>
                <a:schemeClr val="tx1"/>
              </a:solidFill>
              <a:latin typeface="Tahoma" pitchFamily="34" charset="0"/>
              <a:ea typeface="Tahoma" pitchFamily="34" charset="0"/>
              <a:cs typeface="Tahoma" pitchFamily="34" charset="0"/>
            </a:endParaRPr>
          </a:p>
        </p:txBody>
      </p:sp>
      <p:sp>
        <p:nvSpPr>
          <p:cNvPr id="3" name="عنصر نائب للمحتوى 2"/>
          <p:cNvSpPr>
            <a:spLocks noGrp="1"/>
          </p:cNvSpPr>
          <p:nvPr>
            <p:ph idx="1"/>
          </p:nvPr>
        </p:nvSpPr>
        <p:spPr/>
        <p:txBody>
          <a:bodyPr>
            <a:noAutofit/>
          </a:bodyPr>
          <a:lstStyle/>
          <a:p>
            <a:pPr algn="just" rtl="1">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مفاهيم </a:t>
            </a:r>
            <a:r>
              <a:rPr lang="ar-SA" sz="3600" dirty="0">
                <a:ln>
                  <a:solidFill>
                    <a:schemeClr val="bg2"/>
                  </a:solidFill>
                </a:ln>
                <a:solidFill>
                  <a:srgbClr val="FF0000"/>
                </a:solidFill>
                <a:latin typeface="Segoe Print" pitchFamily="2" charset="0"/>
                <a:cs typeface="Simple Bold Jut Out" pitchFamily="2" charset="-78"/>
              </a:rPr>
              <a:t>إدراكية</a:t>
            </a:r>
            <a:r>
              <a:rPr lang="ar-SA" sz="3600" dirty="0" smtClean="0">
                <a:ln>
                  <a:solidFill>
                    <a:schemeClr val="bg2"/>
                  </a:solidFill>
                </a:ln>
                <a:solidFill>
                  <a:schemeClr val="tx1">
                    <a:lumMod val="95000"/>
                    <a:lumOff val="5000"/>
                  </a:schemeClr>
                </a:solidFill>
                <a:latin typeface="Tahoma" pitchFamily="34" charset="0"/>
                <a:ea typeface="Tahoma" pitchFamily="34" charset="0"/>
                <a:cs typeface="Tahoma" pitchFamily="34" charset="0"/>
              </a:rPr>
              <a:t>:هي تلك المفاهيم التي نلاحظها بمدركاتنا ومن خلا </a:t>
            </a:r>
            <a:r>
              <a:rPr lang="ar-SA" sz="3600" dirty="0" err="1" smtClean="0">
                <a:ln>
                  <a:solidFill>
                    <a:schemeClr val="bg2"/>
                  </a:solidFill>
                </a:ln>
                <a:solidFill>
                  <a:schemeClr val="tx1">
                    <a:lumMod val="95000"/>
                    <a:lumOff val="5000"/>
                  </a:schemeClr>
                </a:solidFill>
                <a:latin typeface="Tahoma" pitchFamily="34" charset="0"/>
                <a:ea typeface="Tahoma" pitchFamily="34" charset="0"/>
                <a:cs typeface="Tahoma" pitchFamily="34" charset="0"/>
              </a:rPr>
              <a:t>ماتخبرنا</a:t>
            </a:r>
            <a:r>
              <a:rPr lang="ar-SA" sz="3600" dirty="0" smtClean="0">
                <a:ln>
                  <a:solidFill>
                    <a:schemeClr val="bg2"/>
                  </a:solidFill>
                </a:ln>
                <a:solidFill>
                  <a:schemeClr val="tx1">
                    <a:lumMod val="95000"/>
                    <a:lumOff val="5000"/>
                  </a:schemeClr>
                </a:solidFill>
                <a:latin typeface="Tahoma" pitchFamily="34" charset="0"/>
                <a:ea typeface="Tahoma" pitchFamily="34" charset="0"/>
                <a:cs typeface="Tahoma" pitchFamily="34" charset="0"/>
              </a:rPr>
              <a:t> </a:t>
            </a:r>
            <a:r>
              <a:rPr lang="ar-SA" sz="3600" dirty="0" err="1" smtClean="0">
                <a:ln>
                  <a:solidFill>
                    <a:schemeClr val="bg2"/>
                  </a:solidFill>
                </a:ln>
                <a:solidFill>
                  <a:schemeClr val="tx1">
                    <a:lumMod val="95000"/>
                    <a:lumOff val="5000"/>
                  </a:schemeClr>
                </a:solidFill>
                <a:latin typeface="Tahoma" pitchFamily="34" charset="0"/>
                <a:ea typeface="Tahoma" pitchFamily="34" charset="0"/>
                <a:cs typeface="Tahoma" pitchFamily="34" charset="0"/>
              </a:rPr>
              <a:t>به</a:t>
            </a:r>
            <a:r>
              <a:rPr lang="ar-SA" sz="3600" dirty="0" smtClean="0">
                <a:ln>
                  <a:solidFill>
                    <a:schemeClr val="bg2"/>
                  </a:solidFill>
                </a:ln>
                <a:solidFill>
                  <a:schemeClr val="tx1">
                    <a:lumMod val="95000"/>
                    <a:lumOff val="5000"/>
                  </a:schemeClr>
                </a:solidFill>
                <a:latin typeface="Tahoma" pitchFamily="34" charset="0"/>
                <a:ea typeface="Tahoma" pitchFamily="34" charset="0"/>
                <a:cs typeface="Tahoma" pitchFamily="34" charset="0"/>
              </a:rPr>
              <a:t> حواسنا وهذه تشمل الأشياء المادية كالقط ,الزهرة....</a:t>
            </a:r>
          </a:p>
          <a:p>
            <a:pPr algn="just" rtl="1">
              <a:buNone/>
            </a:pPr>
            <a:r>
              <a:rPr lang="ar-SA" sz="3600" dirty="0" smtClean="0">
                <a:ln>
                  <a:solidFill>
                    <a:schemeClr val="bg2"/>
                  </a:solidFill>
                </a:ln>
                <a:solidFill>
                  <a:schemeClr val="tx1">
                    <a:lumMod val="95000"/>
                    <a:lumOff val="5000"/>
                  </a:schemeClr>
                </a:solidFill>
                <a:latin typeface="Tahoma" pitchFamily="34" charset="0"/>
                <a:ea typeface="Tahoma" pitchFamily="34" charset="0"/>
                <a:cs typeface="Tahoma" pitchFamily="34" charset="0"/>
              </a:rPr>
              <a:t>ويبدأ الأطفال الصغار في اكتساب هذا النوع من المفاهيم قبل أن </a:t>
            </a:r>
            <a:r>
              <a:rPr lang="ar-SA" sz="3600" dirty="0" err="1" smtClean="0">
                <a:ln>
                  <a:solidFill>
                    <a:schemeClr val="bg2"/>
                  </a:solidFill>
                </a:ln>
                <a:solidFill>
                  <a:schemeClr val="tx1">
                    <a:lumMod val="95000"/>
                    <a:lumOff val="5000"/>
                  </a:schemeClr>
                </a:solidFill>
                <a:latin typeface="Tahoma" pitchFamily="34" charset="0"/>
                <a:ea typeface="Tahoma" pitchFamily="34" charset="0"/>
                <a:cs typeface="Tahoma" pitchFamily="34" charset="0"/>
              </a:rPr>
              <a:t>يبدأوا</a:t>
            </a:r>
            <a:r>
              <a:rPr lang="ar-SA" sz="3600" dirty="0" smtClean="0">
                <a:ln>
                  <a:solidFill>
                    <a:schemeClr val="bg2"/>
                  </a:solidFill>
                </a:ln>
                <a:solidFill>
                  <a:schemeClr val="tx1">
                    <a:lumMod val="95000"/>
                    <a:lumOff val="5000"/>
                  </a:schemeClr>
                </a:solidFill>
                <a:latin typeface="Tahoma" pitchFamily="34" charset="0"/>
                <a:ea typeface="Tahoma" pitchFamily="34" charset="0"/>
                <a:cs typeface="Tahoma" pitchFamily="34" charset="0"/>
              </a:rPr>
              <a:t> اكتساب اللغة وذلك من خلال اكتشافهم التقليدي للبيئة من حولهم.</a:t>
            </a:r>
          </a:p>
        </p:txBody>
      </p:sp>
    </p:spTree>
    <p:extLst>
      <p:ext uri="{BB962C8B-B14F-4D97-AF65-F5344CB8AC3E}">
        <p14:creationId xmlns:p14="http://schemas.microsoft.com/office/powerpoint/2010/main" val="3689789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85242"/>
          </a:xfrm>
        </p:spPr>
        <p:txBody>
          <a:bodyPr>
            <a:normAutofit/>
          </a:bodyPr>
          <a:lstStyle/>
          <a:p>
            <a:pPr algn="ctr"/>
            <a:r>
              <a:rPr lang="ar-SA" sz="3600" dirty="0" smtClean="0">
                <a:ln>
                  <a:solidFill>
                    <a:schemeClr val="bg2"/>
                  </a:solidFill>
                </a:ln>
                <a:solidFill>
                  <a:schemeClr val="accent3">
                    <a:lumMod val="40000"/>
                    <a:lumOff val="60000"/>
                  </a:schemeClr>
                </a:solidFill>
                <a:latin typeface="Tahoma" pitchFamily="34" charset="0"/>
                <a:ea typeface="Tahoma" pitchFamily="34" charset="0"/>
                <a:cs typeface="Tahoma" pitchFamily="34" charset="0"/>
              </a:rPr>
              <a:t>أنواع المفاهيم</a:t>
            </a:r>
            <a:endParaRPr lang="ar-SA" sz="3600" dirty="0">
              <a:ln>
                <a:solidFill>
                  <a:schemeClr val="bg2"/>
                </a:solidFill>
              </a:ln>
              <a:solidFill>
                <a:schemeClr val="accent3">
                  <a:lumMod val="40000"/>
                  <a:lumOff val="60000"/>
                </a:schemeClr>
              </a:solidFill>
              <a:latin typeface="Tahoma" pitchFamily="34" charset="0"/>
              <a:ea typeface="Tahoma" pitchFamily="34" charset="0"/>
              <a:cs typeface="Tahoma" pitchFamily="34" charset="0"/>
            </a:endParaRPr>
          </a:p>
        </p:txBody>
      </p:sp>
      <p:sp>
        <p:nvSpPr>
          <p:cNvPr id="3" name="عنصر نائب للمحتوى 2"/>
          <p:cNvSpPr>
            <a:spLocks noGrp="1"/>
          </p:cNvSpPr>
          <p:nvPr>
            <p:ph idx="1"/>
          </p:nvPr>
        </p:nvSpPr>
        <p:spPr>
          <a:xfrm>
            <a:off x="1115616" y="1124744"/>
            <a:ext cx="7818072" cy="5123656"/>
          </a:xfrm>
        </p:spPr>
        <p:txBody>
          <a:bodyPr>
            <a:noAutofit/>
          </a:bodyPr>
          <a:lstStyle/>
          <a:p>
            <a:pPr algn="r" rtl="1">
              <a:lnSpc>
                <a:spcPct val="150000"/>
              </a:lnSpc>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المفاهيم </a:t>
            </a:r>
            <a:r>
              <a:rPr lang="ar-SA" sz="3600" dirty="0">
                <a:ln>
                  <a:solidFill>
                    <a:schemeClr val="bg2"/>
                  </a:solidFill>
                </a:ln>
                <a:solidFill>
                  <a:srgbClr val="FF0000"/>
                </a:solidFill>
                <a:latin typeface="Segoe Print" pitchFamily="2" charset="0"/>
                <a:cs typeface="Simple Bold Jut Out" pitchFamily="2" charset="-78"/>
              </a:rPr>
              <a:t>النظرية</a:t>
            </a:r>
            <a:r>
              <a:rPr lang="ar-SA" sz="3600" dirty="0" smtClean="0">
                <a:ln>
                  <a:solidFill>
                    <a:schemeClr val="bg2"/>
                  </a:solidFill>
                </a:ln>
                <a:solidFill>
                  <a:srgbClr val="FF0000"/>
                </a:solidFill>
                <a:latin typeface="Tahoma" pitchFamily="34" charset="0"/>
                <a:ea typeface="Tahoma" pitchFamily="34" charset="0"/>
                <a:cs typeface="Tahoma" pitchFamily="34" charset="0"/>
              </a:rPr>
              <a:t>:</a:t>
            </a:r>
            <a:r>
              <a:rPr lang="ar-SA" sz="3600" dirty="0" smtClean="0">
                <a:ln>
                  <a:solidFill>
                    <a:schemeClr val="bg2"/>
                  </a:solidFill>
                </a:ln>
                <a:latin typeface="Tahoma" pitchFamily="34" charset="0"/>
                <a:ea typeface="Tahoma" pitchFamily="34" charset="0"/>
                <a:cs typeface="Tahoma" pitchFamily="34" charset="0"/>
              </a:rPr>
              <a:t>تتضمن المفاهيم ذات الطبيعية المجردة مثل القدرة ,الكتلة ,الوزن...</a:t>
            </a:r>
            <a:r>
              <a:rPr lang="ar-SA" sz="3600" dirty="0" smtClean="0"/>
              <a:t> </a:t>
            </a:r>
          </a:p>
          <a:p>
            <a:pPr algn="r" rtl="1">
              <a:lnSpc>
                <a:spcPct val="150000"/>
              </a:lnSpc>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المفاهيم التلقائية:</a:t>
            </a:r>
            <a:r>
              <a:rPr lang="ar-SA" sz="3600" dirty="0" smtClean="0">
                <a:ln>
                  <a:solidFill>
                    <a:schemeClr val="bg2"/>
                  </a:solidFill>
                </a:ln>
                <a:latin typeface="Tahoma" pitchFamily="34" charset="0"/>
                <a:ea typeface="Tahoma" pitchFamily="34" charset="0"/>
                <a:cs typeface="Tahoma" pitchFamily="34" charset="0"/>
              </a:rPr>
              <a:t>هي المفاهيم التي يكتسبها الفرد عبر احتكاكه مع البيئة ومن خلال الخبرة الحسية المباشرة.</a:t>
            </a:r>
          </a:p>
          <a:p>
            <a:pPr algn="r" rtl="1">
              <a:buFont typeface="Wingdings" pitchFamily="2" charset="2"/>
              <a:buChar char="q"/>
            </a:pPr>
            <a:endParaRPr lang="ar-SA" sz="3600" dirty="0" smtClean="0">
              <a:ln>
                <a:solidFill>
                  <a:schemeClr val="bg2"/>
                </a:solidFill>
              </a:ln>
              <a:latin typeface="Tahoma" pitchFamily="34" charset="0"/>
              <a:ea typeface="Tahoma" pitchFamily="34" charset="0"/>
              <a:cs typeface="Tahoma" pitchFamily="34" charset="0"/>
            </a:endParaRPr>
          </a:p>
          <a:p>
            <a:pPr algn="r" rtl="1">
              <a:buFont typeface="Wingdings" pitchFamily="2" charset="2"/>
              <a:buChar char="q"/>
            </a:pPr>
            <a:endParaRPr lang="ar-SA" sz="3600" dirty="0" smtClean="0">
              <a:ln>
                <a:solidFill>
                  <a:schemeClr val="bg2"/>
                </a:solidFill>
              </a:ln>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11797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382</TotalTime>
  <Words>1763</Words>
  <Application>Microsoft Office PowerPoint</Application>
  <PresentationFormat>عرض على الشاشة (3:4)‏</PresentationFormat>
  <Paragraphs>146</Paragraphs>
  <Slides>40</Slides>
  <Notes>5</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انقلاب</vt:lpstr>
      <vt:lpstr>دراسة المفاهيم</vt:lpstr>
      <vt:lpstr>تكمن أهمية دراسة المفاهيم العلمية في أنها تمثل الأدوات العقلية التي نطورها لكي تساعدنا على مواجهة عالمنا المعقد .  </vt:lpstr>
      <vt:lpstr>عرض تقديمي في PowerPoint</vt:lpstr>
      <vt:lpstr>عرض تقديمي في PowerPoint</vt:lpstr>
      <vt:lpstr>لغز للتفكير ؟؟؟؟؟؟</vt:lpstr>
      <vt:lpstr>لا يمكن للفرد أن يكون المفاهيم المجردة الا اذا استطاع أن :</vt:lpstr>
      <vt:lpstr>وظائف المفاهيم في عملية التعلم :</vt:lpstr>
      <vt:lpstr>أنواع المفاهيم</vt:lpstr>
      <vt:lpstr>أنواع المفاهيم</vt:lpstr>
      <vt:lpstr>أنواع المفاهيم</vt:lpstr>
      <vt:lpstr>العوامل المؤثرة في نمو المفاهيم</vt:lpstr>
      <vt:lpstr>العوامل المؤثرة في نمو المفاهيم</vt:lpstr>
      <vt:lpstr>العوامل المؤثرة في نمو المفاهيم</vt:lpstr>
      <vt:lpstr>عرض تقديمي في PowerPoint</vt:lpstr>
      <vt:lpstr>عرض تقديمي في PowerPoint</vt:lpstr>
      <vt:lpstr>عرض تقديمي في PowerPoint</vt:lpstr>
      <vt:lpstr>مستويات المفاهيم</vt:lpstr>
      <vt:lpstr>مستويات المفاهيم</vt:lpstr>
      <vt:lpstr>وهناك من قسم مستويات نمو المفاهيم إلى خمس مستويات على النحو التالي </vt:lpstr>
      <vt:lpstr>تابع مستويات نمو المفاهيم </vt:lpstr>
      <vt:lpstr>تابع مستويات نمو المفاهيم </vt:lpstr>
      <vt:lpstr>العوامل المؤثرة في تعلم المفاهيم</vt:lpstr>
      <vt:lpstr>العوامل المؤثرة في تعلم المفاهيم</vt:lpstr>
      <vt:lpstr>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Mac</cp:lastModifiedBy>
  <cp:revision>17</cp:revision>
  <dcterms:created xsi:type="dcterms:W3CDTF">2012-09-06T12:03:46Z</dcterms:created>
  <dcterms:modified xsi:type="dcterms:W3CDTF">2012-11-17T20:05:16Z</dcterms:modified>
</cp:coreProperties>
</file>