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712" r:id="rId4"/>
    <p:sldMasterId id="2147483725" r:id="rId5"/>
    <p:sldMasterId id="2147483738" r:id="rId6"/>
  </p:sldMasterIdLst>
  <p:sldIdLst>
    <p:sldId id="260" r:id="rId7"/>
    <p:sldId id="258"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EDF828-E819-4FC5-883C-FF967F4E63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911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80F725-0068-49AE-AB27-17E78525D7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860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678DE6-0F5F-40A4-B0FC-4CB36BF78A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0341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A47577D-31AE-48A5-AD72-1CB0A4522A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2780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EDF828-E819-4FC5-883C-FF967F4E63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024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92412E-F8A2-45A3-A1DC-4A50A49A3F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524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E57A6-5AB6-4850-A527-650A1450C7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6607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5395DF-F8B6-42BB-87EF-E2C7E38457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380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EB020DD-D2DD-445E-9AB6-0D079027A7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523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655705F-6C00-4CEA-8A60-8EE7DD6014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5877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880F04-77B9-4196-9536-EAD294B292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77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92412E-F8A2-45A3-A1DC-4A50A49A3F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6370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AE1C14-A59A-4D86-9813-9BE94246A4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6894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26C18B-5B2E-4EB0-9EB8-4D6DDB2376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8034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80F725-0068-49AE-AB27-17E78525D7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5395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678DE6-0F5F-40A4-B0FC-4CB36BF78A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2560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A47577D-31AE-48A5-AD72-1CB0A4522A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1159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EDF828-E819-4FC5-883C-FF967F4E63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0756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92412E-F8A2-45A3-A1DC-4A50A49A3F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33389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E57A6-5AB6-4850-A527-650A1450C7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0369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5395DF-F8B6-42BB-87EF-E2C7E38457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667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EB020DD-D2DD-445E-9AB6-0D079027A7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189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E57A6-5AB6-4850-A527-650A1450C7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5069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655705F-6C00-4CEA-8A60-8EE7DD6014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9551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880F04-77B9-4196-9536-EAD294B292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7787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AE1C14-A59A-4D86-9813-9BE94246A4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3384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26C18B-5B2E-4EB0-9EB8-4D6DDB2376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8963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80F725-0068-49AE-AB27-17E78525D7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136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678DE6-0F5F-40A4-B0FC-4CB36BF78A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8055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A47577D-31AE-48A5-AD72-1CB0A4522A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8342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EDF828-E819-4FC5-883C-FF967F4E63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203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92412E-F8A2-45A3-A1DC-4A50A49A3F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6443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E57A6-5AB6-4850-A527-650A1450C7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504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5395DF-F8B6-42BB-87EF-E2C7E38457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75166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5395DF-F8B6-42BB-87EF-E2C7E38457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6448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EB020DD-D2DD-445E-9AB6-0D079027A7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8253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655705F-6C00-4CEA-8A60-8EE7DD6014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357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880F04-77B9-4196-9536-EAD294B292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1618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AE1C14-A59A-4D86-9813-9BE94246A4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0987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26C18B-5B2E-4EB0-9EB8-4D6DDB2376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8789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80F725-0068-49AE-AB27-17E78525D7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4432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678DE6-0F5F-40A4-B0FC-4CB36BF78A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6452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A47577D-31AE-48A5-AD72-1CB0A4522A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0480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EDF828-E819-4FC5-883C-FF967F4E63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984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EB020DD-D2DD-445E-9AB6-0D079027A7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8075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92412E-F8A2-45A3-A1DC-4A50A49A3F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6633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7E57A6-5AB6-4850-A527-650A1450C7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9860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5395DF-F8B6-42BB-87EF-E2C7E38457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5286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EB020DD-D2DD-445E-9AB6-0D079027A7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0205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655705F-6C00-4CEA-8A60-8EE7DD6014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09389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880F04-77B9-4196-9536-EAD294B292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4891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AE1C14-A59A-4D86-9813-9BE94246A4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3100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26C18B-5B2E-4EB0-9EB8-4D6DDB2376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0181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80F725-0068-49AE-AB27-17E78525D7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8521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678DE6-0F5F-40A4-B0FC-4CB36BF78A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529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655705F-6C00-4CEA-8A60-8EE7DD6014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5138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A47577D-31AE-48A5-AD72-1CB0A4522A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0237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C92B5-916B-4F22-B766-EC6407493B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2283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A9345F-1D2D-416B-8479-4CBDBDE3C7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51745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6A5A7C-B3EF-4CBD-89EE-F7B5042199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63056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E13434-A73E-45BE-9D94-AADF0960AE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20389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3F4EB06-1EA0-4765-BE1B-8AD3F85637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68235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99A6BEC-B8DC-49CA-A9EC-28DFD21498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6682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845AB63-BF62-47DC-949C-F9AF363FD7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1647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93C9EA-94AC-453C-80D2-89878BD626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0259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5555B9-BCAE-49C7-A77A-9B40C78FC4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21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B880F04-77B9-4196-9536-EAD294B292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28048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A54859-424F-40BA-A397-A174E17EDF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40930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18632B-0276-474F-A392-8845E84AD0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2798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921F476-2331-48F0-AD16-97D4B6E18D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5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AE1C14-A59A-4D86-9813-9BE94246A4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145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26C18B-5B2E-4EB0-9EB8-4D6DDB2376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3765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AC121AA-5DEA-4682-A89B-7B907F1F8B66}"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3401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AC121AA-5DEA-4682-A89B-7B907F1F8B66}"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872607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AC121AA-5DEA-4682-A89B-7B907F1F8B66}"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706026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AC121AA-5DEA-4682-A89B-7B907F1F8B66}"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81625460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AC121AA-5DEA-4682-A89B-7B907F1F8B66}"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6487962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endParaRPr lang="en-US" smtClean="0"/>
          </a:p>
          <a:p>
            <a:pPr lvl="1"/>
            <a:r>
              <a:rPr lang="ar-SA" smtClean="0"/>
              <a:t>المستوى الثاني</a:t>
            </a:r>
            <a:endParaRPr lang="en-US" smtClean="0"/>
          </a:p>
          <a:p>
            <a:pPr lvl="2"/>
            <a:r>
              <a:rPr lang="ar-SA" smtClean="0"/>
              <a:t>المستوى الثالث</a:t>
            </a:r>
            <a:endParaRPr lang="en-US" smtClean="0"/>
          </a:p>
          <a:p>
            <a:pPr lvl="3"/>
            <a:r>
              <a:rPr lang="ar-SA" smtClean="0"/>
              <a:t>المستوى الرابع</a:t>
            </a:r>
            <a:endParaRPr lang="en-US" smtClean="0"/>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3BB7B52-67D1-4561-B839-F7D6A2E28361}"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90518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931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19" name="Rectangle 3"/>
          <p:cNvSpPr>
            <a:spLocks noChangeArrowheads="1"/>
          </p:cNvSpPr>
          <p:nvPr/>
        </p:nvSpPr>
        <p:spPr bwMode="auto">
          <a:xfrm>
            <a:off x="179388" y="331788"/>
            <a:ext cx="8642350"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2400" b="1" u="sng" dirty="0" smtClean="0">
                <a:solidFill>
                  <a:srgbClr val="FECB3C"/>
                </a:solidFill>
              </a:rPr>
              <a:t>FAYOL’S PRINCIPLES OF MANAGEMENT</a:t>
            </a:r>
            <a:endParaRPr lang="en-US" sz="2400" b="1" dirty="0" smtClean="0">
              <a:solidFill>
                <a:srgbClr val="FECB3C"/>
              </a:solidFill>
            </a:endParaRPr>
          </a:p>
          <a:p>
            <a:pPr marL="342900" indent="-342900" fontAlgn="base">
              <a:spcBef>
                <a:spcPct val="20000"/>
              </a:spcBef>
              <a:spcAft>
                <a:spcPct val="0"/>
              </a:spcAft>
            </a:pPr>
            <a:r>
              <a:rPr lang="en-US" sz="2200" b="1" dirty="0" smtClean="0">
                <a:solidFill>
                  <a:srgbClr val="FFFFFF"/>
                </a:solidFill>
              </a:rPr>
              <a:t>Henry </a:t>
            </a:r>
            <a:r>
              <a:rPr lang="en-US" sz="2200" b="1" dirty="0" err="1" smtClean="0">
                <a:solidFill>
                  <a:srgbClr val="FFFFFF"/>
                </a:solidFill>
              </a:rPr>
              <a:t>Fayol</a:t>
            </a:r>
            <a:r>
              <a:rPr lang="en-US" sz="2200" b="1" dirty="0" smtClean="0">
                <a:solidFill>
                  <a:srgbClr val="FFFFFF"/>
                </a:solidFill>
              </a:rPr>
              <a:t>, the French industrialist is regarded as the real father of modern management science.  A brief description of </a:t>
            </a:r>
            <a:r>
              <a:rPr lang="en-US" sz="2200" b="1" dirty="0" err="1" smtClean="0">
                <a:solidFill>
                  <a:srgbClr val="FFFFFF"/>
                </a:solidFill>
              </a:rPr>
              <a:t>Fayol’s</a:t>
            </a:r>
            <a:r>
              <a:rPr lang="en-US" sz="2200" b="1" dirty="0" smtClean="0">
                <a:solidFill>
                  <a:srgbClr val="FFFFFF"/>
                </a:solidFill>
              </a:rPr>
              <a:t> fourteen principles of management which he described in his book ‘General and Industrial Management’ is given below:</a:t>
            </a:r>
            <a:r>
              <a:rPr lang="en-US" sz="2200" dirty="0" smtClean="0">
                <a:solidFill>
                  <a:srgbClr val="FFFFFF"/>
                </a:solidFill>
              </a:rPr>
              <a:t> </a:t>
            </a:r>
          </a:p>
        </p:txBody>
      </p:sp>
      <p:sp>
        <p:nvSpPr>
          <p:cNvPr id="111620" name="Rectangle 4"/>
          <p:cNvSpPr>
            <a:spLocks noChangeArrowheads="1"/>
          </p:cNvSpPr>
          <p:nvPr/>
        </p:nvSpPr>
        <p:spPr bwMode="auto">
          <a:xfrm>
            <a:off x="225425" y="2565400"/>
            <a:ext cx="888365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fontAlgn="base">
              <a:spcBef>
                <a:spcPct val="20000"/>
              </a:spcBef>
              <a:spcAft>
                <a:spcPct val="0"/>
              </a:spcAft>
              <a:buFontTx/>
              <a:buChar char="•"/>
            </a:pPr>
            <a:r>
              <a:rPr lang="en-US" sz="2200" b="1" u="sng" dirty="0" smtClean="0">
                <a:solidFill>
                  <a:srgbClr val="32D1E2"/>
                </a:solidFill>
              </a:rPr>
              <a:t>Division of Work</a:t>
            </a:r>
            <a:endParaRPr lang="en-US" sz="2200" b="1" dirty="0" smtClean="0">
              <a:solidFill>
                <a:srgbClr val="32D1E2"/>
              </a:solidFill>
            </a:endParaRPr>
          </a:p>
          <a:p>
            <a:pPr marL="609600" indent="-609600" fontAlgn="base">
              <a:spcBef>
                <a:spcPct val="20000"/>
              </a:spcBef>
              <a:spcAft>
                <a:spcPct val="0"/>
              </a:spcAft>
            </a:pPr>
            <a:r>
              <a:rPr lang="en-US" sz="2200" b="1" dirty="0" smtClean="0">
                <a:solidFill>
                  <a:srgbClr val="FFFFFF"/>
                </a:solidFill>
              </a:rPr>
              <a:t>This principle implies that every employee should be assigned only one type of work.  It aims at the maximum production with least efforts.  It also helps in securing the maximum efficiency.</a:t>
            </a:r>
            <a:endParaRPr lang="en-US" sz="2200" b="1" u="sng" dirty="0" smtClean="0">
              <a:solidFill>
                <a:srgbClr val="FFFFFF"/>
              </a:solidFill>
            </a:endParaRPr>
          </a:p>
          <a:p>
            <a:pPr marL="609600" indent="-609600" fontAlgn="base">
              <a:spcBef>
                <a:spcPct val="20000"/>
              </a:spcBef>
              <a:spcAft>
                <a:spcPct val="0"/>
              </a:spcAft>
              <a:buFontTx/>
              <a:buChar char="•"/>
            </a:pPr>
            <a:r>
              <a:rPr lang="en-US" sz="2200" b="1" u="sng" dirty="0" smtClean="0">
                <a:solidFill>
                  <a:srgbClr val="32D1E2"/>
                </a:solidFill>
              </a:rPr>
              <a:t>Authority and Responsibility</a:t>
            </a:r>
            <a:endParaRPr lang="en-US" sz="2200" b="1" dirty="0" smtClean="0">
              <a:solidFill>
                <a:srgbClr val="32D1E2"/>
              </a:solidFill>
            </a:endParaRPr>
          </a:p>
          <a:p>
            <a:pPr marL="609600" indent="-609600" fontAlgn="base">
              <a:spcBef>
                <a:spcPct val="20000"/>
              </a:spcBef>
              <a:spcAft>
                <a:spcPct val="0"/>
              </a:spcAft>
            </a:pPr>
            <a:r>
              <a:rPr lang="en-US" sz="2200" b="1" dirty="0" smtClean="0">
                <a:solidFill>
                  <a:srgbClr val="FFFFFF"/>
                </a:solidFill>
              </a:rPr>
              <a:t>Authority is the right to give orders to the subordinates.  Responsibility means the duty which the subordinates is expected to perform.  Sufficient authority should be delegated to a subordinate to enable him to discharge his duties.</a:t>
            </a:r>
          </a:p>
        </p:txBody>
      </p:sp>
    </p:spTree>
    <p:extLst>
      <p:ext uri="{BB962C8B-B14F-4D97-AF65-F5344CB8AC3E}">
        <p14:creationId xmlns:p14="http://schemas.microsoft.com/office/powerpoint/2010/main" val="107538545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43" name="Rectangle 3"/>
          <p:cNvSpPr>
            <a:spLocks noChangeArrowheads="1"/>
          </p:cNvSpPr>
          <p:nvPr/>
        </p:nvSpPr>
        <p:spPr bwMode="auto">
          <a:xfrm>
            <a:off x="250825" y="331788"/>
            <a:ext cx="8569325"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fontAlgn="base">
              <a:spcBef>
                <a:spcPct val="20000"/>
              </a:spcBef>
              <a:spcAft>
                <a:spcPct val="0"/>
              </a:spcAft>
              <a:buFontTx/>
              <a:buChar char="•"/>
            </a:pPr>
            <a:r>
              <a:rPr lang="en-US" sz="2200" b="1" u="sng" smtClean="0">
                <a:solidFill>
                  <a:srgbClr val="32D1E2"/>
                </a:solidFill>
              </a:rPr>
              <a:t>Discipline</a:t>
            </a:r>
            <a:endParaRPr lang="en-US" sz="2200" b="1" smtClean="0">
              <a:solidFill>
                <a:srgbClr val="32D1E2"/>
              </a:solidFill>
            </a:endParaRPr>
          </a:p>
          <a:p>
            <a:pPr marL="609600" indent="-609600" fontAlgn="base">
              <a:spcBef>
                <a:spcPct val="20000"/>
              </a:spcBef>
              <a:spcAft>
                <a:spcPct val="0"/>
              </a:spcAft>
            </a:pPr>
            <a:r>
              <a:rPr lang="en-US" sz="2200" b="1" smtClean="0">
                <a:solidFill>
                  <a:srgbClr val="FFFFFF"/>
                </a:solidFill>
              </a:rPr>
              <a:t>Discipline means getting obedience to rules and regulations </a:t>
            </a:r>
            <a:endParaRPr lang="ar-SA" sz="2200" b="1" smtClean="0">
              <a:solidFill>
                <a:srgbClr val="FFFFFF"/>
              </a:solidFill>
            </a:endParaRPr>
          </a:p>
          <a:p>
            <a:pPr marL="609600" indent="-609600" fontAlgn="base">
              <a:spcBef>
                <a:spcPct val="20000"/>
              </a:spcBef>
              <a:spcAft>
                <a:spcPct val="0"/>
              </a:spcAft>
            </a:pPr>
            <a:r>
              <a:rPr lang="en-US" sz="2200" b="1" smtClean="0">
                <a:solidFill>
                  <a:srgbClr val="FFFFFF"/>
                </a:solidFill>
              </a:rPr>
              <a:t>of an organization.  In the absence of discipline the organization cannot succeed.  Discipline depends upon effective leadership.</a:t>
            </a:r>
            <a:endParaRPr lang="en-US" sz="2200" b="1" u="sng" smtClean="0">
              <a:solidFill>
                <a:srgbClr val="FFFFFF"/>
              </a:solidFill>
            </a:endParaRPr>
          </a:p>
          <a:p>
            <a:pPr marL="609600" indent="-609600" fontAlgn="base">
              <a:spcBef>
                <a:spcPct val="20000"/>
              </a:spcBef>
              <a:spcAft>
                <a:spcPct val="0"/>
              </a:spcAft>
              <a:buFontTx/>
              <a:buChar char="•"/>
            </a:pPr>
            <a:r>
              <a:rPr lang="en-US" sz="2200" b="1" u="sng" smtClean="0">
                <a:solidFill>
                  <a:srgbClr val="32D1E2"/>
                </a:solidFill>
              </a:rPr>
              <a:t>Unity of Command</a:t>
            </a:r>
            <a:endParaRPr lang="en-US" sz="2200" b="1" smtClean="0">
              <a:solidFill>
                <a:srgbClr val="32D1E2"/>
              </a:solidFill>
            </a:endParaRPr>
          </a:p>
          <a:p>
            <a:pPr marL="609600" indent="-609600" fontAlgn="base">
              <a:spcBef>
                <a:spcPct val="20000"/>
              </a:spcBef>
              <a:spcAft>
                <a:spcPct val="0"/>
              </a:spcAft>
            </a:pPr>
            <a:r>
              <a:rPr lang="en-US" sz="2200" b="1" smtClean="0">
                <a:solidFill>
                  <a:srgbClr val="FFFFFF"/>
                </a:solidFill>
              </a:rPr>
              <a:t>A subordinate should receive orders from one supervisor only.  If he gets orders from two or more officers at the same time, he gets confused.  He cannot discharge his duties properly.  Unity of command is related to functioning of personnel.</a:t>
            </a:r>
            <a:endParaRPr lang="en-US" sz="2200" b="1" u="sng" smtClean="0">
              <a:solidFill>
                <a:srgbClr val="FFFFFF"/>
              </a:solidFill>
            </a:endParaRPr>
          </a:p>
          <a:p>
            <a:pPr marL="609600" indent="-609600" fontAlgn="base">
              <a:spcBef>
                <a:spcPct val="20000"/>
              </a:spcBef>
              <a:spcAft>
                <a:spcPct val="0"/>
              </a:spcAft>
              <a:buFontTx/>
              <a:buChar char="•"/>
            </a:pPr>
            <a:r>
              <a:rPr lang="en-US" sz="2200" b="1" u="sng" smtClean="0">
                <a:solidFill>
                  <a:srgbClr val="32D1E2"/>
                </a:solidFill>
              </a:rPr>
              <a:t>Unity of Direction</a:t>
            </a:r>
            <a:endParaRPr lang="en-US" sz="2200" b="1" smtClean="0">
              <a:solidFill>
                <a:srgbClr val="32D1E2"/>
              </a:solidFill>
            </a:endParaRPr>
          </a:p>
          <a:p>
            <a:pPr marL="609600" indent="-609600" fontAlgn="base">
              <a:spcBef>
                <a:spcPct val="20000"/>
              </a:spcBef>
              <a:spcAft>
                <a:spcPct val="0"/>
              </a:spcAft>
            </a:pPr>
            <a:r>
              <a:rPr lang="en-US" sz="2200" b="1" smtClean="0">
                <a:solidFill>
                  <a:srgbClr val="FFFFFF"/>
                </a:solidFill>
              </a:rPr>
              <a:t>Unity of direction means that each group of persons having same objects must have one head and one plan.  It will help in establishing the coordination and uniformity in the activities.  It is related to the functioning business as a whole.</a:t>
            </a:r>
          </a:p>
        </p:txBody>
      </p:sp>
    </p:spTree>
    <p:extLst>
      <p:ext uri="{BB962C8B-B14F-4D97-AF65-F5344CB8AC3E}">
        <p14:creationId xmlns:p14="http://schemas.microsoft.com/office/powerpoint/2010/main" val="380805999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179388" y="836613"/>
            <a:ext cx="8820150" cy="611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fontAlgn="base">
              <a:spcBef>
                <a:spcPct val="20000"/>
              </a:spcBef>
              <a:spcAft>
                <a:spcPct val="0"/>
              </a:spcAft>
              <a:buFontTx/>
              <a:buChar char="•"/>
            </a:pPr>
            <a:r>
              <a:rPr lang="en-US" sz="2200" b="1" u="sng" smtClean="0">
                <a:solidFill>
                  <a:srgbClr val="32D1E2"/>
                </a:solidFill>
              </a:rPr>
              <a:t>Subordination of Individual Interests to General Interest</a:t>
            </a:r>
            <a:endParaRPr lang="en-US" sz="2200" b="1" smtClean="0">
              <a:solidFill>
                <a:srgbClr val="32D1E2"/>
              </a:solidFill>
            </a:endParaRPr>
          </a:p>
          <a:p>
            <a:pPr marL="609600" indent="-609600" fontAlgn="base">
              <a:spcBef>
                <a:spcPct val="20000"/>
              </a:spcBef>
              <a:spcAft>
                <a:spcPct val="0"/>
              </a:spcAft>
            </a:pPr>
            <a:r>
              <a:rPr lang="en-US" sz="2200" b="1" smtClean="0">
                <a:solidFill>
                  <a:srgbClr val="FFFFFF"/>
                </a:solidFill>
              </a:rPr>
              <a:t>The interests of the organization must prevail upon the </a:t>
            </a:r>
            <a:endParaRPr lang="ar-SA" sz="2200" b="1" smtClean="0">
              <a:solidFill>
                <a:srgbClr val="FFFFFF"/>
              </a:solidFill>
            </a:endParaRPr>
          </a:p>
          <a:p>
            <a:pPr marL="609600" indent="-609600" fontAlgn="base">
              <a:spcBef>
                <a:spcPct val="20000"/>
              </a:spcBef>
              <a:spcAft>
                <a:spcPct val="0"/>
              </a:spcAft>
            </a:pPr>
            <a:r>
              <a:rPr lang="en-US" sz="2200" b="1" smtClean="0">
                <a:solidFill>
                  <a:srgbClr val="FFFFFF"/>
                </a:solidFill>
              </a:rPr>
              <a:t>personal interests of individuals.  General interest must be given more attention in comparison to the personal interests. </a:t>
            </a:r>
            <a:endParaRPr lang="en-US" sz="2200" b="1" u="sng" smtClean="0">
              <a:solidFill>
                <a:srgbClr val="FFFFFF"/>
              </a:solidFill>
            </a:endParaRPr>
          </a:p>
          <a:p>
            <a:pPr marL="609600" indent="-609600" fontAlgn="base">
              <a:spcBef>
                <a:spcPct val="20000"/>
              </a:spcBef>
              <a:spcAft>
                <a:spcPct val="0"/>
              </a:spcAft>
              <a:buFontTx/>
              <a:buChar char="•"/>
            </a:pPr>
            <a:endParaRPr lang="ar-SA" sz="2200" b="1" u="sng" smtClean="0">
              <a:solidFill>
                <a:srgbClr val="32D1E2"/>
              </a:solidFill>
            </a:endParaRPr>
          </a:p>
          <a:p>
            <a:pPr marL="609600" indent="-609600" fontAlgn="base">
              <a:spcBef>
                <a:spcPct val="20000"/>
              </a:spcBef>
              <a:spcAft>
                <a:spcPct val="0"/>
              </a:spcAft>
              <a:buFontTx/>
              <a:buChar char="•"/>
            </a:pPr>
            <a:r>
              <a:rPr lang="en-US" sz="2200" b="1" u="sng" smtClean="0">
                <a:solidFill>
                  <a:srgbClr val="32D1E2"/>
                </a:solidFill>
              </a:rPr>
              <a:t>Remuneration of  Personnel</a:t>
            </a:r>
            <a:endParaRPr lang="en-US" sz="2200" b="1" smtClean="0">
              <a:solidFill>
                <a:srgbClr val="32D1E2"/>
              </a:solidFill>
            </a:endParaRPr>
          </a:p>
          <a:p>
            <a:pPr marL="609600" indent="-609600" fontAlgn="base">
              <a:spcBef>
                <a:spcPct val="20000"/>
              </a:spcBef>
              <a:spcAft>
                <a:spcPct val="0"/>
              </a:spcAft>
            </a:pPr>
            <a:r>
              <a:rPr lang="en-US" sz="2200" b="1" smtClean="0">
                <a:solidFill>
                  <a:srgbClr val="FFFFFF"/>
                </a:solidFill>
              </a:rPr>
              <a:t>The remuneration of personnel must be fair and satisfactory.  The wage system must motivate the employees, to do better and more and may ensure safety and security of the employees.  The wage system must be satisfactory to both the employees and employer.</a:t>
            </a:r>
            <a:endParaRPr lang="ar-SA" sz="2200" b="1" smtClean="0">
              <a:solidFill>
                <a:srgbClr val="FFFFFF"/>
              </a:solidFill>
            </a:endParaRPr>
          </a:p>
        </p:txBody>
      </p:sp>
    </p:spTree>
    <p:extLst>
      <p:ext uri="{BB962C8B-B14F-4D97-AF65-F5344CB8AC3E}">
        <p14:creationId xmlns:p14="http://schemas.microsoft.com/office/powerpoint/2010/main" val="179552187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250825" y="404813"/>
            <a:ext cx="8569325"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fontAlgn="base">
              <a:spcBef>
                <a:spcPct val="20000"/>
              </a:spcBef>
              <a:spcAft>
                <a:spcPct val="0"/>
              </a:spcAft>
              <a:buFontTx/>
              <a:buChar char="•"/>
            </a:pPr>
            <a:r>
              <a:rPr lang="en-US" sz="2400" b="1" u="sng" smtClean="0">
                <a:solidFill>
                  <a:srgbClr val="32D1E2"/>
                </a:solidFill>
              </a:rPr>
              <a:t>Centralization</a:t>
            </a:r>
            <a:endParaRPr lang="en-US" sz="2400" b="1" smtClean="0">
              <a:solidFill>
                <a:srgbClr val="32D1E2"/>
              </a:solidFill>
            </a:endParaRPr>
          </a:p>
          <a:p>
            <a:pPr marL="609600" indent="-609600" fontAlgn="base">
              <a:spcBef>
                <a:spcPct val="20000"/>
              </a:spcBef>
              <a:spcAft>
                <a:spcPct val="0"/>
              </a:spcAft>
            </a:pPr>
            <a:r>
              <a:rPr lang="en-US" sz="2200" b="1" smtClean="0">
                <a:solidFill>
                  <a:srgbClr val="FFFFFF"/>
                </a:solidFill>
              </a:rPr>
              <a:t>It means concentration of authority at one place or at one </a:t>
            </a:r>
            <a:endParaRPr lang="ar-SA" sz="2200" b="1" smtClean="0">
              <a:solidFill>
                <a:srgbClr val="FFFFFF"/>
              </a:solidFill>
            </a:endParaRPr>
          </a:p>
          <a:p>
            <a:pPr marL="609600" indent="-609600" fontAlgn="base">
              <a:spcBef>
                <a:spcPct val="20000"/>
              </a:spcBef>
              <a:spcAft>
                <a:spcPct val="0"/>
              </a:spcAft>
            </a:pPr>
            <a:r>
              <a:rPr lang="en-US" sz="2200" b="1" smtClean="0">
                <a:solidFill>
                  <a:srgbClr val="FFFFFF"/>
                </a:solidFill>
              </a:rPr>
              <a:t>level in the organization.  On the other hand, decentralization means dispersal of authority to the lower levels in the organization.  A proper balance between centralization and decentralization must be maintained.  Small firms have absolute centralization but in large concerns, there is less degree of centralization.</a:t>
            </a:r>
            <a:endParaRPr lang="ar-SA" sz="2200" b="1" smtClean="0">
              <a:solidFill>
                <a:srgbClr val="FFFFFF"/>
              </a:solidFill>
            </a:endParaRPr>
          </a:p>
          <a:p>
            <a:pPr marL="609600" indent="-609600" fontAlgn="base">
              <a:spcBef>
                <a:spcPct val="20000"/>
              </a:spcBef>
              <a:spcAft>
                <a:spcPct val="0"/>
              </a:spcAft>
              <a:buFontTx/>
              <a:buChar char="•"/>
            </a:pPr>
            <a:r>
              <a:rPr lang="en-US" sz="2400" b="1" u="sng" smtClean="0">
                <a:solidFill>
                  <a:srgbClr val="32D1E2"/>
                </a:solidFill>
              </a:rPr>
              <a:t>Scalar Chain</a:t>
            </a:r>
            <a:endParaRPr lang="en-US" sz="2400" b="1" smtClean="0">
              <a:solidFill>
                <a:srgbClr val="32D1E2"/>
              </a:solidFill>
            </a:endParaRPr>
          </a:p>
          <a:p>
            <a:pPr marL="609600" indent="-609600" fontAlgn="base">
              <a:spcBef>
                <a:spcPct val="20000"/>
              </a:spcBef>
              <a:spcAft>
                <a:spcPct val="0"/>
              </a:spcAft>
            </a:pPr>
            <a:r>
              <a:rPr lang="en-US" sz="2200" b="1" smtClean="0">
                <a:solidFill>
                  <a:srgbClr val="FFFFFF"/>
                </a:solidFill>
              </a:rPr>
              <a:t>This principle is related to the arrangement of things and the placement of people. This principle emphasizes that there must be a clear line of authority right from the top management to the bottom.  Orders of management and feeling of subordinates must pass through the proper channels of authority.  Such types of channels must be short cut only when it is essential to do so.</a:t>
            </a:r>
          </a:p>
        </p:txBody>
      </p:sp>
    </p:spTree>
    <p:extLst>
      <p:ext uri="{BB962C8B-B14F-4D97-AF65-F5344CB8AC3E}">
        <p14:creationId xmlns:p14="http://schemas.microsoft.com/office/powerpoint/2010/main" val="76152984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250825" y="549275"/>
            <a:ext cx="8569325"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fontAlgn="base">
              <a:spcBef>
                <a:spcPct val="20000"/>
              </a:spcBef>
              <a:spcAft>
                <a:spcPct val="0"/>
              </a:spcAft>
              <a:buFontTx/>
              <a:buChar char="•"/>
            </a:pPr>
            <a:r>
              <a:rPr lang="en-US" sz="2400" b="1" u="sng" smtClean="0">
                <a:solidFill>
                  <a:srgbClr val="32D1E2"/>
                </a:solidFill>
              </a:rPr>
              <a:t>Order</a:t>
            </a:r>
            <a:endParaRPr lang="en-US" sz="2400" b="1" smtClean="0">
              <a:solidFill>
                <a:srgbClr val="32D1E2"/>
              </a:solidFill>
            </a:endParaRPr>
          </a:p>
          <a:p>
            <a:pPr marL="609600" indent="-609600" fontAlgn="base">
              <a:spcBef>
                <a:spcPct val="20000"/>
              </a:spcBef>
              <a:spcAft>
                <a:spcPct val="0"/>
              </a:spcAft>
            </a:pPr>
            <a:r>
              <a:rPr lang="en-US" sz="2200" b="1" smtClean="0">
                <a:solidFill>
                  <a:srgbClr val="FFFFFF"/>
                </a:solidFill>
              </a:rPr>
              <a:t>Order means everything should be in a proper arrangement.  There should be a place of everything and everything should be in its place.  Similarly, there should be right man in the right place.</a:t>
            </a:r>
            <a:endParaRPr lang="en-US" sz="2200" b="1" u="sng" smtClean="0">
              <a:solidFill>
                <a:srgbClr val="FFFFFF"/>
              </a:solidFill>
            </a:endParaRPr>
          </a:p>
          <a:p>
            <a:pPr marL="609600" indent="-609600" fontAlgn="base">
              <a:spcBef>
                <a:spcPct val="20000"/>
              </a:spcBef>
              <a:spcAft>
                <a:spcPct val="0"/>
              </a:spcAft>
              <a:buFontTx/>
              <a:buChar char="•"/>
            </a:pPr>
            <a:endParaRPr lang="ar-SA" sz="2400" b="1" u="sng" smtClean="0">
              <a:solidFill>
                <a:srgbClr val="32D1E2"/>
              </a:solidFill>
            </a:endParaRPr>
          </a:p>
          <a:p>
            <a:pPr marL="609600" indent="-609600" fontAlgn="base">
              <a:spcBef>
                <a:spcPct val="20000"/>
              </a:spcBef>
              <a:spcAft>
                <a:spcPct val="0"/>
              </a:spcAft>
              <a:buFontTx/>
              <a:buChar char="•"/>
            </a:pPr>
            <a:r>
              <a:rPr lang="en-US" sz="2400" b="1" u="sng" smtClean="0">
                <a:solidFill>
                  <a:srgbClr val="32D1E2"/>
                </a:solidFill>
              </a:rPr>
              <a:t>Equity</a:t>
            </a:r>
            <a:endParaRPr lang="en-US" sz="2400" b="1" smtClean="0">
              <a:solidFill>
                <a:srgbClr val="32D1E2"/>
              </a:solidFill>
            </a:endParaRPr>
          </a:p>
          <a:p>
            <a:pPr marL="609600" indent="-609600" fontAlgn="base">
              <a:spcBef>
                <a:spcPct val="20000"/>
              </a:spcBef>
              <a:spcAft>
                <a:spcPct val="0"/>
              </a:spcAft>
            </a:pPr>
            <a:r>
              <a:rPr lang="en-US" sz="2200" b="1" smtClean="0">
                <a:solidFill>
                  <a:srgbClr val="FFFFFF"/>
                </a:solidFill>
              </a:rPr>
              <a:t>Personnel must be treated with kindness and equity if loyalty is expected of them.  This principle does not mean that all the employees of the organization are equal and must be treated and paid equal.</a:t>
            </a:r>
            <a:endParaRPr lang="en-US" sz="2200" b="1" u="sng" smtClean="0">
              <a:solidFill>
                <a:srgbClr val="FFFFFF"/>
              </a:solidFill>
            </a:endParaRPr>
          </a:p>
        </p:txBody>
      </p:sp>
    </p:spTree>
    <p:extLst>
      <p:ext uri="{BB962C8B-B14F-4D97-AF65-F5344CB8AC3E}">
        <p14:creationId xmlns:p14="http://schemas.microsoft.com/office/powerpoint/2010/main" val="131455358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250825" y="404813"/>
            <a:ext cx="8569325"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fontAlgn="base">
              <a:spcBef>
                <a:spcPct val="20000"/>
              </a:spcBef>
              <a:spcAft>
                <a:spcPct val="0"/>
              </a:spcAft>
              <a:buFontTx/>
              <a:buChar char="•"/>
            </a:pPr>
            <a:r>
              <a:rPr lang="en-US" sz="2400" b="1" u="sng" smtClean="0">
                <a:solidFill>
                  <a:srgbClr val="32D1E2"/>
                </a:solidFill>
              </a:rPr>
              <a:t>Stability of Tenure</a:t>
            </a:r>
            <a:endParaRPr lang="en-US" sz="2400" b="1" smtClean="0">
              <a:solidFill>
                <a:srgbClr val="32D1E2"/>
              </a:solidFill>
            </a:endParaRPr>
          </a:p>
          <a:p>
            <a:pPr marL="609600" indent="-609600" fontAlgn="base">
              <a:spcBef>
                <a:spcPct val="20000"/>
              </a:spcBef>
              <a:spcAft>
                <a:spcPct val="0"/>
              </a:spcAft>
            </a:pPr>
            <a:r>
              <a:rPr lang="en-US" sz="2200" b="1" smtClean="0">
                <a:solidFill>
                  <a:srgbClr val="FFFFFF"/>
                </a:solidFill>
              </a:rPr>
              <a:t>This principle requires that there must be stability in the service of the employees. The employees should not be transfer from one place to another very quickly in business activities because it lower the progress of activates.   Management should remove the feelings of insecurity of job from the minds of personnel.  If the job of a person is not secure, he will be on lookout for the job else where and his work will not be satisfactory.</a:t>
            </a:r>
            <a:endParaRPr lang="ar-SA" sz="2200" b="1" smtClean="0">
              <a:solidFill>
                <a:srgbClr val="FFFFFF"/>
              </a:solidFill>
            </a:endParaRPr>
          </a:p>
          <a:p>
            <a:pPr marL="609600" indent="-609600" fontAlgn="base">
              <a:spcBef>
                <a:spcPct val="20000"/>
              </a:spcBef>
              <a:spcAft>
                <a:spcPct val="0"/>
              </a:spcAft>
              <a:buFontTx/>
              <a:buChar char="•"/>
            </a:pPr>
            <a:endParaRPr lang="ar-SA" sz="2400" b="1" u="sng" smtClean="0">
              <a:solidFill>
                <a:srgbClr val="32D1E2"/>
              </a:solidFill>
            </a:endParaRPr>
          </a:p>
          <a:p>
            <a:pPr marL="609600" indent="-609600" fontAlgn="base">
              <a:spcBef>
                <a:spcPct val="20000"/>
              </a:spcBef>
              <a:spcAft>
                <a:spcPct val="0"/>
              </a:spcAft>
              <a:buFontTx/>
              <a:buChar char="•"/>
            </a:pPr>
            <a:r>
              <a:rPr lang="en-US" sz="2400" b="1" u="sng" smtClean="0">
                <a:solidFill>
                  <a:srgbClr val="32D1E2"/>
                </a:solidFill>
              </a:rPr>
              <a:t>Incentives</a:t>
            </a:r>
            <a:endParaRPr lang="en-US" sz="2400" b="1" smtClean="0">
              <a:solidFill>
                <a:srgbClr val="32D1E2"/>
              </a:solidFill>
            </a:endParaRPr>
          </a:p>
          <a:p>
            <a:pPr marL="609600" indent="-609600" fontAlgn="base">
              <a:spcBef>
                <a:spcPct val="20000"/>
              </a:spcBef>
              <a:spcAft>
                <a:spcPct val="0"/>
              </a:spcAft>
            </a:pPr>
            <a:r>
              <a:rPr lang="en-US" sz="2200" b="1" smtClean="0">
                <a:solidFill>
                  <a:srgbClr val="FFFFFF"/>
                </a:solidFill>
              </a:rPr>
              <a:t>The subordinates should be given an opportunity to take some initiatives in making and executing the plans. The employees should be provided proper incentives in planning an activities schedule for the enterprise. </a:t>
            </a:r>
            <a:endParaRPr lang="en-US" sz="2200" b="1" u="sng" smtClean="0">
              <a:solidFill>
                <a:srgbClr val="FFFFFF"/>
              </a:solidFill>
            </a:endParaRPr>
          </a:p>
        </p:txBody>
      </p:sp>
    </p:spTree>
    <p:extLst>
      <p:ext uri="{BB962C8B-B14F-4D97-AF65-F5344CB8AC3E}">
        <p14:creationId xmlns:p14="http://schemas.microsoft.com/office/powerpoint/2010/main" val="110548716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79388" y="547688"/>
            <a:ext cx="8569325"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fontAlgn="base">
              <a:spcBef>
                <a:spcPct val="20000"/>
              </a:spcBef>
              <a:spcAft>
                <a:spcPct val="0"/>
              </a:spcAft>
              <a:buFontTx/>
              <a:buChar char="•"/>
            </a:pPr>
            <a:r>
              <a:rPr lang="en-US" sz="2400" b="1" u="sng" smtClean="0">
                <a:solidFill>
                  <a:srgbClr val="32D1E2"/>
                </a:solidFill>
              </a:rPr>
              <a:t>Esprit de Corps</a:t>
            </a:r>
            <a:endParaRPr lang="en-US" sz="2400" b="1" smtClean="0">
              <a:solidFill>
                <a:srgbClr val="32D1E2"/>
              </a:solidFill>
            </a:endParaRPr>
          </a:p>
          <a:p>
            <a:pPr marL="609600" indent="-609600" fontAlgn="base">
              <a:spcBef>
                <a:spcPct val="20000"/>
              </a:spcBef>
              <a:spcAft>
                <a:spcPct val="0"/>
              </a:spcAft>
            </a:pPr>
            <a:r>
              <a:rPr lang="en-US" sz="2200" b="1" smtClean="0">
                <a:solidFill>
                  <a:srgbClr val="FFFFFF"/>
                </a:solidFill>
              </a:rPr>
              <a:t>This principle means the harmony and understanding among the personnel. The management and workers must work together as a team for the accomplishment of the targets of the enterprise.  This principle is based upon two theories – “union is strength” and “unity of the staff is the foundation of success in any organization”.</a:t>
            </a:r>
          </a:p>
        </p:txBody>
      </p:sp>
    </p:spTree>
    <p:extLst>
      <p:ext uri="{BB962C8B-B14F-4D97-AF65-F5344CB8AC3E}">
        <p14:creationId xmlns:p14="http://schemas.microsoft.com/office/powerpoint/2010/main" val="231722614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70261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50825" y="1208088"/>
            <a:ext cx="9290050" cy="2365375"/>
          </a:xfrm>
        </p:spPr>
        <p:txBody>
          <a:bodyPr/>
          <a:lstStyle/>
          <a:p>
            <a:pPr>
              <a:buFontTx/>
              <a:buNone/>
            </a:pPr>
            <a:r>
              <a:rPr lang="en-US" sz="2800">
                <a:solidFill>
                  <a:srgbClr val="333333"/>
                </a:solidFill>
              </a:rPr>
              <a:t>'' Management is the art and science of preparing, organizing and directing human efforts to control the forces and utilize the material of nature for the benefit of men''.</a:t>
            </a:r>
          </a:p>
          <a:p>
            <a:pPr>
              <a:buFontTx/>
              <a:buNone/>
            </a:pPr>
            <a:r>
              <a:rPr lang="en-US" sz="2400">
                <a:solidFill>
                  <a:srgbClr val="333333"/>
                </a:solidFill>
              </a:rPr>
              <a:t>                               </a:t>
            </a:r>
            <a:r>
              <a:rPr lang="en-US" sz="2400"/>
              <a:t>American Society of Mechanical Engineers</a:t>
            </a:r>
          </a:p>
        </p:txBody>
      </p:sp>
      <p:sp>
        <p:nvSpPr>
          <p:cNvPr id="4101" name="Rectangle 5"/>
          <p:cNvSpPr>
            <a:spLocks noChangeArrowheads="1"/>
          </p:cNvSpPr>
          <p:nvPr/>
        </p:nvSpPr>
        <p:spPr bwMode="auto">
          <a:xfrm>
            <a:off x="2555875" y="3500438"/>
            <a:ext cx="4176713"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3200">
                <a:solidFill>
                  <a:srgbClr val="003300"/>
                </a:solidFill>
              </a:rPr>
              <a:t>CHAPTER OUTLINE</a:t>
            </a:r>
            <a:endParaRPr lang="en-US" sz="2400">
              <a:solidFill>
                <a:srgbClr val="003300"/>
              </a:solidFill>
            </a:endParaRPr>
          </a:p>
        </p:txBody>
      </p:sp>
      <p:sp>
        <p:nvSpPr>
          <p:cNvPr id="4146" name="Rectangle 50"/>
          <p:cNvSpPr>
            <a:spLocks noChangeArrowheads="1"/>
          </p:cNvSpPr>
          <p:nvPr/>
        </p:nvSpPr>
        <p:spPr bwMode="auto">
          <a:xfrm>
            <a:off x="179388" y="4076700"/>
            <a:ext cx="23050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2000" b="1">
                <a:solidFill>
                  <a:srgbClr val="000000"/>
                </a:solidFill>
              </a:rPr>
              <a:t>Introduction</a:t>
            </a:r>
            <a:r>
              <a:rPr lang="en-US" sz="2000">
                <a:solidFill>
                  <a:srgbClr val="000000"/>
                </a:solidFill>
              </a:rPr>
              <a:t> </a:t>
            </a:r>
          </a:p>
        </p:txBody>
      </p:sp>
      <p:sp>
        <p:nvSpPr>
          <p:cNvPr id="4147" name="Rectangle 51"/>
          <p:cNvSpPr>
            <a:spLocks noChangeArrowheads="1"/>
          </p:cNvSpPr>
          <p:nvPr/>
        </p:nvSpPr>
        <p:spPr bwMode="auto">
          <a:xfrm>
            <a:off x="179388" y="4521200"/>
            <a:ext cx="36718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2000" b="1" dirty="0">
                <a:solidFill>
                  <a:srgbClr val="000000"/>
                </a:solidFill>
              </a:rPr>
              <a:t>Definition of Management</a:t>
            </a:r>
            <a:r>
              <a:rPr lang="en-US" sz="2000" dirty="0">
                <a:solidFill>
                  <a:srgbClr val="000000"/>
                </a:solidFill>
              </a:rPr>
              <a:t> </a:t>
            </a:r>
          </a:p>
        </p:txBody>
      </p:sp>
      <p:sp>
        <p:nvSpPr>
          <p:cNvPr id="4148" name="Rectangle 52"/>
          <p:cNvSpPr>
            <a:spLocks noChangeArrowheads="1"/>
          </p:cNvSpPr>
          <p:nvPr/>
        </p:nvSpPr>
        <p:spPr bwMode="auto">
          <a:xfrm>
            <a:off x="179388" y="5168900"/>
            <a:ext cx="684053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2000" b="1" dirty="0">
                <a:solidFill>
                  <a:srgbClr val="000000"/>
                </a:solidFill>
              </a:rPr>
              <a:t>Nature of Management</a:t>
            </a:r>
            <a:r>
              <a:rPr lang="en-US" sz="2000" dirty="0">
                <a:solidFill>
                  <a:srgbClr val="000000"/>
                </a:solidFill>
              </a:rPr>
              <a:t> </a:t>
            </a:r>
          </a:p>
        </p:txBody>
      </p:sp>
      <p:sp>
        <p:nvSpPr>
          <p:cNvPr id="4149" name="Rectangle 53"/>
          <p:cNvSpPr>
            <a:spLocks noChangeArrowheads="1"/>
          </p:cNvSpPr>
          <p:nvPr/>
        </p:nvSpPr>
        <p:spPr bwMode="auto">
          <a:xfrm>
            <a:off x="179388" y="5734050"/>
            <a:ext cx="36004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2000" b="1" dirty="0">
                <a:solidFill>
                  <a:srgbClr val="000000"/>
                </a:solidFill>
              </a:rPr>
              <a:t>Objectives of Management </a:t>
            </a:r>
          </a:p>
        </p:txBody>
      </p:sp>
      <p:sp>
        <p:nvSpPr>
          <p:cNvPr id="4150" name="Rectangle 54"/>
          <p:cNvSpPr>
            <a:spLocks noChangeArrowheads="1"/>
          </p:cNvSpPr>
          <p:nvPr/>
        </p:nvSpPr>
        <p:spPr bwMode="auto">
          <a:xfrm>
            <a:off x="179388" y="6249988"/>
            <a:ext cx="38163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endParaRPr lang="en-US" sz="2000" b="1" dirty="0">
              <a:solidFill>
                <a:srgbClr val="000000"/>
              </a:solidFill>
            </a:endParaRPr>
          </a:p>
        </p:txBody>
      </p:sp>
      <p:sp>
        <p:nvSpPr>
          <p:cNvPr id="4152" name="Line 56"/>
          <p:cNvSpPr>
            <a:spLocks noChangeShapeType="1"/>
          </p:cNvSpPr>
          <p:nvPr/>
        </p:nvSpPr>
        <p:spPr bwMode="auto">
          <a:xfrm flipV="1">
            <a:off x="3635375" y="4005263"/>
            <a:ext cx="0" cy="28527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153" name="Rectangle 57"/>
          <p:cNvSpPr>
            <a:spLocks noChangeArrowheads="1"/>
          </p:cNvSpPr>
          <p:nvPr/>
        </p:nvSpPr>
        <p:spPr bwMode="auto">
          <a:xfrm>
            <a:off x="3635375" y="4521200"/>
            <a:ext cx="51847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endParaRPr lang="en-US" sz="2000" b="1" dirty="0">
              <a:solidFill>
                <a:srgbClr val="000000"/>
              </a:solidFill>
            </a:endParaRPr>
          </a:p>
        </p:txBody>
      </p:sp>
      <p:sp>
        <p:nvSpPr>
          <p:cNvPr id="4154" name="Rectangle 58"/>
          <p:cNvSpPr>
            <a:spLocks noChangeArrowheads="1"/>
          </p:cNvSpPr>
          <p:nvPr/>
        </p:nvSpPr>
        <p:spPr bwMode="auto">
          <a:xfrm>
            <a:off x="3635375" y="4016375"/>
            <a:ext cx="56165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endParaRPr lang="en-US" sz="2000" b="1" dirty="0">
              <a:solidFill>
                <a:srgbClr val="000000"/>
              </a:solidFill>
            </a:endParaRPr>
          </a:p>
        </p:txBody>
      </p:sp>
      <p:sp>
        <p:nvSpPr>
          <p:cNvPr id="4155" name="Rectangle 59"/>
          <p:cNvSpPr>
            <a:spLocks noChangeArrowheads="1"/>
          </p:cNvSpPr>
          <p:nvPr/>
        </p:nvSpPr>
        <p:spPr bwMode="auto">
          <a:xfrm>
            <a:off x="3635375" y="5097463"/>
            <a:ext cx="55086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endParaRPr lang="en-US" sz="2000" b="1" dirty="0">
              <a:solidFill>
                <a:srgbClr val="000000"/>
              </a:solidFill>
            </a:endParaRPr>
          </a:p>
        </p:txBody>
      </p:sp>
      <p:sp>
        <p:nvSpPr>
          <p:cNvPr id="4156" name="Rectangle 60"/>
          <p:cNvSpPr>
            <a:spLocks noChangeArrowheads="1"/>
          </p:cNvSpPr>
          <p:nvPr/>
        </p:nvSpPr>
        <p:spPr bwMode="auto">
          <a:xfrm>
            <a:off x="3636963" y="5661025"/>
            <a:ext cx="48958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endParaRPr lang="en-US" sz="3200" dirty="0">
              <a:solidFill>
                <a:srgbClr val="000000"/>
              </a:solidFill>
            </a:endParaRPr>
          </a:p>
        </p:txBody>
      </p:sp>
      <p:sp>
        <p:nvSpPr>
          <p:cNvPr id="4157" name="Rectangle 61"/>
          <p:cNvSpPr>
            <a:spLocks noChangeArrowheads="1"/>
          </p:cNvSpPr>
          <p:nvPr/>
        </p:nvSpPr>
        <p:spPr bwMode="auto">
          <a:xfrm>
            <a:off x="3635375" y="6308725"/>
            <a:ext cx="43211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endParaRPr lang="en-US" sz="2000" dirty="0">
              <a:solidFill>
                <a:srgbClr val="000000"/>
              </a:solidFill>
            </a:endParaRPr>
          </a:p>
        </p:txBody>
      </p:sp>
      <p:sp>
        <p:nvSpPr>
          <p:cNvPr id="2" name="Rectangle 1"/>
          <p:cNvSpPr/>
          <p:nvPr/>
        </p:nvSpPr>
        <p:spPr>
          <a:xfrm>
            <a:off x="3941762" y="4137337"/>
            <a:ext cx="4572000" cy="707886"/>
          </a:xfrm>
          <a:prstGeom prst="rect">
            <a:avLst/>
          </a:prstGeom>
        </p:spPr>
        <p:txBody>
          <a:bodyPr>
            <a:spAutoFit/>
          </a:bodyPr>
          <a:lstStyle/>
          <a:p>
            <a:pPr marL="342900" indent="-342900" fontAlgn="base">
              <a:spcBef>
                <a:spcPct val="20000"/>
              </a:spcBef>
              <a:spcAft>
                <a:spcPct val="0"/>
              </a:spcAft>
            </a:pPr>
            <a:r>
              <a:rPr lang="en-US" sz="2000" b="1" dirty="0">
                <a:solidFill>
                  <a:srgbClr val="000000"/>
                </a:solidFill>
              </a:rPr>
              <a:t>FAYOL’S PRINCIPLES OF MANAGEMENT</a:t>
            </a:r>
          </a:p>
        </p:txBody>
      </p:sp>
    </p:spTree>
    <p:extLst>
      <p:ext uri="{BB962C8B-B14F-4D97-AF65-F5344CB8AC3E}">
        <p14:creationId xmlns:p14="http://schemas.microsoft.com/office/powerpoint/2010/main" val="321905414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331913" y="1279525"/>
            <a:ext cx="7561262"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3200" b="1" u="sng">
                <a:solidFill>
                  <a:srgbClr val="003366"/>
                </a:solidFill>
              </a:rPr>
              <a:t>DEFINITION OF MANAGEMENT</a:t>
            </a:r>
          </a:p>
        </p:txBody>
      </p:sp>
      <p:sp>
        <p:nvSpPr>
          <p:cNvPr id="14339" name="Rectangle 3"/>
          <p:cNvSpPr>
            <a:spLocks noChangeArrowheads="1"/>
          </p:cNvSpPr>
          <p:nvPr/>
        </p:nvSpPr>
        <p:spPr bwMode="auto">
          <a:xfrm>
            <a:off x="755650" y="1987550"/>
            <a:ext cx="8208963"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2200" b="1">
                <a:solidFill>
                  <a:srgbClr val="333333"/>
                </a:solidFill>
              </a:rPr>
              <a:t>A few definitions by some of the prominent writers on the subject are given below:</a:t>
            </a:r>
            <a:endParaRPr lang="en-US" sz="2200" b="1" i="1">
              <a:solidFill>
                <a:srgbClr val="333333"/>
              </a:solidFill>
            </a:endParaRPr>
          </a:p>
          <a:p>
            <a:pPr marL="342900" indent="-342900" fontAlgn="base">
              <a:spcBef>
                <a:spcPct val="20000"/>
              </a:spcBef>
              <a:spcAft>
                <a:spcPct val="0"/>
              </a:spcAft>
            </a:pPr>
            <a:r>
              <a:rPr lang="en-US" sz="2200" b="1" i="1">
                <a:solidFill>
                  <a:srgbClr val="333333"/>
                </a:solidFill>
              </a:rPr>
              <a:t>(</a:t>
            </a:r>
            <a:r>
              <a:rPr lang="ar-SA" sz="2200" b="1" i="1">
                <a:solidFill>
                  <a:srgbClr val="333333"/>
                </a:solidFill>
              </a:rPr>
              <a:t>1</a:t>
            </a:r>
            <a:r>
              <a:rPr lang="en-US" sz="2200" b="1" i="1">
                <a:solidFill>
                  <a:srgbClr val="333333"/>
                </a:solidFill>
              </a:rPr>
              <a:t>) “Management is the art of knowing what you want to do and then seeing that it is done in the best and cheapest way”.</a:t>
            </a:r>
          </a:p>
          <a:p>
            <a:pPr marL="342900" indent="-342900" fontAlgn="base">
              <a:spcBef>
                <a:spcPct val="20000"/>
              </a:spcBef>
              <a:spcAft>
                <a:spcPct val="0"/>
              </a:spcAft>
            </a:pPr>
            <a:r>
              <a:rPr lang="en-US" sz="2200" b="1" i="1">
                <a:solidFill>
                  <a:srgbClr val="333333"/>
                </a:solidFill>
              </a:rPr>
              <a:t>F.W. Taylor</a:t>
            </a:r>
          </a:p>
          <a:p>
            <a:pPr marL="342900" indent="-342900" fontAlgn="base">
              <a:spcBef>
                <a:spcPct val="20000"/>
              </a:spcBef>
              <a:spcAft>
                <a:spcPct val="0"/>
              </a:spcAft>
            </a:pPr>
            <a:r>
              <a:rPr lang="en-US" sz="2200" b="1" i="1">
                <a:solidFill>
                  <a:srgbClr val="333333"/>
                </a:solidFill>
              </a:rPr>
              <a:t>(</a:t>
            </a:r>
            <a:r>
              <a:rPr lang="ar-SA" sz="2200" b="1" i="1">
                <a:solidFill>
                  <a:srgbClr val="333333"/>
                </a:solidFill>
              </a:rPr>
              <a:t>2</a:t>
            </a:r>
            <a:r>
              <a:rPr lang="en-US" sz="2200" b="1" i="1">
                <a:solidFill>
                  <a:srgbClr val="333333"/>
                </a:solidFill>
              </a:rPr>
              <a:t>) “To manage is to forecast and to plan, to organize, to command, to coordinate and to control”.</a:t>
            </a:r>
          </a:p>
          <a:p>
            <a:pPr marL="342900" indent="-342900" fontAlgn="base">
              <a:spcBef>
                <a:spcPct val="20000"/>
              </a:spcBef>
              <a:spcAft>
                <a:spcPct val="0"/>
              </a:spcAft>
            </a:pPr>
            <a:r>
              <a:rPr lang="en-US" sz="2200" b="1" i="1">
                <a:solidFill>
                  <a:srgbClr val="333333"/>
                </a:solidFill>
              </a:rPr>
              <a:t>Henry Fayol</a:t>
            </a:r>
          </a:p>
          <a:p>
            <a:pPr marL="342900" indent="-342900" fontAlgn="base">
              <a:spcBef>
                <a:spcPct val="20000"/>
              </a:spcBef>
              <a:spcAft>
                <a:spcPct val="0"/>
              </a:spcAft>
            </a:pPr>
            <a:r>
              <a:rPr lang="en-US" sz="2200" b="1" i="1">
                <a:solidFill>
                  <a:srgbClr val="333333"/>
                </a:solidFill>
              </a:rPr>
              <a:t>(</a:t>
            </a:r>
            <a:r>
              <a:rPr lang="ar-SA" sz="2200" b="1" i="1">
                <a:solidFill>
                  <a:srgbClr val="333333"/>
                </a:solidFill>
              </a:rPr>
              <a:t>3</a:t>
            </a:r>
            <a:r>
              <a:rPr lang="en-US" sz="2200" b="1" i="1">
                <a:solidFill>
                  <a:srgbClr val="333333"/>
                </a:solidFill>
              </a:rPr>
              <a:t>) “Management is the coordination of all resources through the process of planning, organizing, directing and controlling in order to attain stated objectives”.</a:t>
            </a:r>
          </a:p>
          <a:p>
            <a:pPr marL="342900" indent="-342900" fontAlgn="base">
              <a:spcBef>
                <a:spcPct val="20000"/>
              </a:spcBef>
              <a:spcAft>
                <a:spcPct val="0"/>
              </a:spcAft>
            </a:pPr>
            <a:r>
              <a:rPr lang="en-US" sz="2200" b="1" i="1">
                <a:solidFill>
                  <a:srgbClr val="333333"/>
                </a:solidFill>
              </a:rPr>
              <a:t>									Sisk</a:t>
            </a:r>
          </a:p>
        </p:txBody>
      </p:sp>
    </p:spTree>
    <p:extLst>
      <p:ext uri="{BB962C8B-B14F-4D97-AF65-F5344CB8AC3E}">
        <p14:creationId xmlns:p14="http://schemas.microsoft.com/office/powerpoint/2010/main" val="245766965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827088" y="1268413"/>
            <a:ext cx="7561262"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3200" b="1" u="sng">
                <a:solidFill>
                  <a:srgbClr val="003366"/>
                </a:solidFill>
              </a:rPr>
              <a:t>NATURE  OF MANAGEMENT</a:t>
            </a:r>
          </a:p>
        </p:txBody>
      </p:sp>
      <p:sp>
        <p:nvSpPr>
          <p:cNvPr id="16387" name="Rectangle 3"/>
          <p:cNvSpPr>
            <a:spLocks noChangeArrowheads="1"/>
          </p:cNvSpPr>
          <p:nvPr/>
        </p:nvSpPr>
        <p:spPr bwMode="auto">
          <a:xfrm>
            <a:off x="539750" y="1844675"/>
            <a:ext cx="8208963"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2200" b="1">
                <a:solidFill>
                  <a:srgbClr val="000099"/>
                </a:solidFill>
              </a:rPr>
              <a:t>The following are the characteristics of management :</a:t>
            </a:r>
            <a:endParaRPr lang="ar-SA" sz="2200" b="1">
              <a:solidFill>
                <a:srgbClr val="000099"/>
              </a:solidFill>
            </a:endParaRPr>
          </a:p>
          <a:p>
            <a:pPr marL="342900" indent="-342900" fontAlgn="base">
              <a:spcBef>
                <a:spcPct val="20000"/>
              </a:spcBef>
              <a:spcAft>
                <a:spcPct val="0"/>
              </a:spcAft>
            </a:pPr>
            <a:r>
              <a:rPr lang="en-US" sz="2200" b="1" u="sng">
                <a:solidFill>
                  <a:srgbClr val="003300"/>
                </a:solidFill>
              </a:rPr>
              <a:t>1.  Management is Universal</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The principles and techniques of management have universal application.  They can be applied to all types of organizations business, social, educational and religious.</a:t>
            </a:r>
            <a:endParaRPr lang="en-US" sz="2000" b="1" u="sng">
              <a:solidFill>
                <a:srgbClr val="000000"/>
              </a:solidFill>
            </a:endParaRPr>
          </a:p>
          <a:p>
            <a:pPr marL="342900" indent="-342900" fontAlgn="base">
              <a:spcBef>
                <a:spcPct val="20000"/>
              </a:spcBef>
              <a:spcAft>
                <a:spcPct val="0"/>
              </a:spcAft>
            </a:pPr>
            <a:r>
              <a:rPr lang="en-US" sz="2200" b="1" u="sng">
                <a:solidFill>
                  <a:srgbClr val="003300"/>
                </a:solidFill>
              </a:rPr>
              <a:t>2.  Management is Social Process</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Management is basically a social activity because management is mainly related with the human activities of an enterprise.</a:t>
            </a:r>
            <a:endParaRPr lang="ar-SA" sz="2000" b="1">
              <a:solidFill>
                <a:srgbClr val="000000"/>
              </a:solidFill>
            </a:endParaRPr>
          </a:p>
          <a:p>
            <a:pPr marL="342900" indent="-342900" fontAlgn="base">
              <a:spcBef>
                <a:spcPct val="20000"/>
              </a:spcBef>
              <a:spcAft>
                <a:spcPct val="0"/>
              </a:spcAft>
            </a:pPr>
            <a:r>
              <a:rPr lang="en-US" sz="2200" b="1" u="sng">
                <a:solidFill>
                  <a:srgbClr val="003300"/>
                </a:solidFill>
              </a:rPr>
              <a:t>3.  Management is Goal-Oriented</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The purpose of management is to achieve certain goals. The main objective of management is to maximize efficiency and economy of human efforts.</a:t>
            </a:r>
          </a:p>
        </p:txBody>
      </p:sp>
    </p:spTree>
    <p:extLst>
      <p:ext uri="{BB962C8B-B14F-4D97-AF65-F5344CB8AC3E}">
        <p14:creationId xmlns:p14="http://schemas.microsoft.com/office/powerpoint/2010/main" val="278498946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684213" y="1412875"/>
            <a:ext cx="8208962"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2200" b="1" u="sng">
                <a:solidFill>
                  <a:srgbClr val="003300"/>
                </a:solidFill>
              </a:rPr>
              <a:t>4.  Management is Activity-Based</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Management refers to a distinct class of activities which could be learnt and put into practice.</a:t>
            </a:r>
            <a:endParaRPr lang="en-US" sz="2000" b="1" u="sng">
              <a:solidFill>
                <a:srgbClr val="000000"/>
              </a:solidFill>
            </a:endParaRPr>
          </a:p>
          <a:p>
            <a:pPr marL="342900" indent="-342900" fontAlgn="base">
              <a:spcBef>
                <a:spcPct val="20000"/>
              </a:spcBef>
              <a:spcAft>
                <a:spcPct val="0"/>
              </a:spcAft>
            </a:pPr>
            <a:r>
              <a:rPr lang="en-US" sz="2200" b="1" u="sng">
                <a:solidFill>
                  <a:srgbClr val="003300"/>
                </a:solidFill>
              </a:rPr>
              <a:t>5.  Management is Integrative Process</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The essence of management is integration of human and other resources in a manner that it leads to effective performance.</a:t>
            </a:r>
            <a:endParaRPr lang="en-US" sz="2000" b="1" u="sng">
              <a:solidFill>
                <a:srgbClr val="000000"/>
              </a:solidFill>
            </a:endParaRPr>
          </a:p>
          <a:p>
            <a:pPr marL="342900" indent="-342900" fontAlgn="base">
              <a:spcBef>
                <a:spcPct val="20000"/>
              </a:spcBef>
              <a:spcAft>
                <a:spcPct val="0"/>
              </a:spcAft>
            </a:pPr>
            <a:r>
              <a:rPr lang="en-US" sz="2200" b="1" u="sng">
                <a:solidFill>
                  <a:srgbClr val="003300"/>
                </a:solidFill>
              </a:rPr>
              <a:t>6.  Management is a Group Activity</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It is concerned with group efforts because it creates effective cooperation among persons working together in a group.</a:t>
            </a:r>
            <a:endParaRPr lang="en-US" sz="2000" b="1" u="sng">
              <a:solidFill>
                <a:srgbClr val="000000"/>
              </a:solidFill>
            </a:endParaRPr>
          </a:p>
          <a:p>
            <a:pPr marL="342900" indent="-342900" fontAlgn="base">
              <a:spcBef>
                <a:spcPct val="20000"/>
              </a:spcBef>
              <a:spcAft>
                <a:spcPct val="0"/>
              </a:spcAft>
            </a:pPr>
            <a:r>
              <a:rPr lang="en-US" sz="2000" b="1" u="sng">
                <a:solidFill>
                  <a:srgbClr val="000000"/>
                </a:solidFill>
              </a:rPr>
              <a:t>Nature and Significance of Management</a:t>
            </a:r>
          </a:p>
          <a:p>
            <a:pPr marL="342900" indent="-342900" fontAlgn="base">
              <a:spcBef>
                <a:spcPct val="20000"/>
              </a:spcBef>
              <a:spcAft>
                <a:spcPct val="0"/>
              </a:spcAft>
            </a:pPr>
            <a:r>
              <a:rPr lang="en-US" sz="2200" b="1" u="sng">
                <a:solidFill>
                  <a:srgbClr val="003300"/>
                </a:solidFill>
              </a:rPr>
              <a:t>7.  Management is Intangible</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The management is not a tangible activity of business enterprise.  It is the direction and control of the business activity which can be feeled but can not be seen or touched.</a:t>
            </a:r>
          </a:p>
        </p:txBody>
      </p:sp>
    </p:spTree>
    <p:extLst>
      <p:ext uri="{BB962C8B-B14F-4D97-AF65-F5344CB8AC3E}">
        <p14:creationId xmlns:p14="http://schemas.microsoft.com/office/powerpoint/2010/main" val="36879260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4213" y="1125538"/>
            <a:ext cx="8208962"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2200" b="1" u="sng">
                <a:solidFill>
                  <a:srgbClr val="003300"/>
                </a:solidFill>
              </a:rPr>
              <a:t>8.  Management is Dynamic</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Management involves creating an internal environment or conditions, whereby people are able to perform their tasks efficiently.  Management is a continuously growing process.</a:t>
            </a:r>
            <a:endParaRPr lang="en-US" sz="2000" b="1" u="sng">
              <a:solidFill>
                <a:srgbClr val="000000"/>
              </a:solidFill>
            </a:endParaRPr>
          </a:p>
          <a:p>
            <a:pPr marL="342900" indent="-342900" fontAlgn="base">
              <a:spcBef>
                <a:spcPct val="20000"/>
              </a:spcBef>
              <a:spcAft>
                <a:spcPct val="0"/>
              </a:spcAft>
            </a:pPr>
            <a:r>
              <a:rPr lang="en-US" sz="2200" b="1" u="sng">
                <a:solidFill>
                  <a:srgbClr val="003300"/>
                </a:solidFill>
              </a:rPr>
              <a:t>9.  Management is a Multi-Disciplinary Subject</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Management contains principles drawn from many social sciences like sociology, economics etc.</a:t>
            </a:r>
            <a:endParaRPr lang="en-US" sz="2000" b="1" u="sng">
              <a:solidFill>
                <a:srgbClr val="000000"/>
              </a:solidFill>
            </a:endParaRPr>
          </a:p>
          <a:p>
            <a:pPr marL="342900" indent="-342900" fontAlgn="base">
              <a:spcBef>
                <a:spcPct val="20000"/>
              </a:spcBef>
              <a:spcAft>
                <a:spcPct val="0"/>
              </a:spcAft>
            </a:pPr>
            <a:r>
              <a:rPr lang="en-US" sz="2200" b="1" u="sng">
                <a:solidFill>
                  <a:srgbClr val="003300"/>
                </a:solidFill>
              </a:rPr>
              <a:t>10. Management Accomplishes Results Through Others</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The essence of management is integration of human and other resources in such a way that it leads to effective performance.</a:t>
            </a:r>
            <a:endParaRPr lang="en-US" sz="2000" b="1" u="sng">
              <a:solidFill>
                <a:srgbClr val="000000"/>
              </a:solidFill>
            </a:endParaRPr>
          </a:p>
          <a:p>
            <a:pPr marL="342900" indent="-342900" fontAlgn="base">
              <a:spcBef>
                <a:spcPct val="20000"/>
              </a:spcBef>
              <a:spcAft>
                <a:spcPct val="0"/>
              </a:spcAft>
            </a:pPr>
            <a:r>
              <a:rPr lang="en-US" sz="2200" b="1" u="sng">
                <a:solidFill>
                  <a:srgbClr val="003300"/>
                </a:solidFill>
              </a:rPr>
              <a:t>11.  Management is Both a Science and an Art</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The management, as a science provides general principles, which can guide the managers in their professional activities.  The management, as an art, provides the best possible solutions of the problems and the best possible exploitation of available resources.</a:t>
            </a:r>
          </a:p>
        </p:txBody>
      </p:sp>
    </p:spTree>
    <p:extLst>
      <p:ext uri="{BB962C8B-B14F-4D97-AF65-F5344CB8AC3E}">
        <p14:creationId xmlns:p14="http://schemas.microsoft.com/office/powerpoint/2010/main" val="226722976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55650" y="1268413"/>
            <a:ext cx="7561263"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3200" b="1" u="sng">
                <a:solidFill>
                  <a:srgbClr val="003366"/>
                </a:solidFill>
              </a:rPr>
              <a:t>OBJECTIVES OF MANAGEMENT</a:t>
            </a:r>
          </a:p>
        </p:txBody>
      </p:sp>
      <p:sp>
        <p:nvSpPr>
          <p:cNvPr id="21507" name="Rectangle 3"/>
          <p:cNvSpPr>
            <a:spLocks noChangeArrowheads="1"/>
          </p:cNvSpPr>
          <p:nvPr/>
        </p:nvSpPr>
        <p:spPr bwMode="auto">
          <a:xfrm>
            <a:off x="539750" y="1844675"/>
            <a:ext cx="8604250"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Low" fontAlgn="base">
              <a:spcBef>
                <a:spcPct val="20000"/>
              </a:spcBef>
              <a:spcAft>
                <a:spcPct val="0"/>
              </a:spcAft>
            </a:pPr>
            <a:r>
              <a:rPr lang="en-US" sz="2200" b="1">
                <a:solidFill>
                  <a:srgbClr val="000099"/>
                </a:solidFill>
              </a:rPr>
              <a:t>In brief the objectives of management are as follows:</a:t>
            </a:r>
            <a:endParaRPr lang="en-US" sz="2200" b="1">
              <a:solidFill>
                <a:srgbClr val="003300"/>
              </a:solidFill>
            </a:endParaRPr>
          </a:p>
          <a:p>
            <a:pPr marL="342900" indent="-342900" fontAlgn="base">
              <a:spcBef>
                <a:spcPct val="20000"/>
              </a:spcBef>
              <a:spcAft>
                <a:spcPct val="0"/>
              </a:spcAft>
            </a:pPr>
            <a:r>
              <a:rPr lang="en-US" sz="2200" b="1" u="sng">
                <a:solidFill>
                  <a:srgbClr val="003300"/>
                </a:solidFill>
              </a:rPr>
              <a:t>1.  Higher Efficiency</a:t>
            </a:r>
          </a:p>
          <a:p>
            <a:pPr marL="342900" indent="-342900" fontAlgn="base">
              <a:spcBef>
                <a:spcPct val="20000"/>
              </a:spcBef>
              <a:spcAft>
                <a:spcPct val="0"/>
              </a:spcAft>
            </a:pPr>
            <a:r>
              <a:rPr lang="en-US" sz="2000" b="1">
                <a:solidFill>
                  <a:srgbClr val="000000"/>
                </a:solidFill>
              </a:rPr>
              <a:t>Management seeks to obtain maximum output with minimum resources and efforts.</a:t>
            </a:r>
          </a:p>
          <a:p>
            <a:pPr marL="342900" indent="-342900" fontAlgn="base">
              <a:spcBef>
                <a:spcPct val="20000"/>
              </a:spcBef>
              <a:spcAft>
                <a:spcPct val="0"/>
              </a:spcAft>
            </a:pPr>
            <a:r>
              <a:rPr lang="en-US" sz="2200" b="1" u="sng">
                <a:solidFill>
                  <a:srgbClr val="003300"/>
                </a:solidFill>
              </a:rPr>
              <a:t>2.  Satisfaction of Customers</a:t>
            </a:r>
          </a:p>
          <a:p>
            <a:pPr marL="342900" indent="-342900" fontAlgn="base">
              <a:spcBef>
                <a:spcPct val="20000"/>
              </a:spcBef>
              <a:spcAft>
                <a:spcPct val="0"/>
              </a:spcAft>
            </a:pPr>
            <a:r>
              <a:rPr lang="en-US" sz="2000" b="1">
                <a:solidFill>
                  <a:srgbClr val="000000"/>
                </a:solidFill>
              </a:rPr>
              <a:t>Management attempts to produce products required by the customers.</a:t>
            </a:r>
          </a:p>
          <a:p>
            <a:pPr marL="342900" indent="-342900" fontAlgn="base">
              <a:spcBef>
                <a:spcPct val="20000"/>
              </a:spcBef>
              <a:spcAft>
                <a:spcPct val="0"/>
              </a:spcAft>
            </a:pPr>
            <a:r>
              <a:rPr lang="en-US" sz="2200" b="1" u="sng">
                <a:solidFill>
                  <a:srgbClr val="003300"/>
                </a:solidFill>
              </a:rPr>
              <a:t>3.  Adequate Return on Capital</a:t>
            </a:r>
          </a:p>
          <a:p>
            <a:pPr marL="342900" indent="-342900" fontAlgn="base">
              <a:spcBef>
                <a:spcPct val="20000"/>
              </a:spcBef>
              <a:spcAft>
                <a:spcPct val="0"/>
              </a:spcAft>
            </a:pPr>
            <a:r>
              <a:rPr lang="en-US" sz="2000" b="1">
                <a:solidFill>
                  <a:srgbClr val="000000"/>
                </a:solidFill>
              </a:rPr>
              <a:t>Management must achieve a reasonable rate of return for the owners of the business.</a:t>
            </a:r>
            <a:endParaRPr lang="ar-SA" sz="2000" b="1">
              <a:solidFill>
                <a:srgbClr val="000000"/>
              </a:solidFill>
            </a:endParaRPr>
          </a:p>
          <a:p>
            <a:pPr marL="342900" indent="-342900" fontAlgn="base">
              <a:spcBef>
                <a:spcPct val="20000"/>
              </a:spcBef>
              <a:spcAft>
                <a:spcPct val="0"/>
              </a:spcAft>
            </a:pPr>
            <a:r>
              <a:rPr lang="en-US" sz="2200" b="1" u="sng">
                <a:solidFill>
                  <a:srgbClr val="003300"/>
                </a:solidFill>
              </a:rPr>
              <a:t>4.  Satisfied Workforce</a:t>
            </a:r>
          </a:p>
          <a:p>
            <a:pPr marL="342900" indent="-342900" fontAlgn="base">
              <a:spcBef>
                <a:spcPct val="20000"/>
              </a:spcBef>
              <a:spcAft>
                <a:spcPct val="0"/>
              </a:spcAft>
            </a:pPr>
            <a:r>
              <a:rPr lang="en-US" sz="2000" b="1">
                <a:solidFill>
                  <a:srgbClr val="000000"/>
                </a:solidFill>
              </a:rPr>
              <a:t>Management attempts to build a team of good workers who are happy and satisfied with the organization.</a:t>
            </a:r>
          </a:p>
        </p:txBody>
      </p:sp>
    </p:spTree>
    <p:extLst>
      <p:ext uri="{BB962C8B-B14F-4D97-AF65-F5344CB8AC3E}">
        <p14:creationId xmlns:p14="http://schemas.microsoft.com/office/powerpoint/2010/main" val="349497150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611188" y="1844675"/>
            <a:ext cx="8604250"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pPr>
            <a:r>
              <a:rPr lang="en-US" sz="2200" b="1" u="sng">
                <a:solidFill>
                  <a:srgbClr val="003300"/>
                </a:solidFill>
              </a:rPr>
              <a:t>5.  Better Working Conditions</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Management seeks to achieve a system to ensure fair wages for the work, security of employment and better working conditions for the work force.</a:t>
            </a:r>
            <a:endParaRPr lang="en-US" sz="2000" b="1" u="sng">
              <a:solidFill>
                <a:srgbClr val="000000"/>
              </a:solidFill>
            </a:endParaRPr>
          </a:p>
          <a:p>
            <a:pPr marL="342900" indent="-342900" fontAlgn="base">
              <a:spcBef>
                <a:spcPct val="20000"/>
              </a:spcBef>
              <a:spcAft>
                <a:spcPct val="0"/>
              </a:spcAft>
            </a:pPr>
            <a:r>
              <a:rPr lang="en-US" sz="2200" b="1" u="sng">
                <a:solidFill>
                  <a:srgbClr val="003300"/>
                </a:solidFill>
              </a:rPr>
              <a:t>6.  Relations with Suppliers</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Management seeks to achieve good relations with the suppliers of raw materials and capital so as to continue in production.</a:t>
            </a:r>
            <a:endParaRPr lang="en-US" sz="2000" b="1" u="sng">
              <a:solidFill>
                <a:srgbClr val="000000"/>
              </a:solidFill>
            </a:endParaRPr>
          </a:p>
          <a:p>
            <a:pPr marL="342900" indent="-342900" fontAlgn="base">
              <a:spcBef>
                <a:spcPct val="20000"/>
              </a:spcBef>
              <a:spcAft>
                <a:spcPct val="0"/>
              </a:spcAft>
            </a:pPr>
            <a:r>
              <a:rPr lang="en-US" sz="2200" b="1" u="sng">
                <a:solidFill>
                  <a:srgbClr val="003300"/>
                </a:solidFill>
              </a:rPr>
              <a:t>7.  Contribution to Nationals Goals</a:t>
            </a:r>
            <a:endParaRPr lang="en-US" sz="2200" b="1">
              <a:solidFill>
                <a:srgbClr val="003300"/>
              </a:solidFill>
            </a:endParaRPr>
          </a:p>
          <a:p>
            <a:pPr marL="342900" indent="-342900" fontAlgn="base">
              <a:spcBef>
                <a:spcPct val="20000"/>
              </a:spcBef>
              <a:spcAft>
                <a:spcPct val="0"/>
              </a:spcAft>
            </a:pPr>
            <a:r>
              <a:rPr lang="en-US" sz="2000" b="1">
                <a:solidFill>
                  <a:srgbClr val="000000"/>
                </a:solidFill>
              </a:rPr>
              <a:t>The management must contribute to the national goals. It should use the judicious use of scarce resources of the country.</a:t>
            </a:r>
          </a:p>
        </p:txBody>
      </p:sp>
    </p:spTree>
    <p:extLst>
      <p:ext uri="{BB962C8B-B14F-4D97-AF65-F5344CB8AC3E}">
        <p14:creationId xmlns:p14="http://schemas.microsoft.com/office/powerpoint/2010/main" val="326969747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TotalTime>
  <Words>1408</Words>
  <Application>Microsoft Office PowerPoint</Application>
  <PresentationFormat>On-screen Show (4:3)</PresentationFormat>
  <Paragraphs>93</Paragraphs>
  <Slides>16</Slides>
  <Notes>0</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تصميم افتراضي</vt:lpstr>
      <vt:lpstr>1_تصميم افتراضي</vt:lpstr>
      <vt:lpstr>2_تصميم افتراضي</vt:lpstr>
      <vt:lpstr>4_تصميم افتراضي</vt:lpstr>
      <vt:lpstr>5_تصميم افتراضي</vt:lpstr>
      <vt:lpstr>6_تصميم افتراضي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KSU S155-S9</dc:creator>
  <cp:lastModifiedBy>KSU S155-S9</cp:lastModifiedBy>
  <cp:revision>7</cp:revision>
  <dcterms:created xsi:type="dcterms:W3CDTF">2015-01-29T07:58:30Z</dcterms:created>
  <dcterms:modified xsi:type="dcterms:W3CDTF">2015-02-02T09:26:53Z</dcterms:modified>
</cp:coreProperties>
</file>