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5" r:id="rId17"/>
    <p:sldId id="271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17" autoAdjust="0"/>
    <p:restoredTop sz="94660"/>
  </p:normalViewPr>
  <p:slideViewPr>
    <p:cSldViewPr>
      <p:cViewPr varScale="1">
        <p:scale>
          <a:sx n="75" d="100"/>
          <a:sy n="75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EC9F9-6DA9-4831-8953-7B7EBA4C005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F3B7C-F572-4574-8950-4CF09EBE9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AC2AC2-D7A6-4DA1-A4A7-83DB47FFC83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F1DDE8-DE40-4D6E-A07A-C5E9690DE9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DDE8-DE40-4D6E-A07A-C5E9690DE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DDE8-DE40-4D6E-A07A-C5E9690DE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AC2AC2-D7A6-4DA1-A4A7-83DB47FFC83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F1DDE8-DE40-4D6E-A07A-C5E9690DE9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AC2AC2-D7A6-4DA1-A4A7-83DB47FFC83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F1DDE8-DE40-4D6E-A07A-C5E9690DE9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DDE8-DE40-4D6E-A07A-C5E9690DE9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DDE8-DE40-4D6E-A07A-C5E9690DE9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AC2AC2-D7A6-4DA1-A4A7-83DB47FFC83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F1DDE8-DE40-4D6E-A07A-C5E9690DE9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2AC2-D7A6-4DA1-A4A7-83DB47FFC83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DDE8-DE40-4D6E-A07A-C5E9690DE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AC2AC2-D7A6-4DA1-A4A7-83DB47FFC83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F1DDE8-DE40-4D6E-A07A-C5E9690DE96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AC2AC2-D7A6-4DA1-A4A7-83DB47FFC83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F1DDE8-DE40-4D6E-A07A-C5E9690DE9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AC2AC2-D7A6-4DA1-A4A7-83DB47FFC830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F1DDE8-DE40-4D6E-A07A-C5E9690DE9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608523">
            <a:off x="6093475" y="205863"/>
            <a:ext cx="2438400" cy="2466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660230"/>
            <a:ext cx="6324600" cy="701970"/>
          </a:xfrm>
        </p:spPr>
        <p:txBody>
          <a:bodyPr>
            <a:normAutofit/>
          </a:bodyPr>
          <a:lstStyle/>
          <a:p>
            <a:pPr marL="2151063" indent="-2151063"/>
            <a:r>
              <a:rPr lang="en-US" dirty="0" smtClean="0">
                <a:solidFill>
                  <a:srgbClr val="002060"/>
                </a:solidFill>
              </a:rPr>
              <a:t>Chapter 2: Peptide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5635" y="3352800"/>
            <a:ext cx="61722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Protein </a:t>
            </a:r>
            <a:r>
              <a:rPr lang="en-US" dirty="0" smtClean="0"/>
              <a:t>Biochemistry </a:t>
            </a:r>
            <a:r>
              <a:rPr lang="en-US" dirty="0"/>
              <a:t>(BCH </a:t>
            </a:r>
            <a:r>
              <a:rPr lang="en-US" dirty="0" smtClean="0"/>
              <a:t>303)</a:t>
            </a:r>
            <a:endParaRPr lang="en-US" dirty="0"/>
          </a:p>
          <a:p>
            <a:r>
              <a:rPr lang="en-US" b="1" dirty="0" smtClean="0"/>
              <a:t>   2022-2023</a:t>
            </a:r>
            <a:endParaRPr lang="en-US" b="1" dirty="0"/>
          </a:p>
        </p:txBody>
      </p:sp>
      <p:pic>
        <p:nvPicPr>
          <p:cNvPr id="4" name="Picture 6" descr="Image result for king saud university logo biochemistry depart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1500188" cy="127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2142565" y="5486400"/>
            <a:ext cx="5934635" cy="685800"/>
          </a:xfrm>
          <a:prstGeom prst="rect">
            <a:avLst/>
          </a:prstGeom>
        </p:spPr>
        <p:txBody>
          <a:bodyPr vert="horz" anchor="b">
            <a:normAutofit fontScale="4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FF0000"/>
                </a:solidFill>
              </a:rPr>
              <a:t>Dr. Mansour </a:t>
            </a:r>
            <a:r>
              <a:rPr lang="en-US" dirty="0" err="1" smtClean="0">
                <a:solidFill>
                  <a:srgbClr val="FF0000"/>
                </a:solidFill>
              </a:rPr>
              <a:t>Gatasheh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altLang="ar-SA" sz="3200" i="1" kern="0" dirty="0">
                <a:latin typeface="Book Antiqua" panose="02040602050305030304" pitchFamily="18" charset="0"/>
              </a:rPr>
              <a:t>Biochemistry Department, Science College</a:t>
            </a:r>
          </a:p>
          <a:p>
            <a:pPr algn="ctr">
              <a:defRPr/>
            </a:pPr>
            <a:r>
              <a:rPr lang="en-US" altLang="ar-SA" sz="3200" i="1" kern="0" dirty="0">
                <a:latin typeface="Book Antiqua" panose="02040602050305030304" pitchFamily="18" charset="0"/>
              </a:rPr>
              <a:t>King Saud </a:t>
            </a:r>
            <a:r>
              <a:rPr lang="en-US" altLang="ar-SA" sz="3200" i="1" kern="0" dirty="0" smtClean="0">
                <a:latin typeface="Book Antiqua" panose="02040602050305030304" pitchFamily="18" charset="0"/>
              </a:rPr>
              <a:t>University</a:t>
            </a:r>
            <a:endParaRPr lang="ar-SA" altLang="ar-SA" sz="3200" i="1" kern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938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467600" cy="5638800"/>
          </a:xfrm>
        </p:spPr>
        <p:txBody>
          <a:bodyPr/>
          <a:lstStyle/>
          <a:p>
            <a:pPr marL="0" indent="0" algn="l" rtl="0">
              <a:buFont typeface="Arial" charset="0"/>
              <a:buNone/>
            </a:pPr>
            <a:r>
              <a:rPr lang="ar-SA" sz="2800" dirty="0" smtClean="0"/>
              <a:t>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Peptides have a characteristic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isoelectric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● Peptides have characteristic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titration curves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68288" indent="-268288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● Complex mixtures of peptides can be separated from each other by:</a:t>
            </a:r>
          </a:p>
          <a:p>
            <a:pPr marL="2160588" indent="0" algn="l" rtl="0">
              <a:buFont typeface="Arial" charset="0"/>
              <a:buNone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Ion exchange chromatography</a:t>
            </a:r>
          </a:p>
          <a:p>
            <a:pPr marL="2160588" indent="0" algn="l" rtl="0">
              <a:buFont typeface="Arial" charset="0"/>
              <a:buNone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Electrophoresis.   </a:t>
            </a:r>
            <a:endParaRPr lang="ar-SA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001000" cy="3886200"/>
          </a:xfrm>
        </p:spPr>
        <p:txBody>
          <a:bodyPr>
            <a:normAutofit fontScale="92500"/>
          </a:bodyPr>
          <a:lstStyle/>
          <a:p>
            <a:pPr marL="0" indent="0" algn="l" rtl="0">
              <a:buFont typeface="Arial" charset="0"/>
              <a:buNone/>
            </a:pPr>
            <a:r>
              <a:rPr lang="en-GB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Peptides have characteristic chemical reactions:</a:t>
            </a:r>
          </a:p>
          <a:p>
            <a:pPr marL="0" indent="0" algn="l" rtl="0">
              <a:buFont typeface="Arial" charset="0"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These reactions are characteristic for functional groups</a:t>
            </a:r>
          </a:p>
          <a:p>
            <a:pPr marL="0" indent="0" algn="l" rtl="0">
              <a:buFont typeface="Arial" charset="0"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(free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-amino group, free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-carboxyl group, R-groups).</a:t>
            </a:r>
          </a:p>
          <a:p>
            <a:pPr marL="0" indent="0"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very useful reactions of peptides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marL="630238" indent="-361950" algn="l" rtl="0">
              <a:buFont typeface="Arial" charset="0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Their peptide bonds can be hydrolyzed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boiling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either strong acid or base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yield the constituent amino acids in free form.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4495800"/>
            <a:ext cx="8662987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33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181600"/>
          </a:xfrm>
        </p:spPr>
        <p:txBody>
          <a:bodyPr>
            <a:normAutofit/>
          </a:bodyPr>
          <a:lstStyle/>
          <a:p>
            <a:pPr marL="441325" indent="-441325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Peptide bonds can also be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hydrolyzed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enzymes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secreted into the intestine for protein digestion (Trypsin and chymotrypsin). </a:t>
            </a:r>
          </a:p>
          <a:p>
            <a:pPr marL="0" indent="0" algn="l" rtl="0"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Trypsin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cleaves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peptide bond on the carbonyl </a:t>
            </a:r>
          </a:p>
          <a:p>
            <a:pPr marL="0" indent="0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side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Lys.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Trypsin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Lys – Asp – Val </a:t>
            </a:r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324350" y="3962400"/>
            <a:ext cx="133350" cy="6096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7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838200"/>
            <a:ext cx="74676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 smtClean="0"/>
          </a:p>
          <a:p>
            <a:pPr marL="2065338" indent="-2065338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Chymotrypsin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cleaves the peptide bond on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carbonyl side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Tyr.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Chymotrypsin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Val – Tyr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143500" y="3124200"/>
            <a:ext cx="95250" cy="7620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71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85800"/>
            <a:ext cx="7675077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59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848600" cy="2895600"/>
          </a:xfrm>
        </p:spPr>
        <p:txBody>
          <a:bodyPr rtlCol="1">
            <a:normAutofit/>
          </a:bodyPr>
          <a:lstStyle/>
          <a:p>
            <a:pPr marL="0" indent="0"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Reaction with 1-fluoro – 2,4 dinitrobenzene:</a:t>
            </a:r>
          </a:p>
          <a:p>
            <a:pPr marL="441325" indent="0"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reagent reacts with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-amino group of a free amino acid to yield a 2,4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dinitrophenyl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amino acid.</a:t>
            </a:r>
          </a:p>
          <a:p>
            <a:pPr marL="441325" indent="0"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also reacts with the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-amino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 of the amino terminal residue of peptide.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           </a:t>
            </a:r>
            <a:r>
              <a:rPr lang="en-US" sz="2400" b="1" dirty="0" smtClean="0"/>
              <a:t>FDNB</a:t>
            </a:r>
            <a:endParaRPr lang="en-US" sz="24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9" t="5361" r="1787"/>
          <a:stretch/>
        </p:blipFill>
        <p:spPr bwMode="auto">
          <a:xfrm>
            <a:off x="2662176" y="0"/>
            <a:ext cx="4195823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7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7391400" cy="5791200"/>
          </a:xfrm>
        </p:spPr>
        <p:txBody>
          <a:bodyPr>
            <a:normAutofit fontScale="92500"/>
          </a:bodyPr>
          <a:lstStyle/>
          <a:p>
            <a:pPr marL="0" indent="0" algn="l" rtl="0">
              <a:buFont typeface="Arial" charset="0"/>
              <a:buNone/>
            </a:pPr>
            <a:r>
              <a:rPr lang="en-US" sz="3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Some peptides have intense biological activity: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Examples: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Oxytocin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( 9 amino acid residues)</a:t>
            </a:r>
          </a:p>
          <a:p>
            <a:pPr marL="536575" indent="-268288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- is secreted by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the posterior pituitary and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stimulates uterine contractions.</a:t>
            </a:r>
          </a:p>
          <a:p>
            <a:pPr marL="0" indent="0" algn="l" rtl="0">
              <a:buFont typeface="Arial" charset="0"/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releasing factor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( 3 amino acid residues)</a:t>
            </a:r>
          </a:p>
          <a:p>
            <a:pPr marL="536575" indent="-268288">
              <a:buNone/>
            </a:pPr>
            <a:r>
              <a:rPr lang="en-US" sz="2600" dirty="0" smtClean="0"/>
              <a:t>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- is formed in the hypothalamus and stimulates the release of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another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hormone,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thyrotropin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, from the anterior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pituitary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gland.</a:t>
            </a:r>
          </a:p>
          <a:p>
            <a:pPr marL="0" indent="0" algn="l" rtl="0">
              <a:buFont typeface="Arial" charset="0"/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Bradykinin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( 9 amino acid residues)</a:t>
            </a:r>
          </a:p>
          <a:p>
            <a:pPr marL="536575" indent="-268288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Inhibits inflammation of tissues.</a:t>
            </a:r>
            <a:endParaRPr lang="ar-SA" sz="2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عنوان 1"/>
          <p:cNvSpPr>
            <a:spLocks noGrp="1" noChangeArrowheads="1"/>
          </p:cNvSpPr>
          <p:nvPr>
            <p:ph type="title"/>
          </p:nvPr>
        </p:nvSpPr>
        <p:spPr>
          <a:xfrm>
            <a:off x="838200" y="137160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altLang="ar-SA" b="1" smtClean="0">
                <a:solidFill>
                  <a:srgbClr val="FF0000"/>
                </a:solidFill>
              </a:rPr>
              <a:t>References</a:t>
            </a:r>
            <a:endParaRPr lang="ar-SA" altLang="ar-SA" b="1" smtClean="0">
              <a:solidFill>
                <a:srgbClr val="FF0000"/>
              </a:solidFill>
            </a:endParaRPr>
          </a:p>
        </p:txBody>
      </p:sp>
      <p:sp>
        <p:nvSpPr>
          <p:cNvPr id="26627" name="عنصر نائب للمحتوى 2"/>
          <p:cNvSpPr>
            <a:spLocks noGrp="1" noChangeArrowheads="1"/>
          </p:cNvSpPr>
          <p:nvPr>
            <p:ph idx="1"/>
          </p:nvPr>
        </p:nvSpPr>
        <p:spPr>
          <a:xfrm>
            <a:off x="990600" y="2362200"/>
            <a:ext cx="7162800" cy="3724275"/>
          </a:xfrm>
        </p:spPr>
        <p:txBody>
          <a:bodyPr/>
          <a:lstStyle/>
          <a:p>
            <a:r>
              <a:rPr lang="en-US" dirty="0" err="1" smtClean="0"/>
              <a:t>Lehninger</a:t>
            </a:r>
            <a:r>
              <a:rPr lang="en-US" dirty="0"/>
              <a:t>, A.L., </a:t>
            </a:r>
            <a:r>
              <a:rPr lang="en-US" dirty="0" err="1"/>
              <a:t>Nelson,D.L</a:t>
            </a:r>
            <a:r>
              <a:rPr lang="en-US" dirty="0"/>
              <a:t>., </a:t>
            </a:r>
            <a:r>
              <a:rPr lang="en-US" dirty="0" err="1"/>
              <a:t>Cox,M.M</a:t>
            </a:r>
            <a:r>
              <a:rPr lang="en-US" dirty="0"/>
              <a:t>, </a:t>
            </a:r>
            <a:r>
              <a:rPr lang="en-US" i="1" dirty="0"/>
              <a:t>Principles of </a:t>
            </a:r>
            <a:r>
              <a:rPr lang="en-US" i="1" dirty="0" err="1"/>
              <a:t>Biochemistry</a:t>
            </a:r>
            <a:r>
              <a:rPr lang="en-US" dirty="0" err="1"/>
              <a:t>,Worth</a:t>
            </a:r>
            <a:r>
              <a:rPr lang="en-US" dirty="0"/>
              <a:t> publishers,</a:t>
            </a:r>
            <a:r>
              <a:rPr lang="en-US" dirty="0" err="1"/>
              <a:t>Inc</a:t>
            </a:r>
            <a:r>
              <a:rPr lang="en-US" dirty="0"/>
              <a:t>.,</a:t>
            </a:r>
            <a:r>
              <a:rPr lang="en-US" dirty="0" err="1"/>
              <a:t>NewYork</a:t>
            </a:r>
            <a:r>
              <a:rPr lang="en-US" dirty="0"/>
              <a:t> </a:t>
            </a:r>
            <a:r>
              <a:rPr lang="en-US" altLang="ar-SA" dirty="0" smtClean="0"/>
              <a:t>.</a:t>
            </a:r>
            <a:endParaRPr lang="en-US" altLang="ar-SA" dirty="0" smtClean="0"/>
          </a:p>
          <a:p>
            <a:endParaRPr lang="ar-SA" altLang="ar-SA" dirty="0" smtClean="0"/>
          </a:p>
        </p:txBody>
      </p:sp>
    </p:spTree>
    <p:extLst>
      <p:ext uri="{BB962C8B-B14F-4D97-AF65-F5344CB8AC3E}">
        <p14:creationId xmlns:p14="http://schemas.microsoft.com/office/powerpoint/2010/main" val="12163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or more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amino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acids covalently joined by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peptide bonds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amino acid molecules can be covalently joined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peptide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bond to yield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dipeptide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linkage is formed by removal of the element of 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 from the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-carboxyl group of one amino acid and the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-amino group of the other by the action of strong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reducing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agents.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533400"/>
            <a:ext cx="8229600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Peptides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0" b="3169"/>
          <a:stretch>
            <a:fillRect/>
          </a:stretch>
        </p:blipFill>
        <p:spPr>
          <a:xfrm>
            <a:off x="915132" y="1052512"/>
            <a:ext cx="6620731" cy="458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29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772400" cy="3886200"/>
          </a:xfrm>
        </p:spPr>
        <p:txBody>
          <a:bodyPr/>
          <a:lstStyle/>
          <a:p>
            <a:pPr marL="173038" indent="-173038" algn="l" rtl="0">
              <a:buFont typeface="Arial" charset="0"/>
              <a:buNone/>
            </a:pPr>
            <a:r>
              <a:rPr lang="en-US" dirty="0" smtClean="0">
                <a:cs typeface="Arial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amino acids can be joined by two peptide bonds to form a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tripeptide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Similarly we have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tetrapeptides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pentapeptides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66813" indent="-173038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When there are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many amino acids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joined in the same way the structure is called a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polypeptide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ar-SA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533400" y="2819400"/>
            <a:ext cx="792163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77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381000" y="533401"/>
            <a:ext cx="8153400" cy="5562600"/>
          </a:xfrm>
        </p:spPr>
        <p:txBody>
          <a:bodyPr>
            <a:normAutofit fontScale="92500"/>
          </a:bodyPr>
          <a:lstStyle/>
          <a:p>
            <a:pPr marL="0" indent="0" algn="l" rtl="0">
              <a:buFont typeface="Arial" charset="0"/>
              <a:buNone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amino acid residue at the end of peptide having a free 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-amino group is the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amino terminal residue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(N-terminal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residue).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residue at the opposite end, which has a free carboxyl</a:t>
            </a:r>
          </a:p>
          <a:p>
            <a:pPr marL="268288" indent="-268288" algn="l" rtl="0">
              <a:buFont typeface="Arial" charset="0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group, is the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carboxyl terminal residue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(C-terminal residue).</a:t>
            </a:r>
          </a:p>
          <a:p>
            <a:pPr marL="0" indent="0" algn="l" rtl="0">
              <a:buFont typeface="Arial" charset="0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68288" indent="-268288" algn="l" rtl="0">
              <a:buFont typeface="Arial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Peptides contain only one free </a:t>
            </a:r>
            <a:r>
              <a:rPr lang="el-GR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-amino group and one free </a:t>
            </a:r>
            <a:r>
              <a:rPr lang="el-GR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-carboxyl group at their terminal residues.</a:t>
            </a:r>
          </a:p>
          <a:p>
            <a:pPr marL="0" indent="0" algn="l" rtl="0">
              <a:buFont typeface="Arial" charset="0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Peptides are named from the sequence of their constituent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amino acids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beginning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from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-terminal residue.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Font typeface="Arial" charset="0"/>
              <a:buNone/>
            </a:pPr>
            <a:endParaRPr lang="ar-SA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8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7696200" cy="2362200"/>
          </a:xfrm>
        </p:spPr>
        <p:txBody>
          <a:bodyPr/>
          <a:lstStyle/>
          <a:p>
            <a:pPr marL="173038" indent="-173038">
              <a:buNone/>
            </a:pPr>
            <a:r>
              <a:rPr lang="en-US" dirty="0" smtClean="0"/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polypeptide is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amino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acid residues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suffixes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-an, 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or 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ate)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3038" indent="-173038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(with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the exception of the C-terminal amino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acid)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AN\Desktop\Untitled---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2" t="7835" r="89773" b="65844"/>
          <a:stretch/>
        </p:blipFill>
        <p:spPr bwMode="auto">
          <a:xfrm>
            <a:off x="3429000" y="1676402"/>
            <a:ext cx="1524000" cy="190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/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60" b="5319"/>
          <a:stretch/>
        </p:blipFill>
        <p:spPr bwMode="auto">
          <a:xfrm>
            <a:off x="990600" y="864986"/>
            <a:ext cx="2666999" cy="1972294"/>
          </a:xfrm>
          <a:prstGeom prst="rect">
            <a:avLst/>
          </a:prstGeom>
          <a:noFill/>
          <a:ln>
            <a:noFill/>
          </a:ln>
        </p:spPr>
      </p:pic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533401" y="533400"/>
            <a:ext cx="7696200" cy="952500"/>
          </a:xfrm>
        </p:spPr>
        <p:txBody>
          <a:bodyPr/>
          <a:lstStyle/>
          <a:p>
            <a:pPr marL="0" indent="0" algn="l" rtl="0">
              <a:buFont typeface="Arial" charset="0"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Example</a:t>
            </a:r>
            <a:r>
              <a:rPr lang="en-US" sz="2800" b="1" i="1" dirty="0" smtClean="0">
                <a:solidFill>
                  <a:srgbClr val="FF0000"/>
                </a:solidFill>
                <a:cs typeface="Arial" charset="0"/>
              </a:rPr>
              <a:t>:</a:t>
            </a:r>
          </a:p>
          <a:p>
            <a:pPr marL="0" indent="0" algn="l" rtl="0">
              <a:buFont typeface="Arial" charset="0"/>
              <a:buNone/>
            </a:pPr>
            <a:endParaRPr lang="ar-SA" sz="2800" dirty="0" smtClean="0"/>
          </a:p>
        </p:txBody>
      </p:sp>
      <p:pic>
        <p:nvPicPr>
          <p:cNvPr id="5" name="Picture 4"/>
          <p:cNvPicPr/>
          <p:nvPr/>
        </p:nvPicPr>
        <p:blipFill rotWithShape="1"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4" b="7008"/>
          <a:stretch/>
        </p:blipFill>
        <p:spPr bwMode="auto">
          <a:xfrm>
            <a:off x="4724400" y="998993"/>
            <a:ext cx="2743200" cy="18198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7" name="Picture 3" descr="C:\Users\AAN\Desktop\--------------------------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23" b="47046"/>
          <a:stretch/>
        </p:blipFill>
        <p:spPr bwMode="auto">
          <a:xfrm>
            <a:off x="1600201" y="3581401"/>
            <a:ext cx="55626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838201"/>
            <a:ext cx="6696075" cy="4884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6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609600" y="762001"/>
            <a:ext cx="7772400" cy="5638800"/>
          </a:xfrm>
        </p:spPr>
        <p:txBody>
          <a:bodyPr>
            <a:normAutofit/>
          </a:bodyPr>
          <a:lstStyle/>
          <a:p>
            <a:pPr marL="0" indent="0" algn="l" rtl="0">
              <a:buFont typeface="Arial" charset="0"/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Properties of peptides: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Acid – base properties:</a:t>
            </a:r>
          </a:p>
          <a:p>
            <a:pPr marL="0" indent="0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total acid-base behavior of a peptide can be predicted from:</a:t>
            </a:r>
          </a:p>
          <a:p>
            <a:pPr marL="1608138" indent="-268288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its single free 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-amino group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the end of the chain. </a:t>
            </a:r>
          </a:p>
          <a:p>
            <a:pPr marL="1608138" indent="-268288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its single free 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-carboxyl group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the end of the chain.</a:t>
            </a:r>
          </a:p>
          <a:p>
            <a:pPr marL="1608138" indent="-268288" algn="l" rtl="0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and the nature and number of its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ionizing R-groups.</a:t>
            </a:r>
            <a:endParaRPr lang="ar-SA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295400" y="2895600"/>
            <a:ext cx="647700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77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439</TotalTime>
  <Words>657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Book Antiqua</vt:lpstr>
      <vt:lpstr>Calibri</vt:lpstr>
      <vt:lpstr>Century Schoolbook</vt:lpstr>
      <vt:lpstr>Times New Roman</vt:lpstr>
      <vt:lpstr>Wingdings</vt:lpstr>
      <vt:lpstr>Wingdings 2</vt:lpstr>
      <vt:lpstr>Oriel</vt:lpstr>
      <vt:lpstr>Chapter 2: Peptide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FDNB</vt:lpstr>
      <vt:lpstr>PowerPoint Presentation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AAN</dc:creator>
  <cp:lastModifiedBy>dell</cp:lastModifiedBy>
  <cp:revision>43</cp:revision>
  <dcterms:created xsi:type="dcterms:W3CDTF">2017-03-03T12:02:09Z</dcterms:created>
  <dcterms:modified xsi:type="dcterms:W3CDTF">2023-04-12T11:27:18Z</dcterms:modified>
</cp:coreProperties>
</file>