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87" r:id="rId11"/>
    <p:sldId id="288" r:id="rId12"/>
    <p:sldId id="289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75" r:id="rId22"/>
    <p:sldId id="276" r:id="rId23"/>
    <p:sldId id="277" r:id="rId24"/>
    <p:sldId id="290" r:id="rId25"/>
    <p:sldId id="291" r:id="rId26"/>
    <p:sldId id="292" r:id="rId27"/>
    <p:sldId id="293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70AAA-BECB-4E47-A135-E0E42C87CA9C}" type="datetime1">
              <a:rPr lang="en-US"/>
              <a:pPr>
                <a:defRPr/>
              </a:pPr>
              <a:t>9/9/2014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0F5E-8481-4429-9973-1A0D42B1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723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A39F85-9F1C-4053-9C02-C7FA5DBFC738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A9BF7A-1C66-4280-8F9F-5BB0BA101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976664" cy="2868168"/>
          </a:xfrm>
        </p:spPr>
        <p:txBody>
          <a:bodyPr/>
          <a:lstStyle/>
          <a:p>
            <a:r>
              <a:rPr lang="en-US" dirty="0" smtClean="0"/>
              <a:t>INPUT &amp; 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scanf</a:t>
            </a:r>
            <a:r>
              <a:rPr lang="en-US" dirty="0" smtClean="0"/>
              <a:t> &amp; </a:t>
            </a:r>
            <a:r>
              <a:rPr lang="en-US" dirty="0" err="1" smtClean="0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43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1800200"/>
          </a:xfrm>
        </p:spPr>
        <p:txBody>
          <a:bodyPr/>
          <a:lstStyle/>
          <a:p>
            <a:r>
              <a:rPr lang="en-US" dirty="0" smtClean="0"/>
              <a:t>Examples of valid identifiers: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etter_1, CENT_PER_INCH, Hello, variable</a:t>
            </a:r>
          </a:p>
          <a:p>
            <a:r>
              <a:rPr lang="en-US" dirty="0" smtClean="0"/>
              <a:t>Examples of invalid identifiers:</a:t>
            </a:r>
          </a:p>
          <a:p>
            <a:pPr marL="292608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91264" cy="86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Identifiers </a:t>
            </a:r>
            <a:r>
              <a:rPr lang="en-US" sz="27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2998632"/>
              </p:ext>
            </p:extLst>
          </p:nvPr>
        </p:nvGraphicFramePr>
        <p:xfrm>
          <a:off x="971600" y="2636912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Invalid 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 Invalid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1Letter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Starts with a digit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 word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 word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TWO*FOUR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r>
                        <a:rPr lang="en-US" baseline="0" dirty="0" smtClean="0"/>
                        <a:t> * not allowed</a:t>
                      </a:r>
                      <a:endParaRPr lang="en-US" dirty="0"/>
                    </a:p>
                  </a:txBody>
                  <a:tcPr/>
                </a:tc>
              </a:tr>
              <a:tr h="139040">
                <a:tc>
                  <a:txBody>
                    <a:bodyPr/>
                    <a:lstStyle/>
                    <a:p>
                      <a:r>
                        <a:rPr lang="en-US" dirty="0" smtClean="0"/>
                        <a:t>joe’s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 ‘ not allowed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2002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91264" cy="86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Standard Data Types</a:t>
            </a:r>
            <a:endParaRPr lang="en-US" cap="small" dirty="0" smtClean="0">
              <a:solidFill>
                <a:srgbClr val="3380E6"/>
              </a:solidFill>
              <a:latin typeface="Arial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1503107"/>
              </p:ext>
            </p:extLst>
          </p:nvPr>
        </p:nvGraphicFramePr>
        <p:xfrm>
          <a:off x="385191" y="971270"/>
          <a:ext cx="843528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3240360"/>
                <a:gridCol w="2376264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Represents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r>
                        <a:rPr lang="en-US" baseline="0" dirty="0" smtClean="0"/>
                        <a:t> values in the range -32,767 through 32767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Add, Subtract, Multiply,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Divide and Compare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-10500   435   +15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-25   32767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 numbers that include a decimal point or an exponent</a:t>
                      </a:r>
                      <a:r>
                        <a:rPr lang="en-US" baseline="0" dirty="0" smtClean="0"/>
                        <a:t> (scientific notation)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Add, Subtract, Multiply,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Divide and Compare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3.14159</a:t>
                      </a:r>
                    </a:p>
                    <a:p>
                      <a:r>
                        <a:rPr lang="en-US" dirty="0" smtClean="0"/>
                        <a:t>0.005</a:t>
                      </a:r>
                    </a:p>
                    <a:p>
                      <a:r>
                        <a:rPr lang="en-US" dirty="0" smtClean="0"/>
                        <a:t>123.0</a:t>
                      </a:r>
                    </a:p>
                    <a:p>
                      <a:r>
                        <a:rPr lang="en-US" dirty="0" smtClean="0"/>
                        <a:t>15.0e-4</a:t>
                      </a:r>
                    </a:p>
                    <a:p>
                      <a:r>
                        <a:rPr lang="en-US" dirty="0" smtClean="0"/>
                        <a:t>2.245e2</a:t>
                      </a:r>
                    </a:p>
                    <a:p>
                      <a:r>
                        <a:rPr lang="en-US" dirty="0" smtClean="0"/>
                        <a:t>1.15</a:t>
                      </a:r>
                      <a:r>
                        <a:rPr lang="en-US" baseline="0" dirty="0" smtClean="0"/>
                        <a:t>e-3</a:t>
                      </a:r>
                    </a:p>
                    <a:p>
                      <a:r>
                        <a:rPr lang="en-US" baseline="0" dirty="0" smtClean="0"/>
                        <a:t>12e+5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individual character value. These are enclosed in single quotes</a:t>
                      </a:r>
                      <a:r>
                        <a:rPr lang="en-US" baseline="0" dirty="0" smtClean="0"/>
                        <a:t> inside the code. Do not enclose them when entering them as data while run-time.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‘A’   ‘z’   ‘2’   ‘9’   ‘*’   ‘:’   ‘”’   ‘ ‘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261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91264" cy="8640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Standard Data Types</a:t>
            </a:r>
            <a:endParaRPr lang="en-US" cap="small" dirty="0" smtClean="0">
              <a:solidFill>
                <a:srgbClr val="3380E6"/>
              </a:solidFill>
              <a:latin typeface="Arial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7211722"/>
              </p:ext>
            </p:extLst>
          </p:nvPr>
        </p:nvGraphicFramePr>
        <p:xfrm>
          <a:off x="385191" y="971270"/>
          <a:ext cx="6851105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2304257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Invalid 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</a:t>
                      </a:r>
                    </a:p>
                    <a:p>
                      <a:r>
                        <a:rPr lang="en-US" dirty="0" smtClean="0"/>
                        <a:t>-32,768</a:t>
                      </a:r>
                    </a:p>
                    <a:p>
                      <a:r>
                        <a:rPr lang="en-US" dirty="0" smtClean="0"/>
                        <a:t>+30,000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Contains</a:t>
                      </a:r>
                      <a:r>
                        <a:rPr lang="en-US" baseline="0" dirty="0" smtClean="0"/>
                        <a:t> a decimal point</a:t>
                      </a:r>
                    </a:p>
                    <a:p>
                      <a:r>
                        <a:rPr lang="en-US" baseline="0" dirty="0" smtClean="0"/>
                        <a:t>Out of range</a:t>
                      </a:r>
                    </a:p>
                    <a:p>
                      <a:r>
                        <a:rPr lang="en-US" baseline="0" dirty="0" smtClean="0"/>
                        <a:t>Comma is not 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</a:p>
                    <a:p>
                      <a:r>
                        <a:rPr lang="en-US" dirty="0" smtClean="0"/>
                        <a:t>0.1234e</a:t>
                      </a:r>
                    </a:p>
                    <a:p>
                      <a:r>
                        <a:rPr lang="en-US" dirty="0" smtClean="0"/>
                        <a:t>15e-0.3</a:t>
                      </a:r>
                    </a:p>
                    <a:p>
                      <a:r>
                        <a:rPr lang="en-US" dirty="0" smtClean="0"/>
                        <a:t>34,500.99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decimal point</a:t>
                      </a:r>
                    </a:p>
                    <a:p>
                      <a:r>
                        <a:rPr lang="en-US" baseline="0" dirty="0" smtClean="0"/>
                        <a:t>Missing exponent</a:t>
                      </a:r>
                    </a:p>
                    <a:p>
                      <a:r>
                        <a:rPr lang="en-US" baseline="0" dirty="0" smtClean="0"/>
                        <a:t>Non-integer exponent</a:t>
                      </a:r>
                    </a:p>
                    <a:p>
                      <a:r>
                        <a:rPr lang="en-US" baseline="0" dirty="0" smtClean="0"/>
                        <a:t>Comma is not 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’20’</a:t>
                      </a:r>
                    </a:p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 single character</a:t>
                      </a:r>
                    </a:p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enclosed between single quotes. However, it is valid as data input while execution.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Multiply 1"/>
          <p:cNvSpPr/>
          <p:nvPr/>
        </p:nvSpPr>
        <p:spPr>
          <a:xfrm>
            <a:off x="6516216" y="3717032"/>
            <a:ext cx="1979712" cy="1800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0636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2.3  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pROMPT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MESSAGES</a:t>
            </a:r>
            <a:endParaRPr lang="en-US" sz="27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Prompting Messages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12</a:t>
            </a:r>
          </a:p>
          <a:p>
            <a:pPr lvl="2" eaLnBrk="1" hangingPunct="1"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"Enter first integer\n"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); </a:t>
            </a:r>
            <a:r>
              <a:rPr lang="en-US" sz="1900" b="1" dirty="0" smtClean="0">
                <a:solidFill>
                  <a:srgbClr val="00BF00"/>
                </a:solidFill>
                <a:latin typeface="Lucida Console" pitchFamily="49" charset="0"/>
              </a:rPr>
              <a:t>/* prompt */</a:t>
            </a:r>
          </a:p>
          <a:p>
            <a:pPr marL="365125" lvl="1" indent="0" eaLnBrk="1" hangingPunct="1">
              <a:buFont typeface="Verdana" pitchFamily="34" charset="0"/>
              <a:buNone/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displays the literal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“Enter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first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integer”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and positions the cursor to the beginning of the next line.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message is called a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prompt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because it tells the user to take a specific action.</a:t>
            </a: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129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small" dirty="0" err="1" smtClean="0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FUNCTION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200" b="1" i="1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 Function and Formatted Inputs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next statement </a:t>
            </a:r>
          </a:p>
          <a:p>
            <a:pPr lvl="2" eaLnBrk="1" hangingPunct="1"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"%d"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, &amp;integer1 ); </a:t>
            </a:r>
            <a:r>
              <a:rPr lang="en-US" sz="1900" b="1" dirty="0" smtClean="0">
                <a:solidFill>
                  <a:srgbClr val="00BF00"/>
                </a:solidFill>
                <a:latin typeface="Lucida Console" pitchFamily="49" charset="0"/>
              </a:rPr>
              <a:t>/* read an integer */</a:t>
            </a:r>
          </a:p>
          <a:p>
            <a:pPr marL="365125" lvl="1" indent="0" eaLnBrk="1" hangingPunct="1">
              <a:buFont typeface="Verdana" pitchFamily="34" charset="0"/>
              <a:buNone/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uses </a:t>
            </a:r>
            <a:r>
              <a:rPr lang="en-US" sz="2400" dirty="0" err="1" smtClean="0">
                <a:solidFill>
                  <a:srgbClr val="0000FF"/>
                </a:solidFill>
                <a:latin typeface="LucidaSansTypewriter" pitchFamily="49" charset="0"/>
              </a:rPr>
              <a:t>scanf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to obtain a value from the user.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function reads from the standard input, which is usually the keyboard.</a:t>
            </a: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0504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dirty="0" err="1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FUNCTION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has two arguments, </a:t>
            </a:r>
            <a:r>
              <a:rPr lang="en-US" altLang="en-US" sz="2500" dirty="0" smtClean="0">
                <a:solidFill>
                  <a:srgbClr val="FF0000"/>
                </a:solidFill>
                <a:latin typeface="Lucida Console" pitchFamily="49" charset="0"/>
              </a:rPr>
              <a:t>"%d"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altLang="en-US" sz="2500" dirty="0" smtClean="0">
                <a:solidFill>
                  <a:srgbClr val="FF0000"/>
                </a:solidFill>
                <a:latin typeface="Lucida Console" pitchFamily="49" charset="0"/>
              </a:rPr>
              <a:t>&amp;integer1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first, the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format control string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indicates the type of data that should be input by the user.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%d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conversion </a:t>
            </a:r>
            <a:r>
              <a:rPr lang="en-US" altLang="en-US" sz="2500" dirty="0" err="1" smtClean="0">
                <a:solidFill>
                  <a:srgbClr val="0000FF"/>
                </a:solidFill>
                <a:latin typeface="Times New Roman" pitchFamily="18" charset="0"/>
              </a:rPr>
              <a:t>specifier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indicates that the data should be an integer (the letter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d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stands for “decimal integer”).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this context is treated by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(and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as we’ll see) as a special character that begins a conversion </a:t>
            </a:r>
            <a:r>
              <a:rPr lang="en-US" alt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second argument of </a:t>
            </a:r>
            <a:r>
              <a:rPr lang="en-US" alt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begins with an ampersand (&amp;)—called the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address operator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C—followed by the variable name.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3205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dirty="0" err="1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</a:t>
            </a:r>
            <a:r>
              <a:rPr lang="en-US" sz="2400" cap="none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&amp;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, when combined with the variable name, tells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location (or address) in memory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at which the variable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is stored.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computer then stores the value that the user enters for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at that location.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Therefore,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remember to precede each variable in every call to </a:t>
            </a:r>
            <a:r>
              <a:rPr lang="en-US" altLang="en-US" sz="2400" i="1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with an ampersand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0145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dirty="0" err="1">
                <a:solidFill>
                  <a:srgbClr val="3380E6"/>
                </a:solidFill>
                <a:latin typeface="Arial"/>
              </a:rPr>
              <a:t>scanf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FUNCTION </a:t>
            </a:r>
            <a:r>
              <a:rPr lang="en-US" sz="2400" cap="none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When the computer executes the preceding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, it waits for the user to enter a value for variable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The user responds by typing an integer, then pressing the </a:t>
            </a:r>
            <a:r>
              <a:rPr lang="en-US" altLang="en-US" sz="2500" i="1" smtClean="0">
                <a:solidFill>
                  <a:srgbClr val="0000FF"/>
                </a:solidFill>
                <a:latin typeface="Times New Roman" pitchFamily="18" charset="0"/>
              </a:rPr>
              <a:t>Enter</a:t>
            </a:r>
            <a:r>
              <a:rPr lang="en-US" altLang="en-US" sz="2500" smtClean="0">
                <a:solidFill>
                  <a:srgbClr val="0000FF"/>
                </a:solidFill>
                <a:latin typeface="Times New Roman" pitchFamily="18" charset="0"/>
              </a:rPr>
              <a:t> key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to send the number to the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The computer then assigns this number, or value, to the variable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Any subsequent references to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in this program will use this same value.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Functions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altLang="en-US" sz="2500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 facilitate interaction between the user and the computer.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Because this interaction resembles a dialogue, it’s often called</a:t>
            </a:r>
            <a:r>
              <a:rPr lang="en-US" altLang="en-US" sz="2500" smtClean="0">
                <a:solidFill>
                  <a:srgbClr val="0000FF"/>
                </a:solidFill>
                <a:latin typeface="Times New Roman" pitchFamily="18" charset="0"/>
              </a:rPr>
              <a:t> interactive computing</a:t>
            </a:r>
            <a:r>
              <a:rPr lang="en-US" altLang="en-US" sz="25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1614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1" descr="chtp7_02_Page_2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1787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0040"/>
            <a:ext cx="8363272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srgbClr val="24B5A1"/>
                </a:solidFill>
                <a:latin typeface="Arial"/>
              </a:rPr>
              <a:t>2.4  </a:t>
            </a:r>
            <a:r>
              <a:rPr lang="en-US" smtClean="0">
                <a:solidFill>
                  <a:srgbClr val="3380E6"/>
                </a:solidFill>
                <a:latin typeface="Arial"/>
              </a:rPr>
              <a:t> the </a:t>
            </a:r>
            <a:r>
              <a:rPr lang="en-US" cap="small" smtClean="0">
                <a:solidFill>
                  <a:srgbClr val="3380E6"/>
                </a:solidFill>
                <a:latin typeface="Arial"/>
              </a:rPr>
              <a:t>scanf</a:t>
            </a:r>
            <a:r>
              <a:rPr lang="en-US" smtClean="0">
                <a:solidFill>
                  <a:srgbClr val="3380E6"/>
                </a:solidFill>
                <a:latin typeface="Arial"/>
              </a:rPr>
              <a:t> FUNCTION </a:t>
            </a:r>
            <a:r>
              <a:rPr lang="en-US" sz="2400" cap="none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3799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2.5  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Another prompt and </a:t>
            </a:r>
            <a:r>
              <a:rPr lang="en-US" cap="none" dirty="0" err="1" smtClean="0">
                <a:solidFill>
                  <a:srgbClr val="3380E6"/>
                </a:solidFill>
                <a:latin typeface="Arial"/>
              </a:rPr>
              <a:t>scanf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Line 15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  <a:latin typeface="Lucida Console" pitchFamily="49" charset="0"/>
              </a:rPr>
              <a:t>printf( </a:t>
            </a:r>
            <a:r>
              <a:rPr lang="en-US" altLang="en-US" sz="1800" b="1" smtClean="0">
                <a:solidFill>
                  <a:srgbClr val="128AFF"/>
                </a:solidFill>
                <a:latin typeface="Lucida Console" pitchFamily="49" charset="0"/>
              </a:rPr>
              <a:t>"Enter second integer\n"</a:t>
            </a:r>
            <a:r>
              <a:rPr lang="en-US" altLang="en-US" sz="1800" b="1" smtClean="0">
                <a:solidFill>
                  <a:srgbClr val="000000"/>
                </a:solidFill>
                <a:latin typeface="Lucida Console" pitchFamily="49" charset="0"/>
              </a:rPr>
              <a:t> ); </a:t>
            </a:r>
            <a:r>
              <a:rPr lang="en-US" altLang="en-US" sz="1800" b="1" smtClean="0">
                <a:solidFill>
                  <a:srgbClr val="00BF00"/>
                </a:solidFill>
                <a:latin typeface="Lucida Console" pitchFamily="49" charset="0"/>
              </a:rPr>
              <a:t>/* prompt */</a:t>
            </a:r>
          </a:p>
          <a:p>
            <a:pPr marL="365125" lvl="1" indent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altLang="en-US" sz="2700" smtClean="0">
                <a:solidFill>
                  <a:srgbClr val="000000"/>
                </a:solidFill>
                <a:latin typeface="Times New Roman" pitchFamily="18" charset="0"/>
              </a:rPr>
              <a:t>displays the message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Enter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second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700" smtClean="0">
                <a:solidFill>
                  <a:srgbClr val="000000"/>
                </a:solidFill>
                <a:latin typeface="Times New Roman" pitchFamily="18" charset="0"/>
              </a:rPr>
              <a:t>on the screen, then positions the cursor to the beginning of the next line.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This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also prompts the user to take action.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Line 16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0000"/>
                </a:solidFill>
                <a:latin typeface="Lucida Console" pitchFamily="49" charset="0"/>
              </a:rPr>
              <a:t>scanf( </a:t>
            </a:r>
            <a:r>
              <a:rPr lang="en-US" altLang="en-US" sz="2000" b="1" smtClean="0">
                <a:solidFill>
                  <a:srgbClr val="128AFF"/>
                </a:solidFill>
                <a:latin typeface="Lucida Console" pitchFamily="49" charset="0"/>
              </a:rPr>
              <a:t>"%d"</a:t>
            </a:r>
            <a:r>
              <a:rPr lang="en-US" altLang="en-US" sz="2000" b="1" smtClean="0">
                <a:solidFill>
                  <a:srgbClr val="000000"/>
                </a:solidFill>
                <a:latin typeface="Lucida Console" pitchFamily="49" charset="0"/>
              </a:rPr>
              <a:t>, &amp;integer2 ); </a:t>
            </a:r>
            <a:r>
              <a:rPr lang="en-US" altLang="en-US" sz="2000" b="1" smtClean="0">
                <a:solidFill>
                  <a:srgbClr val="00BF00"/>
                </a:solidFill>
                <a:latin typeface="Lucida Console" pitchFamily="49" charset="0"/>
              </a:rPr>
              <a:t>/* read an integer */</a:t>
            </a:r>
          </a:p>
          <a:p>
            <a:pPr marL="365125" lvl="1" indent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altLang="en-US" sz="2700" smtClean="0">
                <a:solidFill>
                  <a:srgbClr val="000000"/>
                </a:solidFill>
                <a:latin typeface="Times New Roman" pitchFamily="18" charset="0"/>
              </a:rPr>
              <a:t>obtains a value for variable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700" smtClean="0">
                <a:solidFill>
                  <a:srgbClr val="000000"/>
                </a:solidFill>
                <a:latin typeface="Times New Roman" pitchFamily="18" charset="0"/>
              </a:rPr>
              <a:t>from the user.</a:t>
            </a:r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7288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1" descr="chtp7_02_Page_4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45865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  C KEYWORDS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0051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35292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assignment statement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Assignment Statement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assignment statement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in line 18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000000"/>
                </a:solidFill>
                <a:latin typeface="Lucida Console" pitchFamily="49" charset="0"/>
              </a:rPr>
              <a:t>sum = integer1 + integer2; </a:t>
            </a:r>
            <a:r>
              <a:rPr lang="en-US" sz="1800" dirty="0" smtClean="0">
                <a:solidFill>
                  <a:srgbClr val="00BF00"/>
                </a:solidFill>
                <a:latin typeface="Lucida Console" pitchFamily="49" charset="0"/>
              </a:rPr>
              <a:t>/* assign total to sum */</a:t>
            </a:r>
          </a:p>
          <a:p>
            <a:pPr marL="365125" lvl="1" indent="0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calculates the total of variables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and assigns the result to variable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using the assignment operator =.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statement is read as, “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i="1" dirty="0" smtClean="0">
                <a:solidFill>
                  <a:srgbClr val="000000"/>
                </a:solidFill>
                <a:latin typeface="Times New Roman" pitchFamily="18" charset="0"/>
              </a:rPr>
              <a:t>gets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value of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.” Most calculations are performed in assignments.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=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operator and the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operator are called binary operators because each has two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operands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operator’s two operands are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=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operator’s two operands are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the value of the expression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+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5148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 descr="chtp7_02_Page_2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1787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320040"/>
            <a:ext cx="871296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smtClean="0">
                <a:solidFill>
                  <a:srgbClr val="24B5A1"/>
                </a:solidFill>
                <a:latin typeface="Arial"/>
              </a:rPr>
              <a:t>2.6  </a:t>
            </a:r>
            <a:r>
              <a:rPr lang="en-US" smtClean="0">
                <a:solidFill>
                  <a:srgbClr val="3380E6"/>
                </a:solidFill>
                <a:latin typeface="Arial"/>
              </a:rPr>
              <a:t>the assignment statement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3429000"/>
            <a:ext cx="7128792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Integer1 + integer2 = sum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5652120" y="3284984"/>
            <a:ext cx="1872208" cy="165618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4026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 smtClean="0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Printing with a Format Control String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20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"Sum is %d\n"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, sum ); </a:t>
            </a:r>
            <a:r>
              <a:rPr lang="en-US" sz="1900" b="1" dirty="0" smtClean="0">
                <a:solidFill>
                  <a:srgbClr val="00BF00"/>
                </a:solidFill>
                <a:latin typeface="Lucida Console" pitchFamily="49" charset="0"/>
              </a:rPr>
              <a:t>/* print sum */</a:t>
            </a:r>
          </a:p>
          <a:p>
            <a:pPr marL="365125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calls function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to print the literal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is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followed by the numerical value of variable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on the screen.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has two arguments,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"Sum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is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%d\n"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500" dirty="0" smtClean="0">
                <a:solidFill>
                  <a:srgbClr val="FF0000"/>
                </a:solidFill>
                <a:latin typeface="Lucida Console" pitchFamily="49" charset="0"/>
              </a:rPr>
              <a:t>sum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first argument is the </a:t>
            </a:r>
            <a:r>
              <a:rPr 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format control string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It contains some </a:t>
            </a:r>
            <a:r>
              <a:rPr 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literal characters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to be displayed, and it contains the </a:t>
            </a:r>
            <a:r>
              <a:rPr 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conversion </a:t>
            </a:r>
            <a:r>
              <a:rPr lang="en-US" sz="2500" u="sng" dirty="0" err="1" smtClean="0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u="sng" dirty="0" smtClean="0">
                <a:solidFill>
                  <a:srgbClr val="000000"/>
                </a:solidFill>
                <a:latin typeface="Lucida Console" pitchFamily="49" charset="0"/>
              </a:rPr>
              <a:t>%d</a:t>
            </a:r>
            <a:r>
              <a:rPr 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indicating that an integer will be printed.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second argument specifies the value to be printed.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Notice that the conversion </a:t>
            </a:r>
            <a:r>
              <a:rPr lang="en-US" sz="2500" dirty="0" err="1" smtClean="0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for an integer is the same in both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6105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Calculations in </a:t>
            </a:r>
            <a:r>
              <a:rPr lang="en-US" sz="2000" b="1" i="1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Statements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We could have combined the previous two statements into the statement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nl-NL" sz="1800" dirty="0" smtClean="0">
                <a:solidFill>
                  <a:srgbClr val="000000"/>
                </a:solidFill>
                <a:latin typeface="Lucida Console" pitchFamily="49" charset="0"/>
              </a:rPr>
              <a:t>printf( </a:t>
            </a:r>
            <a:r>
              <a:rPr lang="nl-NL" sz="1800" b="1" dirty="0" smtClean="0">
                <a:solidFill>
                  <a:srgbClr val="128AFF"/>
                </a:solidFill>
                <a:latin typeface="Lucida Console" pitchFamily="49" charset="0"/>
              </a:rPr>
              <a:t>"Sum is %d\n"</a:t>
            </a:r>
            <a:r>
              <a:rPr lang="nl-NL" sz="1800" b="1" dirty="0" smtClean="0">
                <a:solidFill>
                  <a:srgbClr val="000000"/>
                </a:solidFill>
                <a:latin typeface="Lucida Console" pitchFamily="49" charset="0"/>
              </a:rPr>
              <a:t>, integer1 + integer2 );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right brace,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at line 21 indicates that the end of function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has been reached.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3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2108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7239000" cy="4846320"/>
          </a:xfrm>
        </p:spPr>
        <p:txBody>
          <a:bodyPr>
            <a:normAutofit lnSpcReduction="10000"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</a:t>
            </a:r>
            <a:r>
              <a:rPr lang="en-US" sz="2000" b="1" i="1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sz="2000" b="1" i="1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in Program Output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</a:rPr>
              <a:t>field width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is the number of columns to use for the display of the value.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Add a number between % and d in the </a:t>
            </a:r>
            <a:r>
              <a:rPr lang="en-US" sz="2300" dirty="0" err="1" smtClean="0">
                <a:solidFill>
                  <a:srgbClr val="000000"/>
                </a:solidFill>
                <a:latin typeface="Times New Roman" pitchFamily="18" charset="0"/>
              </a:rPr>
              <a:t>printf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format string to specify the field width.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 minus sign before the field width justifies the output to the left.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err="1">
                <a:solidFill>
                  <a:srgbClr val="0000CC"/>
                </a:solidFill>
                <a:latin typeface="Lucida Console" pitchFamily="49" charset="0"/>
              </a:rPr>
              <a:t>printf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(“Results: %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3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d meters = %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4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d ft. %</a:t>
            </a:r>
            <a:r>
              <a:rPr lang="en-US" sz="1800" dirty="0">
                <a:solidFill>
                  <a:srgbClr val="FF0000"/>
                </a:solidFill>
                <a:latin typeface="Lucida Console" pitchFamily="49" charset="0"/>
              </a:rPr>
              <a:t>2</a:t>
            </a: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d in. \n”, meters, feet, inches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Outputs: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dirty="0">
                <a:solidFill>
                  <a:srgbClr val="0000CC"/>
                </a:solidFill>
                <a:latin typeface="Lucida Console" pitchFamily="49" charset="0"/>
              </a:rPr>
              <a:t> 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Results:~</a:t>
            </a: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~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21~meters~=~</a:t>
            </a:r>
            <a:r>
              <a:rPr lang="en-US" sz="1800" dirty="0" smtClean="0">
                <a:solidFill>
                  <a:srgbClr val="FF0000"/>
                </a:solidFill>
                <a:latin typeface="Lucida Console" pitchFamily="49" charset="0"/>
              </a:rPr>
              <a:t>~~</a:t>
            </a:r>
            <a:r>
              <a:rPr lang="en-US" sz="1800" dirty="0" smtClean="0">
                <a:solidFill>
                  <a:srgbClr val="0000CC"/>
                </a:solidFill>
                <a:latin typeface="Lucida Console" pitchFamily="49" charset="0"/>
              </a:rPr>
              <a:t>68~ft.~11~in.</a:t>
            </a:r>
            <a:endParaRPr lang="en-US" sz="1800" dirty="0">
              <a:solidFill>
                <a:srgbClr val="0000CC"/>
              </a:solidFill>
              <a:latin typeface="Lucida Console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~ denotes a space. The spaces specified by the field width are in red (</a:t>
            </a:r>
            <a:r>
              <a:rPr lang="en-US" sz="2300" dirty="0" smtClean="0">
                <a:solidFill>
                  <a:srgbClr val="FF0000"/>
                </a:solidFill>
                <a:latin typeface="Times New Roman" pitchFamily="18" charset="0"/>
              </a:rPr>
              <a:t>~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). Blue spaces are caused by the format string of </a:t>
            </a:r>
            <a:r>
              <a:rPr lang="en-US" sz="2300" dirty="0" err="1" smtClean="0">
                <a:solidFill>
                  <a:srgbClr val="000000"/>
                </a:solidFill>
                <a:latin typeface="Times New Roman" pitchFamily="18" charset="0"/>
              </a:rPr>
              <a:t>printf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negative numbers, the minus sign is included in the count of the digits displayed.</a:t>
            </a: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7978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>
              <a:lnSpc>
                <a:spcPct val="80000"/>
              </a:lnSpc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 </a:t>
            </a:r>
            <a:r>
              <a:rPr lang="en-US" sz="2000" b="1" dirty="0" err="1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 in Program Output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following table displays numbers with different placeholders:</a:t>
            </a:r>
          </a:p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endParaRPr lang="en-US" sz="23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7907919"/>
              </p:ext>
            </p:extLst>
          </p:nvPr>
        </p:nvGraphicFramePr>
        <p:xfrm>
          <a:off x="1115616" y="270892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%4d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%4d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%-5d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%-5d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-234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9498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 </a:t>
            </a:r>
            <a:r>
              <a:rPr lang="en-US" sz="2000" dirty="0" smtClean="0">
                <a:solidFill>
                  <a:srgbClr val="000000"/>
                </a:solidFill>
                <a:latin typeface="Lucida Fax" panose="02060602050505020204" pitchFamily="18" charset="0"/>
              </a:rPr>
              <a:t>double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 in Program Output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double numbers, we need to specify the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field width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and the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number of decimal places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desired.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field width should be large enough to accommodate all digits before and after the decimal point.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So, the form of the format placeholder is </a:t>
            </a:r>
            <a:r>
              <a:rPr lang="en-US" sz="2000" dirty="0" smtClean="0">
                <a:solidFill>
                  <a:srgbClr val="FF0000"/>
                </a:solidFill>
                <a:latin typeface="Lucida Sans" panose="020B0602040502020204" pitchFamily="34" charset="0"/>
                <a:cs typeface="Lucida Sans" panose="020B0602040502020204" pitchFamily="34" charset="0"/>
              </a:rPr>
              <a:t>%</a:t>
            </a:r>
            <a:r>
              <a:rPr lang="en-US" sz="2000" dirty="0" err="1" smtClean="0">
                <a:solidFill>
                  <a:srgbClr val="FF0000"/>
                </a:solidFill>
                <a:latin typeface="Lucida Sans" panose="020B0602040502020204" pitchFamily="34" charset="0"/>
                <a:cs typeface="Lucida Sans" panose="020B0602040502020204" pitchFamily="34" charset="0"/>
              </a:rPr>
              <a:t>n.mf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where n is a number representing the total field width, and m is the desired number of decimal places.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For example, if x is a variable of type double, whose value is between -99.99 and 999.99; then, we could use the placeholder %6.2f to display an accuracy of x of two decimal places.</a:t>
            </a: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1681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The </a:t>
            </a:r>
            <a:r>
              <a:rPr lang="en-US" cap="none" dirty="0" err="1">
                <a:solidFill>
                  <a:srgbClr val="3380E6"/>
                </a:solidFill>
                <a:latin typeface="Arial"/>
              </a:rPr>
              <a:t>printf</a:t>
            </a:r>
            <a:r>
              <a:rPr lang="en-US" cap="none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STATEMENT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Formatting </a:t>
            </a:r>
            <a:r>
              <a:rPr lang="en-US" sz="2000" dirty="0" smtClean="0">
                <a:solidFill>
                  <a:srgbClr val="000000"/>
                </a:solidFill>
                <a:latin typeface="Lucida Fax" panose="02060602050505020204" pitchFamily="18" charset="0"/>
              </a:rPr>
              <a:t>double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 in Program Output</a:t>
            </a:r>
          </a:p>
          <a:p>
            <a:pPr marL="452437" indent="-342900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following table displays x using format string placeholder %6.2f for different values of x:</a:t>
            </a:r>
          </a:p>
          <a:p>
            <a:pPr marL="109537" indent="0">
              <a:lnSpc>
                <a:spcPct val="80000"/>
              </a:lnSpc>
              <a:buNone/>
              <a:defRPr/>
            </a:pPr>
            <a:endParaRPr lang="en-US" sz="23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4226415"/>
              </p:ext>
            </p:extLst>
          </p:nvPr>
        </p:nvGraphicFramePr>
        <p:xfrm>
          <a:off x="1115616" y="27089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Displayed Output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-99.42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-99.42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-9.536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dirty="0" smtClean="0"/>
                        <a:t>-9.54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-25.554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-25.55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99.999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999.4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999.40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1685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</a:t>
            </a:r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Variable names such as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actually correspond to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locations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the computer’s memory.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Every variable has a</a:t>
            </a:r>
            <a:r>
              <a:rPr lang="en-US" altLang="en-US" sz="2500" dirty="0">
                <a:solidFill>
                  <a:srgbClr val="0000FF"/>
                </a:solidFill>
                <a:latin typeface="Times New Roman" pitchFamily="18" charset="0"/>
              </a:rPr>
              <a:t> name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a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type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and a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value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In the addition program of Fig. 2.5, when the statement (line 13)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alt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"%d"</a:t>
            </a:r>
            <a:r>
              <a:rPr lang="en-US" alt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, &amp;integer1 ); </a:t>
            </a:r>
            <a:r>
              <a:rPr lang="en-US" altLang="en-US" sz="1900" b="1" dirty="0" smtClean="0">
                <a:solidFill>
                  <a:srgbClr val="00BF00"/>
                </a:solidFill>
                <a:latin typeface="Lucida Console" pitchFamily="49" charset="0"/>
              </a:rPr>
              <a:t>/* read an integer */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executed, the value entered by the user is placed into a memory location to which the name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has been assigned.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Suppose the user enters the number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45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as the value for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computer will place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45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into location </a:t>
            </a:r>
            <a:r>
              <a:rPr lang="en-US" altLang="en-US" sz="25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as shown in Fig. 2.6.</a:t>
            </a: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8511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" descr="chtp7_02_Page_2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09310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Another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Integers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Our next program uses the Standard Library function </a:t>
            </a:r>
            <a:r>
              <a:rPr lang="en-US" altLang="en-US" dirty="0" err="1" smtClean="0">
                <a:solidFill>
                  <a:srgbClr val="0070C0"/>
                </a:solidFill>
                <a:latin typeface="Lucida Console" pitchFamily="49" charset="0"/>
              </a:rPr>
              <a:t>scanf</a:t>
            </a:r>
            <a:r>
              <a:rPr lang="en-US" altLang="en-US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to obtain two integers typed by a user at the keyboard, computes the sum of these values and prints the result using </a:t>
            </a:r>
            <a:r>
              <a:rPr lang="en-US" altLang="en-US" dirty="0" err="1" smtClean="0">
                <a:solidFill>
                  <a:srgbClr val="0070C0"/>
                </a:solidFill>
                <a:latin typeface="Lucida Console" pitchFamily="49" charset="0"/>
              </a:rPr>
              <a:t>printf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0679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</a:p>
        </p:txBody>
      </p:sp>
      <p:sp>
        <p:nvSpPr>
          <p:cNvPr id="7065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Whenever a value is placed in a memory location,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the value replaces the previous value in that location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; thus, this process is said to be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destructive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Returning to our addition program again, when the statement (line 16)</a:t>
            </a:r>
          </a:p>
          <a:p>
            <a:pPr lvl="2" eaLnBrk="1" hangingPunct="1"/>
            <a:r>
              <a:rPr lang="en-US" alt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scanf</a:t>
            </a:r>
            <a:r>
              <a:rPr lang="en-US" alt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alt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"%d"</a:t>
            </a:r>
            <a:r>
              <a:rPr lang="en-US" alt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, &amp;integer2 ); </a:t>
            </a:r>
            <a:r>
              <a:rPr lang="en-US" altLang="en-US" sz="1900" b="1" dirty="0" smtClean="0">
                <a:solidFill>
                  <a:srgbClr val="00BF00"/>
                </a:solidFill>
                <a:latin typeface="Lucida Console" pitchFamily="49" charset="0"/>
              </a:rPr>
              <a:t>/* read an integer */</a:t>
            </a:r>
          </a:p>
          <a:p>
            <a:pPr marL="365125" lvl="1" indent="0" eaLnBrk="1" hangingPunct="1">
              <a:buFont typeface="Verdana" pitchFamily="34" charset="0"/>
              <a:buNone/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executes, suppose the user enters the value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72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value is placed into location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and memory appears as in Fig. 2.7.</a:t>
            </a:r>
          </a:p>
          <a:p>
            <a:pPr eaLnBrk="1" hangingPunct="1"/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These locations are not necessarily adjacent in memory. 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4191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 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Once the program has obtained values for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, it adds these values and places the total into variable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The statement (line 18)</a:t>
            </a:r>
          </a:p>
          <a:p>
            <a:pPr lvl="2" eaLnBrk="1" hangingPunct="1"/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sum = integer1 + integer2; </a:t>
            </a:r>
            <a:r>
              <a:rPr lang="en-US" altLang="en-US" smtClean="0">
                <a:solidFill>
                  <a:srgbClr val="00BF00"/>
                </a:solidFill>
                <a:latin typeface="Lucida Console" pitchFamily="49" charset="0"/>
              </a:rPr>
              <a:t>/* assign total to sum */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that performs the addition also replaces whatever value was stored in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192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0182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 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This occurs when the calculated total of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is placed into location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(destroying the value already in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). 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After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is calculated, memory appears as in Fig. 2.8.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The values of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altLang="en-US" sz="240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altLang="en-US" sz="24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appear exactly as they did before they were used in the calculation.</a:t>
            </a:r>
          </a:p>
        </p:txBody>
      </p:sp>
      <p:sp>
        <p:nvSpPr>
          <p:cNvPr id="829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4947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 descr="chtp7_02_Page_2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165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" descr="chtp7_02_Page_28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17920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2.8  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Memory Concepts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 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They were used, but not destroyed, as the computer performed the calculation.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Thus, when a value is read from a memory location, the process is said to be </a:t>
            </a:r>
            <a:r>
              <a:rPr lang="en-US" altLang="en-US" smtClean="0">
                <a:solidFill>
                  <a:srgbClr val="0000FF"/>
                </a:solidFill>
                <a:latin typeface="Times New Roman" pitchFamily="18" charset="0"/>
              </a:rPr>
              <a:t>nondestructive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1321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1" descr="chtp7_02_Page_1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1787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44624"/>
            <a:ext cx="864096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Another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Integers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5224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" descr="chtp7_02_Page_1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89881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44624"/>
            <a:ext cx="8640960" cy="114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Another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Adding Two Integers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 – PROGRAM OUTPUT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3429000"/>
            <a:ext cx="849694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numbers emphasized in bold are entered by the user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88446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300" b="1" i="1" dirty="0" smtClean="0">
                <a:solidFill>
                  <a:srgbClr val="000000"/>
                </a:solidFill>
                <a:latin typeface="Times New Roman" pitchFamily="18" charset="0"/>
              </a:rPr>
              <a:t>Variables and Variable Definitions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Lines 8–10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b="1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integer1; </a:t>
            </a:r>
            <a: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  <a:t>/* first number to be input by user  */</a:t>
            </a:r>
            <a:b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800" b="1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integer2; </a:t>
            </a:r>
            <a: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  <a:t>/* second number to be input by user */</a:t>
            </a:r>
            <a:b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800" b="1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sum; </a:t>
            </a:r>
            <a: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  <a:t>/* variable in which sum will be stored */</a:t>
            </a:r>
          </a:p>
          <a:p>
            <a:pPr marL="365125" lvl="1" indent="0" eaLnBrk="1" hangingPunct="1">
              <a:lnSpc>
                <a:spcPct val="80000"/>
              </a:lnSpc>
              <a:buFont typeface="Verdana" pitchFamily="34" charset="0"/>
              <a:buNone/>
              <a:defRPr/>
            </a:pPr>
            <a:r>
              <a:rPr lang="en-US" sz="1900" dirty="0" smtClean="0">
                <a:solidFill>
                  <a:srgbClr val="000000"/>
                </a:solidFill>
                <a:latin typeface="Times New Roman" pitchFamily="18" charset="0"/>
              </a:rPr>
              <a:t>are </a:t>
            </a:r>
            <a:r>
              <a:rPr lang="en-US" sz="1900" dirty="0" smtClean="0">
                <a:solidFill>
                  <a:srgbClr val="0000FF"/>
                </a:solidFill>
                <a:latin typeface="Times New Roman" pitchFamily="18" charset="0"/>
              </a:rPr>
              <a:t>definitions</a:t>
            </a:r>
            <a:r>
              <a:rPr lang="en-US" sz="19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names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are the names of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variables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—locations in memory where values can be stored for use by a program.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These definitions specify that the variables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integer1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integer2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sum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are of </a:t>
            </a:r>
            <a:r>
              <a:rPr lang="en-US" sz="2300" u="sng" dirty="0" smtClean="0">
                <a:solidFill>
                  <a:srgbClr val="000000"/>
                </a:solidFill>
                <a:latin typeface="Times New Roman" pitchFamily="18" charset="0"/>
              </a:rPr>
              <a:t>type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, which means that they’ll hold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integer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values, i.e., whole numbers such as 7, –11, 0, 31914 and the like.</a:t>
            </a: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44624"/>
            <a:ext cx="864096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</a:t>
            </a:r>
            <a:endParaRPr lang="en-US" sz="24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40386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</a:t>
            </a:r>
            <a:r>
              <a:rPr lang="en-US" sz="27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 (cont’d)</a:t>
            </a:r>
            <a:endParaRPr lang="en-US" sz="2700" cap="sm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All variables must be defined with a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name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and a </a:t>
            </a:r>
            <a:r>
              <a:rPr lang="en-US" alt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data type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before they can be used in a program.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preceding definitions could have been combined into a single definition statement as follows: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900" b="1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alt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integer1, integer2, sum;</a:t>
            </a:r>
          </a:p>
          <a:p>
            <a:pPr marL="365125" lvl="1" indent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but that would have made it difficult to describe the variables with corresponding comments as we did in lines 8–10.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56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2.2.1</a:t>
            </a:r>
            <a:r>
              <a:rPr lang="en-US" dirty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-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Identifiers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7950" lvl="1" indent="0" eaLnBrk="1" hangingPunct="1">
              <a:lnSpc>
                <a:spcPct val="90000"/>
              </a:lnSpc>
              <a:spcBef>
                <a:spcPts val="400"/>
              </a:spcBef>
              <a:buSzPct val="68000"/>
              <a:buFont typeface="Verdana" pitchFamily="34" charset="0"/>
              <a:buNone/>
            </a:pPr>
            <a:r>
              <a:rPr lang="en-US" alt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Identifiers and Case Sensitivity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variable name in C is any valid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identifier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Rules for specifying an identifier are: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1) Consist of only letters (A-Z and a-z), digits (0 – 9) and underscore (_)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2) Should start with a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letter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itchFamily="18" charset="0"/>
              </a:rPr>
              <a:t>3) Should not be a </a:t>
            </a:r>
            <a:r>
              <a:rPr lang="en-US" altLang="en-US" sz="2200" smtClean="0">
                <a:solidFill>
                  <a:srgbClr val="000000"/>
                </a:solidFill>
                <a:latin typeface="Times New Roman" pitchFamily="18" charset="0"/>
              </a:rPr>
              <a:t>reserved word</a:t>
            </a:r>
            <a:endParaRPr lang="en-US" altLang="en-US" sz="2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 is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case sensitive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—uppercase and lowercase letters are different in C, so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a1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and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A1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are different identifiers.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3433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 descr="chtp7_02_Page_19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1787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"/>
            <a:ext cx="8291264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2.2.1  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variables – </a:t>
            </a:r>
            <a:r>
              <a:rPr lang="en-US" sz="29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Identifiers </a:t>
            </a:r>
            <a:r>
              <a:rPr lang="en-US" sz="27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(cont’d)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7553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165</TotalTime>
  <Words>2339</Words>
  <Application>Microsoft Office PowerPoint</Application>
  <PresentationFormat>On-screen Show (4:3)</PresentationFormat>
  <Paragraphs>314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Opulent</vt:lpstr>
      <vt:lpstr>INPUT &amp; OUTPUT</vt:lpstr>
      <vt:lpstr>Slide 2</vt:lpstr>
      <vt:lpstr>2.  Another Simple C Program: Adding Two Integers</vt:lpstr>
      <vt:lpstr>Slide 4</vt:lpstr>
      <vt:lpstr>Slide 5</vt:lpstr>
      <vt:lpstr>Slide 6</vt:lpstr>
      <vt:lpstr>2.2  VARIABLES (cont’d)</vt:lpstr>
      <vt:lpstr>2.2.1  VARIABLES - Identifiers</vt:lpstr>
      <vt:lpstr>Slide 9</vt:lpstr>
      <vt:lpstr>Slide 10</vt:lpstr>
      <vt:lpstr>Slide 11</vt:lpstr>
      <vt:lpstr>Slide 12</vt:lpstr>
      <vt:lpstr>2.3  pROMPT MESSAGES</vt:lpstr>
      <vt:lpstr>2.4  the scanf FUNCTION</vt:lpstr>
      <vt:lpstr>2.4   the scanf FUNCTION (cont’d)</vt:lpstr>
      <vt:lpstr>2.4   the scanf FUNCTION (cont’d)</vt:lpstr>
      <vt:lpstr>2.4   the scanf FUNCTION (cont’d)</vt:lpstr>
      <vt:lpstr>Slide 18</vt:lpstr>
      <vt:lpstr>2.5  Another prompt and scanf</vt:lpstr>
      <vt:lpstr>2.6  the assignment statement</vt:lpstr>
      <vt:lpstr>Slide 21</vt:lpstr>
      <vt:lpstr>2.7  The printf STATEMENT</vt:lpstr>
      <vt:lpstr>2.7  The printf STATEMENT (cont’d)</vt:lpstr>
      <vt:lpstr>2.7  The printf STATEMENT (cont’d)</vt:lpstr>
      <vt:lpstr>2.7  The printf STATEMENT (cont’d)</vt:lpstr>
      <vt:lpstr>2.7  The printf STATEMENT (cont’d)</vt:lpstr>
      <vt:lpstr>2.7  The printf STATEMENT (cont’d)</vt:lpstr>
      <vt:lpstr>2.8  Memory Concepts</vt:lpstr>
      <vt:lpstr>Slide 29</vt:lpstr>
      <vt:lpstr>2.8  Memory Concepts (Cont.) </vt:lpstr>
      <vt:lpstr>2.8  Memory Concepts (Cont.) </vt:lpstr>
      <vt:lpstr>2.8  Memory Concepts (Cont.) </vt:lpstr>
      <vt:lpstr>Slide 33</vt:lpstr>
      <vt:lpstr>Slide 34</vt:lpstr>
      <vt:lpstr>2.8  Memory Concepts (Cont.)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&amp; constants</dc:title>
  <dc:creator>Soha S.Zaghloul</dc:creator>
  <cp:lastModifiedBy>lab</cp:lastModifiedBy>
  <cp:revision>19</cp:revision>
  <dcterms:created xsi:type="dcterms:W3CDTF">2014-09-08T16:19:33Z</dcterms:created>
  <dcterms:modified xsi:type="dcterms:W3CDTF">2014-09-09T07:17:02Z</dcterms:modified>
</cp:coreProperties>
</file>