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EE5EB8-0B91-4A86-A456-3905DAA9537B}" type="datetimeFigureOut">
              <a:rPr lang="ar-SA" smtClean="0"/>
              <a:pPr/>
              <a:t>08/01/1438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E041DE-70DE-43A3-B0AC-A3363DA7BF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3732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95D-6F19-4A90-9664-5EC2A72B6EEB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CF88-8ED1-4524-BF3C-C3F3BA58EE68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E9D2-054C-407C-958F-710F49888524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FCC06-58BF-498A-BA3B-3FA41F670FBB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8182-0B46-41B3-A7DE-F983359706B2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AE2C-6A5D-463B-A758-564909C0AE0D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D09B-1697-4315-8243-E3F8BB8F565E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092C-6D53-49B6-B740-CC4BC0F82CF6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57C0-3BF9-4856-9AF6-67CFFA54C53B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6E31-2821-4758-B50C-C9508FC09C2A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8879-0DBD-4992-8DD3-68DDF0E64126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27B9-D968-4515-9F1F-95B5606C411F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905000" y="1905000"/>
            <a:ext cx="5562600" cy="2438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27659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2.2 Set </a:t>
            </a:r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Operations</a:t>
            </a:r>
            <a:endParaRPr lang="ar-SA" sz="5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 130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3 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14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19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25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59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8600" y="1524000"/>
            <a:ext cx="8382000" cy="464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union </a:t>
            </a:r>
            <a:r>
              <a:rPr lang="en-US" dirty="0" smtClean="0"/>
              <a:t>of the sets A and B , denoted by </a:t>
            </a:r>
            <a:r>
              <a:rPr lang="en-US" b="1" i="1" dirty="0" smtClean="0">
                <a:solidFill>
                  <a:srgbClr val="00B050"/>
                </a:solidFill>
              </a:rPr>
              <a:t>AUB </a:t>
            </a:r>
            <a:r>
              <a:rPr lang="en-US" dirty="0" smtClean="0"/>
              <a:t>, is the set that contains those elements that are either in A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dirty="0" smtClean="0"/>
              <a:t> in B ,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dirty="0" smtClean="0"/>
              <a:t> in both.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This tells us that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A U B = {x | x </a:t>
            </a:r>
            <a:r>
              <a:rPr lang="el-GR" dirty="0" smtClean="0"/>
              <a:t>ϵ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/>
              <a:t> x </a:t>
            </a:r>
            <a:r>
              <a:rPr lang="el-GR" dirty="0" smtClean="0"/>
              <a:t>ϵ</a:t>
            </a:r>
            <a:r>
              <a:rPr lang="en-US" dirty="0" smtClean="0"/>
              <a:t> B } .</a:t>
            </a:r>
            <a:endParaRPr lang="ar-SA" b="1" u="sng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3404" t="3680" r="11014" b="28774"/>
          <a:stretch>
            <a:fillRect/>
          </a:stretch>
        </p:blipFill>
        <p:spPr bwMode="auto">
          <a:xfrm>
            <a:off x="4724400" y="4419600"/>
            <a:ext cx="3352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7200"/>
            <a:ext cx="8229600" cy="25922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Find The </a:t>
            </a:r>
            <a:r>
              <a:rPr lang="en-US" b="1" i="1" dirty="0" smtClean="0">
                <a:solidFill>
                  <a:srgbClr val="00B050"/>
                </a:solidFill>
              </a:rPr>
              <a:t>union</a:t>
            </a:r>
            <a:r>
              <a:rPr lang="en-US" dirty="0" smtClean="0"/>
              <a:t> of the sets {1,3,5} and {1,2,3}.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8600" y="1524000"/>
            <a:ext cx="8382000" cy="4343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Intersection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22437"/>
            <a:ext cx="8229600" cy="4525963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DEFINITION 2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400" dirty="0" smtClean="0"/>
              <a:t>Let A and B be sets. </a:t>
            </a:r>
            <a:r>
              <a:rPr lang="en-US" sz="2400" b="1" i="1" dirty="0" smtClean="0">
                <a:solidFill>
                  <a:srgbClr val="00B050"/>
                </a:solidFill>
              </a:rPr>
              <a:t>The intersection </a:t>
            </a:r>
            <a:r>
              <a:rPr lang="en-US" sz="2400" dirty="0" smtClean="0"/>
              <a:t>of the sets A and B , denoted by A </a:t>
            </a:r>
            <a:r>
              <a:rPr lang="en-US" sz="2400" b="1" dirty="0" smtClean="0">
                <a:solidFill>
                  <a:srgbClr val="00B050"/>
                </a:solidFill>
              </a:rPr>
              <a:t>∩</a:t>
            </a:r>
            <a:r>
              <a:rPr lang="en-US" sz="2400" dirty="0" smtClean="0"/>
              <a:t> B , is the set containing those elements in both A </a:t>
            </a:r>
            <a:r>
              <a:rPr lang="en-US" sz="2400" b="1" dirty="0" smtClean="0">
                <a:solidFill>
                  <a:srgbClr val="00B050"/>
                </a:solidFill>
              </a:rPr>
              <a:t>and</a:t>
            </a:r>
            <a:r>
              <a:rPr lang="en-US" sz="2400" dirty="0" smtClean="0"/>
              <a:t> B .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/>
              <a:t>This tells us that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sz="2400" dirty="0" smtClean="0"/>
              <a:t>A </a:t>
            </a:r>
            <a:r>
              <a:rPr lang="pt-BR" sz="2400" b="1" dirty="0" smtClean="0">
                <a:solidFill>
                  <a:srgbClr val="00B050"/>
                </a:solidFill>
              </a:rPr>
              <a:t>∩ </a:t>
            </a:r>
            <a:r>
              <a:rPr lang="pt-BR" sz="2400" dirty="0" smtClean="0"/>
              <a:t>B = {x | x </a:t>
            </a:r>
            <a:r>
              <a:rPr lang="el-GR" sz="2400" dirty="0" smtClean="0"/>
              <a:t>ϵ</a:t>
            </a:r>
            <a:r>
              <a:rPr lang="pt-BR" sz="2400" dirty="0" smtClean="0"/>
              <a:t> A </a:t>
            </a:r>
            <a:r>
              <a:rPr lang="el-GR" sz="2400" dirty="0" smtClean="0">
                <a:solidFill>
                  <a:srgbClr val="00B050"/>
                </a:solidFill>
              </a:rPr>
              <a:t>Λ</a:t>
            </a:r>
            <a:r>
              <a:rPr lang="en-US" sz="2400" dirty="0" smtClean="0"/>
              <a:t> </a:t>
            </a:r>
            <a:r>
              <a:rPr lang="pt-BR" sz="2400" dirty="0" smtClean="0"/>
              <a:t>x </a:t>
            </a:r>
            <a:r>
              <a:rPr lang="el-GR" sz="2400" dirty="0" smtClean="0"/>
              <a:t>ϵ</a:t>
            </a:r>
            <a:r>
              <a:rPr lang="pt-BR" sz="2400" dirty="0" smtClean="0"/>
              <a:t> B } .</a:t>
            </a:r>
            <a:endParaRPr lang="ar-S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8967" t="3909" r="11324" b="27677"/>
          <a:stretch>
            <a:fillRect/>
          </a:stretch>
        </p:blipFill>
        <p:spPr bwMode="auto">
          <a:xfrm>
            <a:off x="4419600" y="3673365"/>
            <a:ext cx="3505200" cy="204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1900808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Find </a:t>
            </a:r>
            <a:r>
              <a:rPr lang="en-US" b="1" i="1" dirty="0" smtClean="0">
                <a:solidFill>
                  <a:srgbClr val="00B050"/>
                </a:solidFill>
              </a:rPr>
              <a:t>The intersection </a:t>
            </a:r>
            <a:r>
              <a:rPr lang="en-US" dirty="0" smtClean="0"/>
              <a:t>of the sets {1,3,5} and {1,2,3}.</a:t>
            </a:r>
            <a:endParaRPr lang="ar-SA" u="sng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8600" y="1371600"/>
            <a:ext cx="8382000" cy="2286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Disjoint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Two sets are called </a:t>
            </a:r>
            <a:r>
              <a:rPr lang="en-US" b="1" dirty="0" smtClean="0">
                <a:solidFill>
                  <a:srgbClr val="00B050"/>
                </a:solidFill>
              </a:rPr>
              <a:t>disjoint</a:t>
            </a:r>
            <a:r>
              <a:rPr lang="en-US" dirty="0" smtClean="0"/>
              <a:t> if their intersection is the empty set.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A = {1,3,5,7,9} and B = {2, 4, 6, 8 , 10} is </a:t>
            </a:r>
            <a:r>
              <a:rPr lang="en-US" b="1" i="1" dirty="0" smtClean="0">
                <a:solidFill>
                  <a:srgbClr val="00B050"/>
                </a:solidFill>
              </a:rPr>
              <a:t>disjoint or not</a:t>
            </a:r>
            <a:r>
              <a:rPr lang="en-US" dirty="0" smtClean="0"/>
              <a:t>.</a:t>
            </a:r>
            <a:endParaRPr lang="ar-SA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8600" y="1371600"/>
            <a:ext cx="8534400" cy="495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Of Two Sets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54624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difference </a:t>
            </a:r>
            <a:r>
              <a:rPr lang="en-US" dirty="0" smtClean="0"/>
              <a:t>of A and B , denoted by </a:t>
            </a:r>
            <a:r>
              <a:rPr lang="en-US" b="1" i="1" dirty="0" smtClean="0">
                <a:solidFill>
                  <a:srgbClr val="00B050"/>
                </a:solidFill>
              </a:rPr>
              <a:t>A - B </a:t>
            </a:r>
            <a:r>
              <a:rPr lang="en-US" dirty="0" smtClean="0"/>
              <a:t>, is the set containing those elements that are in A but not in B 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An element x belongs to </a:t>
            </a:r>
            <a:r>
              <a:rPr lang="en-US" i="1" dirty="0" smtClean="0">
                <a:solidFill>
                  <a:srgbClr val="00B050"/>
                </a:solidFill>
              </a:rPr>
              <a:t>the difference of A and B </a:t>
            </a:r>
            <a:r>
              <a:rPr lang="en-US" dirty="0" smtClean="0"/>
              <a:t>if and only if </a:t>
            </a:r>
            <a:r>
              <a:rPr lang="en-US" b="1" dirty="0" smtClean="0">
                <a:solidFill>
                  <a:srgbClr val="00B050"/>
                </a:solidFill>
              </a:rPr>
              <a:t>x </a:t>
            </a:r>
            <a:r>
              <a:rPr lang="el-GR" b="1" dirty="0" smtClean="0">
                <a:solidFill>
                  <a:srgbClr val="00B050"/>
                </a:solidFill>
              </a:rPr>
              <a:t>ϵ</a:t>
            </a:r>
            <a:r>
              <a:rPr lang="en-US" b="1" dirty="0" smtClean="0">
                <a:solidFill>
                  <a:srgbClr val="00B050"/>
                </a:solidFill>
              </a:rPr>
              <a:t> A and x ɇ B </a:t>
            </a:r>
            <a:r>
              <a:rPr lang="en-US" dirty="0" smtClean="0"/>
              <a:t>. This tells us that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B050"/>
                </a:solidFill>
              </a:rPr>
              <a:t>A - B = {x | x </a:t>
            </a:r>
            <a:r>
              <a:rPr lang="el-GR" dirty="0" smtClean="0">
                <a:solidFill>
                  <a:srgbClr val="00B050"/>
                </a:solidFill>
              </a:rPr>
              <a:t>ϵ</a:t>
            </a:r>
            <a:r>
              <a:rPr lang="en-US" dirty="0" smtClean="0">
                <a:solidFill>
                  <a:srgbClr val="00B050"/>
                </a:solidFill>
              </a:rPr>
              <a:t> A </a:t>
            </a:r>
            <a:r>
              <a:rPr lang="el-GR" dirty="0" smtClean="0">
                <a:solidFill>
                  <a:srgbClr val="00B050"/>
                </a:solidFill>
              </a:rPr>
              <a:t>Λ</a:t>
            </a:r>
            <a:r>
              <a:rPr lang="en-US" dirty="0" smtClean="0">
                <a:solidFill>
                  <a:srgbClr val="00B050"/>
                </a:solidFill>
              </a:rPr>
              <a:t> x </a:t>
            </a:r>
            <a:r>
              <a:rPr lang="en-US" b="1" dirty="0" smtClean="0">
                <a:solidFill>
                  <a:srgbClr val="00B050"/>
                </a:solidFill>
              </a:rPr>
              <a:t>ɇ </a:t>
            </a:r>
            <a:r>
              <a:rPr lang="en-US" dirty="0" smtClean="0">
                <a:solidFill>
                  <a:srgbClr val="00B050"/>
                </a:solidFill>
              </a:rPr>
              <a:t>B } .</a:t>
            </a:r>
            <a:endParaRPr lang="ar-SA" b="1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0994" t="9090" r="55643" b="30193"/>
          <a:stretch>
            <a:fillRect/>
          </a:stretch>
        </p:blipFill>
        <p:spPr bwMode="auto">
          <a:xfrm>
            <a:off x="6019800" y="4495800"/>
            <a:ext cx="2475411" cy="1433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6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Find </a:t>
            </a:r>
            <a:r>
              <a:rPr lang="en-US" b="1" dirty="0" smtClean="0">
                <a:solidFill>
                  <a:srgbClr val="00B050"/>
                </a:solidFill>
              </a:rPr>
              <a:t>The difference </a:t>
            </a:r>
            <a:r>
              <a:rPr lang="en-US" dirty="0" smtClean="0"/>
              <a:t>of {1,3,5} and {1,2,3}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8600" y="1371600"/>
            <a:ext cx="8534400" cy="4953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Complement Of a Set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5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Let U be the universal set. </a:t>
            </a:r>
            <a:r>
              <a:rPr lang="en-US" b="1" i="1" dirty="0" smtClean="0">
                <a:solidFill>
                  <a:srgbClr val="00B050"/>
                </a:solidFill>
              </a:rPr>
              <a:t>The complement </a:t>
            </a:r>
            <a:r>
              <a:rPr lang="en-US" dirty="0" smtClean="0"/>
              <a:t>of the set A , denoted by </a:t>
            </a:r>
            <a:r>
              <a:rPr lang="en-US" dirty="0" smtClean="0">
                <a:solidFill>
                  <a:srgbClr val="00B050"/>
                </a:solidFill>
              </a:rPr>
              <a:t>Ā</a:t>
            </a:r>
            <a:r>
              <a:rPr lang="en-US" dirty="0" smtClean="0"/>
              <a:t> , is the complement of A.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In other words  </a:t>
            </a:r>
            <a:r>
              <a:rPr lang="en-US" dirty="0" smtClean="0">
                <a:solidFill>
                  <a:srgbClr val="00B050"/>
                </a:solidFill>
              </a:rPr>
              <a:t>Ā=U-A.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An element belongs to </a:t>
            </a:r>
            <a:r>
              <a:rPr lang="en-US" dirty="0" smtClean="0">
                <a:solidFill>
                  <a:srgbClr val="00B050"/>
                </a:solidFill>
              </a:rPr>
              <a:t>Ā</a:t>
            </a:r>
            <a:r>
              <a:rPr lang="en-US" dirty="0" smtClean="0"/>
              <a:t> if and only </a:t>
            </a:r>
            <a:r>
              <a:rPr lang="en-US" dirty="0" err="1" smtClean="0"/>
              <a:t>i</a:t>
            </a:r>
            <a:r>
              <a:rPr lang="en-US" dirty="0" smtClean="0"/>
              <a:t> f x ɇ A . This tells u s that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Ā  = {x | x ɇ A } .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9419" t="6273" r="14161" b="32016"/>
          <a:stretch>
            <a:fillRect/>
          </a:stretch>
        </p:blipFill>
        <p:spPr bwMode="auto">
          <a:xfrm>
            <a:off x="5150338" y="4724400"/>
            <a:ext cx="26982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419</Words>
  <Application>Microsoft Office PowerPoint</Application>
  <PresentationFormat>عرض على الشاشة (3:4)‏</PresentationFormat>
  <Paragraphs>60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2.2 Set  Operations</vt:lpstr>
      <vt:lpstr>The Union</vt:lpstr>
      <vt:lpstr>الشريحة 3</vt:lpstr>
      <vt:lpstr>The Intersection</vt:lpstr>
      <vt:lpstr>الشريحة 5</vt:lpstr>
      <vt:lpstr>Disjoint Sets</vt:lpstr>
      <vt:lpstr>The Difference Of Two Sets</vt:lpstr>
      <vt:lpstr>الشريحة 8</vt:lpstr>
      <vt:lpstr>The Complement Of a Set</vt:lpstr>
      <vt:lpstr>Homeworks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Set Operations</dc:title>
  <dc:creator>Zainab</dc:creator>
  <cp:lastModifiedBy>Microsoft</cp:lastModifiedBy>
  <cp:revision>58</cp:revision>
  <dcterms:created xsi:type="dcterms:W3CDTF">2013-02-11T07:44:00Z</dcterms:created>
  <dcterms:modified xsi:type="dcterms:W3CDTF">2016-10-09T04:55:57Z</dcterms:modified>
</cp:coreProperties>
</file>