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sldIdLst>
    <p:sldId id="256" r:id="rId5"/>
    <p:sldId id="257" r:id="rId6"/>
    <p:sldId id="274" r:id="rId7"/>
    <p:sldId id="280" r:id="rId8"/>
    <p:sldId id="258" r:id="rId9"/>
    <p:sldId id="259" r:id="rId10"/>
    <p:sldId id="260" r:id="rId11"/>
    <p:sldId id="262" r:id="rId12"/>
    <p:sldId id="276" r:id="rId13"/>
    <p:sldId id="263" r:id="rId14"/>
    <p:sldId id="275" r:id="rId15"/>
    <p:sldId id="264" r:id="rId16"/>
    <p:sldId id="282" r:id="rId17"/>
    <p:sldId id="270" r:id="rId18"/>
    <p:sldId id="265" r:id="rId19"/>
    <p:sldId id="281" r:id="rId20"/>
    <p:sldId id="266" r:id="rId21"/>
    <p:sldId id="267" r:id="rId22"/>
    <p:sldId id="268" r:id="rId23"/>
    <p:sldId id="271" r:id="rId24"/>
    <p:sldId id="269" r:id="rId25"/>
    <p:sldId id="279" r:id="rId26"/>
    <p:sldId id="277" r:id="rId27"/>
    <p:sldId id="278" r:id="rId2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4" autoAdjust="0"/>
    <p:restoredTop sz="94660"/>
  </p:normalViewPr>
  <p:slideViewPr>
    <p:cSldViewPr>
      <p:cViewPr>
        <p:scale>
          <a:sx n="100" d="100"/>
          <a:sy n="100" d="100"/>
        </p:scale>
        <p:origin x="-1950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8" d="100"/>
        <a:sy n="18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03FAD8D-7823-4D5F-9F1D-E87DDF3F6D43}" type="datetimeFigureOut">
              <a:rPr lang="en-US" smtClean="0"/>
              <a:pPr/>
              <a:t>26/12/2016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52D3D65-0D63-41AD-9D81-8E50CE9C3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20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428B-33F4-45E1-A791-71457EFE2A6B}" type="datetime1">
              <a:rPr lang="en-US" smtClean="0"/>
              <a:pPr/>
              <a:t>26/12/2016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FCD9-80CE-4C71-8DAC-356A047D5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198A7-CB3E-4146-9423-0E390A4EF5A3}" type="datetime1">
              <a:rPr lang="en-US" smtClean="0"/>
              <a:pPr/>
              <a:t>26/12/2016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FCD9-80CE-4C71-8DAC-356A047D5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34222-D1AF-4A80-B93C-C968DEF0BB9F}" type="datetime1">
              <a:rPr lang="en-US" smtClean="0"/>
              <a:pPr/>
              <a:t>26/12/2016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FCD9-80CE-4C71-8DAC-356A047D5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3F272-F86D-43F0-A46E-401C844A87E2}" type="datetime1">
              <a:rPr lang="en-US" smtClean="0"/>
              <a:pPr/>
              <a:t>26/12/2016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FCD9-80CE-4C71-8DAC-356A047D5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7A25-5AB4-4122-A8F7-F7088493453F}" type="datetime1">
              <a:rPr lang="en-US" smtClean="0"/>
              <a:pPr/>
              <a:t>26/12/2016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FCD9-80CE-4C71-8DAC-356A047D5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4261C-798F-48E2-BF1D-856C53F221A3}" type="datetime1">
              <a:rPr lang="en-US" smtClean="0"/>
              <a:pPr/>
              <a:t>26/12/2016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FCD9-80CE-4C71-8DAC-356A047D5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9517C-4352-4C69-971F-C6B90FD1DE38}" type="datetime1">
              <a:rPr lang="en-US" smtClean="0"/>
              <a:pPr/>
              <a:t>26/12/2016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FCD9-80CE-4C71-8DAC-356A047D5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4245A-6F54-4DBD-A560-F35C6FA2542A}" type="datetime1">
              <a:rPr lang="en-US" smtClean="0"/>
              <a:pPr/>
              <a:t>26/12/2016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FCD9-80CE-4C71-8DAC-356A047D5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6E72B-825E-4BF0-B036-32F1BD4F03E5}" type="datetime1">
              <a:rPr lang="en-US" smtClean="0"/>
              <a:pPr/>
              <a:t>26/12/2016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FCD9-80CE-4C71-8DAC-356A047D5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5647-B3B1-4C13-A688-DB578E5DEE02}" type="datetime1">
              <a:rPr lang="en-US" smtClean="0"/>
              <a:pPr/>
              <a:t>26/12/2016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FCD9-80CE-4C71-8DAC-356A047D5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93FF1-F2F4-4D46-B27C-AC4C2057B967}" type="datetime1">
              <a:rPr lang="en-US" smtClean="0"/>
              <a:pPr/>
              <a:t>26/12/2016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FCD9-80CE-4C71-8DAC-356A047D5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47D1C-E585-4084-927B-A5355FAFCCAF}" type="datetime1">
              <a:rPr lang="en-US" smtClean="0"/>
              <a:pPr/>
              <a:t>26/12/2016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26FCD9-80CE-4C71-8DAC-356A047D5E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295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20</a:t>
            </a:r>
            <a:endParaRPr lang="en-US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971800"/>
            <a:ext cx="7086600" cy="17526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IMPROVING PRODUCTIVITY AND PERFORMANCE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FCD9-80CE-4C71-8DAC-356A047D5ED6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1. Time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686800" cy="5334000"/>
          </a:xfrm>
        </p:spPr>
        <p:txBody>
          <a:bodyPr>
            <a:noAutofit/>
          </a:bodyPr>
          <a:lstStyle/>
          <a:p>
            <a:pPr lvl="0"/>
            <a:r>
              <a:rPr lang="en-US" sz="2600" dirty="0" smtClean="0"/>
              <a:t>Time </a:t>
            </a:r>
            <a:r>
              <a:rPr lang="en-US" sz="2600" dirty="0"/>
              <a:t>studies are used to collect time data relating to a construction activity for the purpose of </a:t>
            </a:r>
            <a:r>
              <a:rPr lang="en-US" sz="2600" dirty="0">
                <a:solidFill>
                  <a:srgbClr val="FF0000"/>
                </a:solidFill>
              </a:rPr>
              <a:t>either statistical analysis or of determining the level of work activity</a:t>
            </a:r>
            <a:r>
              <a:rPr lang="en-US" sz="2600" dirty="0"/>
              <a:t>.</a:t>
            </a:r>
          </a:p>
          <a:p>
            <a:pPr lvl="0"/>
            <a:r>
              <a:rPr lang="en-US" sz="2600" dirty="0"/>
              <a:t>It is important that the data collected be statistically valid. </a:t>
            </a:r>
          </a:p>
          <a:p>
            <a:pPr lvl="0"/>
            <a:r>
              <a:rPr lang="en-US" sz="2600" dirty="0" smtClean="0"/>
              <a:t>Work </a:t>
            </a:r>
            <a:r>
              <a:rPr lang="en-US" sz="2600" dirty="0"/>
              <a:t>sampling is the name for a time study conducted for the purpose of determining the level of activity of an operation.</a:t>
            </a:r>
          </a:p>
          <a:p>
            <a:pPr lvl="0"/>
            <a:r>
              <a:rPr lang="en-US" sz="2600" dirty="0"/>
              <a:t>A study of a construction equipment operation, for example, may classify work activity into a number of categories, each designated as either </a:t>
            </a:r>
            <a:r>
              <a:rPr lang="en-US" sz="2600" dirty="0">
                <a:solidFill>
                  <a:srgbClr val="FF0000"/>
                </a:solidFill>
              </a:rPr>
              <a:t>active</a:t>
            </a:r>
            <a:r>
              <a:rPr lang="en-US" sz="2600" dirty="0"/>
              <a:t> or </a:t>
            </a:r>
            <a:r>
              <a:rPr lang="en-US" sz="2600" dirty="0">
                <a:solidFill>
                  <a:srgbClr val="FF0000"/>
                </a:solidFill>
              </a:rPr>
              <a:t>nonworking</a:t>
            </a:r>
            <a:r>
              <a:rPr lang="en-US" sz="2600" dirty="0" smtClean="0"/>
              <a:t>.</a:t>
            </a:r>
            <a:endParaRPr lang="en-US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FCD9-80CE-4C71-8DAC-356A047D5ED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48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1. Time </a:t>
            </a:r>
            <a:r>
              <a:rPr lang="en-US" sz="3600" b="1" dirty="0"/>
              <a:t>Studies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458200" cy="5410200"/>
          </a:xfrm>
        </p:spPr>
        <p:txBody>
          <a:bodyPr>
            <a:noAutofit/>
          </a:bodyPr>
          <a:lstStyle/>
          <a:p>
            <a:r>
              <a:rPr lang="en-US" sz="2400" dirty="0"/>
              <a:t>Sampling for labor effectiveness may also divide observations into </a:t>
            </a:r>
            <a:r>
              <a:rPr lang="en-US" sz="2400" dirty="0" smtClean="0"/>
              <a:t>categories such as </a:t>
            </a:r>
            <a:r>
              <a:rPr lang="en-US" sz="2400" dirty="0" smtClean="0">
                <a:solidFill>
                  <a:srgbClr val="FF0000"/>
                </a:solidFill>
              </a:rPr>
              <a:t>effective </a:t>
            </a:r>
            <a:r>
              <a:rPr lang="en-US" sz="2400" dirty="0">
                <a:solidFill>
                  <a:srgbClr val="FF0000"/>
                </a:solidFill>
              </a:rPr>
              <a:t>work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essential contributory work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00"/>
                </a:solidFill>
              </a:rPr>
              <a:t>ineffective work</a:t>
            </a:r>
            <a:r>
              <a:rPr lang="en-US" sz="2400" dirty="0"/>
              <a:t>, and </a:t>
            </a:r>
            <a:r>
              <a:rPr lang="en-US" sz="2400" dirty="0">
                <a:solidFill>
                  <a:srgbClr val="FF0000"/>
                </a:solidFill>
              </a:rPr>
              <a:t>nonworking</a:t>
            </a:r>
            <a:r>
              <a:rPr lang="en-US" sz="2400" dirty="0"/>
              <a:t>. </a:t>
            </a:r>
          </a:p>
          <a:p>
            <a:pPr lvl="0"/>
            <a:r>
              <a:rPr lang="en-US" sz="2400" dirty="0"/>
              <a:t>Analysis of work by category will again assist management in determining how labor time is being utilized and provide clues to increasing labor effectiveness.</a:t>
            </a:r>
          </a:p>
          <a:p>
            <a:pPr lvl="0"/>
            <a:r>
              <a:rPr lang="en-US" sz="2400" dirty="0"/>
              <a:t>Although time studies are traditionally made using </a:t>
            </a:r>
            <a:r>
              <a:rPr lang="en-US" sz="2400" dirty="0">
                <a:solidFill>
                  <a:srgbClr val="FF0000"/>
                </a:solidFill>
              </a:rPr>
              <a:t>stopwatches</a:t>
            </a:r>
            <a:r>
              <a:rPr lang="en-US" sz="2400" dirty="0"/>
              <a:t> and data sheets, there is growing use of </a:t>
            </a:r>
            <a:r>
              <a:rPr lang="en-US" sz="2400" dirty="0">
                <a:solidFill>
                  <a:srgbClr val="FF0000"/>
                </a:solidFill>
              </a:rPr>
              <a:t>time-lapse equipment </a:t>
            </a:r>
            <a:r>
              <a:rPr lang="en-US" sz="2400" dirty="0"/>
              <a:t>for conducting work improvement studies on construction projects provides several advantages over stopwatch studies.</a:t>
            </a:r>
          </a:p>
          <a:p>
            <a:pPr lvl="0"/>
            <a:r>
              <a:rPr lang="en-US" sz="2400" dirty="0"/>
              <a:t>Modified </a:t>
            </a:r>
            <a:r>
              <a:rPr lang="en-US" sz="2400" dirty="0" smtClean="0"/>
              <a:t>super-8mm </a:t>
            </a:r>
            <a:r>
              <a:rPr lang="en-US" sz="2400" dirty="0"/>
              <a:t>cameras and projectors provide a relatively inexpensive method of recording and analyzing time-lapse film.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FCD9-80CE-4C71-8DAC-356A047D5ED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2. A </a:t>
            </a:r>
            <a:r>
              <a:rPr lang="en-US" dirty="0"/>
              <a:t>flow process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en-US" sz="3400" dirty="0" smtClean="0"/>
              <a:t>A </a:t>
            </a:r>
            <a:r>
              <a:rPr lang="en-US" sz="3400" dirty="0"/>
              <a:t>flow process chart for a construction operation serves the same purpose as does a flowchart for a computer program.</a:t>
            </a:r>
          </a:p>
          <a:p>
            <a:pPr lvl="0"/>
            <a:r>
              <a:rPr lang="en-US" sz="3400" dirty="0" smtClean="0"/>
              <a:t>That </a:t>
            </a:r>
            <a:r>
              <a:rPr lang="en-US" sz="3400" dirty="0"/>
              <a:t>is, it traces the flow of material or work through a series of processing steps (classified as operations, transportation, inspections, delays, or storage).</a:t>
            </a:r>
          </a:p>
          <a:p>
            <a:pPr lvl="0"/>
            <a:r>
              <a:rPr lang="en-US" sz="3400" dirty="0"/>
              <a:t>Depending on the level of detail, it usually indicates the distance and time required for each transportation and the time required for each operation, inspection, or delay.</a:t>
            </a:r>
          </a:p>
          <a:p>
            <a:pPr lvl="0"/>
            <a:r>
              <a:rPr lang="en-US" sz="3400" dirty="0"/>
              <a:t>From the chart the manager should be able </a:t>
            </a:r>
            <a:r>
              <a:rPr lang="en-US" sz="3400" dirty="0" smtClean="0"/>
              <a:t>to</a:t>
            </a:r>
          </a:p>
          <a:p>
            <a:pPr lvl="1"/>
            <a:r>
              <a:rPr lang="en-US" sz="3400" dirty="0" smtClean="0"/>
              <a:t>visualize </a:t>
            </a:r>
            <a:r>
              <a:rPr lang="en-US" sz="3400" dirty="0"/>
              <a:t>the entire process </a:t>
            </a:r>
            <a:r>
              <a:rPr lang="en-US" sz="3400" dirty="0" smtClean="0"/>
              <a:t>and</a:t>
            </a:r>
          </a:p>
          <a:p>
            <a:pPr lvl="1"/>
            <a:r>
              <a:rPr lang="en-US" sz="3400" dirty="0" smtClean="0"/>
              <a:t>to </a:t>
            </a:r>
            <a:r>
              <a:rPr lang="en-US" sz="3400" dirty="0"/>
              <a:t>tabulate the number of operations, transportation, inspections, delays, and storage involved, and </a:t>
            </a:r>
            <a:endParaRPr lang="en-US" sz="3400" dirty="0" smtClean="0"/>
          </a:p>
          <a:p>
            <a:pPr lvl="1"/>
            <a:r>
              <a:rPr lang="en-US" sz="3400" dirty="0" smtClean="0"/>
              <a:t>the </a:t>
            </a:r>
            <a:r>
              <a:rPr lang="en-US" sz="3400" dirty="0"/>
              <a:t>time required for each category.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FCD9-80CE-4C71-8DAC-356A047D5ED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07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FCD9-80CE-4C71-8DAC-356A047D5ED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28600"/>
            <a:ext cx="4768035" cy="597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3894917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2998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FCD9-80CE-4C71-8DAC-356A047D5ED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7" t="24636" r="19278" b="24944"/>
          <a:stretch/>
        </p:blipFill>
        <p:spPr bwMode="auto">
          <a:xfrm>
            <a:off x="4247238" y="152400"/>
            <a:ext cx="4677687" cy="65531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29" r="1753" b="6855"/>
          <a:stretch/>
        </p:blipFill>
        <p:spPr bwMode="auto">
          <a:xfrm>
            <a:off x="152400" y="857250"/>
            <a:ext cx="4141932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545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3. Layout </a:t>
            </a:r>
            <a:r>
              <a:rPr lang="en-US" b="1" dirty="0"/>
              <a:t>Diagrams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-</a:t>
            </a:r>
            <a:r>
              <a:rPr lang="en-US" dirty="0"/>
              <a:t>A layout diagram is a scaled diagram that shows the location of all physical facilities, machines, and material involved in a process.</a:t>
            </a:r>
          </a:p>
          <a:p>
            <a:pPr lvl="0"/>
            <a:r>
              <a:rPr lang="en-US" dirty="0"/>
              <a:t>Since the objective of a work improvement study is to minimize processing time and effort, use a layout diagram to assist in reducing the number of material movements and the distance between operations.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FCD9-80CE-4C71-8DAC-356A047D5ED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31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FCD9-80CE-4C71-8DAC-356A047D5ED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75" t="12794" r="25663" b="44021"/>
          <a:stretch/>
        </p:blipFill>
        <p:spPr bwMode="auto">
          <a:xfrm>
            <a:off x="1190624" y="1524000"/>
            <a:ext cx="7006761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695575" y="152400"/>
            <a:ext cx="3705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Layout Diagrams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766245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A </a:t>
            </a:r>
            <a:r>
              <a:rPr lang="en-US" dirty="0"/>
              <a:t>flow diagram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>
                <a:solidFill>
                  <a:srgbClr val="FF0000"/>
                </a:solidFill>
              </a:rPr>
              <a:t>A flow diagram </a:t>
            </a:r>
            <a:r>
              <a:rPr lang="en-US" dirty="0"/>
              <a:t>is similar to a layout diagram but also shows the path followed by the worker or material being recorded on a flows process chart.</a:t>
            </a:r>
          </a:p>
          <a:p>
            <a:pPr lvl="0"/>
            <a:r>
              <a:rPr lang="en-US" dirty="0"/>
              <a:t>The flow diagram should indicate the direction of movement and the locations where delays occur.</a:t>
            </a:r>
          </a:p>
          <a:p>
            <a:pPr lvl="0"/>
            <a:r>
              <a:rPr lang="en-US" dirty="0"/>
              <a:t>Step numbers on a flow diagram should corresponded to the sequence number used on the corresponding flow process chart.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FCD9-80CE-4C71-8DAC-356A047D5ED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795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FCD9-80CE-4C71-8DAC-356A047D5ED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5221" y="762000"/>
            <a:ext cx="81534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flow </a:t>
            </a:r>
            <a:r>
              <a:rPr lang="en-US" sz="3200" dirty="0">
                <a:solidFill>
                  <a:srgbClr val="FF0000"/>
                </a:solidFill>
              </a:rPr>
              <a:t>process charts, flow diagrams, and layout diagrams</a:t>
            </a:r>
            <a:r>
              <a:rPr lang="en-US" sz="3200" dirty="0"/>
              <a:t> must be studied together for maximum benefit and must be consistent with each other.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3200" dirty="0"/>
              <a:t>-Since layout diagrams and flow diagrams help us to visualize the operation described by a flow process chart, </a:t>
            </a:r>
            <a:r>
              <a:rPr lang="en-US" sz="3200" dirty="0">
                <a:solidFill>
                  <a:srgbClr val="FF0000"/>
                </a:solidFill>
              </a:rPr>
              <a:t>these diagrams should suggest 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jobs </a:t>
            </a:r>
            <a:r>
              <a:rPr lang="en-US" sz="3200" dirty="0">
                <a:solidFill>
                  <a:srgbClr val="FF0000"/>
                </a:solidFill>
              </a:rPr>
              <a:t>that might be combined, 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storage </a:t>
            </a:r>
            <a:r>
              <a:rPr lang="en-US" sz="3200" dirty="0">
                <a:solidFill>
                  <a:srgbClr val="FF0000"/>
                </a:solidFill>
              </a:rPr>
              <a:t>that might be eliminated, or </a:t>
            </a:r>
            <a:endParaRPr lang="en-US" sz="3200" dirty="0" smtClean="0">
              <a:solidFill>
                <a:srgbClr val="FF0000"/>
              </a:solidFill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rgbClr val="FF0000"/>
                </a:solidFill>
              </a:rPr>
              <a:t>transportation </a:t>
            </a:r>
            <a:r>
              <a:rPr lang="en-US" sz="3200" dirty="0">
                <a:solidFill>
                  <a:srgbClr val="FF0000"/>
                </a:solidFill>
              </a:rPr>
              <a:t>that might be shortened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64075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5. Crew </a:t>
            </a:r>
            <a:r>
              <a:rPr lang="en-US" b="1" dirty="0"/>
              <a:t>Balance Charts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A </a:t>
            </a:r>
            <a:r>
              <a:rPr lang="en-US" dirty="0"/>
              <a:t>crew balance chart uses a graphical format to document the activities of each member of a group of workers during one complete cycle of an operation. </a:t>
            </a:r>
          </a:p>
          <a:p>
            <a:pPr lvl="0"/>
            <a:r>
              <a:rPr lang="en-US" dirty="0"/>
              <a:t>A vertical bar is drawn to represent the time of each crew member during the cycle.</a:t>
            </a:r>
          </a:p>
          <a:p>
            <a:pPr lvl="0"/>
            <a:r>
              <a:rPr lang="en-US" dirty="0"/>
              <a:t>The bar is then divided into time blocks showing the time spent by that crew member on each activity which occurs during the cycle.</a:t>
            </a:r>
          </a:p>
          <a:p>
            <a:pPr lvl="0"/>
            <a:r>
              <a:rPr lang="en-US" dirty="0" smtClean="0"/>
              <a:t>The </a:t>
            </a:r>
            <a:r>
              <a:rPr lang="en-US" dirty="0"/>
              <a:t>crew balance chart enables us easily to compare the level of activity of each worker during an operation cycle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 417, King Saud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FCD9-80CE-4C71-8DAC-356A047D5ED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727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867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State of the Industry</a:t>
            </a:r>
            <a:endParaRPr lang="en-US" sz="4000" dirty="0"/>
          </a:p>
          <a:p>
            <a:pPr lvl="0"/>
            <a:r>
              <a:rPr lang="en-US" sz="3600" dirty="0"/>
              <a:t>The serious decline in U.S. construction industry productivity during the 1960s and 1970s led the Business Roundtable to conduct its </a:t>
            </a:r>
            <a:r>
              <a:rPr lang="en-US" sz="3600" dirty="0">
                <a:solidFill>
                  <a:srgbClr val="FF0000"/>
                </a:solidFill>
              </a:rPr>
              <a:t>Construction Industry Cost Effectiveness </a:t>
            </a:r>
            <a:r>
              <a:rPr lang="en-US" sz="3600" dirty="0"/>
              <a:t>(CICE) study.</a:t>
            </a:r>
          </a:p>
          <a:p>
            <a:pPr lvl="0"/>
            <a:r>
              <a:rPr lang="en-US" sz="3600" dirty="0"/>
              <a:t>This study, completed in 1982, was probably the most comprehensive study ever made of the U.S. construction industry.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FCD9-80CE-4C71-8DAC-356A047D5ED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194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FCD9-80CE-4C71-8DAC-356A047D5ED6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6" t="21470" r="12699" b="21827"/>
          <a:stretch/>
        </p:blipFill>
        <p:spPr bwMode="auto">
          <a:xfrm>
            <a:off x="2209800" y="0"/>
            <a:ext cx="4800600" cy="6629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84913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Human Factors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5029200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Workers </a:t>
            </a:r>
            <a:r>
              <a:rPr lang="en-US" sz="2800" dirty="0"/>
              <a:t>who are fatigued, bored, or hostile will never perform at an optimum level of effectiveness.</a:t>
            </a:r>
          </a:p>
          <a:p>
            <a:pPr lvl="0"/>
            <a:r>
              <a:rPr lang="en-US" sz="2800" dirty="0"/>
              <a:t>Some major human factors to be considered include environmental conditions, safety conditions, physical effort requirements, work hours, and worker morale and motivation.</a:t>
            </a:r>
          </a:p>
          <a:p>
            <a:pPr lvl="0"/>
            <a:r>
              <a:rPr lang="en-US" sz="2800" dirty="0"/>
              <a:t>Attempts at sustained higher levels of effort will only result in physical fatigue and lower performance.</a:t>
            </a:r>
          </a:p>
          <a:p>
            <a:pPr lvl="0"/>
            <a:r>
              <a:rPr lang="en-US" sz="2800" dirty="0" smtClean="0"/>
              <a:t>Physical </a:t>
            </a:r>
            <a:r>
              <a:rPr lang="en-US" sz="2800" dirty="0"/>
              <a:t>work requirements should be adjusted to match worker capability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FCD9-80CE-4C71-8DAC-356A047D5ED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51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199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sz="4500" dirty="0"/>
              <a:t>Studies have shown that worker productivity is seriously reduced by sustained periods of overtime work.</a:t>
            </a:r>
          </a:p>
          <a:p>
            <a:pPr lvl="0"/>
            <a:r>
              <a:rPr lang="en-US" sz="4500" dirty="0"/>
              <a:t>When the premium cost of overtime is considered, it is apparent that the </a:t>
            </a:r>
            <a:r>
              <a:rPr lang="en-US" sz="4500" dirty="0">
                <a:solidFill>
                  <a:srgbClr val="FF0000"/>
                </a:solidFill>
              </a:rPr>
              <a:t>labor cost per unit of production </a:t>
            </a:r>
            <a:r>
              <a:rPr lang="en-US" sz="4500" dirty="0"/>
              <a:t>will always be higher for overtime work than for normal work.</a:t>
            </a:r>
          </a:p>
          <a:p>
            <a:pPr lvl="0"/>
            <a:r>
              <a:rPr lang="en-US" sz="4500" dirty="0" smtClean="0"/>
              <a:t>Worker </a:t>
            </a:r>
            <a:r>
              <a:rPr lang="en-US" sz="4500" dirty="0"/>
              <a:t>morale and motivation have also been found to be important factors in construction worker productivity. </a:t>
            </a:r>
          </a:p>
          <a:p>
            <a:pPr lvl="0"/>
            <a:r>
              <a:rPr lang="en-US" sz="4500" dirty="0"/>
              <a:t>Factors inhibiting craft productivity , </a:t>
            </a:r>
            <a:r>
              <a:rPr lang="en-US" sz="4500" dirty="0" err="1"/>
              <a:t>nonavailability</a:t>
            </a:r>
            <a:r>
              <a:rPr lang="en-US" sz="4500" dirty="0"/>
              <a:t> of material was the most Significant, followed by </a:t>
            </a:r>
            <a:r>
              <a:rPr lang="en-US" sz="4500" dirty="0" err="1"/>
              <a:t>nonavailability</a:t>
            </a:r>
            <a:r>
              <a:rPr lang="en-US" sz="4500" dirty="0"/>
              <a:t> of tools, and the need to redo work.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FCD9-80CE-4C71-8DAC-356A047D5ED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5500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/>
              <a:t>Some of the worker </a:t>
            </a:r>
            <a:r>
              <a:rPr lang="en-US" sz="4000" dirty="0" err="1"/>
              <a:t>demotivators</a:t>
            </a:r>
            <a:r>
              <a:rPr lang="en-US" sz="4000" dirty="0"/>
              <a:t> identified by the </a:t>
            </a:r>
            <a:r>
              <a:rPr lang="en-US" sz="4000" dirty="0" smtClean="0"/>
              <a:t>study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399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en-US" sz="6000" dirty="0"/>
              <a:t>• </a:t>
            </a:r>
            <a:r>
              <a:rPr lang="en-US" sz="6000" dirty="0" smtClean="0"/>
              <a:t>Disrespectful </a:t>
            </a:r>
            <a:r>
              <a:rPr lang="en-US" sz="6000" dirty="0"/>
              <a:t>treatment of workers. </a:t>
            </a:r>
          </a:p>
          <a:p>
            <a:pPr marL="0" indent="0">
              <a:buNone/>
            </a:pPr>
            <a:r>
              <a:rPr lang="en-US" sz="6000" dirty="0"/>
              <a:t>• Lack of sense of accomplishment. </a:t>
            </a:r>
          </a:p>
          <a:p>
            <a:pPr marL="0" indent="0">
              <a:buNone/>
            </a:pPr>
            <a:r>
              <a:rPr lang="en-US" sz="6000" dirty="0"/>
              <a:t>• </a:t>
            </a:r>
            <a:r>
              <a:rPr lang="en-US" sz="6000" dirty="0" err="1"/>
              <a:t>Nonavailability</a:t>
            </a:r>
            <a:r>
              <a:rPr lang="en-US" sz="6000" dirty="0"/>
              <a:t> of materials and tools. </a:t>
            </a:r>
          </a:p>
          <a:p>
            <a:pPr marL="0" indent="0">
              <a:buNone/>
            </a:pPr>
            <a:r>
              <a:rPr lang="en-US" sz="6000" dirty="0"/>
              <a:t>• Necessity to redo work. </a:t>
            </a:r>
          </a:p>
          <a:p>
            <a:pPr marL="0" indent="0">
              <a:buNone/>
            </a:pPr>
            <a:r>
              <a:rPr lang="en-US" sz="6000" dirty="0"/>
              <a:t>• Discontinuity in crew makeup. </a:t>
            </a:r>
          </a:p>
          <a:p>
            <a:pPr marL="0" indent="0">
              <a:buNone/>
            </a:pPr>
            <a:r>
              <a:rPr lang="en-US" sz="6000" dirty="0"/>
              <a:t>• Confusion on the project. </a:t>
            </a:r>
          </a:p>
          <a:p>
            <a:pPr marL="0" indent="0">
              <a:buNone/>
            </a:pPr>
            <a:r>
              <a:rPr lang="en-US" sz="6000" dirty="0"/>
              <a:t>• Lack of recognition for accomplishments.</a:t>
            </a:r>
          </a:p>
          <a:p>
            <a:pPr marL="0" indent="0">
              <a:buNone/>
            </a:pPr>
            <a:r>
              <a:rPr lang="en-US" sz="6000" dirty="0"/>
              <a:t>• Failure to utilize worker </a:t>
            </a:r>
            <a:r>
              <a:rPr lang="en-US" sz="6000" dirty="0" smtClean="0"/>
              <a:t>skills. </a:t>
            </a:r>
            <a:endParaRPr lang="en-US" sz="6000" dirty="0"/>
          </a:p>
          <a:p>
            <a:pPr marL="0" indent="0">
              <a:buNone/>
            </a:pPr>
            <a:r>
              <a:rPr lang="en-US" sz="6000" dirty="0"/>
              <a:t>• Incompetent personnel.</a:t>
            </a:r>
          </a:p>
          <a:p>
            <a:pPr marL="0" indent="0">
              <a:buNone/>
            </a:pPr>
            <a:r>
              <a:rPr lang="en-US" sz="6000" dirty="0"/>
              <a:t>• Lack of cooperation between crafts. </a:t>
            </a:r>
          </a:p>
          <a:p>
            <a:pPr marL="0" indent="0">
              <a:buNone/>
            </a:pPr>
            <a:r>
              <a:rPr lang="en-US" sz="6000" dirty="0"/>
              <a:t>• Overcrowded work areas. </a:t>
            </a:r>
          </a:p>
          <a:p>
            <a:pPr marL="0" indent="0">
              <a:buNone/>
            </a:pPr>
            <a:r>
              <a:rPr lang="en-US" sz="6000" dirty="0"/>
              <a:t>• Poor inspection programs. </a:t>
            </a:r>
          </a:p>
          <a:p>
            <a:pPr marL="0" indent="0">
              <a:buNone/>
            </a:pPr>
            <a:r>
              <a:rPr lang="en-US" sz="6000" dirty="0"/>
              <a:t>• Inadequate communication between project elements. </a:t>
            </a:r>
          </a:p>
          <a:p>
            <a:pPr marL="0" indent="0">
              <a:buNone/>
            </a:pPr>
            <a:r>
              <a:rPr lang="en-US" sz="6000" dirty="0"/>
              <a:t>• Unsafe working conditions. </a:t>
            </a:r>
          </a:p>
          <a:p>
            <a:pPr marL="0" indent="0">
              <a:buNone/>
            </a:pPr>
            <a:r>
              <a:rPr lang="en-US" sz="6000" dirty="0"/>
              <a:t>• Workers not involved in decision making. 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FCD9-80CE-4C71-8DAC-356A047D5ED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182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Some of the worker motivators identified in the </a:t>
            </a:r>
            <a:r>
              <a:rPr lang="en-US" dirty="0" smtClean="0"/>
              <a:t>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• </a:t>
            </a:r>
            <a:r>
              <a:rPr lang="en-US" dirty="0"/>
              <a:t>Good relations between crafts. </a:t>
            </a:r>
          </a:p>
          <a:p>
            <a:pPr marL="0" indent="0">
              <a:buNone/>
            </a:pPr>
            <a:r>
              <a:rPr lang="en-US" dirty="0"/>
              <a:t>• Good worker orientation programs. </a:t>
            </a:r>
          </a:p>
          <a:p>
            <a:pPr marL="0" indent="0">
              <a:buNone/>
            </a:pPr>
            <a:r>
              <a:rPr lang="en-US" dirty="0"/>
              <a:t>• Good safety programs. </a:t>
            </a:r>
          </a:p>
          <a:p>
            <a:pPr marL="0" indent="0">
              <a:buNone/>
            </a:pPr>
            <a:r>
              <a:rPr lang="en-US" dirty="0"/>
              <a:t>• Enjoyable work. </a:t>
            </a:r>
          </a:p>
          <a:p>
            <a:pPr marL="0" indent="0">
              <a:buNone/>
            </a:pPr>
            <a:r>
              <a:rPr lang="en-US" dirty="0"/>
              <a:t>• Good pay. </a:t>
            </a:r>
          </a:p>
          <a:p>
            <a:pPr marL="0" indent="0">
              <a:buNone/>
            </a:pPr>
            <a:r>
              <a:rPr lang="en-US" dirty="0"/>
              <a:t>• Recognition for accomplishments. </a:t>
            </a:r>
          </a:p>
          <a:p>
            <a:pPr marL="0" indent="0">
              <a:buNone/>
            </a:pPr>
            <a:r>
              <a:rPr lang="en-US" dirty="0"/>
              <a:t>• Well-defined goals. 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dirty="0" smtClean="0"/>
              <a:t>Well-planned </a:t>
            </a:r>
            <a:r>
              <a:rPr lang="en-US" dirty="0"/>
              <a:t>projects.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FCD9-80CE-4C71-8DAC-356A047D5ED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188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State of the </a:t>
            </a:r>
            <a:r>
              <a:rPr lang="en-US" b="1" dirty="0" smtClean="0"/>
              <a:t>Industry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/>
          </a:bodyPr>
          <a:lstStyle/>
          <a:p>
            <a:pPr lvl="0"/>
            <a:r>
              <a:rPr lang="en-US" dirty="0" smtClean="0"/>
              <a:t>Although </a:t>
            </a:r>
            <a:r>
              <a:rPr lang="en-US" dirty="0"/>
              <a:t>the study found that the U.S. construction industry faced a number of problems </a:t>
            </a:r>
            <a:r>
              <a:rPr lang="en-US" dirty="0">
                <a:solidFill>
                  <a:srgbClr val="FF0000"/>
                </a:solidFill>
              </a:rPr>
              <a:t>in remaining competitive </a:t>
            </a:r>
            <a:r>
              <a:rPr lang="en-US" dirty="0"/>
              <a:t>in the international construction market, it concluded that the majority of problems could be overcome by </a:t>
            </a:r>
            <a:r>
              <a:rPr lang="en-US" dirty="0">
                <a:solidFill>
                  <a:srgbClr val="FF0000"/>
                </a:solidFill>
              </a:rPr>
              <a:t>improved management of the construction effort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FCD9-80CE-4C71-8DAC-356A047D5ED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55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At the project management level, the study discovered inadequate management performance in a number of areas which include: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construction safety,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control of the use of overtime,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training and education,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worker motivation and 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failure to adopt modern management systems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FCD9-80CE-4C71-8DAC-356A047D5ED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1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FCD9-80CE-4C71-8DAC-356A047D5ED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551563"/>
            <a:ext cx="80772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What is Productivity?</a:t>
            </a:r>
            <a:endParaRPr lang="en-US" sz="3600" dirty="0"/>
          </a:p>
          <a:p>
            <a:r>
              <a:rPr lang="en-US" sz="3600" dirty="0"/>
              <a:t>"Productivity" means the output of construction goods and services per unit of labor input.</a:t>
            </a:r>
          </a:p>
        </p:txBody>
      </p:sp>
    </p:spTree>
    <p:extLst>
      <p:ext uri="{BB962C8B-B14F-4D97-AF65-F5344CB8AC3E}">
        <p14:creationId xmlns:p14="http://schemas.microsoft.com/office/powerpoint/2010/main" val="6848402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763000" cy="58673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dirty="0"/>
              <a:t>Tools for Better Management</a:t>
            </a:r>
          </a:p>
          <a:p>
            <a:pPr lvl="0"/>
            <a:r>
              <a:rPr lang="en-US" sz="2800" dirty="0"/>
              <a:t>A number of studies, including the CICE study, have shown that </a:t>
            </a:r>
            <a:r>
              <a:rPr lang="en-US" sz="2800" dirty="0">
                <a:solidFill>
                  <a:srgbClr val="FF0000"/>
                </a:solidFill>
              </a:rPr>
              <a:t>most on-site delays and inefficiencies lie within the control of management.</a:t>
            </a:r>
          </a:p>
          <a:p>
            <a:pPr lvl="0"/>
            <a:r>
              <a:rPr lang="en-US" sz="2800" dirty="0"/>
              <a:t>Management is responsible for planning, organizing, and controlling the work.</a:t>
            </a:r>
          </a:p>
          <a:p>
            <a:pPr lvl="0"/>
            <a:r>
              <a:rPr lang="en-US" sz="2800" dirty="0"/>
              <a:t>If these management responsibilities were properly carried out, there would be few cases of workers standing idle waiting for job assignment, tools, or instructions.</a:t>
            </a:r>
          </a:p>
          <a:p>
            <a:pPr lvl="0"/>
            <a:r>
              <a:rPr lang="en-US" sz="2800" dirty="0" smtClean="0"/>
              <a:t>One </a:t>
            </a:r>
            <a:r>
              <a:rPr lang="en-US" sz="2800" dirty="0"/>
              <a:t>of the major tools for improving construction productivity is work </a:t>
            </a:r>
            <a:r>
              <a:rPr lang="en-US" sz="2800" dirty="0" smtClean="0"/>
              <a:t>improvement; </a:t>
            </a:r>
            <a:r>
              <a:rPr lang="en-US" sz="2800" dirty="0"/>
              <a:t>that is, the scientific study and optimization of work methods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FCD9-80CE-4C71-8DAC-356A047D5ED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90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smtClean="0">
                <a:cs typeface="Times New Roman" panose="02020603050405020304" pitchFamily="18" charset="0"/>
              </a:rPr>
              <a:t>Workers</a:t>
            </a:r>
            <a:r>
              <a:rPr lang="en-US" dirty="0">
                <a:cs typeface="Times New Roman" panose="02020603050405020304" pitchFamily="18" charset="0"/>
              </a:rPr>
              <a:t>' physical capacity, site working conditions, morale, and motivation are important elements in determining the most effective work methods and the resulting productivity for a particular task.</a:t>
            </a:r>
          </a:p>
          <a:p>
            <a:r>
              <a:rPr lang="en-US" dirty="0">
                <a:solidFill>
                  <a:srgbClr val="FF0000"/>
                </a:solidFill>
                <a:cs typeface="Times New Roman" panose="02020603050405020304" pitchFamily="18" charset="0"/>
              </a:rPr>
              <a:t>Other techniques </a:t>
            </a:r>
            <a:r>
              <a:rPr lang="en-US" dirty="0">
                <a:cs typeface="Times New Roman" panose="02020603050405020304" pitchFamily="18" charset="0"/>
              </a:rPr>
              <a:t>available to assist the construction manager in improving construction productivity and cost-effectiveness </a:t>
            </a:r>
            <a:r>
              <a:rPr lang="en-US" dirty="0" smtClean="0">
                <a:cs typeface="Times New Roman" panose="02020603050405020304" pitchFamily="18" charset="0"/>
              </a:rPr>
              <a:t>include:</a:t>
            </a:r>
          </a:p>
          <a:p>
            <a:pPr lvl="1"/>
            <a:r>
              <a:rPr lang="en-US" dirty="0" smtClean="0">
                <a:cs typeface="Times New Roman" panose="02020603050405020304" pitchFamily="18" charset="0"/>
              </a:rPr>
              <a:t>network </a:t>
            </a:r>
            <a:r>
              <a:rPr lang="en-US" dirty="0">
                <a:cs typeface="Times New Roman" panose="02020603050405020304" pitchFamily="18" charset="0"/>
              </a:rPr>
              <a:t>planning methods, </a:t>
            </a:r>
            <a:endParaRPr lang="en-US" dirty="0" smtClean="0"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cs typeface="Times New Roman" panose="02020603050405020304" pitchFamily="18" charset="0"/>
              </a:rPr>
              <a:t>economic </a:t>
            </a:r>
            <a:r>
              <a:rPr lang="en-US" dirty="0">
                <a:cs typeface="Times New Roman" panose="02020603050405020304" pitchFamily="18" charset="0"/>
              </a:rPr>
              <a:t>analyses, </a:t>
            </a:r>
            <a:endParaRPr lang="en-US" dirty="0" smtClean="0"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cs typeface="Times New Roman" panose="02020603050405020304" pitchFamily="18" charset="0"/>
              </a:rPr>
              <a:t>safety </a:t>
            </a:r>
            <a:r>
              <a:rPr lang="en-US" dirty="0">
                <a:cs typeface="Times New Roman" panose="02020603050405020304" pitchFamily="18" charset="0"/>
              </a:rPr>
              <a:t>programs, </a:t>
            </a:r>
            <a:endParaRPr lang="en-US" dirty="0" smtClean="0"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cs typeface="Times New Roman" panose="02020603050405020304" pitchFamily="18" charset="0"/>
              </a:rPr>
              <a:t>quantitative </a:t>
            </a:r>
            <a:r>
              <a:rPr lang="en-US" dirty="0">
                <a:cs typeface="Times New Roman" panose="02020603050405020304" pitchFamily="18" charset="0"/>
              </a:rPr>
              <a:t>management </a:t>
            </a:r>
            <a:r>
              <a:rPr lang="en-US" dirty="0" smtClean="0">
                <a:cs typeface="Times New Roman" panose="02020603050405020304" pitchFamily="18" charset="0"/>
              </a:rPr>
              <a:t>methods (linear programming), </a:t>
            </a:r>
          </a:p>
          <a:p>
            <a:pPr lvl="1"/>
            <a:r>
              <a:rPr lang="en-US" dirty="0" smtClean="0">
                <a:cs typeface="Times New Roman" panose="02020603050405020304" pitchFamily="18" charset="0"/>
              </a:rPr>
              <a:t>simulation</a:t>
            </a:r>
            <a:r>
              <a:rPr lang="en-US" dirty="0">
                <a:cs typeface="Times New Roman" panose="02020603050405020304" pitchFamily="18" charset="0"/>
              </a:rPr>
              <a:t>, and the use of computers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CE 417, King Saud University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FCD9-80CE-4C71-8DAC-356A047D5ED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648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WORK IMPROVEMENT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839200" cy="5715000"/>
          </a:xfrm>
        </p:spPr>
        <p:txBody>
          <a:bodyPr>
            <a:noAutofit/>
          </a:bodyPr>
          <a:lstStyle/>
          <a:p>
            <a:pPr lvl="0"/>
            <a:r>
              <a:rPr lang="en-US" sz="2800" dirty="0" smtClean="0"/>
              <a:t>An </a:t>
            </a:r>
            <a:r>
              <a:rPr lang="en-US" sz="2800" dirty="0"/>
              <a:t>important component of work improvement is </a:t>
            </a:r>
            <a:r>
              <a:rPr lang="en-US" sz="2800" dirty="0">
                <a:solidFill>
                  <a:srgbClr val="FF0000"/>
                </a:solidFill>
              </a:rPr>
              <a:t>preplanning</a:t>
            </a:r>
            <a:r>
              <a:rPr lang="en-US" sz="2800" dirty="0"/>
              <a:t>, that is, detailed planning of work equipment and procedures prior to the start of work.</a:t>
            </a:r>
          </a:p>
          <a:p>
            <a:pPr lvl="0"/>
            <a:r>
              <a:rPr lang="en-US" sz="2800" dirty="0">
                <a:solidFill>
                  <a:srgbClr val="FF0000"/>
                </a:solidFill>
              </a:rPr>
              <a:t>Physical models </a:t>
            </a:r>
            <a:r>
              <a:rPr lang="en-US" sz="2800" dirty="0" smtClean="0"/>
              <a:t>and</a:t>
            </a:r>
            <a:r>
              <a:rPr lang="en-US" sz="2800" dirty="0" smtClean="0">
                <a:solidFill>
                  <a:srgbClr val="FF0000"/>
                </a:solidFill>
              </a:rPr>
              <a:t> traditional </a:t>
            </a:r>
            <a:r>
              <a:rPr lang="en-US" sz="2800" dirty="0">
                <a:solidFill>
                  <a:srgbClr val="FF0000"/>
                </a:solidFill>
              </a:rPr>
              <a:t>work improvement </a:t>
            </a:r>
            <a:r>
              <a:rPr lang="en-US" sz="2800" dirty="0" smtClean="0">
                <a:solidFill>
                  <a:srgbClr val="FF0000"/>
                </a:solidFill>
              </a:rPr>
              <a:t>techniques</a:t>
            </a:r>
            <a:r>
              <a:rPr lang="en-US" sz="2800" dirty="0" smtClean="0"/>
              <a:t> may </a:t>
            </a:r>
            <a:r>
              <a:rPr lang="en-US" sz="2800" dirty="0"/>
              <a:t>be used </a:t>
            </a:r>
            <a:r>
              <a:rPr lang="en-US" sz="2800" dirty="0" smtClean="0"/>
              <a:t>in the </a:t>
            </a:r>
            <a:r>
              <a:rPr lang="en-US" sz="2800" dirty="0"/>
              <a:t>preplanning process. </a:t>
            </a:r>
            <a:endParaRPr lang="en-US" sz="2800" dirty="0" smtClean="0"/>
          </a:p>
          <a:p>
            <a:pPr lvl="0"/>
            <a:r>
              <a:rPr lang="en-US" sz="2800" dirty="0" smtClean="0"/>
              <a:t>Traditional </a:t>
            </a:r>
            <a:r>
              <a:rPr lang="en-US" sz="2800" dirty="0"/>
              <a:t>work improvement </a:t>
            </a:r>
            <a:r>
              <a:rPr lang="en-US" sz="2800" dirty="0" smtClean="0"/>
              <a:t>techniques include:</a:t>
            </a:r>
          </a:p>
          <a:p>
            <a:pPr lvl="1"/>
            <a:r>
              <a:rPr lang="en-US" sz="2400" dirty="0" smtClean="0"/>
              <a:t>1. Time studies, </a:t>
            </a:r>
          </a:p>
          <a:p>
            <a:pPr lvl="1"/>
            <a:r>
              <a:rPr lang="en-US" sz="2400" dirty="0" smtClean="0"/>
              <a:t>2. Flow process charts, </a:t>
            </a:r>
          </a:p>
          <a:p>
            <a:pPr lvl="1"/>
            <a:r>
              <a:rPr lang="en-US" sz="2400" dirty="0" smtClean="0"/>
              <a:t>3. Layout diagrams, </a:t>
            </a:r>
          </a:p>
          <a:p>
            <a:pPr lvl="1"/>
            <a:r>
              <a:rPr lang="en-US" sz="2400" dirty="0" smtClean="0"/>
              <a:t>4. Flow diagrams, and</a:t>
            </a:r>
          </a:p>
          <a:p>
            <a:pPr lvl="1"/>
            <a:r>
              <a:rPr lang="en-US" sz="2400" dirty="0" smtClean="0"/>
              <a:t>5. Crew balance charts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FCD9-80CE-4C71-8DAC-356A047D5ED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1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</a:t>
            </a:r>
            <a:r>
              <a:rPr lang="en-US" dirty="0"/>
              <a:t>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Models are often used for large and complex projects such as power plants, dams, and petrochemical process plants to check physical dimensions, clearance between components, and general layout.</a:t>
            </a:r>
          </a:p>
          <a:p>
            <a:pPr lvl="0"/>
            <a:r>
              <a:rPr lang="en-US" dirty="0"/>
              <a:t>Computer graphics and computer-aided design (CAD) can perform similar functions faster and at lower cost than can physical models or other manual techniques.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CE 417, King Saud University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26FCD9-80CE-4C71-8DAC-356A047D5ED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36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1C742A1CB18B43BA911248B3D1DA20" ma:contentTypeVersion="0" ma:contentTypeDescription="Create a new document." ma:contentTypeScope="" ma:versionID="317518d1fe4f9fc5e37dfb98adf3c062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FBF7442D-3B6D-46CE-8B4B-D687717242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0B5929E-35C9-4317-92BB-B6219DA900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8DC826E-1913-4CAF-AD7A-B2ABA123E345}">
  <ds:schemaRefs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926</TotalTime>
  <Words>1592</Words>
  <Application>Microsoft Office PowerPoint</Application>
  <PresentationFormat>On-screen Show (4:3)</PresentationFormat>
  <Paragraphs>158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Chapter 20</vt:lpstr>
      <vt:lpstr>PowerPoint Presentation</vt:lpstr>
      <vt:lpstr>State of the Industry </vt:lpstr>
      <vt:lpstr>PowerPoint Presentation</vt:lpstr>
      <vt:lpstr>PowerPoint Presentation</vt:lpstr>
      <vt:lpstr>PowerPoint Presentation</vt:lpstr>
      <vt:lpstr>PowerPoint Presentation</vt:lpstr>
      <vt:lpstr>WORK IMPROVEMENT </vt:lpstr>
      <vt:lpstr>Physical models</vt:lpstr>
      <vt:lpstr>1. Time Studies</vt:lpstr>
      <vt:lpstr>1. Time Studies</vt:lpstr>
      <vt:lpstr>2. A flow process chart</vt:lpstr>
      <vt:lpstr>PowerPoint Presentation</vt:lpstr>
      <vt:lpstr>PowerPoint Presentation</vt:lpstr>
      <vt:lpstr>3. Layout Diagrams  </vt:lpstr>
      <vt:lpstr>PowerPoint Presentation</vt:lpstr>
      <vt:lpstr>4. A flow diagram</vt:lpstr>
      <vt:lpstr>PowerPoint Presentation</vt:lpstr>
      <vt:lpstr>5. Crew Balance Charts  </vt:lpstr>
      <vt:lpstr>PowerPoint Presentation</vt:lpstr>
      <vt:lpstr>Human Factors  </vt:lpstr>
      <vt:lpstr>PowerPoint Presentation</vt:lpstr>
      <vt:lpstr>Some of the worker demotivators identified by the study.</vt:lpstr>
      <vt:lpstr>Some of the worker motivators identified in the study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Chapter18 Contract Construction</dc:title>
  <dc:creator>Windows User</dc:creator>
  <cp:lastModifiedBy>User</cp:lastModifiedBy>
  <cp:revision>79</cp:revision>
  <cp:lastPrinted>2016-12-20T09:04:36Z</cp:lastPrinted>
  <dcterms:created xsi:type="dcterms:W3CDTF">2009-11-22T11:48:03Z</dcterms:created>
  <dcterms:modified xsi:type="dcterms:W3CDTF">2016-12-26T07:01:46Z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0x010100611C742A1CB18B43BA911248B3D1DA20</vt:lpwstr>
  </property>
</Properties>
</file>