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83" r:id="rId2"/>
    <p:sldId id="284" r:id="rId3"/>
    <p:sldId id="290" r:id="rId4"/>
    <p:sldId id="285" r:id="rId5"/>
    <p:sldId id="286" r:id="rId6"/>
    <p:sldId id="287" r:id="rId7"/>
    <p:sldId id="291" r:id="rId8"/>
    <p:sldId id="288" r:id="rId9"/>
    <p:sldId id="292" r:id="rId10"/>
    <p:sldId id="295" r:id="rId11"/>
    <p:sldId id="293" r:id="rId12"/>
    <p:sldId id="289" r:id="rId13"/>
    <p:sldId id="294" r:id="rId14"/>
    <p:sldId id="296" r:id="rId15"/>
    <p:sldId id="297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المصفوفات ، المحددات و نظام المعادلات</a:t>
            </a:r>
          </a:p>
        </p:txBody>
      </p:sp>
    </p:spTree>
    <p:extLst>
      <p:ext uri="{BB962C8B-B14F-4D97-AF65-F5344CB8AC3E}">
        <p14:creationId xmlns:p14="http://schemas.microsoft.com/office/powerpoint/2010/main" val="343125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26A1-F559-4DD4-B6A2-EA3B7448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استخدام المصفوفات و المحددات في حل المعادلات الآنية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2DE0-18E6-425E-B5CB-B4ED4B7EC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من الممكن حل النماذج الخطية بطريقة الحذف و التعويض و الطريقة البيانية.</a:t>
            </a:r>
          </a:p>
          <a:p>
            <a:r>
              <a:rPr lang="ar-SA" dirty="0"/>
              <a:t>و لكن بعض النماذج يصعب معها استخدام الحل الجبري البسيط أو الحل البياني فنستخدم :</a:t>
            </a:r>
          </a:p>
          <a:p>
            <a:pPr lvl="0">
              <a:buClr>
                <a:srgbClr val="93A299"/>
              </a:buClr>
            </a:pPr>
            <a:r>
              <a:rPr lang="ar-SA" dirty="0">
                <a:solidFill>
                  <a:srgbClr val="564B3C"/>
                </a:solidFill>
              </a:rPr>
              <a:t>طريقة المصفوفات (معكوس المصفوفة)</a:t>
            </a:r>
          </a:p>
          <a:p>
            <a:pPr lvl="0">
              <a:buClr>
                <a:srgbClr val="93A299"/>
              </a:buClr>
            </a:pPr>
            <a:r>
              <a:rPr lang="ar-SA" dirty="0">
                <a:solidFill>
                  <a:srgbClr val="564B3C"/>
                </a:solidFill>
              </a:rPr>
              <a:t>أو طريقة المحددات (تسمى طريقة كريمر)</a:t>
            </a:r>
          </a:p>
          <a:p>
            <a:pPr lvl="0">
              <a:buClr>
                <a:srgbClr val="93A299"/>
              </a:buClr>
            </a:pPr>
            <a:r>
              <a:rPr lang="ar-SA" dirty="0">
                <a:solidFill>
                  <a:srgbClr val="564B3C"/>
                </a:solidFill>
              </a:rPr>
              <a:t>في حال نموذج توازن سوق سلعتين أو أكثر مما يعني زيادة عدد المعادلات المطلوب حلها لذا يفضل اللجوء الى أساليب الحل باستخدام المصفوفات أو المحددات لسرعة الحصول على النتائج و قلة التعقيدات الرياضية.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82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ADB4-BA1F-4AC9-9C00-119868DB6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مثال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F50B-BC03-4C3D-93F9-64B93295F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ترغب شركة كيميائية بخلط نيتروجين و حامض الفوسفريك و البوتاس للحصول على 3600 رطل من السماد الكيماوي.</a:t>
            </a:r>
          </a:p>
          <a:p>
            <a:r>
              <a:rPr lang="ar-SA" dirty="0"/>
              <a:t>اذا كان وزن النيتروجين يعادل 3 أمثال وزن حامض الفوسفوريك.</a:t>
            </a:r>
          </a:p>
          <a:p>
            <a:r>
              <a:rPr lang="ar-SA" dirty="0"/>
              <a:t>و كان مجموع كمية حامض الفوسفوريك و البوتاس هو 1200 رطل.</a:t>
            </a:r>
          </a:p>
          <a:p>
            <a:r>
              <a:rPr lang="ar-SA" dirty="0"/>
              <a:t>المطلوب :</a:t>
            </a:r>
          </a:p>
          <a:p>
            <a:r>
              <a:rPr lang="ar-SA" dirty="0"/>
              <a:t>حولي هذه المشكلة لشكل رياضيي.</a:t>
            </a:r>
          </a:p>
          <a:p>
            <a:r>
              <a:rPr lang="ar-SA" dirty="0"/>
              <a:t>استخدمي المصفوفات و المحددات لاستخراج عدد الأرطال المطلوبة من كل المواد الكيمائية الثلاثة.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48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ar-SA" b="1" u="sng" dirty="0"/>
          </a:p>
          <a:p>
            <a:pPr marL="114300" indent="0">
              <a:buNone/>
            </a:pPr>
            <a:r>
              <a:rPr lang="ar-SA" b="1" u="sng" dirty="0"/>
              <a:t>طريقة المحددات المستخدمة لحل النموذج الخطي و هي  طريقة كريمر </a:t>
            </a:r>
            <a:r>
              <a:rPr lang="en-US" b="1" u="sng" dirty="0"/>
              <a:t>Cramer’s rule </a:t>
            </a:r>
            <a:endParaRPr lang="ar-SA" b="1" u="sng" dirty="0"/>
          </a:p>
          <a:p>
            <a:endParaRPr lang="ar-SA" dirty="0"/>
          </a:p>
          <a:p>
            <a:r>
              <a:rPr lang="ar-SA" dirty="0"/>
              <a:t>و هي طريقة أخرى يمكن استخدامها </a:t>
            </a:r>
            <a:r>
              <a:rPr lang="ar-SA" dirty="0" err="1"/>
              <a:t>لايجاد</a:t>
            </a:r>
            <a:r>
              <a:rPr lang="ar-SA" dirty="0"/>
              <a:t> القيم </a:t>
            </a:r>
            <a:r>
              <a:rPr lang="ar-SA" dirty="0" err="1"/>
              <a:t>التوازنية</a:t>
            </a:r>
            <a:r>
              <a:rPr lang="ar-SA" dirty="0"/>
              <a:t> أو المجاهيل في عدد من المعادلات عوضاً عن معكوس المصفوفة و هي تتضمن ثلاث خطوات: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ايجاد قيمة المحدد العام.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ايجاد قيمة محددات المتغيرات باستبدال مصفوفة الثوابت في العمود الخاص فيها في المصفوفة.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قسمة محدد المتغير على المحدد العام لا يجاد قيمة المتغير.</a:t>
            </a:r>
          </a:p>
          <a:p>
            <a:r>
              <a:rPr lang="ar-SA" dirty="0"/>
              <a:t>مثال</a:t>
            </a:r>
          </a:p>
        </p:txBody>
      </p:sp>
    </p:spTree>
    <p:extLst>
      <p:ext uri="{BB962C8B-B14F-4D97-AF65-F5344CB8AC3E}">
        <p14:creationId xmlns:p14="http://schemas.microsoft.com/office/powerpoint/2010/main" val="3643868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EE4A5-9BE9-463F-9516-FEFF635B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نموذج التوازن الجزئي باستخدام المصفوفات و المحددات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CA3B9-867A-4450-8659-6612A6898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يمكن حل نموذج توازن السوق الخطي باتباع الخطوات التالية:</a:t>
            </a:r>
          </a:p>
          <a:p>
            <a:pPr marL="571500" indent="-457200">
              <a:buFont typeface="+mj-lt"/>
              <a:buAutoNum type="arabicPeriod"/>
            </a:pPr>
            <a:r>
              <a:rPr lang="ar-SA" dirty="0"/>
              <a:t>التمثيل الخطي (نضع المعادلات في شكل مصفوفة) أي تصبح المصفوفات بالشكل التالي :</a:t>
            </a:r>
          </a:p>
          <a:p>
            <a:r>
              <a:rPr lang="ar-SA" dirty="0"/>
              <a:t>مصفوفة الثوابت = مصفوفة المجاهيل * مصفوفة المعاملات</a:t>
            </a:r>
          </a:p>
          <a:p>
            <a:r>
              <a:rPr lang="ar-SA" dirty="0"/>
              <a:t>و بمعنى أخر مصفوفة المجاهيل = معكوس مصفوفة المعاملات * مصفوفة الثوابت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ar-SA" dirty="0"/>
              <a:t>حل النموذج الخطي إما</a:t>
            </a:r>
          </a:p>
          <a:p>
            <a:r>
              <a:rPr lang="ar-SA" dirty="0"/>
              <a:t>بطريقة المصفوفات (معكوس المصفوفة)</a:t>
            </a:r>
          </a:p>
          <a:p>
            <a:r>
              <a:rPr lang="ar-SA" dirty="0"/>
              <a:t>أو بطريقة المحددات (تسمى طريقة كريمر)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8675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1E16-E856-459C-95A6-B2EEC2D8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نموذج اقتصادي توازن كلي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293AF3-E257-4C66-B433-478E219545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ar-SA" dirty="0"/>
                  <a:t>مثال نموذج توازن الدخل الوطني الغير نقدي لاقتصاد مغلق</a:t>
                </a:r>
                <a:endParaRPr lang="en-GB" dirty="0"/>
              </a:p>
              <a:p>
                <a:r>
                  <a:rPr lang="ar-SA" dirty="0"/>
                  <a:t>  أجدي القيم التوازنية للنموذج التالي مستخدمة معكوس المصفوفة: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𝐺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28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⋅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9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sub>
                    </m:sSub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564B3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564B3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solidFill>
                              <a:srgbClr val="564B3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= 55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564B3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564B3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𝐺</m:t>
                        </m:r>
                      </m:e>
                      <m:sub>
                        <m:r>
                          <a:rPr lang="en-GB" i="1">
                            <a:solidFill>
                              <a:srgbClr val="564B3C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/>
                  <a:t>= 38</a:t>
                </a:r>
                <a:endParaRPr lang="ar-S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293AF3-E257-4C66-B433-478E219545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700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0309F-5B05-4F5D-8A0F-B49237CC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7564DE-6E14-4B65-9DC6-4F5100D2E9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>
                  <a:buClr>
                    <a:srgbClr val="93A299"/>
                  </a:buClr>
                </a:pPr>
                <a:r>
                  <a:rPr lang="ar-SA" dirty="0">
                    <a:solidFill>
                      <a:srgbClr val="564B3C"/>
                    </a:solidFill>
                  </a:rPr>
                  <a:t>مثال نموذج توازن الدخل الوطني النقدي لاقتصاد مغلق </a:t>
                </a:r>
                <a:endParaRPr lang="en-GB" dirty="0">
                  <a:solidFill>
                    <a:srgbClr val="564B3C"/>
                  </a:solidFill>
                </a:endParaRPr>
              </a:p>
              <a:p>
                <a:pPr lvl="0">
                  <a:buClr>
                    <a:srgbClr val="93A299"/>
                  </a:buClr>
                </a:pPr>
                <a:r>
                  <a:rPr lang="ar-SA" dirty="0">
                    <a:solidFill>
                      <a:srgbClr val="564B3C"/>
                    </a:solidFill>
                  </a:rPr>
                  <a:t>أجدي القيم التوازنية للنموذج التالي</a:t>
                </a:r>
                <a:r>
                  <a:rPr lang="en-GB">
                    <a:solidFill>
                      <a:srgbClr val="564B3C"/>
                    </a:solidFill>
                  </a:rPr>
                  <a:t> :</a:t>
                </a:r>
                <a:endParaRPr lang="ar-SA" dirty="0">
                  <a:solidFill>
                    <a:srgbClr val="564B3C"/>
                  </a:solidFill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75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𝑌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sub>
                    </m:sSub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125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600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𝐺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500</m:t>
                    </m:r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435</m:t>
                    </m:r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150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𝑌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400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𝑟</m:t>
                    </m:r>
                  </m:oMath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7564DE-6E14-4B65-9DC6-4F5100D2E9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08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المصفوفات </a:t>
            </a:r>
            <a:r>
              <a:rPr lang="en-GB" dirty="0"/>
              <a:t>matrices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يوفر نظام المصفوفات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طريقة مختصرة لكتابة نظام المعادلات مهما تزايد عددها.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تضعنا على الطريق الخاص باختبار مدى تواجد الحل و ذلك عن طريق تقييم المحدد و هو تعبير شديد الارتباط بالمصفوفة.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تعطينا </a:t>
            </a:r>
            <a:r>
              <a:rPr lang="ar-SA"/>
              <a:t>طريقة للتوصل الى الحل.</a:t>
            </a:r>
          </a:p>
        </p:txBody>
      </p:sp>
    </p:spTree>
    <p:extLst>
      <p:ext uri="{BB962C8B-B14F-4D97-AF65-F5344CB8AC3E}">
        <p14:creationId xmlns:p14="http://schemas.microsoft.com/office/powerpoint/2010/main" val="228746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2A30-6EF7-472F-B629-407B8C75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و يمكن القول رياضياً أن المصفوفات تمكننا من: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6ECB0-83A7-40B2-854B-1F93F9D5B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ar-SA" dirty="0"/>
              <a:t>حل الكثير من المعادلات الخطية التي تحتوي على الكثير من المتغيرات.</a:t>
            </a:r>
          </a:p>
          <a:p>
            <a:pPr marL="571500" indent="-457200">
              <a:buFont typeface="+mj-lt"/>
              <a:buAutoNum type="arabicPeriod"/>
            </a:pPr>
            <a:r>
              <a:rPr lang="ar-SA" dirty="0"/>
              <a:t>حل المعادلات الصفرية (المتجانسة).</a:t>
            </a:r>
          </a:p>
          <a:p>
            <a:pPr marL="571500" indent="-457200">
              <a:buFont typeface="+mj-lt"/>
              <a:buAutoNum type="arabicPeriod"/>
            </a:pPr>
            <a:r>
              <a:rPr lang="ar-SA" dirty="0"/>
              <a:t>حل المعادلات التي لا يتساوى فيها عدد المتغيرات مع عدد المعادلات.</a:t>
            </a:r>
          </a:p>
          <a:p>
            <a:pPr marL="571500" indent="-457200">
              <a:buFont typeface="+mj-lt"/>
              <a:buAutoNum type="arabicPeriod"/>
            </a:pPr>
            <a:r>
              <a:rPr lang="ar-SA" dirty="0"/>
              <a:t>حل المعادلات التي قيمة محددها العام صفر.</a:t>
            </a:r>
          </a:p>
          <a:p>
            <a:pPr marL="5715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6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endParaRPr lang="ar-SA" b="1" u="sng" dirty="0"/>
          </a:p>
          <a:p>
            <a:r>
              <a:rPr lang="ar-SA" b="1" u="sng" dirty="0"/>
              <a:t>تعرف المصفوفة:</a:t>
            </a:r>
          </a:p>
          <a:p>
            <a:r>
              <a:rPr lang="ar-SA" dirty="0"/>
              <a:t>هي تركيبة رياضية مكونة من عناصر مرتبة على شكل صفوف و أعمدة محصورة بين أقواس.</a:t>
            </a:r>
          </a:p>
          <a:p>
            <a:r>
              <a:rPr lang="ar-SA" b="1" u="sng" dirty="0"/>
              <a:t>أنواعها: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مصفوفة مربعة يكون فيها عدد الصفوف = عدد الأعمدة.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المصفوفة القطرية يكون فيها القطر أرقام و بقية العناصر أصفار.</a:t>
            </a:r>
          </a:p>
          <a:p>
            <a:pPr lvl="0">
              <a:buClr>
                <a:srgbClr val="93A299"/>
              </a:buClr>
            </a:pPr>
            <a:r>
              <a:rPr lang="ar-SA" dirty="0"/>
              <a:t>مصفوفة الوحدة هي مصفوفة مربعة يكون كلها أصفار و القطر رقم (1)</a:t>
            </a:r>
            <a:r>
              <a:rPr lang="ar-SA" sz="2200" dirty="0">
                <a:solidFill>
                  <a:srgbClr val="564B3C"/>
                </a:solidFill>
              </a:rPr>
              <a:t> و لا تتأثر بعملية التحوير (سنتعرض لها لاحقاً)</a:t>
            </a:r>
            <a:r>
              <a:rPr lang="ar-SA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مصفوفة المتجه تحتوي على عامود واحد أو صف واحد فقط (المصفوفة العمودية/المتجه الأفقي أو المصفوفة الصفية/ المتجه الصفي).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المصفوفة الصفرية كلها أصفار.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المصفوفة المجزأة و هي التي يمكن تقسيم عناصرها و الحصول على مصفوفات مبسطة.</a:t>
            </a:r>
          </a:p>
        </p:txBody>
      </p:sp>
    </p:spTree>
    <p:extLst>
      <p:ext uri="{BB962C8B-B14F-4D97-AF65-F5344CB8AC3E}">
        <p14:creationId xmlns:p14="http://schemas.microsoft.com/office/powerpoint/2010/main" val="172908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العمليات الجبرية على المصفوفات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/>
              <a:t>جمع و طرح المصفوفات</a:t>
            </a:r>
          </a:p>
          <a:p>
            <a:r>
              <a:rPr lang="ar-SA" dirty="0"/>
              <a:t>جمع مصفوفتين </a:t>
            </a:r>
            <a:r>
              <a:rPr lang="ar-SA" u="sng" dirty="0"/>
              <a:t>فقط اذا كان لهما نفس الدرجة  (شرط التطابق)</a:t>
            </a:r>
            <a:r>
              <a:rPr lang="ar-SA" dirty="0"/>
              <a:t>ثم نجمع كل زوج من العناصر المتناظرة و تكون المصفوفة الناتجة من نفس رتبة المصفوفتين طرفي الجمع.</a:t>
            </a:r>
          </a:p>
          <a:p>
            <a:r>
              <a:rPr lang="ar-SA" dirty="0"/>
              <a:t>و نفس القاعدة نطبقها على الطرح مع ملاحظة أن ترتيب المصفوفات يغير النتيجة و لكن لا يؤثر على درجة المصفوفة أي أن </a:t>
            </a:r>
            <a:r>
              <a:rPr lang="en-US" dirty="0"/>
              <a:t>A33-B33≠ B33-A33</a:t>
            </a:r>
            <a:endParaRPr lang="ar-SA" dirty="0"/>
          </a:p>
          <a:p>
            <a:r>
              <a:rPr lang="ar-SA" dirty="0"/>
              <a:t>أمثلة </a:t>
            </a:r>
          </a:p>
        </p:txBody>
      </p:sp>
    </p:spTree>
    <p:extLst>
      <p:ext uri="{BB962C8B-B14F-4D97-AF65-F5344CB8AC3E}">
        <p14:creationId xmlns:p14="http://schemas.microsoft.com/office/powerpoint/2010/main" val="182374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ar-SA" b="1" u="sng" dirty="0"/>
              </a:p>
              <a:p>
                <a:r>
                  <a:rPr lang="ar-SA" b="1" u="sng" dirty="0"/>
                  <a:t>ضرب المصفوفات في عدد</a:t>
                </a:r>
              </a:p>
              <a:p>
                <a:endParaRPr lang="ar-SA" dirty="0"/>
              </a:p>
              <a:p>
                <a:r>
                  <a:rPr lang="ar-SA" dirty="0"/>
                  <a:t>يجب ضرب كل عنصر في المصفوفة في العدد المحدد الذي قد يكون سالب أو عدد كسري </a:t>
                </a:r>
              </a:p>
              <a:p>
                <a:endParaRPr lang="ar-SA" dirty="0"/>
              </a:p>
              <a:p>
                <a:r>
                  <a:rPr lang="ar-SA" b="1" u="sng" dirty="0"/>
                  <a:t>ضرب مصفوفتين</a:t>
                </a:r>
              </a:p>
              <a:p>
                <a:r>
                  <a:rPr lang="ar-SA" dirty="0"/>
                  <a:t>يجب أن يكون عدد الأعمدة للمصفوفة الأولى </a:t>
                </a:r>
                <a:r>
                  <a:rPr lang="en-GB" dirty="0"/>
                  <a:t>A</a:t>
                </a:r>
                <a:r>
                  <a:rPr lang="ar-SA" dirty="0"/>
                  <a:t> = عدد الصفوف للمصفوفة الثانية</a:t>
                </a:r>
                <a:r>
                  <a:rPr lang="en-GB" dirty="0"/>
                  <a:t>   B</a:t>
                </a:r>
                <a:r>
                  <a:rPr lang="ar-SA" dirty="0"/>
                  <a:t>(شرط التوافق)</a:t>
                </a:r>
              </a:p>
              <a:p>
                <a:r>
                  <a:rPr lang="en-US" dirty="0" err="1"/>
                  <a:t>Amn</a:t>
                </a:r>
                <a:r>
                  <a:rPr lang="en-US" dirty="0"/>
                  <a:t>*</a:t>
                </a:r>
                <a:r>
                  <a:rPr lang="en-US" dirty="0" err="1"/>
                  <a:t>Bpq</a:t>
                </a:r>
                <a:r>
                  <a:rPr lang="en-US" dirty="0"/>
                  <a:t> = AB </a:t>
                </a:r>
                <a:r>
                  <a:rPr lang="en-US" dirty="0" err="1"/>
                  <a:t>mq</a:t>
                </a:r>
                <a:r>
                  <a:rPr lang="en-US" dirty="0"/>
                  <a:t> </a:t>
                </a:r>
              </a:p>
              <a:p>
                <a:r>
                  <a:rPr lang="ar-SA" dirty="0"/>
                  <a:t>بشرط أن يكون </a:t>
                </a:r>
                <a:r>
                  <a:rPr lang="en-US" dirty="0"/>
                  <a:t>n=p</a:t>
                </a:r>
              </a:p>
              <a:p>
                <a:r>
                  <a:rPr lang="ar-SA" dirty="0"/>
                  <a:t>تبديل الترتيب في المصفوفات يؤثر في ناتج الضرب و في درجة المصفوفة الناتجة.</a:t>
                </a:r>
              </a:p>
              <a:p>
                <a:r>
                  <a:rPr lang="ar-SA" dirty="0"/>
                  <a:t>حاصل ضرب مصفوفة المتجه عبارة عن عدد و ليس مصفوفة (الضرب الداخلي أو ضرب النقطة)</a:t>
                </a:r>
              </a:p>
              <a:p>
                <a:r>
                  <a:rPr lang="ar-SA" dirty="0"/>
                  <a:t>مصفوفة الوحدة لا تتأثر بتبديل الترتيب عند اجراء عمليات الضرب أي أن</a:t>
                </a:r>
                <a:endParaRPr lang="en-GB" dirty="0"/>
              </a:p>
              <a:p>
                <a:pPr marL="114300" indent="0">
                  <a:buNone/>
                </a:pPr>
                <a:r>
                  <a:rPr lang="en-GB" b="0" i="0" dirty="0">
                    <a:latin typeface="+mj-lt"/>
                  </a:rPr>
                  <a:t>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.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.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564B3C"/>
                        </a:solidFill>
                        <a:latin typeface="Book Antiqua"/>
                      </a:rPr>
                      <m:t>I</m:t>
                    </m:r>
                    <m:r>
                      <m:rPr>
                        <m:sty m:val="p"/>
                      </m:rPr>
                      <a:rPr lang="en-GB">
                        <a:solidFill>
                          <a:srgbClr val="564B3C"/>
                        </a:solidFill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ar-SA" dirty="0"/>
              </a:p>
              <a:p>
                <a:r>
                  <a:rPr lang="ar-SA" dirty="0"/>
                  <a:t>أمثلة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03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2B639-8D24-4BEF-91C2-B8684B4B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DBA28-CD96-4AA7-AD2A-784A8EA5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/>
              <a:t>المصفوفة المحورة (المنقولة)</a:t>
            </a:r>
            <a:endParaRPr lang="en-GB" b="1" u="sng" dirty="0"/>
          </a:p>
          <a:p>
            <a:r>
              <a:rPr lang="ar-SA" dirty="0"/>
              <a:t>هي المصفوفة الناتجة عن علية تحوير أو نقل المصفوفة أي استبدال الصفوف محل الأعمدة أو الأعمدة محل الصفوف </a:t>
            </a:r>
          </a:p>
          <a:p>
            <a:r>
              <a:rPr lang="ar-SA" dirty="0"/>
              <a:t>مثال اذا كانت المصفوفة </a:t>
            </a:r>
            <a:r>
              <a:rPr lang="en-GB" dirty="0"/>
              <a:t>A3,2</a:t>
            </a:r>
            <a:r>
              <a:rPr lang="ar-SA" dirty="0"/>
              <a:t> تصبح المصفوفة المحورة </a:t>
            </a:r>
            <a:r>
              <a:rPr lang="en-GB" dirty="0"/>
              <a:t>A’2,3</a:t>
            </a:r>
          </a:p>
        </p:txBody>
      </p:sp>
    </p:spTree>
    <p:extLst>
      <p:ext uri="{BB962C8B-B14F-4D97-AF65-F5344CB8AC3E}">
        <p14:creationId xmlns:p14="http://schemas.microsoft.com/office/powerpoint/2010/main" val="40277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ar-SA" b="1" u="sng" dirty="0"/>
          </a:p>
          <a:p>
            <a:pPr marL="114300" indent="0">
              <a:buNone/>
            </a:pPr>
            <a:r>
              <a:rPr lang="ar-SA" b="1" u="sng" dirty="0"/>
              <a:t>قسمة المصفوفات أو معكوس المصفوفة  </a:t>
            </a:r>
          </a:p>
          <a:p>
            <a:endParaRPr lang="ar-SA" dirty="0"/>
          </a:p>
          <a:p>
            <a:r>
              <a:rPr lang="ar-SA" dirty="0"/>
              <a:t>شروطها:</a:t>
            </a:r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يجب أن تكون المصفوفة مربعة.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ar-SA" dirty="0"/>
              <a:t>يجب أن تكون قيمة محدد المصفوفة لا تساوي الصفر أي أنها ليست ذات وحدة.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ضرب المصفوفة في معكوسها =معكوس المصفوفة في المصفوفة = مصفوفة الوحدة </a:t>
            </a:r>
          </a:p>
          <a:p>
            <a:pPr marL="0" indent="0">
              <a:buNone/>
            </a:pPr>
            <a:r>
              <a:rPr lang="en-GB" dirty="0"/>
              <a:t>A . A </a:t>
            </a:r>
            <a:r>
              <a:rPr lang="en-GB" cap="small" dirty="0"/>
              <a:t>-1</a:t>
            </a:r>
            <a:r>
              <a:rPr lang="en-GB" dirty="0"/>
              <a:t>  =A -1 . A = I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5569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C8E5E-F181-47F5-99F1-6DA65754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 lvl="0">
              <a:spcBef>
                <a:spcPct val="20000"/>
              </a:spcBef>
            </a:pPr>
            <a:r>
              <a:rPr lang="ar-SA" sz="1900" b="1" u="sng" cap="none" dirty="0">
                <a:solidFill>
                  <a:srgbClr val="564B3C"/>
                </a:solidFill>
                <a:latin typeface="Century Gothic"/>
                <a:ea typeface="+mn-ea"/>
                <a:cs typeface="Tahoma" panose="020B0604030504040204" pitchFamily="34" charset="0"/>
              </a:rPr>
              <a:t>لايجاد معكوس المصفوفة (باستخدام المصفوفة المرافقة أو الملاصقة):</a:t>
            </a:r>
            <a:br>
              <a:rPr lang="ar-SA" sz="1900" b="1" u="sng" cap="none" dirty="0">
                <a:solidFill>
                  <a:srgbClr val="564B3C"/>
                </a:solidFill>
                <a:latin typeface="Century Gothic"/>
                <a:ea typeface="+mn-ea"/>
                <a:cs typeface="Tahoma" panose="020B060403050404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3A51-36CA-461E-B92F-FFE0813B9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4882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خطوات ايجادها:</a:t>
            </a:r>
          </a:p>
          <a:p>
            <a:pPr marL="514350" lvl="0" indent="-514350">
              <a:buClr>
                <a:srgbClr val="93A299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564B3C"/>
                </a:solidFill>
              </a:rPr>
              <a:t>نوجد المحدد العام للمصفوفة بأحد الطرق:</a:t>
            </a:r>
          </a:p>
          <a:p>
            <a:pPr indent="-34290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 أولاً: طريقة الضرب القطري(قيمة المحدد هي الفرق بين حاصل ضرب عناصر القطر الرئيسي </a:t>
            </a:r>
            <a:r>
              <a:rPr lang="en-GB" sz="2200" dirty="0">
                <a:solidFill>
                  <a:srgbClr val="564B3C"/>
                </a:solidFill>
              </a:rPr>
              <a:t>   </a:t>
            </a:r>
            <a:r>
              <a:rPr lang="ar-SA" sz="2200" dirty="0">
                <a:solidFill>
                  <a:srgbClr val="564B3C"/>
                </a:solidFill>
              </a:rPr>
              <a:t> من اليسار الى اليمين و حاصل ضرب القطر الثانوي       من اليمن الى اليسار ) </a:t>
            </a:r>
          </a:p>
          <a:p>
            <a:pPr indent="-34290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ثانياً: اذا كان المحدد من الدرجة الثالثة........</a:t>
            </a:r>
          </a:p>
          <a:p>
            <a:pPr indent="-34290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ثالثاً: فك محدد من أي درجة (لاحقاً)</a:t>
            </a:r>
          </a:p>
          <a:p>
            <a:pPr indent="-34290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من الممكن أن نكون قيمة المحدد موجبة أو سالبة.</a:t>
            </a:r>
          </a:p>
          <a:p>
            <a:pPr marL="514350" lvl="0" indent="-514350">
              <a:buClr>
                <a:srgbClr val="93A299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564B3C"/>
                </a:solidFill>
              </a:rPr>
              <a:t>نوجد مصفوفة المرافقات بإيجاد :</a:t>
            </a:r>
          </a:p>
          <a:p>
            <a:pPr marL="514350" indent="-51435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أولاً :تحديد اشارات المعاملات المرافقةباستخدام منظومة معينة....... .</a:t>
            </a:r>
          </a:p>
          <a:p>
            <a:pPr marL="514350" indent="-51435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ثانياً :تحديد محيدد كل عنصر (بعد حذف عناصر صف و عمود العنصر ) . </a:t>
            </a:r>
          </a:p>
          <a:p>
            <a:pPr marL="514350" lvl="0" indent="-514350">
              <a:buClr>
                <a:srgbClr val="93A299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564B3C"/>
                </a:solidFill>
              </a:rPr>
              <a:t>نوجد المصفوفة المحورية بجعل الصفوف أعمدة و الأعمدة صفوف.</a:t>
            </a:r>
          </a:p>
          <a:p>
            <a:pPr marL="514350" lvl="0" indent="-514350">
              <a:buClr>
                <a:srgbClr val="93A299"/>
              </a:buClr>
              <a:buFont typeface="+mj-lt"/>
              <a:buAutoNum type="arabicPeriod"/>
            </a:pPr>
            <a:r>
              <a:rPr lang="ar-SA" sz="2200" dirty="0">
                <a:solidFill>
                  <a:srgbClr val="564B3C"/>
                </a:solidFill>
              </a:rPr>
              <a:t>نضرب المصفوفة المحورة في مقلوب المحدد العام للحصول على معكوس المصفوفة .</a:t>
            </a:r>
          </a:p>
          <a:p>
            <a:pPr lvl="0">
              <a:buClr>
                <a:srgbClr val="93A299"/>
              </a:buClr>
            </a:pPr>
            <a:r>
              <a:rPr lang="ar-SA" sz="2200" dirty="0">
                <a:solidFill>
                  <a:srgbClr val="564B3C"/>
                </a:solidFill>
              </a:rPr>
              <a:t>أمثلة</a:t>
            </a:r>
          </a:p>
          <a:p>
            <a:endParaRPr lang="ar-SA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7F287C6-3E8F-4033-8347-CE9252B5F1EA}"/>
              </a:ext>
            </a:extLst>
          </p:cNvPr>
          <p:cNvCxnSpPr/>
          <p:nvPr/>
        </p:nvCxnSpPr>
        <p:spPr>
          <a:xfrm>
            <a:off x="5425752" y="2220355"/>
            <a:ext cx="28803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E4E2DC-4EF8-41DB-A758-E38739ADEB65}"/>
              </a:ext>
            </a:extLst>
          </p:cNvPr>
          <p:cNvCxnSpPr/>
          <p:nvPr/>
        </p:nvCxnSpPr>
        <p:spPr>
          <a:xfrm flipH="1">
            <a:off x="6948264" y="2508387"/>
            <a:ext cx="36004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465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صيدلاني">
  <a:themeElements>
    <a:clrScheme name="صيدلاني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صيدلاني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صيدلان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2088</TotalTime>
  <Words>961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Cambria Math</vt:lpstr>
      <vt:lpstr>Century Gothic</vt:lpstr>
      <vt:lpstr>Tahoma</vt:lpstr>
      <vt:lpstr>Times New Roman</vt:lpstr>
      <vt:lpstr>صيدلاني</vt:lpstr>
      <vt:lpstr>المصفوفات ، المحددات و نظام المعادلات</vt:lpstr>
      <vt:lpstr>المصفوفات matrices</vt:lpstr>
      <vt:lpstr>و يمكن القول رياضياً أن المصفوفات تمكننا من:</vt:lpstr>
      <vt:lpstr>PowerPoint Presentation</vt:lpstr>
      <vt:lpstr>العمليات الجبرية على المصفوفات </vt:lpstr>
      <vt:lpstr>PowerPoint Presentation</vt:lpstr>
      <vt:lpstr>PowerPoint Presentation</vt:lpstr>
      <vt:lpstr>PowerPoint Presentation</vt:lpstr>
      <vt:lpstr>لايجاد معكوس المصفوفة (باستخدام المصفوفة المرافقة أو الملاصقة): </vt:lpstr>
      <vt:lpstr>استخدام المصفوفات و المحددات في حل المعادلات الآنية</vt:lpstr>
      <vt:lpstr>مثال</vt:lpstr>
      <vt:lpstr>PowerPoint Presentation</vt:lpstr>
      <vt:lpstr>نموذج التوازن الجزئي باستخدام المصفوفات و المحددات</vt:lpstr>
      <vt:lpstr>نموذج اقتصادي توازن كلي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Amal Alganem</dc:creator>
  <cp:lastModifiedBy>A ALG</cp:lastModifiedBy>
  <cp:revision>83</cp:revision>
  <dcterms:created xsi:type="dcterms:W3CDTF">2017-09-17T08:05:03Z</dcterms:created>
  <dcterms:modified xsi:type="dcterms:W3CDTF">2018-02-03T19:11:32Z</dcterms:modified>
</cp:coreProperties>
</file>