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90" r:id="rId3"/>
    <p:sldId id="257" r:id="rId4"/>
    <p:sldId id="266" r:id="rId5"/>
    <p:sldId id="267" r:id="rId6"/>
    <p:sldId id="268" r:id="rId7"/>
    <p:sldId id="269" r:id="rId8"/>
    <p:sldId id="264" r:id="rId9"/>
    <p:sldId id="270" r:id="rId10"/>
    <p:sldId id="272" r:id="rId11"/>
    <p:sldId id="273" r:id="rId12"/>
    <p:sldId id="274" r:id="rId13"/>
    <p:sldId id="291" r:id="rId14"/>
    <p:sldId id="292" r:id="rId15"/>
    <p:sldId id="293" r:id="rId16"/>
    <p:sldId id="294" r:id="rId17"/>
    <p:sldId id="295" r:id="rId18"/>
    <p:sldId id="296" r:id="rId19"/>
    <p:sldId id="29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76" autoAdjust="0"/>
    <p:restoredTop sz="94660"/>
  </p:normalViewPr>
  <p:slideViewPr>
    <p:cSldViewPr snapToGrid="0">
      <p:cViewPr varScale="1">
        <p:scale>
          <a:sx n="69" d="100"/>
          <a:sy n="69" d="100"/>
        </p:scale>
        <p:origin x="-5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234882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90361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4253450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حرر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68856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939172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4"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242253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4"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24526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258292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2937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200396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163179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124444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4099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3"/>
          <p:cNvSpPr>
            <a:spLocks noGrp="1"/>
          </p:cNvSpPr>
          <p:nvPr>
            <p:ph type="ftr" sz="quarter" idx="11"/>
          </p:nvPr>
        </p:nvSpPr>
        <p:spPr/>
        <p:txBody>
          <a:bodyPr/>
          <a:lstStyle/>
          <a:p>
            <a:endParaRPr lang="ar-SA" dirty="0"/>
          </a:p>
        </p:txBody>
      </p:sp>
      <p:sp>
        <p:nvSpPr>
          <p:cNvPr id="6" name="Slide Number Placeholder 4"/>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55957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2"/>
          <p:cNvSpPr>
            <a:spLocks noGrp="1"/>
          </p:cNvSpPr>
          <p:nvPr>
            <p:ph type="ftr" sz="quarter" idx="11"/>
          </p:nvPr>
        </p:nvSpPr>
        <p:spPr/>
        <p:txBody>
          <a:bodyPr/>
          <a:lstStyle/>
          <a:p>
            <a:endParaRPr lang="ar-SA" dirty="0"/>
          </a:p>
        </p:txBody>
      </p:sp>
      <p:sp>
        <p:nvSpPr>
          <p:cNvPr id="6" name="Slide Number Placeholder 3"/>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165108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7" name="Date Placeholder 4"/>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5" name="Footer Placeholder 5"/>
          <p:cNvSpPr>
            <a:spLocks noGrp="1"/>
          </p:cNvSpPr>
          <p:nvPr>
            <p:ph type="ftr" sz="quarter" idx="11"/>
          </p:nvPr>
        </p:nvSpPr>
        <p:spPr/>
        <p:txBody>
          <a:bodyPr/>
          <a:lstStyle/>
          <a:p>
            <a:endParaRPr lang="ar-SA" dirty="0"/>
          </a:p>
        </p:txBody>
      </p:sp>
      <p:sp>
        <p:nvSpPr>
          <p:cNvPr id="6" name="Slide Number Placeholder 6"/>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68517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0991F28C-520C-43A6-A837-ED1139239804}" type="datetimeFigureOut">
              <a:rPr lang="ar-SA" smtClean="0"/>
              <a:t>29/5/1439</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5D86932-7991-479A-9B16-86F8D1949E1A}" type="slidenum">
              <a:rPr lang="ar-SA" smtClean="0"/>
              <a:t>‹#›</a:t>
            </a:fld>
            <a:endParaRPr lang="ar-SA" dirty="0"/>
          </a:p>
        </p:txBody>
      </p:sp>
    </p:spTree>
    <p:extLst>
      <p:ext uri="{BB962C8B-B14F-4D97-AF65-F5344CB8AC3E}">
        <p14:creationId xmlns:p14="http://schemas.microsoft.com/office/powerpoint/2010/main" val="367723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91F28C-520C-43A6-A837-ED1139239804}" type="datetimeFigureOut">
              <a:rPr lang="ar-SA" smtClean="0"/>
              <a:t>29/5/1439</a:t>
            </a:fld>
            <a:endParaRPr lang="ar-SA"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5D86932-7991-479A-9B16-86F8D1949E1A}" type="slidenum">
              <a:rPr lang="ar-SA" smtClean="0"/>
              <a:t>‹#›</a:t>
            </a:fld>
            <a:endParaRPr lang="ar-SA" dirty="0"/>
          </a:p>
        </p:txBody>
      </p:sp>
    </p:spTree>
    <p:extLst>
      <p:ext uri="{BB962C8B-B14F-4D97-AF65-F5344CB8AC3E}">
        <p14:creationId xmlns:p14="http://schemas.microsoft.com/office/powerpoint/2010/main" val="322847778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9B528BA-0CCB-4C24-A16F-73CE1D5F5D51}"/>
              </a:ext>
            </a:extLst>
          </p:cNvPr>
          <p:cNvSpPr>
            <a:spLocks noGrp="1"/>
          </p:cNvSpPr>
          <p:nvPr>
            <p:ph type="title"/>
          </p:nvPr>
        </p:nvSpPr>
        <p:spPr>
          <a:xfrm>
            <a:off x="2363372" y="3079653"/>
            <a:ext cx="7215103" cy="1447800"/>
          </a:xfrm>
        </p:spPr>
        <p:txBody>
          <a:bodyPr/>
          <a:lstStyle/>
          <a:p>
            <a:pPr algn="ctr"/>
            <a:r>
              <a:rPr lang="ar-SA" sz="6600" b="1" dirty="0"/>
              <a:t>الحشرات وصحة البيئة</a:t>
            </a:r>
            <a:br>
              <a:rPr lang="ar-SA" sz="6600" b="1" dirty="0"/>
            </a:br>
            <a:r>
              <a:rPr lang="ar-SA" sz="6600" b="1" dirty="0" smtClean="0"/>
              <a:t>من انفرادية الى اجتماعية</a:t>
            </a:r>
            <a:endParaRPr lang="ar-SA" sz="4800" dirty="0"/>
          </a:p>
        </p:txBody>
      </p:sp>
    </p:spTree>
    <p:extLst>
      <p:ext uri="{BB962C8B-B14F-4D97-AF65-F5344CB8AC3E}">
        <p14:creationId xmlns:p14="http://schemas.microsoft.com/office/powerpoint/2010/main" val="346309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1565564" y="1016275"/>
            <a:ext cx="10141526" cy="5370670"/>
          </a:xfrm>
          <a:prstGeom prst="rect">
            <a:avLst/>
          </a:prstGeom>
          <a:solidFill>
            <a:schemeClr val="bg2">
              <a:lumMod val="60000"/>
              <a:lumOff val="4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buFont typeface="Wingdings" pitchFamily="2" charset="2"/>
              <a:buChar char="§"/>
            </a:pPr>
            <a:r>
              <a:rPr lang="ar-SA" sz="2800" dirty="0" smtClean="0"/>
              <a:t>قد </a:t>
            </a:r>
            <a:r>
              <a:rPr lang="ar-SA" sz="2800" dirty="0"/>
              <a:t>يتم هضم الخشب الذى يمر داخل القناة الغذائية بواسطة إنزيمات تنتجها الحشرة بنفسها، ولكن في معظم الاحيان تقوم بكتريا أو </a:t>
            </a:r>
            <a:r>
              <a:rPr lang="ar-SA" sz="2800" dirty="0" err="1"/>
              <a:t>بروتوزوا</a:t>
            </a:r>
            <a:r>
              <a:rPr lang="ar-SA" sz="2800" dirty="0"/>
              <a:t> بهضم السليلوز، ثم تستعمل الحشرة منتجات الأيض هذه، التي حررتها هذه الأحياء </a:t>
            </a:r>
            <a:r>
              <a:rPr lang="ar-SA" sz="2800" dirty="0" smtClean="0"/>
              <a:t>المتكافلة.</a:t>
            </a:r>
            <a:endParaRPr lang="ar-SA" sz="2800" dirty="0"/>
          </a:p>
          <a:p>
            <a:pPr marL="0" indent="0" algn="just">
              <a:buNone/>
            </a:pPr>
            <a:endParaRPr lang="ar-SA" sz="2800" dirty="0"/>
          </a:p>
          <a:p>
            <a:pPr algn="just">
              <a:buFont typeface="Wingdings" pitchFamily="2" charset="2"/>
              <a:buChar char="§"/>
            </a:pPr>
            <a:r>
              <a:rPr lang="ar-SA" sz="2800" dirty="0" err="1" smtClean="0"/>
              <a:t>فى</a:t>
            </a:r>
            <a:r>
              <a:rPr lang="ar-SA" sz="2800" dirty="0" smtClean="0"/>
              <a:t> </a:t>
            </a:r>
            <a:r>
              <a:rPr lang="ar-SA" sz="2800" dirty="0"/>
              <a:t>بعض الحشرات، لا يستخرج القدر الاكبر من غذائها من الخشب، ولكن من الطحالب التي تنمو داخل الأنفاق التي صنعتها الحشرة ويمكن ان نجد بداخل الانفاق أيضا حشرات من اكلات اللحوم، جاءت لتتغذى عليها الحفارات </a:t>
            </a:r>
            <a:r>
              <a:rPr lang="ar-SA" sz="2800" dirty="0" smtClean="0"/>
              <a:t>نفسها</a:t>
            </a:r>
            <a:endParaRPr lang="ar-SA" sz="2800" dirty="0"/>
          </a:p>
        </p:txBody>
      </p:sp>
    </p:spTree>
    <p:extLst>
      <p:ext uri="{BB962C8B-B14F-4D97-AF65-F5344CB8AC3E}">
        <p14:creationId xmlns:p14="http://schemas.microsoft.com/office/powerpoint/2010/main" val="256388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7176654" y="1570457"/>
            <a:ext cx="4627417" cy="4677943"/>
          </a:xfrm>
          <a:prstGeom prst="rect">
            <a:avLst/>
          </a:prstGeom>
          <a:solidFill>
            <a:schemeClr val="bg2">
              <a:lumMod val="60000"/>
              <a:lumOff val="4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smtClean="0">
                <a:solidFill>
                  <a:srgbClr val="FF0000"/>
                </a:solidFill>
              </a:rPr>
              <a:t>الاورام النباتية:</a:t>
            </a:r>
          </a:p>
          <a:p>
            <a:pPr algn="just">
              <a:buFont typeface="Wingdings" pitchFamily="2" charset="2"/>
              <a:buChar char="§"/>
            </a:pPr>
            <a:r>
              <a:rPr lang="ar-SA" sz="2800" dirty="0" smtClean="0"/>
              <a:t>بعض </a:t>
            </a:r>
            <a:r>
              <a:rPr lang="ar-SA" sz="2800" dirty="0"/>
              <a:t>الحشرات وحيدة الغذاء </a:t>
            </a:r>
            <a:r>
              <a:rPr lang="en-US" sz="2800" dirty="0" err="1"/>
              <a:t>Monophagous</a:t>
            </a:r>
            <a:r>
              <a:rPr lang="en-US" sz="2800" dirty="0"/>
              <a:t> (</a:t>
            </a:r>
            <a:r>
              <a:rPr lang="ar-SA" sz="2800" dirty="0"/>
              <a:t>تتغذى على نوع واحد من النباتات ) وعديدة الغذاء </a:t>
            </a:r>
            <a:r>
              <a:rPr lang="en-US" sz="2800" dirty="0" err="1"/>
              <a:t>Oligophagous</a:t>
            </a:r>
            <a:r>
              <a:rPr lang="en-US" sz="2800" dirty="0"/>
              <a:t> ( </a:t>
            </a:r>
            <a:r>
              <a:rPr lang="ar-SA" sz="2800" dirty="0"/>
              <a:t>تتغذى على عديد من أنواع النباتات ) تحفز النبات على إنتاج أنسجة غير طبيعية من جراء اغتذائها عليه او بسبب ثقبها له، وتسمى هذه </a:t>
            </a:r>
            <a:r>
              <a:rPr lang="ar-SA" sz="2800" dirty="0" err="1"/>
              <a:t>النموات</a:t>
            </a:r>
            <a:r>
              <a:rPr lang="ar-SA" sz="2800" dirty="0"/>
              <a:t> غير الطبيعية أوراما </a:t>
            </a:r>
            <a:r>
              <a:rPr lang="en-US" sz="2800" dirty="0" smtClean="0"/>
              <a:t>galls</a:t>
            </a:r>
            <a:endParaRPr lang="en-US" sz="2800" dirty="0"/>
          </a:p>
        </p:txBody>
      </p:sp>
      <p:sp>
        <p:nvSpPr>
          <p:cNvPr id="5"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1856507" y="1986094"/>
            <a:ext cx="4627417" cy="3140088"/>
          </a:xfrm>
          <a:prstGeom prst="rect">
            <a:avLst/>
          </a:prstGeom>
          <a:solidFill>
            <a:schemeClr val="accent4">
              <a:lumMod val="75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buFont typeface="Wingdings" pitchFamily="2" charset="2"/>
              <a:buChar char="§"/>
            </a:pPr>
            <a:r>
              <a:rPr lang="ar-SA" sz="2800" dirty="0" smtClean="0"/>
              <a:t>وللحشرات التي </a:t>
            </a:r>
            <a:r>
              <a:rPr lang="ar-SA" sz="2800" dirty="0"/>
              <a:t>تعيش داخل الأورام بعض الميزات، تشمل البيئة الموحدة والطعام الوافر، وقلة فقدها للماء، وعدم تعرضها للمفترسات إلا في أحوال قليلة.</a:t>
            </a:r>
          </a:p>
        </p:txBody>
      </p:sp>
    </p:spTree>
    <p:extLst>
      <p:ext uri="{BB962C8B-B14F-4D97-AF65-F5344CB8AC3E}">
        <p14:creationId xmlns:p14="http://schemas.microsoft.com/office/powerpoint/2010/main" val="190903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3685310" y="1127111"/>
            <a:ext cx="6345380" cy="4996597"/>
          </a:xfrm>
          <a:prstGeom prst="rect">
            <a:avLst/>
          </a:prstGeom>
          <a:solidFill>
            <a:schemeClr val="accent4">
              <a:lumMod val="5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smtClean="0"/>
              <a:t> هذه </a:t>
            </a:r>
            <a:r>
              <a:rPr lang="ar-SA" sz="2800" dirty="0"/>
              <a:t>الأورام ذات أشكال وأحجام مميزة، </a:t>
            </a:r>
            <a:r>
              <a:rPr lang="ar-SA" sz="2800" dirty="0" smtClean="0"/>
              <a:t>ويوجد </a:t>
            </a:r>
            <a:r>
              <a:rPr lang="ar-SA" sz="2800" dirty="0"/>
              <a:t>في </a:t>
            </a:r>
            <a:r>
              <a:rPr lang="ar-SA" sz="2800" dirty="0" smtClean="0"/>
              <a:t>من </a:t>
            </a:r>
            <a:r>
              <a:rPr lang="ar-SA" sz="2800" dirty="0"/>
              <a:t>٢٠٠٠ نوع من الحشرات، </a:t>
            </a:r>
            <a:r>
              <a:rPr lang="ar-SA" sz="2800" dirty="0" smtClean="0"/>
              <a:t>تنتمى </a:t>
            </a:r>
            <a:r>
              <a:rPr lang="ar-SA" sz="2800" dirty="0"/>
              <a:t>إلى رتب ثنائية الأجنحة، وحرشفية الأجنحة </a:t>
            </a:r>
            <a:r>
              <a:rPr lang="ar-SA" sz="2800" dirty="0" smtClean="0"/>
              <a:t>وغمديه </a:t>
            </a:r>
            <a:r>
              <a:rPr lang="ar-SA" sz="2800" dirty="0"/>
              <a:t>الاجنحة ومتشابهة </a:t>
            </a:r>
            <a:r>
              <a:rPr lang="ar-SA" sz="2800" dirty="0" smtClean="0"/>
              <a:t>الأجنحة.</a:t>
            </a:r>
          </a:p>
          <a:p>
            <a:pPr marL="0" indent="0" algn="just">
              <a:buNone/>
            </a:pPr>
            <a:r>
              <a:rPr lang="ar-SA" sz="2800" dirty="0"/>
              <a:t>ويمكن أن توجد الأورام في الورقة أو عند النهاية الطرفية لغصن أو في الساق والجذور. وانواع الحشرات ذات أجزاء الفم الثاقب الماص، مثل متشابهة الأجنحة لا يمكنها أن تحفر في الأورام النموذجية، أو الأورام المغلقة </a:t>
            </a:r>
            <a:r>
              <a:rPr lang="en-US" sz="2800" dirty="0"/>
              <a:t>Closed galls </a:t>
            </a:r>
            <a:r>
              <a:rPr lang="ar-SA" sz="2800" dirty="0" smtClean="0"/>
              <a:t> ولكنها </a:t>
            </a:r>
            <a:r>
              <a:rPr lang="ar-SA" sz="2800" dirty="0"/>
              <a:t>توجد دائما في الاورام المفتوحة </a:t>
            </a:r>
            <a:r>
              <a:rPr lang="en-US" sz="2800" dirty="0"/>
              <a:t>Open galls </a:t>
            </a:r>
            <a:endParaRPr lang="ar-SA" sz="2800" dirty="0"/>
          </a:p>
        </p:txBody>
      </p:sp>
    </p:spTree>
    <p:extLst>
      <p:ext uri="{BB962C8B-B14F-4D97-AF65-F5344CB8AC3E}">
        <p14:creationId xmlns:p14="http://schemas.microsoft.com/office/powerpoint/2010/main" val="290507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8136"/>
            <a:ext cx="4964545" cy="372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891" y="1239982"/>
            <a:ext cx="5306291" cy="397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85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7176654" y="1570457"/>
            <a:ext cx="4627417" cy="4677943"/>
          </a:xfrm>
          <a:prstGeom prst="rect">
            <a:avLst/>
          </a:prstGeom>
          <a:solidFill>
            <a:schemeClr val="accent4">
              <a:lumMod val="75000"/>
            </a:schemeClr>
          </a:solidFill>
        </p:spPr>
        <p:txBody>
          <a:bodyPr vert="horz" lIns="91440" tIns="45720" rIns="91440" bIns="45720" rtlCol="0">
            <a:normAutofit fontScale="925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a:solidFill>
                  <a:srgbClr val="FF0000"/>
                </a:solidFill>
              </a:rPr>
              <a:t>الكتلة الرغوية :</a:t>
            </a:r>
            <a:endParaRPr lang="ar-SA" sz="2800" dirty="0" smtClean="0">
              <a:solidFill>
                <a:srgbClr val="FF0000"/>
              </a:solidFill>
            </a:endParaRPr>
          </a:p>
          <a:p>
            <a:pPr algn="just">
              <a:buFont typeface="Wingdings" pitchFamily="2" charset="2"/>
              <a:buChar char="§"/>
            </a:pPr>
            <a:r>
              <a:rPr lang="ar-SA" sz="2800" dirty="0"/>
              <a:t>واكثر المواطن غرابة، هو ذلك المكون من كتلة رغوية تشبه البصاق، وهذه الكتلة الرغوية يخرجها البق البصاق شكل (152)، والكتلة الغروية المذكورة من إفراز انابيب </a:t>
            </a:r>
            <a:r>
              <a:rPr lang="ar-SA" sz="2800" dirty="0" err="1"/>
              <a:t>ملبيجي</a:t>
            </a:r>
            <a:r>
              <a:rPr lang="ar-SA" sz="2800" dirty="0"/>
              <a:t>، ثم منها إلى فتحة الشرج، حيث يختلط هذا السائل بفقاعات هوائية من الجهاز القصبي، ويبدو ان هذه المادة تمد الحورية بالحماية أثناء اغتذائها على عصارة النبات العائل.</a:t>
            </a:r>
          </a:p>
        </p:txBody>
      </p:sp>
      <p:pic>
        <p:nvPicPr>
          <p:cNvPr id="6" name="Picture 2" descr="A picture containing text, book&#10;&#10;Description generated with high confidence">
            <a:extLst>
              <a:ext uri="{FF2B5EF4-FFF2-40B4-BE49-F238E27FC236}">
                <a16:creationId xmlns:a16="http://schemas.microsoft.com/office/drawing/2014/main" xmlns="" id="{087D232D-FBC4-42E3-AACC-DD865881F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60" r="2159"/>
          <a:stretch/>
        </p:blipFill>
        <p:spPr>
          <a:xfrm>
            <a:off x="1440873" y="712124"/>
            <a:ext cx="5278582" cy="5536276"/>
          </a:xfrm>
          <a:prstGeom prst="rect">
            <a:avLst/>
          </a:prstGeom>
        </p:spPr>
      </p:pic>
    </p:spTree>
    <p:extLst>
      <p:ext uri="{BB962C8B-B14F-4D97-AF65-F5344CB8AC3E}">
        <p14:creationId xmlns:p14="http://schemas.microsoft.com/office/powerpoint/2010/main" val="162983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2230582" y="1570457"/>
            <a:ext cx="9573489" cy="4677943"/>
          </a:xfrm>
          <a:prstGeom prst="rect">
            <a:avLst/>
          </a:prstGeom>
          <a:solidFill>
            <a:schemeClr val="accent4">
              <a:lumMod val="75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smtClean="0">
                <a:solidFill>
                  <a:srgbClr val="FF0000"/>
                </a:solidFill>
              </a:rPr>
              <a:t>لف </a:t>
            </a:r>
            <a:r>
              <a:rPr lang="ar-SA" sz="2800" dirty="0">
                <a:solidFill>
                  <a:srgbClr val="FF0000"/>
                </a:solidFill>
              </a:rPr>
              <a:t>أو طي أوراق النباتات :</a:t>
            </a:r>
            <a:endParaRPr lang="ar-SA" sz="2800" dirty="0" smtClean="0">
              <a:solidFill>
                <a:srgbClr val="FF0000"/>
              </a:solidFill>
            </a:endParaRPr>
          </a:p>
          <a:p>
            <a:pPr algn="just">
              <a:buFont typeface="Wingdings" pitchFamily="2" charset="2"/>
              <a:buChar char="§"/>
            </a:pPr>
            <a:r>
              <a:rPr lang="ar-SA" sz="2800" dirty="0" smtClean="0"/>
              <a:t>تقوم </a:t>
            </a:r>
            <a:r>
              <a:rPr lang="ar-SA" sz="2800" dirty="0"/>
              <a:t>بعض الحشرات بلف أو طي أوراق </a:t>
            </a:r>
            <a:r>
              <a:rPr lang="ar-SA" sz="2800" dirty="0" smtClean="0"/>
              <a:t>النباتات، </a:t>
            </a:r>
            <a:r>
              <a:rPr lang="ar-SA" sz="2800" dirty="0"/>
              <a:t>ولهذا تغزل حريرًا فوق ورقة النبات في شكل أعمدة متوازية تصبح أقصر طولا عند جفافها، وتستمر هذه العملية؛ حتى تصبح الورقة إما ملفوفة أو مطوية، لتكون مقرًا مغلقا. </a:t>
            </a:r>
            <a:endParaRPr lang="ar-SA" sz="2800" dirty="0" smtClean="0"/>
          </a:p>
          <a:p>
            <a:pPr algn="just">
              <a:buFont typeface="Wingdings" pitchFamily="2" charset="2"/>
              <a:buChar char="§"/>
            </a:pPr>
            <a:r>
              <a:rPr lang="ar-SA" sz="2800" dirty="0"/>
              <a:t>وبعض الحشرات يتغذى على الورقة من داخل هذا المقر، بينما يغادره البعض الآخر ليحصل على الغذاء . ومعظم أنواع الحشرات التي , تلف الأوراق تنتمى لرتبة حرشفية وبعض الحرشفيات الأخرى تغزل حريرا وتغلق اوراقا كثيرة </a:t>
            </a:r>
          </a:p>
        </p:txBody>
      </p:sp>
    </p:spTree>
    <p:extLst>
      <p:ext uri="{BB962C8B-B14F-4D97-AF65-F5344CB8AC3E}">
        <p14:creationId xmlns:p14="http://schemas.microsoft.com/office/powerpoint/2010/main" val="218751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4572719" y="1459621"/>
            <a:ext cx="7412182" cy="4677943"/>
          </a:xfrm>
          <a:prstGeom prst="rect">
            <a:avLst/>
          </a:prstGeom>
          <a:solidFill>
            <a:schemeClr val="accent4">
              <a:lumMod val="75000"/>
            </a:schemeClr>
          </a:solidFill>
        </p:spPr>
        <p:txBody>
          <a:bodyPr vert="horz" lIns="91440" tIns="45720" rIns="91440" bIns="45720" rtlCol="0">
            <a:normAutofit fontScale="925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800" dirty="0">
                <a:solidFill>
                  <a:srgbClr val="FF0000"/>
                </a:solidFill>
              </a:rPr>
              <a:t>حفارات التربة :</a:t>
            </a:r>
            <a:endParaRPr lang="ar-SA" sz="2800" dirty="0" smtClean="0">
              <a:solidFill>
                <a:srgbClr val="FF0000"/>
              </a:solidFill>
            </a:endParaRPr>
          </a:p>
          <a:p>
            <a:pPr algn="just">
              <a:buFont typeface="Wingdings" pitchFamily="2" charset="2"/>
              <a:buChar char="§"/>
            </a:pPr>
            <a:r>
              <a:rPr lang="ar-SA" sz="2800" dirty="0"/>
              <a:t>وتقدّم حفارات التربة مثالاً آخر مختلفا للمواطن الخاصة، وعلى سبيل المثال، تقوم يرقة الخنفساء النمر بحفر أنفاق رأسية في التربية الرملية، في انتظار فريسة تسقط في حدود مجال فكوكها العلوية القوية، ورفع هذه اليرقات من التربة عملية صعبة؛ وذلك لان الاشواك الموجودة في الحلقة الخامسة لبطنها، والشبيهة بالهلب تربطها جيدا بالتربة، وهناك حشرات أخرى مثل النحل الانفرادي والزنابير وخنافس الدبال تستعمل أيضا أنفاقا تحفرها في التربة، ولكن الحشرات اليافعة منها هي التي تقوم بالحفر. وأنثى النحل الحفار أو النحل الحلو تحفر عادة أنفاقا عميقة على ضفاف المجاري المائية، ولكل نفق منها عدد من الخلايا الفرعية.</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530"/>
          <a:stretch/>
        </p:blipFill>
        <p:spPr bwMode="auto">
          <a:xfrm>
            <a:off x="277091" y="2361767"/>
            <a:ext cx="4003964" cy="219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925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3366653" y="1561496"/>
            <a:ext cx="7439889" cy="4677943"/>
          </a:xfrm>
          <a:prstGeom prst="rect">
            <a:avLst/>
          </a:prstGeom>
          <a:solidFill>
            <a:schemeClr val="accent4">
              <a:lumMod val="75000"/>
            </a:schemeClr>
          </a:solidFill>
        </p:spPr>
        <p:txBody>
          <a:bodyPr vert="horz" lIns="91440" tIns="45720" rIns="91440" bIns="45720" rtlCol="0">
            <a:normAutofit fontScale="92500"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buFont typeface="Wingdings" pitchFamily="2" charset="2"/>
              <a:buChar char="§"/>
            </a:pPr>
            <a:r>
              <a:rPr lang="ar-SA" sz="2800" dirty="0" smtClean="0"/>
              <a:t>ومن </a:t>
            </a:r>
            <a:r>
              <a:rPr lang="ar-SA" sz="2800" dirty="0"/>
              <a:t>المؤكد ان اهم الحشرات التي تتولى تعديل الطقس بنفسها مباشرة في مواطن إقامتها هي الحشرات الاجتماعية خاصة الارضة (النمل الابيض) المتغذية على الطحالب والنحل الاجتماعي.</a:t>
            </a:r>
          </a:p>
          <a:p>
            <a:pPr algn="just">
              <a:buFont typeface="Wingdings" pitchFamily="2" charset="2"/>
              <a:buChar char="§"/>
            </a:pPr>
            <a:endParaRPr lang="ar-SA" sz="2800" dirty="0"/>
          </a:p>
          <a:p>
            <a:pPr algn="just">
              <a:buFont typeface="Wingdings" pitchFamily="2" charset="2"/>
              <a:buChar char="§"/>
            </a:pPr>
            <a:r>
              <a:rPr lang="ar-SA" sz="2800" dirty="0"/>
              <a:t>وفي اجناس الارضة  </a:t>
            </a:r>
            <a:r>
              <a:rPr lang="en-US" sz="2800" dirty="0" err="1"/>
              <a:t>Naustitermes</a:t>
            </a:r>
            <a:r>
              <a:rPr lang="en-US" sz="2800" dirty="0"/>
              <a:t>, </a:t>
            </a:r>
            <a:r>
              <a:rPr lang="en-US" sz="2800" dirty="0" err="1"/>
              <a:t>Macrotermes</a:t>
            </a:r>
            <a:r>
              <a:rPr lang="en-US" sz="2800" dirty="0"/>
              <a:t>, </a:t>
            </a:r>
            <a:r>
              <a:rPr lang="en-US" sz="2800" dirty="0" err="1"/>
              <a:t>Amitermes</a:t>
            </a:r>
            <a:r>
              <a:rPr lang="en-US" sz="2800" dirty="0"/>
              <a:t> </a:t>
            </a:r>
            <a:r>
              <a:rPr lang="ar-SA" sz="2800" dirty="0"/>
              <a:t>يمكن ان نرى الطقس الدقيق </a:t>
            </a:r>
            <a:r>
              <a:rPr lang="en-US" sz="2800" dirty="0"/>
              <a:t>Microclimate </a:t>
            </a:r>
            <a:r>
              <a:rPr lang="ar-SA" sz="2800" dirty="0"/>
              <a:t>الموجود داخل هذه الارضة المصممة تصميما غاية في التخصص (يسمى هذا النوع من المساكن القرية الأرضية</a:t>
            </a:r>
            <a:r>
              <a:rPr lang="en-US" sz="2800" dirty="0" err="1"/>
              <a:t>Termitaria</a:t>
            </a:r>
            <a:r>
              <a:rPr lang="en-US" sz="2800" dirty="0"/>
              <a:t> ) </a:t>
            </a:r>
            <a:r>
              <a:rPr lang="ar-SA" sz="2800" dirty="0"/>
              <a:t>يجرى تعديله بشكل كبير. والقرى الأرضية في افريقيا يصل ارتفاع الواحد منها أحيانا الى 6 أمتار طولا و30 مترا محيطا وتبنى هذه العشوش من جزئيات التربة بعد خلطها باللعاب والمواد الاخراجية.</a:t>
            </a:r>
          </a:p>
        </p:txBody>
      </p:sp>
    </p:spTree>
    <p:extLst>
      <p:ext uri="{BB962C8B-B14F-4D97-AF65-F5344CB8AC3E}">
        <p14:creationId xmlns:p14="http://schemas.microsoft.com/office/powerpoint/2010/main" val="80056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2590800" y="1589205"/>
            <a:ext cx="7439889" cy="4677943"/>
          </a:xfrm>
          <a:prstGeom prst="rect">
            <a:avLst/>
          </a:prstGeom>
          <a:solidFill>
            <a:schemeClr val="accent4">
              <a:lumMod val="75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buFont typeface="Wingdings" pitchFamily="2" charset="2"/>
              <a:buChar char="§"/>
            </a:pPr>
            <a:r>
              <a:rPr lang="ar-SA" sz="2800" dirty="0" smtClean="0"/>
              <a:t>والنظام </a:t>
            </a:r>
            <a:r>
              <a:rPr lang="ar-SA" sz="2800" dirty="0"/>
              <a:t>المعماري لهذه القرى </a:t>
            </a:r>
            <a:r>
              <a:rPr lang="ar-SA" sz="2800" dirty="0" smtClean="0"/>
              <a:t>يتم التحكم </a:t>
            </a:r>
            <a:r>
              <a:rPr lang="ar-SA" sz="2800" dirty="0"/>
              <a:t>في دورة الهواء والحرارة والرطوبة بداخلها وهذه الميكانيكية تحفظ درجة الحرارة داخل العش اقل من 16 درجة </a:t>
            </a:r>
            <a:r>
              <a:rPr lang="ar-SA" sz="2800" dirty="0" smtClean="0"/>
              <a:t>مئوية </a:t>
            </a:r>
            <a:r>
              <a:rPr lang="ar-SA" sz="2800" dirty="0"/>
              <a:t>ولا يصل تركيز ثاني أكسيد الكربون ابدا الى الحدود الحرجة نظرا لدقة تسيير دورة الهواء (ولولا هذا لأصبحت هذه المشكلة خطيرة نظرا لتنفس 2 مليون فرد من الارضة بالداخل فضلا عما تنتجه الحشائش التي تحللها الطحالب </a:t>
            </a:r>
            <a:r>
              <a:rPr lang="ar-SA" sz="2800" dirty="0" err="1"/>
              <a:t>المرباة</a:t>
            </a:r>
            <a:r>
              <a:rPr lang="ar-SA" sz="2800" dirty="0"/>
              <a:t> كغذاء للحشرة من هذا الغاز).</a:t>
            </a:r>
          </a:p>
        </p:txBody>
      </p:sp>
    </p:spTree>
    <p:extLst>
      <p:ext uri="{BB962C8B-B14F-4D97-AF65-F5344CB8AC3E}">
        <p14:creationId xmlns:p14="http://schemas.microsoft.com/office/powerpoint/2010/main" val="3588981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2687781" y="1418057"/>
            <a:ext cx="7439889" cy="4677943"/>
          </a:xfrm>
          <a:prstGeom prst="rect">
            <a:avLst/>
          </a:prstGeom>
          <a:solidFill>
            <a:schemeClr val="accent4">
              <a:lumMod val="75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buFont typeface="Wingdings" pitchFamily="2" charset="2"/>
              <a:buChar char="§"/>
            </a:pPr>
            <a:r>
              <a:rPr lang="ar-SA" sz="2800" dirty="0"/>
              <a:t>ويبنى نحل العسل عشوشه في الطبيعة داخل جذور الأشجار المجوفة ولكن البشر قاموا منذ نحو 1000 سنة ببناء اشكال شتى من خلايا الصناعية لتسيل الحصول عل العسل. </a:t>
            </a:r>
            <a:r>
              <a:rPr lang="ar-SA" sz="2800" dirty="0" smtClean="0"/>
              <a:t>ويمكن </a:t>
            </a:r>
            <a:r>
              <a:rPr lang="ar-SA" sz="2800" dirty="0"/>
              <a:t>تعديل أحوال الطقس لحد ما داخل هذه الخلايا ولكن ليس بالكفاءة نفسها التي تحدث داخل العشوش الأرضية وتعدل نسبة الرطوبة لتصل دائما الى ما بين 35% الى 45% وتختلف درجات الحرارة باختلاف كثافة سكان الخلية وتبعا لتعرض الخلايا للظل اذا كان متاحا ويمكن تبريد جو الخلية بعض الشيء اذا ما استعملت الشغالات النحل اجنحتها في حركات مروحية لتحريك الهواء بالداخل.</a:t>
            </a:r>
          </a:p>
        </p:txBody>
      </p:sp>
    </p:spTree>
    <p:extLst>
      <p:ext uri="{BB962C8B-B14F-4D97-AF65-F5344CB8AC3E}">
        <p14:creationId xmlns:p14="http://schemas.microsoft.com/office/powerpoint/2010/main" val="244024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 xmlns:a16="http://schemas.microsoft.com/office/drawing/2014/main" id="{24AC466E-395F-4237-8DC5-0E9D13D6F77C}"/>
              </a:ext>
            </a:extLst>
          </p:cNvPr>
          <p:cNvSpPr>
            <a:spLocks noGrp="1"/>
          </p:cNvSpPr>
          <p:nvPr>
            <p:ph type="title"/>
          </p:nvPr>
        </p:nvSpPr>
        <p:spPr>
          <a:xfrm>
            <a:off x="1020472" y="263236"/>
            <a:ext cx="9108725" cy="794191"/>
          </a:xfrm>
          <a:solidFill>
            <a:schemeClr val="bg2">
              <a:lumMod val="75000"/>
            </a:schemeClr>
          </a:solidFill>
        </p:spPr>
        <p:txBody>
          <a:bodyPr/>
          <a:lstStyle/>
          <a:p>
            <a:pPr algn="ctr"/>
            <a:r>
              <a:rPr lang="ar-SA" b="1" dirty="0"/>
              <a:t>البيئة الارضية </a:t>
            </a:r>
            <a:r>
              <a:rPr lang="ar-SA" b="1" dirty="0" smtClean="0"/>
              <a:t>المحيطة</a:t>
            </a:r>
            <a:endParaRPr lang="ar-SA" dirty="0"/>
          </a:p>
        </p:txBody>
      </p:sp>
      <p:sp>
        <p:nvSpPr>
          <p:cNvPr id="6" name="عنصر نائب للمحتوى 5">
            <a:extLst>
              <a:ext uri="{FF2B5EF4-FFF2-40B4-BE49-F238E27FC236}">
                <a16:creationId xmlns="" xmlns:a16="http://schemas.microsoft.com/office/drawing/2014/main" id="{0D05755C-FBFE-4F7C-93C9-2A926589044C}"/>
              </a:ext>
            </a:extLst>
          </p:cNvPr>
          <p:cNvSpPr>
            <a:spLocks noGrp="1"/>
          </p:cNvSpPr>
          <p:nvPr>
            <p:ph idx="1"/>
          </p:nvPr>
        </p:nvSpPr>
        <p:spPr>
          <a:xfrm>
            <a:off x="6677891" y="1526445"/>
            <a:ext cx="4779818" cy="4195481"/>
          </a:xfrm>
          <a:solidFill>
            <a:schemeClr val="accent3">
              <a:lumMod val="75000"/>
            </a:schemeClr>
          </a:solidFill>
        </p:spPr>
        <p:txBody>
          <a:bodyPr>
            <a:normAutofit/>
          </a:bodyPr>
          <a:lstStyle/>
          <a:p>
            <a:pPr marL="0" indent="0">
              <a:buNone/>
            </a:pPr>
            <a:r>
              <a:rPr lang="en-US" sz="2800" dirty="0"/>
              <a:t> </a:t>
            </a:r>
            <a:r>
              <a:rPr lang="ar-SA" sz="2800" b="1" dirty="0"/>
              <a:t>الرطوبة ( الماء) </a:t>
            </a:r>
            <a:r>
              <a:rPr lang="ar-SA" sz="2800" dirty="0"/>
              <a:t>:</a:t>
            </a:r>
          </a:p>
          <a:p>
            <a:pPr marL="0" indent="0">
              <a:buNone/>
            </a:pPr>
            <a:endParaRPr lang="ar-SA" sz="2800" dirty="0"/>
          </a:p>
          <a:p>
            <a:pPr marL="0" indent="0" algn="just">
              <a:buNone/>
            </a:pPr>
            <a:r>
              <a:rPr lang="ar-SA" sz="2800" dirty="0"/>
              <a:t>يوجد الماء في بقاع الأرض في صور متعددة متوازنة من الصلابة والسيولة والغازية </a:t>
            </a:r>
            <a:r>
              <a:rPr lang="ar-SA" sz="2800" dirty="0" smtClean="0"/>
              <a:t>، وتحت </a:t>
            </a:r>
            <a:r>
              <a:rPr lang="ar-SA" sz="2800" dirty="0"/>
              <a:t>درجة الصفر المئوي يصبح الماء صلبا وفوق درجة حرارة 100م يصبح </a:t>
            </a:r>
            <a:r>
              <a:rPr lang="ar-SA" sz="2800" dirty="0" err="1" smtClean="0"/>
              <a:t>بخاراوتتناسب</a:t>
            </a:r>
            <a:r>
              <a:rPr lang="ar-SA" sz="2800" dirty="0" smtClean="0"/>
              <a:t> </a:t>
            </a:r>
            <a:r>
              <a:rPr lang="ar-SA" sz="2800" dirty="0"/>
              <a:t>شدة البخار مع درجة الحرارة ومساحة السطح المعرض للهواء.</a:t>
            </a:r>
          </a:p>
        </p:txBody>
      </p:sp>
      <p:sp>
        <p:nvSpPr>
          <p:cNvPr id="4" name="عنصر نائب للمحتوى 3">
            <a:extLst>
              <a:ext uri="{FF2B5EF4-FFF2-40B4-BE49-F238E27FC236}">
                <a16:creationId xmlns="" xmlns:a16="http://schemas.microsoft.com/office/drawing/2014/main" id="{0DC20710-8DA1-451E-9853-693BF8B0A76C}"/>
              </a:ext>
            </a:extLst>
          </p:cNvPr>
          <p:cNvSpPr txBox="1">
            <a:spLocks/>
          </p:cNvSpPr>
          <p:nvPr/>
        </p:nvSpPr>
        <p:spPr>
          <a:xfrm>
            <a:off x="748146" y="1928229"/>
            <a:ext cx="5145344" cy="3641300"/>
          </a:xfrm>
          <a:prstGeom prst="rect">
            <a:avLst/>
          </a:prstGeom>
          <a:solidFill>
            <a:schemeClr val="accent2">
              <a:lumMod val="50000"/>
            </a:schemeClr>
          </a:solidFill>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400" b="1" dirty="0" smtClean="0"/>
              <a:t>درجة </a:t>
            </a:r>
            <a:r>
              <a:rPr lang="ar-SA" sz="2400" b="1" dirty="0"/>
              <a:t>الرطوبة النسبية</a:t>
            </a:r>
            <a:r>
              <a:rPr lang="ar-SA" sz="2400" b="1" dirty="0" smtClean="0"/>
              <a:t>:</a:t>
            </a:r>
          </a:p>
          <a:p>
            <a:pPr marL="0" indent="0" algn="just">
              <a:buNone/>
            </a:pPr>
            <a:r>
              <a:rPr lang="ar-SA" sz="2400" dirty="0" smtClean="0"/>
              <a:t> </a:t>
            </a:r>
            <a:r>
              <a:rPr lang="ar-SA" sz="2400" dirty="0"/>
              <a:t>كمية الماء الموجودة مقارنة بقدرة الهواء على الحمل في درجة حرارة معينة . عندما تنخفض الحرارة ترتفع نسبة الرطوبة حتى تصل الى درجة التشبع أو نقطة الندى التي يتكثف عندها ليكون الندى أو المطر أو الجليد  وهذا يتوقف على درجات الحرارة وغيرها من العوامل الجوية المحيطة ( الرياح ، مظاهر </a:t>
            </a:r>
            <a:r>
              <a:rPr lang="ar-SA" sz="2400" dirty="0" err="1"/>
              <a:t>طبوجرافية</a:t>
            </a:r>
            <a:r>
              <a:rPr lang="ar-SA" sz="2400" dirty="0"/>
              <a:t> مثل الجبال، انواع التربة) كل هذا يؤدي إلى وجود مواطن ذات تأثير كبير على توزيع كل من النباتات والحيوانات.</a:t>
            </a:r>
          </a:p>
        </p:txBody>
      </p:sp>
    </p:spTree>
    <p:extLst>
      <p:ext uri="{BB962C8B-B14F-4D97-AF65-F5344CB8AC3E}">
        <p14:creationId xmlns:p14="http://schemas.microsoft.com/office/powerpoint/2010/main" val="154081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 xmlns:a16="http://schemas.microsoft.com/office/drawing/2014/main" id="{0D05755C-FBFE-4F7C-93C9-2A926589044C}"/>
              </a:ext>
            </a:extLst>
          </p:cNvPr>
          <p:cNvSpPr>
            <a:spLocks noGrp="1"/>
          </p:cNvSpPr>
          <p:nvPr>
            <p:ph idx="1"/>
          </p:nvPr>
        </p:nvSpPr>
        <p:spPr>
          <a:xfrm>
            <a:off x="6899564" y="1415607"/>
            <a:ext cx="4895962" cy="3197957"/>
          </a:xfrm>
          <a:solidFill>
            <a:schemeClr val="accent4">
              <a:lumMod val="75000"/>
            </a:schemeClr>
          </a:solidFill>
        </p:spPr>
        <p:txBody>
          <a:bodyPr>
            <a:normAutofit/>
          </a:bodyPr>
          <a:lstStyle/>
          <a:p>
            <a:pPr marL="0" indent="0" algn="just">
              <a:buNone/>
            </a:pPr>
            <a:r>
              <a:rPr lang="ar-SA" sz="2400" b="1" dirty="0" smtClean="0"/>
              <a:t>بسبب </a:t>
            </a:r>
            <a:r>
              <a:rPr lang="ar-SA" sz="2400" b="1" dirty="0"/>
              <a:t>خواص الهواء </a:t>
            </a:r>
            <a:r>
              <a:rPr lang="ar-SA" sz="2400" b="1" dirty="0" err="1"/>
              <a:t>التبخيرية</a:t>
            </a:r>
            <a:r>
              <a:rPr lang="ar-SA" sz="2400" b="1" dirty="0"/>
              <a:t> ،فإن فقد الحشرات للماء يعد طبيعيا ،ويأخذ مجراه من خلال أربع طرق رئيسية:</a:t>
            </a:r>
          </a:p>
          <a:p>
            <a:pPr marL="0" indent="0" algn="just">
              <a:buNone/>
            </a:pPr>
            <a:r>
              <a:rPr lang="ar-SA" sz="2400" dirty="0"/>
              <a:t>التبخر من سطح الجسم .</a:t>
            </a:r>
          </a:p>
          <a:p>
            <a:pPr marL="0" indent="0" algn="just">
              <a:buNone/>
            </a:pPr>
            <a:r>
              <a:rPr lang="ar-SA" sz="2400" dirty="0"/>
              <a:t>الفقد عن طريق التنفس.</a:t>
            </a:r>
          </a:p>
          <a:p>
            <a:pPr marL="0" indent="0" algn="just">
              <a:buNone/>
            </a:pPr>
            <a:r>
              <a:rPr lang="ar-SA" sz="2400" dirty="0"/>
              <a:t>العمليات الإخراجية.</a:t>
            </a:r>
          </a:p>
          <a:p>
            <a:pPr marL="0" indent="0" algn="just">
              <a:buNone/>
            </a:pPr>
            <a:r>
              <a:rPr lang="ar-SA" sz="2400" dirty="0"/>
              <a:t>التبرز.</a:t>
            </a:r>
          </a:p>
        </p:txBody>
      </p:sp>
      <p:sp>
        <p:nvSpPr>
          <p:cNvPr id="7" name="عنصر نائب للنص 11">
            <a:extLst>
              <a:ext uri="{FF2B5EF4-FFF2-40B4-BE49-F238E27FC236}">
                <a16:creationId xmlns="" xmlns:a16="http://schemas.microsoft.com/office/drawing/2014/main" id="{54C95881-7EB7-4BF6-B973-2166C8C0FB56}"/>
              </a:ext>
            </a:extLst>
          </p:cNvPr>
          <p:cNvSpPr txBox="1">
            <a:spLocks/>
          </p:cNvSpPr>
          <p:nvPr/>
        </p:nvSpPr>
        <p:spPr>
          <a:xfrm>
            <a:off x="928256" y="2092033"/>
            <a:ext cx="5694217" cy="3435932"/>
          </a:xfrm>
          <a:prstGeom prst="rect">
            <a:avLst/>
          </a:prstGeom>
          <a:solidFill>
            <a:schemeClr val="accent2">
              <a:lumMod val="75000"/>
            </a:schemeClr>
          </a:solidFill>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400" dirty="0"/>
              <a:t>فطبقة الجليد السطحية تقلل الى درجة كبيرة التبخر من سطح الجسم الخارجي ،وصمامات الفتحات التنفسية تقلل من فقد الماء من خلال الجهاز التنفسي ،ولولا ذلك لزادت كمية التبخر عن 60% من وزن الجسم . ويحتاج إخراج المخلفات النيتروجينية إلى الماء ولكن هذه السوائل تمر من خلال </a:t>
            </a:r>
            <a:r>
              <a:rPr lang="ar-SA" sz="2400" dirty="0" err="1"/>
              <a:t>المعى</a:t>
            </a:r>
            <a:r>
              <a:rPr lang="ar-SA" sz="2400" dirty="0"/>
              <a:t> الخلفي حيث يجري إعادة امتصاص الماء منها ، ويؤدي هضم الطعام إلى إطلاق السوائل الخلوية ،كما تؤدي أكسدة الطعام الى الحصول على ماء الأيض</a:t>
            </a:r>
          </a:p>
        </p:txBody>
      </p:sp>
    </p:spTree>
    <p:extLst>
      <p:ext uri="{BB962C8B-B14F-4D97-AF65-F5344CB8AC3E}">
        <p14:creationId xmlns:p14="http://schemas.microsoft.com/office/powerpoint/2010/main" val="210371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 xmlns:a16="http://schemas.microsoft.com/office/drawing/2014/main" id="{24AC466E-395F-4237-8DC5-0E9D13D6F77C}"/>
              </a:ext>
            </a:extLst>
          </p:cNvPr>
          <p:cNvSpPr>
            <a:spLocks noGrp="1"/>
          </p:cNvSpPr>
          <p:nvPr>
            <p:ph type="title"/>
          </p:nvPr>
        </p:nvSpPr>
        <p:spPr>
          <a:xfrm>
            <a:off x="1020472" y="263236"/>
            <a:ext cx="9108725" cy="794191"/>
          </a:xfrm>
          <a:solidFill>
            <a:schemeClr val="bg2">
              <a:lumMod val="75000"/>
            </a:schemeClr>
          </a:solidFill>
        </p:spPr>
        <p:txBody>
          <a:bodyPr/>
          <a:lstStyle/>
          <a:p>
            <a:pPr algn="r"/>
            <a:r>
              <a:rPr lang="ar-SA" dirty="0"/>
              <a:t>البيئة المائية </a:t>
            </a:r>
            <a:r>
              <a:rPr lang="en-US" dirty="0"/>
              <a:t>Aquatic environment</a:t>
            </a:r>
            <a:endParaRPr lang="ar-SA" dirty="0"/>
          </a:p>
        </p:txBody>
      </p:sp>
      <p:sp>
        <p:nvSpPr>
          <p:cNvPr id="6" name="عنصر نائب للمحتوى 5">
            <a:extLst>
              <a:ext uri="{FF2B5EF4-FFF2-40B4-BE49-F238E27FC236}">
                <a16:creationId xmlns="" xmlns:a16="http://schemas.microsoft.com/office/drawing/2014/main" id="{0D05755C-FBFE-4F7C-93C9-2A926589044C}"/>
              </a:ext>
            </a:extLst>
          </p:cNvPr>
          <p:cNvSpPr>
            <a:spLocks noGrp="1"/>
          </p:cNvSpPr>
          <p:nvPr>
            <p:ph idx="1"/>
          </p:nvPr>
        </p:nvSpPr>
        <p:spPr>
          <a:xfrm>
            <a:off x="6816436" y="1526445"/>
            <a:ext cx="4411054" cy="4195481"/>
          </a:xfrm>
          <a:solidFill>
            <a:schemeClr val="accent3">
              <a:lumMod val="75000"/>
            </a:schemeClr>
          </a:solidFill>
        </p:spPr>
        <p:txBody>
          <a:bodyPr>
            <a:normAutofit lnSpcReduction="10000"/>
          </a:bodyPr>
          <a:lstStyle/>
          <a:p>
            <a:pPr marL="0" indent="0" algn="just">
              <a:buNone/>
            </a:pPr>
            <a:r>
              <a:rPr lang="ar-SA" sz="2400" dirty="0" smtClean="0">
                <a:solidFill>
                  <a:srgbClr val="FF0000"/>
                </a:solidFill>
              </a:rPr>
              <a:t> </a:t>
            </a:r>
            <a:r>
              <a:rPr lang="ar-SA" sz="2400" dirty="0"/>
              <a:t>يعتبر سلوك المحافظة على الماء أمرا حيويا اذ يجب تفادي درجات الحرارة المرتفعة والتبخر الناشئ عن الرياح  وذلك بالتالي:</a:t>
            </a:r>
          </a:p>
          <a:p>
            <a:pPr algn="just">
              <a:buFont typeface="Wingdings" pitchFamily="2" charset="2"/>
              <a:buChar char="§"/>
            </a:pPr>
            <a:r>
              <a:rPr lang="ar-SA" sz="2400" dirty="0"/>
              <a:t>اختيار الملجأ المناسب وممارسة نشاط </a:t>
            </a:r>
            <a:r>
              <a:rPr lang="ar-SA" sz="2400" dirty="0" smtClean="0"/>
              <a:t>محدد</a:t>
            </a:r>
          </a:p>
          <a:p>
            <a:pPr algn="just">
              <a:buFont typeface="Wingdings" pitchFamily="2" charset="2"/>
              <a:buChar char="§"/>
            </a:pPr>
            <a:r>
              <a:rPr lang="ar-SA" sz="2400" dirty="0" smtClean="0"/>
              <a:t>النشاط </a:t>
            </a:r>
            <a:r>
              <a:rPr lang="ar-SA" sz="2400" dirty="0"/>
              <a:t>المؤجل ( السكون) في حالة أن ظروف الجفاف طبيعية داخل النظام البيئي </a:t>
            </a:r>
            <a:r>
              <a:rPr lang="ar-SA" sz="2400" dirty="0" smtClean="0"/>
              <a:t>.</a:t>
            </a:r>
          </a:p>
          <a:p>
            <a:pPr algn="just">
              <a:buFont typeface="Wingdings" pitchFamily="2" charset="2"/>
              <a:buChar char="§"/>
            </a:pPr>
            <a:r>
              <a:rPr lang="ar-SA" sz="2400" dirty="0" smtClean="0"/>
              <a:t>النشاط الليلي.</a:t>
            </a:r>
          </a:p>
          <a:p>
            <a:pPr algn="just">
              <a:buFont typeface="Wingdings" pitchFamily="2" charset="2"/>
              <a:buChar char="§"/>
            </a:pPr>
            <a:r>
              <a:rPr lang="ar-SA" sz="2400" dirty="0" smtClean="0"/>
              <a:t>الفعل </a:t>
            </a:r>
            <a:r>
              <a:rPr lang="ar-SA" sz="2400" dirty="0"/>
              <a:t>الميكانيكي لجسمها </a:t>
            </a:r>
            <a:r>
              <a:rPr lang="ar-SA" sz="2400" dirty="0" err="1"/>
              <a:t>المنضغط</a:t>
            </a:r>
            <a:r>
              <a:rPr lang="ar-SA" sz="2400" dirty="0"/>
              <a:t>.</a:t>
            </a:r>
          </a:p>
        </p:txBody>
      </p:sp>
      <p:sp>
        <p:nvSpPr>
          <p:cNvPr id="4" name="عنصر نائب للمحتوى 3">
            <a:extLst>
              <a:ext uri="{FF2B5EF4-FFF2-40B4-BE49-F238E27FC236}">
                <a16:creationId xmlns="" xmlns:a16="http://schemas.microsoft.com/office/drawing/2014/main" id="{0DC20710-8DA1-451E-9853-693BF8B0A76C}"/>
              </a:ext>
            </a:extLst>
          </p:cNvPr>
          <p:cNvSpPr txBox="1">
            <a:spLocks/>
          </p:cNvSpPr>
          <p:nvPr/>
        </p:nvSpPr>
        <p:spPr>
          <a:xfrm>
            <a:off x="748145" y="2191465"/>
            <a:ext cx="5735781" cy="3558171"/>
          </a:xfrm>
          <a:prstGeom prst="rect">
            <a:avLst/>
          </a:prstGeom>
          <a:solidFill>
            <a:schemeClr val="accent2">
              <a:lumMod val="5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ar-SA" sz="2400" dirty="0"/>
              <a:t>وعلى العكس من ذلك ففي حالة الامطار فأنها تكون عرضة للانجراف بسبب صغر حجمها لذا يجود في كثير من أنواع البيض ثقوب هوائية والتي تحول دون هلاكها اذا ما غمرتها </a:t>
            </a:r>
            <a:r>
              <a:rPr lang="ar-SA" sz="2400" dirty="0" err="1"/>
              <a:t>المياة</a:t>
            </a:r>
            <a:r>
              <a:rPr lang="ar-SA" sz="2400" dirty="0"/>
              <a:t> الناتجة عن الفيضان أو الامطار.</a:t>
            </a:r>
          </a:p>
          <a:p>
            <a:pPr marL="0" indent="0" algn="just">
              <a:buNone/>
            </a:pPr>
            <a:r>
              <a:rPr lang="ar-SA" sz="2400" dirty="0"/>
              <a:t>ايضا يلعب الماء دورا حيويا في الكفاءة التكاثرية للأفراد من أنواع معينة وقد اتجه تطور الحشرات نحو التزاوج المباشر حيث يمكن للحيوانات المنوية ان تنتقل مباشرة بواسطة السوائل دون ان تلامس الهواء الجاف .</a:t>
            </a:r>
          </a:p>
        </p:txBody>
      </p:sp>
    </p:spTree>
    <p:extLst>
      <p:ext uri="{BB962C8B-B14F-4D97-AF65-F5344CB8AC3E}">
        <p14:creationId xmlns:p14="http://schemas.microsoft.com/office/powerpoint/2010/main" val="388751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 xmlns:a16="http://schemas.microsoft.com/office/drawing/2014/main" id="{0D05755C-FBFE-4F7C-93C9-2A926589044C}"/>
              </a:ext>
            </a:extLst>
          </p:cNvPr>
          <p:cNvSpPr>
            <a:spLocks noGrp="1"/>
          </p:cNvSpPr>
          <p:nvPr>
            <p:ph idx="1"/>
          </p:nvPr>
        </p:nvSpPr>
        <p:spPr>
          <a:xfrm>
            <a:off x="6691745" y="1360191"/>
            <a:ext cx="5353163" cy="4403300"/>
          </a:xfrm>
          <a:solidFill>
            <a:schemeClr val="accent3">
              <a:lumMod val="75000"/>
            </a:schemeClr>
          </a:solidFill>
        </p:spPr>
        <p:txBody>
          <a:bodyPr>
            <a:normAutofit fontScale="92500"/>
          </a:bodyPr>
          <a:lstStyle/>
          <a:p>
            <a:pPr marL="0" lvl="0" indent="0" algn="just">
              <a:buClr>
                <a:srgbClr val="1E5155">
                  <a:lumMod val="40000"/>
                  <a:lumOff val="60000"/>
                </a:srgbClr>
              </a:buClr>
              <a:buNone/>
            </a:pPr>
            <a:r>
              <a:rPr lang="ar-SA" sz="2400" b="1" dirty="0" smtClean="0">
                <a:solidFill>
                  <a:srgbClr val="FF0000"/>
                </a:solidFill>
              </a:rPr>
              <a:t>درجة </a:t>
            </a:r>
            <a:r>
              <a:rPr lang="ar-SA" sz="2400" b="1" dirty="0">
                <a:solidFill>
                  <a:srgbClr val="FF0000"/>
                </a:solidFill>
              </a:rPr>
              <a:t>الحرارة:</a:t>
            </a:r>
          </a:p>
          <a:p>
            <a:pPr marL="0" lvl="0" indent="0" algn="just">
              <a:buClr>
                <a:srgbClr val="1E5155">
                  <a:lumMod val="40000"/>
                  <a:lumOff val="60000"/>
                </a:srgbClr>
              </a:buClr>
              <a:buNone/>
            </a:pPr>
            <a:r>
              <a:rPr lang="ar-SA" sz="2400" dirty="0">
                <a:solidFill>
                  <a:prstClr val="white"/>
                </a:solidFill>
              </a:rPr>
              <a:t>يمر نحو 80% إلى 90% من </a:t>
            </a:r>
            <a:r>
              <a:rPr lang="ar-SA" sz="2400" dirty="0" err="1">
                <a:solidFill>
                  <a:prstClr val="white"/>
                </a:solidFill>
              </a:rPr>
              <a:t>الأشعاع</a:t>
            </a:r>
            <a:r>
              <a:rPr lang="ar-SA" sz="2400" dirty="0">
                <a:solidFill>
                  <a:prstClr val="white"/>
                </a:solidFill>
              </a:rPr>
              <a:t> الشمسي من خلال الغلاف الجوي ،حيث يمتص بواسطة سطح الأرض. وتعتمد حيوانات كثيرة على </a:t>
            </a:r>
            <a:r>
              <a:rPr lang="ar-SA" sz="2400" dirty="0" err="1">
                <a:solidFill>
                  <a:prstClr val="white"/>
                </a:solidFill>
              </a:rPr>
              <a:t>الأشعاع</a:t>
            </a:r>
            <a:r>
              <a:rPr lang="ar-SA" sz="2400" dirty="0">
                <a:solidFill>
                  <a:prstClr val="white"/>
                </a:solidFill>
              </a:rPr>
              <a:t> للحفاظ على درجة حرارة الجسم اللازمة للأيض الطبيعي ، ولكنها أحيانا تلجأ لتفادي التعرض لدرجات حرارة عالية جدا .  </a:t>
            </a:r>
          </a:p>
          <a:p>
            <a:pPr marL="0" lvl="0" indent="0" algn="just">
              <a:buClr>
                <a:srgbClr val="1E5155">
                  <a:lumMod val="40000"/>
                  <a:lumOff val="60000"/>
                </a:srgbClr>
              </a:buClr>
              <a:buNone/>
            </a:pPr>
            <a:r>
              <a:rPr lang="ar-SA" sz="2400" dirty="0">
                <a:solidFill>
                  <a:prstClr val="white"/>
                </a:solidFill>
              </a:rPr>
              <a:t>ذوات الدم البارد : تحصل على الحرارة من خارج الجسم .</a:t>
            </a:r>
          </a:p>
          <a:p>
            <a:pPr marL="0" lvl="0" indent="0" algn="just">
              <a:buClr>
                <a:srgbClr val="1E5155">
                  <a:lumMod val="40000"/>
                  <a:lumOff val="60000"/>
                </a:srgbClr>
              </a:buClr>
              <a:buNone/>
            </a:pPr>
            <a:r>
              <a:rPr lang="ar-SA" sz="2400" dirty="0">
                <a:solidFill>
                  <a:prstClr val="white"/>
                </a:solidFill>
              </a:rPr>
              <a:t> ويطلق عليها ايضا ذوات التنظيم الحراري الخارجي وهو احسن وصف لها ، لأن حرارة جسم الحشرات تكون أحيانا أعلى من </a:t>
            </a:r>
            <a:r>
              <a:rPr lang="ar-SA" sz="2400" dirty="0" smtClean="0">
                <a:solidFill>
                  <a:prstClr val="white"/>
                </a:solidFill>
              </a:rPr>
              <a:t>درجة </a:t>
            </a:r>
            <a:r>
              <a:rPr lang="ar-SA" sz="2400" dirty="0">
                <a:solidFill>
                  <a:prstClr val="white"/>
                </a:solidFill>
              </a:rPr>
              <a:t>حرارة الهواء المحيط بنحو 10 إلى 20 م.</a:t>
            </a:r>
          </a:p>
        </p:txBody>
      </p:sp>
      <p:sp>
        <p:nvSpPr>
          <p:cNvPr id="4" name="عنصر نائب للمحتوى 5">
            <a:extLst>
              <a:ext uri="{FF2B5EF4-FFF2-40B4-BE49-F238E27FC236}">
                <a16:creationId xmlns="" xmlns:a16="http://schemas.microsoft.com/office/drawing/2014/main" id="{0D05755C-FBFE-4F7C-93C9-2A926589044C}"/>
              </a:ext>
            </a:extLst>
          </p:cNvPr>
          <p:cNvSpPr txBox="1">
            <a:spLocks/>
          </p:cNvSpPr>
          <p:nvPr/>
        </p:nvSpPr>
        <p:spPr>
          <a:xfrm>
            <a:off x="1080654" y="2274591"/>
            <a:ext cx="5353163" cy="4403300"/>
          </a:xfrm>
          <a:prstGeom prst="rect">
            <a:avLst/>
          </a:prstGeom>
          <a:solidFill>
            <a:schemeClr val="accent3">
              <a:lumMod val="75000"/>
            </a:schemeClr>
          </a:solidFill>
        </p:spPr>
        <p:txBody>
          <a:bodyPr vert="horz" lIns="91440" tIns="45720" rIns="91440" bIns="45720" rtlCol="0">
            <a:normAutofit fontScale="92500" lnSpcReduction="20000"/>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Clr>
                <a:srgbClr val="1E5155">
                  <a:lumMod val="40000"/>
                  <a:lumOff val="60000"/>
                </a:srgbClr>
              </a:buClr>
              <a:buNone/>
            </a:pPr>
            <a:r>
              <a:rPr lang="ar-SA" sz="2400" dirty="0" smtClean="0">
                <a:solidFill>
                  <a:prstClr val="white"/>
                </a:solidFill>
              </a:rPr>
              <a:t>ترفع </a:t>
            </a:r>
            <a:r>
              <a:rPr lang="ar-SA" sz="2400" dirty="0">
                <a:solidFill>
                  <a:prstClr val="white"/>
                </a:solidFill>
              </a:rPr>
              <a:t>الحشرات درجات حرارتها الداخلية عن طريق:</a:t>
            </a:r>
          </a:p>
          <a:p>
            <a:pPr marL="0" indent="0" algn="just">
              <a:buClr>
                <a:srgbClr val="1E5155">
                  <a:lumMod val="40000"/>
                  <a:lumOff val="60000"/>
                </a:srgbClr>
              </a:buClr>
              <a:buNone/>
            </a:pPr>
            <a:r>
              <a:rPr lang="ar-SA" sz="2400" dirty="0" err="1">
                <a:solidFill>
                  <a:prstClr val="white"/>
                </a:solidFill>
              </a:rPr>
              <a:t>الاستدفاء</a:t>
            </a:r>
            <a:r>
              <a:rPr lang="ar-SA" sz="2400" dirty="0">
                <a:solidFill>
                  <a:prstClr val="white"/>
                </a:solidFill>
              </a:rPr>
              <a:t> بأشعة </a:t>
            </a:r>
            <a:r>
              <a:rPr lang="ar-SA" sz="2400" dirty="0" smtClean="0">
                <a:solidFill>
                  <a:prstClr val="white"/>
                </a:solidFill>
              </a:rPr>
              <a:t>الشمس </a:t>
            </a:r>
            <a:r>
              <a:rPr lang="ar-SA" sz="2400" dirty="0">
                <a:solidFill>
                  <a:prstClr val="white"/>
                </a:solidFill>
              </a:rPr>
              <a:t>مباشرة </a:t>
            </a:r>
            <a:endParaRPr lang="ar-SA" sz="2400" dirty="0" smtClean="0">
              <a:solidFill>
                <a:prstClr val="white"/>
              </a:solidFill>
            </a:endParaRPr>
          </a:p>
          <a:p>
            <a:pPr marL="0" indent="0" algn="just">
              <a:buClr>
                <a:srgbClr val="1E5155">
                  <a:lumMod val="40000"/>
                  <a:lumOff val="60000"/>
                </a:srgbClr>
              </a:buClr>
              <a:buNone/>
            </a:pPr>
            <a:r>
              <a:rPr lang="ar-SA" sz="2400" dirty="0" smtClean="0">
                <a:solidFill>
                  <a:prstClr val="white"/>
                </a:solidFill>
              </a:rPr>
              <a:t>زيادة </a:t>
            </a:r>
            <a:r>
              <a:rPr lang="ar-SA" sz="2400" dirty="0">
                <a:solidFill>
                  <a:prstClr val="white"/>
                </a:solidFill>
              </a:rPr>
              <a:t>النشاط الفسيولوجي</a:t>
            </a:r>
          </a:p>
          <a:p>
            <a:pPr marL="0" indent="0" algn="just">
              <a:buClr>
                <a:srgbClr val="1E5155">
                  <a:lumMod val="40000"/>
                  <a:lumOff val="60000"/>
                </a:srgbClr>
              </a:buClr>
              <a:buNone/>
            </a:pPr>
            <a:r>
              <a:rPr lang="ar-SA" sz="2400" dirty="0">
                <a:solidFill>
                  <a:prstClr val="white"/>
                </a:solidFill>
              </a:rPr>
              <a:t>البحث عن مواقع </a:t>
            </a:r>
            <a:r>
              <a:rPr lang="ar-SA" sz="2400" dirty="0" smtClean="0">
                <a:solidFill>
                  <a:prstClr val="white"/>
                </a:solidFill>
              </a:rPr>
              <a:t>دافئة</a:t>
            </a:r>
            <a:endParaRPr lang="ar-SA" sz="2400" dirty="0">
              <a:solidFill>
                <a:prstClr val="white"/>
              </a:solidFill>
            </a:endParaRPr>
          </a:p>
          <a:p>
            <a:pPr marL="0" indent="0" algn="just">
              <a:buClr>
                <a:srgbClr val="1E5155">
                  <a:lumMod val="40000"/>
                  <a:lumOff val="60000"/>
                </a:srgbClr>
              </a:buClr>
              <a:buNone/>
            </a:pPr>
            <a:r>
              <a:rPr lang="ar-SA" sz="2400" dirty="0">
                <a:solidFill>
                  <a:prstClr val="white"/>
                </a:solidFill>
              </a:rPr>
              <a:t> تبرد جسمها عن طريق:</a:t>
            </a:r>
          </a:p>
          <a:p>
            <a:pPr marL="0" indent="0" algn="just">
              <a:buClr>
                <a:srgbClr val="1E5155">
                  <a:lumMod val="40000"/>
                  <a:lumOff val="60000"/>
                </a:srgbClr>
              </a:buClr>
              <a:buNone/>
            </a:pPr>
            <a:r>
              <a:rPr lang="ar-SA" sz="2400" dirty="0">
                <a:solidFill>
                  <a:prstClr val="white"/>
                </a:solidFill>
              </a:rPr>
              <a:t>تجنبها للنشاط أو الانسلاخ اثناء درجات حرارة الظهيرة</a:t>
            </a:r>
          </a:p>
          <a:p>
            <a:pPr marL="0" indent="0" algn="just">
              <a:buClr>
                <a:srgbClr val="1E5155">
                  <a:lumMod val="40000"/>
                  <a:lumOff val="60000"/>
                </a:srgbClr>
              </a:buClr>
              <a:buNone/>
            </a:pPr>
            <a:r>
              <a:rPr lang="ar-SA" sz="2400" dirty="0">
                <a:solidFill>
                  <a:prstClr val="white"/>
                </a:solidFill>
              </a:rPr>
              <a:t>البحث عن الاماكن </a:t>
            </a:r>
            <a:r>
              <a:rPr lang="ar-SA" sz="2400" dirty="0" smtClean="0">
                <a:solidFill>
                  <a:prstClr val="white"/>
                </a:solidFill>
              </a:rPr>
              <a:t>الظليلة </a:t>
            </a:r>
            <a:r>
              <a:rPr lang="ar-SA" sz="2400" dirty="0">
                <a:solidFill>
                  <a:prstClr val="white"/>
                </a:solidFill>
              </a:rPr>
              <a:t>والاماكن الباردة</a:t>
            </a:r>
          </a:p>
          <a:p>
            <a:pPr marL="0" indent="0" algn="just">
              <a:buClr>
                <a:srgbClr val="1E5155">
                  <a:lumMod val="40000"/>
                  <a:lumOff val="60000"/>
                </a:srgbClr>
              </a:buClr>
              <a:buNone/>
            </a:pPr>
            <a:r>
              <a:rPr lang="ar-SA" sz="2400" dirty="0">
                <a:solidFill>
                  <a:prstClr val="white"/>
                </a:solidFill>
              </a:rPr>
              <a:t>وايضا تحصل الحشرة على الدفء من خلال قواعد الأجنحة وذلك بسبب تلونها .</a:t>
            </a:r>
          </a:p>
          <a:p>
            <a:pPr marL="0" indent="0" algn="just">
              <a:buClr>
                <a:srgbClr val="1E5155">
                  <a:lumMod val="40000"/>
                  <a:lumOff val="60000"/>
                </a:srgbClr>
              </a:buClr>
              <a:buNone/>
            </a:pPr>
            <a:r>
              <a:rPr lang="ar-SA" sz="2400" dirty="0">
                <a:solidFill>
                  <a:prstClr val="white"/>
                </a:solidFill>
              </a:rPr>
              <a:t>وتحصل الحشرات على الحرارة أو تفقدها بسرعة وذلك بسبب صغر حجمها ، وقد تؤدي هذه الخاصية إلى قتلها. </a:t>
            </a:r>
          </a:p>
        </p:txBody>
      </p:sp>
    </p:spTree>
    <p:extLst>
      <p:ext uri="{BB962C8B-B14F-4D97-AF65-F5344CB8AC3E}">
        <p14:creationId xmlns:p14="http://schemas.microsoft.com/office/powerpoint/2010/main" val="5528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a:extLst>
              <a:ext uri="{FF2B5EF4-FFF2-40B4-BE49-F238E27FC236}">
                <a16:creationId xmlns="" xmlns:a16="http://schemas.microsoft.com/office/drawing/2014/main" id="{0D05755C-FBFE-4F7C-93C9-2A926589044C}"/>
              </a:ext>
            </a:extLst>
          </p:cNvPr>
          <p:cNvSpPr>
            <a:spLocks noGrp="1"/>
          </p:cNvSpPr>
          <p:nvPr>
            <p:ph idx="1"/>
          </p:nvPr>
        </p:nvSpPr>
        <p:spPr>
          <a:xfrm>
            <a:off x="2563091" y="540327"/>
            <a:ext cx="7398328" cy="5541819"/>
          </a:xfrm>
          <a:solidFill>
            <a:schemeClr val="bg2">
              <a:lumMod val="60000"/>
              <a:lumOff val="40000"/>
            </a:schemeClr>
          </a:solidFill>
        </p:spPr>
        <p:txBody>
          <a:bodyPr>
            <a:normAutofit lnSpcReduction="10000"/>
          </a:bodyPr>
          <a:lstStyle/>
          <a:p>
            <a:pPr marL="0" lvl="0" indent="0" algn="just">
              <a:buClr>
                <a:srgbClr val="1E5155">
                  <a:lumMod val="40000"/>
                  <a:lumOff val="60000"/>
                </a:srgbClr>
              </a:buClr>
              <a:buNone/>
            </a:pPr>
            <a:r>
              <a:rPr lang="ar-SA" dirty="0" smtClean="0">
                <a:solidFill>
                  <a:srgbClr val="FF0000"/>
                </a:solidFill>
              </a:rPr>
              <a:t> </a:t>
            </a:r>
          </a:p>
          <a:p>
            <a:pPr marL="0" lvl="0" indent="0" algn="just">
              <a:buClr>
                <a:srgbClr val="1E5155">
                  <a:lumMod val="40000"/>
                  <a:lumOff val="60000"/>
                </a:srgbClr>
              </a:buClr>
              <a:buNone/>
            </a:pPr>
            <a:r>
              <a:rPr lang="ar-SA" sz="2400" dirty="0">
                <a:solidFill>
                  <a:prstClr val="white"/>
                </a:solidFill>
              </a:rPr>
              <a:t>وتواجه الأنواع التي تقطن الأماكن الحارة مشاكل أخرى مختلفة ؛ فالحرارة المرتفعة تؤدي إلى زيادة عمليات الأيض ، وتنفذ المركبات الغذائية المخزنة بالجسم بسرعة أكبر عنها في المناطق المعتدلة للحرارة.</a:t>
            </a:r>
          </a:p>
          <a:p>
            <a:pPr marL="0" lvl="0" indent="0" algn="just">
              <a:buClr>
                <a:srgbClr val="1E5155">
                  <a:lumMod val="40000"/>
                  <a:lumOff val="60000"/>
                </a:srgbClr>
              </a:buClr>
              <a:buNone/>
            </a:pPr>
            <a:r>
              <a:rPr lang="ar-SA" sz="2400" dirty="0">
                <a:solidFill>
                  <a:prstClr val="white"/>
                </a:solidFill>
              </a:rPr>
              <a:t>والأكثر خطورة من ذلك هو تجاوز حدود التحمل ، فلا تستطيع الحشرة تحمل هذه </a:t>
            </a:r>
            <a:r>
              <a:rPr lang="ar-SA" sz="2400" dirty="0" smtClean="0">
                <a:solidFill>
                  <a:prstClr val="white"/>
                </a:solidFill>
              </a:rPr>
              <a:t>الظروف </a:t>
            </a:r>
            <a:r>
              <a:rPr lang="ar-SA" sz="2400" dirty="0">
                <a:solidFill>
                  <a:prstClr val="white"/>
                </a:solidFill>
              </a:rPr>
              <a:t>فتموت ، وتتجنب الحشرة طبيعيا هذه الحدود العليا لدرجة الحرارة:</a:t>
            </a:r>
          </a:p>
          <a:p>
            <a:pPr marL="0" lvl="0" indent="0" algn="just">
              <a:buClr>
                <a:srgbClr val="1E5155">
                  <a:lumMod val="40000"/>
                  <a:lumOff val="60000"/>
                </a:srgbClr>
              </a:buClr>
              <a:buNone/>
            </a:pPr>
            <a:r>
              <a:rPr lang="ar-SA" sz="2400" dirty="0">
                <a:solidFill>
                  <a:prstClr val="white"/>
                </a:solidFill>
              </a:rPr>
              <a:t>البحث عن الظل .</a:t>
            </a:r>
          </a:p>
          <a:p>
            <a:pPr marL="0" lvl="0" indent="0" algn="just">
              <a:buClr>
                <a:srgbClr val="1E5155">
                  <a:lumMod val="40000"/>
                  <a:lumOff val="60000"/>
                </a:srgbClr>
              </a:buClr>
              <a:buNone/>
            </a:pPr>
            <a:r>
              <a:rPr lang="ar-SA" sz="2400" dirty="0">
                <a:solidFill>
                  <a:prstClr val="white"/>
                </a:solidFill>
              </a:rPr>
              <a:t>تحريك الجسم في أوضاع </a:t>
            </a:r>
            <a:r>
              <a:rPr lang="ar-SA" sz="2400" dirty="0" smtClean="0">
                <a:solidFill>
                  <a:prstClr val="white"/>
                </a:solidFill>
              </a:rPr>
              <a:t>لا تكون </a:t>
            </a:r>
            <a:r>
              <a:rPr lang="ar-SA" sz="2400" dirty="0">
                <a:solidFill>
                  <a:prstClr val="white"/>
                </a:solidFill>
              </a:rPr>
              <a:t>فيها معرضة مباشرة لضوء الشمس.</a:t>
            </a:r>
          </a:p>
          <a:p>
            <a:pPr marL="0" lvl="0" indent="0" algn="just">
              <a:buClr>
                <a:srgbClr val="1E5155">
                  <a:lumMod val="40000"/>
                  <a:lumOff val="60000"/>
                </a:srgbClr>
              </a:buClr>
              <a:buNone/>
            </a:pPr>
            <a:r>
              <a:rPr lang="ar-SA" sz="2400" dirty="0">
                <a:solidFill>
                  <a:prstClr val="white"/>
                </a:solidFill>
              </a:rPr>
              <a:t>تخفيض نشاطاتها .</a:t>
            </a:r>
          </a:p>
          <a:p>
            <a:pPr marL="0" lvl="0" indent="0" algn="just">
              <a:buClr>
                <a:srgbClr val="1E5155">
                  <a:lumMod val="40000"/>
                  <a:lumOff val="60000"/>
                </a:srgbClr>
              </a:buClr>
              <a:buNone/>
            </a:pPr>
            <a:endParaRPr lang="ar-SA" sz="2400" dirty="0">
              <a:solidFill>
                <a:prstClr val="white"/>
              </a:solidFill>
            </a:endParaRPr>
          </a:p>
          <a:p>
            <a:pPr marL="0" lvl="0" indent="0" algn="just">
              <a:buClr>
                <a:srgbClr val="1E5155">
                  <a:lumMod val="40000"/>
                  <a:lumOff val="60000"/>
                </a:srgbClr>
              </a:buClr>
              <a:buNone/>
            </a:pPr>
            <a:r>
              <a:rPr lang="ar-SA" sz="2400" dirty="0">
                <a:solidFill>
                  <a:prstClr val="white"/>
                </a:solidFill>
              </a:rPr>
              <a:t>اما في الصحاري فإنه يتم معظم النشاط خلال الصباح الباكر البارد أو في ساعات المساء .</a:t>
            </a:r>
          </a:p>
        </p:txBody>
      </p:sp>
    </p:spTree>
    <p:extLst>
      <p:ext uri="{BB962C8B-B14F-4D97-AF65-F5344CB8AC3E}">
        <p14:creationId xmlns:p14="http://schemas.microsoft.com/office/powerpoint/2010/main" val="256477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7342910" y="1523999"/>
            <a:ext cx="4350326" cy="5078313"/>
          </a:xfrm>
          <a:prstGeom prst="rect">
            <a:avLst/>
          </a:prstGeom>
          <a:solidFill>
            <a:schemeClr val="accent4"/>
          </a:solidFill>
        </p:spPr>
        <p:txBody>
          <a:bodyPr wrap="square" rtlCol="0">
            <a:spAutoFit/>
          </a:bodyPr>
          <a:lstStyle/>
          <a:p>
            <a:pPr algn="just" rtl="1"/>
            <a:r>
              <a:rPr lang="ar-SA" sz="3600" dirty="0" smtClean="0">
                <a:solidFill>
                  <a:srgbClr val="FF0000"/>
                </a:solidFill>
              </a:rPr>
              <a:t>الانفاق:</a:t>
            </a:r>
          </a:p>
          <a:p>
            <a:pPr algn="just" rtl="1"/>
            <a:r>
              <a:rPr lang="ar-SA" sz="2400" dirty="0" smtClean="0"/>
              <a:t>لبعض </a:t>
            </a:r>
            <a:r>
              <a:rPr lang="ar-SA" sz="2400" dirty="0"/>
              <a:t>الحشرات القدرة على تجنب تقلبات الأجواء الأرضية بغزوها  للنبات سواء أكانت حية أم ميتة. وعلى سبيل المثال فإن حفارات الخشب ذات القرون الطويلة شكل(145) تعيش من ٢ إلى ٣ سنوات كيرقات داخل الأشجار، واخيرا تأكل طريقها خلال الخشب، وتكون البيئة المحيطة داخل الأنفاق ثابتة نسبيًا، كما يقل التنافس داخل النوع، والحالة الفيزيقية للخشب مهمة جدا، كما يبدو في التدرج من المعيشة داخل الأشجار الحية حتى الجذوع المتعفنة تقريبا.</a:t>
            </a:r>
          </a:p>
        </p:txBody>
      </p:sp>
      <p:sp>
        <p:nvSpPr>
          <p:cNvPr id="5" name="مربع نص 4"/>
          <p:cNvSpPr txBox="1"/>
          <p:nvPr/>
        </p:nvSpPr>
        <p:spPr>
          <a:xfrm>
            <a:off x="2452256" y="1953490"/>
            <a:ext cx="4530434" cy="3046988"/>
          </a:xfrm>
          <a:prstGeom prst="rect">
            <a:avLst/>
          </a:prstGeom>
          <a:solidFill>
            <a:schemeClr val="accent4"/>
          </a:solidFill>
        </p:spPr>
        <p:txBody>
          <a:bodyPr wrap="square" rtlCol="0">
            <a:spAutoFit/>
          </a:bodyPr>
          <a:lstStyle/>
          <a:p>
            <a:pPr algn="just" rtl="1"/>
            <a:r>
              <a:rPr lang="ar-SA" sz="2400" dirty="0" smtClean="0"/>
              <a:t>وعندما </a:t>
            </a:r>
            <a:r>
              <a:rPr lang="ar-SA" sz="2400" dirty="0"/>
              <a:t>تقترب اليرقة من عمرها الاخير من حالة </a:t>
            </a:r>
            <a:r>
              <a:rPr lang="ar-SA" sz="2400" dirty="0" err="1"/>
              <a:t>التعذير</a:t>
            </a:r>
            <a:r>
              <a:rPr lang="ar-SA" sz="2400" dirty="0"/>
              <a:t>، فإنها تتحرك حتى تقترب من السطح الخارجي للشجرة، قبل أن تدخل في مرحلة التطور. وبعد خروج الحشرة اليافعة من طور العذراء، تقوم الحشرة اليافعة بقرض الجزء الصغير الباقي من الجذع، وتخرج إلى الحرية، هذا ان لم تكن صنعت لها هذا المخرج. </a:t>
            </a:r>
          </a:p>
        </p:txBody>
      </p:sp>
      <p:sp>
        <p:nvSpPr>
          <p:cNvPr id="7" name="مربع نص 6"/>
          <p:cNvSpPr txBox="1"/>
          <p:nvPr/>
        </p:nvSpPr>
        <p:spPr>
          <a:xfrm>
            <a:off x="678873" y="304365"/>
            <a:ext cx="9185563" cy="584775"/>
          </a:xfrm>
          <a:prstGeom prst="rect">
            <a:avLst/>
          </a:prstGeom>
          <a:solidFill>
            <a:schemeClr val="accent4"/>
          </a:solidFill>
        </p:spPr>
        <p:txBody>
          <a:bodyPr wrap="square" rtlCol="0">
            <a:spAutoFit/>
          </a:bodyPr>
          <a:lstStyle/>
          <a:p>
            <a:pPr algn="just" rtl="1"/>
            <a:r>
              <a:rPr lang="ar-SA" sz="3200" dirty="0">
                <a:solidFill>
                  <a:srgbClr val="7030A0"/>
                </a:solidFill>
              </a:rPr>
              <a:t>مواطن خاصة  </a:t>
            </a:r>
            <a:r>
              <a:rPr lang="ar-SA" sz="3200" dirty="0" smtClean="0">
                <a:solidFill>
                  <a:srgbClr val="7030A0"/>
                </a:solidFill>
              </a:rPr>
              <a:t>         </a:t>
            </a:r>
            <a:r>
              <a:rPr lang="en-US" sz="3200" dirty="0">
                <a:solidFill>
                  <a:srgbClr val="7030A0"/>
                </a:solidFill>
              </a:rPr>
              <a:t>Specialized Habitats </a:t>
            </a:r>
            <a:endParaRPr lang="ar-SA" sz="3200" dirty="0">
              <a:solidFill>
                <a:srgbClr val="7030A0"/>
              </a:solidFill>
            </a:endParaRPr>
          </a:p>
        </p:txBody>
      </p:sp>
    </p:spTree>
    <p:extLst>
      <p:ext uri="{BB962C8B-B14F-4D97-AF65-F5344CB8AC3E}">
        <p14:creationId xmlns:p14="http://schemas.microsoft.com/office/powerpoint/2010/main" val="204554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 xmlns:a16="http://schemas.microsoft.com/office/drawing/2014/main" id="{82222A46-CA70-486E-9004-863EDE18F168}"/>
              </a:ext>
            </a:extLst>
          </p:cNvPr>
          <p:cNvSpPr txBox="1">
            <a:spLocks/>
          </p:cNvSpPr>
          <p:nvPr/>
        </p:nvSpPr>
        <p:spPr>
          <a:xfrm>
            <a:off x="2701636" y="1360191"/>
            <a:ext cx="8514769" cy="4195481"/>
          </a:xfrm>
          <a:prstGeom prst="rect">
            <a:avLst/>
          </a:prstGeom>
          <a:solidFill>
            <a:schemeClr val="bg2">
              <a:lumMod val="60000"/>
              <a:lumOff val="4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ar-SA" sz="2800" dirty="0"/>
              <a:t>الحفارات والناخرات دائما ما تكون يرقات </a:t>
            </a:r>
            <a:r>
              <a:rPr lang="ar-SA" sz="2800" dirty="0" smtClean="0"/>
              <a:t>وكثير </a:t>
            </a:r>
            <a:r>
              <a:rPr lang="ar-SA" sz="2800" dirty="0"/>
              <a:t>من هذه اليرقات تكون عديمة الأرجل وعيونها وقرون استشعارها مختزلة، ولكنها تملك أجزاء فم قارضة شديدة التصلب. وفى النهاية تقرض الحفارات طريقها إلى الخارج</a:t>
            </a:r>
            <a:r>
              <a:rPr lang="ar-SA" sz="2800" dirty="0" smtClean="0"/>
              <a:t>.</a:t>
            </a:r>
          </a:p>
          <a:p>
            <a:pPr algn="just"/>
            <a:r>
              <a:rPr lang="ar-SA" sz="2800" dirty="0"/>
              <a:t>معظم الحفارات الشائعة و  تلك التي تحفر في الأوراق تتبع رتب غمديه الأجنحة وثنائية الأجنحة وحرشفية الأجنحة وغشائية الأجنحة ومتساوية الأجنحة. </a:t>
            </a:r>
          </a:p>
          <a:p>
            <a:pPr algn="just"/>
            <a:endParaRPr lang="ar-SA" sz="2800" dirty="0"/>
          </a:p>
        </p:txBody>
      </p:sp>
    </p:spTree>
    <p:extLst>
      <p:ext uri="{BB962C8B-B14F-4D97-AF65-F5344CB8AC3E}">
        <p14:creationId xmlns:p14="http://schemas.microsoft.com/office/powerpoint/2010/main" val="182463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84" y="531669"/>
            <a:ext cx="4245985" cy="566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344" y="0"/>
            <a:ext cx="4678074" cy="354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Image result for ‫الحفار ذو القرون الطوي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673" y="3547529"/>
            <a:ext cx="3643744" cy="340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57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5947</TotalTime>
  <Words>1511</Words>
  <Application>Microsoft Office PowerPoint</Application>
  <PresentationFormat>مخصص</PresentationFormat>
  <Paragraphs>68</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أيون</vt:lpstr>
      <vt:lpstr>الحشرات وصحة البيئة من انفرادية الى اجتماعية</vt:lpstr>
      <vt:lpstr>البيئة الارضية المحيطة</vt:lpstr>
      <vt:lpstr>عرض تقديمي في PowerPoint</vt:lpstr>
      <vt:lpstr>البيئة المائية Aquatic environment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تأثيرات العوامل البيئية على نمو وتشوهات الجنينية</dc:title>
  <dc:creator>خالد ال عاطف القحطاني</dc:creator>
  <cp:lastModifiedBy>المستخدم</cp:lastModifiedBy>
  <cp:revision>78</cp:revision>
  <dcterms:created xsi:type="dcterms:W3CDTF">2017-12-15T12:20:11Z</dcterms:created>
  <dcterms:modified xsi:type="dcterms:W3CDTF">2018-02-14T11:07:10Z</dcterms:modified>
</cp:coreProperties>
</file>