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87" r:id="rId1"/>
    <p:sldMasterId id="2147484299" r:id="rId2"/>
    <p:sldMasterId id="2147484718" r:id="rId3"/>
  </p:sldMasterIdLst>
  <p:notesMasterIdLst>
    <p:notesMasterId r:id="rId24"/>
  </p:notesMasterIdLst>
  <p:handoutMasterIdLst>
    <p:handoutMasterId r:id="rId25"/>
  </p:handoutMasterIdLst>
  <p:sldIdLst>
    <p:sldId id="328" r:id="rId4"/>
    <p:sldId id="348" r:id="rId5"/>
    <p:sldId id="347" r:id="rId6"/>
    <p:sldId id="329" r:id="rId7"/>
    <p:sldId id="331" r:id="rId8"/>
    <p:sldId id="332" r:id="rId9"/>
    <p:sldId id="333" r:id="rId10"/>
    <p:sldId id="334" r:id="rId11"/>
    <p:sldId id="336" r:id="rId12"/>
    <p:sldId id="337" r:id="rId13"/>
    <p:sldId id="338" r:id="rId14"/>
    <p:sldId id="339" r:id="rId15"/>
    <p:sldId id="340" r:id="rId16"/>
    <p:sldId id="341" r:id="rId17"/>
    <p:sldId id="342" r:id="rId18"/>
    <p:sldId id="343" r:id="rId19"/>
    <p:sldId id="344" r:id="rId20"/>
    <p:sldId id="346" r:id="rId21"/>
    <p:sldId id="345" r:id="rId22"/>
    <p:sldId id="349" r:id="rId23"/>
  </p:sldIdLst>
  <p:sldSz cx="9144000" cy="6858000" type="screen4x3"/>
  <p:notesSz cx="6858000" cy="9144000"/>
  <p:photoAlbum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629" autoAdjust="0"/>
  </p:normalViewPr>
  <p:slideViewPr>
    <p:cSldViewPr>
      <p:cViewPr varScale="1">
        <p:scale>
          <a:sx n="111" d="100"/>
          <a:sy n="111" d="100"/>
        </p:scale>
        <p:origin x="-162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12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CE9CF1B6-9096-47A9-8777-14E9D12F62B5}" type="datetimeFigureOut">
              <a:rPr lang="en-US"/>
              <a:pPr>
                <a:defRPr/>
              </a:pPr>
              <a:t>7/10/2017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B5C55681-DF04-41C2-8CF9-E5321B52EF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8639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E4B6FC1-2A77-4DF3-BE37-3FBA580162A1}" type="datetimeFigureOut">
              <a:rPr lang="en-US"/>
              <a:pPr>
                <a:defRPr/>
              </a:pPr>
              <a:t>7/10/2017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634746A-3152-4193-874F-CB8DC87178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7863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34746A-3152-4193-874F-CB8DC87178D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3935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 This will be revisited when we discuss modality compatibility in detail</a:t>
            </a:r>
          </a:p>
          <a:p>
            <a:r>
              <a:rPr lang="en-US" dirty="0" smtClean="0"/>
              <a:t>Source of figure</a:t>
            </a:r>
            <a:r>
              <a:rPr lang="en-US" baseline="0" dirty="0" smtClean="0"/>
              <a:t> (study): Stelzel_Schumacher_Schubert_Desposito_2006_Psych_Res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34746A-3152-4193-874F-CB8DC87178D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3641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358A1A-C822-48F1-9F2A-2DE6ED824030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348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</a:t>
            </a:r>
            <a:r>
              <a:rPr lang="en-US" baseline="0" dirty="0" smtClean="0"/>
              <a:t> note, “alpha” comes from letters and “numeric” comes from numbers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34746A-3152-4193-874F-CB8DC87178D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5892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 This is, of course, highly associated</a:t>
            </a:r>
            <a:r>
              <a:rPr lang="en-US" baseline="0" dirty="0" smtClean="0"/>
              <a:t> with modality compatibility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34746A-3152-4193-874F-CB8DC87178D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1544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 people are generally able to make </a:t>
            </a:r>
            <a:r>
              <a:rPr lang="en-US" b="1" dirty="0" smtClean="0"/>
              <a:t>fewer discriminations on an absolute basis than on a relative basis</a:t>
            </a:r>
            <a:r>
              <a:rPr lang="en-US" dirty="0" smtClean="0"/>
              <a:t>. For example, Mowbray and </a:t>
            </a:r>
            <a:r>
              <a:rPr lang="en-US" dirty="0" err="1" smtClean="0"/>
              <a:t>Gebhard</a:t>
            </a:r>
            <a:r>
              <a:rPr lang="en-US" dirty="0" smtClean="0"/>
              <a:t> (1961) found that people could discriminate on a </a:t>
            </a:r>
            <a:r>
              <a:rPr lang="en-US" b="1" dirty="0" smtClean="0"/>
              <a:t>relative basis about</a:t>
            </a:r>
          </a:p>
          <a:p>
            <a:r>
              <a:rPr lang="en-US" b="1" dirty="0" smtClean="0"/>
              <a:t>1800 tone pairs</a:t>
            </a:r>
            <a:r>
              <a:rPr lang="en-US" dirty="0" smtClean="0"/>
              <a:t> differing only in pitch. On an </a:t>
            </a:r>
            <a:r>
              <a:rPr lang="en-US" b="1" dirty="0" smtClean="0"/>
              <a:t>absolute basis</a:t>
            </a:r>
            <a:r>
              <a:rPr lang="en-US" dirty="0" smtClean="0"/>
              <a:t>, however, people can identify </a:t>
            </a:r>
            <a:r>
              <a:rPr lang="en-US" b="1" dirty="0" smtClean="0"/>
              <a:t>only about 5 tones</a:t>
            </a:r>
            <a:r>
              <a:rPr lang="en-US" dirty="0" smtClean="0"/>
              <a:t> of different pitch.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34746A-3152-4193-874F-CB8DC87178D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3392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Note, the topics of coding and compatibility will be revisited several time during</a:t>
            </a:r>
            <a:r>
              <a:rPr lang="en-US" baseline="0" dirty="0" smtClean="0"/>
              <a:t> the course (e.g. when discussing vision, hearing, controls, etc.)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34746A-3152-4193-874F-CB8DC87178D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9582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 Refer back to Table 3-2 for absolute discrimination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34746A-3152-4193-874F-CB8DC87178D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5585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Note, the topics of coding and compatibility will be revisited several time during</a:t>
            </a:r>
            <a:r>
              <a:rPr lang="en-US" baseline="0" dirty="0" smtClean="0"/>
              <a:t> the course (e.g. when discussing vision, hearing, controls, etc.)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34746A-3152-4193-874F-CB8DC87178D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0245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34746A-3152-4193-874F-CB8DC87178D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3461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 Q:</a:t>
            </a:r>
            <a:r>
              <a:rPr lang="en-US" baseline="0" dirty="0" smtClean="0"/>
              <a:t> what do you think the number in each figure above stands for?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34746A-3152-4193-874F-CB8DC87178D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069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8CD52-5CF1-4D59-B554-5CEF358E7CA8}" type="datetime1">
              <a:rPr lang="en-US"/>
              <a:pPr>
                <a:defRPr/>
              </a:pPr>
              <a:t>7/10/2017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5BC6F-86D2-4C1F-94B8-A2EF1E642B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39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149DD-4A9A-49C8-8EFE-B09BDA3DC82C}" type="datetime1">
              <a:rPr lang="en-US"/>
              <a:pPr>
                <a:defRPr/>
              </a:pPr>
              <a:t>7/10/2017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9D57F-7B6C-43BC-A46B-5C88584E94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834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0499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049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4B36D-9FAC-411D-AA65-DB1391563391}" type="datetime1">
              <a:rPr lang="en-US"/>
              <a:pPr>
                <a:defRPr/>
              </a:pPr>
              <a:t>7/10/2017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AB7FD-21DA-4475-A5A9-FE8413F918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9743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29"/>
          <p:cNvSpPr>
            <a:spLocks noGrp="1"/>
          </p:cNvSpPr>
          <p:nvPr>
            <p:ph type="dt" sz="half" idx="10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Lucida Sans Unicode" pitchFamily="34" charset="0"/>
              </a:defRPr>
            </a:lvl1pPr>
          </a:lstStyle>
          <a:p>
            <a:pPr>
              <a:defRPr/>
            </a:pPr>
            <a:fld id="{B1B0B60C-E4E5-4789-BBC4-B47AF899130B}" type="datetime1">
              <a:rPr lang="en-US"/>
              <a:pPr>
                <a:defRPr/>
              </a:pPr>
              <a:t>7/10/2017</a:t>
            </a:fld>
            <a:endParaRPr lang="en-US"/>
          </a:p>
        </p:txBody>
      </p:sp>
      <p:sp>
        <p:nvSpPr>
          <p:cNvPr id="6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81000" y="6416675"/>
            <a:ext cx="6019800" cy="3651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algn="l" fontAlgn="base">
              <a:spcBef>
                <a:spcPct val="0"/>
              </a:spcBef>
              <a:spcAft>
                <a:spcPct val="0"/>
              </a:spcAft>
              <a:defRPr>
                <a:latin typeface="Lucida Sans Unicode" pitchFamily="34" charset="0"/>
              </a:defRPr>
            </a:lvl1pPr>
          </a:lstStyle>
          <a:p>
            <a:pPr>
              <a:defRPr/>
            </a:pPr>
            <a:r>
              <a:rPr lang="en-US"/>
              <a:t>IE-442 Human Factors  El-Sherbeeny, PhD Fall-2010</a:t>
            </a:r>
          </a:p>
        </p:txBody>
      </p:sp>
      <p:sp>
        <p:nvSpPr>
          <p:cNvPr id="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6B6FC82-D213-4AD0-B0F0-846ABF7950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7319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Freeform 7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2147483647 h 528"/>
              <a:gd name="T6" fmla="*/ 214748364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Right Triangle 5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hevron 7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Chevron 8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FE7D1F1-4E2E-4789-88A4-6570860E7F9B}" type="datetime1">
              <a:rPr lang="en-US"/>
              <a:pPr>
                <a:defRPr/>
              </a:pPr>
              <a:t>7/10/2017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IE-442 Human Factors  El-Sherbeeny, PhD Fall-2010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F505006-42B4-4404-981E-098C2BAF8E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3065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2147483647 h 528"/>
              <a:gd name="T6" fmla="*/ 214748364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23894BC-22AD-43FB-87ED-03393AE0AE97}" type="datetime1">
              <a:rPr lang="en-US"/>
              <a:pPr>
                <a:defRPr/>
              </a:pPr>
              <a:t>7/10/2017</a:t>
            </a:fld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IE-442 Human Factors  El-Sherbeeny, PhD Fall-2010</a:t>
            </a: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22381F1-BEFD-4588-81B6-367F231AB0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2703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189130B-4FDE-48CC-BB95-64D3371A6F93}" type="datetime1">
              <a:rPr lang="en-US"/>
              <a:pPr>
                <a:defRPr/>
              </a:pPr>
              <a:t>7/10/2017</a:t>
            </a:fld>
            <a:endParaRPr lang="en-US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B1E7838-6B40-4C8A-86B1-B23C5D178E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21"/>
          <p:cNvSpPr>
            <a:spLocks noGrp="1"/>
          </p:cNvSpPr>
          <p:nvPr>
            <p:ph type="ftr" sz="quarter" idx="12"/>
          </p:nvPr>
        </p:nvSpPr>
        <p:spPr bwMode="auto">
          <a:xfrm>
            <a:off x="457200" y="6408738"/>
            <a:ext cx="6273800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algn="l" fontAlgn="base">
              <a:spcBef>
                <a:spcPct val="0"/>
              </a:spcBef>
              <a:spcAft>
                <a:spcPct val="0"/>
              </a:spcAft>
              <a:defRPr>
                <a:latin typeface="Lucida Sans Unicode" pitchFamily="34" charset="0"/>
              </a:defRPr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</p:spTree>
    <p:extLst>
      <p:ext uri="{BB962C8B-B14F-4D97-AF65-F5344CB8AC3E}">
        <p14:creationId xmlns:p14="http://schemas.microsoft.com/office/powerpoint/2010/main" val="35896915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4" name="Freeform 7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2147483647 h 528"/>
              <a:gd name="T6" fmla="*/ 214748364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Right Triangle 4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C6D2907-79FE-468D-8F26-53ED7804CB55}" type="datetime1">
              <a:rPr lang="en-US"/>
              <a:pPr>
                <a:defRPr/>
              </a:pPr>
              <a:t>7/10/2017</a:t>
            </a:fld>
            <a:endParaRPr lang="en-US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IE-442 Human Factors  El-Sherbeeny, PhD Fall-2010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5CAFF2A-3769-437E-8B72-FE96477FF1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9583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C80DFCF-EF67-490F-8A29-7A1598F4EA50}" type="datetime1">
              <a:rPr lang="en-US"/>
              <a:pPr>
                <a:defRPr/>
              </a:pPr>
              <a:t>7/10/2017</a:t>
            </a:fld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F7D19A0-DD7A-4F06-923B-ECD7E38B0A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21"/>
          <p:cNvSpPr>
            <a:spLocks noGrp="1"/>
          </p:cNvSpPr>
          <p:nvPr>
            <p:ph type="ftr" sz="quarter" idx="12"/>
          </p:nvPr>
        </p:nvSpPr>
        <p:spPr bwMode="auto">
          <a:xfrm>
            <a:off x="457200" y="6408738"/>
            <a:ext cx="6273800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algn="l" fontAlgn="base">
              <a:spcBef>
                <a:spcPct val="0"/>
              </a:spcBef>
              <a:spcAft>
                <a:spcPct val="0"/>
              </a:spcAft>
              <a:defRPr>
                <a:latin typeface="Lucida Sans Unicode" pitchFamily="34" charset="0"/>
              </a:defRPr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</p:spTree>
    <p:extLst>
      <p:ext uri="{BB962C8B-B14F-4D97-AF65-F5344CB8AC3E}">
        <p14:creationId xmlns:p14="http://schemas.microsoft.com/office/powerpoint/2010/main" val="6124577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2147483647 h 528"/>
              <a:gd name="T6" fmla="*/ 214748364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39D7C2A8-A952-4B08-8DB3-7D429B803B62}" type="datetime1">
              <a:rPr lang="en-US"/>
              <a:pPr>
                <a:defRPr/>
              </a:pPr>
              <a:t>7/10/2017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IE-442 Human Factors  El-Sherbeeny, PhD Fall-2010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9D32749-7CE6-4E08-A459-2BFD5830EF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2562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28CD52-5CF1-4D59-B554-5CEF358E7CA8}" type="datetime1">
              <a:rPr lang="en-US" smtClean="0"/>
              <a:pPr>
                <a:defRPr/>
              </a:pPr>
              <a:t>7/10/2017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C5BC6F-86D2-4C1F-94B8-A2EF1E642BA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IE-442 Human Factors 	El-Sherbeeny, PhD	Fall-2010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283D3-494B-45F4-B469-2499E9EAE2F2}" type="datetime1">
              <a:rPr lang="en-US"/>
              <a:pPr>
                <a:defRPr/>
              </a:pPr>
              <a:t>7/10/2017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7A392-713C-4869-8E0A-1BADE27118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1795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3283D3-494B-45F4-B469-2499E9EAE2F2}" type="datetime1">
              <a:rPr lang="en-US" smtClean="0"/>
              <a:pPr>
                <a:defRPr/>
              </a:pPr>
              <a:t>7/10/2017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IE-442 Human Factors 	El-Sherbeeny, PhD	Fall-2010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B7A392-713C-4869-8E0A-1BADE271182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FAAB0C-3364-462A-A4B9-988AA23E4E77}" type="datetime1">
              <a:rPr lang="en-US" smtClean="0"/>
              <a:pPr>
                <a:defRPr/>
              </a:pPr>
              <a:t>7/10/2017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IE-442 Human Factors 	El-Sherbeeny, PhD	Fall-2010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04EFA9-4EEF-4858-B4E4-A7775FC1B4D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4E5B9C-3F48-49A0-8FFC-404B88C690DC}" type="datetime1">
              <a:rPr lang="en-US" smtClean="0"/>
              <a:pPr>
                <a:defRPr/>
              </a:pPr>
              <a:t>7/10/2017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IE-442 Human Factors 	El-Sherbeeny, PhD	Fall-2010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EF7C2D-A1C8-44B5-AFAC-DE5029CB5FF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0F126E-2C72-452F-B5C3-3750C5D6F7C2}" type="datetime1">
              <a:rPr lang="en-US" smtClean="0"/>
              <a:pPr>
                <a:defRPr/>
              </a:pPr>
              <a:t>7/10/2017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IE-442 Human Factors 	El-Sherbeeny, PhD	Fall-2010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8A530D-8B9A-4745-970F-9112DDBEF9B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53C128-491A-4123-A4F1-75859C0540E0}" type="datetime1">
              <a:rPr lang="en-US" smtClean="0"/>
              <a:pPr>
                <a:defRPr/>
              </a:pPr>
              <a:t>7/10/2017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IE-442 Human Factors 	El-Sherbeeny, PhD	Fall-2010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2027CE-6543-425F-AA8B-593775F7410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8546F1-78F2-40A9-BB72-2D2948C5CE86}" type="datetime1">
              <a:rPr lang="en-US" smtClean="0"/>
              <a:pPr>
                <a:defRPr/>
              </a:pPr>
              <a:t>7/10/2017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IE-442 Human Factors 	El-Sherbeeny, PhD	Fall-2010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95A448-12C8-4C24-ACF6-C0A8CE6F844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4835D0-61DA-463B-B7B6-B2DDDF394C7E}" type="datetime1">
              <a:rPr lang="en-US" smtClean="0"/>
              <a:pPr>
                <a:defRPr/>
              </a:pPr>
              <a:t>7/10/2017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IE-442 Human Factors 	El-Sherbeeny, PhD	Fall-2010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65138E-22C2-46D8-8837-358E59B0A9E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EBD849-1EAC-461E-8C74-6BBE8CA4E81E}" type="datetime1">
              <a:rPr lang="en-US" smtClean="0"/>
              <a:pPr>
                <a:defRPr/>
              </a:pPr>
              <a:t>7/10/2017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IE-442 Human Factors 	El-Sherbeeny, PhD	Fall-2010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D0694A-2748-4520-A317-E4759ADBD06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F149DD-4A9A-49C8-8EFE-B09BDA3DC82C}" type="datetime1">
              <a:rPr lang="en-US" smtClean="0"/>
              <a:pPr>
                <a:defRPr/>
              </a:pPr>
              <a:t>7/10/2017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IE-442 Human Factors 	El-Sherbeeny, PhD	Fall-2010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C9D57F-7B6C-43BC-A46B-5C88584E94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B4B36D-9FAC-411D-AA65-DB1391563391}" type="datetime1">
              <a:rPr lang="en-US" smtClean="0"/>
              <a:pPr>
                <a:defRPr/>
              </a:pPr>
              <a:t>7/10/2017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IE-442 Human Factors 	El-Sherbeeny, PhD	Fall-2010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3AB7FD-21DA-4475-A5A9-FE8413F918D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AAB0C-3364-462A-A4B9-988AA23E4E77}" type="datetime1">
              <a:rPr lang="en-US"/>
              <a:pPr>
                <a:defRPr/>
              </a:pPr>
              <a:t>7/10/2017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4EFA9-4EEF-4858-B4E4-A7775FC1B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500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8600" cy="4843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138"/>
            <a:ext cx="4038600" cy="4843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E5B9C-3F48-49A0-8FFC-404B88C690DC}" type="datetime1">
              <a:rPr lang="en-US"/>
              <a:pPr>
                <a:defRPr/>
              </a:pPr>
              <a:t>7/10/2017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F7C2D-A1C8-44B5-AFAC-DE5029CB5F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508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F126E-2C72-452F-B5C3-3750C5D6F7C2}" type="datetime1">
              <a:rPr lang="en-US"/>
              <a:pPr>
                <a:defRPr/>
              </a:pPr>
              <a:t>7/10/2017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A530D-8B9A-4745-970F-9112DDBEF9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112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3C128-491A-4123-A4F1-75859C0540E0}" type="datetime1">
              <a:rPr lang="en-US"/>
              <a:pPr>
                <a:defRPr/>
              </a:pPr>
              <a:t>7/10/2017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027CE-6543-425F-AA8B-593775F74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744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546F1-78F2-40A9-BB72-2D2948C5CE86}" type="datetime1">
              <a:rPr lang="en-US"/>
              <a:pPr>
                <a:defRPr/>
              </a:pPr>
              <a:t>7/10/2017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5A448-12C8-4C24-ACF6-C0A8CE6F84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183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835D0-61DA-463B-B7B6-B2DDDF394C7E}" type="datetime1">
              <a:rPr lang="en-US"/>
              <a:pPr>
                <a:defRPr/>
              </a:pPr>
              <a:t>7/10/2017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5138E-22C2-46D8-8837-358E59B0A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603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BD849-1EAC-461E-8C74-6BBE8CA4E81E}" type="datetime1">
              <a:rPr lang="en-US"/>
              <a:pPr>
                <a:defRPr/>
              </a:pPr>
              <a:t>7/10/2017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0694A-2748-4520-A317-E4759ADBD0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674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CCECFF"/>
            </a:gs>
            <a:gs pos="100000">
              <a:srgbClr val="99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84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6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</a:defRPr>
            </a:lvl1pPr>
          </a:lstStyle>
          <a:p>
            <a:pPr>
              <a:defRPr/>
            </a:pPr>
            <a:fld id="{63BA6DCA-2BBF-4105-BB24-5ED1F610935F}" type="datetime1">
              <a:rPr lang="en-US"/>
              <a:pPr>
                <a:defRPr/>
              </a:pPr>
              <a:t>7/10/2017</a:t>
            </a:fld>
            <a:endParaRPr lang="en-US"/>
          </a:p>
        </p:txBody>
      </p:sp>
      <p:sp>
        <p:nvSpPr>
          <p:cNvPr id="17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1143000" y="6408738"/>
            <a:ext cx="55880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19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</a:defRPr>
            </a:lvl1pPr>
          </a:lstStyle>
          <a:p>
            <a:pPr>
              <a:defRPr/>
            </a:pPr>
            <a:fld id="{154B06FE-94F9-41CB-A8B9-4CC64F8B31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64" r:id="rId1"/>
    <p:sldLayoutId id="2147484665" r:id="rId2"/>
    <p:sldLayoutId id="2147484666" r:id="rId3"/>
    <p:sldLayoutId id="2147484667" r:id="rId4"/>
    <p:sldLayoutId id="2147484668" r:id="rId5"/>
    <p:sldLayoutId id="2147484669" r:id="rId6"/>
    <p:sldLayoutId id="2147484670" r:id="rId7"/>
    <p:sldLayoutId id="2147484671" r:id="rId8"/>
    <p:sldLayoutId id="2147484672" r:id="rId9"/>
    <p:sldLayoutId id="2147484673" r:id="rId10"/>
    <p:sldLayoutId id="2147484674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5pPr>
      <a:lvl6pPr marL="18288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6pPr>
      <a:lvl7pPr marL="2286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7pPr>
      <a:lvl8pPr marL="27432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8pPr>
      <a:lvl9pPr marL="32004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ECFF"/>
            </a:gs>
            <a:gs pos="100000">
              <a:srgbClr val="99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51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3" name="Date Placeholder 4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483A3676-166A-4B61-A2B0-CF484E78CA07}" type="datetime1">
              <a:rPr lang="en-US"/>
              <a:pPr>
                <a:defRPr/>
              </a:pPr>
              <a:t>7/10/2017</a:t>
            </a:fld>
            <a:endParaRPr lang="en-US"/>
          </a:p>
        </p:txBody>
      </p:sp>
      <p:sp>
        <p:nvSpPr>
          <p:cNvPr id="2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r>
              <a:rPr lang="en-US"/>
              <a:t>IE-442 Human Factors  El-Sherbeeny, PhD Fall-2010</a:t>
            </a:r>
          </a:p>
        </p:txBody>
      </p:sp>
      <p:sp>
        <p:nvSpPr>
          <p:cNvPr id="2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1A3DD527-9715-4DBB-9C51-B7EB706D26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675" r:id="rId1"/>
    <p:sldLayoutId id="2147484676" r:id="rId2"/>
    <p:sldLayoutId id="2147484677" r:id="rId3"/>
    <p:sldLayoutId id="2147484678" r:id="rId4"/>
    <p:sldLayoutId id="2147484679" r:id="rId5"/>
    <p:sldLayoutId id="2147484680" r:id="rId6"/>
    <p:sldLayoutId id="2147484681" r:id="rId7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63BA6DCA-2BBF-4105-BB24-5ED1F610935F}" type="datetime1">
              <a:rPr lang="en-US" smtClean="0"/>
              <a:pPr>
                <a:defRPr/>
              </a:pPr>
              <a:t>7/10/2017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r>
              <a:rPr lang="en-US" smtClean="0"/>
              <a:t>IE-442 Human Factors 	El-Sherbeeny, PhD	Fall-2010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154B06FE-94F9-41CB-A8B9-4CC64F8B311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19" r:id="rId1"/>
    <p:sldLayoutId id="2147484720" r:id="rId2"/>
    <p:sldLayoutId id="2147484721" r:id="rId3"/>
    <p:sldLayoutId id="2147484722" r:id="rId4"/>
    <p:sldLayoutId id="2147484723" r:id="rId5"/>
    <p:sldLayoutId id="2147484724" r:id="rId6"/>
    <p:sldLayoutId id="2147484725" r:id="rId7"/>
    <p:sldLayoutId id="2147484726" r:id="rId8"/>
    <p:sldLayoutId id="2147484727" r:id="rId9"/>
    <p:sldLayoutId id="2147484728" r:id="rId10"/>
    <p:sldLayoutId id="2147484729" r:id="rId11"/>
  </p:sldLayoutIdLst>
  <p:hf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7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14346" name="Rectangle 10"/>
          <p:cNvSpPr>
            <a:spLocks noGrp="1"/>
          </p:cNvSpPr>
          <p:nvPr>
            <p:ph type="ctrTitle"/>
          </p:nvPr>
        </p:nvSpPr>
        <p:spPr bwMode="auto">
          <a:xfrm>
            <a:off x="609600" y="533400"/>
            <a:ext cx="7848600" cy="38862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3700" b="0" dirty="0" smtClean="0">
                <a:solidFill>
                  <a:schemeClr val="tx1"/>
                </a:solidFill>
              </a:rPr>
              <a:t>King Saud University </a:t>
            </a:r>
            <a:br>
              <a:rPr lang="en-US" sz="3700" b="0" dirty="0" smtClean="0">
                <a:solidFill>
                  <a:schemeClr val="tx1"/>
                </a:solidFill>
              </a:rPr>
            </a:br>
            <a:r>
              <a:rPr lang="en-US" sz="3700" b="0" dirty="0" smtClean="0">
                <a:solidFill>
                  <a:schemeClr val="tx1"/>
                </a:solidFill>
              </a:rPr>
              <a:t/>
            </a:r>
            <a:br>
              <a:rPr lang="en-US" sz="3700" b="0" dirty="0" smtClean="0">
                <a:solidFill>
                  <a:schemeClr val="tx1"/>
                </a:solidFill>
              </a:rPr>
            </a:br>
            <a:r>
              <a:rPr lang="en-US" sz="3700" b="0" dirty="0" smtClean="0">
                <a:solidFill>
                  <a:schemeClr val="tx1"/>
                </a:solidFill>
              </a:rPr>
              <a:t>College of Engineering</a:t>
            </a:r>
            <a:br>
              <a:rPr lang="en-US" sz="3700" b="0" dirty="0" smtClean="0">
                <a:solidFill>
                  <a:schemeClr val="tx1"/>
                </a:solidFill>
              </a:rPr>
            </a:br>
            <a:r>
              <a:rPr lang="en-US" sz="3700" b="0" dirty="0" smtClean="0">
                <a:solidFill>
                  <a:schemeClr val="tx1"/>
                </a:solidFill>
              </a:rPr>
              <a:t/>
            </a:r>
            <a:br>
              <a:rPr lang="en-US" sz="3700" b="0" dirty="0" smtClean="0">
                <a:solidFill>
                  <a:schemeClr val="tx1"/>
                </a:solidFill>
              </a:rPr>
            </a:br>
            <a:r>
              <a:rPr lang="en-US" sz="3700" b="0" dirty="0" smtClean="0">
                <a:solidFill>
                  <a:schemeClr val="tx1"/>
                </a:solidFill>
              </a:rPr>
              <a:t>IE – 341: “</a:t>
            </a:r>
            <a:r>
              <a:rPr lang="en-US" sz="3700" dirty="0">
                <a:solidFill>
                  <a:schemeClr val="tx1"/>
                </a:solidFill>
              </a:rPr>
              <a:t>Human Factors Engineering</a:t>
            </a:r>
            <a:r>
              <a:rPr lang="en-US" sz="3700" b="0" dirty="0" smtClean="0">
                <a:solidFill>
                  <a:schemeClr val="tx1"/>
                </a:solidFill>
              </a:rPr>
              <a:t>”</a:t>
            </a:r>
            <a:br>
              <a:rPr lang="en-US" sz="3700" b="0" dirty="0" smtClean="0">
                <a:solidFill>
                  <a:schemeClr val="tx1"/>
                </a:solidFill>
              </a:rPr>
            </a:br>
            <a:r>
              <a:rPr lang="en-US" sz="3700" b="0" dirty="0" smtClean="0">
                <a:solidFill>
                  <a:schemeClr val="tx1"/>
                </a:solidFill>
              </a:rPr>
              <a:t/>
            </a:r>
            <a:br>
              <a:rPr lang="en-US" sz="3700" b="0" dirty="0" smtClean="0">
                <a:solidFill>
                  <a:schemeClr val="tx1"/>
                </a:solidFill>
              </a:rPr>
            </a:br>
            <a:r>
              <a:rPr lang="en-US" sz="3700" b="0" dirty="0" smtClean="0">
                <a:solidFill>
                  <a:schemeClr val="tx1"/>
                </a:solidFill>
              </a:rPr>
              <a:t>Fall – 2017 (1</a:t>
            </a:r>
            <a:r>
              <a:rPr lang="en-US" sz="3700" b="0" baseline="30000" dirty="0" smtClean="0">
                <a:solidFill>
                  <a:schemeClr val="tx1"/>
                </a:solidFill>
              </a:rPr>
              <a:t>st</a:t>
            </a:r>
            <a:r>
              <a:rPr lang="en-US" sz="3700" b="0" dirty="0" smtClean="0">
                <a:solidFill>
                  <a:schemeClr val="tx1"/>
                </a:solidFill>
              </a:rPr>
              <a:t> Sem. 1438-9H)</a:t>
            </a:r>
          </a:p>
        </p:txBody>
      </p:sp>
      <p:sp>
        <p:nvSpPr>
          <p:cNvPr id="10244" name="Rectangle 12"/>
          <p:cNvSpPr>
            <a:spLocks noGrp="1"/>
          </p:cNvSpPr>
          <p:nvPr>
            <p:ph type="subTitle" idx="1"/>
          </p:nvPr>
        </p:nvSpPr>
        <p:spPr>
          <a:xfrm>
            <a:off x="1066800" y="4648200"/>
            <a:ext cx="7696200" cy="1752600"/>
          </a:xfrm>
        </p:spPr>
        <p:txBody>
          <a:bodyPr/>
          <a:lstStyle/>
          <a:p>
            <a:pPr marL="109538"/>
            <a:r>
              <a:rPr lang="en-US" altLang="en-US" b="1" i="1" dirty="0" smtClean="0">
                <a:solidFill>
                  <a:schemeClr val="tx1"/>
                </a:solidFill>
              </a:rPr>
              <a:t>Chapter 3. Information Input and Processing</a:t>
            </a:r>
          </a:p>
          <a:p>
            <a:pPr marL="109538"/>
            <a:r>
              <a:rPr lang="en-US" altLang="en-US" b="1" i="1" dirty="0" smtClean="0">
                <a:solidFill>
                  <a:schemeClr val="tx1"/>
                </a:solidFill>
              </a:rPr>
              <a:t>Part 1: Information Display – Coding</a:t>
            </a:r>
          </a:p>
          <a:p>
            <a:pPr marL="109538"/>
            <a:r>
              <a:rPr lang="en-US" altLang="en-US" sz="1900" b="1" dirty="0" smtClean="0">
                <a:solidFill>
                  <a:schemeClr val="tx1"/>
                </a:solidFill>
              </a:rPr>
              <a:t>Prepared by: Ahmed M. El-Sherbeeny, PhD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01514D5-D345-4593-ACB1-DC7E2308CEC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048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CODING OF INFORMATION</a:t>
            </a:r>
          </a:p>
        </p:txBody>
      </p:sp>
      <p:sp>
        <p:nvSpPr>
          <p:cNvPr id="18436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5867400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tx1"/>
                </a:solidFill>
              </a:rPr>
              <a:t>Coding</a:t>
            </a:r>
            <a:r>
              <a:rPr lang="en-US" altLang="en-US" dirty="0" smtClean="0">
                <a:solidFill>
                  <a:schemeClr val="tx1"/>
                </a:solidFill>
              </a:rPr>
              <a:t> takes place when the original stimulus information is converted to a new form and displayed symbolically </a:t>
            </a:r>
          </a:p>
          <a:p>
            <a:endParaRPr lang="en-US" altLang="en-US" dirty="0" smtClean="0">
              <a:solidFill>
                <a:schemeClr val="tx1"/>
              </a:solidFill>
            </a:endParaRPr>
          </a:p>
          <a:p>
            <a:r>
              <a:rPr lang="en-US" altLang="en-US" dirty="0" smtClean="0">
                <a:solidFill>
                  <a:schemeClr val="tx1"/>
                </a:solidFill>
              </a:rPr>
              <a:t>Examples are:</a:t>
            </a:r>
          </a:p>
          <a:p>
            <a:pPr lvl="1"/>
            <a:r>
              <a:rPr lang="en-US" altLang="en-US" sz="1800" dirty="0" smtClean="0">
                <a:solidFill>
                  <a:schemeClr val="tx1"/>
                </a:solidFill>
              </a:rPr>
              <a:t>radar screens where the aircrafts are converted and presented as dots on the screen</a:t>
            </a:r>
          </a:p>
          <a:p>
            <a:pPr lvl="1"/>
            <a:r>
              <a:rPr lang="en-US" altLang="en-US" sz="1800" dirty="0" smtClean="0">
                <a:solidFill>
                  <a:schemeClr val="tx1"/>
                </a:solidFill>
              </a:rPr>
              <a:t>maps displaying populations of different cities with different symbols.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C8591E-A959-4A40-871E-38538FDB040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272" y="4002024"/>
            <a:ext cx="2819400" cy="2819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30" y="4343400"/>
            <a:ext cx="518867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048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CODING OF INFORMATION (Cont.)</a:t>
            </a:r>
          </a:p>
        </p:txBody>
      </p:sp>
      <p:sp>
        <p:nvSpPr>
          <p:cNvPr id="19460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5867400" cy="3124200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tx1"/>
                </a:solidFill>
              </a:rPr>
              <a:t>Information is coded along various dimensions</a:t>
            </a:r>
          </a:p>
          <a:p>
            <a:endParaRPr lang="en-US" altLang="en-US" dirty="0" smtClean="0">
              <a:solidFill>
                <a:schemeClr val="tx1"/>
              </a:solidFill>
            </a:endParaRPr>
          </a:p>
          <a:p>
            <a:r>
              <a:rPr lang="en-US" altLang="en-US" dirty="0" smtClean="0">
                <a:solidFill>
                  <a:schemeClr val="tx1"/>
                </a:solidFill>
              </a:rPr>
              <a:t>Examples:</a:t>
            </a:r>
          </a:p>
          <a:p>
            <a:pPr lvl="1"/>
            <a:r>
              <a:rPr lang="en-US" altLang="en-US" sz="1800" dirty="0" smtClean="0">
                <a:solidFill>
                  <a:schemeClr val="tx1"/>
                </a:solidFill>
              </a:rPr>
              <a:t>Varying the size, brightness, color and shape of targets on a computer screen</a:t>
            </a:r>
          </a:p>
          <a:p>
            <a:pPr lvl="1"/>
            <a:r>
              <a:rPr lang="en-US" altLang="en-US" sz="1800" dirty="0" smtClean="0">
                <a:solidFill>
                  <a:schemeClr val="tx1"/>
                </a:solidFill>
              </a:rPr>
              <a:t>Varying the frequency, intensity, or on-off pattern of an audio warning signal</a:t>
            </a:r>
            <a:endParaRPr lang="en-US" altLang="en-US" dirty="0" smtClean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764D9-F23E-4BDE-89E3-D8D9E66E09B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9529" y="860425"/>
            <a:ext cx="1829671" cy="3254375"/>
          </a:xfrm>
          <a:prstGeom prst="rect">
            <a:avLst/>
          </a:prstGeom>
        </p:spPr>
      </p:pic>
      <p:sp>
        <p:nvSpPr>
          <p:cNvPr id="7" name="Rectangle 4"/>
          <p:cNvSpPr txBox="1">
            <a:spLocks/>
          </p:cNvSpPr>
          <p:nvPr/>
        </p:nvSpPr>
        <p:spPr>
          <a:xfrm>
            <a:off x="533400" y="3962400"/>
            <a:ext cx="8458200" cy="182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en-US" altLang="en-US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</a:pPr>
            <a:r>
              <a:rPr lang="en-US" altLang="en-US" dirty="0" smtClean="0">
                <a:solidFill>
                  <a:schemeClr val="tx1"/>
                </a:solidFill>
              </a:rPr>
              <a:t>Each of the above variations constitutes a dimension of the displayed stimulus, or a </a:t>
            </a:r>
            <a:r>
              <a:rPr lang="en-US" altLang="en-US" b="1" dirty="0" smtClean="0">
                <a:solidFill>
                  <a:schemeClr val="tx1"/>
                </a:solidFill>
              </a:rPr>
              <a:t>stimulus dimension</a:t>
            </a:r>
            <a:endParaRPr lang="en-US" altLang="en-US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048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CODING OF INFORMATION (Cont.)</a:t>
            </a:r>
          </a:p>
        </p:txBody>
      </p:sp>
      <p:sp>
        <p:nvSpPr>
          <p:cNvPr id="20484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5943600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tx1"/>
                </a:solidFill>
              </a:rPr>
              <a:t>The usefulness of any stimulus dimension in conveying information depends on the ability of people to:</a:t>
            </a:r>
          </a:p>
          <a:p>
            <a:pPr lvl="1"/>
            <a:r>
              <a:rPr lang="en-US" altLang="en-US" sz="1800" dirty="0" smtClean="0">
                <a:solidFill>
                  <a:schemeClr val="tx1"/>
                </a:solidFill>
              </a:rPr>
              <a:t>Identify a stimulus based on its position along the stimulus dimension (such as identifying a target as bright or dim, large or small)</a:t>
            </a:r>
          </a:p>
          <a:p>
            <a:pPr lvl="2"/>
            <a:r>
              <a:rPr lang="en-US" altLang="en-US" sz="1800" dirty="0" smtClean="0">
                <a:solidFill>
                  <a:schemeClr val="tx1"/>
                </a:solidFill>
              </a:rPr>
              <a:t>This is an example of </a:t>
            </a:r>
            <a:r>
              <a:rPr lang="en-US" altLang="en-US" sz="1800" b="1" dirty="0" smtClean="0">
                <a:solidFill>
                  <a:schemeClr val="tx1"/>
                </a:solidFill>
              </a:rPr>
              <a:t>absolute judgment</a:t>
            </a:r>
            <a:r>
              <a:rPr lang="en-US" altLang="en-US" sz="1800" dirty="0" smtClean="0">
                <a:solidFill>
                  <a:schemeClr val="tx1"/>
                </a:solidFill>
              </a:rPr>
              <a:t>* (see below)</a:t>
            </a:r>
          </a:p>
          <a:p>
            <a:pPr lvl="1"/>
            <a:endParaRPr lang="en-US" altLang="en-US" sz="1800" dirty="0" smtClean="0">
              <a:solidFill>
                <a:schemeClr val="tx1"/>
              </a:solidFill>
            </a:endParaRPr>
          </a:p>
          <a:p>
            <a:pPr lvl="1"/>
            <a:endParaRPr lang="en-US" altLang="en-US" sz="1800" dirty="0" smtClean="0">
              <a:solidFill>
                <a:schemeClr val="tx1"/>
              </a:solidFill>
            </a:endParaRPr>
          </a:p>
          <a:p>
            <a:pPr lvl="1"/>
            <a:endParaRPr lang="en-US" altLang="en-US" sz="1800" dirty="0">
              <a:solidFill>
                <a:schemeClr val="tx1"/>
              </a:solidFill>
            </a:endParaRPr>
          </a:p>
          <a:p>
            <a:pPr lvl="1"/>
            <a:endParaRPr lang="en-US" altLang="en-US" sz="1800" dirty="0" smtClean="0">
              <a:solidFill>
                <a:schemeClr val="tx1"/>
              </a:solidFill>
            </a:endParaRPr>
          </a:p>
          <a:p>
            <a:pPr lvl="1"/>
            <a:endParaRPr lang="en-US" altLang="en-US" sz="1800" dirty="0">
              <a:solidFill>
                <a:schemeClr val="tx1"/>
              </a:solidFill>
            </a:endParaRPr>
          </a:p>
          <a:p>
            <a:pPr lvl="1"/>
            <a:endParaRPr lang="en-US" altLang="en-US" sz="1800" dirty="0" smtClean="0">
              <a:solidFill>
                <a:schemeClr val="tx1"/>
              </a:solidFill>
            </a:endParaRPr>
          </a:p>
          <a:p>
            <a:pPr lvl="1"/>
            <a:endParaRPr lang="en-US" altLang="en-US" sz="1800" dirty="0" smtClean="0">
              <a:solidFill>
                <a:schemeClr val="tx1"/>
              </a:solidFill>
            </a:endParaRPr>
          </a:p>
          <a:p>
            <a:pPr lvl="1"/>
            <a:r>
              <a:rPr lang="en-US" altLang="en-US" sz="1800" dirty="0" smtClean="0">
                <a:solidFill>
                  <a:schemeClr val="tx1"/>
                </a:solidFill>
              </a:rPr>
              <a:t>Distinguish between two or more stimuli which differ along the stimulus dimension (such as indicating which of the two stimuli is brighter or larger)</a:t>
            </a:r>
          </a:p>
          <a:p>
            <a:pPr lvl="2"/>
            <a:r>
              <a:rPr lang="en-US" altLang="en-US" sz="1800" dirty="0" smtClean="0">
                <a:solidFill>
                  <a:schemeClr val="tx1"/>
                </a:solidFill>
              </a:rPr>
              <a:t>This is an example of </a:t>
            </a:r>
            <a:r>
              <a:rPr lang="en-US" altLang="en-US" sz="1800" b="1" dirty="0" smtClean="0">
                <a:solidFill>
                  <a:schemeClr val="tx1"/>
                </a:solidFill>
              </a:rPr>
              <a:t>relative judgment</a:t>
            </a:r>
            <a:r>
              <a:rPr lang="en-US" altLang="en-US" sz="1800" dirty="0" smtClean="0">
                <a:solidFill>
                  <a:schemeClr val="tx1"/>
                </a:solidFill>
              </a:rPr>
              <a:t>*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9D25EF-7894-44BB-8D5B-C60F5BF72C9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25" y="3303022"/>
            <a:ext cx="6705600" cy="2038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048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2600" dirty="0" smtClean="0">
                <a:solidFill>
                  <a:schemeClr val="tx1"/>
                </a:solidFill>
              </a:rPr>
              <a:t>CHARACTERISTICS OF A GOOD CODING SYSTEM</a:t>
            </a:r>
          </a:p>
        </p:txBody>
      </p:sp>
      <p:sp>
        <p:nvSpPr>
          <p:cNvPr id="21508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5867400"/>
          </a:xfrm>
        </p:spPr>
        <p:txBody>
          <a:bodyPr>
            <a:normAutofit/>
          </a:bodyPr>
          <a:lstStyle/>
          <a:p>
            <a:r>
              <a:rPr lang="en-US" altLang="en-US" b="1" dirty="0" smtClean="0">
                <a:solidFill>
                  <a:schemeClr val="tx1"/>
                </a:solidFill>
              </a:rPr>
              <a:t>Detectability </a:t>
            </a:r>
            <a:r>
              <a:rPr lang="en-US" altLang="en-US" dirty="0" smtClean="0">
                <a:solidFill>
                  <a:schemeClr val="tx1"/>
                </a:solidFill>
              </a:rPr>
              <a:t>of codes:</a:t>
            </a:r>
          </a:p>
          <a:p>
            <a:pPr lvl="1"/>
            <a:r>
              <a:rPr lang="en-US" altLang="en-US" sz="1800" dirty="0" smtClean="0">
                <a:solidFill>
                  <a:schemeClr val="tx1"/>
                </a:solidFill>
              </a:rPr>
              <a:t>stimulus must be detectable by human sensory mechanisms under expected environmental conditions</a:t>
            </a:r>
          </a:p>
          <a:p>
            <a:pPr lvl="1"/>
            <a:r>
              <a:rPr lang="en-US" altLang="en-US" sz="1800" dirty="0" smtClean="0">
                <a:solidFill>
                  <a:schemeClr val="tx1"/>
                </a:solidFill>
              </a:rPr>
              <a:t>e.g. is worker able to </a:t>
            </a:r>
            <a:r>
              <a:rPr lang="en-US" altLang="en-US" sz="1800" i="1" dirty="0" smtClean="0">
                <a:solidFill>
                  <a:schemeClr val="tx1"/>
                </a:solidFill>
              </a:rPr>
              <a:t>see</a:t>
            </a:r>
            <a:r>
              <a:rPr lang="en-US" altLang="en-US" sz="1800" dirty="0" smtClean="0">
                <a:solidFill>
                  <a:schemeClr val="tx1"/>
                </a:solidFill>
              </a:rPr>
              <a:t> the control knob in mine?</a:t>
            </a:r>
          </a:p>
          <a:p>
            <a:endParaRPr lang="en-US" altLang="en-US" b="1" dirty="0" smtClean="0">
              <a:solidFill>
                <a:schemeClr val="tx1"/>
              </a:solidFill>
            </a:endParaRPr>
          </a:p>
          <a:p>
            <a:r>
              <a:rPr lang="en-US" altLang="en-US" b="1" dirty="0" smtClean="0">
                <a:solidFill>
                  <a:schemeClr val="tx1"/>
                </a:solidFill>
              </a:rPr>
              <a:t>Discriminability</a:t>
            </a:r>
            <a:r>
              <a:rPr lang="en-US" altLang="en-US" dirty="0" smtClean="0">
                <a:solidFill>
                  <a:schemeClr val="tx1"/>
                </a:solidFill>
              </a:rPr>
              <a:t> of codes:</a:t>
            </a:r>
          </a:p>
          <a:p>
            <a:pPr lvl="1"/>
            <a:r>
              <a:rPr lang="en-US" altLang="en-US" sz="1800" dirty="0" smtClean="0">
                <a:solidFill>
                  <a:schemeClr val="tx1"/>
                </a:solidFill>
              </a:rPr>
              <a:t>every code symbol must be discriminable (differentiable) from other symbols</a:t>
            </a:r>
          </a:p>
          <a:p>
            <a:pPr lvl="1"/>
            <a:r>
              <a:rPr lang="en-US" altLang="en-US" sz="1800" dirty="0" smtClean="0">
                <a:solidFill>
                  <a:schemeClr val="tx1"/>
                </a:solidFill>
              </a:rPr>
              <a:t>the number of coding levels is important</a:t>
            </a:r>
          </a:p>
          <a:p>
            <a:endParaRPr lang="en-US" altLang="en-US" b="1" dirty="0" smtClean="0">
              <a:solidFill>
                <a:schemeClr val="tx1"/>
              </a:solidFill>
            </a:endParaRPr>
          </a:p>
          <a:p>
            <a:r>
              <a:rPr lang="en-US" altLang="en-US" b="1" dirty="0" smtClean="0">
                <a:solidFill>
                  <a:schemeClr val="tx1"/>
                </a:solidFill>
              </a:rPr>
              <a:t>Meaningfulness</a:t>
            </a:r>
            <a:r>
              <a:rPr lang="en-US" altLang="en-US" dirty="0" smtClean="0">
                <a:solidFill>
                  <a:schemeClr val="tx1"/>
                </a:solidFill>
              </a:rPr>
              <a:t> of codes:</a:t>
            </a:r>
          </a:p>
          <a:p>
            <a:pPr lvl="1"/>
            <a:r>
              <a:rPr lang="en-US" altLang="en-US" sz="1800" dirty="0" smtClean="0">
                <a:solidFill>
                  <a:schemeClr val="tx1"/>
                </a:solidFill>
              </a:rPr>
              <a:t>coding system should use codes meaningful to user</a:t>
            </a:r>
          </a:p>
          <a:p>
            <a:pPr lvl="1"/>
            <a:r>
              <a:rPr lang="en-US" altLang="en-US" sz="1800" dirty="0" smtClean="0">
                <a:solidFill>
                  <a:schemeClr val="tx1"/>
                </a:solidFill>
              </a:rPr>
              <a:t>Meaning could be</a:t>
            </a:r>
          </a:p>
          <a:p>
            <a:pPr lvl="2"/>
            <a:r>
              <a:rPr lang="en-US" altLang="en-US" sz="1800" b="1" dirty="0" smtClean="0">
                <a:solidFill>
                  <a:schemeClr val="tx1"/>
                </a:solidFill>
              </a:rPr>
              <a:t>inherent</a:t>
            </a:r>
            <a:r>
              <a:rPr lang="en-US" altLang="en-US" sz="1800" dirty="0" smtClean="0">
                <a:solidFill>
                  <a:schemeClr val="tx1"/>
                </a:solidFill>
              </a:rPr>
              <a:t> in the code (e.g. bent arrow on traffic sign)</a:t>
            </a:r>
          </a:p>
          <a:p>
            <a:pPr lvl="2"/>
            <a:r>
              <a:rPr lang="en-US" altLang="en-US" sz="1800" dirty="0" smtClean="0">
                <a:solidFill>
                  <a:schemeClr val="tx1"/>
                </a:solidFill>
              </a:rPr>
              <a:t>or </a:t>
            </a:r>
            <a:r>
              <a:rPr lang="en-US" altLang="en-US" sz="1800" b="1" dirty="0" smtClean="0">
                <a:solidFill>
                  <a:schemeClr val="tx1"/>
                </a:solidFill>
              </a:rPr>
              <a:t>learned</a:t>
            </a:r>
            <a:r>
              <a:rPr lang="en-US" altLang="en-US" sz="1800" dirty="0" smtClean="0">
                <a:solidFill>
                  <a:schemeClr val="tx1"/>
                </a:solidFill>
              </a:rPr>
              <a:t> (e.g. red color for danger)</a:t>
            </a:r>
            <a:endParaRPr lang="en-US" altLang="en-US" sz="1800" b="1" dirty="0" smtClean="0">
              <a:solidFill>
                <a:schemeClr val="tx1"/>
              </a:solidFill>
            </a:endParaRPr>
          </a:p>
          <a:p>
            <a:pPr lvl="1"/>
            <a:r>
              <a:rPr lang="en-US" altLang="en-US" sz="1800" dirty="0" smtClean="0">
                <a:solidFill>
                  <a:schemeClr val="tx1"/>
                </a:solidFill>
              </a:rPr>
              <a:t>Meaningfulness: related to </a:t>
            </a:r>
            <a:r>
              <a:rPr lang="en-US" altLang="en-US" sz="1800" b="1" dirty="0" smtClean="0">
                <a:solidFill>
                  <a:schemeClr val="tx1"/>
                </a:solidFill>
                <a:hlinkClick r:id="rId3" action="ppaction://hlinksldjump"/>
              </a:rPr>
              <a:t>conceptual compatibility</a:t>
            </a:r>
            <a:endParaRPr lang="en-US" altLang="en-US" sz="1800" dirty="0" smtClean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9238BA-D0B6-4FAD-9680-76CDA78904E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048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2300" dirty="0" smtClean="0">
                <a:solidFill>
                  <a:schemeClr val="tx1"/>
                </a:solidFill>
              </a:rPr>
              <a:t>CHARACTERISTICS OF A GOOD CODING SYSTEM (cont.)</a:t>
            </a:r>
          </a:p>
        </p:txBody>
      </p:sp>
      <p:sp>
        <p:nvSpPr>
          <p:cNvPr id="22532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5867400"/>
          </a:xfrm>
        </p:spPr>
        <p:txBody>
          <a:bodyPr>
            <a:normAutofit/>
          </a:bodyPr>
          <a:lstStyle/>
          <a:p>
            <a:r>
              <a:rPr lang="en-GB" altLang="en-US" b="1" dirty="0" smtClean="0">
                <a:solidFill>
                  <a:schemeClr val="tx1"/>
                </a:solidFill>
              </a:rPr>
              <a:t>Standardisation </a:t>
            </a:r>
            <a:r>
              <a:rPr lang="en-GB" altLang="en-US" dirty="0" smtClean="0">
                <a:solidFill>
                  <a:schemeClr val="tx1"/>
                </a:solidFill>
              </a:rPr>
              <a:t>of codes</a:t>
            </a:r>
            <a:r>
              <a:rPr lang="en-GB" altLang="en-US" b="1" dirty="0" smtClean="0">
                <a:solidFill>
                  <a:schemeClr val="tx1"/>
                </a:solidFill>
              </a:rPr>
              <a:t>:</a:t>
            </a:r>
          </a:p>
          <a:p>
            <a:pPr lvl="1"/>
            <a:r>
              <a:rPr lang="en-GB" altLang="en-US" sz="1800" dirty="0">
                <a:solidFill>
                  <a:schemeClr val="tx1"/>
                </a:solidFill>
              </a:rPr>
              <a:t>when a coding system is to be used by different people in different situations, it is important that the codes be standardised, and kept the same for different situations</a:t>
            </a:r>
          </a:p>
          <a:p>
            <a:pPr lvl="1"/>
            <a:r>
              <a:rPr lang="en-GB" altLang="en-US" sz="1800" dirty="0">
                <a:solidFill>
                  <a:schemeClr val="tx1"/>
                </a:solidFill>
              </a:rPr>
              <a:t>e.g. meaning of the red </a:t>
            </a:r>
            <a:r>
              <a:rPr lang="en-US" altLang="en-US" sz="1800" dirty="0">
                <a:solidFill>
                  <a:schemeClr val="tx1"/>
                </a:solidFill>
              </a:rPr>
              <a:t>color</a:t>
            </a:r>
            <a:r>
              <a:rPr lang="en-GB" altLang="en-US" sz="1800" dirty="0">
                <a:solidFill>
                  <a:schemeClr val="tx1"/>
                </a:solidFill>
              </a:rPr>
              <a:t> in different parts of a factory</a:t>
            </a:r>
          </a:p>
          <a:p>
            <a:endParaRPr lang="en-GB" altLang="en-US" sz="2800" b="1" dirty="0" smtClean="0">
              <a:solidFill>
                <a:schemeClr val="tx1"/>
              </a:solidFill>
            </a:endParaRPr>
          </a:p>
          <a:p>
            <a:r>
              <a:rPr lang="en-GB" altLang="en-US" dirty="0" smtClean="0">
                <a:solidFill>
                  <a:schemeClr val="tx1"/>
                </a:solidFill>
              </a:rPr>
              <a:t>Use of </a:t>
            </a:r>
            <a:r>
              <a:rPr lang="en-GB" altLang="en-US" b="1" dirty="0" smtClean="0">
                <a:solidFill>
                  <a:schemeClr val="tx1"/>
                </a:solidFill>
              </a:rPr>
              <a:t>multidimensional codes:</a:t>
            </a:r>
          </a:p>
          <a:p>
            <a:pPr lvl="1"/>
            <a:r>
              <a:rPr lang="en-GB" altLang="en-US" sz="1800" dirty="0" smtClean="0">
                <a:solidFill>
                  <a:schemeClr val="tx1"/>
                </a:solidFill>
              </a:rPr>
              <a:t>this can increase the number and discriminability of coding stimuli used</a:t>
            </a:r>
            <a:endParaRPr lang="en-GB" altLang="en-US" sz="1800" dirty="0">
              <a:solidFill>
                <a:schemeClr val="tx1"/>
              </a:solidFill>
            </a:endParaRPr>
          </a:p>
          <a:p>
            <a:pPr lvl="1"/>
            <a:r>
              <a:rPr lang="en-GB" altLang="en-US" sz="1800" dirty="0" smtClean="0">
                <a:solidFill>
                  <a:schemeClr val="tx1"/>
                </a:solidFill>
              </a:rPr>
              <a:t>e.g. using different </a:t>
            </a:r>
            <a:r>
              <a:rPr lang="en-US" altLang="en-US" sz="1800" dirty="0" smtClean="0">
                <a:solidFill>
                  <a:schemeClr val="tx1"/>
                </a:solidFill>
              </a:rPr>
              <a:t>size-color</a:t>
            </a:r>
            <a:r>
              <a:rPr lang="en-GB" altLang="en-US" sz="1800" dirty="0" smtClean="0">
                <a:solidFill>
                  <a:schemeClr val="tx1"/>
                </a:solidFill>
              </a:rPr>
              <a:t> combinations greatly increases the number of stimuli that can be identified on an </a:t>
            </a:r>
            <a:r>
              <a:rPr lang="en-GB" altLang="en-US" sz="1800" dirty="0" smtClean="0">
                <a:solidFill>
                  <a:schemeClr val="tx1"/>
                </a:solidFill>
                <a:hlinkClick r:id="rId3" action="ppaction://hlinksldjump"/>
              </a:rPr>
              <a:t>absolute basis</a:t>
            </a:r>
            <a:r>
              <a:rPr lang="en-GB" altLang="en-US" sz="1800" dirty="0" smtClean="0">
                <a:solidFill>
                  <a:schemeClr val="tx1"/>
                </a:solidFill>
              </a:rPr>
              <a:t>*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8D54F8-AF31-4BF2-8228-EBEB2FCAC90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048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COMPATIBILITY</a:t>
            </a:r>
          </a:p>
        </p:txBody>
      </p:sp>
      <p:sp>
        <p:nvSpPr>
          <p:cNvPr id="23556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5867400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tx1"/>
                </a:solidFill>
              </a:rPr>
              <a:t>It is the relationship between the stimuli and the responses to human expectations</a:t>
            </a:r>
          </a:p>
          <a:p>
            <a:r>
              <a:rPr lang="en-US" altLang="en-US" dirty="0" smtClean="0">
                <a:solidFill>
                  <a:schemeClr val="tx1"/>
                </a:solidFill>
              </a:rPr>
              <a:t>A major goal in any design is to make it compatible with human expectations</a:t>
            </a:r>
          </a:p>
          <a:p>
            <a:r>
              <a:rPr lang="en-US" altLang="en-US" dirty="0" smtClean="0">
                <a:solidFill>
                  <a:schemeClr val="tx1"/>
                </a:solidFill>
              </a:rPr>
              <a:t>It is related to the process of </a:t>
            </a:r>
            <a:r>
              <a:rPr lang="en-US" altLang="en-US" b="1" dirty="0" smtClean="0">
                <a:solidFill>
                  <a:schemeClr val="tx1"/>
                </a:solidFill>
              </a:rPr>
              <a:t>information transformation</a:t>
            </a:r>
          </a:p>
          <a:p>
            <a:pPr lvl="1"/>
            <a:r>
              <a:rPr lang="en-US" altLang="en-US" sz="2400" dirty="0" smtClean="0">
                <a:solidFill>
                  <a:schemeClr val="tx1"/>
                </a:solidFill>
              </a:rPr>
              <a:t>the </a:t>
            </a:r>
            <a:r>
              <a:rPr lang="en-US" altLang="en-US" sz="2400" i="1" dirty="0" smtClean="0">
                <a:solidFill>
                  <a:schemeClr val="tx1"/>
                </a:solidFill>
              </a:rPr>
              <a:t>greater</a:t>
            </a:r>
            <a:r>
              <a:rPr lang="en-US" altLang="en-US" sz="2400" dirty="0" smtClean="0">
                <a:solidFill>
                  <a:schemeClr val="tx1"/>
                </a:solidFill>
              </a:rPr>
              <a:t> the degree of compatibility, the </a:t>
            </a:r>
            <a:r>
              <a:rPr lang="en-US" altLang="en-US" sz="2400" i="1" dirty="0" smtClean="0">
                <a:solidFill>
                  <a:schemeClr val="tx1"/>
                </a:solidFill>
              </a:rPr>
              <a:t>less</a:t>
            </a:r>
            <a:r>
              <a:rPr lang="en-US" altLang="en-US" sz="2400" dirty="0" smtClean="0">
                <a:solidFill>
                  <a:schemeClr val="tx1"/>
                </a:solidFill>
              </a:rPr>
              <a:t> recording must be done to process information</a:t>
            </a:r>
          </a:p>
          <a:p>
            <a:pPr lvl="1"/>
            <a:r>
              <a:rPr lang="en-US" altLang="en-US" sz="2400" dirty="0" smtClean="0">
                <a:solidFill>
                  <a:schemeClr val="tx1"/>
                </a:solidFill>
              </a:rPr>
              <a:t>This leads to faster learning and response time, less errors, and reduced mental workload</a:t>
            </a:r>
          </a:p>
          <a:p>
            <a:pPr lvl="1"/>
            <a:r>
              <a:rPr lang="en-US" altLang="en-US" sz="2400" dirty="0" smtClean="0">
                <a:solidFill>
                  <a:schemeClr val="tx1"/>
                </a:solidFill>
              </a:rPr>
              <a:t>People like things that work as they expect them to work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AEB8BD-1A0E-4AFA-94CB-6E9BD2F8789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048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COMPATIBILITY (Cont.)</a:t>
            </a:r>
          </a:p>
        </p:txBody>
      </p:sp>
      <p:sp>
        <p:nvSpPr>
          <p:cNvPr id="24580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5867400"/>
          </a:xfrm>
        </p:spPr>
        <p:txBody>
          <a:bodyPr>
            <a:noAutofit/>
          </a:bodyPr>
          <a:lstStyle/>
          <a:p>
            <a:r>
              <a:rPr lang="en-GB" altLang="en-US" dirty="0" smtClean="0">
                <a:solidFill>
                  <a:schemeClr val="tx1"/>
                </a:solidFill>
              </a:rPr>
              <a:t>Four types of compatibility:</a:t>
            </a:r>
          </a:p>
          <a:p>
            <a:pPr lvl="1"/>
            <a:r>
              <a:rPr lang="en-GB" altLang="en-US" sz="2000" dirty="0" smtClean="0">
                <a:solidFill>
                  <a:schemeClr val="tx1"/>
                </a:solidFill>
              </a:rPr>
              <a:t>Conceptual</a:t>
            </a:r>
          </a:p>
          <a:p>
            <a:pPr lvl="1"/>
            <a:r>
              <a:rPr lang="en-GB" altLang="en-US" sz="2000" dirty="0" smtClean="0">
                <a:solidFill>
                  <a:schemeClr val="tx1"/>
                </a:solidFill>
              </a:rPr>
              <a:t>Movement</a:t>
            </a:r>
          </a:p>
          <a:p>
            <a:pPr lvl="1"/>
            <a:r>
              <a:rPr lang="en-GB" altLang="en-US" sz="2000" dirty="0" smtClean="0">
                <a:solidFill>
                  <a:schemeClr val="tx1"/>
                </a:solidFill>
              </a:rPr>
              <a:t>Spatial</a:t>
            </a:r>
          </a:p>
          <a:p>
            <a:pPr lvl="1"/>
            <a:r>
              <a:rPr lang="en-GB" altLang="en-US" sz="2000" dirty="0" smtClean="0">
                <a:solidFill>
                  <a:schemeClr val="tx1"/>
                </a:solidFill>
              </a:rPr>
              <a:t>Modality</a:t>
            </a:r>
          </a:p>
          <a:p>
            <a:pPr lvl="1"/>
            <a:endParaRPr lang="en-GB" altLang="en-US" sz="2000" dirty="0" smtClean="0">
              <a:solidFill>
                <a:schemeClr val="tx1"/>
              </a:solidFill>
            </a:endParaRPr>
          </a:p>
          <a:p>
            <a:r>
              <a:rPr lang="en-GB" altLang="en-US" b="1" dirty="0" smtClean="0">
                <a:solidFill>
                  <a:schemeClr val="tx1"/>
                </a:solidFill>
              </a:rPr>
              <a:t>1. Conceptual compatibility:</a:t>
            </a:r>
          </a:p>
          <a:p>
            <a:pPr lvl="1"/>
            <a:r>
              <a:rPr lang="en-GB" altLang="en-US" sz="1800" dirty="0" smtClean="0">
                <a:solidFill>
                  <a:schemeClr val="tx1"/>
                </a:solidFill>
              </a:rPr>
              <a:t>related to degree that codes, symbols correspond to conceptual associations people have</a:t>
            </a:r>
          </a:p>
          <a:p>
            <a:pPr lvl="1"/>
            <a:r>
              <a:rPr lang="en-GB" altLang="en-US" sz="1800" dirty="0" smtClean="0">
                <a:solidFill>
                  <a:schemeClr val="tx1"/>
                </a:solidFill>
              </a:rPr>
              <a:t>It relates to how meaningful codes and symbols are to people who use them</a:t>
            </a:r>
          </a:p>
          <a:p>
            <a:pPr lvl="1"/>
            <a:endParaRPr lang="en-GB" altLang="en-US" sz="1800" dirty="0" smtClean="0">
              <a:solidFill>
                <a:schemeClr val="tx1"/>
              </a:solidFill>
            </a:endParaRPr>
          </a:p>
          <a:p>
            <a:pPr lvl="1"/>
            <a:r>
              <a:rPr lang="en-GB" altLang="en-US" sz="1800" dirty="0" smtClean="0">
                <a:solidFill>
                  <a:schemeClr val="tx1"/>
                </a:solidFill>
              </a:rPr>
              <a:t>e.g.: airplane symbol to denote an airport on a map means much more than a square or circle</a:t>
            </a:r>
          </a:p>
          <a:p>
            <a:pPr lvl="1"/>
            <a:r>
              <a:rPr lang="en-GB" altLang="en-US" sz="1800" dirty="0" smtClean="0">
                <a:solidFill>
                  <a:schemeClr val="tx1"/>
                </a:solidFill>
              </a:rPr>
              <a:t>e.g.: creating meaningful abbreviations and names for computer applications</a:t>
            </a:r>
            <a:endParaRPr lang="en-US" altLang="en-US" sz="1800" dirty="0" smtClean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415EB3-AC7F-4AD9-890A-9E5858FED46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824" y="1043242"/>
            <a:ext cx="2286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048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COMPATIBILITY (Cont.)</a:t>
            </a:r>
          </a:p>
        </p:txBody>
      </p:sp>
      <p:sp>
        <p:nvSpPr>
          <p:cNvPr id="25604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5867400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tx1"/>
                </a:solidFill>
              </a:rPr>
              <a:t>2. Movement compatibility</a:t>
            </a:r>
            <a:r>
              <a:rPr lang="en-US" altLang="en-US" dirty="0" smtClean="0">
                <a:solidFill>
                  <a:schemeClr val="tx1"/>
                </a:solidFill>
              </a:rPr>
              <a:t>:</a:t>
            </a:r>
          </a:p>
          <a:p>
            <a:pPr lvl="1"/>
            <a:r>
              <a:rPr lang="en-US" altLang="en-US" sz="1800" dirty="0" smtClean="0">
                <a:solidFill>
                  <a:schemeClr val="tx1"/>
                </a:solidFill>
              </a:rPr>
              <a:t>relates to the relationship between the movement of the displays and controls and the response of the system being displayed or controlled.</a:t>
            </a:r>
          </a:p>
          <a:p>
            <a:pPr lvl="1"/>
            <a:endParaRPr lang="en-US" altLang="en-US" sz="1800" dirty="0" smtClean="0">
              <a:solidFill>
                <a:schemeClr val="tx1"/>
              </a:solidFill>
            </a:endParaRPr>
          </a:p>
          <a:p>
            <a:pPr lvl="1"/>
            <a:r>
              <a:rPr lang="en-US" altLang="en-US" sz="1800" dirty="0" smtClean="0">
                <a:solidFill>
                  <a:schemeClr val="tx1"/>
                </a:solidFill>
              </a:rPr>
              <a:t>e.g.: to increase the volume on the radio, we expect to turn the knob clockwise.</a:t>
            </a:r>
          </a:p>
          <a:p>
            <a:pPr lvl="1"/>
            <a:r>
              <a:rPr lang="en-US" altLang="en-US" sz="1800" dirty="0" smtClean="0">
                <a:solidFill>
                  <a:schemeClr val="tx1"/>
                </a:solidFill>
              </a:rPr>
              <a:t>e.g.: upward movement of a pointer is expected to correspond to an increase in a parameter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9906F8-2E37-4F4B-8483-B145CAC70010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93" t="62056" r="34860" b="10904"/>
          <a:stretch/>
        </p:blipFill>
        <p:spPr>
          <a:xfrm>
            <a:off x="4991328" y="3962400"/>
            <a:ext cx="3343670" cy="27073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048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COMPATIBILITY (Cont.)</a:t>
            </a:r>
          </a:p>
        </p:txBody>
      </p:sp>
      <p:sp>
        <p:nvSpPr>
          <p:cNvPr id="25604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5867400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tx1"/>
                </a:solidFill>
              </a:rPr>
              <a:t>3. Spatial Compatibility</a:t>
            </a:r>
          </a:p>
          <a:p>
            <a:pPr lvl="1"/>
            <a:r>
              <a:rPr lang="en-US" altLang="en-US" sz="1800" dirty="0" smtClean="0">
                <a:solidFill>
                  <a:schemeClr val="tx1"/>
                </a:solidFill>
              </a:rPr>
              <a:t>Refers to the physical arrangement in space of controls and their associated displays</a:t>
            </a:r>
          </a:p>
          <a:p>
            <a:pPr lvl="1"/>
            <a:endParaRPr lang="en-US" altLang="en-US" sz="1800" dirty="0" smtClean="0">
              <a:solidFill>
                <a:schemeClr val="tx1"/>
              </a:solidFill>
            </a:endParaRPr>
          </a:p>
          <a:p>
            <a:pPr lvl="1"/>
            <a:r>
              <a:rPr lang="en-US" altLang="en-US" sz="1800" dirty="0" smtClean="0">
                <a:solidFill>
                  <a:schemeClr val="tx1"/>
                </a:solidFill>
              </a:rPr>
              <a:t>e.g. how displays are lined-up with respect to corresponding control knobs*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9906F8-2E37-4F4B-8483-B145CAC70010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048000"/>
            <a:ext cx="4419600" cy="274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73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048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COMPATIBILITY (Cont.)</a:t>
            </a:r>
          </a:p>
        </p:txBody>
      </p:sp>
      <p:sp>
        <p:nvSpPr>
          <p:cNvPr id="26628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5867400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tx1"/>
                </a:solidFill>
              </a:rPr>
              <a:t>4. Modality compatibility</a:t>
            </a:r>
            <a:r>
              <a:rPr lang="en-US" altLang="en-US" dirty="0" smtClean="0">
                <a:solidFill>
                  <a:schemeClr val="tx1"/>
                </a:solidFill>
              </a:rPr>
              <a:t>:</a:t>
            </a:r>
          </a:p>
          <a:p>
            <a:pPr lvl="1"/>
            <a:r>
              <a:rPr lang="en-US" altLang="en-US" sz="1800" dirty="0" smtClean="0">
                <a:solidFill>
                  <a:schemeClr val="tx1"/>
                </a:solidFill>
              </a:rPr>
              <a:t>refers to the fact that certain stimuli-response modality combinations are more compatible with some tasks than with </a:t>
            </a:r>
            <a:r>
              <a:rPr lang="en-US" altLang="en-US" sz="1800" dirty="0" smtClean="0">
                <a:solidFill>
                  <a:schemeClr val="tx1"/>
                </a:solidFill>
                <a:hlinkClick r:id="rId3" action="ppaction://hlinksldjump"/>
              </a:rPr>
              <a:t>others</a:t>
            </a:r>
            <a:endParaRPr lang="en-US" altLang="en-US" sz="1800" dirty="0" smtClean="0">
              <a:solidFill>
                <a:schemeClr val="tx1"/>
              </a:solidFill>
            </a:endParaRPr>
          </a:p>
          <a:p>
            <a:pPr lvl="1"/>
            <a:r>
              <a:rPr lang="en-US" altLang="en-US" sz="1800" dirty="0" smtClean="0">
                <a:solidFill>
                  <a:schemeClr val="tx1"/>
                </a:solidFill>
              </a:rPr>
              <a:t>this is simply </a:t>
            </a:r>
            <a:r>
              <a:rPr lang="en-US" altLang="en-US" sz="1800" dirty="0">
                <a:solidFill>
                  <a:schemeClr val="tx1"/>
                </a:solidFill>
              </a:rPr>
              <a:t>related </a:t>
            </a:r>
            <a:r>
              <a:rPr lang="en-US" altLang="en-US" sz="1800" dirty="0" smtClean="0">
                <a:solidFill>
                  <a:schemeClr val="tx1"/>
                </a:solidFill>
              </a:rPr>
              <a:t>to the how our </a:t>
            </a:r>
            <a:r>
              <a:rPr lang="en-US" altLang="en-US" sz="1800" dirty="0">
                <a:solidFill>
                  <a:schemeClr val="tx1"/>
                </a:solidFill>
              </a:rPr>
              <a:t>brains are </a:t>
            </a:r>
            <a:r>
              <a:rPr lang="en-US" altLang="en-US" sz="1800" dirty="0" smtClean="0">
                <a:solidFill>
                  <a:schemeClr val="tx1"/>
                </a:solidFill>
              </a:rPr>
              <a:t>“wired”</a:t>
            </a:r>
          </a:p>
          <a:p>
            <a:pPr lvl="1"/>
            <a:r>
              <a:rPr lang="en-US" altLang="en-US" sz="1800" dirty="0" smtClean="0">
                <a:solidFill>
                  <a:schemeClr val="tx1"/>
                </a:solidFill>
              </a:rPr>
              <a:t>e.g.: responding to a </a:t>
            </a:r>
            <a:r>
              <a:rPr lang="en-US" altLang="en-US" sz="1800" i="1" dirty="0" smtClean="0">
                <a:solidFill>
                  <a:schemeClr val="tx1"/>
                </a:solidFill>
              </a:rPr>
              <a:t>verbal command</a:t>
            </a:r>
            <a:r>
              <a:rPr lang="en-US" altLang="en-US" sz="1800" dirty="0" smtClean="0">
                <a:solidFill>
                  <a:schemeClr val="tx1"/>
                </a:solidFill>
              </a:rPr>
              <a:t> that needs </a:t>
            </a:r>
            <a:r>
              <a:rPr lang="en-US" altLang="en-US" sz="1800" i="1" dirty="0" smtClean="0">
                <a:solidFill>
                  <a:schemeClr val="tx1"/>
                </a:solidFill>
              </a:rPr>
              <a:t>verbal action</a:t>
            </a:r>
            <a:r>
              <a:rPr lang="en-US" altLang="en-US" sz="1800" dirty="0" smtClean="0">
                <a:solidFill>
                  <a:schemeClr val="tx1"/>
                </a:solidFill>
              </a:rPr>
              <a:t> is faster than responding to a </a:t>
            </a:r>
            <a:r>
              <a:rPr lang="en-US" altLang="en-US" sz="1800" i="1" dirty="0" smtClean="0">
                <a:solidFill>
                  <a:schemeClr val="tx1"/>
                </a:solidFill>
              </a:rPr>
              <a:t>written or displayed command</a:t>
            </a:r>
            <a:r>
              <a:rPr lang="en-US" altLang="en-US" sz="1800" dirty="0" smtClean="0">
                <a:solidFill>
                  <a:schemeClr val="tx1"/>
                </a:solidFill>
              </a:rPr>
              <a:t> requiring the </a:t>
            </a:r>
            <a:r>
              <a:rPr lang="en-US" altLang="en-US" sz="1800" i="1" dirty="0" smtClean="0">
                <a:solidFill>
                  <a:schemeClr val="tx1"/>
                </a:solidFill>
              </a:rPr>
              <a:t>same verbal action* </a:t>
            </a:r>
            <a:r>
              <a:rPr lang="en-US" altLang="en-US" sz="1800" dirty="0" smtClean="0">
                <a:solidFill>
                  <a:schemeClr val="tx1"/>
                </a:solidFill>
              </a:rPr>
              <a:t>(another e.g. is shown below)</a:t>
            </a:r>
          </a:p>
          <a:p>
            <a:endParaRPr lang="en-US" altLang="en-US" sz="2800" dirty="0" smtClean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73E0B0-035C-4986-86C6-2059AC018280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715000"/>
            <a:ext cx="3530792" cy="1083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7" y="3641838"/>
            <a:ext cx="5339403" cy="28851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3700" b="0" dirty="0" smtClean="0">
                <a:solidFill>
                  <a:schemeClr val="tx1"/>
                </a:solidFill>
              </a:rPr>
              <a:t>Chapter Overview</a:t>
            </a:r>
          </a:p>
        </p:txBody>
      </p:sp>
      <p:sp>
        <p:nvSpPr>
          <p:cNvPr id="11268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382000" cy="59436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b="1" dirty="0" smtClean="0">
                <a:solidFill>
                  <a:schemeClr val="tx1"/>
                </a:solidFill>
              </a:rPr>
              <a:t>Information Processing and Compatibility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Information Display </a:t>
            </a:r>
            <a:r>
              <a:rPr lang="en-US" dirty="0">
                <a:solidFill>
                  <a:schemeClr val="tx1"/>
                </a:solidFill>
              </a:rPr>
              <a:t>– Coding </a:t>
            </a:r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dirty="0">
                <a:solidFill>
                  <a:schemeClr val="tx1"/>
                </a:solidFill>
              </a:rPr>
              <a:t>Ch. </a:t>
            </a:r>
            <a:r>
              <a:rPr lang="en-US" dirty="0" smtClean="0">
                <a:solidFill>
                  <a:schemeClr val="tx1"/>
                </a:solidFill>
              </a:rPr>
              <a:t>3)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Fitts</a:t>
            </a:r>
            <a:r>
              <a:rPr lang="en-US" dirty="0">
                <a:solidFill>
                  <a:schemeClr val="tx1"/>
                </a:solidFill>
              </a:rPr>
              <a:t>’ Law </a:t>
            </a:r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dirty="0">
                <a:solidFill>
                  <a:schemeClr val="tx1"/>
                </a:solidFill>
              </a:rPr>
              <a:t>Ch. </a:t>
            </a:r>
            <a:r>
              <a:rPr lang="en-US" dirty="0" smtClean="0">
                <a:solidFill>
                  <a:schemeClr val="tx1"/>
                </a:solidFill>
              </a:rPr>
              <a:t>3, Ch. 9)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Hick </a:t>
            </a:r>
            <a:r>
              <a:rPr lang="en-US" dirty="0">
                <a:solidFill>
                  <a:schemeClr val="tx1"/>
                </a:solidFill>
              </a:rPr>
              <a:t>Hyman Law </a:t>
            </a:r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dirty="0">
                <a:solidFill>
                  <a:schemeClr val="tx1"/>
                </a:solidFill>
              </a:rPr>
              <a:t>Ch. </a:t>
            </a:r>
            <a:r>
              <a:rPr lang="en-US" dirty="0" smtClean="0">
                <a:solidFill>
                  <a:schemeClr val="tx1"/>
                </a:solidFill>
              </a:rPr>
              <a:t>3)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Signal </a:t>
            </a:r>
            <a:r>
              <a:rPr lang="en-US" dirty="0">
                <a:solidFill>
                  <a:schemeClr val="tx1"/>
                </a:solidFill>
              </a:rPr>
              <a:t>Detection Theory </a:t>
            </a:r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dirty="0">
                <a:solidFill>
                  <a:schemeClr val="tx1"/>
                </a:solidFill>
              </a:rPr>
              <a:t>Ch. </a:t>
            </a:r>
            <a:r>
              <a:rPr lang="en-US" dirty="0" smtClean="0">
                <a:solidFill>
                  <a:schemeClr val="tx1"/>
                </a:solidFill>
              </a:rPr>
              <a:t>3)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Memory </a:t>
            </a:r>
            <a:r>
              <a:rPr lang="en-US" dirty="0">
                <a:solidFill>
                  <a:schemeClr val="tx1"/>
                </a:solidFill>
              </a:rPr>
              <a:t>- Attention </a:t>
            </a:r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dirty="0">
                <a:solidFill>
                  <a:schemeClr val="tx1"/>
                </a:solidFill>
              </a:rPr>
              <a:t>Ch. </a:t>
            </a:r>
            <a:r>
              <a:rPr lang="en-US" dirty="0" smtClean="0">
                <a:solidFill>
                  <a:schemeClr val="tx1"/>
                </a:solidFill>
              </a:rPr>
              <a:t>3)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Compatibility </a:t>
            </a:r>
            <a:r>
              <a:rPr lang="en-US" dirty="0">
                <a:solidFill>
                  <a:schemeClr val="tx1"/>
                </a:solidFill>
              </a:rPr>
              <a:t>- Part 1 - Spatial Compatibility (</a:t>
            </a:r>
            <a:r>
              <a:rPr lang="en-US" dirty="0" smtClean="0">
                <a:solidFill>
                  <a:schemeClr val="tx1"/>
                </a:solidFill>
              </a:rPr>
              <a:t>Ch. </a:t>
            </a:r>
            <a:r>
              <a:rPr lang="en-US" dirty="0">
                <a:solidFill>
                  <a:schemeClr val="tx1"/>
                </a:solidFill>
              </a:rPr>
              <a:t>10)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Compatibility - Part 2 - Movement - Modality </a:t>
            </a:r>
            <a:r>
              <a:rPr lang="en-US" dirty="0" smtClean="0">
                <a:solidFill>
                  <a:schemeClr val="tx1"/>
                </a:solidFill>
              </a:rPr>
              <a:t>Compatibility </a:t>
            </a:r>
            <a:r>
              <a:rPr lang="en-US" dirty="0">
                <a:solidFill>
                  <a:schemeClr val="tx1"/>
                </a:solidFill>
              </a:rPr>
              <a:t>(Ch. </a:t>
            </a:r>
            <a:r>
              <a:rPr lang="en-US" dirty="0" smtClean="0">
                <a:solidFill>
                  <a:schemeClr val="tx1"/>
                </a:solidFill>
              </a:rPr>
              <a:t>10, Ch.3)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E2279C-C6FE-4890-908F-842FC1B798E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09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300" b="0" dirty="0" smtClean="0">
                <a:solidFill>
                  <a:schemeClr val="tx1"/>
                </a:solidFill>
              </a:rPr>
              <a:t>References</a:t>
            </a:r>
            <a:endParaRPr lang="en-US" sz="2800" b="0" dirty="0" smtClean="0">
              <a:solidFill>
                <a:schemeClr val="tx1"/>
              </a:solidFill>
            </a:endParaRPr>
          </a:p>
        </p:txBody>
      </p:sp>
      <p:sp>
        <p:nvSpPr>
          <p:cNvPr id="40964" name="Rectangle 4"/>
          <p:cNvSpPr>
            <a:spLocks noGrp="1"/>
          </p:cNvSpPr>
          <p:nvPr>
            <p:ph idx="1"/>
          </p:nvPr>
        </p:nvSpPr>
        <p:spPr>
          <a:xfrm>
            <a:off x="304800" y="838200"/>
            <a:ext cx="8229600" cy="5943600"/>
          </a:xfrm>
        </p:spPr>
        <p:txBody>
          <a:bodyPr/>
          <a:lstStyle/>
          <a:p>
            <a:pPr marL="877888" lvl="1" indent="-514350">
              <a:buClr>
                <a:srgbClr val="2DA2BF"/>
              </a:buClr>
            </a:pPr>
            <a:r>
              <a:rPr lang="en-US" altLang="en-US" sz="2400" b="1" i="1" dirty="0" smtClean="0">
                <a:solidFill>
                  <a:schemeClr val="tx1"/>
                </a:solidFill>
              </a:rPr>
              <a:t>Human Factors in Engineering and Design</a:t>
            </a:r>
            <a:r>
              <a:rPr lang="en-US" altLang="en-US" sz="2400" dirty="0" smtClean="0">
                <a:solidFill>
                  <a:schemeClr val="tx1"/>
                </a:solidFill>
              </a:rPr>
              <a:t>. Mark S. Sanders, Ernest J. McCormick. 7</a:t>
            </a:r>
            <a:r>
              <a:rPr lang="en-US" altLang="en-US" sz="2400" baseline="30000" dirty="0" smtClean="0">
                <a:solidFill>
                  <a:schemeClr val="tx1"/>
                </a:solidFill>
              </a:rPr>
              <a:t>th</a:t>
            </a:r>
            <a:r>
              <a:rPr lang="en-US" altLang="en-US" sz="2400" dirty="0" smtClean="0">
                <a:solidFill>
                  <a:schemeClr val="tx1"/>
                </a:solidFill>
              </a:rPr>
              <a:t> Ed. McGraw: New York, 1993. ISBN: 0-07-112826-3.</a:t>
            </a:r>
          </a:p>
          <a:p>
            <a:pPr marL="877888" lvl="1" indent="-514350">
              <a:buClr>
                <a:srgbClr val="2DA2BF"/>
              </a:buClr>
            </a:pPr>
            <a:r>
              <a:rPr lang="en-US" altLang="en-US" sz="2400" b="1" i="1" dirty="0">
                <a:solidFill>
                  <a:schemeClr val="tx1"/>
                </a:solidFill>
              </a:rPr>
              <a:t>The neural effect of stimulus-response modality compatibility on dual-task performance: an fMRI </a:t>
            </a:r>
            <a:r>
              <a:rPr lang="en-US" altLang="en-US" sz="2400" b="1" i="1" dirty="0" smtClean="0">
                <a:solidFill>
                  <a:schemeClr val="tx1"/>
                </a:solidFill>
              </a:rPr>
              <a:t>study</a:t>
            </a:r>
            <a:r>
              <a:rPr lang="en-US" altLang="en-US" sz="2400" dirty="0" smtClean="0">
                <a:solidFill>
                  <a:schemeClr val="tx1"/>
                </a:solidFill>
              </a:rPr>
              <a:t>. C </a:t>
            </a:r>
            <a:r>
              <a:rPr lang="en-US" altLang="en-US" sz="2400" dirty="0" err="1">
                <a:solidFill>
                  <a:schemeClr val="tx1"/>
                </a:solidFill>
              </a:rPr>
              <a:t>Stelzel</a:t>
            </a:r>
            <a:r>
              <a:rPr lang="en-US" altLang="en-US" sz="2400" dirty="0">
                <a:solidFill>
                  <a:schemeClr val="tx1"/>
                </a:solidFill>
              </a:rPr>
              <a:t>, </a:t>
            </a:r>
            <a:r>
              <a:rPr lang="en-US" altLang="en-US" sz="2400" dirty="0" smtClean="0">
                <a:solidFill>
                  <a:schemeClr val="tx1"/>
                </a:solidFill>
              </a:rPr>
              <a:t>et al, </a:t>
            </a:r>
            <a:r>
              <a:rPr lang="en-US" altLang="en-US" sz="2400" dirty="0">
                <a:solidFill>
                  <a:schemeClr val="tx1"/>
                </a:solidFill>
              </a:rPr>
              <a:t>Psychological Research, </a:t>
            </a:r>
            <a:r>
              <a:rPr lang="en-US" altLang="en-US" sz="2400" dirty="0" smtClean="0">
                <a:solidFill>
                  <a:schemeClr val="tx1"/>
                </a:solidFill>
              </a:rPr>
              <a:t>2006.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C23F02-F9A5-4FF6-B16F-62F84637AE0E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90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3700" b="0" dirty="0" smtClean="0">
                <a:solidFill>
                  <a:schemeClr val="tx1"/>
                </a:solidFill>
              </a:rPr>
              <a:t>Lesson Overview</a:t>
            </a:r>
          </a:p>
        </p:txBody>
      </p:sp>
      <p:sp>
        <p:nvSpPr>
          <p:cNvPr id="11268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382000" cy="5943600"/>
          </a:xfrm>
        </p:spPr>
        <p:txBody>
          <a:bodyPr>
            <a:normAutofit lnSpcReduction="10000"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b="1" dirty="0">
                <a:solidFill>
                  <a:schemeClr val="tx1"/>
                </a:solidFill>
              </a:rPr>
              <a:t>Information Display </a:t>
            </a:r>
            <a:r>
              <a:rPr lang="en-US" b="1" dirty="0" smtClean="0">
                <a:solidFill>
                  <a:schemeClr val="tx1"/>
                </a:solidFill>
              </a:rPr>
              <a:t>and </a:t>
            </a:r>
            <a:r>
              <a:rPr lang="en-US" b="1" dirty="0">
                <a:solidFill>
                  <a:schemeClr val="tx1"/>
                </a:solidFill>
              </a:rPr>
              <a:t>Coding (</a:t>
            </a:r>
            <a:r>
              <a:rPr lang="en-US" b="1" dirty="0" smtClean="0">
                <a:solidFill>
                  <a:schemeClr val="tx1"/>
                </a:solidFill>
              </a:rPr>
              <a:t>Chapter </a:t>
            </a:r>
            <a:r>
              <a:rPr lang="en-US" b="1" dirty="0" smtClean="0">
                <a:solidFill>
                  <a:schemeClr val="tx1"/>
                </a:solidFill>
              </a:rPr>
              <a:t>3)</a:t>
            </a:r>
            <a:endParaRPr lang="en-US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</a:rPr>
              <a:t>Displaying Information</a:t>
            </a:r>
          </a:p>
          <a:p>
            <a:pPr lvl="1">
              <a:lnSpc>
                <a:spcPct val="150000"/>
              </a:lnSpc>
            </a:pPr>
            <a:r>
              <a:rPr lang="en-US" sz="1800" dirty="0">
                <a:solidFill>
                  <a:schemeClr val="tx1"/>
                </a:solidFill>
              </a:rPr>
              <a:t>Information Presented by Displays</a:t>
            </a:r>
          </a:p>
          <a:p>
            <a:pPr lvl="1">
              <a:lnSpc>
                <a:spcPct val="150000"/>
              </a:lnSpc>
            </a:pPr>
            <a:r>
              <a:rPr lang="en-US" sz="1800" dirty="0">
                <a:solidFill>
                  <a:schemeClr val="tx1"/>
                </a:solidFill>
              </a:rPr>
              <a:t>Selection of Display Modality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</a:rPr>
              <a:t>Coding of Information</a:t>
            </a:r>
          </a:p>
          <a:p>
            <a:pPr lvl="1">
              <a:lnSpc>
                <a:spcPct val="150000"/>
              </a:lnSpc>
            </a:pPr>
            <a:r>
              <a:rPr lang="en-US" sz="1800" dirty="0" smtClean="0">
                <a:solidFill>
                  <a:schemeClr val="tx1"/>
                </a:solidFill>
              </a:rPr>
              <a:t>Coding</a:t>
            </a:r>
          </a:p>
          <a:p>
            <a:pPr lvl="1">
              <a:lnSpc>
                <a:spcPct val="150000"/>
              </a:lnSpc>
            </a:pPr>
            <a:r>
              <a:rPr lang="en-US" sz="1800" dirty="0" smtClean="0">
                <a:solidFill>
                  <a:schemeClr val="tx1"/>
                </a:solidFill>
              </a:rPr>
              <a:t>Characteristics of a Good Coding System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</a:rPr>
              <a:t>Compatibility</a:t>
            </a:r>
          </a:p>
          <a:p>
            <a:pPr lvl="1">
              <a:lnSpc>
                <a:spcPct val="150000"/>
              </a:lnSpc>
            </a:pPr>
            <a:r>
              <a:rPr lang="en-GB" altLang="en-US" sz="1800" dirty="0" smtClean="0">
                <a:solidFill>
                  <a:schemeClr val="tx1"/>
                </a:solidFill>
              </a:rPr>
              <a:t>Conceptual </a:t>
            </a:r>
            <a:r>
              <a:rPr lang="en-US" sz="1800" dirty="0" smtClean="0">
                <a:solidFill>
                  <a:schemeClr val="tx1"/>
                </a:solidFill>
              </a:rPr>
              <a:t>Compatibility</a:t>
            </a:r>
            <a:endParaRPr lang="en-GB" altLang="en-US" sz="1800" dirty="0" smtClean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</a:pPr>
            <a:r>
              <a:rPr lang="en-GB" altLang="en-US" sz="1800" dirty="0" smtClean="0">
                <a:solidFill>
                  <a:schemeClr val="tx1"/>
                </a:solidFill>
              </a:rPr>
              <a:t>Movement </a:t>
            </a:r>
            <a:r>
              <a:rPr lang="en-US" sz="1800" dirty="0" smtClean="0">
                <a:solidFill>
                  <a:schemeClr val="tx1"/>
                </a:solidFill>
              </a:rPr>
              <a:t>Compatibility</a:t>
            </a:r>
          </a:p>
          <a:p>
            <a:pPr lvl="1">
              <a:lnSpc>
                <a:spcPct val="150000"/>
              </a:lnSpc>
            </a:pPr>
            <a:r>
              <a:rPr lang="en-GB" altLang="en-US" sz="1800" dirty="0" smtClean="0">
                <a:solidFill>
                  <a:schemeClr val="tx1"/>
                </a:solidFill>
              </a:rPr>
              <a:t>Spatial</a:t>
            </a:r>
            <a:r>
              <a:rPr lang="en-GB" altLang="en-US" sz="1800" dirty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Compatibility</a:t>
            </a:r>
            <a:endParaRPr lang="en-GB" altLang="en-US" sz="1800" dirty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</a:pPr>
            <a:r>
              <a:rPr lang="en-GB" altLang="en-US" sz="1800" dirty="0" smtClean="0">
                <a:solidFill>
                  <a:schemeClr val="tx1"/>
                </a:solidFill>
              </a:rPr>
              <a:t>Modality</a:t>
            </a:r>
            <a:r>
              <a:rPr lang="en-GB" altLang="en-US" sz="1800" dirty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Compatibility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E2279C-C6FE-4890-908F-842FC1B798E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46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2800" b="0" dirty="0" smtClean="0">
                <a:solidFill>
                  <a:schemeClr val="tx1"/>
                </a:solidFill>
              </a:rPr>
              <a:t>DISPLAYING INFORMATION</a:t>
            </a:r>
          </a:p>
        </p:txBody>
      </p:sp>
      <p:sp>
        <p:nvSpPr>
          <p:cNvPr id="12292" name="Rectangle 4"/>
          <p:cNvSpPr>
            <a:spLocks noGrp="1"/>
          </p:cNvSpPr>
          <p:nvPr>
            <p:ph idx="1"/>
          </p:nvPr>
        </p:nvSpPr>
        <p:spPr>
          <a:xfrm>
            <a:off x="533400" y="914400"/>
            <a:ext cx="8229600" cy="5943600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tx1"/>
                </a:solidFill>
              </a:rPr>
              <a:t>Human information input and processing depends on the sensory reception of relevant </a:t>
            </a:r>
            <a:r>
              <a:rPr lang="en-US" altLang="en-US" b="1" dirty="0" smtClean="0">
                <a:solidFill>
                  <a:schemeClr val="tx1"/>
                </a:solidFill>
              </a:rPr>
              <a:t>external stimuli</a:t>
            </a:r>
            <a:r>
              <a:rPr lang="en-US" altLang="en-US" dirty="0" smtClean="0">
                <a:solidFill>
                  <a:schemeClr val="tx1"/>
                </a:solidFill>
              </a:rPr>
              <a:t> which contain the information</a:t>
            </a:r>
          </a:p>
          <a:p>
            <a:endParaRPr lang="en-US" altLang="en-US" dirty="0" smtClean="0">
              <a:solidFill>
                <a:schemeClr val="tx1"/>
              </a:solidFill>
            </a:endParaRPr>
          </a:p>
          <a:p>
            <a:r>
              <a:rPr lang="en-US" altLang="en-US" dirty="0" smtClean="0">
                <a:solidFill>
                  <a:schemeClr val="tx1"/>
                </a:solidFill>
              </a:rPr>
              <a:t>The original source of information (the </a:t>
            </a:r>
            <a:r>
              <a:rPr lang="en-US" altLang="en-US" b="1" dirty="0" smtClean="0">
                <a:solidFill>
                  <a:schemeClr val="tx1"/>
                </a:solidFill>
              </a:rPr>
              <a:t>distal stimulus</a:t>
            </a:r>
            <a:r>
              <a:rPr lang="en-US" altLang="en-US" dirty="0" smtClean="0">
                <a:solidFill>
                  <a:schemeClr val="tx1"/>
                </a:solidFill>
              </a:rPr>
              <a:t>) is some object, event, or environmental condition</a:t>
            </a:r>
          </a:p>
          <a:p>
            <a:endParaRPr lang="en-US" altLang="en-US" dirty="0" smtClean="0">
              <a:solidFill>
                <a:schemeClr val="tx1"/>
              </a:solidFill>
            </a:endParaRPr>
          </a:p>
          <a:p>
            <a:r>
              <a:rPr lang="en-US" altLang="en-US" dirty="0" smtClean="0">
                <a:solidFill>
                  <a:schemeClr val="tx1"/>
                </a:solidFill>
              </a:rPr>
              <a:t>Information from the distal stimulus may come to us:</a:t>
            </a:r>
          </a:p>
          <a:p>
            <a:pPr lvl="1"/>
            <a:r>
              <a:rPr lang="en-US" altLang="en-US" sz="1800" b="1" dirty="0" smtClean="0">
                <a:solidFill>
                  <a:schemeClr val="tx1"/>
                </a:solidFill>
              </a:rPr>
              <a:t>directly</a:t>
            </a:r>
            <a:r>
              <a:rPr lang="en-US" altLang="en-US" sz="1800" dirty="0" smtClean="0">
                <a:solidFill>
                  <a:schemeClr val="tx1"/>
                </a:solidFill>
              </a:rPr>
              <a:t> (e.g. direct observation of plane), or</a:t>
            </a:r>
          </a:p>
          <a:p>
            <a:pPr lvl="1"/>
            <a:r>
              <a:rPr lang="en-US" altLang="en-US" sz="1800" b="1" dirty="0" smtClean="0">
                <a:solidFill>
                  <a:schemeClr val="tx1"/>
                </a:solidFill>
              </a:rPr>
              <a:t>indirectly</a:t>
            </a:r>
            <a:r>
              <a:rPr lang="en-US" altLang="en-US" sz="1800" dirty="0" smtClean="0">
                <a:solidFill>
                  <a:schemeClr val="tx1"/>
                </a:solidFill>
              </a:rPr>
              <a:t> (e.g. radar or telescope)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EF98B2-42B0-4876-85EA-555F67EA9A5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3100" b="0" dirty="0" smtClean="0">
                <a:solidFill>
                  <a:schemeClr val="tx1"/>
                </a:solidFill>
              </a:rPr>
              <a:t>Cont. DISPLAYING INFORMATION</a:t>
            </a:r>
            <a:endParaRPr lang="en-US" sz="2800" b="0" dirty="0" smtClean="0">
              <a:solidFill>
                <a:schemeClr val="tx1"/>
              </a:solidFill>
            </a:endParaRPr>
          </a:p>
        </p:txBody>
      </p:sp>
      <p:sp>
        <p:nvSpPr>
          <p:cNvPr id="13316" name="Rectangle 4"/>
          <p:cNvSpPr>
            <a:spLocks noGrp="1"/>
          </p:cNvSpPr>
          <p:nvPr>
            <p:ph idx="1"/>
          </p:nvPr>
        </p:nvSpPr>
        <p:spPr>
          <a:xfrm>
            <a:off x="533400" y="914400"/>
            <a:ext cx="8229600" cy="5943600"/>
          </a:xfrm>
        </p:spPr>
        <p:txBody>
          <a:bodyPr>
            <a:normAutofit/>
          </a:bodyPr>
          <a:lstStyle/>
          <a:p>
            <a:r>
              <a:rPr lang="en-US" altLang="en-US" dirty="0" smtClean="0">
                <a:solidFill>
                  <a:schemeClr val="tx1"/>
                </a:solidFill>
              </a:rPr>
              <a:t>In the case of </a:t>
            </a:r>
            <a:r>
              <a:rPr lang="en-US" altLang="en-US" b="1" dirty="0" smtClean="0">
                <a:solidFill>
                  <a:schemeClr val="tx1"/>
                </a:solidFill>
              </a:rPr>
              <a:t>indirect sensing</a:t>
            </a:r>
            <a:r>
              <a:rPr lang="en-US" altLang="en-US" dirty="0" smtClean="0">
                <a:solidFill>
                  <a:schemeClr val="tx1"/>
                </a:solidFill>
              </a:rPr>
              <a:t>, the new distal stimuli may be</a:t>
            </a:r>
          </a:p>
          <a:p>
            <a:pPr lvl="1"/>
            <a:r>
              <a:rPr lang="en-US" altLang="en-US" sz="1800" b="1" dirty="0" smtClean="0">
                <a:solidFill>
                  <a:schemeClr val="tx1"/>
                </a:solidFill>
              </a:rPr>
              <a:t>coded stimuli</a:t>
            </a:r>
            <a:r>
              <a:rPr lang="en-US" altLang="en-US" sz="1800" dirty="0" smtClean="0">
                <a:solidFill>
                  <a:schemeClr val="tx1"/>
                </a:solidFill>
              </a:rPr>
              <a:t> (e.g. visual or auditory displays), or:</a:t>
            </a:r>
          </a:p>
          <a:p>
            <a:pPr lvl="1"/>
            <a:r>
              <a:rPr lang="en-US" altLang="en-US" sz="1800" b="1" dirty="0" smtClean="0">
                <a:solidFill>
                  <a:schemeClr val="tx1"/>
                </a:solidFill>
              </a:rPr>
              <a:t>reproduced stimuli</a:t>
            </a:r>
            <a:r>
              <a:rPr lang="en-US" altLang="en-US" sz="1800" dirty="0" smtClean="0">
                <a:solidFill>
                  <a:schemeClr val="tx1"/>
                </a:solidFill>
              </a:rPr>
              <a:t> (e.g. TV, radio, hearing aids)</a:t>
            </a:r>
          </a:p>
          <a:p>
            <a:pPr lvl="1"/>
            <a:r>
              <a:rPr lang="en-US" altLang="en-US" sz="1800" dirty="0" smtClean="0">
                <a:solidFill>
                  <a:schemeClr val="tx1"/>
                </a:solidFill>
              </a:rPr>
              <a:t>In both cases the coded or reproduced stimuli become the </a:t>
            </a:r>
            <a:r>
              <a:rPr lang="en-US" altLang="en-US" sz="1800" i="1" dirty="0" smtClean="0">
                <a:solidFill>
                  <a:schemeClr val="tx1"/>
                </a:solidFill>
              </a:rPr>
              <a:t>actual</a:t>
            </a:r>
            <a:r>
              <a:rPr lang="en-US" altLang="en-US" sz="1800" dirty="0" smtClean="0">
                <a:solidFill>
                  <a:schemeClr val="tx1"/>
                </a:solidFill>
              </a:rPr>
              <a:t> distal stimuli to the human sensory receptors</a:t>
            </a:r>
          </a:p>
          <a:p>
            <a:endParaRPr lang="en-US" altLang="en-US" dirty="0" smtClean="0">
              <a:solidFill>
                <a:schemeClr val="tx1"/>
              </a:solidFill>
            </a:endParaRPr>
          </a:p>
          <a:p>
            <a:r>
              <a:rPr lang="en-US" altLang="en-US" dirty="0" smtClean="0">
                <a:solidFill>
                  <a:schemeClr val="tx1"/>
                </a:solidFill>
              </a:rPr>
              <a:t>Human factors are required when </a:t>
            </a:r>
            <a:r>
              <a:rPr lang="en-US" altLang="en-US" i="1" dirty="0" smtClean="0">
                <a:solidFill>
                  <a:schemeClr val="tx1"/>
                </a:solidFill>
              </a:rPr>
              <a:t>indirect</a:t>
            </a:r>
            <a:r>
              <a:rPr lang="en-US" altLang="en-US" dirty="0" smtClean="0">
                <a:solidFill>
                  <a:schemeClr val="tx1"/>
                </a:solidFill>
              </a:rPr>
              <a:t> sensing applies</a:t>
            </a:r>
          </a:p>
          <a:p>
            <a:endParaRPr lang="en-US" altLang="en-US" dirty="0" smtClean="0">
              <a:solidFill>
                <a:schemeClr val="tx1"/>
              </a:solidFill>
            </a:endParaRPr>
          </a:p>
          <a:p>
            <a:r>
              <a:rPr lang="en-US" altLang="en-US" b="1" dirty="0" smtClean="0">
                <a:solidFill>
                  <a:schemeClr val="tx1"/>
                </a:solidFill>
              </a:rPr>
              <a:t>Display</a:t>
            </a:r>
            <a:r>
              <a:rPr lang="en-US" altLang="en-US" dirty="0" smtClean="0">
                <a:solidFill>
                  <a:schemeClr val="tx1"/>
                </a:solidFill>
              </a:rPr>
              <a:t> is a term that applies to any indirect method of presenting information (e.g. highway traffic sign, radio)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BB9D3B-80E4-4123-BF89-0669CB231BF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048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2600" dirty="0" smtClean="0">
                <a:solidFill>
                  <a:schemeClr val="tx1"/>
                </a:solidFill>
              </a:rPr>
              <a:t>INFORMATION PRESENTED BY DISPLAYS (General)</a:t>
            </a:r>
          </a:p>
        </p:txBody>
      </p:sp>
      <p:sp>
        <p:nvSpPr>
          <p:cNvPr id="14340" name="Rectangle 4"/>
          <p:cNvSpPr>
            <a:spLocks noGrp="1"/>
          </p:cNvSpPr>
          <p:nvPr>
            <p:ph idx="1"/>
          </p:nvPr>
        </p:nvSpPr>
        <p:spPr>
          <a:xfrm>
            <a:off x="533400" y="762000"/>
            <a:ext cx="8229600" cy="6019800"/>
          </a:xfrm>
        </p:spPr>
        <p:txBody>
          <a:bodyPr>
            <a:normAutofit/>
          </a:bodyPr>
          <a:lstStyle/>
          <a:p>
            <a:r>
              <a:rPr lang="en-US" altLang="en-US" dirty="0" smtClean="0">
                <a:solidFill>
                  <a:schemeClr val="tx1"/>
                </a:solidFill>
              </a:rPr>
              <a:t>Information presented by displays can be </a:t>
            </a:r>
            <a:r>
              <a:rPr lang="en-US" altLang="en-US" b="1" dirty="0" smtClean="0">
                <a:solidFill>
                  <a:schemeClr val="tx1"/>
                </a:solidFill>
              </a:rPr>
              <a:t>dynamic</a:t>
            </a:r>
            <a:r>
              <a:rPr lang="en-US" altLang="en-US" dirty="0" smtClean="0">
                <a:solidFill>
                  <a:schemeClr val="tx1"/>
                </a:solidFill>
              </a:rPr>
              <a:t> or </a:t>
            </a:r>
            <a:r>
              <a:rPr lang="en-US" altLang="en-US" b="1" dirty="0" smtClean="0">
                <a:solidFill>
                  <a:schemeClr val="tx1"/>
                </a:solidFill>
              </a:rPr>
              <a:t>static</a:t>
            </a:r>
            <a:r>
              <a:rPr lang="en-US" altLang="en-US" dirty="0" smtClean="0">
                <a:solidFill>
                  <a:schemeClr val="tx1"/>
                </a:solidFill>
              </a:rPr>
              <a:t>.</a:t>
            </a:r>
          </a:p>
          <a:p>
            <a:endParaRPr lang="en-US" altLang="en-US" dirty="0" smtClean="0">
              <a:solidFill>
                <a:schemeClr val="tx1"/>
              </a:solidFill>
            </a:endParaRPr>
          </a:p>
          <a:p>
            <a:r>
              <a:rPr lang="en-US" altLang="en-US" b="1" dirty="0" smtClean="0">
                <a:solidFill>
                  <a:schemeClr val="tx1"/>
                </a:solidFill>
              </a:rPr>
              <a:t>Dynamic information:</a:t>
            </a:r>
          </a:p>
          <a:p>
            <a:pPr lvl="1"/>
            <a:r>
              <a:rPr lang="en-US" altLang="en-US" sz="1800" dirty="0" smtClean="0">
                <a:solidFill>
                  <a:schemeClr val="tx1"/>
                </a:solidFill>
              </a:rPr>
              <a:t>changes continuously or is subject to change through time</a:t>
            </a:r>
          </a:p>
          <a:p>
            <a:pPr lvl="1"/>
            <a:r>
              <a:rPr lang="en-US" altLang="en-US" sz="1800" dirty="0" smtClean="0">
                <a:solidFill>
                  <a:schemeClr val="tx1"/>
                </a:solidFill>
              </a:rPr>
              <a:t>e.g.: traffic lights, radar displays, temperature gauges</a:t>
            </a:r>
          </a:p>
          <a:p>
            <a:endParaRPr lang="en-US" altLang="en-US" dirty="0" smtClean="0">
              <a:solidFill>
                <a:schemeClr val="tx1"/>
              </a:solidFill>
            </a:endParaRPr>
          </a:p>
          <a:p>
            <a:r>
              <a:rPr lang="en-US" altLang="en-US" b="1" dirty="0" smtClean="0">
                <a:solidFill>
                  <a:schemeClr val="tx1"/>
                </a:solidFill>
              </a:rPr>
              <a:t>Static information:</a:t>
            </a:r>
          </a:p>
          <a:p>
            <a:pPr lvl="1"/>
            <a:r>
              <a:rPr lang="en-US" altLang="en-US" sz="1800" dirty="0" smtClean="0">
                <a:solidFill>
                  <a:schemeClr val="tx1"/>
                </a:solidFill>
              </a:rPr>
              <a:t>remains fixed over time</a:t>
            </a:r>
          </a:p>
          <a:p>
            <a:pPr lvl="1"/>
            <a:r>
              <a:rPr lang="en-US" altLang="en-US" sz="1800" dirty="0">
                <a:solidFill>
                  <a:schemeClr val="tx1"/>
                </a:solidFill>
              </a:rPr>
              <a:t>e.g.: </a:t>
            </a:r>
            <a:r>
              <a:rPr lang="en-US" altLang="en-US" sz="1800" dirty="0" smtClean="0">
                <a:solidFill>
                  <a:schemeClr val="tx1"/>
                </a:solidFill>
              </a:rPr>
              <a:t>alphanumeric data, traffic signs, charts, graphs, labels</a:t>
            </a:r>
          </a:p>
          <a:p>
            <a:pPr lvl="1"/>
            <a:r>
              <a:rPr lang="en-US" altLang="en-US" sz="1800" dirty="0" smtClean="0">
                <a:solidFill>
                  <a:schemeClr val="tx1"/>
                </a:solidFill>
              </a:rPr>
              <a:t>Note that static information presented through </a:t>
            </a:r>
            <a:r>
              <a:rPr lang="en-US" altLang="en-US" sz="1800" b="1" dirty="0" smtClean="0">
                <a:solidFill>
                  <a:schemeClr val="tx1"/>
                </a:solidFill>
              </a:rPr>
              <a:t>VDT</a:t>
            </a:r>
            <a:r>
              <a:rPr lang="en-US" altLang="en-US" sz="1800" dirty="0" smtClean="0">
                <a:solidFill>
                  <a:schemeClr val="tx1"/>
                </a:solidFill>
              </a:rPr>
              <a:t>’s (video display terminals) is considered static information.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FFE9F4-4156-4B4B-8EC3-B5B3F087B49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048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2600" dirty="0" smtClean="0">
                <a:solidFill>
                  <a:schemeClr val="tx1"/>
                </a:solidFill>
              </a:rPr>
              <a:t>INFORMATION PRESENTED BY DISPLAYS (Detailed)</a:t>
            </a:r>
          </a:p>
        </p:txBody>
      </p:sp>
      <p:sp>
        <p:nvSpPr>
          <p:cNvPr id="15364" name="Rectangle 4"/>
          <p:cNvSpPr>
            <a:spLocks noGrp="1"/>
          </p:cNvSpPr>
          <p:nvPr>
            <p:ph idx="1"/>
          </p:nvPr>
        </p:nvSpPr>
        <p:spPr>
          <a:xfrm>
            <a:off x="533400" y="762000"/>
            <a:ext cx="8229600" cy="6019800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tx1"/>
                </a:solidFill>
              </a:rPr>
              <a:t>Quantitative</a:t>
            </a:r>
            <a:r>
              <a:rPr lang="en-US" altLang="en-US" dirty="0" smtClean="0">
                <a:solidFill>
                  <a:schemeClr val="tx1"/>
                </a:solidFill>
              </a:rPr>
              <a:t>: such as temperature or speed</a:t>
            </a:r>
          </a:p>
          <a:p>
            <a:endParaRPr lang="en-US" altLang="en-US" b="1" dirty="0" smtClean="0">
              <a:solidFill>
                <a:schemeClr val="tx1"/>
              </a:solidFill>
            </a:endParaRPr>
          </a:p>
          <a:p>
            <a:r>
              <a:rPr lang="en-US" altLang="en-US" b="1" dirty="0" smtClean="0">
                <a:solidFill>
                  <a:schemeClr val="tx1"/>
                </a:solidFill>
              </a:rPr>
              <a:t>Qualitative</a:t>
            </a:r>
            <a:r>
              <a:rPr lang="en-US" altLang="en-US" dirty="0" smtClean="0">
                <a:solidFill>
                  <a:schemeClr val="tx1"/>
                </a:solidFill>
              </a:rPr>
              <a:t>: represents approximate value, trend or rate of change</a:t>
            </a:r>
          </a:p>
          <a:p>
            <a:endParaRPr lang="en-US" altLang="en-US" b="1" dirty="0" smtClean="0">
              <a:solidFill>
                <a:schemeClr val="tx1"/>
              </a:solidFill>
            </a:endParaRPr>
          </a:p>
          <a:p>
            <a:r>
              <a:rPr lang="en-US" altLang="en-US" b="1" dirty="0" smtClean="0">
                <a:solidFill>
                  <a:schemeClr val="tx1"/>
                </a:solidFill>
              </a:rPr>
              <a:t>Status</a:t>
            </a:r>
            <a:r>
              <a:rPr lang="en-US" altLang="en-US" dirty="0" smtClean="0">
                <a:solidFill>
                  <a:schemeClr val="tx1"/>
                </a:solidFill>
              </a:rPr>
              <a:t>: reflects the condition of a system</a:t>
            </a:r>
          </a:p>
          <a:p>
            <a:pPr lvl="1"/>
            <a:r>
              <a:rPr lang="en-US" altLang="en-US" sz="1800" dirty="0" smtClean="0">
                <a:solidFill>
                  <a:schemeClr val="tx1"/>
                </a:solidFill>
              </a:rPr>
              <a:t>e.g.: on or off, traffic lights</a:t>
            </a:r>
          </a:p>
          <a:p>
            <a:endParaRPr lang="en-US" altLang="en-US" b="1" dirty="0" smtClean="0">
              <a:solidFill>
                <a:schemeClr val="tx1"/>
              </a:solidFill>
            </a:endParaRPr>
          </a:p>
          <a:p>
            <a:r>
              <a:rPr lang="en-US" altLang="en-US" b="1" dirty="0" smtClean="0">
                <a:solidFill>
                  <a:schemeClr val="tx1"/>
                </a:solidFill>
              </a:rPr>
              <a:t>Warning and signal</a:t>
            </a:r>
            <a:r>
              <a:rPr lang="en-US" altLang="en-US" dirty="0" smtClean="0">
                <a:solidFill>
                  <a:schemeClr val="tx1"/>
                </a:solidFill>
              </a:rPr>
              <a:t>: indicating danger or emergency</a:t>
            </a:r>
          </a:p>
          <a:p>
            <a:endParaRPr lang="en-US" altLang="en-US" dirty="0" smtClean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079D5D-A37D-495F-8BEF-41536BB8F3D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048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2600" dirty="0" smtClean="0">
                <a:solidFill>
                  <a:schemeClr val="tx1"/>
                </a:solidFill>
              </a:rPr>
              <a:t>INFORMATION PRESENTED BY DISPLAYS (Detailed)</a:t>
            </a:r>
          </a:p>
        </p:txBody>
      </p:sp>
      <p:sp>
        <p:nvSpPr>
          <p:cNvPr id="16388" name="Rectangle 4"/>
          <p:cNvSpPr>
            <a:spLocks noGrp="1"/>
          </p:cNvSpPr>
          <p:nvPr>
            <p:ph idx="1"/>
          </p:nvPr>
        </p:nvSpPr>
        <p:spPr>
          <a:xfrm>
            <a:off x="533400" y="762000"/>
            <a:ext cx="8229600" cy="6019800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tx1"/>
                </a:solidFill>
              </a:rPr>
              <a:t>Representational</a:t>
            </a:r>
            <a:r>
              <a:rPr lang="en-US" altLang="en-US" dirty="0" smtClean="0">
                <a:solidFill>
                  <a:schemeClr val="tx1"/>
                </a:solidFill>
              </a:rPr>
              <a:t>: pictorial or graphical representation of objects, areas, or other configurations</a:t>
            </a:r>
          </a:p>
          <a:p>
            <a:pPr lvl="1"/>
            <a:r>
              <a:rPr lang="en-US" altLang="en-US" sz="1800" dirty="0" smtClean="0">
                <a:solidFill>
                  <a:schemeClr val="tx1"/>
                </a:solidFill>
              </a:rPr>
              <a:t>e.g. photographs, maps, heartbeat oscilloscope</a:t>
            </a:r>
          </a:p>
          <a:p>
            <a:endParaRPr lang="en-US" altLang="en-US" dirty="0" smtClean="0">
              <a:solidFill>
                <a:schemeClr val="tx1"/>
              </a:solidFill>
            </a:endParaRPr>
          </a:p>
          <a:p>
            <a:r>
              <a:rPr lang="en-US" altLang="en-US" b="1" dirty="0" smtClean="0">
                <a:solidFill>
                  <a:schemeClr val="tx1"/>
                </a:solidFill>
              </a:rPr>
              <a:t>Identification</a:t>
            </a:r>
            <a:r>
              <a:rPr lang="en-US" altLang="en-US" dirty="0" smtClean="0">
                <a:solidFill>
                  <a:schemeClr val="tx1"/>
                </a:solidFill>
              </a:rPr>
              <a:t>: used to identify a condition, situation or object</a:t>
            </a:r>
          </a:p>
          <a:p>
            <a:pPr lvl="1"/>
            <a:r>
              <a:rPr lang="en-US" altLang="en-US" sz="1800" dirty="0" smtClean="0">
                <a:solidFill>
                  <a:schemeClr val="tx1"/>
                </a:solidFill>
              </a:rPr>
              <a:t>e.g. traffic lanes, colored pipes</a:t>
            </a:r>
          </a:p>
          <a:p>
            <a:endParaRPr lang="en-US" altLang="en-US" dirty="0" smtClean="0">
              <a:solidFill>
                <a:schemeClr val="tx1"/>
              </a:solidFill>
            </a:endParaRPr>
          </a:p>
          <a:p>
            <a:r>
              <a:rPr lang="en-US" altLang="en-US" b="1" dirty="0" smtClean="0">
                <a:solidFill>
                  <a:schemeClr val="tx1"/>
                </a:solidFill>
              </a:rPr>
              <a:t>Alphanumeric* and symbolic</a:t>
            </a:r>
            <a:r>
              <a:rPr lang="en-US" altLang="en-US" dirty="0" smtClean="0">
                <a:solidFill>
                  <a:schemeClr val="tx1"/>
                </a:solidFill>
              </a:rPr>
              <a:t>:</a:t>
            </a:r>
          </a:p>
          <a:p>
            <a:pPr lvl="1"/>
            <a:r>
              <a:rPr lang="en-US" altLang="en-US" sz="1800" dirty="0" smtClean="0">
                <a:solidFill>
                  <a:schemeClr val="tx1"/>
                </a:solidFill>
              </a:rPr>
              <a:t>e.g. signs, labels, printed material, computer printouts</a:t>
            </a:r>
          </a:p>
          <a:p>
            <a:endParaRPr lang="en-US" altLang="en-US" dirty="0" smtClean="0">
              <a:solidFill>
                <a:schemeClr val="tx1"/>
              </a:solidFill>
            </a:endParaRPr>
          </a:p>
          <a:p>
            <a:r>
              <a:rPr lang="en-US" altLang="en-US" b="1" dirty="0" smtClean="0">
                <a:solidFill>
                  <a:schemeClr val="tx1"/>
                </a:solidFill>
              </a:rPr>
              <a:t>Time-phased</a:t>
            </a:r>
            <a:r>
              <a:rPr lang="en-US" altLang="en-US" dirty="0" smtClean="0">
                <a:solidFill>
                  <a:schemeClr val="tx1"/>
                </a:solidFill>
              </a:rPr>
              <a:t>:</a:t>
            </a:r>
          </a:p>
          <a:p>
            <a:pPr lvl="1"/>
            <a:r>
              <a:rPr lang="en-US" altLang="en-US" sz="1800" dirty="0" smtClean="0">
                <a:solidFill>
                  <a:schemeClr val="tx1"/>
                </a:solidFill>
              </a:rPr>
              <a:t>Display of pulsed or time-phased signals</a:t>
            </a:r>
          </a:p>
          <a:p>
            <a:pPr lvl="1"/>
            <a:r>
              <a:rPr lang="en-US" altLang="en-US" sz="1800" dirty="0" smtClean="0">
                <a:solidFill>
                  <a:schemeClr val="tx1"/>
                </a:solidFill>
              </a:rPr>
              <a:t>The duration and inter-signal intervals are controlled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37C592-0E60-4CB2-B808-0B28EF21A84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048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SELECTION OF DISPLAY MODALITY</a:t>
            </a:r>
          </a:p>
        </p:txBody>
      </p:sp>
      <p:sp>
        <p:nvSpPr>
          <p:cNvPr id="17412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5867400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tx1"/>
                </a:solidFill>
              </a:rPr>
              <a:t>Visual or auditory displays? Tactual sense?</a:t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dirty="0" smtClean="0">
                <a:solidFill>
                  <a:schemeClr val="tx1"/>
                </a:solidFill>
              </a:rPr>
              <a:t>The selection of the </a:t>
            </a:r>
            <a:r>
              <a:rPr lang="en-US" altLang="en-US" b="1" dirty="0" smtClean="0">
                <a:solidFill>
                  <a:schemeClr val="tx1"/>
                </a:solidFill>
              </a:rPr>
              <a:t>sensory modality</a:t>
            </a:r>
            <a:r>
              <a:rPr lang="en-US" altLang="en-US" dirty="0" smtClean="0">
                <a:solidFill>
                  <a:schemeClr val="tx1"/>
                </a:solidFill>
              </a:rPr>
              <a:t> depends on a number of considerations</a:t>
            </a:r>
          </a:p>
          <a:p>
            <a:r>
              <a:rPr lang="en-US" altLang="en-US" dirty="0" smtClean="0">
                <a:solidFill>
                  <a:schemeClr val="tx1"/>
                </a:solidFill>
              </a:rPr>
              <a:t>Table 3.1 helps in making a decision regarding visual or auditory presentation of information*</a:t>
            </a:r>
          </a:p>
          <a:p>
            <a:endParaRPr lang="en-US" altLang="en-US" dirty="0" smtClean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325944-17F4-4A32-8FC7-5D05E7F6728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213" y="2971800"/>
            <a:ext cx="7234587" cy="3819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2_Concourse">
  <a:themeElements>
    <a:clrScheme name="2_Concourse 1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FFFFFF"/>
      </a:accent3>
      <a:accent4>
        <a:srgbClr val="000000"/>
      </a:accent4>
      <a:accent5>
        <a:srgbClr val="ADCEDC"/>
      </a:accent5>
      <a:accent6>
        <a:srgbClr val="C51B23"/>
      </a:accent6>
      <a:hlink>
        <a:srgbClr val="FF8119"/>
      </a:hlink>
      <a:folHlink>
        <a:srgbClr val="44B9E8"/>
      </a:folHlink>
    </a:clrScheme>
    <a:fontScheme name="2_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ncourse 1">
        <a:dk1>
          <a:srgbClr val="000000"/>
        </a:dk1>
        <a:lt1>
          <a:srgbClr val="FFFFFF"/>
        </a:lt1>
        <a:dk2>
          <a:srgbClr val="464646"/>
        </a:dk2>
        <a:lt2>
          <a:srgbClr val="DEF5FA"/>
        </a:lt2>
        <a:accent1>
          <a:srgbClr val="2DA2BF"/>
        </a:accent1>
        <a:accent2>
          <a:srgbClr val="DA1F28"/>
        </a:accent2>
        <a:accent3>
          <a:srgbClr val="FFFFFF"/>
        </a:accent3>
        <a:accent4>
          <a:srgbClr val="000000"/>
        </a:accent4>
        <a:accent5>
          <a:srgbClr val="ADCEDC"/>
        </a:accent5>
        <a:accent6>
          <a:srgbClr val="C51B23"/>
        </a:accent6>
        <a:hlink>
          <a:srgbClr val="FF8119"/>
        </a:hlink>
        <a:folHlink>
          <a:srgbClr val="44B9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9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9_Concours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2909</TotalTime>
  <Words>1526</Words>
  <Application>Microsoft Office PowerPoint</Application>
  <PresentationFormat>On-screen Show (4:3)</PresentationFormat>
  <Paragraphs>209</Paragraphs>
  <Slides>20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2_Concourse</vt:lpstr>
      <vt:lpstr>9_Concourse</vt:lpstr>
      <vt:lpstr>Executive</vt:lpstr>
      <vt:lpstr>King Saud University   College of Engineering  IE – 341: “Human Factors Engineering”  Fall – 2017 (1st Sem. 1438-9H)</vt:lpstr>
      <vt:lpstr>Chapter Overview</vt:lpstr>
      <vt:lpstr>Lesson Overview</vt:lpstr>
      <vt:lpstr>DISPLAYING INFORMATION</vt:lpstr>
      <vt:lpstr>Cont. DISPLAYING INFORMATION</vt:lpstr>
      <vt:lpstr>INFORMATION PRESENTED BY DISPLAYS (General)</vt:lpstr>
      <vt:lpstr>INFORMATION PRESENTED BY DISPLAYS (Detailed)</vt:lpstr>
      <vt:lpstr>INFORMATION PRESENTED BY DISPLAYS (Detailed)</vt:lpstr>
      <vt:lpstr>SELECTION OF DISPLAY MODALITY</vt:lpstr>
      <vt:lpstr>CODING OF INFORMATION</vt:lpstr>
      <vt:lpstr>CODING OF INFORMATION (Cont.)</vt:lpstr>
      <vt:lpstr>CODING OF INFORMATION (Cont.)</vt:lpstr>
      <vt:lpstr>CHARACTERISTICS OF A GOOD CODING SYSTEM</vt:lpstr>
      <vt:lpstr>CHARACTERISTICS OF A GOOD CODING SYSTEM (cont.)</vt:lpstr>
      <vt:lpstr>COMPATIBILITY</vt:lpstr>
      <vt:lpstr>COMPATIBILITY (Cont.)</vt:lpstr>
      <vt:lpstr>COMPATIBILITY (Cont.)</vt:lpstr>
      <vt:lpstr>COMPATIBILITY (Cont.)</vt:lpstr>
      <vt:lpstr>COMPATIBILITY (Cont.)</vt:lpstr>
      <vt:lpstr>References</vt:lpstr>
    </vt:vector>
  </TitlesOfParts>
  <Company>IMedia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IMedia</dc:creator>
  <cp:lastModifiedBy>User</cp:lastModifiedBy>
  <cp:revision>414</cp:revision>
  <dcterms:created xsi:type="dcterms:W3CDTF">2008-11-10T19:40:45Z</dcterms:created>
  <dcterms:modified xsi:type="dcterms:W3CDTF">2017-10-07T12:34:51Z</dcterms:modified>
</cp:coreProperties>
</file>