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718" r:id="rId3"/>
  </p:sldMasterIdLst>
  <p:notesMasterIdLst>
    <p:notesMasterId r:id="rId12"/>
  </p:notesMasterIdLst>
  <p:handoutMasterIdLst>
    <p:handoutMasterId r:id="rId13"/>
  </p:handoutMasterIdLst>
  <p:sldIdLst>
    <p:sldId id="328" r:id="rId4"/>
    <p:sldId id="346" r:id="rId5"/>
    <p:sldId id="349" r:id="rId6"/>
    <p:sldId id="329" r:id="rId7"/>
    <p:sldId id="345" r:id="rId8"/>
    <p:sldId id="348" r:id="rId9"/>
    <p:sldId id="347" r:id="rId10"/>
    <p:sldId id="350" r:id="rId11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9CF1B6-9096-47A9-8777-14E9D12F62B5}" type="datetimeFigureOut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5C55681-DF04-41C2-8CF9-E5321B52E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4B6FC1-2A77-4DF3-BE37-3FBA580162A1}" type="datetimeFigureOut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34746A-3152-4193-874F-CB8DC871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* Based on multiple studies in 1954-1964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6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* Based on multiple studies in 1954 and 1964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6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This is the constant</a:t>
            </a:r>
            <a:r>
              <a:rPr lang="en-US" baseline="0" dirty="0" smtClean="0"/>
              <a:t> </a:t>
            </a:r>
            <a:r>
              <a:rPr lang="en-US" b="1" i="1" baseline="0" dirty="0" smtClean="0"/>
              <a:t>a</a:t>
            </a:r>
            <a:r>
              <a:rPr lang="en-US" baseline="0" dirty="0" smtClean="0"/>
              <a:t> in the Fitts’ Law equation (see next slide), which is the minimum RT (independent of any experimental conditions) required by a certain person to respond/move; this is about 200-300 </a:t>
            </a:r>
            <a:r>
              <a:rPr lang="en-US" baseline="0" dirty="0" err="1" smtClean="0"/>
              <a:t>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2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* Note, the distance-width ratio is multiplied by 2 simply to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avoid negative logarithms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when the target width is greater than the distance to the center of the target.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* Log to the base 2 is used; movement time is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related to the information (in bits)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contained in the movement (i.e. as in Hick-Hyman law)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3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* Q: why is the log expression for</a:t>
            </a:r>
            <a:r>
              <a:rPr lang="en-US" baseline="0" dirty="0" smtClean="0"/>
              <a:t> (</a:t>
            </a:r>
            <a:r>
              <a:rPr lang="en-US" dirty="0" smtClean="0"/>
              <a:t>D/W) is usually referred to as the </a:t>
            </a:r>
            <a:r>
              <a:rPr lang="en-US" b="1" dirty="0" smtClean="0"/>
              <a:t>index of difficulty (ID)</a:t>
            </a:r>
            <a:r>
              <a:rPr lang="en-US" dirty="0" smtClean="0"/>
              <a:t>? A: as can be seen from figure above, slope (i.e.</a:t>
            </a:r>
            <a:r>
              <a:rPr lang="en-US" baseline="0" dirty="0" smtClean="0"/>
              <a:t> log expression of D/W) ↓ as c</a:t>
            </a:r>
            <a:r>
              <a:rPr lang="en-US" dirty="0" smtClean="0"/>
              <a:t>ontrol becomes easier (i.e.</a:t>
            </a:r>
            <a:r>
              <a:rPr lang="en-US" baseline="0" dirty="0" smtClean="0"/>
              <a:t> </a:t>
            </a:r>
            <a:r>
              <a:rPr lang="en-US" baseline="0" smtClean="0"/>
              <a:t>finger</a:t>
            </a:r>
            <a:r>
              <a:rPr lang="en-US" baseline="0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&amp;</a:t>
            </a:r>
            <a:r>
              <a:rPr lang="en-US" baseline="0" dirty="0" smtClean="0"/>
              <a:t> - </a:t>
            </a:r>
            <a:r>
              <a:rPr lang="en-US" dirty="0" smtClean="0"/>
              <a:t>All of these are based on different studies made in the 1970’s, 1980’s, and 1990’s. There are,</a:t>
            </a:r>
            <a:r>
              <a:rPr lang="en-US" baseline="0" dirty="0" smtClean="0"/>
              <a:t> of course, studies still made today on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3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358A1A-C822-48F1-9F2A-2DE6ED82403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CD52-5CF1-4D59-B554-5CEF358E7CA8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BC6F-86D2-4C1F-94B8-A2EF1E642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49DD-4A9A-49C8-8EFE-B09BDA3DC82C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D57F-7B6C-43BC-A46B-5C88584E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B36D-9FAC-411D-AA65-DB1391563391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B7FD-21DA-4475-A5A9-FE8413F9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B1B0B60C-E4E5-4789-BBC4-B47AF899130B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B6FC82-D213-4AD0-B0F0-846ABF795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7D1F1-4E2E-4789-88A4-6570860E7F9B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05006-42B4-4404-981E-098C2BAF8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6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894BC-22AD-43FB-87ED-03393AE0AE97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381F1-BEFD-4588-81B6-367F231A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70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89130B-4FDE-48CC-BB95-64D3371A6F93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E7838-6B40-4C8A-86B1-B23C5D17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3589691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D2907-79FE-468D-8F26-53ED7804CB55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AFF2A-3769-437E-8B72-FE96477F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DFCF-EF67-490F-8A29-7A1598F4EA50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D19A0-DD7A-4F06-923B-ECD7E38B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12457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D7C2A8-A952-4B08-8DB3-7D429B803B62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D32749-7CE6-4E08-A459-2BFD5830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CD52-5CF1-4D59-B554-5CEF358E7CA8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C5BC6F-86D2-4C1F-94B8-A2EF1E642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83D3-494B-45F4-B469-2499E9EAE2F2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A392-713C-4869-8E0A-1BADE271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9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283D3-494B-45F4-B469-2499E9EAE2F2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7A392-713C-4869-8E0A-1BADE2711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AAB0C-3364-462A-A4B9-988AA23E4E77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4EFA9-4EEF-4858-B4E4-A7775FC1B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E5B9C-3F48-49A0-8FFC-404B88C690DC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F7C2D-A1C8-44B5-AFAC-DE5029CB5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126E-2C72-452F-B5C3-3750C5D6F7C2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A530D-8B9A-4745-970F-9112DDBEF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3C128-491A-4123-A4F1-75859C0540E0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27CE-6543-425F-AA8B-593775F74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546F1-78F2-40A9-BB72-2D2948C5CE86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A448-12C8-4C24-ACF6-C0A8CE6F8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835D0-61DA-463B-B7B6-B2DDDF394C7E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5138E-22C2-46D8-8837-358E59B0A9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BD849-1EAC-461E-8C74-6BBE8CA4E81E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0694A-2748-4520-A317-E4759ADBD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49DD-4A9A-49C8-8EFE-B09BDA3DC82C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9D57F-7B6C-43BC-A46B-5C88584E9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4B36D-9FAC-411D-AA65-DB1391563391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AB7FD-21DA-4475-A5A9-FE8413F91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AB0C-3364-462A-A4B9-988AA23E4E77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EFA9-4EEF-4858-B4E4-A7775FC1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5B9C-3F48-49A0-8FFC-404B88C690DC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7C2D-A1C8-44B5-AFAC-DE5029CB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126E-2C72-452F-B5C3-3750C5D6F7C2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530D-8B9A-4745-970F-9112DDBE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1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C128-491A-4123-A4F1-75859C0540E0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27CE-6543-425F-AA8B-593775F74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46F1-78F2-40A9-BB72-2D2948C5CE86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A448-12C8-4C24-ACF6-C0A8CE6F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35D0-61DA-463B-B7B6-B2DDDF394C7E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138E-22C2-46D8-8837-358E59B0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D849-1EAC-461E-8C74-6BBE8CA4E81E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694A-2748-4520-A317-E4759ADB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3BA6DCA-2BBF-4105-BB24-5ED1F610935F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54B06FE-94F9-41CB-A8B9-4CC64F8B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3A3676-166A-4B61-A2B0-CF484E78CA07}" type="datetime1">
              <a:rPr lang="en-US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3DD527-9715-4DBB-9C51-B7EB706D2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BA6DCA-2BBF-4105-BB24-5ED1F610935F}" type="datetime1">
              <a:rPr lang="en-US" smtClean="0"/>
              <a:pPr>
                <a:defRPr/>
              </a:pPr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54B06FE-94F9-41CB-A8B9-4CC64F8B3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3gS9tjACw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toolkit.org/lessons/fitts.html" TargetMode="External"/><Relationship Id="rId2" Type="http://schemas.openxmlformats.org/officeDocument/2006/relationships/hyperlink" Target="http://fww.few.vu.nl/hci/interactive/fitts/" TargetMode="Externa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simonwallner.at/ext/fitt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IE – 341: “</a:t>
            </a:r>
            <a:r>
              <a:rPr lang="en-US" sz="3700" dirty="0">
                <a:solidFill>
                  <a:schemeClr val="tx1"/>
                </a:solidFill>
              </a:rPr>
              <a:t>Human Factors Engineering</a:t>
            </a:r>
            <a:r>
              <a:rPr lang="en-US" sz="3700" b="0" dirty="0" smtClean="0">
                <a:solidFill>
                  <a:schemeClr val="tx1"/>
                </a:solidFill>
              </a:rPr>
              <a:t>”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Fall </a:t>
            </a:r>
            <a:r>
              <a:rPr lang="en-US" sz="3700" b="0" smtClean="0">
                <a:solidFill>
                  <a:schemeClr val="tx1"/>
                </a:solidFill>
              </a:rPr>
              <a:t>– 2017 </a:t>
            </a:r>
            <a:r>
              <a:rPr lang="en-US" sz="3700" b="0" dirty="0" smtClean="0">
                <a:solidFill>
                  <a:schemeClr val="tx1"/>
                </a:solidFill>
              </a:rPr>
              <a:t>(1</a:t>
            </a:r>
            <a:r>
              <a:rPr lang="en-US" sz="37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b="0" dirty="0" smtClean="0">
                <a:solidFill>
                  <a:schemeClr val="tx1"/>
                </a:solidFill>
              </a:rPr>
              <a:t> Sem. 1438-9H)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/>
          <a:lstStyle/>
          <a:p>
            <a:pPr marL="109538"/>
            <a:r>
              <a:rPr lang="en-US" altLang="en-US" b="1" i="1" dirty="0" smtClean="0">
                <a:solidFill>
                  <a:schemeClr val="tx1"/>
                </a:solidFill>
              </a:rPr>
              <a:t>Chapters 3. Information Input and Processing</a:t>
            </a:r>
          </a:p>
          <a:p>
            <a:pPr marL="109538"/>
            <a:r>
              <a:rPr lang="en-US" altLang="en-US" b="1" i="1" dirty="0" smtClean="0">
                <a:solidFill>
                  <a:schemeClr val="tx1"/>
                </a:solidFill>
              </a:rPr>
              <a:t>Part – 2: </a:t>
            </a:r>
            <a:r>
              <a:rPr lang="en-US" altLang="en-US" b="1" i="1" dirty="0" err="1" smtClean="0">
                <a:solidFill>
                  <a:schemeClr val="tx1"/>
                </a:solidFill>
              </a:rPr>
              <a:t>Fitts’s</a:t>
            </a:r>
            <a:r>
              <a:rPr lang="en-US" altLang="en-US" b="1" i="1" dirty="0" smtClean="0">
                <a:solidFill>
                  <a:schemeClr val="tx1"/>
                </a:solidFill>
              </a:rPr>
              <a:t> Law (Chapter 9)</a:t>
            </a:r>
          </a:p>
          <a:p>
            <a:pPr marL="109538"/>
            <a:r>
              <a:rPr lang="en-US" altLang="en-US" sz="1900" b="1" dirty="0" smtClean="0">
                <a:solidFill>
                  <a:schemeClr val="tx1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514D5-D345-4593-ACB1-DC7E2308CE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</a:rPr>
              <a:t>Fitts’s</a:t>
            </a:r>
            <a:r>
              <a:rPr lang="en-US" sz="3200" dirty="0">
                <a:solidFill>
                  <a:schemeClr val="tx1"/>
                </a:solidFill>
              </a:rPr>
              <a:t> Law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8674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Fitts’s</a:t>
            </a:r>
            <a:r>
              <a:rPr lang="en-US" dirty="0" smtClean="0">
                <a:solidFill>
                  <a:schemeClr val="tx1"/>
                </a:solidFill>
              </a:rPr>
              <a:t> Law is used to reach a relation between</a:t>
            </a:r>
          </a:p>
          <a:p>
            <a:pPr lvl="1"/>
            <a:r>
              <a:rPr lang="en-US" sz="1800" b="1" dirty="0" smtClean="0">
                <a:solidFill>
                  <a:schemeClr val="tx1"/>
                </a:solidFill>
              </a:rPr>
              <a:t>size</a:t>
            </a:r>
            <a:r>
              <a:rPr lang="en-US" sz="1800" dirty="0" smtClean="0">
                <a:solidFill>
                  <a:schemeClr val="tx1"/>
                </a:solidFill>
              </a:rPr>
              <a:t> of, as well as </a:t>
            </a:r>
            <a:r>
              <a:rPr lang="en-US" sz="1800" b="1" dirty="0" smtClean="0">
                <a:solidFill>
                  <a:schemeClr val="tx1"/>
                </a:solidFill>
              </a:rPr>
              <a:t>distance</a:t>
            </a:r>
            <a:r>
              <a:rPr lang="en-US" sz="1800" dirty="0" smtClean="0">
                <a:solidFill>
                  <a:schemeClr val="tx1"/>
                </a:solidFill>
              </a:rPr>
              <a:t> to target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and speed (or </a:t>
            </a:r>
            <a:r>
              <a:rPr lang="en-US" sz="1800" b="1" dirty="0" smtClean="0">
                <a:solidFill>
                  <a:schemeClr val="tx1"/>
                </a:solidFill>
              </a:rPr>
              <a:t>response time</a:t>
            </a:r>
            <a:r>
              <a:rPr lang="en-US" sz="1800" dirty="0" smtClean="0">
                <a:solidFill>
                  <a:schemeClr val="tx1"/>
                </a:solidFill>
              </a:rPr>
              <a:t>, RT) to reach target</a:t>
            </a:r>
          </a:p>
          <a:p>
            <a:r>
              <a:rPr lang="en-US" i="1" dirty="0">
                <a:solidFill>
                  <a:schemeClr val="tx1"/>
                </a:solidFill>
              </a:rPr>
              <a:t>Fitts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 smtClean="0">
                <a:solidFill>
                  <a:schemeClr val="tx1"/>
                </a:solidFill>
              </a:rPr>
              <a:t>Peterson</a:t>
            </a:r>
            <a:r>
              <a:rPr lang="en-US" dirty="0" smtClean="0">
                <a:solidFill>
                  <a:schemeClr val="tx1"/>
                </a:solidFill>
              </a:rPr>
              <a:t>* found that: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longer </a:t>
            </a:r>
            <a:r>
              <a:rPr lang="en-US" dirty="0">
                <a:solidFill>
                  <a:schemeClr val="tx1"/>
                </a:solidFill>
              </a:rPr>
              <a:t>the distance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and/or the smaller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target (</a:t>
            </a:r>
            <a:r>
              <a:rPr lang="en-US" i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longer the movement will take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Target can be button on screen or break pedal, etc.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has many (increasing) applications in HCI (human-computer interaction)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most important finding: edges of a screen are easiest (i.e. shortest time) to reach: can you show how?</a:t>
            </a:r>
          </a:p>
          <a:p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</a:rPr>
              <a:t>Fitts’s</a:t>
            </a:r>
            <a:r>
              <a:rPr lang="en-US" sz="3200" dirty="0">
                <a:solidFill>
                  <a:schemeClr val="tx1"/>
                </a:solidFill>
              </a:rPr>
              <a:t> Law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Watch the following video </a:t>
            </a:r>
            <a:r>
              <a:rPr lang="en-US" dirty="0">
                <a:solidFill>
                  <a:schemeClr val="tx1"/>
                </a:solidFill>
              </a:rPr>
              <a:t>on Fitts' (or </a:t>
            </a:r>
            <a:r>
              <a:rPr lang="en-US" dirty="0" err="1">
                <a:solidFill>
                  <a:schemeClr val="tx1"/>
                </a:solidFill>
              </a:rPr>
              <a:t>Fitts's</a:t>
            </a:r>
            <a:r>
              <a:rPr lang="en-US" dirty="0">
                <a:solidFill>
                  <a:schemeClr val="tx1"/>
                </a:solidFill>
              </a:rPr>
              <a:t>) </a:t>
            </a:r>
            <a:r>
              <a:rPr lang="en-US" dirty="0" smtClean="0">
                <a:solidFill>
                  <a:schemeClr val="tx1"/>
                </a:solidFill>
              </a:rPr>
              <a:t>Law: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youtu.be/E3gS9tjACwU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err="1" smtClean="0">
                <a:solidFill>
                  <a:schemeClr val="tx1"/>
                </a:solidFill>
              </a:rPr>
              <a:t>Fitts’s</a:t>
            </a:r>
            <a:r>
              <a:rPr lang="en-US" sz="3700" b="0" dirty="0" smtClean="0">
                <a:solidFill>
                  <a:schemeClr val="tx1"/>
                </a:solidFill>
              </a:rPr>
              <a:t> Law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968" y="914400"/>
            <a:ext cx="5400032" cy="59436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F98B2-42B0-4876-85EA-555F67EA9A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77" y="1840194"/>
            <a:ext cx="3810000" cy="2333625"/>
          </a:xfrm>
          <a:prstGeom prst="rect">
            <a:avLst/>
          </a:prstGeom>
        </p:spPr>
      </p:pic>
      <p:sp>
        <p:nvSpPr>
          <p:cNvPr id="7" name="Rectangle 4"/>
          <p:cNvSpPr txBox="1">
            <a:spLocks/>
          </p:cNvSpPr>
          <p:nvPr/>
        </p:nvSpPr>
        <p:spPr>
          <a:xfrm>
            <a:off x="533400" y="838200"/>
            <a:ext cx="61722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</a:pPr>
            <a:endParaRPr lang="en-US" alt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altLang="en-US" dirty="0" smtClean="0">
                <a:solidFill>
                  <a:schemeClr val="tx1"/>
                </a:solidFill>
              </a:rPr>
              <a:t>Q: where does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the red line cross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the y-axis?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What do you think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this means?*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Fitts’s</a:t>
            </a:r>
            <a:r>
              <a:rPr lang="en-US" sz="3200" dirty="0" smtClean="0">
                <a:solidFill>
                  <a:schemeClr val="tx1"/>
                </a:solidFill>
              </a:rPr>
              <a:t>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8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229600" cy="5867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Fitts’s Law: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𝑊</m:t>
                                  </m:r>
                                </m:den>
                              </m:f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: movement time (aka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MT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sz="2000" i="1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: distance to target (aka amplitude)</a:t>
                </a:r>
              </a:p>
              <a:p>
                <a:pPr lvl="1"/>
                <a:r>
                  <a:rPr lang="en-US" sz="2000" i="1" dirty="0" smtClean="0">
                    <a:solidFill>
                      <a:schemeClr val="tx1"/>
                    </a:solidFill>
                  </a:rPr>
                  <a:t>W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: width of target (i.e. target size, e.g. button)</a:t>
                </a:r>
              </a:p>
              <a:p>
                <a:pPr lvl="1"/>
                <a:r>
                  <a:rPr lang="en-US" sz="2000" i="1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b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: empirically </a:t>
                </a:r>
                <a:r>
                  <a:rPr lang="en-US" sz="2000" dirty="0">
                    <a:solidFill>
                      <a:schemeClr val="tx1"/>
                    </a:solidFill>
                  </a:rPr>
                  <a:t>derived constants (depend on the type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of movement)</a:t>
                </a:r>
              </a:p>
              <a:p>
                <a:pPr lvl="1"/>
                <a:r>
                  <a:rPr lang="en-US" altLang="en-US" sz="2000" dirty="0" smtClean="0">
                    <a:solidFill>
                      <a:schemeClr val="tx1"/>
                    </a:solidFill>
                  </a:rPr>
                  <a:t>Note, there are different versions of </a:t>
                </a:r>
                <a:r>
                  <a:rPr lang="en-US" altLang="en-US" sz="2000" dirty="0" err="1" smtClean="0">
                    <a:solidFill>
                      <a:schemeClr val="tx1"/>
                    </a:solidFill>
                  </a:rPr>
                  <a:t>Fitts’s</a:t>
                </a:r>
                <a:r>
                  <a:rPr lang="en-US" altLang="en-US" sz="2000" dirty="0" smtClean="0">
                    <a:solidFill>
                      <a:schemeClr val="tx1"/>
                    </a:solidFill>
                  </a:rPr>
                  <a:t> Law (e.g. </a:t>
                </a:r>
                <a:r>
                  <a:rPr lang="en-US" altLang="en-US" sz="2000" i="1" dirty="0">
                    <a:solidFill>
                      <a:schemeClr val="tx1"/>
                    </a:solidFill>
                  </a:rPr>
                  <a:t>D/W</a:t>
                </a:r>
                <a:r>
                  <a:rPr lang="en-US" alt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sz="2000" dirty="0" smtClean="0">
                    <a:solidFill>
                      <a:schemeClr val="tx1"/>
                    </a:solidFill>
                  </a:rPr>
                  <a:t>instead of 2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</a:rPr>
                  <a:t>D/W</a:t>
                </a:r>
                <a:r>
                  <a:rPr lang="en-US" altLang="en-US" sz="2000" dirty="0" smtClean="0">
                    <a:solidFill>
                      <a:schemeClr val="tx1"/>
                    </a:solidFill>
                  </a:rPr>
                  <a:t>)*</a:t>
                </a:r>
              </a:p>
              <a:p>
                <a:pPr lvl="1"/>
                <a:endParaRPr lang="en-US" altLang="en-US" sz="2000" dirty="0">
                  <a:solidFill>
                    <a:schemeClr val="tx1"/>
                  </a:solidFill>
                </a:endParaRPr>
              </a:p>
              <a:p>
                <a:r>
                  <a:rPr lang="en-US" altLang="en-US" dirty="0" smtClean="0">
                    <a:solidFill>
                      <a:schemeClr val="tx1"/>
                    </a:solidFill>
                  </a:rPr>
                  <a:t>Q: what happens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? or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𝑊</m:t>
                    </m:r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→∞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?  What does that mean (i.e. any useful implications?)</a:t>
                </a:r>
              </a:p>
            </p:txBody>
          </p:sp>
        </mc:Choice>
        <mc:Fallback xmlns="">
          <p:sp>
            <p:nvSpPr>
              <p:cNvPr id="2662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229600" cy="5867400"/>
              </a:xfrm>
              <a:blipFill rotWithShape="1">
                <a:blip r:embed="rId3"/>
                <a:stretch>
                  <a:fillRect l="-1037" t="-832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Fitts’s</a:t>
            </a:r>
            <a:r>
              <a:rPr lang="en-US" sz="3200" dirty="0" smtClean="0">
                <a:solidFill>
                  <a:schemeClr val="tx1"/>
                </a:solidFill>
              </a:rPr>
              <a:t> Law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61722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To show effect of constants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a</a:t>
            </a:r>
            <a:r>
              <a:rPr lang="en-US" altLang="en-US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b</a:t>
            </a:r>
            <a:r>
              <a:rPr lang="en-US" altLang="en-US" sz="28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Figure 9-10: data from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movements of the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arm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wrist </a:t>
            </a:r>
            <a:r>
              <a:rPr lang="en-US" altLang="en-US" sz="1800" dirty="0">
                <a:solidFill>
                  <a:schemeClr val="tx1"/>
                </a:solidFill>
              </a:rPr>
              <a:t>(hand</a:t>
            </a:r>
            <a:r>
              <a:rPr lang="en-US" altLang="en-US" sz="1800" dirty="0" smtClean="0">
                <a:solidFill>
                  <a:schemeClr val="tx1"/>
                </a:solidFill>
              </a:rPr>
              <a:t>), and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finger (Q: why?)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slope of </a:t>
            </a:r>
            <a:r>
              <a:rPr lang="en-US" altLang="en-US" dirty="0" smtClean="0">
                <a:solidFill>
                  <a:schemeClr val="tx1"/>
                </a:solidFill>
              </a:rPr>
              <a:t>line decreases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from </a:t>
            </a:r>
            <a:r>
              <a:rPr lang="en-US" altLang="en-US" dirty="0">
                <a:solidFill>
                  <a:schemeClr val="tx1"/>
                </a:solidFill>
              </a:rPr>
              <a:t>arm </a:t>
            </a:r>
            <a:r>
              <a:rPr lang="en-US" altLang="en-US" dirty="0" smtClean="0">
                <a:solidFill>
                  <a:schemeClr val="tx1"/>
                </a:solidFill>
              </a:rPr>
              <a:t>to finger*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as slope ↓</a:t>
            </a:r>
            <a:r>
              <a:rPr lang="en-US" altLang="en-US" dirty="0" smtClean="0">
                <a:solidFill>
                  <a:schemeClr val="tx1"/>
                </a:solidFill>
                <a:sym typeface="Symbol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sym typeface="Symbol"/>
              </a:rPr>
            </a:br>
            <a:r>
              <a:rPr lang="en-US" altLang="en-US" dirty="0">
                <a:solidFill>
                  <a:schemeClr val="tx1"/>
                </a:solidFill>
                <a:sym typeface="Symbol"/>
              </a:rPr>
              <a:t> </a:t>
            </a:r>
            <a:r>
              <a:rPr lang="en-US" altLang="en-US" dirty="0" smtClean="0">
                <a:solidFill>
                  <a:schemeClr val="tx1"/>
                </a:solidFill>
              </a:rPr>
              <a:t>effect of (</a:t>
            </a:r>
            <a:r>
              <a:rPr lang="en-US" altLang="en-US" i="1" dirty="0" smtClean="0">
                <a:solidFill>
                  <a:schemeClr val="tx1"/>
                </a:solidFill>
              </a:rPr>
              <a:t>D</a:t>
            </a:r>
            <a:r>
              <a:rPr lang="en-US" altLang="en-US" dirty="0" smtClean="0">
                <a:solidFill>
                  <a:schemeClr val="tx1"/>
                </a:solidFill>
              </a:rPr>
              <a:t>/</a:t>
            </a:r>
            <a:r>
              <a:rPr lang="en-US" altLang="en-US" i="1" dirty="0" smtClean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) </a:t>
            </a:r>
            <a:r>
              <a:rPr lang="en-US" altLang="en-US" dirty="0">
                <a:solidFill>
                  <a:schemeClr val="tx1"/>
                </a:solidFill>
              </a:rPr>
              <a:t>ratio </a:t>
            </a:r>
            <a:r>
              <a:rPr lang="en-US" altLang="en-US" dirty="0" smtClean="0">
                <a:solidFill>
                  <a:schemeClr val="tx1"/>
                </a:solidFill>
              </a:rPr>
              <a:t>↓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Note, Fitts' law </a:t>
            </a:r>
            <a:r>
              <a:rPr lang="en-US" altLang="en-US" dirty="0" smtClean="0">
                <a:solidFill>
                  <a:schemeClr val="tx1"/>
                </a:solidFill>
              </a:rPr>
              <a:t>also applies:</a:t>
            </a:r>
            <a:r>
              <a:rPr lang="en-US" altLang="en-US" baseline="30000" dirty="0" smtClean="0">
                <a:solidFill>
                  <a:schemeClr val="tx1"/>
                </a:solidFill>
              </a:rPr>
              <a:t>&amp;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movements </a:t>
            </a:r>
            <a:r>
              <a:rPr lang="en-US" altLang="en-US" sz="1800" dirty="0">
                <a:solidFill>
                  <a:schemeClr val="tx1"/>
                </a:solidFill>
              </a:rPr>
              <a:t>of the </a:t>
            </a:r>
            <a:r>
              <a:rPr lang="en-US" altLang="en-US" sz="1800" dirty="0" smtClean="0">
                <a:solidFill>
                  <a:schemeClr val="tx1"/>
                </a:solidFill>
              </a:rPr>
              <a:t>head</a:t>
            </a:r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movements of the </a:t>
            </a:r>
            <a:r>
              <a:rPr lang="en-US" altLang="en-US" sz="1800" dirty="0" smtClean="0">
                <a:solidFill>
                  <a:schemeClr val="tx1"/>
                </a:solidFill>
              </a:rPr>
              <a:t>feet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movements made underwater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remotely manipulated movements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780" y="1310234"/>
            <a:ext cx="3895019" cy="394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7" y="5377644"/>
            <a:ext cx="3171825" cy="14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410449" y="6604000"/>
            <a:ext cx="158591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Fitts’s</a:t>
            </a:r>
            <a:r>
              <a:rPr lang="en-US" sz="3200" dirty="0" smtClean="0">
                <a:solidFill>
                  <a:schemeClr val="tx1"/>
                </a:solidFill>
              </a:rPr>
              <a:t> Law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Interactive </a:t>
            </a:r>
            <a:r>
              <a:rPr lang="en-US" altLang="en-US" sz="2800" dirty="0">
                <a:solidFill>
                  <a:schemeClr val="tx1"/>
                </a:solidFill>
              </a:rPr>
              <a:t>Exercise on </a:t>
            </a:r>
            <a:r>
              <a:rPr lang="en-US" altLang="en-US" sz="2800" i="1" dirty="0" err="1">
                <a:solidFill>
                  <a:schemeClr val="tx1"/>
                </a:solidFill>
              </a:rPr>
              <a:t>Fitts’s</a:t>
            </a:r>
            <a:r>
              <a:rPr lang="en-US" altLang="en-US" sz="2800" i="1" dirty="0">
                <a:solidFill>
                  <a:schemeClr val="tx1"/>
                </a:solidFill>
              </a:rPr>
              <a:t> Law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  <a:hlinkClick r:id="rId2"/>
              </a:rPr>
              <a:t>http://fww.few.vu.nl/hci/interactive/fitts</a:t>
            </a:r>
            <a:r>
              <a:rPr lang="en-US" altLang="en-US" sz="2800" dirty="0" smtClean="0">
                <a:solidFill>
                  <a:schemeClr val="tx1"/>
                </a:solidFill>
                <a:hlinkClick r:id="rId2"/>
              </a:rPr>
              <a:t>/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Another interactive exercise and further explanation: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US" altLang="en-US" sz="2800" dirty="0" smtClean="0">
                <a:solidFill>
                  <a:schemeClr val="tx1"/>
                </a:solidFill>
                <a:hlinkClick r:id="rId3"/>
              </a:rPr>
              <a:t>www.psytoolkit.org/lessons/fitts.html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Another interactive </a:t>
            </a:r>
            <a:r>
              <a:rPr lang="en-US" altLang="en-US" sz="2800" dirty="0" smtClean="0">
                <a:solidFill>
                  <a:schemeClr val="tx1"/>
                </a:solidFill>
              </a:rPr>
              <a:t>exercise: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  <a:hlinkClick r:id="rId4"/>
              </a:rPr>
              <a:t>http://simonwallner.at/ext/fitts</a:t>
            </a:r>
            <a:r>
              <a:rPr lang="en-US" altLang="en-US" sz="2800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endParaRPr lang="en-US" altLang="en-US" sz="2800" dirty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endParaRPr lang="en-US" altLang="en-US" sz="2800" dirty="0" smtClean="0"/>
          </a:p>
          <a:p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300" b="0" dirty="0" smtClean="0">
                <a:solidFill>
                  <a:schemeClr val="tx1"/>
                </a:solidFill>
              </a:rPr>
              <a:t>References</a:t>
            </a:r>
            <a:endParaRPr lang="en-US" sz="2800" b="0" dirty="0" smtClean="0">
              <a:solidFill>
                <a:schemeClr val="tx1"/>
              </a:solidFill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943600"/>
          </a:xfrm>
        </p:spPr>
        <p:txBody>
          <a:bodyPr/>
          <a:lstStyle/>
          <a:p>
            <a:pPr marL="877888" lvl="1" indent="-514350">
              <a:buClr>
                <a:srgbClr val="2DA2BF"/>
              </a:buClr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Human Factors in Engineering and Design</a:t>
            </a:r>
            <a:r>
              <a:rPr lang="en-US" altLang="en-US" sz="2400" dirty="0" smtClean="0">
                <a:solidFill>
                  <a:schemeClr val="tx1"/>
                </a:solidFill>
              </a:rPr>
              <a:t>. Mark S. Sanders, Ernest J. McCormick. 7</a:t>
            </a:r>
            <a:r>
              <a:rPr lang="en-US" alt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2400" dirty="0" smtClean="0">
                <a:solidFill>
                  <a:schemeClr val="tx1"/>
                </a:solidFill>
              </a:rPr>
              <a:t> Ed. McGraw: New York, 1993. ISBN: 0-07-112826-3.</a:t>
            </a:r>
          </a:p>
          <a:p>
            <a:pPr marL="877888" lvl="1" indent="-514350">
              <a:buClr>
                <a:srgbClr val="2DA2BF"/>
              </a:buClr>
            </a:pPr>
            <a:r>
              <a:rPr lang="en-US" altLang="en-US" sz="2400" b="1" i="1" dirty="0">
                <a:solidFill>
                  <a:schemeClr val="tx1"/>
                </a:solidFill>
              </a:rPr>
              <a:t>Movement time prediction in human-computer interfaces</a:t>
            </a:r>
            <a:r>
              <a:rPr lang="en-US" altLang="en-US" sz="2400" dirty="0">
                <a:solidFill>
                  <a:schemeClr val="tx1"/>
                </a:solidFill>
              </a:rPr>
              <a:t>.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MacKenzie</a:t>
            </a:r>
            <a:r>
              <a:rPr lang="en-US" altLang="en-US" sz="2400" dirty="0">
                <a:solidFill>
                  <a:schemeClr val="tx1"/>
                </a:solidFill>
              </a:rPr>
              <a:t>, I. S. (1995). </a:t>
            </a:r>
            <a:r>
              <a:rPr lang="en-US" altLang="en-US" sz="2400" dirty="0" smtClean="0">
                <a:solidFill>
                  <a:schemeClr val="tx1"/>
                </a:solidFill>
              </a:rPr>
              <a:t>In </a:t>
            </a:r>
            <a:r>
              <a:rPr lang="en-US" altLang="en-US" sz="2400" dirty="0">
                <a:solidFill>
                  <a:schemeClr val="tx1"/>
                </a:solidFill>
              </a:rPr>
              <a:t>R. M. </a:t>
            </a:r>
            <a:r>
              <a:rPr lang="en-US" altLang="en-US" sz="2400" dirty="0" err="1">
                <a:solidFill>
                  <a:schemeClr val="tx1"/>
                </a:solidFill>
              </a:rPr>
              <a:t>Baecker</a:t>
            </a:r>
            <a:r>
              <a:rPr lang="en-US" altLang="en-US" sz="2400" dirty="0">
                <a:solidFill>
                  <a:schemeClr val="tx1"/>
                </a:solidFill>
              </a:rPr>
              <a:t>, W. A. S. Buxton, J</a:t>
            </a:r>
            <a:r>
              <a:rPr lang="en-US" altLang="en-US" sz="2400" dirty="0" smtClean="0">
                <a:solidFill>
                  <a:schemeClr val="tx1"/>
                </a:solidFill>
              </a:rPr>
              <a:t>.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Grudin</a:t>
            </a:r>
            <a:r>
              <a:rPr lang="en-US" altLang="en-US" sz="2400" dirty="0">
                <a:solidFill>
                  <a:schemeClr val="tx1"/>
                </a:solidFill>
              </a:rPr>
              <a:t>, &amp; S. Greenberg (Eds.), Readings in human-computer interaction (2nd ed.) (pp. 483-493). Los Altos, CA</a:t>
            </a:r>
            <a:r>
              <a:rPr lang="en-US" altLang="en-US" sz="2400" dirty="0" smtClean="0">
                <a:solidFill>
                  <a:schemeClr val="tx1"/>
                </a:solidFill>
              </a:rPr>
              <a:t>: Kaufmann</a:t>
            </a:r>
            <a:r>
              <a:rPr lang="en-US" altLang="en-US" sz="2400" dirty="0">
                <a:solidFill>
                  <a:schemeClr val="tx1"/>
                </a:solidFill>
              </a:rPr>
              <a:t>. [reprint of </a:t>
            </a:r>
            <a:r>
              <a:rPr lang="en-US" altLang="en-US" sz="2400" dirty="0" err="1">
                <a:solidFill>
                  <a:schemeClr val="tx1"/>
                </a:solidFill>
              </a:rPr>
              <a:t>MacKenzie</a:t>
            </a:r>
            <a:r>
              <a:rPr lang="en-US" altLang="en-US" sz="2400" dirty="0">
                <a:solidFill>
                  <a:schemeClr val="tx1"/>
                </a:solidFill>
              </a:rPr>
              <a:t>, 1992</a:t>
            </a:r>
            <a:r>
              <a:rPr lang="en-US" altLang="en-US" sz="2400" dirty="0" smtClean="0">
                <a:solidFill>
                  <a:schemeClr val="tx1"/>
                </a:solidFill>
              </a:rPr>
              <a:t>]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23F02-F9A5-4FF6-B16F-62F84637AE0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2793</TotalTime>
  <Words>616</Words>
  <Application>Microsoft Office PowerPoint</Application>
  <PresentationFormat>On-screen Show (4:3)</PresentationFormat>
  <Paragraphs>83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2_Concourse</vt:lpstr>
      <vt:lpstr>9_Concourse</vt:lpstr>
      <vt:lpstr>Executive</vt:lpstr>
      <vt:lpstr>King Saud University   College of Engineering  IE – 341: “Human Factors Engineering”  Fall – 2017 (1st Sem. 1438-9H)</vt:lpstr>
      <vt:lpstr>Fitts’s Law</vt:lpstr>
      <vt:lpstr>Fitts’s Law</vt:lpstr>
      <vt:lpstr>Fitts’s Law</vt:lpstr>
      <vt:lpstr>Fitts’s Law</vt:lpstr>
      <vt:lpstr>Fitts’s Law</vt:lpstr>
      <vt:lpstr>Fitts’s Law</vt:lpstr>
      <vt:lpstr>References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393</cp:revision>
  <dcterms:created xsi:type="dcterms:W3CDTF">2008-11-10T19:40:45Z</dcterms:created>
  <dcterms:modified xsi:type="dcterms:W3CDTF">2017-10-07T12:36:08Z</dcterms:modified>
</cp:coreProperties>
</file>