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7" r:id="rId1"/>
    <p:sldMasterId id="2147484299" r:id="rId2"/>
    <p:sldMasterId id="2147484718" r:id="rId3"/>
  </p:sldMasterIdLst>
  <p:notesMasterIdLst>
    <p:notesMasterId r:id="rId20"/>
  </p:notesMasterIdLst>
  <p:handoutMasterIdLst>
    <p:handoutMasterId r:id="rId21"/>
  </p:handoutMasterIdLst>
  <p:sldIdLst>
    <p:sldId id="328" r:id="rId4"/>
    <p:sldId id="329" r:id="rId5"/>
    <p:sldId id="331" r:id="rId6"/>
    <p:sldId id="332" r:id="rId7"/>
    <p:sldId id="333" r:id="rId8"/>
    <p:sldId id="334" r:id="rId9"/>
    <p:sldId id="336" r:id="rId10"/>
    <p:sldId id="337" r:id="rId11"/>
    <p:sldId id="338" r:id="rId12"/>
    <p:sldId id="339" r:id="rId13"/>
    <p:sldId id="340" r:id="rId14"/>
    <p:sldId id="341" r:id="rId15"/>
    <p:sldId id="342" r:id="rId16"/>
    <p:sldId id="343" r:id="rId17"/>
    <p:sldId id="344" r:id="rId18"/>
    <p:sldId id="345" r:id="rId19"/>
  </p:sldIdLst>
  <p:sldSz cx="9144000" cy="6858000" type="screen4x3"/>
  <p:notesSz cx="6858000" cy="9144000"/>
  <p:photoAlbum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9" autoAdjust="0"/>
    <p:restoredTop sz="94660"/>
  </p:normalViewPr>
  <p:slideViewPr>
    <p:cSldViewPr>
      <p:cViewPr varScale="1">
        <p:scale>
          <a:sx n="111" d="100"/>
          <a:sy n="111" d="100"/>
        </p:scale>
        <p:origin x="-162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CE9CF1B6-9096-47A9-8777-14E9D12F62B5}" type="datetimeFigureOut">
              <a:rPr lang="en-US"/>
              <a:pPr>
                <a:defRPr/>
              </a:pPr>
              <a:t>3/2/2016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B5C55681-DF04-41C2-8CF9-E5321B52EF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8639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E4B6FC1-2A77-4DF3-BE37-3FBA580162A1}" type="datetimeFigureOut">
              <a:rPr lang="en-US"/>
              <a:pPr>
                <a:defRPr/>
              </a:pPr>
              <a:t>3/2/2016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634746A-3152-4193-874F-CB8DC87178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7863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34746A-3152-4193-874F-CB8DC87178D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346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8CD52-5CF1-4D59-B554-5CEF358E7CA8}" type="datetime1">
              <a:rPr lang="en-US"/>
              <a:pPr>
                <a:defRPr/>
              </a:pPr>
              <a:t>3/2/2016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5BC6F-86D2-4C1F-94B8-A2EF1E642B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39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149DD-4A9A-49C8-8EFE-B09BDA3DC82C}" type="datetime1">
              <a:rPr lang="en-US"/>
              <a:pPr>
                <a:defRPr/>
              </a:pPr>
              <a:t>3/2/2016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9D57F-7B6C-43BC-A46B-5C88584E94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834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049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049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4B36D-9FAC-411D-AA65-DB1391563391}" type="datetime1">
              <a:rPr lang="en-US"/>
              <a:pPr>
                <a:defRPr/>
              </a:pPr>
              <a:t>3/2/2016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AB7FD-21DA-4475-A5A9-FE8413F918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9743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29"/>
          <p:cNvSpPr>
            <a:spLocks noGrp="1"/>
          </p:cNvSpPr>
          <p:nvPr>
            <p:ph type="dt" sz="half" idx="10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</a:defRPr>
            </a:lvl1pPr>
          </a:lstStyle>
          <a:p>
            <a:pPr>
              <a:defRPr/>
            </a:pPr>
            <a:fld id="{B1B0B60C-E4E5-4789-BBC4-B47AF899130B}" type="datetime1">
              <a:rPr lang="en-US"/>
              <a:pPr>
                <a:defRPr/>
              </a:pPr>
              <a:t>3/2/2016</a:t>
            </a:fld>
            <a:endParaRPr lang="en-US"/>
          </a:p>
        </p:txBody>
      </p:sp>
      <p:sp>
        <p:nvSpPr>
          <p:cNvPr id="6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81000" y="6416675"/>
            <a:ext cx="6019800" cy="3651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l"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</a:defRPr>
            </a:lvl1pPr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6B6FC82-D213-4AD0-B0F0-846ABF7950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7319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ight Triangle 5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hevron 7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Chevron 8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FE7D1F1-4E2E-4789-88A4-6570860E7F9B}" type="datetime1">
              <a:rPr lang="en-US"/>
              <a:pPr>
                <a:defRPr/>
              </a:pPr>
              <a:t>3/2/2016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F505006-42B4-4404-981E-098C2BAF8E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3065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23894BC-22AD-43FB-87ED-03393AE0AE97}" type="datetime1">
              <a:rPr lang="en-US"/>
              <a:pPr>
                <a:defRPr/>
              </a:pPr>
              <a:t>3/2/2016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22381F1-BEFD-4588-81B6-367F231AB0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2703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189130B-4FDE-48CC-BB95-64D3371A6F93}" type="datetime1">
              <a:rPr lang="en-US"/>
              <a:pPr>
                <a:defRPr/>
              </a:pPr>
              <a:t>3/2/2016</a:t>
            </a:fld>
            <a:endParaRPr lang="en-US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B1E7838-6B40-4C8A-86B1-B23C5D178E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1"/>
          <p:cNvSpPr>
            <a:spLocks noGrp="1"/>
          </p:cNvSpPr>
          <p:nvPr>
            <p:ph type="ftr" sz="quarter" idx="12"/>
          </p:nvPr>
        </p:nvSpPr>
        <p:spPr bwMode="auto">
          <a:xfrm>
            <a:off x="457200" y="6408738"/>
            <a:ext cx="62738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l"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</a:defRPr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</p:spTree>
    <p:extLst>
      <p:ext uri="{BB962C8B-B14F-4D97-AF65-F5344CB8AC3E}">
        <p14:creationId xmlns:p14="http://schemas.microsoft.com/office/powerpoint/2010/main" val="35896915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" name="Freeform 7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Right Triangle 4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C6D2907-79FE-468D-8F26-53ED7804CB55}" type="datetime1">
              <a:rPr lang="en-US"/>
              <a:pPr>
                <a:defRPr/>
              </a:pPr>
              <a:t>3/2/2016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CAFF2A-3769-437E-8B72-FE96477FF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9583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C80DFCF-EF67-490F-8A29-7A1598F4EA50}" type="datetime1">
              <a:rPr lang="en-US"/>
              <a:pPr>
                <a:defRPr/>
              </a:pPr>
              <a:t>3/2/2016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7D19A0-DD7A-4F06-923B-ECD7E38B0A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12"/>
          </p:nvPr>
        </p:nvSpPr>
        <p:spPr bwMode="auto">
          <a:xfrm>
            <a:off x="457200" y="6408738"/>
            <a:ext cx="62738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l"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</a:defRPr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</p:spTree>
    <p:extLst>
      <p:ext uri="{BB962C8B-B14F-4D97-AF65-F5344CB8AC3E}">
        <p14:creationId xmlns:p14="http://schemas.microsoft.com/office/powerpoint/2010/main" val="6124577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9D7C2A8-A952-4B08-8DB3-7D429B803B62}" type="datetime1">
              <a:rPr lang="en-US"/>
              <a:pPr>
                <a:defRPr/>
              </a:pPr>
              <a:t>3/2/2016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9D32749-7CE6-4E08-A459-2BFD5830EF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2562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28CD52-5CF1-4D59-B554-5CEF358E7CA8}" type="datetime1">
              <a:rPr lang="en-US" smtClean="0"/>
              <a:pPr>
                <a:defRPr/>
              </a:pPr>
              <a:t>3/2/2016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FC5BC6F-86D2-4C1F-94B8-A2EF1E642B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IE-442 Human Factors 	El-Sherbeeny, PhD	Fall-2010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283D3-494B-45F4-B469-2499E9EAE2F2}" type="datetime1">
              <a:rPr lang="en-US"/>
              <a:pPr>
                <a:defRPr/>
              </a:pPr>
              <a:t>3/2/2016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7A392-713C-4869-8E0A-1BADE27118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1795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3283D3-494B-45F4-B469-2499E9EAE2F2}" type="datetime1">
              <a:rPr lang="en-US" smtClean="0"/>
              <a:pPr>
                <a:defRPr/>
              </a:pPr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IE-442 Human Factors 	El-Sherbeeny, PhD	Fall-2010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B7A392-713C-4869-8E0A-1BADE27118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FAAB0C-3364-462A-A4B9-988AA23E4E77}" type="datetime1">
              <a:rPr lang="en-US" smtClean="0"/>
              <a:pPr>
                <a:defRPr/>
              </a:pPr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IE-442 Human Factors 	El-Sherbeeny, PhD	Fall-2010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04EFA9-4EEF-4858-B4E4-A7775FC1B4D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4E5B9C-3F48-49A0-8FFC-404B88C690DC}" type="datetime1">
              <a:rPr lang="en-US" smtClean="0"/>
              <a:pPr>
                <a:defRPr/>
              </a:pPr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IE-442 Human Factors 	El-Sherbeeny, PhD	Fall-2010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EF7C2D-A1C8-44B5-AFAC-DE5029CB5F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0F126E-2C72-452F-B5C3-3750C5D6F7C2}" type="datetime1">
              <a:rPr lang="en-US" smtClean="0"/>
              <a:pPr>
                <a:defRPr/>
              </a:pPr>
              <a:t>3/2/2016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IE-442 Human Factors 	El-Sherbeeny, PhD	Fall-2010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8A530D-8B9A-4745-970F-9112DDBEF9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53C128-491A-4123-A4F1-75859C0540E0}" type="datetime1">
              <a:rPr lang="en-US" smtClean="0"/>
              <a:pPr>
                <a:defRPr/>
              </a:pPr>
              <a:t>3/2/2016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IE-442 Human Factors 	El-Sherbeeny, PhD	Fall-2010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2027CE-6543-425F-AA8B-593775F741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8546F1-78F2-40A9-BB72-2D2948C5CE86}" type="datetime1">
              <a:rPr lang="en-US" smtClean="0"/>
              <a:pPr>
                <a:defRPr/>
              </a:pPr>
              <a:t>3/2/2016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IE-442 Human Factors 	El-Sherbeeny, PhD	Fall-2010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95A448-12C8-4C24-ACF6-C0A8CE6F844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4835D0-61DA-463B-B7B6-B2DDDF394C7E}" type="datetime1">
              <a:rPr lang="en-US" smtClean="0"/>
              <a:pPr>
                <a:defRPr/>
              </a:pPr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IE-442 Human Factors 	El-Sherbeeny, PhD	Fall-2010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65138E-22C2-46D8-8837-358E59B0A9E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EBD849-1EAC-461E-8C74-6BBE8CA4E81E}" type="datetime1">
              <a:rPr lang="en-US" smtClean="0"/>
              <a:pPr>
                <a:defRPr/>
              </a:pPr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IE-442 Human Factors 	El-Sherbeeny, PhD	Fall-2010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D0694A-2748-4520-A317-E4759ADBD0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F149DD-4A9A-49C8-8EFE-B09BDA3DC82C}" type="datetime1">
              <a:rPr lang="en-US" smtClean="0"/>
              <a:pPr>
                <a:defRPr/>
              </a:pPr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IE-442 Human Factors 	El-Sherbeeny, PhD	Fall-2010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C9D57F-7B6C-43BC-A46B-5C88584E947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B4B36D-9FAC-411D-AA65-DB1391563391}" type="datetime1">
              <a:rPr lang="en-US" smtClean="0"/>
              <a:pPr>
                <a:defRPr/>
              </a:pPr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IE-442 Human Factors 	El-Sherbeeny, PhD	Fall-2010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3AB7FD-21DA-4475-A5A9-FE8413F918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AAB0C-3364-462A-A4B9-988AA23E4E77}" type="datetime1">
              <a:rPr lang="en-US"/>
              <a:pPr>
                <a:defRPr/>
              </a:pPr>
              <a:t>3/2/2016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4EFA9-4EEF-4858-B4E4-A7775FC1B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500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138"/>
            <a:ext cx="4038600" cy="484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138"/>
            <a:ext cx="4038600" cy="484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E5B9C-3F48-49A0-8FFC-404B88C690DC}" type="datetime1">
              <a:rPr lang="en-US"/>
              <a:pPr>
                <a:defRPr/>
              </a:pPr>
              <a:t>3/2/2016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F7C2D-A1C8-44B5-AFAC-DE5029CB5F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508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F126E-2C72-452F-B5C3-3750C5D6F7C2}" type="datetime1">
              <a:rPr lang="en-US"/>
              <a:pPr>
                <a:defRPr/>
              </a:pPr>
              <a:t>3/2/2016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A530D-8B9A-4745-970F-9112DDBEF9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112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3C128-491A-4123-A4F1-75859C0540E0}" type="datetime1">
              <a:rPr lang="en-US"/>
              <a:pPr>
                <a:defRPr/>
              </a:pPr>
              <a:t>3/2/2016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027CE-6543-425F-AA8B-593775F74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744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546F1-78F2-40A9-BB72-2D2948C5CE86}" type="datetime1">
              <a:rPr lang="en-US"/>
              <a:pPr>
                <a:defRPr/>
              </a:pPr>
              <a:t>3/2/2016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5A448-12C8-4C24-ACF6-C0A8CE6F84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183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835D0-61DA-463B-B7B6-B2DDDF394C7E}" type="datetime1">
              <a:rPr lang="en-US"/>
              <a:pPr>
                <a:defRPr/>
              </a:pPr>
              <a:t>3/2/2016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5138E-22C2-46D8-8837-358E59B0A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603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BD849-1EAC-461E-8C74-6BBE8CA4E81E}" type="datetime1">
              <a:rPr lang="en-US"/>
              <a:pPr>
                <a:defRPr/>
              </a:pPr>
              <a:t>3/2/2016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0694A-2748-4520-A317-E4759ADBD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674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CCECFF"/>
            </a:gs>
            <a:gs pos="100000">
              <a:srgbClr val="99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84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6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63BA6DCA-2BBF-4105-BB24-5ED1F610935F}" type="datetime1">
              <a:rPr lang="en-US"/>
              <a:pPr>
                <a:defRPr/>
              </a:pPr>
              <a:t>3/2/2016</a:t>
            </a:fld>
            <a:endParaRPr lang="en-US"/>
          </a:p>
        </p:txBody>
      </p:sp>
      <p:sp>
        <p:nvSpPr>
          <p:cNvPr id="17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1143000" y="6408738"/>
            <a:ext cx="55880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19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154B06FE-94F9-41CB-A8B9-4CC64F8B3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64" r:id="rId1"/>
    <p:sldLayoutId id="2147484665" r:id="rId2"/>
    <p:sldLayoutId id="2147484666" r:id="rId3"/>
    <p:sldLayoutId id="2147484667" r:id="rId4"/>
    <p:sldLayoutId id="2147484668" r:id="rId5"/>
    <p:sldLayoutId id="2147484669" r:id="rId6"/>
    <p:sldLayoutId id="2147484670" r:id="rId7"/>
    <p:sldLayoutId id="2147484671" r:id="rId8"/>
    <p:sldLayoutId id="2147484672" r:id="rId9"/>
    <p:sldLayoutId id="2147484673" r:id="rId10"/>
    <p:sldLayoutId id="214748467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5pPr>
      <a:lvl6pPr marL="18288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6pPr>
      <a:lvl7pPr marL="2286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7pPr>
      <a:lvl8pPr marL="27432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8pPr>
      <a:lvl9pPr marL="32004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99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1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" name="Date Placeholder 4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83A3676-166A-4B61-A2B0-CF484E78CA07}" type="datetime1">
              <a:rPr lang="en-US"/>
              <a:pPr>
                <a:defRPr/>
              </a:pPr>
              <a:t>3/2/2016</a:t>
            </a:fld>
            <a:endParaRPr lang="en-US"/>
          </a:p>
        </p:txBody>
      </p:sp>
      <p:sp>
        <p:nvSpPr>
          <p:cNvPr id="2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2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A3DD527-9715-4DBB-9C51-B7EB706D26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675" r:id="rId1"/>
    <p:sldLayoutId id="2147484676" r:id="rId2"/>
    <p:sldLayoutId id="2147484677" r:id="rId3"/>
    <p:sldLayoutId id="2147484678" r:id="rId4"/>
    <p:sldLayoutId id="2147484679" r:id="rId5"/>
    <p:sldLayoutId id="2147484680" r:id="rId6"/>
    <p:sldLayoutId id="2147484681" r:id="rId7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63BA6DCA-2BBF-4105-BB24-5ED1F610935F}" type="datetime1">
              <a:rPr lang="en-US" smtClean="0"/>
              <a:pPr>
                <a:defRPr/>
              </a:pPr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r>
              <a:rPr lang="en-US" smtClean="0"/>
              <a:t>IE-442 Human Factors 	El-Sherbeeny, PhD	Fall-2010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154B06FE-94F9-41CB-A8B9-4CC64F8B311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19" r:id="rId1"/>
    <p:sldLayoutId id="2147484720" r:id="rId2"/>
    <p:sldLayoutId id="2147484721" r:id="rId3"/>
    <p:sldLayoutId id="2147484722" r:id="rId4"/>
    <p:sldLayoutId id="2147484723" r:id="rId5"/>
    <p:sldLayoutId id="2147484724" r:id="rId6"/>
    <p:sldLayoutId id="2147484725" r:id="rId7"/>
    <p:sldLayoutId id="2147484726" r:id="rId8"/>
    <p:sldLayoutId id="2147484727" r:id="rId9"/>
    <p:sldLayoutId id="2147484728" r:id="rId10"/>
    <p:sldLayoutId id="2147484729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7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14346" name="Rectangle 10"/>
          <p:cNvSpPr>
            <a:spLocks noGrp="1"/>
          </p:cNvSpPr>
          <p:nvPr>
            <p:ph type="ctrTitle"/>
          </p:nvPr>
        </p:nvSpPr>
        <p:spPr bwMode="auto">
          <a:xfrm>
            <a:off x="609600" y="533400"/>
            <a:ext cx="7848600" cy="38862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en-US" sz="3700" b="0" dirty="0" smtClean="0">
                <a:solidFill>
                  <a:schemeClr val="tx1"/>
                </a:solidFill>
              </a:rPr>
              <a:t>King Saud University </a:t>
            </a:r>
            <a:br>
              <a:rPr lang="en-US" sz="3700" b="0" dirty="0" smtClean="0">
                <a:solidFill>
                  <a:schemeClr val="tx1"/>
                </a:solidFill>
              </a:rPr>
            </a:br>
            <a:r>
              <a:rPr lang="en-US" sz="3700" b="0" dirty="0" smtClean="0">
                <a:solidFill>
                  <a:schemeClr val="tx1"/>
                </a:solidFill>
              </a:rPr>
              <a:t/>
            </a:r>
            <a:br>
              <a:rPr lang="en-US" sz="3700" b="0" dirty="0" smtClean="0">
                <a:solidFill>
                  <a:schemeClr val="tx1"/>
                </a:solidFill>
              </a:rPr>
            </a:br>
            <a:r>
              <a:rPr lang="en-US" sz="3700" b="0" dirty="0" smtClean="0">
                <a:solidFill>
                  <a:schemeClr val="tx1"/>
                </a:solidFill>
              </a:rPr>
              <a:t>College of Engineering</a:t>
            </a:r>
            <a:br>
              <a:rPr lang="en-US" sz="3700" b="0" dirty="0" smtClean="0">
                <a:solidFill>
                  <a:schemeClr val="tx1"/>
                </a:solidFill>
              </a:rPr>
            </a:br>
            <a:r>
              <a:rPr lang="en-US" sz="3700" b="0" dirty="0" smtClean="0">
                <a:solidFill>
                  <a:schemeClr val="tx1"/>
                </a:solidFill>
              </a:rPr>
              <a:t/>
            </a:r>
            <a:br>
              <a:rPr lang="en-US" sz="3700" b="0" dirty="0" smtClean="0">
                <a:solidFill>
                  <a:schemeClr val="tx1"/>
                </a:solidFill>
              </a:rPr>
            </a:br>
            <a:r>
              <a:rPr lang="en-US" sz="3700" b="0" dirty="0" smtClean="0">
                <a:solidFill>
                  <a:schemeClr val="tx1"/>
                </a:solidFill>
              </a:rPr>
              <a:t>IE – 341: “Human Factors”</a:t>
            </a:r>
            <a:br>
              <a:rPr lang="en-US" sz="3700" b="0" dirty="0" smtClean="0">
                <a:solidFill>
                  <a:schemeClr val="tx1"/>
                </a:solidFill>
              </a:rPr>
            </a:br>
            <a:r>
              <a:rPr lang="en-US" sz="3700" b="0" dirty="0" smtClean="0">
                <a:solidFill>
                  <a:schemeClr val="tx1"/>
                </a:solidFill>
              </a:rPr>
              <a:t/>
            </a:r>
            <a:br>
              <a:rPr lang="en-US" sz="3700" b="0" dirty="0" smtClean="0">
                <a:solidFill>
                  <a:schemeClr val="tx1"/>
                </a:solidFill>
              </a:rPr>
            </a:br>
            <a:r>
              <a:rPr lang="en-US" sz="3700" b="0" dirty="0" smtClean="0">
                <a:solidFill>
                  <a:schemeClr val="tx1"/>
                </a:solidFill>
              </a:rPr>
              <a:t>Spring </a:t>
            </a:r>
            <a:r>
              <a:rPr lang="en-US" sz="3700" b="0" dirty="0" smtClean="0">
                <a:solidFill>
                  <a:schemeClr val="tx1"/>
                </a:solidFill>
              </a:rPr>
              <a:t>– </a:t>
            </a:r>
            <a:r>
              <a:rPr lang="en-US" sz="3700" b="0" dirty="0" smtClean="0">
                <a:solidFill>
                  <a:schemeClr val="tx1"/>
                </a:solidFill>
              </a:rPr>
              <a:t>2016 (2</a:t>
            </a:r>
            <a:r>
              <a:rPr lang="en-US" sz="3700" b="0" baseline="30000" dirty="0" smtClean="0">
                <a:solidFill>
                  <a:schemeClr val="tx1"/>
                </a:solidFill>
              </a:rPr>
              <a:t>nd</a:t>
            </a:r>
            <a:r>
              <a:rPr lang="en-US" sz="3700" b="0" dirty="0" smtClean="0">
                <a:solidFill>
                  <a:schemeClr val="tx1"/>
                </a:solidFill>
              </a:rPr>
              <a:t> Sem</a:t>
            </a:r>
            <a:r>
              <a:rPr lang="en-US" sz="3700" b="0" dirty="0" smtClean="0">
                <a:solidFill>
                  <a:schemeClr val="tx1"/>
                </a:solidFill>
              </a:rPr>
              <a:t>. 1436-7H)</a:t>
            </a:r>
          </a:p>
        </p:txBody>
      </p:sp>
      <p:sp>
        <p:nvSpPr>
          <p:cNvPr id="10244" name="Rectangle 12"/>
          <p:cNvSpPr>
            <a:spLocks noGrp="1"/>
          </p:cNvSpPr>
          <p:nvPr>
            <p:ph type="subTitle" idx="1"/>
          </p:nvPr>
        </p:nvSpPr>
        <p:spPr>
          <a:xfrm>
            <a:off x="1066800" y="4648200"/>
            <a:ext cx="7696200" cy="1752600"/>
          </a:xfrm>
        </p:spPr>
        <p:txBody>
          <a:bodyPr/>
          <a:lstStyle/>
          <a:p>
            <a:pPr marL="109538"/>
            <a:r>
              <a:rPr lang="en-US" altLang="en-US" b="1" dirty="0" smtClean="0"/>
              <a:t>Chapter 3. Information Input and Processing</a:t>
            </a:r>
          </a:p>
          <a:p>
            <a:pPr marL="109538"/>
            <a:r>
              <a:rPr lang="en-US" altLang="en-US" b="1" dirty="0" smtClean="0"/>
              <a:t>Part – </a:t>
            </a:r>
            <a:r>
              <a:rPr lang="en-US" altLang="en-US" b="1" dirty="0" smtClean="0"/>
              <a:t>1*</a:t>
            </a:r>
            <a:endParaRPr lang="en-US" altLang="en-US" b="1" dirty="0" smtClean="0"/>
          </a:p>
          <a:p>
            <a:pPr marL="109538"/>
            <a:r>
              <a:rPr lang="en-US" altLang="en-US" sz="1900" b="1" dirty="0" smtClean="0"/>
              <a:t>Prepared by: Ahmed M. El-Sherbeeny, PhD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01514D5-D345-4593-ACB1-DC7E2308CEC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04800"/>
            <a:ext cx="8229600" cy="609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CODING OF INFORMATION (Cont.)</a:t>
            </a:r>
          </a:p>
        </p:txBody>
      </p:sp>
      <p:sp>
        <p:nvSpPr>
          <p:cNvPr id="20484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867400"/>
          </a:xfrm>
        </p:spPr>
        <p:txBody>
          <a:bodyPr/>
          <a:lstStyle/>
          <a:p>
            <a:r>
              <a:rPr lang="en-US" altLang="en-US" dirty="0" smtClean="0"/>
              <a:t>The usefulness of any stimulus dimension in conveying information depends on the ability of people to:</a:t>
            </a:r>
          </a:p>
          <a:p>
            <a:pPr lvl="1"/>
            <a:r>
              <a:rPr lang="en-US" altLang="en-US" dirty="0" smtClean="0"/>
              <a:t>Identify a stimulus based on its position along the stimulus dimension (such as identifying a target as bright or dim, large or small)</a:t>
            </a:r>
          </a:p>
          <a:p>
            <a:pPr lvl="2"/>
            <a:r>
              <a:rPr lang="en-US" altLang="en-US" dirty="0" smtClean="0"/>
              <a:t>This is an example of </a:t>
            </a:r>
            <a:r>
              <a:rPr lang="en-US" altLang="en-US" b="1" dirty="0" smtClean="0"/>
              <a:t>absolute judgment.</a:t>
            </a:r>
          </a:p>
          <a:p>
            <a:pPr lvl="1"/>
            <a:endParaRPr lang="en-US" altLang="en-US" dirty="0" smtClean="0"/>
          </a:p>
          <a:p>
            <a:pPr lvl="1"/>
            <a:r>
              <a:rPr lang="en-US" altLang="en-US" dirty="0" smtClean="0"/>
              <a:t>Distinguish between two or more stimuli which differ along the stimulus dimension (such as indicating which of the two stimuli is brighter or larger)</a:t>
            </a:r>
          </a:p>
          <a:p>
            <a:pPr lvl="2"/>
            <a:r>
              <a:rPr lang="en-US" altLang="en-US" dirty="0" smtClean="0"/>
              <a:t>This is an example of </a:t>
            </a:r>
            <a:r>
              <a:rPr lang="en-US" altLang="en-US" b="1" dirty="0" smtClean="0"/>
              <a:t>relative judgment.</a:t>
            </a:r>
            <a:endParaRPr lang="en-US" alt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9D25EF-7894-44BB-8D5B-C60F5BF72C9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04800"/>
            <a:ext cx="8229600" cy="609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CHARACTERISTICS OF A GOOD CODING SYSTEM</a:t>
            </a:r>
          </a:p>
        </p:txBody>
      </p:sp>
      <p:sp>
        <p:nvSpPr>
          <p:cNvPr id="21508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867400"/>
          </a:xfrm>
        </p:spPr>
        <p:txBody>
          <a:bodyPr>
            <a:normAutofit/>
          </a:bodyPr>
          <a:lstStyle/>
          <a:p>
            <a:r>
              <a:rPr lang="en-US" altLang="en-US" sz="2800" b="1" dirty="0" smtClean="0"/>
              <a:t>Detectability </a:t>
            </a:r>
            <a:r>
              <a:rPr lang="en-US" altLang="en-US" sz="2800" dirty="0" smtClean="0"/>
              <a:t>of codes:</a:t>
            </a:r>
          </a:p>
          <a:p>
            <a:pPr lvl="1"/>
            <a:r>
              <a:rPr lang="en-US" altLang="en-US" sz="1800" dirty="0" smtClean="0"/>
              <a:t>stimulus must be detectable by human sensory mechanisms under expected environmental conditions</a:t>
            </a:r>
          </a:p>
          <a:p>
            <a:pPr lvl="1"/>
            <a:r>
              <a:rPr lang="en-US" altLang="en-US" sz="1800" dirty="0" smtClean="0"/>
              <a:t>e.g. is worker able to see the control knob in mine?</a:t>
            </a:r>
          </a:p>
          <a:p>
            <a:r>
              <a:rPr lang="en-US" altLang="en-US" sz="2800" b="1" dirty="0" smtClean="0"/>
              <a:t>Discriminability</a:t>
            </a:r>
            <a:r>
              <a:rPr lang="en-US" altLang="en-US" sz="2800" dirty="0" smtClean="0"/>
              <a:t> of codes:</a:t>
            </a:r>
          </a:p>
          <a:p>
            <a:pPr lvl="1"/>
            <a:r>
              <a:rPr lang="en-US" altLang="en-US" sz="1800" dirty="0" smtClean="0"/>
              <a:t>every code symbol must be discriminable (differentiable) from other symbols</a:t>
            </a:r>
          </a:p>
          <a:p>
            <a:pPr lvl="1"/>
            <a:r>
              <a:rPr lang="en-US" altLang="en-US" sz="1800" dirty="0" smtClean="0"/>
              <a:t>the number of coding levels is important</a:t>
            </a:r>
          </a:p>
          <a:p>
            <a:r>
              <a:rPr lang="en-US" altLang="en-US" sz="2800" b="1" dirty="0" smtClean="0"/>
              <a:t>Meaningfulness</a:t>
            </a:r>
            <a:r>
              <a:rPr lang="en-US" altLang="en-US" sz="2800" dirty="0" smtClean="0"/>
              <a:t> of codes:</a:t>
            </a:r>
          </a:p>
          <a:p>
            <a:pPr lvl="1"/>
            <a:r>
              <a:rPr lang="en-US" altLang="en-US" sz="1800" dirty="0" smtClean="0"/>
              <a:t>coding system should use codes meaningful to user</a:t>
            </a:r>
          </a:p>
          <a:p>
            <a:pPr lvl="1"/>
            <a:r>
              <a:rPr lang="en-US" altLang="en-US" sz="1800" dirty="0" smtClean="0"/>
              <a:t>Meaning could be</a:t>
            </a:r>
          </a:p>
          <a:p>
            <a:pPr lvl="2"/>
            <a:r>
              <a:rPr lang="en-US" altLang="en-US" sz="1800" b="1" dirty="0" smtClean="0"/>
              <a:t>inherent</a:t>
            </a:r>
            <a:r>
              <a:rPr lang="en-US" altLang="en-US" sz="1800" dirty="0" smtClean="0"/>
              <a:t> in the code (e.g. bent arrow on traffic sign)</a:t>
            </a:r>
          </a:p>
          <a:p>
            <a:pPr lvl="2"/>
            <a:r>
              <a:rPr lang="en-US" altLang="en-US" sz="1800" dirty="0" smtClean="0"/>
              <a:t>or </a:t>
            </a:r>
            <a:r>
              <a:rPr lang="en-US" altLang="en-US" sz="1800" b="1" dirty="0" smtClean="0"/>
              <a:t>learned</a:t>
            </a:r>
            <a:r>
              <a:rPr lang="en-US" altLang="en-US" sz="1800" dirty="0" smtClean="0"/>
              <a:t> (e.g. red color for danger)</a:t>
            </a:r>
            <a:endParaRPr lang="en-US" altLang="en-US" sz="1800" b="1" dirty="0" smtClean="0"/>
          </a:p>
          <a:p>
            <a:pPr lvl="1"/>
            <a:r>
              <a:rPr lang="en-US" altLang="en-US" sz="1800" dirty="0" smtClean="0"/>
              <a:t>Meaningfulness: related to </a:t>
            </a:r>
            <a:r>
              <a:rPr lang="en-US" altLang="en-US" sz="1800" b="1" dirty="0" smtClean="0"/>
              <a:t>conceptual compatibility</a:t>
            </a:r>
            <a:endParaRPr lang="en-US" altLang="en-US" sz="1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9238BA-D0B6-4FAD-9680-76CDA78904E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04800"/>
            <a:ext cx="8229600" cy="609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sz="2300" dirty="0" smtClean="0">
                <a:solidFill>
                  <a:schemeClr val="tx1"/>
                </a:solidFill>
              </a:rPr>
              <a:t>CHARACTERISTICS OF A GOOD CODING SYSTEM (cont.)</a:t>
            </a:r>
          </a:p>
        </p:txBody>
      </p:sp>
      <p:sp>
        <p:nvSpPr>
          <p:cNvPr id="22532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867400"/>
          </a:xfrm>
        </p:spPr>
        <p:txBody>
          <a:bodyPr/>
          <a:lstStyle/>
          <a:p>
            <a:r>
              <a:rPr lang="en-GB" altLang="en-US" sz="2800" b="1" dirty="0" smtClean="0"/>
              <a:t>Standardisation </a:t>
            </a:r>
            <a:r>
              <a:rPr lang="en-GB" altLang="en-US" sz="2800" dirty="0" smtClean="0"/>
              <a:t>of codes</a:t>
            </a:r>
            <a:r>
              <a:rPr lang="en-GB" altLang="en-US" sz="2800" b="1" dirty="0" smtClean="0"/>
              <a:t>:</a:t>
            </a:r>
          </a:p>
          <a:p>
            <a:pPr lvl="1"/>
            <a:r>
              <a:rPr lang="en-GB" altLang="en-US" sz="2400" dirty="0" smtClean="0"/>
              <a:t>when a coding system is to be used by different people in different situations, it is important that the codes be standardised, and kept the same for different situations</a:t>
            </a:r>
          </a:p>
          <a:p>
            <a:pPr lvl="1"/>
            <a:r>
              <a:rPr lang="en-GB" altLang="en-US" sz="2400" dirty="0" smtClean="0"/>
              <a:t>e.g. meaning of the red </a:t>
            </a:r>
            <a:r>
              <a:rPr lang="en-GB" altLang="en-US" sz="2400" dirty="0" err="1" smtClean="0"/>
              <a:t>color</a:t>
            </a:r>
            <a:r>
              <a:rPr lang="en-GB" altLang="en-US" sz="2400" dirty="0" smtClean="0"/>
              <a:t> in different parts of a factory</a:t>
            </a:r>
          </a:p>
          <a:p>
            <a:endParaRPr lang="en-GB" altLang="en-US" sz="2800" b="1" dirty="0" smtClean="0"/>
          </a:p>
          <a:p>
            <a:r>
              <a:rPr lang="en-GB" altLang="en-US" sz="2800" dirty="0" smtClean="0"/>
              <a:t>Use of </a:t>
            </a:r>
            <a:r>
              <a:rPr lang="en-GB" altLang="en-US" sz="2800" b="1" dirty="0" smtClean="0"/>
              <a:t>multidimensional codes:</a:t>
            </a:r>
          </a:p>
          <a:p>
            <a:pPr lvl="1"/>
            <a:r>
              <a:rPr lang="en-GB" altLang="en-US" sz="2400" dirty="0" smtClean="0"/>
              <a:t>this can increase the number and discriminability of coding stimuli used.</a:t>
            </a:r>
            <a:endParaRPr lang="en-US" alt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8D54F8-AF31-4BF2-8228-EBEB2FCAC90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04800"/>
            <a:ext cx="8229600" cy="609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sz="3200" dirty="0" smtClean="0">
                <a:solidFill>
                  <a:schemeClr val="tx1"/>
                </a:solidFill>
              </a:rPr>
              <a:t>COMPATIBILITY</a:t>
            </a:r>
          </a:p>
        </p:txBody>
      </p:sp>
      <p:sp>
        <p:nvSpPr>
          <p:cNvPr id="23556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867400"/>
          </a:xfrm>
        </p:spPr>
        <p:txBody>
          <a:bodyPr/>
          <a:lstStyle/>
          <a:p>
            <a:r>
              <a:rPr lang="en-US" altLang="en-US" sz="2800" smtClean="0"/>
              <a:t>It is the relationship between the stimuli and the responses to human expectations.</a:t>
            </a:r>
          </a:p>
          <a:p>
            <a:r>
              <a:rPr lang="en-US" altLang="en-US" sz="2800" smtClean="0"/>
              <a:t>A major goal in any design is to make it compatible with human expectations.</a:t>
            </a:r>
          </a:p>
          <a:p>
            <a:r>
              <a:rPr lang="en-US" altLang="en-US" sz="2800" smtClean="0"/>
              <a:t>It is related to the process of </a:t>
            </a:r>
            <a:r>
              <a:rPr lang="en-US" altLang="en-US" sz="2800" b="1" smtClean="0"/>
              <a:t>information transformation</a:t>
            </a:r>
          </a:p>
          <a:p>
            <a:pPr lvl="1"/>
            <a:r>
              <a:rPr lang="en-US" altLang="en-US" sz="2400" smtClean="0"/>
              <a:t>the </a:t>
            </a:r>
            <a:r>
              <a:rPr lang="en-US" altLang="en-US" sz="2400" i="1" smtClean="0"/>
              <a:t>greater</a:t>
            </a:r>
            <a:r>
              <a:rPr lang="en-US" altLang="en-US" sz="2400" smtClean="0"/>
              <a:t> the degree of compatibility, the </a:t>
            </a:r>
            <a:r>
              <a:rPr lang="en-US" altLang="en-US" sz="2400" i="1" smtClean="0"/>
              <a:t>less</a:t>
            </a:r>
            <a:r>
              <a:rPr lang="en-US" altLang="en-US" sz="2400" smtClean="0"/>
              <a:t> recording must be done to process information</a:t>
            </a:r>
          </a:p>
          <a:p>
            <a:pPr lvl="1"/>
            <a:r>
              <a:rPr lang="en-US" altLang="en-US" sz="2400" smtClean="0"/>
              <a:t>This leads to faster learning and response time, less errors, and reduced mental workload.</a:t>
            </a:r>
          </a:p>
          <a:p>
            <a:pPr lvl="1"/>
            <a:r>
              <a:rPr lang="en-US" altLang="en-US" sz="2400" smtClean="0"/>
              <a:t>People like things that work as they expect them to work.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AEB8BD-1A0E-4AFA-94CB-6E9BD2F8789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04800"/>
            <a:ext cx="8229600" cy="609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sz="3200" dirty="0" smtClean="0">
                <a:solidFill>
                  <a:schemeClr val="tx1"/>
                </a:solidFill>
              </a:rPr>
              <a:t>COMPATIBILITY (Cont.)</a:t>
            </a:r>
          </a:p>
        </p:txBody>
      </p:sp>
      <p:sp>
        <p:nvSpPr>
          <p:cNvPr id="24580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867400"/>
          </a:xfrm>
        </p:spPr>
        <p:txBody>
          <a:bodyPr>
            <a:noAutofit/>
          </a:bodyPr>
          <a:lstStyle/>
          <a:p>
            <a:r>
              <a:rPr lang="en-GB" altLang="en-US" dirty="0" smtClean="0"/>
              <a:t>Four types of compatibility:</a:t>
            </a:r>
          </a:p>
          <a:p>
            <a:pPr lvl="1"/>
            <a:r>
              <a:rPr lang="en-GB" altLang="en-US" sz="2000" dirty="0" smtClean="0"/>
              <a:t>Conceptual</a:t>
            </a:r>
          </a:p>
          <a:p>
            <a:pPr lvl="1"/>
            <a:r>
              <a:rPr lang="en-GB" altLang="en-US" sz="2000" dirty="0" smtClean="0"/>
              <a:t>Movement</a:t>
            </a:r>
          </a:p>
          <a:p>
            <a:pPr lvl="1"/>
            <a:r>
              <a:rPr lang="en-GB" altLang="en-US" sz="2000" dirty="0" smtClean="0"/>
              <a:t>Spatial</a:t>
            </a:r>
          </a:p>
          <a:p>
            <a:pPr lvl="1"/>
            <a:r>
              <a:rPr lang="en-GB" altLang="en-US" sz="2000" dirty="0" smtClean="0"/>
              <a:t>Modality</a:t>
            </a:r>
          </a:p>
          <a:p>
            <a:pPr lvl="1"/>
            <a:endParaRPr lang="en-GB" altLang="en-US" sz="2000" dirty="0" smtClean="0"/>
          </a:p>
          <a:p>
            <a:r>
              <a:rPr lang="en-GB" altLang="en-US" b="1" dirty="0" smtClean="0"/>
              <a:t>1. Conceptual compatibility:</a:t>
            </a:r>
          </a:p>
          <a:p>
            <a:pPr lvl="1"/>
            <a:r>
              <a:rPr lang="en-GB" altLang="en-US" sz="2000" dirty="0" smtClean="0"/>
              <a:t>related to degree that codes, symbols correspond to conceptual associations people have.</a:t>
            </a:r>
          </a:p>
          <a:p>
            <a:pPr lvl="1"/>
            <a:r>
              <a:rPr lang="en-GB" altLang="en-US" sz="2000" dirty="0" smtClean="0"/>
              <a:t>It relates to how meaningful codes and symbols are to people who use them.</a:t>
            </a:r>
          </a:p>
          <a:p>
            <a:pPr lvl="1"/>
            <a:r>
              <a:rPr lang="en-GB" altLang="en-US" sz="2000" dirty="0" smtClean="0"/>
              <a:t>e.g.: airplane symbol to denote an airport on a map means much more than a square or circle</a:t>
            </a:r>
          </a:p>
          <a:p>
            <a:pPr lvl="1"/>
            <a:r>
              <a:rPr lang="en-GB" altLang="en-US" sz="2000" dirty="0" smtClean="0"/>
              <a:t>e.g.: creating meaningful abbreviations and names for computer applications</a:t>
            </a:r>
            <a:endParaRPr lang="en-US" altLang="en-US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415EB3-AC7F-4AD9-890A-9E5858FED46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04800"/>
            <a:ext cx="8229600" cy="609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sz="3200" dirty="0" smtClean="0">
                <a:solidFill>
                  <a:schemeClr val="tx1"/>
                </a:solidFill>
              </a:rPr>
              <a:t>COMPATIBILITY (Cont.)</a:t>
            </a:r>
          </a:p>
        </p:txBody>
      </p:sp>
      <p:sp>
        <p:nvSpPr>
          <p:cNvPr id="25604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867400"/>
          </a:xfrm>
        </p:spPr>
        <p:txBody>
          <a:bodyPr/>
          <a:lstStyle/>
          <a:p>
            <a:r>
              <a:rPr lang="en-US" altLang="en-US" sz="2800" b="1" dirty="0" smtClean="0"/>
              <a:t>2. Movement compatibility</a:t>
            </a:r>
            <a:r>
              <a:rPr lang="en-US" altLang="en-US" sz="2800" dirty="0" smtClean="0"/>
              <a:t>:</a:t>
            </a:r>
          </a:p>
          <a:p>
            <a:pPr lvl="1"/>
            <a:r>
              <a:rPr lang="en-US" altLang="en-US" sz="2400" dirty="0" smtClean="0"/>
              <a:t>relates to the relationship between the movement of the displays and controls and the response of the system being displayed or controlled.</a:t>
            </a:r>
          </a:p>
          <a:p>
            <a:pPr lvl="1"/>
            <a:r>
              <a:rPr lang="en-US" altLang="en-US" sz="2400" dirty="0" smtClean="0"/>
              <a:t>e.g.: to increase the volume on the radio, we expect to turn the knob clockwise.</a:t>
            </a:r>
          </a:p>
          <a:p>
            <a:pPr lvl="1"/>
            <a:r>
              <a:rPr lang="en-US" altLang="en-US" sz="2400" dirty="0" smtClean="0"/>
              <a:t>e.g.: upward movement of a pointer is expected to correspond to an increase in a parameter</a:t>
            </a:r>
            <a:endParaRPr lang="en-US" altLang="en-US" sz="2800" dirty="0" smtClean="0"/>
          </a:p>
          <a:p>
            <a:r>
              <a:rPr lang="en-US" altLang="en-US" sz="2800" b="1" dirty="0" smtClean="0"/>
              <a:t>3. Spatial Compatibility</a:t>
            </a:r>
          </a:p>
          <a:p>
            <a:pPr lvl="1"/>
            <a:r>
              <a:rPr lang="en-US" altLang="en-US" sz="2400" dirty="0" smtClean="0"/>
              <a:t>Refers to the physical arrangement in space of controls and their associated displays</a:t>
            </a:r>
          </a:p>
          <a:p>
            <a:pPr lvl="1"/>
            <a:r>
              <a:rPr lang="en-US" altLang="en-US" sz="2400" dirty="0" smtClean="0"/>
              <a:t>e.g. how displays are lined-up with respect to corresponding control knobs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9906F8-2E37-4F4B-8483-B145CAC70010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04800"/>
            <a:ext cx="8229600" cy="609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sz="3200" dirty="0" smtClean="0">
                <a:solidFill>
                  <a:schemeClr val="tx1"/>
                </a:solidFill>
              </a:rPr>
              <a:t>COMPATIBILITY (Cont.)</a:t>
            </a:r>
          </a:p>
        </p:txBody>
      </p:sp>
      <p:sp>
        <p:nvSpPr>
          <p:cNvPr id="26628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867400"/>
          </a:xfrm>
        </p:spPr>
        <p:txBody>
          <a:bodyPr/>
          <a:lstStyle/>
          <a:p>
            <a:r>
              <a:rPr lang="en-US" altLang="en-US" sz="2800" smtClean="0"/>
              <a:t>4. </a:t>
            </a:r>
            <a:r>
              <a:rPr lang="en-US" altLang="en-US" sz="2800" b="1" smtClean="0"/>
              <a:t>Modality compatibility</a:t>
            </a:r>
            <a:r>
              <a:rPr lang="en-US" altLang="en-US" sz="2800" smtClean="0"/>
              <a:t>:</a:t>
            </a:r>
          </a:p>
          <a:p>
            <a:pPr lvl="1"/>
            <a:r>
              <a:rPr lang="en-US" altLang="en-US" sz="2400" smtClean="0"/>
              <a:t>refers to the fact that certain stimuli-response modality combinations are more compatible with some tasks than with others.</a:t>
            </a:r>
          </a:p>
          <a:p>
            <a:pPr lvl="1"/>
            <a:r>
              <a:rPr lang="en-US" altLang="en-US" sz="2400" smtClean="0"/>
              <a:t>e.g.: responding to a verbal command that needs verbal action is faster than responding to a written or displayed command requiring the same verbal action.</a:t>
            </a:r>
            <a:endParaRPr lang="en-US" altLang="en-US" sz="2800" smtClean="0"/>
          </a:p>
          <a:p>
            <a:endParaRPr lang="en-US" altLang="en-US" sz="280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3E0B0-035C-4986-86C6-2059AC018280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en-US" sz="3700" b="0" dirty="0" smtClean="0">
                <a:solidFill>
                  <a:schemeClr val="tx1"/>
                </a:solidFill>
              </a:rPr>
              <a:t>DISPLAYING INFORMATION</a:t>
            </a:r>
          </a:p>
        </p:txBody>
      </p:sp>
      <p:sp>
        <p:nvSpPr>
          <p:cNvPr id="12292" name="Rectangle 4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5943600"/>
          </a:xfrm>
        </p:spPr>
        <p:txBody>
          <a:bodyPr/>
          <a:lstStyle/>
          <a:p>
            <a:r>
              <a:rPr lang="en-US" altLang="en-US" smtClean="0"/>
              <a:t>Human information input and processing depends on the sensory reception of relevant </a:t>
            </a:r>
            <a:r>
              <a:rPr lang="en-US" altLang="en-US" b="1" smtClean="0"/>
              <a:t>external stimuli</a:t>
            </a:r>
            <a:r>
              <a:rPr lang="en-US" altLang="en-US" smtClean="0"/>
              <a:t> which contain the information</a:t>
            </a:r>
          </a:p>
          <a:p>
            <a:endParaRPr lang="en-US" altLang="en-US" smtClean="0"/>
          </a:p>
          <a:p>
            <a:r>
              <a:rPr lang="en-US" altLang="en-US" smtClean="0"/>
              <a:t>The original source of information (the </a:t>
            </a:r>
            <a:r>
              <a:rPr lang="en-US" altLang="en-US" b="1" smtClean="0"/>
              <a:t>distal stimulus</a:t>
            </a:r>
            <a:r>
              <a:rPr lang="en-US" altLang="en-US" smtClean="0"/>
              <a:t>) is some object, event, or environmental condition.</a:t>
            </a:r>
          </a:p>
          <a:p>
            <a:endParaRPr lang="en-US" altLang="en-US" smtClean="0"/>
          </a:p>
          <a:p>
            <a:r>
              <a:rPr lang="en-US" altLang="en-US" smtClean="0"/>
              <a:t>Information from the distal stimulus may come to us:</a:t>
            </a:r>
          </a:p>
          <a:p>
            <a:pPr lvl="1"/>
            <a:r>
              <a:rPr lang="en-US" altLang="en-US" b="1" smtClean="0"/>
              <a:t>directly</a:t>
            </a:r>
            <a:r>
              <a:rPr lang="en-US" altLang="en-US" smtClean="0"/>
              <a:t> (e.g. direct observation of plane), or</a:t>
            </a:r>
          </a:p>
          <a:p>
            <a:pPr lvl="1"/>
            <a:r>
              <a:rPr lang="en-US" altLang="en-US" b="1" smtClean="0"/>
              <a:t>indirectly</a:t>
            </a:r>
            <a:r>
              <a:rPr lang="en-US" altLang="en-US" smtClean="0"/>
              <a:t> (e.g. radar or telescope).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EF98B2-42B0-4876-85EA-555F67EA9A5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en-US" sz="3700" b="0" dirty="0" smtClean="0">
                <a:solidFill>
                  <a:schemeClr val="tx1"/>
                </a:solidFill>
              </a:rPr>
              <a:t>Cont. DISPLAYING INFORMATION</a:t>
            </a:r>
          </a:p>
        </p:txBody>
      </p:sp>
      <p:sp>
        <p:nvSpPr>
          <p:cNvPr id="13316" name="Rectangle 4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5943600"/>
          </a:xfrm>
        </p:spPr>
        <p:txBody>
          <a:bodyPr>
            <a:normAutofit/>
          </a:bodyPr>
          <a:lstStyle/>
          <a:p>
            <a:r>
              <a:rPr lang="en-US" altLang="en-US" smtClean="0"/>
              <a:t>In the case of </a:t>
            </a:r>
            <a:r>
              <a:rPr lang="en-US" altLang="en-US" b="1" smtClean="0"/>
              <a:t>indirect sensing</a:t>
            </a:r>
            <a:r>
              <a:rPr lang="en-US" altLang="en-US" smtClean="0"/>
              <a:t>, the new distal stimuli may be</a:t>
            </a:r>
          </a:p>
          <a:p>
            <a:pPr lvl="1"/>
            <a:r>
              <a:rPr lang="en-US" altLang="en-US" b="1" smtClean="0"/>
              <a:t>coded stimuli</a:t>
            </a:r>
            <a:r>
              <a:rPr lang="en-US" altLang="en-US" smtClean="0"/>
              <a:t> (e.g. visual or auditory displays), or:</a:t>
            </a:r>
          </a:p>
          <a:p>
            <a:pPr lvl="1"/>
            <a:r>
              <a:rPr lang="en-US" altLang="en-US" b="1" smtClean="0"/>
              <a:t>reproduced stimuli</a:t>
            </a:r>
            <a:r>
              <a:rPr lang="en-US" altLang="en-US" smtClean="0"/>
              <a:t> (e.g. TV, radio, hearing aids)</a:t>
            </a:r>
          </a:p>
          <a:p>
            <a:pPr lvl="1"/>
            <a:r>
              <a:rPr lang="en-US" altLang="en-US" smtClean="0"/>
              <a:t>In both cases the coded or reproduced stimuli become the actual distal stimuli to the human sensory receptors.</a:t>
            </a:r>
          </a:p>
          <a:p>
            <a:endParaRPr lang="en-US" altLang="en-US" smtClean="0"/>
          </a:p>
          <a:p>
            <a:r>
              <a:rPr lang="en-US" altLang="en-US" smtClean="0"/>
              <a:t>Human factors are required when </a:t>
            </a:r>
            <a:r>
              <a:rPr lang="en-US" altLang="en-US" i="1" smtClean="0"/>
              <a:t>indirect</a:t>
            </a:r>
            <a:r>
              <a:rPr lang="en-US" altLang="en-US" smtClean="0"/>
              <a:t> sensing applies. </a:t>
            </a:r>
          </a:p>
          <a:p>
            <a:endParaRPr lang="en-US" altLang="en-US" smtClean="0"/>
          </a:p>
          <a:p>
            <a:r>
              <a:rPr lang="en-US" altLang="en-US" b="1" smtClean="0"/>
              <a:t>Display</a:t>
            </a:r>
            <a:r>
              <a:rPr lang="en-US" altLang="en-US" smtClean="0"/>
              <a:t> is a term that applies to any indirect method of presenting information (e.g. highway traffic sign, radio).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BB9D3B-80E4-4123-BF89-0669CB231BF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04800"/>
            <a:ext cx="8229600" cy="609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INFORMATION PRESENTED BY DISPLAYS (General)</a:t>
            </a:r>
          </a:p>
        </p:txBody>
      </p:sp>
      <p:sp>
        <p:nvSpPr>
          <p:cNvPr id="14340" name="Rectangle 4"/>
          <p:cNvSpPr>
            <a:spLocks noGrp="1"/>
          </p:cNvSpPr>
          <p:nvPr>
            <p:ph idx="1"/>
          </p:nvPr>
        </p:nvSpPr>
        <p:spPr>
          <a:xfrm>
            <a:off x="533400" y="762000"/>
            <a:ext cx="8229600" cy="6019800"/>
          </a:xfrm>
        </p:spPr>
        <p:txBody>
          <a:bodyPr>
            <a:normAutofit/>
          </a:bodyPr>
          <a:lstStyle/>
          <a:p>
            <a:r>
              <a:rPr lang="en-US" altLang="en-US" smtClean="0"/>
              <a:t>Information presented by displays can be </a:t>
            </a:r>
            <a:r>
              <a:rPr lang="en-US" altLang="en-US" b="1" smtClean="0"/>
              <a:t>dynamic</a:t>
            </a:r>
            <a:r>
              <a:rPr lang="en-US" altLang="en-US" smtClean="0"/>
              <a:t> or </a:t>
            </a:r>
            <a:r>
              <a:rPr lang="en-US" altLang="en-US" b="1" smtClean="0"/>
              <a:t>static</a:t>
            </a:r>
            <a:r>
              <a:rPr lang="en-US" altLang="en-US" smtClean="0"/>
              <a:t>.</a:t>
            </a:r>
          </a:p>
          <a:p>
            <a:endParaRPr lang="en-US" altLang="en-US" smtClean="0"/>
          </a:p>
          <a:p>
            <a:r>
              <a:rPr lang="en-US" altLang="en-US" b="1" smtClean="0"/>
              <a:t>Dynamic information:</a:t>
            </a:r>
            <a:r>
              <a:rPr lang="en-US" altLang="en-US" smtClean="0"/>
              <a:t> changes continuously or is subject to change through time. Examples are: traffic lights, radar displays, temperature gauges.</a:t>
            </a:r>
          </a:p>
          <a:p>
            <a:endParaRPr lang="en-US" altLang="en-US" smtClean="0"/>
          </a:p>
          <a:p>
            <a:r>
              <a:rPr lang="en-US" altLang="en-US" b="1" smtClean="0"/>
              <a:t>Static information:</a:t>
            </a:r>
            <a:r>
              <a:rPr lang="en-US" altLang="en-US" smtClean="0"/>
              <a:t> remains fixed over time. e.g: alphanumeric data, traffic signs, charts, graphs, labels.</a:t>
            </a:r>
            <a:br>
              <a:rPr lang="en-US" altLang="en-US" smtClean="0"/>
            </a:br>
            <a:r>
              <a:rPr lang="en-US" altLang="en-US" smtClean="0"/>
              <a:t>Note that static information presented through </a:t>
            </a:r>
            <a:r>
              <a:rPr lang="en-US" altLang="en-US" b="1" smtClean="0"/>
              <a:t>VDT</a:t>
            </a:r>
            <a:r>
              <a:rPr lang="en-US" altLang="en-US" smtClean="0"/>
              <a:t>’s (video display terminals) is considered static information.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FFE9F4-4156-4B4B-8EC3-B5B3F087B49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04800"/>
            <a:ext cx="8229600" cy="609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INFORMATION PRESENTED BY DISPLAYS (Detailed)</a:t>
            </a:r>
          </a:p>
        </p:txBody>
      </p:sp>
      <p:sp>
        <p:nvSpPr>
          <p:cNvPr id="15364" name="Rectangle 4"/>
          <p:cNvSpPr>
            <a:spLocks noGrp="1"/>
          </p:cNvSpPr>
          <p:nvPr>
            <p:ph idx="1"/>
          </p:nvPr>
        </p:nvSpPr>
        <p:spPr>
          <a:xfrm>
            <a:off x="533400" y="762000"/>
            <a:ext cx="8229600" cy="6019800"/>
          </a:xfrm>
        </p:spPr>
        <p:txBody>
          <a:bodyPr/>
          <a:lstStyle/>
          <a:p>
            <a:r>
              <a:rPr lang="en-US" altLang="en-US" b="1" smtClean="0"/>
              <a:t>Quantitative</a:t>
            </a:r>
            <a:r>
              <a:rPr lang="en-US" altLang="en-US" smtClean="0"/>
              <a:t>: such as temperature or speed. </a:t>
            </a:r>
          </a:p>
          <a:p>
            <a:endParaRPr lang="en-US" altLang="en-US" b="1" smtClean="0"/>
          </a:p>
          <a:p>
            <a:r>
              <a:rPr lang="en-US" altLang="en-US" b="1" smtClean="0"/>
              <a:t>Qualitative</a:t>
            </a:r>
            <a:r>
              <a:rPr lang="en-US" altLang="en-US" smtClean="0"/>
              <a:t>: represents approximate value, trend or rate of change.</a:t>
            </a:r>
          </a:p>
          <a:p>
            <a:endParaRPr lang="en-US" altLang="en-US" b="1" smtClean="0"/>
          </a:p>
          <a:p>
            <a:r>
              <a:rPr lang="en-US" altLang="en-US" b="1" smtClean="0"/>
              <a:t>Status</a:t>
            </a:r>
            <a:r>
              <a:rPr lang="en-US" altLang="en-US" smtClean="0"/>
              <a:t>: reflects the condition of a system (such as on or off, and traffic lights).</a:t>
            </a:r>
          </a:p>
          <a:p>
            <a:endParaRPr lang="en-US" altLang="en-US" b="1" smtClean="0"/>
          </a:p>
          <a:p>
            <a:r>
              <a:rPr lang="en-US" altLang="en-US" b="1" smtClean="0"/>
              <a:t>Warning and signal</a:t>
            </a:r>
            <a:r>
              <a:rPr lang="en-US" altLang="en-US" smtClean="0"/>
              <a:t>: indicating danger or emergency.</a:t>
            </a:r>
          </a:p>
          <a:p>
            <a:endParaRPr lang="en-US" alt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079D5D-A37D-495F-8BEF-41536BB8F3D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04800"/>
            <a:ext cx="8229600" cy="609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INFORMATION PRESENTED BY DISPLAYS (Detailed)</a:t>
            </a:r>
          </a:p>
        </p:txBody>
      </p:sp>
      <p:sp>
        <p:nvSpPr>
          <p:cNvPr id="16388" name="Rectangle 4"/>
          <p:cNvSpPr>
            <a:spLocks noGrp="1"/>
          </p:cNvSpPr>
          <p:nvPr>
            <p:ph idx="1"/>
          </p:nvPr>
        </p:nvSpPr>
        <p:spPr>
          <a:xfrm>
            <a:off x="533400" y="762000"/>
            <a:ext cx="8229600" cy="6019800"/>
          </a:xfrm>
        </p:spPr>
        <p:txBody>
          <a:bodyPr/>
          <a:lstStyle/>
          <a:p>
            <a:r>
              <a:rPr lang="en-US" altLang="en-US" b="1" smtClean="0"/>
              <a:t>Representational</a:t>
            </a:r>
            <a:r>
              <a:rPr lang="en-US" altLang="en-US" smtClean="0"/>
              <a:t>: pictorial or graphical representation of objects, areas, or other configurations, e.g. photographs, maps, heartbeat oscilloscope.</a:t>
            </a:r>
          </a:p>
          <a:p>
            <a:r>
              <a:rPr lang="en-US" altLang="en-US" b="1" smtClean="0"/>
              <a:t>Identification</a:t>
            </a:r>
            <a:r>
              <a:rPr lang="en-US" altLang="en-US" smtClean="0"/>
              <a:t>: used to identify a condition, situation or object, e.g. traffic lanes, colored pipes.</a:t>
            </a:r>
          </a:p>
          <a:p>
            <a:r>
              <a:rPr lang="en-US" altLang="en-US" b="1" smtClean="0"/>
              <a:t>Alphanumeric and symbolic</a:t>
            </a:r>
            <a:r>
              <a:rPr lang="en-US" altLang="en-US" smtClean="0"/>
              <a:t>: e.g. signs, labels, printed material, computer printouts.</a:t>
            </a:r>
          </a:p>
          <a:p>
            <a:r>
              <a:rPr lang="en-US" altLang="en-US" b="1" smtClean="0"/>
              <a:t>Time-phased</a:t>
            </a:r>
            <a:r>
              <a:rPr lang="en-US" altLang="en-US" smtClean="0"/>
              <a:t>: display of pulsed or time-phased signals. The duration and inter-signal intervals are controlled.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37C592-0E60-4CB2-B808-0B28EF21A84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04800"/>
            <a:ext cx="8229600" cy="609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SELECTION OF DISPLAY MODALITY</a:t>
            </a:r>
          </a:p>
        </p:txBody>
      </p:sp>
      <p:sp>
        <p:nvSpPr>
          <p:cNvPr id="17412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867400"/>
          </a:xfrm>
        </p:spPr>
        <p:txBody>
          <a:bodyPr/>
          <a:lstStyle/>
          <a:p>
            <a:r>
              <a:rPr lang="en-US" altLang="en-US" smtClean="0"/>
              <a:t>Visual or auditory displays? Tactual sense?</a:t>
            </a:r>
            <a:br>
              <a:rPr lang="en-US" altLang="en-US" smtClean="0"/>
            </a:br>
            <a:r>
              <a:rPr lang="en-US" altLang="en-US" smtClean="0"/>
              <a:t>The selection of the </a:t>
            </a:r>
            <a:r>
              <a:rPr lang="en-US" altLang="en-US" b="1" smtClean="0"/>
              <a:t>sensory modality</a:t>
            </a:r>
            <a:r>
              <a:rPr lang="en-US" altLang="en-US" smtClean="0"/>
              <a:t> depends on a number of considerations.</a:t>
            </a:r>
          </a:p>
          <a:p>
            <a:r>
              <a:rPr lang="en-US" altLang="en-US" smtClean="0"/>
              <a:t>Table 3.1 helps in making a decision regarding visual or auditory presentation of information.</a:t>
            </a:r>
          </a:p>
          <a:p>
            <a:endParaRPr lang="en-US" alt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325944-17F4-4A32-8FC7-5D05E7F6728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971800"/>
            <a:ext cx="6713537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04800"/>
            <a:ext cx="8229600" cy="609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CODING OF INFORMATION</a:t>
            </a:r>
          </a:p>
        </p:txBody>
      </p:sp>
      <p:sp>
        <p:nvSpPr>
          <p:cNvPr id="18436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867400"/>
          </a:xfrm>
        </p:spPr>
        <p:txBody>
          <a:bodyPr/>
          <a:lstStyle/>
          <a:p>
            <a:r>
              <a:rPr lang="en-US" altLang="en-US" b="1" smtClean="0"/>
              <a:t>Coding</a:t>
            </a:r>
            <a:r>
              <a:rPr lang="en-US" altLang="en-US" smtClean="0"/>
              <a:t> takes place when the original stimulus information is converted to a new form and displayed symbolically. </a:t>
            </a:r>
          </a:p>
          <a:p>
            <a:endParaRPr lang="en-US" altLang="en-US" smtClean="0"/>
          </a:p>
          <a:p>
            <a:r>
              <a:rPr lang="en-US" altLang="en-US" smtClean="0"/>
              <a:t>Examples are:</a:t>
            </a:r>
          </a:p>
          <a:p>
            <a:pPr lvl="1"/>
            <a:r>
              <a:rPr lang="en-US" altLang="en-US" smtClean="0"/>
              <a:t>radar screens where the aircrafts are converted and presented as dots on the screen</a:t>
            </a:r>
          </a:p>
          <a:p>
            <a:pPr lvl="1"/>
            <a:r>
              <a:rPr lang="en-US" altLang="en-US" smtClean="0"/>
              <a:t>maps displaying populations of different cities with different symbols.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C8591E-A959-4A40-871E-38538FDB040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04800"/>
            <a:ext cx="8229600" cy="609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CODING OF INFORMATION (Cont.)</a:t>
            </a:r>
          </a:p>
        </p:txBody>
      </p:sp>
      <p:sp>
        <p:nvSpPr>
          <p:cNvPr id="19460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867400"/>
          </a:xfrm>
        </p:spPr>
        <p:txBody>
          <a:bodyPr/>
          <a:lstStyle/>
          <a:p>
            <a:r>
              <a:rPr lang="en-US" altLang="en-US" smtClean="0"/>
              <a:t>Information is coded along various dimensions.</a:t>
            </a:r>
          </a:p>
          <a:p>
            <a:endParaRPr lang="en-US" altLang="en-US" smtClean="0"/>
          </a:p>
          <a:p>
            <a:r>
              <a:rPr lang="en-US" altLang="en-US" smtClean="0"/>
              <a:t>Examples:</a:t>
            </a:r>
          </a:p>
          <a:p>
            <a:pPr lvl="1"/>
            <a:r>
              <a:rPr lang="en-US" altLang="en-US" smtClean="0"/>
              <a:t>Varying the size, brightness, color and shape of targets on a computer screen.</a:t>
            </a:r>
          </a:p>
          <a:p>
            <a:pPr lvl="1"/>
            <a:r>
              <a:rPr lang="en-US" altLang="en-US" smtClean="0"/>
              <a:t>Varying the frequency, intensity, or on-off pattern of an audio warning signal.</a:t>
            </a:r>
          </a:p>
          <a:p>
            <a:endParaRPr lang="en-US" altLang="en-US" smtClean="0"/>
          </a:p>
          <a:p>
            <a:r>
              <a:rPr lang="en-US" altLang="en-US" smtClean="0"/>
              <a:t>Each of the above variations constitutes a dimension of the displayed stimulus, or a </a:t>
            </a:r>
            <a:r>
              <a:rPr lang="en-US" altLang="en-US" b="1" smtClean="0"/>
              <a:t>stimulus dimension</a:t>
            </a:r>
            <a:r>
              <a:rPr lang="en-US" altLang="en-US" smtClean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764D9-F23E-4BDE-89E3-D8D9E66E09B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2_Concourse">
  <a:themeElements>
    <a:clrScheme name="2_Concourse 1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FFFFFF"/>
      </a:accent3>
      <a:accent4>
        <a:srgbClr val="000000"/>
      </a:accent4>
      <a:accent5>
        <a:srgbClr val="ADCEDC"/>
      </a:accent5>
      <a:accent6>
        <a:srgbClr val="C51B23"/>
      </a:accent6>
      <a:hlink>
        <a:srgbClr val="FF8119"/>
      </a:hlink>
      <a:folHlink>
        <a:srgbClr val="44B9E8"/>
      </a:folHlink>
    </a:clrScheme>
    <a:fontScheme name="2_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oncourse 1">
        <a:dk1>
          <a:srgbClr val="000000"/>
        </a:dk1>
        <a:lt1>
          <a:srgbClr val="FFFFFF"/>
        </a:lt1>
        <a:dk2>
          <a:srgbClr val="464646"/>
        </a:dk2>
        <a:lt2>
          <a:srgbClr val="DEF5FA"/>
        </a:lt2>
        <a:accent1>
          <a:srgbClr val="2DA2BF"/>
        </a:accent1>
        <a:accent2>
          <a:srgbClr val="DA1F28"/>
        </a:accent2>
        <a:accent3>
          <a:srgbClr val="FFFFFF"/>
        </a:accent3>
        <a:accent4>
          <a:srgbClr val="000000"/>
        </a:accent4>
        <a:accent5>
          <a:srgbClr val="ADCEDC"/>
        </a:accent5>
        <a:accent6>
          <a:srgbClr val="C51B23"/>
        </a:accent6>
        <a:hlink>
          <a:srgbClr val="FF8119"/>
        </a:hlink>
        <a:folHlink>
          <a:srgbClr val="44B9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9_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9_Concours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2667</TotalTime>
  <Words>1104</Words>
  <Application>Microsoft Office PowerPoint</Application>
  <PresentationFormat>On-screen Show (4:3)</PresentationFormat>
  <Paragraphs>132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2_Concourse</vt:lpstr>
      <vt:lpstr>9_Concourse</vt:lpstr>
      <vt:lpstr>Executive</vt:lpstr>
      <vt:lpstr>King Saud University   College of Engineering  IE – 341: “Human Factors”  Spring – 2016 (2nd Sem. 1436-7H)</vt:lpstr>
      <vt:lpstr>DISPLAYING INFORMATION</vt:lpstr>
      <vt:lpstr>Cont. DISPLAYING INFORMATION</vt:lpstr>
      <vt:lpstr>INFORMATION PRESENTED BY DISPLAYS (General)</vt:lpstr>
      <vt:lpstr>INFORMATION PRESENTED BY DISPLAYS (Detailed)</vt:lpstr>
      <vt:lpstr>INFORMATION PRESENTED BY DISPLAYS (Detailed)</vt:lpstr>
      <vt:lpstr>SELECTION OF DISPLAY MODALITY</vt:lpstr>
      <vt:lpstr>CODING OF INFORMATION</vt:lpstr>
      <vt:lpstr>CODING OF INFORMATION (Cont.)</vt:lpstr>
      <vt:lpstr>CODING OF INFORMATION (Cont.)</vt:lpstr>
      <vt:lpstr>CHARACTERISTICS OF A GOOD CODING SYSTEM</vt:lpstr>
      <vt:lpstr>CHARACTERISTICS OF A GOOD CODING SYSTEM (cont.)</vt:lpstr>
      <vt:lpstr>COMPATIBILITY</vt:lpstr>
      <vt:lpstr>COMPATIBILITY (Cont.)</vt:lpstr>
      <vt:lpstr>COMPATIBILITY (Cont.)</vt:lpstr>
      <vt:lpstr>COMPATIBILITY (Cont.)</vt:lpstr>
    </vt:vector>
  </TitlesOfParts>
  <Company>IMedia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 Album</dc:title>
  <dc:creator>IMedia</dc:creator>
  <cp:lastModifiedBy>User</cp:lastModifiedBy>
  <cp:revision>373</cp:revision>
  <dcterms:created xsi:type="dcterms:W3CDTF">2008-11-10T19:40:45Z</dcterms:created>
  <dcterms:modified xsi:type="dcterms:W3CDTF">2016-02-03T05:10:55Z</dcterms:modified>
</cp:coreProperties>
</file>